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57" r:id="rId3"/>
    <p:sldId id="281" r:id="rId4"/>
    <p:sldId id="278" r:id="rId5"/>
    <p:sldId id="261" r:id="rId6"/>
    <p:sldId id="280" r:id="rId7"/>
    <p:sldId id="277" r:id="rId8"/>
    <p:sldId id="272" r:id="rId9"/>
    <p:sldId id="273" r:id="rId10"/>
    <p:sldId id="266" r:id="rId11"/>
    <p:sldId id="267" r:id="rId12"/>
    <p:sldId id="268" r:id="rId13"/>
    <p:sldId id="276" r:id="rId14"/>
    <p:sldId id="287" r:id="rId15"/>
    <p:sldId id="288" r:id="rId16"/>
    <p:sldId id="289" r:id="rId17"/>
    <p:sldId id="270" r:id="rId18"/>
    <p:sldId id="290" r:id="rId19"/>
    <p:sldId id="291"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18A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35" autoAdjust="0"/>
    <p:restoredTop sz="96274" autoAdjust="0"/>
  </p:normalViewPr>
  <p:slideViewPr>
    <p:cSldViewPr snapToGrid="0">
      <p:cViewPr varScale="1">
        <p:scale>
          <a:sx n="60" d="100"/>
          <a:sy n="60" d="100"/>
        </p:scale>
        <p:origin x="90" y="1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D25E2-1E10-46C7-8BC7-05310979F75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GB"/>
        </a:p>
      </dgm:t>
    </dgm:pt>
    <dgm:pt modelId="{D41D3A5F-B63E-4A4F-BA3E-88099304472F}">
      <dgm:prSet phldrT="[Text]" custT="1"/>
      <dgm:spPr>
        <a:solidFill>
          <a:srgbClr val="FFC000"/>
        </a:solidFill>
      </dgm:spPr>
      <dgm:t>
        <a:bodyPr/>
        <a:lstStyle/>
        <a:p>
          <a:pPr algn="l"/>
          <a:r>
            <a:rPr lang="en-GB" sz="1800" b="1" i="1" noProof="1">
              <a:solidFill>
                <a:schemeClr val="tx1"/>
              </a:solidFill>
            </a:rPr>
            <a:t>Candidate materials</a:t>
          </a:r>
        </a:p>
      </dgm:t>
    </dgm:pt>
    <dgm:pt modelId="{74626303-935B-466A-92DD-328740498A67}" type="parTrans" cxnId="{49B54F32-4A9B-4B63-92E3-8EAEC4D4D223}">
      <dgm:prSet/>
      <dgm:spPr/>
      <dgm:t>
        <a:bodyPr/>
        <a:lstStyle/>
        <a:p>
          <a:endParaRPr lang="en-GB" b="1" i="1">
            <a:solidFill>
              <a:schemeClr val="tx1"/>
            </a:solidFill>
          </a:endParaRPr>
        </a:p>
      </dgm:t>
    </dgm:pt>
    <dgm:pt modelId="{97A9C26C-96ED-4627-B98A-7E2158AFB69D}" type="sibTrans" cxnId="{49B54F32-4A9B-4B63-92E3-8EAEC4D4D223}">
      <dgm:prSet/>
      <dgm:spPr/>
      <dgm:t>
        <a:bodyPr/>
        <a:lstStyle/>
        <a:p>
          <a:endParaRPr lang="en-GB" b="1" i="1">
            <a:solidFill>
              <a:schemeClr val="tx1"/>
            </a:solidFill>
          </a:endParaRPr>
        </a:p>
      </dgm:t>
    </dgm:pt>
    <dgm:pt modelId="{E4B6012C-4D00-4039-AFC9-927EA94D4387}">
      <dgm:prSet phldrT="[Text]" custT="1"/>
      <dgm:spPr>
        <a:solidFill>
          <a:schemeClr val="accent6">
            <a:lumMod val="60000"/>
            <a:lumOff val="40000"/>
          </a:schemeClr>
        </a:solidFill>
      </dgm:spPr>
      <dgm:t>
        <a:bodyPr/>
        <a:lstStyle/>
        <a:p>
          <a:pPr algn="l"/>
          <a:r>
            <a:rPr lang="en-GB" sz="1800" b="1" i="1" noProof="1">
              <a:solidFill>
                <a:schemeClr val="tx1"/>
              </a:solidFill>
            </a:rPr>
            <a:t>Coating deposition techniques </a:t>
          </a:r>
        </a:p>
        <a:p>
          <a:pPr algn="l"/>
          <a:r>
            <a:rPr lang="en-GB" sz="1800" b="1" i="1" noProof="1">
              <a:solidFill>
                <a:schemeClr val="tx1"/>
              </a:solidFill>
            </a:rPr>
            <a:t>and treatments</a:t>
          </a:r>
        </a:p>
      </dgm:t>
    </dgm:pt>
    <dgm:pt modelId="{322B64CA-2DB7-47EF-95E3-317C9D50A765}" type="parTrans" cxnId="{241FD194-B635-4716-83D0-85CFA66943C0}">
      <dgm:prSet/>
      <dgm:spPr/>
      <dgm:t>
        <a:bodyPr/>
        <a:lstStyle/>
        <a:p>
          <a:endParaRPr lang="en-GB" b="1" i="1">
            <a:solidFill>
              <a:schemeClr val="tx1"/>
            </a:solidFill>
          </a:endParaRPr>
        </a:p>
      </dgm:t>
    </dgm:pt>
    <dgm:pt modelId="{EB836A72-62AD-4BC8-86B2-4AA9EAD68510}" type="sibTrans" cxnId="{241FD194-B635-4716-83D0-85CFA66943C0}">
      <dgm:prSet/>
      <dgm:spPr/>
      <dgm:t>
        <a:bodyPr/>
        <a:lstStyle/>
        <a:p>
          <a:endParaRPr lang="en-GB" b="1" i="1">
            <a:solidFill>
              <a:schemeClr val="tx1"/>
            </a:solidFill>
          </a:endParaRPr>
        </a:p>
      </dgm:t>
    </dgm:pt>
    <dgm:pt modelId="{49A54460-C96D-4A35-B51B-F93EF681E056}">
      <dgm:prSet phldrT="[Text]" custT="1"/>
      <dgm:spPr>
        <a:solidFill>
          <a:schemeClr val="accent5">
            <a:lumMod val="60000"/>
            <a:lumOff val="40000"/>
          </a:schemeClr>
        </a:solidFill>
      </dgm:spPr>
      <dgm:t>
        <a:bodyPr/>
        <a:lstStyle/>
        <a:p>
          <a:pPr algn="l">
            <a:buClrTx/>
            <a:buSzTx/>
            <a:buFontTx/>
            <a:buNone/>
          </a:pPr>
          <a:r>
            <a:rPr lang="en-GB" sz="1800" b="1" i="1" noProof="1">
              <a:solidFill>
                <a:schemeClr val="tx1"/>
              </a:solidFill>
            </a:rPr>
            <a:t>Coating structure and design</a:t>
          </a:r>
        </a:p>
      </dgm:t>
    </dgm:pt>
    <dgm:pt modelId="{7875FF0D-5426-41F7-A299-DA6033B3C78F}" type="parTrans" cxnId="{CFD99599-58E5-4090-AA7D-187BB26D0B76}">
      <dgm:prSet/>
      <dgm:spPr/>
      <dgm:t>
        <a:bodyPr/>
        <a:lstStyle/>
        <a:p>
          <a:endParaRPr lang="en-GB" b="1" i="1">
            <a:solidFill>
              <a:schemeClr val="tx1"/>
            </a:solidFill>
          </a:endParaRPr>
        </a:p>
      </dgm:t>
    </dgm:pt>
    <dgm:pt modelId="{597FD3C8-F135-4254-9F92-67DF0EF06EC9}" type="sibTrans" cxnId="{CFD99599-58E5-4090-AA7D-187BB26D0B76}">
      <dgm:prSet/>
      <dgm:spPr/>
      <dgm:t>
        <a:bodyPr/>
        <a:lstStyle/>
        <a:p>
          <a:endParaRPr lang="en-GB" b="1" i="1">
            <a:solidFill>
              <a:schemeClr val="tx1"/>
            </a:solidFill>
          </a:endParaRPr>
        </a:p>
      </dgm:t>
    </dgm:pt>
    <dgm:pt modelId="{D75A31D2-433B-420A-A142-185FD996FD41}" type="pres">
      <dgm:prSet presAssocID="{47FD25E2-1E10-46C7-8BC7-05310979F754}" presName="Name0" presStyleCnt="0">
        <dgm:presLayoutVars>
          <dgm:dir/>
          <dgm:resizeHandles val="exact"/>
        </dgm:presLayoutVars>
      </dgm:prSet>
      <dgm:spPr/>
    </dgm:pt>
    <dgm:pt modelId="{5C30AF87-0C75-418A-9EF1-EAB90774CF2D}" type="pres">
      <dgm:prSet presAssocID="{D41D3A5F-B63E-4A4F-BA3E-88099304472F}" presName="parTxOnly" presStyleLbl="node1" presStyleIdx="0" presStyleCnt="3">
        <dgm:presLayoutVars>
          <dgm:bulletEnabled val="1"/>
        </dgm:presLayoutVars>
      </dgm:prSet>
      <dgm:spPr/>
    </dgm:pt>
    <dgm:pt modelId="{FC9694AC-1618-446A-A2CD-AA4654EA8921}" type="pres">
      <dgm:prSet presAssocID="{97A9C26C-96ED-4627-B98A-7E2158AFB69D}" presName="parSpace" presStyleCnt="0"/>
      <dgm:spPr/>
    </dgm:pt>
    <dgm:pt modelId="{70A08480-48B3-421C-87D3-D09F5CEE3A6D}" type="pres">
      <dgm:prSet presAssocID="{E4B6012C-4D00-4039-AFC9-927EA94D4387}" presName="parTxOnly" presStyleLbl="node1" presStyleIdx="1" presStyleCnt="3">
        <dgm:presLayoutVars>
          <dgm:bulletEnabled val="1"/>
        </dgm:presLayoutVars>
      </dgm:prSet>
      <dgm:spPr/>
    </dgm:pt>
    <dgm:pt modelId="{C8BDA9C4-C3ED-418C-807A-4A601956295B}" type="pres">
      <dgm:prSet presAssocID="{EB836A72-62AD-4BC8-86B2-4AA9EAD68510}" presName="parSpace" presStyleCnt="0"/>
      <dgm:spPr/>
    </dgm:pt>
    <dgm:pt modelId="{A798E720-BFCE-4712-82D6-44A119B679A6}" type="pres">
      <dgm:prSet presAssocID="{49A54460-C96D-4A35-B51B-F93EF681E056}" presName="parTxOnly" presStyleLbl="node1" presStyleIdx="2" presStyleCnt="3">
        <dgm:presLayoutVars>
          <dgm:bulletEnabled val="1"/>
        </dgm:presLayoutVars>
      </dgm:prSet>
      <dgm:spPr/>
    </dgm:pt>
  </dgm:ptLst>
  <dgm:cxnLst>
    <dgm:cxn modelId="{81236215-A8B1-46AB-B4E0-3C89BB76EA84}" type="presOf" srcId="{D41D3A5F-B63E-4A4F-BA3E-88099304472F}" destId="{5C30AF87-0C75-418A-9EF1-EAB90774CF2D}" srcOrd="0" destOrd="0" presId="urn:microsoft.com/office/officeart/2005/8/layout/hChevron3"/>
    <dgm:cxn modelId="{49B54F32-4A9B-4B63-92E3-8EAEC4D4D223}" srcId="{47FD25E2-1E10-46C7-8BC7-05310979F754}" destId="{D41D3A5F-B63E-4A4F-BA3E-88099304472F}" srcOrd="0" destOrd="0" parTransId="{74626303-935B-466A-92DD-328740498A67}" sibTransId="{97A9C26C-96ED-4627-B98A-7E2158AFB69D}"/>
    <dgm:cxn modelId="{5E355044-CC3B-4D17-A599-987A01C7970D}" type="presOf" srcId="{47FD25E2-1E10-46C7-8BC7-05310979F754}" destId="{D75A31D2-433B-420A-A142-185FD996FD41}" srcOrd="0" destOrd="0" presId="urn:microsoft.com/office/officeart/2005/8/layout/hChevron3"/>
    <dgm:cxn modelId="{241FD194-B635-4716-83D0-85CFA66943C0}" srcId="{47FD25E2-1E10-46C7-8BC7-05310979F754}" destId="{E4B6012C-4D00-4039-AFC9-927EA94D4387}" srcOrd="1" destOrd="0" parTransId="{322B64CA-2DB7-47EF-95E3-317C9D50A765}" sibTransId="{EB836A72-62AD-4BC8-86B2-4AA9EAD68510}"/>
    <dgm:cxn modelId="{CFD99599-58E5-4090-AA7D-187BB26D0B76}" srcId="{47FD25E2-1E10-46C7-8BC7-05310979F754}" destId="{49A54460-C96D-4A35-B51B-F93EF681E056}" srcOrd="2" destOrd="0" parTransId="{7875FF0D-5426-41F7-A299-DA6033B3C78F}" sibTransId="{597FD3C8-F135-4254-9F92-67DF0EF06EC9}"/>
    <dgm:cxn modelId="{3CD7D7AE-DFD0-4A62-82B6-2F3ED337DA42}" type="presOf" srcId="{E4B6012C-4D00-4039-AFC9-927EA94D4387}" destId="{70A08480-48B3-421C-87D3-D09F5CEE3A6D}" srcOrd="0" destOrd="0" presId="urn:microsoft.com/office/officeart/2005/8/layout/hChevron3"/>
    <dgm:cxn modelId="{426363F5-8E70-4366-9727-5F6D36154116}" type="presOf" srcId="{49A54460-C96D-4A35-B51B-F93EF681E056}" destId="{A798E720-BFCE-4712-82D6-44A119B679A6}" srcOrd="0" destOrd="0" presId="urn:microsoft.com/office/officeart/2005/8/layout/hChevron3"/>
    <dgm:cxn modelId="{2A65EF26-6E57-4414-96E7-8FD7A2141EFC}" type="presParOf" srcId="{D75A31D2-433B-420A-A142-185FD996FD41}" destId="{5C30AF87-0C75-418A-9EF1-EAB90774CF2D}" srcOrd="0" destOrd="0" presId="urn:microsoft.com/office/officeart/2005/8/layout/hChevron3"/>
    <dgm:cxn modelId="{C1B43CD5-A1E9-49CB-B2CF-8BDB821A458F}" type="presParOf" srcId="{D75A31D2-433B-420A-A142-185FD996FD41}" destId="{FC9694AC-1618-446A-A2CD-AA4654EA8921}" srcOrd="1" destOrd="0" presId="urn:microsoft.com/office/officeart/2005/8/layout/hChevron3"/>
    <dgm:cxn modelId="{62E61F33-EF37-4FAC-9EAE-1B6489E9960B}" type="presParOf" srcId="{D75A31D2-433B-420A-A142-185FD996FD41}" destId="{70A08480-48B3-421C-87D3-D09F5CEE3A6D}" srcOrd="2" destOrd="0" presId="urn:microsoft.com/office/officeart/2005/8/layout/hChevron3"/>
    <dgm:cxn modelId="{486B81B4-8041-42A4-BB85-EF1FB37D73A1}" type="presParOf" srcId="{D75A31D2-433B-420A-A142-185FD996FD41}" destId="{C8BDA9C4-C3ED-418C-807A-4A601956295B}" srcOrd="3" destOrd="0" presId="urn:microsoft.com/office/officeart/2005/8/layout/hChevron3"/>
    <dgm:cxn modelId="{18643B55-4703-4AFD-A926-187DB88427F0}" type="presParOf" srcId="{D75A31D2-433B-420A-A142-185FD996FD41}" destId="{A798E720-BFCE-4712-82D6-44A119B679A6}"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0AF87-0C75-418A-9EF1-EAB90774CF2D}">
      <dsp:nvSpPr>
        <dsp:cNvPr id="0" name=""/>
        <dsp:cNvSpPr/>
      </dsp:nvSpPr>
      <dsp:spPr>
        <a:xfrm>
          <a:off x="4621" y="0"/>
          <a:ext cx="4040906" cy="677542"/>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l" defTabSz="800100">
            <a:lnSpc>
              <a:spcPct val="90000"/>
            </a:lnSpc>
            <a:spcBef>
              <a:spcPct val="0"/>
            </a:spcBef>
            <a:spcAft>
              <a:spcPct val="35000"/>
            </a:spcAft>
            <a:buNone/>
          </a:pPr>
          <a:r>
            <a:rPr lang="en-GB" sz="1800" b="1" i="1" kern="1200" noProof="1">
              <a:solidFill>
                <a:schemeClr val="tx1"/>
              </a:solidFill>
            </a:rPr>
            <a:t>Candidate materials</a:t>
          </a:r>
        </a:p>
      </dsp:txBody>
      <dsp:txXfrm>
        <a:off x="4621" y="0"/>
        <a:ext cx="3871521" cy="677542"/>
      </dsp:txXfrm>
    </dsp:sp>
    <dsp:sp modelId="{70A08480-48B3-421C-87D3-D09F5CEE3A6D}">
      <dsp:nvSpPr>
        <dsp:cNvPr id="0" name=""/>
        <dsp:cNvSpPr/>
      </dsp:nvSpPr>
      <dsp:spPr>
        <a:xfrm>
          <a:off x="3237346" y="0"/>
          <a:ext cx="4040906" cy="677542"/>
        </a:xfrm>
        <a:prstGeom prst="chevron">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l" defTabSz="800100">
            <a:lnSpc>
              <a:spcPct val="90000"/>
            </a:lnSpc>
            <a:spcBef>
              <a:spcPct val="0"/>
            </a:spcBef>
            <a:spcAft>
              <a:spcPct val="35000"/>
            </a:spcAft>
            <a:buNone/>
          </a:pPr>
          <a:r>
            <a:rPr lang="en-GB" sz="1800" b="1" i="1" kern="1200" noProof="1">
              <a:solidFill>
                <a:schemeClr val="tx1"/>
              </a:solidFill>
            </a:rPr>
            <a:t>Coating deposition techniques </a:t>
          </a:r>
        </a:p>
        <a:p>
          <a:pPr marL="0" lvl="0" indent="0" algn="l" defTabSz="800100">
            <a:lnSpc>
              <a:spcPct val="90000"/>
            </a:lnSpc>
            <a:spcBef>
              <a:spcPct val="0"/>
            </a:spcBef>
            <a:spcAft>
              <a:spcPct val="35000"/>
            </a:spcAft>
            <a:buNone/>
          </a:pPr>
          <a:r>
            <a:rPr lang="en-GB" sz="1800" b="1" i="1" kern="1200" noProof="1">
              <a:solidFill>
                <a:schemeClr val="tx1"/>
              </a:solidFill>
            </a:rPr>
            <a:t>and treatments</a:t>
          </a:r>
        </a:p>
      </dsp:txBody>
      <dsp:txXfrm>
        <a:off x="3576117" y="0"/>
        <a:ext cx="3363364" cy="677542"/>
      </dsp:txXfrm>
    </dsp:sp>
    <dsp:sp modelId="{A798E720-BFCE-4712-82D6-44A119B679A6}">
      <dsp:nvSpPr>
        <dsp:cNvPr id="0" name=""/>
        <dsp:cNvSpPr/>
      </dsp:nvSpPr>
      <dsp:spPr>
        <a:xfrm>
          <a:off x="6470071" y="0"/>
          <a:ext cx="4040906" cy="677542"/>
        </a:xfrm>
        <a:prstGeom prst="chevron">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l" defTabSz="800100">
            <a:lnSpc>
              <a:spcPct val="90000"/>
            </a:lnSpc>
            <a:spcBef>
              <a:spcPct val="0"/>
            </a:spcBef>
            <a:spcAft>
              <a:spcPct val="35000"/>
            </a:spcAft>
            <a:buClrTx/>
            <a:buSzTx/>
            <a:buFontTx/>
            <a:buNone/>
          </a:pPr>
          <a:r>
            <a:rPr lang="en-GB" sz="1800" b="1" i="1" kern="1200" noProof="1">
              <a:solidFill>
                <a:schemeClr val="tx1"/>
              </a:solidFill>
            </a:rPr>
            <a:t>Coating structure and design</a:t>
          </a:r>
        </a:p>
      </dsp:txBody>
      <dsp:txXfrm>
        <a:off x="6808842" y="0"/>
        <a:ext cx="3363364" cy="67754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57161-AA38-443F-ABBD-9969A4619D45}" type="datetimeFigureOut">
              <a:rPr lang="en-GB" smtClean="0"/>
              <a:t>24/09/2024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E74A9-21B5-47AC-BC21-B058FB70BA8E}" type="slidenum">
              <a:rPr lang="en-GB" smtClean="0"/>
              <a:t>‹#›</a:t>
            </a:fld>
            <a:endParaRPr lang="en-GB"/>
          </a:p>
        </p:txBody>
      </p:sp>
    </p:spTree>
    <p:extLst>
      <p:ext uri="{BB962C8B-B14F-4D97-AF65-F5344CB8AC3E}">
        <p14:creationId xmlns:p14="http://schemas.microsoft.com/office/powerpoint/2010/main" val="172526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I’m Diana Lumaca, and today I’ll talk about advanced optics research in gravitational wave (GW) detection.</a:t>
            </a:r>
            <a:endParaRPr lang="en-GB" dirty="0"/>
          </a:p>
        </p:txBody>
      </p:sp>
      <p:sp>
        <p:nvSpPr>
          <p:cNvPr id="4" name="Slide Number Placeholder 3"/>
          <p:cNvSpPr>
            <a:spLocks noGrp="1"/>
          </p:cNvSpPr>
          <p:nvPr>
            <p:ph type="sldNum" sz="quarter" idx="5"/>
          </p:nvPr>
        </p:nvSpPr>
        <p:spPr/>
        <p:txBody>
          <a:bodyPr/>
          <a:lstStyle/>
          <a:p>
            <a:fld id="{273E74A9-21B5-47AC-BC21-B058FB70BA8E}" type="slidenum">
              <a:rPr lang="en-GB" smtClean="0"/>
              <a:t>1</a:t>
            </a:fld>
            <a:endParaRPr lang="en-GB"/>
          </a:p>
        </p:txBody>
      </p:sp>
    </p:spTree>
    <p:extLst>
      <p:ext uri="{BB962C8B-B14F-4D97-AF65-F5344CB8AC3E}">
        <p14:creationId xmlns:p14="http://schemas.microsoft.com/office/powerpoint/2010/main" val="4120723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Power circulating</a:t>
            </a:r>
            <a:r>
              <a:rPr lang="en-US" dirty="0"/>
              <a:t> in the interferometer arms (to reduce shot noise at high frequency) can cause optical aberrations due to </a:t>
            </a:r>
            <a:r>
              <a:rPr lang="en-US" b="1" dirty="0"/>
              <a:t>absorbed heat</a:t>
            </a:r>
            <a:r>
              <a:rPr lang="en-US" dirty="0"/>
              <a:t>, despite the optimized coatings.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results in in a </a:t>
            </a:r>
            <a:r>
              <a:rPr lang="en-US" b="1" dirty="0"/>
              <a:t>radial temperature gradient </a:t>
            </a:r>
            <a:r>
              <a:rPr lang="en-US" dirty="0"/>
              <a:t>within the mirrors causing thermal effects: thermo-refractive due to the refractive index dependence on the temperature; and thermo-elastic effects, due to a non-zero material’s thermal expansion coefficient. </a:t>
            </a:r>
            <a:r>
              <a:rPr lang="en-US" b="1" dirty="0"/>
              <a:t>Both decrease the circulating cavity power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Thermal Compensation System (TCS) </a:t>
            </a:r>
            <a:r>
              <a:rPr lang="en-US" b="1" dirty="0"/>
              <a:t>addresses these aberrations </a:t>
            </a:r>
            <a:r>
              <a:rPr lang="en-US" dirty="0"/>
              <a:t>to maintain optimal interferometer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GB" dirty="0"/>
          </a:p>
          <a:p>
            <a:endParaRPr lang="en-GB" dirty="0"/>
          </a:p>
          <a:p>
            <a:r>
              <a:rPr lang="en-GB" dirty="0"/>
              <a:t>But we have said that to increase the OPL of the light, cavities  have been added in the arms and the power circulating in it rise up to hundreds of kW and despite the optimal optical characteristics, some power is absorbed by the mirrors and can cause optical aberration</a:t>
            </a:r>
          </a:p>
          <a:p>
            <a:r>
              <a:rPr lang="en-GB" b="1" dirty="0"/>
              <a:t>T</a:t>
            </a:r>
            <a:r>
              <a:rPr lang="en-US" b="1" dirty="0"/>
              <a:t>o improve the sensitivity at high frequency</a:t>
            </a:r>
            <a:r>
              <a:rPr lang="en-US" dirty="0"/>
              <a:t>, </a:t>
            </a:r>
            <a:r>
              <a:rPr lang="en-US" b="0" dirty="0"/>
              <a:t>in first and second gen. detector</a:t>
            </a:r>
            <a:r>
              <a:rPr lang="en-US" dirty="0"/>
              <a:t>,  the power circulating is increased </a:t>
            </a:r>
            <a:r>
              <a:rPr lang="en-GB" dirty="0"/>
              <a:t>through</a:t>
            </a:r>
            <a:r>
              <a:rPr lang="en-US" dirty="0"/>
              <a:t> optical cavities in the interferometer’s arm by a factor around 300 with respect to simple Michelson configuration. </a:t>
            </a:r>
          </a:p>
          <a:p>
            <a:r>
              <a:rPr lang="en-US" b="1" dirty="0"/>
              <a:t>Tangled with that</a:t>
            </a:r>
            <a:r>
              <a:rPr lang="en-US" dirty="0"/>
              <a:t>, the core optics coating absorptions, </a:t>
            </a:r>
            <a:r>
              <a:rPr lang="en-US" b="1" dirty="0"/>
              <a:t>though optimized to be just </a:t>
            </a:r>
            <a:r>
              <a:rPr lang="en-US" dirty="0"/>
              <a:t>of the order of parts per million, result in a radial temperature gradient within the mirrors causing thermal effects:</a:t>
            </a:r>
          </a:p>
          <a:p>
            <a:pPr lvl="1"/>
            <a:r>
              <a:rPr lang="en-US" dirty="0"/>
              <a:t>thermo-refractive substrate, due to the refractive index dependence on the temperature;</a:t>
            </a:r>
          </a:p>
          <a:p>
            <a:pPr lvl="1"/>
            <a:r>
              <a:rPr lang="en-US" dirty="0"/>
              <a:t>thermo-elastic surface deformation, due to a non-zero material’s thermal expansion coefficient.</a:t>
            </a:r>
          </a:p>
          <a:p>
            <a:r>
              <a:rPr lang="en-US" dirty="0"/>
              <a:t>All these </a:t>
            </a:r>
            <a:r>
              <a:rPr lang="en-US" b="1" dirty="0"/>
              <a:t>mechanisms induce optical aberrations, that can decrease the circulating power inside the cavity.</a:t>
            </a:r>
          </a:p>
          <a:p>
            <a:r>
              <a:rPr lang="en-US" dirty="0"/>
              <a:t>The Thermal Compensation System is </a:t>
            </a:r>
            <a:r>
              <a:rPr lang="en-US" b="1" dirty="0"/>
              <a:t>designed to contrast </a:t>
            </a:r>
            <a:r>
              <a:rPr lang="en-US" dirty="0"/>
              <a:t>the aberrations coming both from cold defects and thermally driven effects</a:t>
            </a:r>
          </a:p>
          <a:p>
            <a:endParaRPr lang="en-GB" dirty="0"/>
          </a:p>
        </p:txBody>
      </p:sp>
      <p:sp>
        <p:nvSpPr>
          <p:cNvPr id="4" name="Slide Number Placeholder 3"/>
          <p:cNvSpPr>
            <a:spLocks noGrp="1"/>
          </p:cNvSpPr>
          <p:nvPr>
            <p:ph type="sldNum" sz="quarter" idx="5"/>
          </p:nvPr>
        </p:nvSpPr>
        <p:spPr/>
        <p:txBody>
          <a:bodyPr/>
          <a:lstStyle/>
          <a:p>
            <a:fld id="{273E74A9-21B5-47AC-BC21-B058FB70BA8E}" type="slidenum">
              <a:rPr lang="en-GB" smtClean="0"/>
              <a:t>10</a:t>
            </a:fld>
            <a:endParaRPr lang="en-GB"/>
          </a:p>
        </p:txBody>
      </p:sp>
    </p:spTree>
    <p:extLst>
      <p:ext uri="{BB962C8B-B14F-4D97-AF65-F5344CB8AC3E}">
        <p14:creationId xmlns:p14="http://schemas.microsoft.com/office/powerpoint/2010/main" val="292857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Thermal Compensation System is </a:t>
            </a:r>
            <a:r>
              <a:rPr lang="en-GB" b="1" noProof="0" dirty="0"/>
              <a:t>designed to contrast </a:t>
            </a:r>
            <a:r>
              <a:rPr lang="en-GB" noProof="0" dirty="0"/>
              <a:t>the aberrations coming both from cold defects and thermally driven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r>
              <a:rPr lang="en-GB" sz="1200" noProof="0" dirty="0"/>
              <a:t>The strategy is to induce in the optics a complementary distortion, with respect to the one given by the aberrations, restoring the nominal optical configuration of the interferometer. </a:t>
            </a:r>
          </a:p>
          <a:p>
            <a:r>
              <a:rPr lang="en-GB" sz="1200" noProof="0" dirty="0"/>
              <a:t>The </a:t>
            </a:r>
            <a:r>
              <a:rPr lang="en-GB" sz="1200" b="1" noProof="0" dirty="0"/>
              <a:t>Advanced Virgo TCS features both high-performance sensors and actuators</a:t>
            </a:r>
            <a:r>
              <a:rPr lang="en-GB" sz="1200" noProof="0" dirty="0"/>
              <a:t>, </a:t>
            </a:r>
            <a:r>
              <a:rPr lang="en-GB" sz="1200" b="1" noProof="0" dirty="0"/>
              <a:t>making it a dynamical adaptive optical system. </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Among actuators, there are the CO2 laser projectors, properly shaped, to produce the double axicon system to compensate for the thermal lensing. And the Ring Heaters, whose name is self-explanatory who we can compensate for radius of curvature deformations due to thermo-elastic effect.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noProof="0" dirty="0"/>
          </a:p>
          <a:p>
            <a:r>
              <a:rPr lang="en-GB" sz="1200" noProof="0" dirty="0"/>
              <a:t>Everything is monitored, for example, through Wavefront Sensors called Hartman and a probe beam.</a:t>
            </a:r>
          </a:p>
        </p:txBody>
      </p:sp>
      <p:sp>
        <p:nvSpPr>
          <p:cNvPr id="4" name="Slide Number Placeholder 3"/>
          <p:cNvSpPr>
            <a:spLocks noGrp="1"/>
          </p:cNvSpPr>
          <p:nvPr>
            <p:ph type="sldNum" sz="quarter" idx="5"/>
          </p:nvPr>
        </p:nvSpPr>
        <p:spPr/>
        <p:txBody>
          <a:bodyPr/>
          <a:lstStyle/>
          <a:p>
            <a:fld id="{273E74A9-21B5-47AC-BC21-B058FB70BA8E}" type="slidenum">
              <a:rPr lang="en-GB" smtClean="0"/>
              <a:t>11</a:t>
            </a:fld>
            <a:endParaRPr lang="en-GB"/>
          </a:p>
        </p:txBody>
      </p:sp>
    </p:spTree>
    <p:extLst>
      <p:ext uri="{BB962C8B-B14F-4D97-AF65-F5344CB8AC3E}">
        <p14:creationId xmlns:p14="http://schemas.microsoft.com/office/powerpoint/2010/main" val="193743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dirty="0"/>
              <a:t>TCS has proven </a:t>
            </a:r>
            <a:r>
              <a:rPr lang="en-US" b="1" dirty="0"/>
              <a:t>versatile beyond initial expectations</a:t>
            </a:r>
            <a:r>
              <a:rPr lang="en-US" dirty="0"/>
              <a:t>.</a:t>
            </a:r>
          </a:p>
          <a:p>
            <a:pPr algn="l"/>
            <a:r>
              <a:rPr lang="en-US" b="1" dirty="0"/>
              <a:t>Future detectors will need advanced adaptive optics</a:t>
            </a:r>
            <a:r>
              <a:rPr lang="en-US" dirty="0"/>
              <a:t> </a:t>
            </a:r>
            <a:r>
              <a:rPr lang="en-US" b="1" dirty="0"/>
              <a:t>to manage increasing laser power and evolving aberrations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1"/>
              <a:t>In this perspective, I’ve reported</a:t>
            </a:r>
            <a:r>
              <a:rPr lang="en-GB" sz="1200" b="1" i="0" noProof="1"/>
              <a:t> just some</a:t>
            </a:r>
            <a:r>
              <a:rPr lang="en-GB" sz="1200" b="0" i="0" noProof="1"/>
              <a:t> of the ongoing research to further improve the system.</a:t>
            </a:r>
          </a:p>
          <a:p>
            <a:pPr algn="l"/>
            <a:r>
              <a:rPr lang="en-US" dirty="0"/>
              <a:t>Current research includes deformable mirrors for non </a:t>
            </a:r>
            <a:r>
              <a:rPr lang="en-US" dirty="0" err="1"/>
              <a:t>axysimmetric</a:t>
            </a:r>
            <a:r>
              <a:rPr lang="en-US" dirty="0"/>
              <a:t> residual, mode cleaners for high-power lasers to reduce HOM content, double ring heaters, and advanced heating patterns for point defects correction.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1"/>
              <a:t>Among all of them: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DM system </a:t>
            </a:r>
            <a:r>
              <a:rPr lang="en-GB" sz="1200" dirty="0"/>
              <a:t>is composed by a mirror, who’s surface can be properly modified to imprint a phase on CO2 beam t</a:t>
            </a:r>
            <a:r>
              <a:rPr lang="en-GB" sz="1200" dirty="0">
                <a:solidFill>
                  <a:srgbClr val="000000"/>
                </a:solidFill>
                <a:latin typeface="Calibri" panose="020F0502020204030204" pitchFamily="34" charset="0"/>
              </a:rPr>
              <a:t>o obtain the </a:t>
            </a:r>
            <a:r>
              <a:rPr lang="en-GB" sz="1200" b="1" dirty="0">
                <a:solidFill>
                  <a:srgbClr val="000000"/>
                </a:solidFill>
                <a:latin typeface="Calibri" panose="020F0502020204030204" pitchFamily="34" charset="0"/>
              </a:rPr>
              <a:t>desired intensity pattern </a:t>
            </a:r>
            <a:r>
              <a:rPr lang="en-GB" sz="1200" dirty="0">
                <a:solidFill>
                  <a:srgbClr val="000000"/>
                </a:solidFill>
                <a:latin typeface="Calibri" panose="020F0502020204030204" pitchFamily="34" charset="0"/>
              </a:rPr>
              <a:t>at a given plane to correct non-axisymmetric residual</a:t>
            </a:r>
          </a:p>
          <a:p>
            <a:pPr marL="171450" indent="-171450" algn="just">
              <a:spcBef>
                <a:spcPts val="0"/>
              </a:spcBef>
              <a:buFontTx/>
              <a:buChar char="-"/>
            </a:pPr>
            <a:r>
              <a:rPr lang="en-GB" sz="1200" dirty="0">
                <a:solidFill>
                  <a:srgbClr val="000000"/>
                </a:solidFill>
                <a:latin typeface="Calibri" panose="020F0502020204030204" pitchFamily="34" charset="0"/>
              </a:rPr>
              <a:t>MC will be needed since CO2 lasers are a</a:t>
            </a:r>
            <a:r>
              <a:rPr lang="en-US" sz="1200" dirty="0" err="1"/>
              <a:t>ffected</a:t>
            </a:r>
            <a:r>
              <a:rPr lang="en-US" sz="1200" dirty="0"/>
              <a:t> by the presence of High Order Modes in addition to the TEM</a:t>
            </a:r>
            <a:r>
              <a:rPr lang="en-US" sz="1200" baseline="-25000" dirty="0"/>
              <a:t>00  </a:t>
            </a:r>
            <a:r>
              <a:rPr lang="en-US" sz="1200" dirty="0"/>
              <a:t>Gaussian one. Mode cleaner cavity for lasers at different wavelengths are currently widely used, but a mode cleaner for high power 𝑪𝑶𝟐 laser has never been realized before.</a:t>
            </a:r>
            <a:endParaRPr lang="en-GB" dirty="0"/>
          </a:p>
          <a:p>
            <a:pPr marL="171450" indent="-171450" algn="just">
              <a:buFontTx/>
              <a:buChar char="-"/>
            </a:pPr>
            <a:r>
              <a:rPr lang="en-US" sz="1200" dirty="0"/>
              <a:t>Double RH arises from the fact that a single RH introduces also thermal lens inside the bulk, due to the increasing of the Optical Path Length (OPL) along the thickness as a function of the temperature variation due to the absorbed power radiated by the RH. T</a:t>
            </a:r>
            <a:r>
              <a:rPr lang="it-IT" sz="1200" dirty="0" err="1"/>
              <a:t>hanks</a:t>
            </a:r>
            <a:r>
              <a:rPr lang="it-IT" sz="1200" dirty="0"/>
              <a:t> to the </a:t>
            </a:r>
            <a:r>
              <a:rPr lang="it-IT" sz="1200" dirty="0" err="1"/>
              <a:t>fact</a:t>
            </a:r>
            <a:r>
              <a:rPr lang="it-IT" sz="1200" dirty="0"/>
              <a:t> </a:t>
            </a:r>
            <a:r>
              <a:rPr lang="it-IT" sz="1200" dirty="0" err="1"/>
              <a:t>that</a:t>
            </a:r>
            <a:r>
              <a:rPr lang="it-IT" sz="1200" dirty="0"/>
              <a:t> a RH </a:t>
            </a:r>
            <a:r>
              <a:rPr lang="it-IT" sz="1200" dirty="0" err="1"/>
              <a:t>change</a:t>
            </a:r>
            <a:r>
              <a:rPr lang="it-IT" sz="1200" dirty="0"/>
              <a:t> (</a:t>
            </a:r>
            <a:r>
              <a:rPr lang="it-IT" sz="1200" dirty="0" err="1"/>
              <a:t>almost</a:t>
            </a:r>
            <a:r>
              <a:rPr lang="it-IT" sz="1200" dirty="0"/>
              <a:t> </a:t>
            </a:r>
            <a:r>
              <a:rPr lang="it-IT" sz="1200" dirty="0" err="1"/>
              <a:t>only</a:t>
            </a:r>
            <a:r>
              <a:rPr lang="it-IT" sz="1200" dirty="0"/>
              <a:t>) the curvature on the opposite </a:t>
            </a:r>
            <a:r>
              <a:rPr lang="it-IT" sz="1200" dirty="0" err="1"/>
              <a:t>surface</a:t>
            </a:r>
            <a:r>
              <a:rPr lang="it-IT" sz="1200" dirty="0"/>
              <a:t>, the curvature </a:t>
            </a:r>
            <a:r>
              <a:rPr lang="it-IT" sz="1200" dirty="0" err="1"/>
              <a:t>induced</a:t>
            </a:r>
            <a:r>
              <a:rPr lang="it-IT" sz="1200" dirty="0"/>
              <a:t> by the </a:t>
            </a:r>
            <a:r>
              <a:rPr lang="it-IT" sz="1200" dirty="0" err="1"/>
              <a:t>thermal</a:t>
            </a:r>
            <a:r>
              <a:rPr lang="it-IT" sz="1200" dirty="0"/>
              <a:t> </a:t>
            </a:r>
            <a:r>
              <a:rPr lang="it-IT" sz="1200" dirty="0" err="1"/>
              <a:t>lens</a:t>
            </a:r>
            <a:r>
              <a:rPr lang="it-IT" sz="1200" dirty="0"/>
              <a:t> of the RH </a:t>
            </a:r>
            <a:r>
              <a:rPr lang="en-GB" sz="1200" noProof="1"/>
              <a:t>could be compensated, placing a second RH near the other surface.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it-IT" sz="1200" dirty="0" err="1"/>
              <a:t>Finally</a:t>
            </a:r>
            <a:r>
              <a:rPr lang="it-IT" sz="1200" dirty="0"/>
              <a:t>, PA are </a:t>
            </a:r>
            <a:r>
              <a:rPr lang="en-GB" sz="1200" noProof="1"/>
              <a:t>Highly absorbing areas on the coatings of the core optics, this set up can correct the deformation through a customer heating pattern produced by a binary mask iulluminated by a thermal source</a:t>
            </a:r>
            <a:endParaRPr lang="en-GB" sz="1200" dirty="0"/>
          </a:p>
          <a:p>
            <a:pPr algn="l"/>
            <a:endParaRPr lang="en-US" dirty="0"/>
          </a:p>
          <a:p>
            <a:pPr algn="l"/>
            <a:endParaRPr lang="en-GB" dirty="0"/>
          </a:p>
          <a:p>
            <a:pPr algn="l"/>
            <a:r>
              <a:rPr lang="en-GB" dirty="0"/>
              <a:t>Over time the TCS has </a:t>
            </a:r>
            <a:r>
              <a:rPr lang="en-GB" sz="1200" noProof="1"/>
              <a:t>proven to be more versatile than originally anticipated, showing utility in various contexts.  Adaptive optics, with its </a:t>
            </a:r>
            <a:r>
              <a:rPr lang="en-GB" sz="1200" i="1" noProof="1"/>
              <a:t>flexibility</a:t>
            </a:r>
            <a:r>
              <a:rPr lang="en-GB" sz="1200" noProof="1"/>
              <a:t>, will be a </a:t>
            </a:r>
            <a:r>
              <a:rPr lang="en-GB" sz="1200" u="sng" noProof="1"/>
              <a:t>key feature</a:t>
            </a:r>
            <a:r>
              <a:rPr lang="en-GB" sz="1200" noProof="1"/>
              <a:t> in future detectors because Increased laser power will amplify the impact of </a:t>
            </a:r>
            <a:r>
              <a:rPr lang="en-GB" sz="1200" b="1" i="1" noProof="1"/>
              <a:t>residual optical aberrations.</a:t>
            </a:r>
            <a:r>
              <a:rPr lang="en-GB" sz="1200" b="0" i="0" noProof="1"/>
              <a:t> Based on previous experience, it will be needed to address unexpected defects and aberrations not accounted initially and more independent actuators will be preferred to prevent interference and ensure efficient compensation.</a:t>
            </a:r>
          </a:p>
        </p:txBody>
      </p:sp>
      <p:sp>
        <p:nvSpPr>
          <p:cNvPr id="4" name="Segnaposto numero diapositiva 3"/>
          <p:cNvSpPr>
            <a:spLocks noGrp="1"/>
          </p:cNvSpPr>
          <p:nvPr>
            <p:ph type="sldNum" sz="quarter" idx="5"/>
          </p:nvPr>
        </p:nvSpPr>
        <p:spPr/>
        <p:txBody>
          <a:bodyPr/>
          <a:lstStyle/>
          <a:p>
            <a:fld id="{273E74A9-21B5-47AC-BC21-B058FB70BA8E}" type="slidenum">
              <a:rPr lang="en-GB" smtClean="0"/>
              <a:t>12</a:t>
            </a:fld>
            <a:endParaRPr lang="en-GB" dirty="0"/>
          </a:p>
        </p:txBody>
      </p:sp>
    </p:spTree>
    <p:extLst>
      <p:ext uri="{BB962C8B-B14F-4D97-AF65-F5344CB8AC3E}">
        <p14:creationId xmlns:p14="http://schemas.microsoft.com/office/powerpoint/2010/main" val="171952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rPr>
              <a:t>On the other hand, c</a:t>
            </a:r>
            <a:r>
              <a:rPr lang="en-US" dirty="0" err="1"/>
              <a:t>oating</a:t>
            </a:r>
            <a:r>
              <a:rPr lang="en-US" dirty="0"/>
              <a:t> thermal noise (CTN) is another </a:t>
            </a:r>
            <a:r>
              <a:rPr lang="en-US" b="1" dirty="0"/>
              <a:t>key challenge</a:t>
            </a:r>
            <a:r>
              <a:rPr lang="en-US" dirty="0"/>
              <a:t>, since </a:t>
            </a:r>
            <a:r>
              <a:rPr lang="en-GB" b="0" dirty="0"/>
              <a:t>represents a</a:t>
            </a:r>
            <a:r>
              <a:rPr lang="en-GB" b="1" dirty="0"/>
              <a:t> limit in middle frequency band.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It is </a:t>
            </a:r>
            <a:r>
              <a:rPr lang="en-US" dirty="0"/>
              <a:t>driven by the </a:t>
            </a:r>
            <a:r>
              <a:rPr lang="en-US" b="1" dirty="0"/>
              <a:t>fundamental thermodynamic fluctuations of the mirror’s coating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 the specific case of GW detectors,</a:t>
            </a:r>
            <a:r>
              <a:rPr lang="en-GB" b="1" baseline="0" dirty="0"/>
              <a:t> CTN </a:t>
            </a:r>
            <a:r>
              <a:rPr lang="en-GB" b="1" dirty="0"/>
              <a:t> expression presents these </a:t>
            </a:r>
            <a:r>
              <a:rPr lang="en-GB" b="1" baseline="0" dirty="0"/>
              <a:t>main dependences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Strategies </a:t>
            </a:r>
            <a:r>
              <a:rPr lang="en-US" dirty="0"/>
              <a:t>to reduce CTN </a:t>
            </a:r>
            <a:r>
              <a:rPr lang="en-US" b="1" dirty="0"/>
              <a:t>include</a:t>
            </a:r>
            <a:r>
              <a:rPr lang="en-US" dirty="0"/>
              <a:t> using ultra-low loss coatings, larger beams and mirrors, and possibly cryogenic mirrors.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Reducing the coating loss angle is a priority </a:t>
            </a:r>
            <a:r>
              <a:rPr lang="en-US" dirty="0"/>
              <a:t>for the next observing runs and next generation detectors.</a:t>
            </a:r>
            <a:endParaRPr lang="en-US"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rPr>
              <a:t>-------------</a:t>
            </a:r>
            <a:endParaRPr lang="en-GB"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rPr>
              <a:t>we have seen that the middle frequency band is limited by </a:t>
            </a:r>
            <a:r>
              <a:rPr lang="en-GB" sz="1200" b="1" dirty="0">
                <a:solidFill>
                  <a:srgbClr val="FF0000"/>
                </a:solidFill>
              </a:rPr>
              <a:t>CTN. </a:t>
            </a:r>
            <a:r>
              <a:rPr lang="en-US" dirty="0"/>
              <a:t>TN is a </a:t>
            </a:r>
            <a:r>
              <a:rPr lang="en-US" b="0" dirty="0"/>
              <a:t>very general fact</a:t>
            </a:r>
            <a:r>
              <a:rPr lang="en-US" dirty="0"/>
              <a:t>: it </a:t>
            </a:r>
            <a:r>
              <a:rPr lang="en-US" b="1" dirty="0"/>
              <a:t>is related to the stability of thermodynamic equilibrium</a:t>
            </a:r>
            <a:r>
              <a:rPr lang="en-US" dirty="0"/>
              <a:t> of a system. In a real system not</a:t>
            </a:r>
            <a:r>
              <a:rPr lang="en-US" baseline="0" dirty="0"/>
              <a:t> a 0K</a:t>
            </a:r>
            <a:r>
              <a:rPr lang="en-US" dirty="0"/>
              <a:t>, observable quantities are subjected to </a:t>
            </a:r>
            <a:r>
              <a:rPr lang="en-US" b="1" dirty="0"/>
              <a:t>spontaneous stochastic fluctuations</a:t>
            </a:r>
            <a:r>
              <a:rPr lang="en-US" dirty="0"/>
              <a:t> </a:t>
            </a:r>
            <a:r>
              <a:rPr lang="en-US" b="1" dirty="0"/>
              <a:t>largely unpredictable.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 the specific case of GW detectors,</a:t>
            </a:r>
            <a:r>
              <a:rPr lang="en-GB" b="1" baseline="0" dirty="0"/>
              <a:t> CTN </a:t>
            </a:r>
            <a:r>
              <a:rPr lang="en-GB" b="1" dirty="0"/>
              <a:t> expression presents these </a:t>
            </a:r>
            <a:r>
              <a:rPr lang="en-GB" b="1" baseline="0" dirty="0"/>
              <a:t>main dependences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In preparation for future observing runs, the chosen strategy was to </a:t>
            </a:r>
            <a:r>
              <a:rPr lang="en-GB" baseline="0" dirty="0"/>
              <a:t>reduce a factor 3 the coating loss angle (</a:t>
            </a:r>
            <a:r>
              <a:rPr lang="en-GB" baseline="0" dirty="0" err="1"/>
              <a:t>fattore</a:t>
            </a:r>
            <a:r>
              <a:rPr lang="en-GB" baseline="0" dirty="0"/>
              <a:t> 3 rispetto a O5 + </a:t>
            </a:r>
            <a:r>
              <a:rPr lang="en-GB" baseline="0" dirty="0" err="1"/>
              <a:t>fattore</a:t>
            </a:r>
            <a:r>
              <a:rPr lang="en-GB" baseline="0" dirty="0"/>
              <a:t> 3 rispetto a O4) and to increase the beam size (and also end test masses).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goal will increase the observable range of the detector, this means to see more GW sources (in terms of observable volume), or to observe at a higher rate, that is make statistic on the GW signals.</a:t>
            </a:r>
          </a:p>
          <a:p>
            <a:r>
              <a:rPr lang="en-GB" baseline="0" dirty="0"/>
              <a:t>For future GW detectors also other two parameters will be addressed by increasing the arm length up to 10km and going to cryogenic temperature.</a:t>
            </a:r>
          </a:p>
          <a:p>
            <a:endParaRPr lang="en-GB" baseline="0" dirty="0"/>
          </a:p>
          <a:p>
            <a:r>
              <a:rPr lang="en-US" sz="1200" kern="1200" dirty="0"/>
              <a:t>Now, ss I anticipate, we’ll focus on the mechanical loss parameter, </a:t>
            </a:r>
            <a:r>
              <a:rPr lang="en-US" sz="1200" kern="1200" dirty="0" err="1"/>
              <a:t>wehich</a:t>
            </a:r>
            <a:r>
              <a:rPr lang="en-US" sz="1200" kern="1200" dirty="0"/>
              <a:t> represent the dissipative behavior of the system</a:t>
            </a:r>
            <a:endParaRPr lang="en-GB" baseline="0" dirty="0"/>
          </a:p>
          <a:p>
            <a:r>
              <a:rPr lang="en-GB" baseline="0" dirty="0"/>
              <a: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FF0000"/>
                </a:solidFill>
              </a:rPr>
              <a:t>Descrivere</a:t>
            </a:r>
            <a:r>
              <a:rPr lang="en-GB" sz="1200" b="1" dirty="0">
                <a:solidFill>
                  <a:srgbClr val="FF0000"/>
                </a:solidFill>
              </a:rPr>
              <a:t> </a:t>
            </a:r>
            <a:r>
              <a:rPr lang="en-GB" sz="1200" b="1" dirty="0" err="1">
                <a:solidFill>
                  <a:srgbClr val="FF0000"/>
                </a:solidFill>
              </a:rPr>
              <a:t>cosa</a:t>
            </a:r>
            <a:r>
              <a:rPr lang="en-GB" sz="1200" b="1" dirty="0">
                <a:solidFill>
                  <a:srgbClr val="FF0000"/>
                </a:solidFill>
              </a:rPr>
              <a:t> </a:t>
            </a:r>
            <a:r>
              <a:rPr lang="en-GB" sz="1200" b="1" dirty="0" err="1">
                <a:solidFill>
                  <a:srgbClr val="FF0000"/>
                </a:solidFill>
              </a:rPr>
              <a:t>sono</a:t>
            </a:r>
            <a:r>
              <a:rPr lang="en-GB" sz="1200" b="1" dirty="0">
                <a:solidFill>
                  <a:srgbClr val="FF0000"/>
                </a:solidFill>
              </a:rPr>
              <a:t> le </a:t>
            </a:r>
            <a:r>
              <a:rPr lang="en-GB" sz="1200" b="1" dirty="0" err="1">
                <a:solidFill>
                  <a:srgbClr val="FF0000"/>
                </a:solidFill>
              </a:rPr>
              <a:t>perdite</a:t>
            </a:r>
            <a:r>
              <a:rPr lang="en-GB" sz="1200" b="1" dirty="0">
                <a:solidFill>
                  <a:srgbClr val="FF0000"/>
                </a:solidFill>
              </a:rPr>
              <a:t> </a:t>
            </a:r>
            <a:r>
              <a:rPr lang="en-GB" sz="1200" b="1" dirty="0" err="1">
                <a:solidFill>
                  <a:srgbClr val="FF0000"/>
                </a:solidFill>
              </a:rPr>
              <a:t>meccaniche</a:t>
            </a:r>
            <a:r>
              <a:rPr lang="en-GB" sz="1200" b="1" dirty="0">
                <a:solidFill>
                  <a:srgbClr val="FF0000"/>
                </a:solidFill>
              </a:rPr>
              <a:t>? </a:t>
            </a:r>
            <a:r>
              <a:rPr lang="en-GB" baseline="0" noProof="0" dirty="0"/>
              <a:t>Another important parameter can be defined thinking to the fact that</a:t>
            </a:r>
            <a:r>
              <a:rPr lang="en-GB" b="1" baseline="0" noProof="0" dirty="0"/>
              <a:t> when a system is dissipative, its response to a step solicitation</a:t>
            </a:r>
            <a:r>
              <a:rPr lang="en-GB" baseline="0" noProof="0" dirty="0"/>
              <a:t> is characterized by a finite relaxation time, so there is a </a:t>
            </a:r>
            <a:r>
              <a:rPr lang="en-GB" b="1" baseline="0" noProof="0" dirty="0"/>
              <a:t>phase lag between an applied input and the system response</a:t>
            </a:r>
            <a:r>
              <a:rPr lang="en-GB" baseline="0" noProof="0" dirty="0"/>
              <a:t>: this phase lag is represented by the loss angle phi</a:t>
            </a:r>
            <a:endParaRPr lang="en-GB" sz="1200" b="1" dirty="0">
              <a:solidFill>
                <a:srgbClr val="FF0000"/>
              </a:solidFill>
            </a:endParaRPr>
          </a:p>
          <a:p>
            <a:endParaRPr lang="en-GB"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13</a:t>
            </a:fld>
            <a:endParaRPr lang="en-GB" dirty="0"/>
          </a:p>
        </p:txBody>
      </p:sp>
    </p:spTree>
    <p:extLst>
      <p:ext uri="{BB962C8B-B14F-4D97-AF65-F5344CB8AC3E}">
        <p14:creationId xmlns:p14="http://schemas.microsoft.com/office/powerpoint/2010/main" val="2569805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t>
            </a:r>
            <a:r>
              <a:rPr lang="en-US" b="1" dirty="0"/>
              <a:t>improve coating performance</a:t>
            </a:r>
            <a:r>
              <a:rPr lang="en-US" dirty="0"/>
              <a:t>, we’re exploring materials with lower mechanical losses while maintaining optical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t>In the past </a:t>
            </a:r>
            <a:r>
              <a:rPr lang="en-US" sz="1200" kern="1200" dirty="0"/>
              <a:t>a trial and error approach have been followed. </a:t>
            </a:r>
            <a:r>
              <a:rPr lang="en-US" sz="1200" b="1" kern="1200" dirty="0"/>
              <a:t>Today</a:t>
            </a:r>
            <a:r>
              <a:rPr lang="en-US" sz="1200" kern="1200" dirty="0"/>
              <a:t> a more systematic approach have been chosen, </a:t>
            </a:r>
            <a:r>
              <a:rPr lang="en-US" sz="1200" b="1" kern="1200" dirty="0"/>
              <a:t>supported by </a:t>
            </a:r>
            <a:r>
              <a:rPr lang="en-US" sz="1200" kern="1200" dirty="0"/>
              <a:t>a </a:t>
            </a:r>
            <a:r>
              <a:rPr lang="en-GB" sz="1200" kern="1200" noProof="1"/>
              <a:t>deeper understanding of the underlying physical mechanisms driving the losses.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Candidates include: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amorphous materials, </a:t>
            </a:r>
            <a:r>
              <a:rPr lang="en-GB" sz="1200" kern="1200" noProof="1"/>
              <a:t>with an </a:t>
            </a:r>
            <a:r>
              <a:rPr lang="en-GB" sz="1200" b="1" kern="1200" noProof="1"/>
              <a:t>overall disordered structure</a:t>
            </a:r>
            <a:r>
              <a:rPr lang="en-GB" sz="1200" kern="1200" noProof="1"/>
              <a:t>, but </a:t>
            </a:r>
            <a:r>
              <a:rPr lang="en-GB" sz="1200" b="1" kern="1200" noProof="1"/>
              <a:t>locally arranged</a:t>
            </a:r>
            <a:r>
              <a:rPr lang="en-GB" sz="1200" kern="1200" noProof="1"/>
              <a:t>. The </a:t>
            </a:r>
            <a:r>
              <a:rPr lang="en-GB" sz="1200" b="1" kern="1200" noProof="1"/>
              <a:t>dominant dissipative mechanism arise</a:t>
            </a:r>
            <a:r>
              <a:rPr lang="en-GB" sz="1200" kern="1200" noProof="1"/>
              <a:t> from the presence of the metastamble states (two level system). The strategy is to go for floppy material with an optimal distribution of TLS or stiff ones with a reduced number of TLS</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crystalline coatings, </a:t>
            </a:r>
            <a:r>
              <a:rPr lang="en-GB" sz="1200" kern="1200" noProof="1"/>
              <a:t>instead, </a:t>
            </a:r>
            <a:r>
              <a:rPr lang="en-US" sz="1200" kern="1200" dirty="0"/>
              <a:t>due to their nature,</a:t>
            </a:r>
            <a:r>
              <a:rPr lang="en-GB" sz="1200" noProof="1"/>
              <a:t> dissipative mechanisms are limited. The major </a:t>
            </a:r>
            <a:r>
              <a:rPr lang="en-GB" sz="1200" b="1" noProof="1"/>
              <a:t>limitation</a:t>
            </a:r>
            <a:r>
              <a:rPr lang="en-GB" sz="1200" noProof="1"/>
              <a:t> for these material is the </a:t>
            </a:r>
            <a:r>
              <a:rPr lang="en-GB" sz="1200" b="1" noProof="1"/>
              <a:t>maximum available size</a:t>
            </a:r>
            <a:r>
              <a:rPr lang="en-GB" sz="1200" noProof="1"/>
              <a:t> and the transfer (since their ar typically grown on crystalline substrate).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t>Due to the crystalline nature, their good optical and mechanical quality is kept at cryogenic </a:t>
            </a:r>
            <a:r>
              <a:rPr lang="en-GB" sz="1200" kern="1200" dirty="0"/>
              <a:t>temperatures</a:t>
            </a:r>
          </a:p>
          <a:p>
            <a:endParaRPr lang="en-GB" dirty="0"/>
          </a:p>
        </p:txBody>
      </p:sp>
      <p:sp>
        <p:nvSpPr>
          <p:cNvPr id="4" name="Slide Number Placeholder 3"/>
          <p:cNvSpPr>
            <a:spLocks noGrp="1"/>
          </p:cNvSpPr>
          <p:nvPr>
            <p:ph type="sldNum" sz="quarter" idx="5"/>
          </p:nvPr>
        </p:nvSpPr>
        <p:spPr/>
        <p:txBody>
          <a:bodyPr/>
          <a:lstStyle/>
          <a:p>
            <a:fld id="{273E74A9-21B5-47AC-BC21-B058FB70BA8E}" type="slidenum">
              <a:rPr lang="en-GB" smtClean="0"/>
              <a:t>14</a:t>
            </a:fld>
            <a:endParaRPr lang="en-GB"/>
          </a:p>
        </p:txBody>
      </p:sp>
    </p:spTree>
    <p:extLst>
      <p:ext uri="{BB962C8B-B14F-4D97-AF65-F5344CB8AC3E}">
        <p14:creationId xmlns:p14="http://schemas.microsoft.com/office/powerpoint/2010/main" val="192408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 only the materials but also the deposition techniques and post-treatments</a:t>
            </a:r>
            <a:r>
              <a:rPr lang="en-US" dirty="0"/>
              <a:t>, such as annealing, play a crucial role in optimizing mechanical properties. Co-deposition and drugging can further enhance performance.</a:t>
            </a:r>
          </a:p>
          <a:p>
            <a:r>
              <a:rPr lang="en-US" dirty="0"/>
              <a:t>----------------</a:t>
            </a:r>
            <a:endParaRPr lang="en-GB" dirty="0"/>
          </a:p>
          <a:p>
            <a:endParaRPr lang="en-GB" dirty="0"/>
          </a:p>
          <a:p>
            <a:r>
              <a:rPr lang="en-GB" dirty="0"/>
              <a:t>Not only the material itself play a role for mechanical performances.</a:t>
            </a:r>
          </a:p>
          <a:p>
            <a:endParaRPr lang="en-GB" dirty="0"/>
          </a:p>
          <a:p>
            <a:r>
              <a:rPr lang="en-GB" dirty="0"/>
              <a:t>Different deposition methods and the fine tuning of deposition parameters can affect it, as well as post deposition treatments (annealing is typically used to relax stress inside the deposited films, to induce desorption of unwanted contaminants or to induce controlled crystallization) and mixing/ co-deposition, that mean drugging </a:t>
            </a:r>
            <a:r>
              <a:rPr lang="en-GB" dirty="0" err="1"/>
              <a:t>matherials</a:t>
            </a:r>
            <a:r>
              <a:rPr lang="en-GB" dirty="0"/>
              <a:t> to </a:t>
            </a:r>
            <a:r>
              <a:rPr lang="en-GB" dirty="0" err="1"/>
              <a:t>enance</a:t>
            </a:r>
            <a:r>
              <a:rPr lang="en-GB" dirty="0"/>
              <a:t> its properties, prevent uncontrolled crystallization and reduce stresses.</a:t>
            </a:r>
          </a:p>
        </p:txBody>
      </p:sp>
      <p:sp>
        <p:nvSpPr>
          <p:cNvPr id="4" name="Slide Number Placeholder 3"/>
          <p:cNvSpPr>
            <a:spLocks noGrp="1"/>
          </p:cNvSpPr>
          <p:nvPr>
            <p:ph type="sldNum" sz="quarter" idx="5"/>
          </p:nvPr>
        </p:nvSpPr>
        <p:spPr/>
        <p:txBody>
          <a:bodyPr/>
          <a:lstStyle/>
          <a:p>
            <a:fld id="{273E74A9-21B5-47AC-BC21-B058FB70BA8E}" type="slidenum">
              <a:rPr lang="en-GB" smtClean="0"/>
              <a:t>15</a:t>
            </a:fld>
            <a:endParaRPr lang="en-GB"/>
          </a:p>
        </p:txBody>
      </p:sp>
    </p:spTree>
    <p:extLst>
      <p:ext uri="{BB962C8B-B14F-4D97-AF65-F5344CB8AC3E}">
        <p14:creationId xmlns:p14="http://schemas.microsoft.com/office/powerpoint/2010/main" val="3076717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t>
            </a:r>
            <a:r>
              <a:rPr lang="en-US" dirty="0"/>
              <a:t>the </a:t>
            </a:r>
            <a:r>
              <a:rPr lang="en-US" b="1" dirty="0"/>
              <a:t>design of the coating structure</a:t>
            </a:r>
            <a:r>
              <a:rPr lang="en-US" dirty="0"/>
              <a:t>, including layer thickness optimization and multi-material approaches, also </a:t>
            </a:r>
            <a:r>
              <a:rPr lang="en-US" b="1" dirty="0"/>
              <a:t>impacts performance</a:t>
            </a:r>
            <a:r>
              <a:rPr lang="en-US" dirty="0"/>
              <a:t>. </a:t>
            </a:r>
            <a:r>
              <a:rPr lang="en-US" b="1" dirty="0"/>
              <a:t>This fine-tuning is essential for balancing optical and mechanical requirements</a:t>
            </a:r>
            <a:r>
              <a:rPr lang="en-US" dirty="0"/>
              <a:t>.</a:t>
            </a:r>
            <a:endParaRPr lang="en-GB" dirty="0"/>
          </a:p>
          <a:p>
            <a:endParaRPr lang="en-GB" dirty="0"/>
          </a:p>
          <a:p>
            <a:r>
              <a:rPr lang="en-GB" dirty="0"/>
              <a:t>Finally, also the coating structure and design play a role.</a:t>
            </a:r>
          </a:p>
          <a:p>
            <a:r>
              <a:rPr lang="en-GB" dirty="0"/>
              <a:t>We’ve seen that GW mirrors are </a:t>
            </a:r>
            <a:r>
              <a:rPr lang="en-GB" dirty="0" err="1"/>
              <a:t>bragg</a:t>
            </a:r>
            <a:r>
              <a:rPr lang="en-GB" dirty="0"/>
              <a:t> reflectors in which </a:t>
            </a:r>
            <a:r>
              <a:rPr lang="en-GB" dirty="0" err="1"/>
              <a:t>thinkness</a:t>
            </a:r>
            <a:r>
              <a:rPr lang="en-GB" dirty="0"/>
              <a:t> of layers play an important role. The optimization of this parameter can improve the mechanical </a:t>
            </a:r>
            <a:r>
              <a:rPr lang="en-GB" dirty="0" err="1"/>
              <a:t>perfomrances</a:t>
            </a:r>
            <a:r>
              <a:rPr lang="en-GB" dirty="0"/>
              <a:t> . As well as </a:t>
            </a:r>
            <a:r>
              <a:rPr lang="en-GB" dirty="0" err="1"/>
              <a:t>nanolayering</a:t>
            </a:r>
            <a:r>
              <a:rPr lang="en-GB" dirty="0"/>
              <a:t>, mainly used to geometrically suppress crystallization and </a:t>
            </a:r>
            <a:r>
              <a:rPr lang="en-GB" dirty="0" err="1"/>
              <a:t>multimaterial</a:t>
            </a:r>
            <a:r>
              <a:rPr lang="en-GB" dirty="0"/>
              <a:t> approach allowed to profit of </a:t>
            </a:r>
            <a:r>
              <a:rPr lang="en-GB" dirty="0" err="1"/>
              <a:t>matherels</a:t>
            </a:r>
            <a:r>
              <a:rPr lang="en-GB" dirty="0"/>
              <a:t> with best optical absorption near the surface and best mechanical one </a:t>
            </a:r>
            <a:r>
              <a:rPr lang="en-GB" dirty="0" err="1"/>
              <a:t>depper</a:t>
            </a:r>
            <a:r>
              <a:rPr lang="en-GB" dirty="0"/>
              <a:t> within.</a:t>
            </a:r>
          </a:p>
        </p:txBody>
      </p:sp>
      <p:sp>
        <p:nvSpPr>
          <p:cNvPr id="4" name="Slide Number Placeholder 3"/>
          <p:cNvSpPr>
            <a:spLocks noGrp="1"/>
          </p:cNvSpPr>
          <p:nvPr>
            <p:ph type="sldNum" sz="quarter" idx="5"/>
          </p:nvPr>
        </p:nvSpPr>
        <p:spPr/>
        <p:txBody>
          <a:bodyPr/>
          <a:lstStyle/>
          <a:p>
            <a:fld id="{273E74A9-21B5-47AC-BC21-B058FB70BA8E}" type="slidenum">
              <a:rPr lang="en-GB" smtClean="0"/>
              <a:t>16</a:t>
            </a:fld>
            <a:endParaRPr lang="en-GB"/>
          </a:p>
        </p:txBody>
      </p:sp>
    </p:spTree>
    <p:extLst>
      <p:ext uri="{BB962C8B-B14F-4D97-AF65-F5344CB8AC3E}">
        <p14:creationId xmlns:p14="http://schemas.microsoft.com/office/powerpoint/2010/main" val="2463421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All this is supported by a plethora of investigation techniques, listed here, that probe optical, mechanical, microscopical and thermal properties to have a comprehensive picture of the </a:t>
            </a:r>
            <a:r>
              <a:rPr lang="en-GB" sz="1800" b="1" i="1" u="sng" kern="100" dirty="0">
                <a:effectLst/>
                <a:latin typeface="Calibri" panose="020F0502020204030204" pitchFamily="34" charset="0"/>
                <a:ea typeface="Calibri" panose="020F0502020204030204" pitchFamily="34" charset="0"/>
                <a:cs typeface="Times New Roman" panose="02020603050405020304" pitchFamily="18" charset="0"/>
              </a:rPr>
              <a:t>relevant physics of these coatings, ensuring continuous improvements.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73E74A9-21B5-47AC-BC21-B058FB70BA8E}" type="slidenum">
              <a:rPr lang="en-GB" smtClean="0"/>
              <a:t>17</a:t>
            </a:fld>
            <a:endParaRPr lang="en-GB"/>
          </a:p>
        </p:txBody>
      </p:sp>
    </p:spTree>
    <p:extLst>
      <p:ext uri="{BB962C8B-B14F-4D97-AF65-F5344CB8AC3E}">
        <p14:creationId xmlns:p14="http://schemas.microsoft.com/office/powerpoint/2010/main" val="98394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conclusion, </a:t>
            </a:r>
            <a:r>
              <a:rPr lang="en-GB" sz="1200" b="1" noProof="1"/>
              <a:t>Current</a:t>
            </a:r>
            <a:r>
              <a:rPr lang="en-GB" sz="1200" baseline="0" noProof="1"/>
              <a:t> </a:t>
            </a:r>
            <a:r>
              <a:rPr lang="en-GB" sz="1200" noProof="1"/>
              <a:t>coatings are </a:t>
            </a:r>
            <a:r>
              <a:rPr lang="en-GB" sz="1200" b="1" baseline="0" noProof="1"/>
              <a:t>exceptional, but further advancements</a:t>
            </a:r>
            <a:r>
              <a:rPr lang="en-GB" sz="1200" noProof="1"/>
              <a:t> are </a:t>
            </a:r>
            <a:r>
              <a:rPr lang="en-US" dirty="0"/>
              <a:t>required to manage power-induced optical aberrations through adaptive optics and to reduce CTN with novel ultra-low loss materials. These improvements are crucial for the next generation of GW detectors.</a:t>
            </a:r>
            <a:endParaRPr lang="en-GB" sz="1200" noProof="1"/>
          </a:p>
        </p:txBody>
      </p:sp>
      <p:sp>
        <p:nvSpPr>
          <p:cNvPr id="4" name="Slide Number Placeholder 3"/>
          <p:cNvSpPr>
            <a:spLocks noGrp="1"/>
          </p:cNvSpPr>
          <p:nvPr>
            <p:ph type="sldNum" sz="quarter" idx="5"/>
          </p:nvPr>
        </p:nvSpPr>
        <p:spPr/>
        <p:txBody>
          <a:bodyPr/>
          <a:lstStyle/>
          <a:p>
            <a:fld id="{273E74A9-21B5-47AC-BC21-B058FB70BA8E}" type="slidenum">
              <a:rPr lang="en-GB" smtClean="0"/>
              <a:t>18</a:t>
            </a:fld>
            <a:endParaRPr lang="en-GB"/>
          </a:p>
        </p:txBody>
      </p:sp>
    </p:spTree>
    <p:extLst>
      <p:ext uri="{BB962C8B-B14F-4D97-AF65-F5344CB8AC3E}">
        <p14:creationId xmlns:p14="http://schemas.microsoft.com/office/powerpoint/2010/main" val="5813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outline of my presentation. I’ll start with a brief introduction to </a:t>
            </a:r>
            <a:r>
              <a:rPr lang="en-US" dirty="0" err="1"/>
              <a:t>multimessenger</a:t>
            </a:r>
            <a:r>
              <a:rPr lang="en-US" dirty="0"/>
              <a:t> astrophysics and the principles behind GW detection, followed by a discussion on core optic technologies, managing power-induced aberrations, and research on ultra-low loss optical coatings.</a:t>
            </a:r>
          </a:p>
          <a:p>
            <a:r>
              <a:rPr lang="en-US" dirty="0"/>
              <a:t>------------</a:t>
            </a:r>
            <a:endParaRPr lang="en-GB" dirty="0"/>
          </a:p>
          <a:p>
            <a:endParaRPr lang="en-GB" dirty="0"/>
          </a:p>
          <a:p>
            <a:r>
              <a:rPr lang="en-GB" dirty="0"/>
              <a:t>Here is the outline of my presentation. After a really brief introduction about the born of </a:t>
            </a:r>
            <a:r>
              <a:rPr lang="en-GB" dirty="0" err="1"/>
              <a:t>multimessenger</a:t>
            </a:r>
            <a:r>
              <a:rPr lang="en-GB" dirty="0"/>
              <a:t> astrophysics and the principle behind the GW detection, I’ll show you the core optic technologies and how to tackle with power induced aberrations and which is the research behind the development of </a:t>
            </a:r>
            <a:r>
              <a:rPr lang="en-GB" dirty="0" err="1"/>
              <a:t>matyerials</a:t>
            </a:r>
            <a:r>
              <a:rPr lang="en-GB" dirty="0"/>
              <a:t> for ultra-low loss optical coatings</a:t>
            </a:r>
          </a:p>
        </p:txBody>
      </p:sp>
      <p:sp>
        <p:nvSpPr>
          <p:cNvPr id="4" name="Slide Number Placeholder 3"/>
          <p:cNvSpPr>
            <a:spLocks noGrp="1"/>
          </p:cNvSpPr>
          <p:nvPr>
            <p:ph type="sldNum" sz="quarter" idx="5"/>
          </p:nvPr>
        </p:nvSpPr>
        <p:spPr/>
        <p:txBody>
          <a:bodyPr/>
          <a:lstStyle/>
          <a:p>
            <a:fld id="{273E74A9-21B5-47AC-BC21-B058FB70BA8E}" type="slidenum">
              <a:rPr lang="en-GB" smtClean="0"/>
              <a:t>2</a:t>
            </a:fld>
            <a:endParaRPr lang="en-GB"/>
          </a:p>
        </p:txBody>
      </p:sp>
    </p:spTree>
    <p:extLst>
      <p:ext uri="{BB962C8B-B14F-4D97-AF65-F5344CB8AC3E}">
        <p14:creationId xmlns:p14="http://schemas.microsoft.com/office/powerpoint/2010/main" val="80518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first GW detection in 2015, many signals have been observed during the four observational runs. Here’s a graphical representation of all detections up to O3 and some preliminary results from O4. The list on the left highlights some significant events.</a:t>
            </a:r>
          </a:p>
          <a:p>
            <a:r>
              <a:rPr lang="en-US" dirty="0"/>
              <a:t>-------------</a:t>
            </a:r>
            <a:endParaRPr lang="en-GB" dirty="0"/>
          </a:p>
          <a:p>
            <a:endParaRPr lang="en-GB" dirty="0"/>
          </a:p>
          <a:p>
            <a:r>
              <a:rPr lang="en-GB" dirty="0"/>
              <a:t>Since first GW detection occurred in 2015 many other GW observations occurred during the 4 observational runs. Here is a graphic reproduction </a:t>
            </a:r>
            <a:r>
              <a:rPr lang="en-GB" dirty="0" err="1"/>
              <a:t>ofd</a:t>
            </a:r>
            <a:r>
              <a:rPr lang="en-GB" dirty="0"/>
              <a:t> all the detection happened until the end of O3 and some preliminary results from the ongoing run O4 . The list (w the link to the publication) represent just some of the more significant events.</a:t>
            </a:r>
          </a:p>
        </p:txBody>
      </p:sp>
      <p:sp>
        <p:nvSpPr>
          <p:cNvPr id="4" name="Slide Number Placeholder 3"/>
          <p:cNvSpPr>
            <a:spLocks noGrp="1"/>
          </p:cNvSpPr>
          <p:nvPr>
            <p:ph type="sldNum" sz="quarter" idx="5"/>
          </p:nvPr>
        </p:nvSpPr>
        <p:spPr/>
        <p:txBody>
          <a:bodyPr/>
          <a:lstStyle/>
          <a:p>
            <a:fld id="{273E74A9-21B5-47AC-BC21-B058FB70BA8E}" type="slidenum">
              <a:rPr lang="en-GB" smtClean="0"/>
              <a:t>3</a:t>
            </a:fld>
            <a:endParaRPr lang="en-GB"/>
          </a:p>
        </p:txBody>
      </p:sp>
    </p:spTree>
    <p:extLst>
      <p:ext uri="{BB962C8B-B14F-4D97-AF65-F5344CB8AC3E}">
        <p14:creationId xmlns:p14="http://schemas.microsoft.com/office/powerpoint/2010/main" val="25142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key to detecting these signals is using laser light as a ruler in interferometric detectors based on a Michelson setup, </a:t>
            </a:r>
            <a:r>
              <a:rPr lang="en-US" b="1" dirty="0"/>
              <a:t>enhanced</a:t>
            </a:r>
            <a:r>
              <a:rPr lang="en-US" dirty="0"/>
              <a:t> with cavity arms to extend the </a:t>
            </a:r>
            <a:r>
              <a:rPr lang="en-GB" b="1" baseline="0" dirty="0"/>
              <a:t>optical path length of light hundreds times longer</a:t>
            </a:r>
            <a:r>
              <a:rPr lang="en-US" dirty="0"/>
              <a:t>, power and signal recycling cavities, </a:t>
            </a:r>
            <a:r>
              <a:rPr lang="en-US" b="1" dirty="0"/>
              <a:t>seismic isolation systems </a:t>
            </a:r>
            <a:r>
              <a:rPr lang="en-US" b="0" dirty="0"/>
              <a:t>for </a:t>
            </a:r>
            <a:r>
              <a:rPr lang="en-GB" b="0" baseline="0" dirty="0"/>
              <a:t>all the optics and </a:t>
            </a:r>
            <a:r>
              <a:rPr lang="en-GB" b="1" baseline="0" dirty="0"/>
              <a:t>putting everything under vacuum</a:t>
            </a:r>
            <a:r>
              <a:rPr lang="en-GB" baseline="0" dirty="0"/>
              <a:t> to limit also air vibration issues</a:t>
            </a:r>
            <a:r>
              <a:rPr lang="en-GB" b="1" baseline="0" dirty="0"/>
              <a:t> </a:t>
            </a:r>
            <a:r>
              <a:rPr lang="en-US" dirty="0"/>
              <a:t>. However, </a:t>
            </a:r>
            <a:r>
              <a:rPr lang="en-US" b="1" dirty="0"/>
              <a:t>being so sensitive</a:t>
            </a:r>
            <a:r>
              <a:rPr lang="en-US" dirty="0"/>
              <a:t> makes the interferometers vulnerable to noise, </a:t>
            </a:r>
            <a:r>
              <a:rPr lang="en-GB" b="1" baseline="0" noProof="0" dirty="0"/>
              <a:t>it is like trying to identify a song hummed at a noisy party</a:t>
            </a:r>
            <a:endParaRPr lang="en-GB" b="0" dirty="0"/>
          </a:p>
          <a:p>
            <a:r>
              <a:rPr lang="en-GB" b="0" dirty="0"/>
              <a:t>----------------------------</a:t>
            </a:r>
          </a:p>
          <a:p>
            <a:endParaRPr lang="en-GB" b="0" dirty="0"/>
          </a:p>
          <a:p>
            <a:r>
              <a:rPr lang="en-GB" b="0" dirty="0"/>
              <a:t>So, which is the mechanism that hallowed us to detect these signals?</a:t>
            </a:r>
          </a:p>
          <a:p>
            <a:r>
              <a:rPr lang="en-GB" b="1" dirty="0"/>
              <a:t>The winning strategy was to use the light of a laser as</a:t>
            </a:r>
            <a:r>
              <a:rPr lang="en-GB" b="1" baseline="0" dirty="0"/>
              <a:t> a ruler in an interferometric detector</a:t>
            </a:r>
            <a:r>
              <a:rPr lang="en-GB" baseline="0" dirty="0"/>
              <a:t>. </a:t>
            </a:r>
            <a:r>
              <a:rPr lang="en-GB" dirty="0"/>
              <a:t>They are</a:t>
            </a:r>
            <a:r>
              <a:rPr lang="en-GB" baseline="0" dirty="0"/>
              <a:t> simply based on a Michelson ITF setup, on which many upgrades have been made to further improve its sensitivity. </a:t>
            </a:r>
          </a:p>
          <a:p>
            <a:r>
              <a:rPr lang="en-GB" baseline="0" dirty="0"/>
              <a:t>For example, cavity arms make the </a:t>
            </a:r>
            <a:r>
              <a:rPr lang="en-GB" b="1" baseline="0" dirty="0"/>
              <a:t>optical path length of light hundreds times longer</a:t>
            </a:r>
            <a:r>
              <a:rPr lang="en-GB" baseline="0" dirty="0"/>
              <a:t> and other two optical cavities allows to recycle power and signal, many </a:t>
            </a:r>
            <a:r>
              <a:rPr lang="en-GB" b="1" baseline="0" dirty="0"/>
              <a:t>control systems </a:t>
            </a:r>
            <a:r>
              <a:rPr lang="en-GB" baseline="0" dirty="0"/>
              <a:t>have been integrated, </a:t>
            </a:r>
            <a:r>
              <a:rPr lang="en-GB" b="1" baseline="0" dirty="0"/>
              <a:t>suspensions isolate all the optics </a:t>
            </a:r>
            <a:r>
              <a:rPr lang="en-GB" baseline="0" dirty="0"/>
              <a:t>from seismic motion and putting everything under vacuum limit also air vibration issues. </a:t>
            </a:r>
          </a:p>
          <a:p>
            <a:r>
              <a:rPr lang="en-GB" b="1" noProof="0" dirty="0"/>
              <a:t>Being so sensitive </a:t>
            </a:r>
            <a:r>
              <a:rPr lang="en-GB" b="0" noProof="0" dirty="0"/>
              <a:t>is</a:t>
            </a:r>
            <a:r>
              <a:rPr lang="en-GB" b="1" noProof="0" dirty="0"/>
              <a:t> necessary </a:t>
            </a:r>
            <a:r>
              <a:rPr lang="en-GB" b="0" noProof="0" dirty="0"/>
              <a:t>but also </a:t>
            </a:r>
            <a:r>
              <a:rPr lang="en-GB" b="1" noProof="0" dirty="0"/>
              <a:t>double-edged sword</a:t>
            </a:r>
            <a:r>
              <a:rPr lang="en-GB" noProof="0" dirty="0"/>
              <a:t>, because ITFs</a:t>
            </a:r>
            <a:r>
              <a:rPr lang="en-GB" baseline="0" noProof="0" dirty="0"/>
              <a:t> are sensitive also to many different sources of noise. </a:t>
            </a:r>
            <a:r>
              <a:rPr lang="en-GB" b="1" baseline="0" noProof="0" dirty="0"/>
              <a:t>It is like trying to identify a song hummed at a noisy party.</a:t>
            </a:r>
          </a:p>
          <a:p>
            <a:endParaRPr lang="en-GB" b="1" baseline="0" noProof="0" dirty="0"/>
          </a:p>
          <a:p>
            <a:r>
              <a:rPr lang="en-GB" b="1" baseline="0" dirty="0"/>
              <a:t>positions of mirror surfaces in optical cavities are monitored by laser beams</a:t>
            </a:r>
            <a:endParaRPr lang="en-GB" b="1" baseline="0" noProof="0" dirty="0"/>
          </a:p>
          <a:p>
            <a:endParaRPr lang="en-GB"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4</a:t>
            </a:fld>
            <a:endParaRPr lang="en-GB" dirty="0"/>
          </a:p>
        </p:txBody>
      </p:sp>
    </p:spTree>
    <p:extLst>
      <p:ext uri="{BB962C8B-B14F-4D97-AF65-F5344CB8AC3E}">
        <p14:creationId xmlns:p14="http://schemas.microsoft.com/office/powerpoint/2010/main" val="201890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sensitivity curve of a GW detector </a:t>
            </a:r>
            <a:r>
              <a:rPr lang="en-US" b="1" dirty="0"/>
              <a:t>reveals</a:t>
            </a:r>
            <a:r>
              <a:rPr lang="en-US" dirty="0"/>
              <a:t> </a:t>
            </a:r>
            <a:r>
              <a:rPr lang="en-US" b="1" dirty="0"/>
              <a:t>its detection capabilities</a:t>
            </a:r>
            <a:r>
              <a:rPr lang="en-US" dirty="0"/>
              <a:t>, influenced by fundamental and technical noises. Typically, below 10 Hz, Newtonian noise dominate; thermal noise (TN) limiting the mid frequencies; shot noise affecting higher frequencies.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noProof="0" dirty="0"/>
              <a:t>-----</a:t>
            </a: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The sensitivity curve of a GW detector give us its potentiality of detection. It is the sum of fundamental and technical noises: </a:t>
            </a:r>
            <a:r>
              <a:rPr lang="en-GB" b="1" baseline="0" noProof="0" dirty="0"/>
              <a:t>the most limiting noise are</a:t>
            </a:r>
            <a:r>
              <a:rPr lang="en-GB" baseline="0" noProof="0" dirty="0"/>
              <a:t> Newtonian noise at frequencies below 10 Hz, TN in the mid frequency range and shot noise over 300 Hz. Since the mid region has been really fruitful until now, the reduction of TN is fundamental importance.</a:t>
            </a:r>
          </a:p>
          <a:p>
            <a:endParaRPr lang="en-GB" dirty="0"/>
          </a:p>
        </p:txBody>
      </p:sp>
      <p:sp>
        <p:nvSpPr>
          <p:cNvPr id="4" name="Slide Number Placeholder 3"/>
          <p:cNvSpPr>
            <a:spLocks noGrp="1"/>
          </p:cNvSpPr>
          <p:nvPr>
            <p:ph type="sldNum" sz="quarter" idx="5"/>
          </p:nvPr>
        </p:nvSpPr>
        <p:spPr/>
        <p:txBody>
          <a:bodyPr/>
          <a:lstStyle/>
          <a:p>
            <a:fld id="{273E74A9-21B5-47AC-BC21-B058FB70BA8E}" type="slidenum">
              <a:rPr lang="en-GB" smtClean="0"/>
              <a:t>5</a:t>
            </a:fld>
            <a:endParaRPr lang="en-GB"/>
          </a:p>
        </p:txBody>
      </p:sp>
    </p:spTree>
    <p:extLst>
      <p:ext uri="{BB962C8B-B14F-4D97-AF65-F5344CB8AC3E}">
        <p14:creationId xmlns:p14="http://schemas.microsoft.com/office/powerpoint/2010/main" val="4042396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advanced GW detectors is Advanced Virgo Plus (AdV+), a 3 km Michelson interferometer using 40 kg silica mirrors </a:t>
            </a:r>
            <a:r>
              <a:rPr lang="en-GB" dirty="0"/>
              <a:t>as free-falling test masses </a:t>
            </a:r>
            <a:r>
              <a:rPr lang="en-US" dirty="0"/>
              <a:t>. The setup includes multiple cavities to enhance the optical path and recycle power, achieving high power buildup, up to hundreds kW in the cavities.</a:t>
            </a:r>
          </a:p>
          <a:p>
            <a:r>
              <a:rPr lang="en-GB" dirty="0"/>
              <a:t>-----</a:t>
            </a:r>
          </a:p>
          <a:p>
            <a:endParaRPr lang="en-GB" dirty="0"/>
          </a:p>
          <a:p>
            <a:r>
              <a:rPr lang="en-GB" dirty="0"/>
              <a:t>And example of Advanced GW detectors, now observing, is AdV+ which is a 3km long arm Michelson ITF tuned @dark fringe, which uses 40 kg withed SiO2 mirrors as free falling test masses .</a:t>
            </a:r>
          </a:p>
          <a:p>
            <a:r>
              <a:rPr lang="en-GB" dirty="0"/>
              <a:t>As shown by </a:t>
            </a:r>
            <a:r>
              <a:rPr lang="en-GB" dirty="0" err="1"/>
              <a:t>piernicola</a:t>
            </a:r>
            <a:r>
              <a:rPr lang="en-GB" dirty="0"/>
              <a:t> (?) the layout more complicate than the simple Michelson ITF presents many cavities to increase the </a:t>
            </a:r>
            <a:r>
              <a:rPr lang="en-GB" dirty="0" err="1"/>
              <a:t>opticalò</a:t>
            </a:r>
            <a:r>
              <a:rPr lang="en-GB" dirty="0"/>
              <a:t> </a:t>
            </a:r>
            <a:r>
              <a:rPr lang="en-GB" dirty="0" err="1"/>
              <a:t>parth</a:t>
            </a:r>
            <a:r>
              <a:rPr lang="en-GB" dirty="0"/>
              <a:t> of the </a:t>
            </a:r>
            <a:r>
              <a:rPr lang="en-GB" dirty="0" err="1"/>
              <a:t>linght</a:t>
            </a:r>
            <a:r>
              <a:rPr lang="en-GB" dirty="0"/>
              <a:t> and to </a:t>
            </a:r>
            <a:r>
              <a:rPr lang="en-GB" dirty="0" err="1"/>
              <a:t>to</a:t>
            </a:r>
            <a:r>
              <a:rPr lang="en-GB" dirty="0"/>
              <a:t> </a:t>
            </a:r>
            <a:r>
              <a:rPr lang="en-GB" dirty="0" err="1"/>
              <a:t>recicle</a:t>
            </a:r>
            <a:r>
              <a:rPr lang="en-GB" dirty="0"/>
              <a:t> the power and the </a:t>
            </a:r>
            <a:r>
              <a:rPr lang="en-GB" dirty="0" err="1"/>
              <a:t>singnals</a:t>
            </a:r>
            <a:r>
              <a:rPr lang="en-GB" dirty="0"/>
              <a:t> inside the ITF. The build up  of the power in the cavity is particularly high up to 200kW (P </a:t>
            </a:r>
            <a:r>
              <a:rPr lang="en-GB" dirty="0" err="1"/>
              <a:t>inj</a:t>
            </a:r>
            <a:r>
              <a:rPr lang="en-GB" dirty="0"/>
              <a:t> ?)</a:t>
            </a:r>
          </a:p>
        </p:txBody>
      </p:sp>
      <p:sp>
        <p:nvSpPr>
          <p:cNvPr id="4" name="Slide Number Placeholder 3"/>
          <p:cNvSpPr>
            <a:spLocks noGrp="1"/>
          </p:cNvSpPr>
          <p:nvPr>
            <p:ph type="sldNum" sz="quarter" idx="5"/>
          </p:nvPr>
        </p:nvSpPr>
        <p:spPr/>
        <p:txBody>
          <a:bodyPr/>
          <a:lstStyle/>
          <a:p>
            <a:fld id="{273E74A9-21B5-47AC-BC21-B058FB70BA8E}" type="slidenum">
              <a:rPr lang="en-GB" smtClean="0"/>
              <a:t>6</a:t>
            </a:fld>
            <a:endParaRPr lang="en-GB"/>
          </a:p>
        </p:txBody>
      </p:sp>
    </p:spTree>
    <p:extLst>
      <p:ext uri="{BB962C8B-B14F-4D97-AF65-F5344CB8AC3E}">
        <p14:creationId xmlns:p14="http://schemas.microsoft.com/office/powerpoint/2010/main" val="330770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Einstein Telescope (ET), instead, will be </a:t>
            </a:r>
            <a:r>
              <a:rPr lang="en-US" b="1" dirty="0"/>
              <a:t>a third-generation GW observatory with a 10 km triangular configuration</a:t>
            </a:r>
            <a:r>
              <a:rPr lang="en-US" dirty="0"/>
              <a:t>. ET plans to have three nested detectors, each with low and high-frequency specialized interferometers, enhancing overall sensitivity. ET will feature cryogenic mirrors to counteract CTN, underground infrastructure against seismic and Newtonian noises, and improved noise reduction strategies, building on lessons from current detectors like KAGRA.</a:t>
            </a:r>
            <a:endParaRPr lang="en-GB" dirty="0"/>
          </a:p>
          <a:p>
            <a:r>
              <a:rPr lang="en-GB" dirty="0"/>
              <a:t>----------</a:t>
            </a:r>
          </a:p>
          <a:p>
            <a:endParaRPr lang="en-GB" dirty="0"/>
          </a:p>
          <a:p>
            <a:endParaRPr lang="en-GB" dirty="0"/>
          </a:p>
          <a:p>
            <a:r>
              <a:rPr lang="en-GB" dirty="0"/>
              <a:t>ET instead will be a third generation GW interferometer observatory. Obviously, the main goal is to improve the sensitivity and </a:t>
            </a:r>
            <a:r>
              <a:rPr lang="en-GB" b="1" dirty="0"/>
              <a:t>many challenging upgrades </a:t>
            </a:r>
            <a:r>
              <a:rPr lang="en-GB" b="1" dirty="0" err="1"/>
              <a:t>wrt</a:t>
            </a:r>
            <a:r>
              <a:rPr lang="en-GB" b="1" dirty="0"/>
              <a:t> nowadays ground-based detectors are foreseen to do that</a:t>
            </a:r>
            <a:r>
              <a:rPr lang="en-GB" dirty="0"/>
              <a:t>. Between them, ET will be an underground infrastructure, with arm length of 10 km and a triangular configuration with 3 nested detectors each of them made of two interferometers, one specialised in low frequency observation (ET-LF) and the other one in high frequency (ET-HF) observation. In this </a:t>
            </a:r>
            <a:r>
              <a:rPr lang="en-GB" b="1" dirty="0"/>
              <a:t>way the overall sensitivity curve,</a:t>
            </a:r>
            <a:r>
              <a:rPr lang="en-GB" dirty="0"/>
              <a:t> build by the composition of the sensitivity of the two interferometer, gain a larger and lower bandwidth. </a:t>
            </a:r>
            <a:r>
              <a:rPr lang="en-GB" b="1" dirty="0"/>
              <a:t>From the point of view of ET-LF, also cryogenic </a:t>
            </a:r>
            <a:r>
              <a:rPr lang="en-GB" dirty="0"/>
              <a:t>and heavy mirrors will be adopted to counteract thermal noise. </a:t>
            </a:r>
            <a:r>
              <a:rPr lang="en-GB" b="1" dirty="0"/>
              <a:t>Some of these upgrade has been already at least partially tested on KAGRA </a:t>
            </a:r>
            <a:r>
              <a:rPr lang="en-GB" dirty="0"/>
              <a:t>(a 2.5 generation detector), like underground and cryogenic, </a:t>
            </a:r>
            <a:r>
              <a:rPr lang="en-GB" b="1" dirty="0"/>
              <a:t>but in particular the latter will be even more challenging </a:t>
            </a:r>
            <a:r>
              <a:rPr lang="en-GB" dirty="0"/>
              <a:t>together with vacuum, for ET.</a:t>
            </a:r>
          </a:p>
        </p:txBody>
      </p:sp>
      <p:sp>
        <p:nvSpPr>
          <p:cNvPr id="4" name="Segnaposto numero diapositiva 3"/>
          <p:cNvSpPr>
            <a:spLocks noGrp="1"/>
          </p:cNvSpPr>
          <p:nvPr>
            <p:ph type="sldNum" sz="quarter" idx="5"/>
          </p:nvPr>
        </p:nvSpPr>
        <p:spPr/>
        <p:txBody>
          <a:bodyPr/>
          <a:lstStyle/>
          <a:p>
            <a:fld id="{969D3621-59E3-439A-9E7D-DF48CDC5691E}" type="slidenum">
              <a:rPr lang="en-GB" smtClean="0"/>
              <a:t>7</a:t>
            </a:fld>
            <a:endParaRPr lang="en-GB"/>
          </a:p>
        </p:txBody>
      </p:sp>
    </p:spTree>
    <p:extLst>
      <p:ext uri="{BB962C8B-B14F-4D97-AF65-F5344CB8AC3E}">
        <p14:creationId xmlns:p14="http://schemas.microsoft.com/office/powerpoint/2010/main" val="3541303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1" baseline="0" dirty="0"/>
              <a:t>The enabling technology </a:t>
            </a:r>
            <a:r>
              <a:rPr lang="en-GB" b="0" baseline="0" dirty="0"/>
              <a:t>for GW detectors are the dielectric mirrors</a:t>
            </a:r>
            <a:r>
              <a:rPr lang="en-GB" b="1" baseline="0" dirty="0"/>
              <a:t> </a:t>
            </a:r>
            <a:r>
              <a:rPr lang="en-US" dirty="0"/>
              <a:t>made of a bulk material and a reflective multilayer coating, known as Bragg reflectors. These coatings can be precisely designed to achieve </a:t>
            </a:r>
            <a:r>
              <a:rPr lang="en-US" b="1" dirty="0"/>
              <a:t>high reflectivity at specific wavelengths</a:t>
            </a:r>
            <a:r>
              <a:rPr lang="en-US" dirty="0"/>
              <a:t>, </a:t>
            </a:r>
            <a:r>
              <a:rPr lang="en-GB" baseline="0" dirty="0"/>
              <a:t>and it is possible with an </a:t>
            </a:r>
            <a:r>
              <a:rPr lang="en-GB" b="1" baseline="0" dirty="0"/>
              <a:t>accurate choice of the thicknesses </a:t>
            </a:r>
            <a:r>
              <a:rPr lang="en-GB" baseline="0" dirty="0"/>
              <a:t>of the layers.</a:t>
            </a:r>
            <a:endParaRPr lang="en-GB" b="1" baseline="0" dirty="0"/>
          </a:p>
          <a:p>
            <a:r>
              <a:rPr lang="en-GB" b="1" baseline="0" dirty="0"/>
              <a:t>----</a:t>
            </a:r>
          </a:p>
          <a:p>
            <a:endParaRPr lang="en-GB" b="1" baseline="0" dirty="0"/>
          </a:p>
          <a:p>
            <a:r>
              <a:rPr lang="en-GB" b="1" baseline="0" dirty="0"/>
              <a:t>So it is worth to see how dielectric mirrors are made. In general, </a:t>
            </a:r>
            <a:r>
              <a:rPr lang="en-GB" b="0" baseline="0" dirty="0"/>
              <a:t>t</a:t>
            </a:r>
            <a:r>
              <a:rPr lang="en-GB" baseline="0" dirty="0"/>
              <a:t>hey are composed by a bulk material and a multilayer reflective coating, that is a </a:t>
            </a:r>
            <a:r>
              <a:rPr lang="en-GB" b="0" baseline="0" dirty="0"/>
              <a:t>stack of alternate layers of high and low refractive index materials,</a:t>
            </a:r>
            <a:r>
              <a:rPr lang="en-GB" baseline="0" dirty="0"/>
              <a:t> </a:t>
            </a:r>
            <a:r>
              <a:rPr lang="en-GB" b="1" baseline="0" dirty="0"/>
              <a:t>that alter the optical properties of the bulk</a:t>
            </a:r>
            <a:r>
              <a:rPr lang="en-GB" baseline="0" dirty="0"/>
              <a:t>, in this case the goal is to make the reflectivity higher at a certain wavelength and it is possible with an accurate choice of the thicknesses of the layers. This kind of reflectors take the name of Bragg reflectors.</a:t>
            </a:r>
          </a:p>
          <a:p>
            <a:pPr defTabSz="922538">
              <a:defRPr/>
            </a:pPr>
            <a:endParaRPr lang="en-GB" baseline="0" dirty="0"/>
          </a:p>
          <a:p>
            <a:pPr defTabSz="922538">
              <a:defRPr/>
            </a:pPr>
            <a:endParaRPr lang="en-GB" baseline="0" dirty="0"/>
          </a:p>
          <a:p>
            <a:pPr defTabSz="922538">
              <a:defRPr/>
            </a:pPr>
            <a:endParaRPr lang="en-GB" baseline="0" dirty="0"/>
          </a:p>
          <a:p>
            <a:pPr defTabSz="922538">
              <a:defRPr/>
            </a:pPr>
            <a:endParaRPr lang="en-GB" baseline="0" dirty="0"/>
          </a:p>
          <a:p>
            <a:pPr defTabSz="922538">
              <a:defRPr/>
            </a:pPr>
            <a:endParaRPr lang="en-GB" baseline="0" dirty="0"/>
          </a:p>
          <a:p>
            <a:pPr defTabSz="922538">
              <a:defRPr/>
            </a:pPr>
            <a:endParaRPr lang="en-GB" baseline="0" dirty="0"/>
          </a:p>
          <a:p>
            <a:pPr defTabSz="922538">
              <a:defRPr/>
            </a:pPr>
            <a:endParaRPr lang="en-GB" baseline="0" dirty="0"/>
          </a:p>
          <a:p>
            <a:pPr marL="167268" indent="-167268">
              <a:buFont typeface="Wingdings" panose="05000000000000000000" pitchFamily="2" charset="2"/>
              <a:buChar char="à"/>
            </a:pPr>
            <a:r>
              <a:rPr lang="en-GB" baseline="0" dirty="0"/>
              <a:t>Bragg reflectors: each layer boundary causes a partial reflection of an incident optical wave and for waves whose vacuum wavelength is close to four times the optical thickness of the layers, the many reflections combine with constructive interference.</a:t>
            </a:r>
          </a:p>
          <a:p>
            <a:pPr marL="167268" indent="-167268">
              <a:buFont typeface="Wingdings" panose="05000000000000000000" pitchFamily="2" charset="2"/>
              <a:buChar char="à"/>
            </a:pPr>
            <a:endParaRPr lang="en-GB" baseline="0"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8</a:t>
            </a:fld>
            <a:endParaRPr lang="en-GB"/>
          </a:p>
        </p:txBody>
      </p:sp>
    </p:spTree>
    <p:extLst>
      <p:ext uri="{BB962C8B-B14F-4D97-AF65-F5344CB8AC3E}">
        <p14:creationId xmlns:p14="http://schemas.microsoft.com/office/powerpoint/2010/main" val="3331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b="1" dirty="0"/>
              <a:t>Currently</a:t>
            </a:r>
            <a:r>
              <a:rPr lang="en-GB" dirty="0"/>
              <a:t>,</a:t>
            </a:r>
            <a:r>
              <a:rPr lang="en-GB" baseline="0" dirty="0"/>
              <a:t> Adv detectors mirrors are fused silica bulk of 40 kg weight, suspended to filter seismic motion, </a:t>
            </a:r>
            <a:r>
              <a:rPr lang="en-GB" sz="1200" noProof="1"/>
              <a:t>in a </a:t>
            </a:r>
            <a:r>
              <a:rPr lang="en-GB" sz="1200" b="1" noProof="1"/>
              <a:t>quasi-monolithic fused silica arrangement</a:t>
            </a:r>
            <a:r>
              <a:rPr lang="en-GB" sz="1200" noProof="1"/>
              <a:t>,</a:t>
            </a:r>
            <a:r>
              <a:rPr lang="en-GB" baseline="0" dirty="0"/>
              <a:t> in vacuum, with </a:t>
            </a:r>
            <a:r>
              <a:rPr lang="en-GB" dirty="0"/>
              <a:t>coatings on top which are composed by </a:t>
            </a:r>
            <a:r>
              <a:rPr lang="en-GB" b="1" dirty="0"/>
              <a:t>a stack o</a:t>
            </a:r>
            <a:r>
              <a:rPr lang="en-GB" b="1" baseline="0" dirty="0"/>
              <a:t>f titania doped </a:t>
            </a:r>
            <a:r>
              <a:rPr lang="en-GB" b="1" baseline="0" dirty="0" err="1"/>
              <a:t>tantala</a:t>
            </a:r>
            <a:r>
              <a:rPr lang="en-GB" b="1" baseline="0" dirty="0"/>
              <a:t> and fused silica layers</a:t>
            </a:r>
            <a:r>
              <a:rPr lang="en-GB" baseline="0" dirty="0"/>
              <a:t>, deposited at LMA in Lyon. </a:t>
            </a:r>
            <a:r>
              <a:rPr lang="en-GB" b="1" baseline="0" dirty="0"/>
              <a:t>These coatings are the best optical component ever manufactured so far</a:t>
            </a:r>
            <a:r>
              <a:rPr lang="en-GB" baseline="0" dirty="0"/>
              <a:t>, in terms of excellent surface figure, really low absorption, very low scatter, </a:t>
            </a:r>
            <a:r>
              <a:rPr lang="en-US" dirty="0"/>
              <a:t>but improvements are still necessary.</a:t>
            </a:r>
            <a:endParaRPr lang="en-GB" baseline="0" dirty="0"/>
          </a:p>
          <a:p>
            <a:r>
              <a:rPr lang="en-GB" baseline="0" dirty="0"/>
              <a:t>In the bottom right plot you can see the level of the current coatings mechanical loss angle, that needs to be further reduced. We’ll come back to this later.</a:t>
            </a:r>
            <a:endParaRPr lang="en-GB" dirty="0"/>
          </a:p>
        </p:txBody>
      </p:sp>
      <p:sp>
        <p:nvSpPr>
          <p:cNvPr id="4" name="Segnaposto numero diapositiva 3"/>
          <p:cNvSpPr>
            <a:spLocks noGrp="1"/>
          </p:cNvSpPr>
          <p:nvPr>
            <p:ph type="sldNum" sz="quarter" idx="10"/>
          </p:nvPr>
        </p:nvSpPr>
        <p:spPr/>
        <p:txBody>
          <a:bodyPr/>
          <a:lstStyle/>
          <a:p>
            <a:fld id="{DDFFAE8F-7B3C-4E95-A645-D84179EAE783}" type="slidenum">
              <a:rPr lang="en-GB" smtClean="0"/>
              <a:t>9</a:t>
            </a:fld>
            <a:endParaRPr lang="en-GB"/>
          </a:p>
        </p:txBody>
      </p:sp>
    </p:spTree>
    <p:extLst>
      <p:ext uri="{BB962C8B-B14F-4D97-AF65-F5344CB8AC3E}">
        <p14:creationId xmlns:p14="http://schemas.microsoft.com/office/powerpoint/2010/main" val="118232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r>
              <a:rPr lang="it-IT"/>
              <a:t>25/09/2024</a:t>
            </a:r>
            <a:endParaRPr lang="en-GB"/>
          </a:p>
        </p:txBody>
      </p:sp>
      <p:sp>
        <p:nvSpPr>
          <p:cNvPr id="5" name="Segnaposto piè di pagina 4"/>
          <p:cNvSpPr>
            <a:spLocks noGrp="1"/>
          </p:cNvSpPr>
          <p:nvPr>
            <p:ph type="ftr" sz="quarter" idx="11"/>
          </p:nvPr>
        </p:nvSpPr>
        <p:spPr/>
        <p:txBody>
          <a:bodyPr/>
          <a:lstStyle/>
          <a:p>
            <a:r>
              <a:rPr lang="fr-FR"/>
              <a:t>RICAP-24 Roma International Conference on AstroParticle Physics</a:t>
            </a:r>
            <a:endParaRPr lang="en-GB"/>
          </a:p>
        </p:txBody>
      </p:sp>
      <p:sp>
        <p:nvSpPr>
          <p:cNvPr id="6" name="Segnaposto numero diapositiva 5"/>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1378292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r>
              <a:rPr lang="it-IT"/>
              <a:t>25/09/2024</a:t>
            </a:r>
            <a:endParaRPr lang="en-GB"/>
          </a:p>
        </p:txBody>
      </p:sp>
      <p:sp>
        <p:nvSpPr>
          <p:cNvPr id="5" name="Segnaposto piè di pagina 4"/>
          <p:cNvSpPr>
            <a:spLocks noGrp="1"/>
          </p:cNvSpPr>
          <p:nvPr>
            <p:ph type="ftr" sz="quarter" idx="11"/>
          </p:nvPr>
        </p:nvSpPr>
        <p:spPr/>
        <p:txBody>
          <a:bodyPr/>
          <a:lstStyle/>
          <a:p>
            <a:r>
              <a:rPr lang="fr-FR"/>
              <a:t>RICAP-24 Roma International Conference on AstroParticle Physics</a:t>
            </a:r>
            <a:endParaRPr lang="en-GB"/>
          </a:p>
        </p:txBody>
      </p:sp>
      <p:sp>
        <p:nvSpPr>
          <p:cNvPr id="6" name="Segnaposto numero diapositiva 5"/>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219974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r>
              <a:rPr lang="it-IT"/>
              <a:t>25/09/2024</a:t>
            </a:r>
            <a:endParaRPr lang="en-GB"/>
          </a:p>
        </p:txBody>
      </p:sp>
      <p:sp>
        <p:nvSpPr>
          <p:cNvPr id="5" name="Segnaposto piè di pagina 4"/>
          <p:cNvSpPr>
            <a:spLocks noGrp="1"/>
          </p:cNvSpPr>
          <p:nvPr>
            <p:ph type="ftr" sz="quarter" idx="11"/>
          </p:nvPr>
        </p:nvSpPr>
        <p:spPr/>
        <p:txBody>
          <a:bodyPr/>
          <a:lstStyle/>
          <a:p>
            <a:r>
              <a:rPr lang="fr-FR"/>
              <a:t>RICAP-24 Roma International Conference on AstroParticle Physics</a:t>
            </a:r>
            <a:endParaRPr lang="en-GB"/>
          </a:p>
        </p:txBody>
      </p:sp>
      <p:sp>
        <p:nvSpPr>
          <p:cNvPr id="6" name="Segnaposto numero diapositiva 5"/>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4009768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r>
              <a:rPr lang="it-IT"/>
              <a:t>25/09/2024</a:t>
            </a:r>
            <a:endParaRPr lang="en-GB"/>
          </a:p>
        </p:txBody>
      </p:sp>
      <p:sp>
        <p:nvSpPr>
          <p:cNvPr id="5" name="Segnaposto piè di pagina 4"/>
          <p:cNvSpPr>
            <a:spLocks noGrp="1"/>
          </p:cNvSpPr>
          <p:nvPr>
            <p:ph type="ftr" sz="quarter" idx="11"/>
          </p:nvPr>
        </p:nvSpPr>
        <p:spPr/>
        <p:txBody>
          <a:bodyPr/>
          <a:lstStyle/>
          <a:p>
            <a:r>
              <a:rPr lang="fr-FR"/>
              <a:t>RICAP-24 Roma International Conference on AstroParticle Physics</a:t>
            </a:r>
            <a:endParaRPr lang="en-GB"/>
          </a:p>
        </p:txBody>
      </p:sp>
      <p:sp>
        <p:nvSpPr>
          <p:cNvPr id="6" name="Segnaposto numero diapositiva 5"/>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235927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r>
              <a:rPr lang="it-IT"/>
              <a:t>25/09/2024</a:t>
            </a:r>
            <a:endParaRPr lang="en-GB"/>
          </a:p>
        </p:txBody>
      </p:sp>
      <p:sp>
        <p:nvSpPr>
          <p:cNvPr id="5" name="Segnaposto piè di pagina 4"/>
          <p:cNvSpPr>
            <a:spLocks noGrp="1"/>
          </p:cNvSpPr>
          <p:nvPr>
            <p:ph type="ftr" sz="quarter" idx="11"/>
          </p:nvPr>
        </p:nvSpPr>
        <p:spPr/>
        <p:txBody>
          <a:bodyPr/>
          <a:lstStyle/>
          <a:p>
            <a:r>
              <a:rPr lang="fr-FR"/>
              <a:t>RICAP-24 Roma International Conference on AstroParticle Physics</a:t>
            </a:r>
            <a:endParaRPr lang="en-GB"/>
          </a:p>
        </p:txBody>
      </p:sp>
      <p:sp>
        <p:nvSpPr>
          <p:cNvPr id="6" name="Segnaposto numero diapositiva 5"/>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3533298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r>
              <a:rPr lang="it-IT"/>
              <a:t>25/09/2024</a:t>
            </a:r>
            <a:endParaRPr lang="en-GB"/>
          </a:p>
        </p:txBody>
      </p:sp>
      <p:sp>
        <p:nvSpPr>
          <p:cNvPr id="6" name="Segnaposto piè di pagina 5"/>
          <p:cNvSpPr>
            <a:spLocks noGrp="1"/>
          </p:cNvSpPr>
          <p:nvPr>
            <p:ph type="ftr" sz="quarter" idx="11"/>
          </p:nvPr>
        </p:nvSpPr>
        <p:spPr/>
        <p:txBody>
          <a:bodyPr/>
          <a:lstStyle/>
          <a:p>
            <a:r>
              <a:rPr lang="fr-FR"/>
              <a:t>RICAP-24 Roma International Conference on AstroParticle Physics</a:t>
            </a:r>
            <a:endParaRPr lang="en-GB"/>
          </a:p>
        </p:txBody>
      </p:sp>
      <p:sp>
        <p:nvSpPr>
          <p:cNvPr id="7" name="Segnaposto numero diapositiva 6"/>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129631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r>
              <a:rPr lang="it-IT"/>
              <a:t>25/09/2024</a:t>
            </a:r>
            <a:endParaRPr lang="en-GB"/>
          </a:p>
        </p:txBody>
      </p:sp>
      <p:sp>
        <p:nvSpPr>
          <p:cNvPr id="8" name="Segnaposto piè di pagina 7"/>
          <p:cNvSpPr>
            <a:spLocks noGrp="1"/>
          </p:cNvSpPr>
          <p:nvPr>
            <p:ph type="ftr" sz="quarter" idx="11"/>
          </p:nvPr>
        </p:nvSpPr>
        <p:spPr/>
        <p:txBody>
          <a:bodyPr/>
          <a:lstStyle/>
          <a:p>
            <a:r>
              <a:rPr lang="fr-FR"/>
              <a:t>RICAP-24 Roma International Conference on AstroParticle Physics</a:t>
            </a:r>
            <a:endParaRPr lang="en-GB"/>
          </a:p>
        </p:txBody>
      </p:sp>
      <p:sp>
        <p:nvSpPr>
          <p:cNvPr id="9" name="Segnaposto numero diapositiva 8"/>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399777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r>
              <a:rPr lang="it-IT"/>
              <a:t>25/09/2024</a:t>
            </a:r>
            <a:endParaRPr lang="en-GB"/>
          </a:p>
        </p:txBody>
      </p:sp>
      <p:sp>
        <p:nvSpPr>
          <p:cNvPr id="4" name="Segnaposto piè di pagina 3"/>
          <p:cNvSpPr>
            <a:spLocks noGrp="1"/>
          </p:cNvSpPr>
          <p:nvPr>
            <p:ph type="ftr" sz="quarter" idx="11"/>
          </p:nvPr>
        </p:nvSpPr>
        <p:spPr/>
        <p:txBody>
          <a:bodyPr/>
          <a:lstStyle/>
          <a:p>
            <a:r>
              <a:rPr lang="fr-FR"/>
              <a:t>RICAP-24 Roma International Conference on AstroParticle Physics</a:t>
            </a:r>
            <a:endParaRPr lang="en-GB"/>
          </a:p>
        </p:txBody>
      </p:sp>
      <p:sp>
        <p:nvSpPr>
          <p:cNvPr id="5" name="Segnaposto numero diapositiva 4"/>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121884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25/09/2024</a:t>
            </a:r>
            <a:endParaRPr lang="en-GB"/>
          </a:p>
        </p:txBody>
      </p:sp>
      <p:sp>
        <p:nvSpPr>
          <p:cNvPr id="3" name="Segnaposto piè di pagina 2"/>
          <p:cNvSpPr>
            <a:spLocks noGrp="1"/>
          </p:cNvSpPr>
          <p:nvPr>
            <p:ph type="ftr" sz="quarter" idx="11"/>
          </p:nvPr>
        </p:nvSpPr>
        <p:spPr/>
        <p:txBody>
          <a:bodyPr/>
          <a:lstStyle/>
          <a:p>
            <a:r>
              <a:rPr lang="fr-FR"/>
              <a:t>RICAP-24 Roma International Conference on AstroParticle Physics</a:t>
            </a:r>
            <a:endParaRPr lang="en-GB"/>
          </a:p>
        </p:txBody>
      </p:sp>
      <p:sp>
        <p:nvSpPr>
          <p:cNvPr id="4" name="Segnaposto numero diapositiva 3"/>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215552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r>
              <a:rPr lang="it-IT"/>
              <a:t>25/09/2024</a:t>
            </a:r>
            <a:endParaRPr lang="en-GB"/>
          </a:p>
        </p:txBody>
      </p:sp>
      <p:sp>
        <p:nvSpPr>
          <p:cNvPr id="6" name="Segnaposto piè di pagina 5"/>
          <p:cNvSpPr>
            <a:spLocks noGrp="1"/>
          </p:cNvSpPr>
          <p:nvPr>
            <p:ph type="ftr" sz="quarter" idx="11"/>
          </p:nvPr>
        </p:nvSpPr>
        <p:spPr/>
        <p:txBody>
          <a:bodyPr/>
          <a:lstStyle/>
          <a:p>
            <a:r>
              <a:rPr lang="fr-FR"/>
              <a:t>RICAP-24 Roma International Conference on AstroParticle Physics</a:t>
            </a:r>
            <a:endParaRPr lang="en-GB"/>
          </a:p>
        </p:txBody>
      </p:sp>
      <p:sp>
        <p:nvSpPr>
          <p:cNvPr id="7" name="Segnaposto numero diapositiva 6"/>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4230408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r>
              <a:rPr lang="it-IT"/>
              <a:t>25/09/2024</a:t>
            </a:r>
            <a:endParaRPr lang="en-GB"/>
          </a:p>
        </p:txBody>
      </p:sp>
      <p:sp>
        <p:nvSpPr>
          <p:cNvPr id="6" name="Segnaposto piè di pagina 5"/>
          <p:cNvSpPr>
            <a:spLocks noGrp="1"/>
          </p:cNvSpPr>
          <p:nvPr>
            <p:ph type="ftr" sz="quarter" idx="11"/>
          </p:nvPr>
        </p:nvSpPr>
        <p:spPr/>
        <p:txBody>
          <a:bodyPr/>
          <a:lstStyle/>
          <a:p>
            <a:r>
              <a:rPr lang="fr-FR"/>
              <a:t>RICAP-24 Roma International Conference on AstroParticle Physics</a:t>
            </a:r>
            <a:endParaRPr lang="en-GB"/>
          </a:p>
        </p:txBody>
      </p:sp>
      <p:sp>
        <p:nvSpPr>
          <p:cNvPr id="7" name="Segnaposto numero diapositiva 6"/>
          <p:cNvSpPr>
            <a:spLocks noGrp="1"/>
          </p:cNvSpPr>
          <p:nvPr>
            <p:ph type="sldNum" sz="quarter" idx="12"/>
          </p:nvPr>
        </p:nvSpPr>
        <p:spPr/>
        <p:txBody>
          <a:bodyPr/>
          <a:lstStyle/>
          <a:p>
            <a:fld id="{5B9602A3-91F3-47C5-9508-43A8B5C02DA2}" type="slidenum">
              <a:rPr lang="en-GB" smtClean="0"/>
              <a:t>‹#›</a:t>
            </a:fld>
            <a:endParaRPr lang="en-GB"/>
          </a:p>
        </p:txBody>
      </p:sp>
    </p:spTree>
    <p:extLst>
      <p:ext uri="{BB962C8B-B14F-4D97-AF65-F5344CB8AC3E}">
        <p14:creationId xmlns:p14="http://schemas.microsoft.com/office/powerpoint/2010/main" val="3618977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25/09/2024</a:t>
            </a:r>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RICAP-24 Roma International Conference on AstroParticle Physics</a:t>
            </a:r>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602A3-91F3-47C5-9508-43A8B5C02DA2}" type="slidenum">
              <a:rPr lang="en-GB" smtClean="0"/>
              <a:t>‹#›</a:t>
            </a:fld>
            <a:endParaRPr lang="en-GB"/>
          </a:p>
        </p:txBody>
      </p:sp>
    </p:spTree>
    <p:extLst>
      <p:ext uri="{BB962C8B-B14F-4D97-AF65-F5344CB8AC3E}">
        <p14:creationId xmlns:p14="http://schemas.microsoft.com/office/powerpoint/2010/main" val="249533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4.png"/><Relationship Id="rId7" Type="http://schemas.openxmlformats.org/officeDocument/2006/relationships/oleObject" Target="../embeddings/oleObject2.bin"/><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wmf"/><Relationship Id="rId11" Type="http://schemas.openxmlformats.org/officeDocument/2006/relationships/image" Target="../media/image40.png"/><Relationship Id="rId5" Type="http://schemas.openxmlformats.org/officeDocument/2006/relationships/oleObject" Target="../embeddings/oleObject1.bin"/><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15.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emf"/><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t-gw.eu/"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524000" y="3602038"/>
            <a:ext cx="9144000" cy="2544762"/>
          </a:xfrm>
        </p:spPr>
        <p:txBody>
          <a:bodyPr>
            <a:normAutofit fontScale="92500"/>
          </a:bodyPr>
          <a:lstStyle/>
          <a:p>
            <a:r>
              <a:rPr lang="en-GB" i="1" u="sng" noProof="1"/>
              <a:t>Diana Lumaca</a:t>
            </a:r>
            <a:r>
              <a:rPr lang="en-GB" i="1" noProof="1"/>
              <a:t>, L. Aiello, E. Cesarini, M. Cifaldi, V. Fafone, M. Ianni, M. Lorenzini, Y. Minenkov, I. Nardecchia, P. P. Palma, A. Rocchi, V. Scacco, C. Taranto</a:t>
            </a:r>
          </a:p>
          <a:p>
            <a:endParaRPr lang="en-GB" i="1" noProof="1"/>
          </a:p>
          <a:p>
            <a:endParaRPr lang="en-GB" i="1" noProof="1"/>
          </a:p>
          <a:p>
            <a:endParaRPr lang="en-GB" i="1" noProof="1"/>
          </a:p>
          <a:p>
            <a:r>
              <a:rPr lang="en-GB" i="1" noProof="1"/>
              <a:t>RICAP-24 Roma International Conference on AstroParticle Physics</a:t>
            </a:r>
          </a:p>
        </p:txBody>
      </p:sp>
      <p:sp>
        <p:nvSpPr>
          <p:cNvPr id="2" name="Titolo 1"/>
          <p:cNvSpPr>
            <a:spLocks noGrp="1"/>
          </p:cNvSpPr>
          <p:nvPr>
            <p:ph type="ctrTitle"/>
          </p:nvPr>
        </p:nvSpPr>
        <p:spPr/>
        <p:txBody>
          <a:bodyPr anchor="t" anchorCtr="0"/>
          <a:lstStyle/>
          <a:p>
            <a:r>
              <a:rPr lang="en-GB" noProof="1"/>
              <a:t>Advanced Optics Research in Gravitational Wave Detection</a:t>
            </a:r>
          </a:p>
        </p:txBody>
      </p:sp>
      <p:grpSp>
        <p:nvGrpSpPr>
          <p:cNvPr id="8" name="Group 7">
            <a:extLst>
              <a:ext uri="{FF2B5EF4-FFF2-40B4-BE49-F238E27FC236}">
                <a16:creationId xmlns:a16="http://schemas.microsoft.com/office/drawing/2014/main" id="{0935F197-88A2-33FC-EC70-CFEC87235B94}"/>
              </a:ext>
            </a:extLst>
          </p:cNvPr>
          <p:cNvGrpSpPr/>
          <p:nvPr/>
        </p:nvGrpSpPr>
        <p:grpSpPr>
          <a:xfrm>
            <a:off x="1288152" y="4416004"/>
            <a:ext cx="9615697" cy="1080001"/>
            <a:chOff x="1260898" y="4416004"/>
            <a:chExt cx="9615697" cy="1080001"/>
          </a:xfrm>
        </p:grpSpPr>
        <p:pic>
          <p:nvPicPr>
            <p:cNvPr id="10" name="Immagine 9"/>
            <p:cNvPicPr>
              <a:picLocks noChangeAspect="1"/>
            </p:cNvPicPr>
            <p:nvPr/>
          </p:nvPicPr>
          <p:blipFill rotWithShape="1">
            <a:blip r:embed="rId3" cstate="print">
              <a:extLst>
                <a:ext uri="{28A0092B-C50C-407E-A947-70E740481C1C}">
                  <a14:useLocalDpi xmlns:a14="http://schemas.microsoft.com/office/drawing/2010/main" val="0"/>
                </a:ext>
              </a:extLst>
            </a:blip>
            <a:srcRect t="12646" b="17824"/>
            <a:stretch/>
          </p:blipFill>
          <p:spPr>
            <a:xfrm>
              <a:off x="5770990" y="4416005"/>
              <a:ext cx="2329372" cy="1080000"/>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9840" y="4416005"/>
              <a:ext cx="2158782" cy="1080000"/>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0898" y="4416005"/>
              <a:ext cx="2066574" cy="1080000"/>
            </a:xfrm>
            <a:prstGeom prst="rect">
              <a:avLst/>
            </a:prstGeom>
          </p:spPr>
        </p:pic>
        <p:pic>
          <p:nvPicPr>
            <p:cNvPr id="14" name="Immagine 13"/>
            <p:cNvPicPr>
              <a:picLocks noChangeAspect="1"/>
            </p:cNvPicPr>
            <p:nvPr/>
          </p:nvPicPr>
          <p:blipFill>
            <a:blip r:embed="rId6">
              <a:extLst>
                <a:ext uri="{28A0092B-C50C-407E-A947-70E740481C1C}">
                  <a14:useLocalDpi xmlns:a14="http://schemas.microsoft.com/office/drawing/2010/main" val="0"/>
                </a:ext>
              </a:extLst>
            </a:blip>
            <a:srcRect r="55245"/>
            <a:stretch/>
          </p:blipFill>
          <p:spPr>
            <a:xfrm>
              <a:off x="8242730" y="4416004"/>
              <a:ext cx="2633865" cy="1080000"/>
            </a:xfrm>
            <a:prstGeom prst="rect">
              <a:avLst/>
            </a:prstGeom>
          </p:spPr>
        </p:pic>
      </p:grpSp>
    </p:spTree>
    <p:extLst>
      <p:ext uri="{BB962C8B-B14F-4D97-AF65-F5344CB8AC3E}">
        <p14:creationId xmlns:p14="http://schemas.microsoft.com/office/powerpoint/2010/main" val="107310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A56A6F4-4BFD-D2E0-0513-2D488387BD71}"/>
              </a:ext>
            </a:extLst>
          </p:cNvPr>
          <p:cNvGrpSpPr>
            <a:grpSpLocks noChangeAspect="1"/>
          </p:cNvGrpSpPr>
          <p:nvPr/>
        </p:nvGrpSpPr>
        <p:grpSpPr>
          <a:xfrm>
            <a:off x="8588170" y="-5413"/>
            <a:ext cx="2764188" cy="1832895"/>
            <a:chOff x="4437945" y="1529802"/>
            <a:chExt cx="6910471" cy="4582237"/>
          </a:xfrm>
        </p:grpSpPr>
        <p:pic>
          <p:nvPicPr>
            <p:cNvPr id="35" name="Immagine 32">
              <a:extLst>
                <a:ext uri="{FF2B5EF4-FFF2-40B4-BE49-F238E27FC236}">
                  <a16:creationId xmlns:a16="http://schemas.microsoft.com/office/drawing/2014/main" id="{92D683A3-3428-D795-94FD-6F003E442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945" y="1934999"/>
              <a:ext cx="6910471" cy="4177040"/>
            </a:xfrm>
            <a:prstGeom prst="rect">
              <a:avLst/>
            </a:prstGeom>
          </p:spPr>
        </p:pic>
        <p:sp>
          <p:nvSpPr>
            <p:cNvPr id="36" name="CasellaDiTesto 36">
              <a:extLst>
                <a:ext uri="{FF2B5EF4-FFF2-40B4-BE49-F238E27FC236}">
                  <a16:creationId xmlns:a16="http://schemas.microsoft.com/office/drawing/2014/main" id="{8B269FC9-BFB0-A54B-B817-77ED61EBA9B5}"/>
                </a:ext>
              </a:extLst>
            </p:cNvPr>
            <p:cNvSpPr txBox="1"/>
            <p:nvPr/>
          </p:nvSpPr>
          <p:spPr>
            <a:xfrm>
              <a:off x="5454023" y="1529802"/>
              <a:ext cx="5215378" cy="692498"/>
            </a:xfrm>
            <a:prstGeom prst="rect">
              <a:avLst/>
            </a:prstGeom>
            <a:solidFill>
              <a:schemeClr val="bg1"/>
            </a:solidFill>
          </p:spPr>
          <p:txBody>
            <a:bodyPr wrap="square" rtlCol="0">
              <a:spAutoFit/>
            </a:bodyPr>
            <a:lstStyle/>
            <a:p>
              <a:pPr algn="ctr"/>
              <a:r>
                <a:rPr lang="en-GB" sz="1200" noProof="1"/>
                <a:t>AdV+ project sensitivity curve </a:t>
              </a:r>
            </a:p>
          </p:txBody>
        </p:sp>
        <p:sp>
          <p:nvSpPr>
            <p:cNvPr id="37" name="Figura a mano libera 7">
              <a:extLst>
                <a:ext uri="{FF2B5EF4-FFF2-40B4-BE49-F238E27FC236}">
                  <a16:creationId xmlns:a16="http://schemas.microsoft.com/office/drawing/2014/main" id="{337FA1C2-DE6B-BD1D-ECE0-9655A16F268D}"/>
                </a:ext>
              </a:extLst>
            </p:cNvPr>
            <p:cNvSpPr/>
            <p:nvPr/>
          </p:nvSpPr>
          <p:spPr>
            <a:xfrm>
              <a:off x="5001712" y="3459522"/>
              <a:ext cx="6120000" cy="2211952"/>
            </a:xfrm>
            <a:custGeom>
              <a:avLst/>
              <a:gdLst>
                <a:gd name="connsiteX0" fmla="*/ 0 w 6846277"/>
                <a:gd name="connsiteY0" fmla="*/ 2473569 h 2479430"/>
                <a:gd name="connsiteX1" fmla="*/ 0 w 6846277"/>
                <a:gd name="connsiteY1" fmla="*/ 263769 h 2479430"/>
                <a:gd name="connsiteX2" fmla="*/ 597877 w 6846277"/>
                <a:gd name="connsiteY2" fmla="*/ 814754 h 2479430"/>
                <a:gd name="connsiteX3" fmla="*/ 1066800 w 6846277"/>
                <a:gd name="connsiteY3" fmla="*/ 1160584 h 2479430"/>
                <a:gd name="connsiteX4" fmla="*/ 1312984 w 6846277"/>
                <a:gd name="connsiteY4" fmla="*/ 1301261 h 2479430"/>
                <a:gd name="connsiteX5" fmla="*/ 1600200 w 6846277"/>
                <a:gd name="connsiteY5" fmla="*/ 1406769 h 2479430"/>
                <a:gd name="connsiteX6" fmla="*/ 1817077 w 6846277"/>
                <a:gd name="connsiteY6" fmla="*/ 1453661 h 2479430"/>
                <a:gd name="connsiteX7" fmla="*/ 1975338 w 6846277"/>
                <a:gd name="connsiteY7" fmla="*/ 1477107 h 2479430"/>
                <a:gd name="connsiteX8" fmla="*/ 2538046 w 6846277"/>
                <a:gd name="connsiteY8" fmla="*/ 1488830 h 2479430"/>
                <a:gd name="connsiteX9" fmla="*/ 2983523 w 6846277"/>
                <a:gd name="connsiteY9" fmla="*/ 1465384 h 2479430"/>
                <a:gd name="connsiteX10" fmla="*/ 3171092 w 6846277"/>
                <a:gd name="connsiteY10" fmla="*/ 1453661 h 2479430"/>
                <a:gd name="connsiteX11" fmla="*/ 3487615 w 6846277"/>
                <a:gd name="connsiteY11" fmla="*/ 1406769 h 2479430"/>
                <a:gd name="connsiteX12" fmla="*/ 3968261 w 6846277"/>
                <a:gd name="connsiteY12" fmla="*/ 1277815 h 2479430"/>
                <a:gd name="connsiteX13" fmla="*/ 4302369 w 6846277"/>
                <a:gd name="connsiteY13" fmla="*/ 1166446 h 2479430"/>
                <a:gd name="connsiteX14" fmla="*/ 4747846 w 6846277"/>
                <a:gd name="connsiteY14" fmla="*/ 996461 h 2479430"/>
                <a:gd name="connsiteX15" fmla="*/ 5398477 w 6846277"/>
                <a:gd name="connsiteY15" fmla="*/ 703384 h 2479430"/>
                <a:gd name="connsiteX16" fmla="*/ 6113584 w 6846277"/>
                <a:gd name="connsiteY16" fmla="*/ 363415 h 2479430"/>
                <a:gd name="connsiteX17" fmla="*/ 6846277 w 6846277"/>
                <a:gd name="connsiteY17" fmla="*/ 0 h 2479430"/>
                <a:gd name="connsiteX18" fmla="*/ 6846277 w 6846277"/>
                <a:gd name="connsiteY18" fmla="*/ 2479430 h 24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6277" h="2479430">
                  <a:moveTo>
                    <a:pt x="0" y="2473569"/>
                  </a:moveTo>
                  <a:lnTo>
                    <a:pt x="0" y="263769"/>
                  </a:lnTo>
                  <a:lnTo>
                    <a:pt x="597877" y="814754"/>
                  </a:lnTo>
                  <a:lnTo>
                    <a:pt x="1066800" y="1160584"/>
                  </a:lnTo>
                  <a:lnTo>
                    <a:pt x="1312984" y="1301261"/>
                  </a:lnTo>
                  <a:lnTo>
                    <a:pt x="1600200" y="1406769"/>
                  </a:lnTo>
                  <a:lnTo>
                    <a:pt x="1817077" y="1453661"/>
                  </a:lnTo>
                  <a:lnTo>
                    <a:pt x="1975338" y="1477107"/>
                  </a:lnTo>
                  <a:lnTo>
                    <a:pt x="2538046" y="1488830"/>
                  </a:lnTo>
                  <a:lnTo>
                    <a:pt x="2983523" y="1465384"/>
                  </a:lnTo>
                  <a:lnTo>
                    <a:pt x="3171092" y="1453661"/>
                  </a:lnTo>
                  <a:lnTo>
                    <a:pt x="3487615" y="1406769"/>
                  </a:lnTo>
                  <a:lnTo>
                    <a:pt x="3968261" y="1277815"/>
                  </a:lnTo>
                  <a:lnTo>
                    <a:pt x="4302369" y="1166446"/>
                  </a:lnTo>
                  <a:lnTo>
                    <a:pt x="4747846" y="996461"/>
                  </a:lnTo>
                  <a:lnTo>
                    <a:pt x="5398477" y="703384"/>
                  </a:lnTo>
                  <a:lnTo>
                    <a:pt x="6113584" y="363415"/>
                  </a:lnTo>
                  <a:lnTo>
                    <a:pt x="6846277" y="0"/>
                  </a:lnTo>
                  <a:lnTo>
                    <a:pt x="6846277" y="2479430"/>
                  </a:lnTo>
                </a:path>
              </a:pathLst>
            </a:custGeom>
            <a:solidFill>
              <a:srgbClr val="8A3CC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grpSp>
      <p:sp>
        <p:nvSpPr>
          <p:cNvPr id="2" name="Titolo 1"/>
          <p:cNvSpPr>
            <a:spLocks noGrp="1"/>
          </p:cNvSpPr>
          <p:nvPr>
            <p:ph type="title"/>
          </p:nvPr>
        </p:nvSpPr>
        <p:spPr/>
        <p:txBody>
          <a:bodyPr/>
          <a:lstStyle/>
          <a:p>
            <a:r>
              <a:rPr lang="en-GB" noProof="1"/>
              <a:t>Power induced optical aberrations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10</a:t>
            </a:fld>
            <a:endParaRPr lang="en-GB" noProof="1"/>
          </a:p>
        </p:txBody>
      </p:sp>
      <p:sp>
        <p:nvSpPr>
          <p:cNvPr id="10" name="Rettangolo arrotondato 9"/>
          <p:cNvSpPr/>
          <p:nvPr/>
        </p:nvSpPr>
        <p:spPr>
          <a:xfrm>
            <a:off x="5283812" y="1879901"/>
            <a:ext cx="4169066" cy="649297"/>
          </a:xfrm>
          <a:prstGeom prst="roundRect">
            <a:avLst>
              <a:gd name="adj" fmla="val 2089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9" name="Rettangolo arrotondato 8"/>
          <p:cNvSpPr/>
          <p:nvPr/>
        </p:nvSpPr>
        <p:spPr>
          <a:xfrm>
            <a:off x="5283812" y="2575266"/>
            <a:ext cx="4169066" cy="928102"/>
          </a:xfrm>
          <a:prstGeom prst="roundRect">
            <a:avLst>
              <a:gd name="adj" fmla="val 1371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1" name="Rectangle 6"/>
          <p:cNvSpPr/>
          <p:nvPr/>
        </p:nvSpPr>
        <p:spPr>
          <a:xfrm>
            <a:off x="5266964" y="1875075"/>
            <a:ext cx="4185914" cy="1600438"/>
          </a:xfrm>
          <a:prstGeom prst="rect">
            <a:avLst/>
          </a:prstGeom>
        </p:spPr>
        <p:txBody>
          <a:bodyPr wrap="square">
            <a:spAutoFit/>
          </a:bodyPr>
          <a:lstStyle/>
          <a:p>
            <a:pPr marL="342900" indent="-342900" algn="just">
              <a:buFont typeface="Wingdings" pitchFamily="2" charset="2"/>
              <a:buChar char="Ø"/>
            </a:pPr>
            <a:r>
              <a:rPr lang="en-GB" noProof="1">
                <a:cs typeface="Tw Cen MT"/>
              </a:rPr>
              <a:t>imperfections in the production process of the mirrors (</a:t>
            </a:r>
            <a:r>
              <a:rPr lang="en-GB" b="1" noProof="1">
                <a:solidFill>
                  <a:schemeClr val="tx2">
                    <a:lumMod val="60000"/>
                    <a:lumOff val="40000"/>
                  </a:schemeClr>
                </a:solidFill>
                <a:cs typeface="Tw Cen MT"/>
              </a:rPr>
              <a:t>cold defects</a:t>
            </a:r>
            <a:r>
              <a:rPr lang="en-GB" noProof="1">
                <a:cs typeface="Tw Cen MT"/>
              </a:rPr>
              <a:t>);</a:t>
            </a:r>
          </a:p>
          <a:p>
            <a:pPr marL="342900" indent="-342900" algn="just">
              <a:buFont typeface="Wingdings" pitchFamily="2" charset="2"/>
              <a:buChar char="Ø"/>
            </a:pPr>
            <a:endParaRPr lang="en-GB" sz="800" noProof="1">
              <a:cs typeface="Tw Cen MT"/>
            </a:endParaRPr>
          </a:p>
          <a:p>
            <a:pPr marL="342900" indent="-342900" algn="just">
              <a:buFont typeface="Wingdings" panose="05000000000000000000" pitchFamily="2" charset="2"/>
              <a:buChar char="ü"/>
            </a:pPr>
            <a:r>
              <a:rPr lang="en-GB" noProof="1">
                <a:cs typeface="Tw Cen MT"/>
              </a:rPr>
              <a:t>absorption of optical power in the coatings and substrates of the optics (</a:t>
            </a:r>
            <a:r>
              <a:rPr lang="en-GB" b="1" noProof="1">
                <a:solidFill>
                  <a:srgbClr val="C00000"/>
                </a:solidFill>
                <a:cs typeface="Tw Cen MT"/>
              </a:rPr>
              <a:t>dynamical effects</a:t>
            </a:r>
            <a:r>
              <a:rPr lang="en-GB" noProof="1">
                <a:cs typeface="Tw Cen MT"/>
              </a:rPr>
              <a:t>). </a:t>
            </a:r>
          </a:p>
        </p:txBody>
      </p:sp>
      <p:sp>
        <p:nvSpPr>
          <p:cNvPr id="14" name="CasellaDiTesto 13"/>
          <p:cNvSpPr txBox="1"/>
          <p:nvPr/>
        </p:nvSpPr>
        <p:spPr>
          <a:xfrm rot="16200000">
            <a:off x="-342869" y="4775170"/>
            <a:ext cx="2762251" cy="400110"/>
          </a:xfrm>
          <a:prstGeom prst="rect">
            <a:avLst/>
          </a:prstGeom>
          <a:noFill/>
        </p:spPr>
        <p:txBody>
          <a:bodyPr wrap="square" rtlCol="0">
            <a:spAutoFit/>
          </a:bodyPr>
          <a:lstStyle/>
          <a:p>
            <a:pPr algn="ctr"/>
            <a:r>
              <a:rPr lang="en-GB" sz="2000" b="1" noProof="1">
                <a:solidFill>
                  <a:srgbClr val="C00000"/>
                </a:solidFill>
                <a:cs typeface="Tw Cen MT"/>
              </a:rPr>
              <a:t>Effects </a:t>
            </a:r>
          </a:p>
        </p:txBody>
      </p:sp>
      <p:sp>
        <p:nvSpPr>
          <p:cNvPr id="23" name="CasellaDiTesto 22"/>
          <p:cNvSpPr txBox="1"/>
          <p:nvPr/>
        </p:nvSpPr>
        <p:spPr>
          <a:xfrm rot="16200000">
            <a:off x="4246884" y="2490615"/>
            <a:ext cx="1629401" cy="400110"/>
          </a:xfrm>
          <a:prstGeom prst="rect">
            <a:avLst/>
          </a:prstGeom>
          <a:noFill/>
        </p:spPr>
        <p:txBody>
          <a:bodyPr wrap="square" rtlCol="0">
            <a:spAutoFit/>
          </a:bodyPr>
          <a:lstStyle/>
          <a:p>
            <a:pPr algn="ctr"/>
            <a:r>
              <a:rPr lang="en-GB" sz="2000" b="1" noProof="1">
                <a:solidFill>
                  <a:srgbClr val="C00000"/>
                </a:solidFill>
                <a:cs typeface="Tw Cen MT"/>
              </a:rPr>
              <a:t>Sources</a:t>
            </a:r>
          </a:p>
        </p:txBody>
      </p:sp>
      <p:pic>
        <p:nvPicPr>
          <p:cNvPr id="24" name="Immagine 23"/>
          <p:cNvPicPr>
            <a:picLocks noChangeAspect="1"/>
          </p:cNvPicPr>
          <p:nvPr/>
        </p:nvPicPr>
        <p:blipFill>
          <a:blip r:embed="rId4"/>
          <a:stretch>
            <a:fillRect/>
          </a:stretch>
        </p:blipFill>
        <p:spPr>
          <a:xfrm>
            <a:off x="9448554" y="1846114"/>
            <a:ext cx="1903805" cy="1629399"/>
          </a:xfrm>
          <a:prstGeom prst="rect">
            <a:avLst/>
          </a:prstGeom>
        </p:spPr>
      </p:pic>
      <p:sp>
        <p:nvSpPr>
          <p:cNvPr id="7" name="Rettangolo arrotondato 6"/>
          <p:cNvSpPr/>
          <p:nvPr/>
        </p:nvSpPr>
        <p:spPr>
          <a:xfrm>
            <a:off x="1238313" y="3594100"/>
            <a:ext cx="10114046" cy="631799"/>
          </a:xfrm>
          <a:prstGeom prst="roundRect">
            <a:avLst>
              <a:gd name="adj" fmla="val 3396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Rettangolo arrotondato 7"/>
          <p:cNvSpPr/>
          <p:nvPr/>
        </p:nvSpPr>
        <p:spPr>
          <a:xfrm>
            <a:off x="1238311" y="4277532"/>
            <a:ext cx="10114047" cy="2078819"/>
          </a:xfrm>
          <a:prstGeom prst="roundRect">
            <a:avLst>
              <a:gd name="adj" fmla="val 858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Rettangolo 11"/>
          <p:cNvSpPr/>
          <p:nvPr/>
        </p:nvSpPr>
        <p:spPr>
          <a:xfrm>
            <a:off x="7246060" y="5583329"/>
            <a:ext cx="3411565" cy="738664"/>
          </a:xfrm>
          <a:prstGeom prst="rect">
            <a:avLst/>
          </a:prstGeom>
          <a:noFill/>
          <a:ln>
            <a:solidFill>
              <a:srgbClr val="C00000"/>
            </a:solidFill>
          </a:ln>
        </p:spPr>
        <p:txBody>
          <a:bodyPr wrap="square">
            <a:spAutoFit/>
          </a:bodyPr>
          <a:lstStyle/>
          <a:p>
            <a:pPr algn="just"/>
            <a:r>
              <a:rPr lang="en-GB" sz="1400" noProof="1"/>
              <a:t>Change of  radius of curvature (RoC) of mirrors due a non-zero material’s </a:t>
            </a:r>
            <a:r>
              <a:rPr lang="en-GB" sz="1400" b="1" noProof="1"/>
              <a:t>thermal expansion coefficient.</a:t>
            </a:r>
          </a:p>
        </p:txBody>
      </p:sp>
      <p:sp>
        <p:nvSpPr>
          <p:cNvPr id="13" name="Rettangolo 12"/>
          <p:cNvSpPr/>
          <p:nvPr/>
        </p:nvSpPr>
        <p:spPr>
          <a:xfrm>
            <a:off x="1746529" y="5694451"/>
            <a:ext cx="3412396" cy="523220"/>
          </a:xfrm>
          <a:prstGeom prst="rect">
            <a:avLst/>
          </a:prstGeom>
          <a:noFill/>
          <a:ln>
            <a:solidFill>
              <a:srgbClr val="C00000"/>
            </a:solidFill>
          </a:ln>
        </p:spPr>
        <p:txBody>
          <a:bodyPr wrap="square">
            <a:spAutoFit/>
          </a:bodyPr>
          <a:lstStyle/>
          <a:p>
            <a:r>
              <a:rPr lang="en-GB" sz="1400" noProof="1"/>
              <a:t>OPL distortions due to dependence of </a:t>
            </a:r>
            <a:r>
              <a:rPr lang="en-GB" sz="1400" b="1" noProof="1"/>
              <a:t>refractive index</a:t>
            </a:r>
            <a:r>
              <a:rPr lang="en-GB" sz="1400" noProof="1"/>
              <a:t> from temperature variation</a:t>
            </a:r>
          </a:p>
        </p:txBody>
      </p:sp>
      <p:grpSp>
        <p:nvGrpSpPr>
          <p:cNvPr id="15" name="Gruppo 14"/>
          <p:cNvGrpSpPr/>
          <p:nvPr/>
        </p:nvGrpSpPr>
        <p:grpSpPr>
          <a:xfrm>
            <a:off x="2209800" y="4485165"/>
            <a:ext cx="2475925" cy="1114843"/>
            <a:chOff x="1657323" y="4877548"/>
            <a:chExt cx="2475925" cy="1114843"/>
          </a:xfrm>
        </p:grpSpPr>
        <p:sp>
          <p:nvSpPr>
            <p:cNvPr id="16" name="Content Placeholder 2"/>
            <p:cNvSpPr txBox="1">
              <a:spLocks/>
            </p:cNvSpPr>
            <p:nvPr/>
          </p:nvSpPr>
          <p:spPr>
            <a:xfrm>
              <a:off x="1657323" y="4877548"/>
              <a:ext cx="2475925" cy="417951"/>
            </a:xfrm>
            <a:prstGeom prst="rect">
              <a:avLst/>
            </a:prstGeom>
          </p:spPr>
          <p:txBody>
            <a:bodyPr vert="horz" lIns="91440" tIns="45720" rIns="91440" bIns="45720" rtlCol="0">
              <a:noAutofit/>
            </a:bodyPr>
            <a:lstStyle/>
            <a:p>
              <a:pPr marL="342900" marR="0" lvl="0" indent="-342900" algn="just" defTabSz="457200" rtl="0" eaLnBrk="1" fontAlgn="auto" latinLnBrk="0" hangingPunct="1">
                <a:lnSpc>
                  <a:spcPct val="100000"/>
                </a:lnSpc>
                <a:spcBef>
                  <a:spcPct val="20000"/>
                </a:spcBef>
                <a:spcAft>
                  <a:spcPts val="0"/>
                </a:spcAft>
                <a:buClrTx/>
                <a:buSzTx/>
                <a:buFont typeface="Wingdings" charset="2"/>
                <a:buChar char="ü"/>
                <a:tabLst/>
                <a:defRPr/>
              </a:pPr>
              <a:r>
                <a:rPr kumimoji="0" lang="en-GB" b="1" i="0" u="none" strike="noStrike" kern="1200" cap="none" spc="0" normalizeH="0" baseline="0" noProof="1">
                  <a:ln>
                    <a:noFill/>
                  </a:ln>
                  <a:solidFill>
                    <a:srgbClr val="000000"/>
                  </a:solidFill>
                  <a:effectLst/>
                  <a:uLnTx/>
                  <a:uFillTx/>
                  <a:cs typeface="Tw Cen MT"/>
                </a:rPr>
                <a:t>Thermal</a:t>
              </a:r>
              <a:r>
                <a:rPr kumimoji="0" lang="en-GB" b="1" i="0" u="none" strike="noStrike" kern="1200" cap="none" spc="0" normalizeH="0" noProof="1">
                  <a:ln>
                    <a:noFill/>
                  </a:ln>
                  <a:solidFill>
                    <a:srgbClr val="000000"/>
                  </a:solidFill>
                  <a:effectLst/>
                  <a:uLnTx/>
                  <a:uFillTx/>
                  <a:cs typeface="Tw Cen MT"/>
                </a:rPr>
                <a:t> lensing</a:t>
              </a:r>
              <a:endParaRPr kumimoji="0" lang="en-GB" b="1" i="0" u="none" strike="noStrike" kern="1200" cap="none" spc="0" normalizeH="0" baseline="0" noProof="1">
                <a:ln>
                  <a:noFill/>
                </a:ln>
                <a:solidFill>
                  <a:srgbClr val="000000"/>
                </a:solidFill>
                <a:effectLst/>
                <a:uLnTx/>
                <a:uFillTx/>
                <a:cs typeface="Tw Cen MT"/>
              </a:endParaRPr>
            </a:p>
          </p:txBody>
        </p:sp>
        <p:graphicFrame>
          <p:nvGraphicFramePr>
            <p:cNvPr id="17" name="Oggetto 16"/>
            <p:cNvGraphicFramePr>
              <a:graphicFrameLocks noChangeAspect="1"/>
            </p:cNvGraphicFramePr>
            <p:nvPr>
              <p:extLst>
                <p:ext uri="{D42A27DB-BD31-4B8C-83A1-F6EECF244321}">
                  <p14:modId xmlns:p14="http://schemas.microsoft.com/office/powerpoint/2010/main" val="109096037"/>
                </p:ext>
              </p:extLst>
            </p:nvPr>
          </p:nvGraphicFramePr>
          <p:xfrm>
            <a:off x="1754075" y="5297066"/>
            <a:ext cx="2292350" cy="695325"/>
          </p:xfrm>
          <a:graphic>
            <a:graphicData uri="http://schemas.openxmlformats.org/presentationml/2006/ole">
              <mc:AlternateContent xmlns:mc="http://schemas.openxmlformats.org/markup-compatibility/2006">
                <mc:Choice xmlns:v="urn:schemas-microsoft-com:vml" Requires="v">
                  <p:oleObj name="Equation" r:id="rId5" imgW="1295280" imgH="393480" progId="Equation.3">
                    <p:embed/>
                  </p:oleObj>
                </mc:Choice>
                <mc:Fallback>
                  <p:oleObj name="Equation" r:id="rId5" imgW="1295280" imgH="393480" progId="Equation.3">
                    <p:embed/>
                    <p:pic>
                      <p:nvPicPr>
                        <p:cNvPr id="37" name="Oggetto 36"/>
                        <p:cNvPicPr>
                          <a:picLocks noChangeAspect="1" noChangeArrowheads="1"/>
                        </p:cNvPicPr>
                        <p:nvPr/>
                      </p:nvPicPr>
                      <p:blipFill>
                        <a:blip r:embed="rId6"/>
                        <a:srcRect/>
                        <a:stretch>
                          <a:fillRect/>
                        </a:stretch>
                      </p:blipFill>
                      <p:spPr bwMode="auto">
                        <a:xfrm>
                          <a:off x="1754075" y="5297066"/>
                          <a:ext cx="2292350" cy="695325"/>
                        </a:xfrm>
                        <a:prstGeom prst="rect">
                          <a:avLst/>
                        </a:prstGeom>
                        <a:noFill/>
                        <a:ln>
                          <a:noFill/>
                        </a:ln>
                      </p:spPr>
                    </p:pic>
                  </p:oleObj>
                </mc:Fallback>
              </mc:AlternateContent>
            </a:graphicData>
          </a:graphic>
        </p:graphicFrame>
      </p:grpSp>
      <p:sp>
        <p:nvSpPr>
          <p:cNvPr id="19" name="Content Placeholder 2"/>
          <p:cNvSpPr txBox="1">
            <a:spLocks/>
          </p:cNvSpPr>
          <p:nvPr/>
        </p:nvSpPr>
        <p:spPr>
          <a:xfrm>
            <a:off x="7516340" y="4485817"/>
            <a:ext cx="2674327" cy="417951"/>
          </a:xfrm>
          <a:prstGeom prst="rect">
            <a:avLst/>
          </a:prstGeom>
        </p:spPr>
        <p:txBody>
          <a:bodyPr vert="horz" lIns="91440" tIns="45720" rIns="91440" bIns="45720" rtlCol="0">
            <a:noAutofit/>
          </a:bodyPr>
          <a:lstStyle/>
          <a:p>
            <a:pPr marL="342900" marR="0" lvl="0" indent="-342900" algn="just" defTabSz="457200" rtl="0" eaLnBrk="1" fontAlgn="auto" latinLnBrk="0" hangingPunct="1">
              <a:lnSpc>
                <a:spcPct val="100000"/>
              </a:lnSpc>
              <a:spcBef>
                <a:spcPct val="20000"/>
              </a:spcBef>
              <a:spcAft>
                <a:spcPts val="0"/>
              </a:spcAft>
              <a:buClrTx/>
              <a:buSzTx/>
              <a:buFont typeface="Wingdings" charset="2"/>
              <a:buChar char="ü"/>
              <a:tabLst/>
              <a:defRPr/>
            </a:pPr>
            <a:r>
              <a:rPr kumimoji="0" lang="en-GB" b="1" i="0" u="none" strike="noStrike" kern="1200" cap="none" spc="0" normalizeH="0" baseline="0" noProof="1">
                <a:ln>
                  <a:noFill/>
                </a:ln>
                <a:solidFill>
                  <a:srgbClr val="000000"/>
                </a:solidFill>
                <a:effectLst/>
                <a:uLnTx/>
                <a:uFillTx/>
                <a:cs typeface="Tw Cen MT"/>
              </a:rPr>
              <a:t>Thermo-elastic effect </a:t>
            </a:r>
          </a:p>
        </p:txBody>
      </p:sp>
      <p:graphicFrame>
        <p:nvGraphicFramePr>
          <p:cNvPr id="20" name="Oggetto 19"/>
          <p:cNvGraphicFramePr>
            <a:graphicFrameLocks noChangeAspect="1"/>
          </p:cNvGraphicFramePr>
          <p:nvPr>
            <p:extLst>
              <p:ext uri="{D42A27DB-BD31-4B8C-83A1-F6EECF244321}">
                <p14:modId xmlns:p14="http://schemas.microsoft.com/office/powerpoint/2010/main" val="1088503417"/>
              </p:ext>
            </p:extLst>
          </p:nvPr>
        </p:nvGraphicFramePr>
        <p:xfrm>
          <a:off x="12546367" y="4993233"/>
          <a:ext cx="1484313" cy="434975"/>
        </p:xfrm>
        <a:graphic>
          <a:graphicData uri="http://schemas.openxmlformats.org/presentationml/2006/ole">
            <mc:AlternateContent xmlns:mc="http://schemas.openxmlformats.org/markup-compatibility/2006">
              <mc:Choice xmlns:v="urn:schemas-microsoft-com:vml" Requires="v">
                <p:oleObj name="Equation" r:id="rId7" imgW="914400" imgH="254000" progId="Equation.3">
                  <p:embed/>
                </p:oleObj>
              </mc:Choice>
              <mc:Fallback>
                <p:oleObj name="Equation" r:id="rId7" imgW="914400" imgH="254000" progId="Equation.3">
                  <p:embed/>
                  <p:pic>
                    <p:nvPicPr>
                      <p:cNvPr id="41" name="Oggetto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46367" y="4993233"/>
                        <a:ext cx="1484313" cy="434975"/>
                      </a:xfrm>
                      <a:prstGeom prst="rect">
                        <a:avLst/>
                      </a:prstGeom>
                      <a:noFill/>
                      <a:ln>
                        <a:noFill/>
                      </a:ln>
                    </p:spPr>
                  </p:pic>
                </p:oleObj>
              </mc:Fallback>
            </mc:AlternateContent>
          </a:graphicData>
        </a:graphic>
      </p:graphicFrame>
      <p:sp>
        <p:nvSpPr>
          <p:cNvPr id="21" name="Rettangolo 20"/>
          <p:cNvSpPr/>
          <p:nvPr/>
        </p:nvSpPr>
        <p:spPr>
          <a:xfrm>
            <a:off x="6252246" y="3604631"/>
            <a:ext cx="5100112" cy="646331"/>
          </a:xfrm>
          <a:prstGeom prst="rect">
            <a:avLst/>
          </a:prstGeom>
        </p:spPr>
        <p:txBody>
          <a:bodyPr wrap="square">
            <a:spAutoFit/>
          </a:bodyPr>
          <a:lstStyle/>
          <a:p>
            <a:pPr marL="285750" indent="-285750">
              <a:buFont typeface="Wingdings" pitchFamily="2" charset="2"/>
              <a:buChar char="Ø"/>
            </a:pPr>
            <a:r>
              <a:rPr lang="en-GB" noProof="1"/>
              <a:t>Manufacturing errors (mismatch of radius of curvature, …)</a:t>
            </a:r>
          </a:p>
        </p:txBody>
      </p:sp>
      <p:sp>
        <p:nvSpPr>
          <p:cNvPr id="22" name="Rettangolo 21"/>
          <p:cNvSpPr/>
          <p:nvPr/>
        </p:nvSpPr>
        <p:spPr>
          <a:xfrm>
            <a:off x="1238311" y="3736909"/>
            <a:ext cx="5100111" cy="369332"/>
          </a:xfrm>
          <a:prstGeom prst="rect">
            <a:avLst/>
          </a:prstGeom>
        </p:spPr>
        <p:txBody>
          <a:bodyPr wrap="square">
            <a:spAutoFit/>
          </a:bodyPr>
          <a:lstStyle/>
          <a:p>
            <a:pPr marL="285750" indent="-285750">
              <a:buFont typeface="Wingdings" pitchFamily="2" charset="2"/>
              <a:buChar char="Ø"/>
            </a:pPr>
            <a:r>
              <a:rPr lang="en-GB" noProof="1"/>
              <a:t>Inhomogeneity of refractive index, impurities …</a:t>
            </a:r>
          </a:p>
        </p:txBody>
      </p:sp>
      <p:pic>
        <p:nvPicPr>
          <p:cNvPr id="25" name="Picture 28" descr="Schermata 2015-09-23 alle 15.53.16.png">
            <a:extLst>
              <a:ext uri="{FF2B5EF4-FFF2-40B4-BE49-F238E27FC236}">
                <a16:creationId xmlns:a16="http://schemas.microsoft.com/office/drawing/2014/main" id="{DAC28512-5E13-4E3C-838E-F784495848CF}"/>
              </a:ext>
            </a:extLst>
          </p:cNvPr>
          <p:cNvPicPr>
            <a:picLocks noChangeAspect="1"/>
          </p:cNvPicPr>
          <p:nvPr/>
        </p:nvPicPr>
        <p:blipFill>
          <a:blip r:embed="rId9"/>
          <a:stretch>
            <a:fillRect/>
          </a:stretch>
        </p:blipFill>
        <p:spPr>
          <a:xfrm>
            <a:off x="5276095" y="4663212"/>
            <a:ext cx="1489240" cy="1664723"/>
          </a:xfrm>
          <a:prstGeom prst="rect">
            <a:avLst/>
          </a:prstGeom>
        </p:spPr>
      </p:pic>
      <p:sp>
        <p:nvSpPr>
          <p:cNvPr id="26" name="CasellaDiTesto 25">
            <a:extLst>
              <a:ext uri="{FF2B5EF4-FFF2-40B4-BE49-F238E27FC236}">
                <a16:creationId xmlns:a16="http://schemas.microsoft.com/office/drawing/2014/main" id="{238DC45F-9748-497D-83C4-DF4530FA1209}"/>
              </a:ext>
            </a:extLst>
          </p:cNvPr>
          <p:cNvSpPr txBox="1"/>
          <p:nvPr/>
        </p:nvSpPr>
        <p:spPr>
          <a:xfrm>
            <a:off x="5312829" y="4252470"/>
            <a:ext cx="1415772" cy="369332"/>
          </a:xfrm>
          <a:prstGeom prst="rect">
            <a:avLst/>
          </a:prstGeom>
          <a:noFill/>
        </p:spPr>
        <p:txBody>
          <a:bodyPr wrap="none" rtlCol="0">
            <a:spAutoFit/>
          </a:bodyPr>
          <a:lstStyle/>
          <a:p>
            <a:r>
              <a:rPr lang="en-GB" b="1" noProof="1"/>
              <a:t>Thermal lens</a:t>
            </a:r>
          </a:p>
        </p:txBody>
      </p:sp>
      <p:cxnSp>
        <p:nvCxnSpPr>
          <p:cNvPr id="27" name="Connettore 2 26">
            <a:extLst>
              <a:ext uri="{FF2B5EF4-FFF2-40B4-BE49-F238E27FC236}">
                <a16:creationId xmlns:a16="http://schemas.microsoft.com/office/drawing/2014/main" id="{203D7228-A0A1-4711-87D6-13D787F76DAF}"/>
              </a:ext>
            </a:extLst>
          </p:cNvPr>
          <p:cNvCxnSpPr>
            <a:cxnSpLocks/>
          </p:cNvCxnSpPr>
          <p:nvPr/>
        </p:nvCxnSpPr>
        <p:spPr>
          <a:xfrm flipH="1">
            <a:off x="6406595" y="5252345"/>
            <a:ext cx="1441028" cy="2774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Connettore 2 27">
            <a:extLst>
              <a:ext uri="{FF2B5EF4-FFF2-40B4-BE49-F238E27FC236}">
                <a16:creationId xmlns:a16="http://schemas.microsoft.com/office/drawing/2014/main" id="{F6914D0F-D5B7-459C-9183-538947D51A37}"/>
              </a:ext>
            </a:extLst>
          </p:cNvPr>
          <p:cNvCxnSpPr/>
          <p:nvPr/>
        </p:nvCxnSpPr>
        <p:spPr>
          <a:xfrm>
            <a:off x="4651955" y="5252345"/>
            <a:ext cx="1193276" cy="3690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32" name="Rettangolo 31"/>
              <p:cNvSpPr/>
              <p:nvPr/>
            </p:nvSpPr>
            <p:spPr>
              <a:xfrm>
                <a:off x="7849065" y="4749739"/>
                <a:ext cx="2341602" cy="9328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noProof="1" dirty="0" smtClean="0">
                          <a:solidFill>
                            <a:schemeClr val="tx1"/>
                          </a:solidFill>
                          <a:latin typeface="Cambria Math"/>
                          <a:ea typeface="Cambria Math"/>
                          <a:cs typeface="Courier New" panose="02070309020205020404" pitchFamily="49" charset="0"/>
                        </a:rPr>
                        <m:t>∆</m:t>
                      </m:r>
                      <m:sSub>
                        <m:sSubPr>
                          <m:ctrlPr>
                            <a:rPr lang="en-GB" i="1" noProof="1" dirty="0" smtClean="0">
                              <a:solidFill>
                                <a:schemeClr val="tx1"/>
                              </a:solidFill>
                              <a:latin typeface="Cambria Math" panose="02040503050406030204" pitchFamily="18" charset="0"/>
                              <a:ea typeface="Cambria Math"/>
                              <a:cs typeface="Courier New" panose="02070309020205020404" pitchFamily="49" charset="0"/>
                            </a:rPr>
                          </m:ctrlPr>
                        </m:sSubPr>
                        <m:e>
                          <m:r>
                            <a:rPr lang="en-GB" i="1" noProof="1" dirty="0" smtClean="0">
                              <a:solidFill>
                                <a:schemeClr val="tx1"/>
                              </a:solidFill>
                              <a:latin typeface="Cambria Math"/>
                              <a:ea typeface="Cambria Math"/>
                              <a:cs typeface="Courier New" panose="02070309020205020404" pitchFamily="49" charset="0"/>
                            </a:rPr>
                            <m:t>𝑂𝑃𝐿</m:t>
                          </m:r>
                        </m:e>
                        <m:sub>
                          <m:r>
                            <a:rPr lang="en-GB" i="1" noProof="1" dirty="0" smtClean="0">
                              <a:solidFill>
                                <a:schemeClr val="tx1"/>
                              </a:solidFill>
                              <a:latin typeface="Cambria Math"/>
                              <a:ea typeface="Cambria Math"/>
                              <a:cs typeface="Courier New" panose="02070309020205020404" pitchFamily="49" charset="0"/>
                            </a:rPr>
                            <m:t>𝑅</m:t>
                          </m:r>
                        </m:sub>
                      </m:sSub>
                      <m:r>
                        <a:rPr lang="en-GB" i="1" noProof="1" dirty="0" smtClean="0">
                          <a:solidFill>
                            <a:schemeClr val="tx1"/>
                          </a:solidFill>
                          <a:latin typeface="Cambria Math"/>
                          <a:ea typeface="Cambria Math"/>
                          <a:cs typeface="Courier New" panose="02070309020205020404" pitchFamily="49" charset="0"/>
                        </a:rPr>
                        <m:t>≈2</m:t>
                      </m:r>
                      <m:r>
                        <a:rPr lang="en-GB" i="1" noProof="1" dirty="0" smtClean="0">
                          <a:solidFill>
                            <a:schemeClr val="tx1"/>
                          </a:solidFill>
                          <a:latin typeface="Cambria Math"/>
                          <a:ea typeface="Cambria Math"/>
                          <a:cs typeface="Courier New" panose="02070309020205020404" pitchFamily="49" charset="0"/>
                        </a:rPr>
                        <m:t>𝛼</m:t>
                      </m:r>
                      <m:nary>
                        <m:naryPr>
                          <m:limLoc m:val="undOvr"/>
                          <m:ctrlPr>
                            <a:rPr lang="en-GB" i="1" noProof="1" dirty="0" smtClean="0">
                              <a:solidFill>
                                <a:schemeClr val="tx1"/>
                              </a:solidFill>
                              <a:latin typeface="Cambria Math" panose="02040503050406030204" pitchFamily="18" charset="0"/>
                              <a:ea typeface="Cambria Math"/>
                              <a:cs typeface="Courier New" panose="02070309020205020404" pitchFamily="49" charset="0"/>
                            </a:rPr>
                          </m:ctrlPr>
                        </m:naryPr>
                        <m:sub>
                          <m:r>
                            <m:rPr>
                              <m:brk m:alnAt="24"/>
                            </m:rPr>
                            <a:rPr lang="en-GB" i="1" noProof="1" dirty="0" smtClean="0">
                              <a:solidFill>
                                <a:schemeClr val="tx1"/>
                              </a:solidFill>
                              <a:latin typeface="Cambria Math"/>
                              <a:ea typeface="Cambria Math"/>
                              <a:cs typeface="Courier New" panose="02070309020205020404" pitchFamily="49" charset="0"/>
                            </a:rPr>
                            <m:t>0</m:t>
                          </m:r>
                        </m:sub>
                        <m:sup>
                          <m:r>
                            <a:rPr lang="en-GB" i="1" noProof="1" dirty="0" smtClean="0">
                              <a:solidFill>
                                <a:schemeClr val="tx1"/>
                              </a:solidFill>
                              <a:latin typeface="Cambria Math"/>
                              <a:ea typeface="Cambria Math"/>
                              <a:cs typeface="Courier New" panose="02070309020205020404" pitchFamily="49" charset="0"/>
                            </a:rPr>
                            <m:t>h</m:t>
                          </m:r>
                        </m:sup>
                        <m:e>
                          <m:r>
                            <a:rPr lang="en-GB" i="1" noProof="1" dirty="0" smtClean="0">
                              <a:solidFill>
                                <a:schemeClr val="tx1"/>
                              </a:solidFill>
                              <a:latin typeface="Cambria Math"/>
                              <a:ea typeface="Cambria Math"/>
                              <a:cs typeface="Courier New" panose="02070309020205020404" pitchFamily="49" charset="0"/>
                            </a:rPr>
                            <m:t>∆</m:t>
                          </m:r>
                          <m:r>
                            <a:rPr lang="en-GB" i="1" noProof="1" dirty="0" smtClean="0">
                              <a:solidFill>
                                <a:schemeClr val="tx1"/>
                              </a:solidFill>
                              <a:latin typeface="Cambria Math"/>
                              <a:ea typeface="Cambria Math"/>
                              <a:cs typeface="Courier New" panose="02070309020205020404" pitchFamily="49" charset="0"/>
                            </a:rPr>
                            <m:t>𝑇</m:t>
                          </m:r>
                          <m:r>
                            <a:rPr lang="en-GB" i="1" noProof="1" dirty="0" smtClean="0">
                              <a:solidFill>
                                <a:schemeClr val="tx1"/>
                              </a:solidFill>
                              <a:latin typeface="Cambria Math"/>
                              <a:ea typeface="Cambria Math"/>
                              <a:cs typeface="Courier New" panose="02070309020205020404" pitchFamily="49" charset="0"/>
                            </a:rPr>
                            <m:t> </m:t>
                          </m:r>
                          <m:r>
                            <a:rPr lang="en-GB" i="1" noProof="1" dirty="0" smtClean="0">
                              <a:solidFill>
                                <a:schemeClr val="tx1"/>
                              </a:solidFill>
                              <a:latin typeface="Cambria Math"/>
                              <a:ea typeface="Cambria Math"/>
                              <a:cs typeface="Courier New" panose="02070309020205020404" pitchFamily="49" charset="0"/>
                            </a:rPr>
                            <m:t>𝑑𝑧</m:t>
                          </m:r>
                        </m:e>
                      </m:nary>
                    </m:oMath>
                  </m:oMathPara>
                </a14:m>
                <a:endParaRPr lang="en-GB" noProof="1">
                  <a:solidFill>
                    <a:schemeClr val="tx1"/>
                  </a:solidFill>
                </a:endParaRPr>
              </a:p>
            </p:txBody>
          </p:sp>
        </mc:Choice>
        <mc:Fallback>
          <p:sp>
            <p:nvSpPr>
              <p:cNvPr id="32" name="Rettangolo 31"/>
              <p:cNvSpPr>
                <a:spLocks noRot="1" noChangeAspect="1" noMove="1" noResize="1" noEditPoints="1" noAdjustHandles="1" noChangeArrowheads="1" noChangeShapeType="1" noTextEdit="1"/>
              </p:cNvSpPr>
              <p:nvPr/>
            </p:nvSpPr>
            <p:spPr>
              <a:xfrm>
                <a:off x="7849065" y="4749739"/>
                <a:ext cx="2341602" cy="932884"/>
              </a:xfrm>
              <a:prstGeom prst="rect">
                <a:avLst/>
              </a:prstGeom>
              <a:blipFill>
                <a:blip r:embed="rId10"/>
                <a:stretch>
                  <a:fillRect/>
                </a:stretch>
              </a:blipFill>
            </p:spPr>
            <p:txBody>
              <a:bodyPr/>
              <a:lstStyle/>
              <a:p>
                <a:r>
                  <a:rPr lang="en-GB">
                    <a:noFill/>
                  </a:rPr>
                  <a:t> </a:t>
                </a:r>
              </a:p>
            </p:txBody>
          </p:sp>
        </mc:Fallback>
      </mc:AlternateContent>
      <p:grpSp>
        <p:nvGrpSpPr>
          <p:cNvPr id="3" name="Gruppo 16">
            <a:extLst>
              <a:ext uri="{FF2B5EF4-FFF2-40B4-BE49-F238E27FC236}">
                <a16:creationId xmlns:a16="http://schemas.microsoft.com/office/drawing/2014/main" id="{311B2675-896C-1B00-642A-4DC6A238B1CD}"/>
              </a:ext>
            </a:extLst>
          </p:cNvPr>
          <p:cNvGrpSpPr/>
          <p:nvPr/>
        </p:nvGrpSpPr>
        <p:grpSpPr>
          <a:xfrm>
            <a:off x="837010" y="1709095"/>
            <a:ext cx="3761892" cy="711814"/>
            <a:chOff x="1674735" y="4287331"/>
            <a:chExt cx="3761892" cy="711814"/>
          </a:xfrm>
        </p:grpSpPr>
        <p:sp>
          <p:nvSpPr>
            <p:cNvPr id="18" name="Rettangolo 6">
              <a:extLst>
                <a:ext uri="{FF2B5EF4-FFF2-40B4-BE49-F238E27FC236}">
                  <a16:creationId xmlns:a16="http://schemas.microsoft.com/office/drawing/2014/main" id="{AFB16A5E-E579-810C-A6A6-117B29EC95EB}"/>
                </a:ext>
              </a:extLst>
            </p:cNvPr>
            <p:cNvSpPr/>
            <p:nvPr/>
          </p:nvSpPr>
          <p:spPr>
            <a:xfrm flipV="1">
              <a:off x="1674735" y="4571238"/>
              <a:ext cx="1648691" cy="144000"/>
            </a:xfrm>
            <a:prstGeom prst="rect">
              <a:avLst/>
            </a:prstGeom>
            <a:solidFill>
              <a:srgbClr val="FF0000"/>
            </a:solidFill>
            <a:ln>
              <a:noFill/>
            </a:ln>
            <a:effectLst>
              <a:glow rad="12700">
                <a:schemeClr val="accent2">
                  <a:satMod val="175000"/>
                  <a:alpha val="23000"/>
                </a:schemeClr>
              </a:glo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9" name="Rettangolo 11">
              <a:extLst>
                <a:ext uri="{FF2B5EF4-FFF2-40B4-BE49-F238E27FC236}">
                  <a16:creationId xmlns:a16="http://schemas.microsoft.com/office/drawing/2014/main" id="{D967FB7D-5881-6FCE-B949-80E22BD3D5A3}"/>
                </a:ext>
              </a:extLst>
            </p:cNvPr>
            <p:cNvSpPr/>
            <p:nvPr/>
          </p:nvSpPr>
          <p:spPr>
            <a:xfrm>
              <a:off x="3323426" y="4531475"/>
              <a:ext cx="1982309" cy="234603"/>
            </a:xfrm>
            <a:prstGeom prst="rect">
              <a:avLst/>
            </a:prstGeom>
            <a:solidFill>
              <a:srgbClr val="FF0000"/>
            </a:solidFill>
            <a:ln>
              <a:noFill/>
            </a:ln>
            <a:effectLst>
              <a:glow rad="139700">
                <a:schemeClr val="accent2">
                  <a:satMod val="175000"/>
                  <a:alpha val="40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pic>
          <p:nvPicPr>
            <p:cNvPr id="30" name="Immagine 12">
              <a:extLst>
                <a:ext uri="{FF2B5EF4-FFF2-40B4-BE49-F238E27FC236}">
                  <a16:creationId xmlns:a16="http://schemas.microsoft.com/office/drawing/2014/main" id="{810030D5-5658-CE98-98DC-8093585EF8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71027" y="4287331"/>
              <a:ext cx="284725" cy="711814"/>
            </a:xfrm>
            <a:prstGeom prst="rect">
              <a:avLst/>
            </a:prstGeom>
          </p:spPr>
        </p:pic>
        <p:pic>
          <p:nvPicPr>
            <p:cNvPr id="31" name="Immagine 13">
              <a:extLst>
                <a:ext uri="{FF2B5EF4-FFF2-40B4-BE49-F238E27FC236}">
                  <a16:creationId xmlns:a16="http://schemas.microsoft.com/office/drawing/2014/main" id="{9B876AB0-DF2A-C866-9701-22DC680D3B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74845" y="4287331"/>
              <a:ext cx="261782" cy="711814"/>
            </a:xfrm>
            <a:prstGeom prst="rect">
              <a:avLst/>
            </a:prstGeom>
          </p:spPr>
        </p:pic>
      </p:grpSp>
      <p:sp>
        <p:nvSpPr>
          <p:cNvPr id="33" name="CasellaDiTesto 14">
            <a:extLst>
              <a:ext uri="{FF2B5EF4-FFF2-40B4-BE49-F238E27FC236}">
                <a16:creationId xmlns:a16="http://schemas.microsoft.com/office/drawing/2014/main" id="{E1C4B51C-FE59-A7F9-3707-ABD2B6C33835}"/>
              </a:ext>
            </a:extLst>
          </p:cNvPr>
          <p:cNvSpPr txBox="1"/>
          <p:nvPr/>
        </p:nvSpPr>
        <p:spPr>
          <a:xfrm>
            <a:off x="837010" y="2872975"/>
            <a:ext cx="3634200" cy="369332"/>
          </a:xfrm>
          <a:prstGeom prst="rect">
            <a:avLst/>
          </a:prstGeom>
          <a:noFill/>
        </p:spPr>
        <p:txBody>
          <a:bodyPr wrap="none" rtlCol="0">
            <a:spAutoFit/>
          </a:bodyPr>
          <a:lstStyle/>
          <a:p>
            <a:r>
              <a:rPr lang="en-GB" noProof="1"/>
              <a:t>Power absorbed in optics ≲ </a:t>
            </a:r>
            <a:r>
              <a:rPr lang="en-GB" b="1" noProof="1">
                <a:solidFill>
                  <a:srgbClr val="FF0000"/>
                </a:solidFill>
              </a:rPr>
              <a:t>100 mW</a:t>
            </a:r>
          </a:p>
        </p:txBody>
      </p:sp>
      <p:sp>
        <p:nvSpPr>
          <p:cNvPr id="34" name="Freccia a destra 15">
            <a:extLst>
              <a:ext uri="{FF2B5EF4-FFF2-40B4-BE49-F238E27FC236}">
                <a16:creationId xmlns:a16="http://schemas.microsoft.com/office/drawing/2014/main" id="{B63B01B5-D82F-4BCA-DADC-90032971B32E}"/>
              </a:ext>
            </a:extLst>
          </p:cNvPr>
          <p:cNvSpPr/>
          <p:nvPr/>
        </p:nvSpPr>
        <p:spPr>
          <a:xfrm rot="5400000">
            <a:off x="3260335" y="2296069"/>
            <a:ext cx="374854" cy="47284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9" name="Arrow: Right 38">
            <a:extLst>
              <a:ext uri="{FF2B5EF4-FFF2-40B4-BE49-F238E27FC236}">
                <a16:creationId xmlns:a16="http://schemas.microsoft.com/office/drawing/2014/main" id="{EE731F58-F7E0-B172-01C2-22534A2C456A}"/>
              </a:ext>
            </a:extLst>
          </p:cNvPr>
          <p:cNvSpPr/>
          <p:nvPr/>
        </p:nvSpPr>
        <p:spPr>
          <a:xfrm rot="14383168">
            <a:off x="10801155" y="1042418"/>
            <a:ext cx="500151" cy="360106"/>
          </a:xfrm>
          <a:prstGeom prst="righ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967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AA3C7896-F96B-8C58-B19F-59F9B67C53FB}"/>
              </a:ext>
            </a:extLst>
          </p:cNvPr>
          <p:cNvPicPr>
            <a:picLocks noChangeAspect="1"/>
          </p:cNvPicPr>
          <p:nvPr/>
        </p:nvPicPr>
        <p:blipFill>
          <a:blip r:embed="rId3"/>
          <a:stretch>
            <a:fillRect/>
          </a:stretch>
        </p:blipFill>
        <p:spPr>
          <a:xfrm>
            <a:off x="3144726" y="4640779"/>
            <a:ext cx="1935993" cy="1638148"/>
          </a:xfrm>
          <a:prstGeom prst="rect">
            <a:avLst/>
          </a:prstGeom>
        </p:spPr>
      </p:pic>
      <p:sp>
        <p:nvSpPr>
          <p:cNvPr id="2" name="Titolo 1"/>
          <p:cNvSpPr>
            <a:spLocks noGrp="1"/>
          </p:cNvSpPr>
          <p:nvPr>
            <p:ph type="title"/>
          </p:nvPr>
        </p:nvSpPr>
        <p:spPr/>
        <p:txBody>
          <a:bodyPr/>
          <a:lstStyle/>
          <a:p>
            <a:r>
              <a:rPr lang="en-GB" noProof="1"/>
              <a:t>Thermal Compensation System (TCS)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11</a:t>
            </a:fld>
            <a:endParaRPr lang="en-GB" noProof="1"/>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7592" y="3087130"/>
            <a:ext cx="2763799" cy="1589077"/>
          </a:xfrm>
          <a:prstGeom prst="rect">
            <a:avLst/>
          </a:prstGeom>
        </p:spPr>
      </p:pic>
      <p:sp>
        <p:nvSpPr>
          <p:cNvPr id="11" name="Rettangolo 10"/>
          <p:cNvSpPr/>
          <p:nvPr/>
        </p:nvSpPr>
        <p:spPr>
          <a:xfrm>
            <a:off x="1201999" y="2305791"/>
            <a:ext cx="5974081" cy="399635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2" name="CasellaDiTesto 11"/>
          <p:cNvSpPr txBox="1"/>
          <p:nvPr/>
        </p:nvSpPr>
        <p:spPr>
          <a:xfrm>
            <a:off x="1219200" y="2305791"/>
            <a:ext cx="4270924" cy="1077218"/>
          </a:xfrm>
          <a:prstGeom prst="rect">
            <a:avLst/>
          </a:prstGeom>
          <a:noFill/>
        </p:spPr>
        <p:txBody>
          <a:bodyPr wrap="square" rtlCol="0">
            <a:spAutoFit/>
          </a:bodyPr>
          <a:lstStyle/>
          <a:p>
            <a:r>
              <a:rPr lang="en-GB" sz="1600" b="1" noProof="1">
                <a:solidFill>
                  <a:srgbClr val="C00000"/>
                </a:solidFill>
              </a:rPr>
              <a:t>TCS actuators :</a:t>
            </a:r>
          </a:p>
          <a:p>
            <a:pPr marL="285750" indent="-285750">
              <a:buFont typeface="Wingdings" pitchFamily="2" charset="2"/>
              <a:buChar char="ü"/>
            </a:pPr>
            <a:r>
              <a:rPr lang="en-GB" sz="1600" noProof="1"/>
              <a:t> CO</a:t>
            </a:r>
            <a:r>
              <a:rPr lang="en-GB" sz="1600" baseline="-25000" noProof="1"/>
              <a:t>2</a:t>
            </a:r>
            <a:r>
              <a:rPr lang="en-GB" sz="1600" noProof="1"/>
              <a:t> laser projector (</a:t>
            </a:r>
            <a:r>
              <a:rPr lang="en-GB" sz="1600" b="1" noProof="1"/>
              <a:t>50 W &amp; 10 W</a:t>
            </a:r>
            <a:r>
              <a:rPr lang="en-GB" sz="1600" noProof="1"/>
              <a:t>)</a:t>
            </a:r>
          </a:p>
          <a:p>
            <a:pPr marL="742950" lvl="1" indent="-285750">
              <a:buFont typeface="Wingdings" pitchFamily="2" charset="2"/>
              <a:buChar char="ü"/>
            </a:pPr>
            <a:r>
              <a:rPr lang="en-GB" sz="1600" noProof="1"/>
              <a:t>Axisymmetric center &amp; annular patterns</a:t>
            </a:r>
          </a:p>
          <a:p>
            <a:pPr marL="285750" indent="-285750">
              <a:buFont typeface="Wingdings" pitchFamily="2" charset="2"/>
              <a:buChar char="ü"/>
            </a:pPr>
            <a:r>
              <a:rPr lang="en-GB" sz="1600" noProof="1"/>
              <a:t> Ring Heaters on AR surface</a:t>
            </a:r>
          </a:p>
        </p:txBody>
      </p:sp>
      <p:pic>
        <p:nvPicPr>
          <p:cNvPr id="13" name="Immagine 12">
            <a:extLst>
              <a:ext uri="{FF2B5EF4-FFF2-40B4-BE49-F238E27FC236}">
                <a16:creationId xmlns:a16="http://schemas.microsoft.com/office/drawing/2014/main" id="{AAFACAA7-0D84-4B73-90BA-81D5865DDED5}"/>
              </a:ext>
            </a:extLst>
          </p:cNvPr>
          <p:cNvPicPr>
            <a:picLocks noChangeAspect="1"/>
          </p:cNvPicPr>
          <p:nvPr/>
        </p:nvPicPr>
        <p:blipFill>
          <a:blip r:embed="rId5"/>
          <a:stretch>
            <a:fillRect/>
          </a:stretch>
        </p:blipFill>
        <p:spPr>
          <a:xfrm>
            <a:off x="7150406" y="2214976"/>
            <a:ext cx="4311177" cy="3927186"/>
          </a:xfrm>
          <a:prstGeom prst="rect">
            <a:avLst/>
          </a:prstGeom>
        </p:spPr>
      </p:pic>
      <p:sp>
        <p:nvSpPr>
          <p:cNvPr id="14" name="CasellaDiTesto 13">
            <a:extLst>
              <a:ext uri="{FF2B5EF4-FFF2-40B4-BE49-F238E27FC236}">
                <a16:creationId xmlns:a16="http://schemas.microsoft.com/office/drawing/2014/main" id="{85AC3B52-6EFC-40EF-A2A7-653A70029B92}"/>
              </a:ext>
            </a:extLst>
          </p:cNvPr>
          <p:cNvSpPr txBox="1"/>
          <p:nvPr/>
        </p:nvSpPr>
        <p:spPr>
          <a:xfrm>
            <a:off x="1219201" y="4506761"/>
            <a:ext cx="2400300" cy="1077218"/>
          </a:xfrm>
          <a:prstGeom prst="rect">
            <a:avLst/>
          </a:prstGeom>
          <a:noFill/>
        </p:spPr>
        <p:txBody>
          <a:bodyPr wrap="square" rtlCol="0">
            <a:spAutoFit/>
          </a:bodyPr>
          <a:lstStyle/>
          <a:p>
            <a:r>
              <a:rPr lang="en-GB" sz="1600" b="1" noProof="1">
                <a:solidFill>
                  <a:srgbClr val="C00000"/>
                </a:solidFill>
              </a:rPr>
              <a:t>TCS sensing </a:t>
            </a:r>
            <a:r>
              <a:rPr lang="en-GB" sz="1600" noProof="1">
                <a:solidFill>
                  <a:srgbClr val="C00000"/>
                </a:solidFill>
              </a:rPr>
              <a:t>:</a:t>
            </a:r>
          </a:p>
          <a:p>
            <a:pPr marL="285750" indent="-285750">
              <a:buFont typeface="Wingdings" pitchFamily="2" charset="2"/>
              <a:buChar char="ü"/>
            </a:pPr>
            <a:r>
              <a:rPr lang="en-GB" sz="1600" noProof="1"/>
              <a:t> Hartman Wavefront Sensors (HWS)</a:t>
            </a:r>
          </a:p>
          <a:p>
            <a:pPr marL="285750" indent="-285750">
              <a:buFont typeface="Wingdings" pitchFamily="2" charset="2"/>
              <a:buChar char="ü"/>
            </a:pPr>
            <a:r>
              <a:rPr lang="en-GB" sz="1600" noProof="1"/>
              <a:t>Phase Cameras</a:t>
            </a:r>
          </a:p>
        </p:txBody>
      </p:sp>
      <p:grpSp>
        <p:nvGrpSpPr>
          <p:cNvPr id="16" name="Gruppo 15">
            <a:extLst>
              <a:ext uri="{FF2B5EF4-FFF2-40B4-BE49-F238E27FC236}">
                <a16:creationId xmlns:a16="http://schemas.microsoft.com/office/drawing/2014/main" id="{95F98B78-9819-F74E-9B92-5359FDB6DA24}"/>
              </a:ext>
            </a:extLst>
          </p:cNvPr>
          <p:cNvGrpSpPr>
            <a:grpSpLocks noChangeAspect="1"/>
          </p:cNvGrpSpPr>
          <p:nvPr/>
        </p:nvGrpSpPr>
        <p:grpSpPr>
          <a:xfrm>
            <a:off x="5451251" y="2379963"/>
            <a:ext cx="1679697" cy="1082064"/>
            <a:chOff x="8290964" y="1628903"/>
            <a:chExt cx="3184111" cy="2076940"/>
          </a:xfrm>
        </p:grpSpPr>
        <p:pic>
          <p:nvPicPr>
            <p:cNvPr id="17" name="Immagine 16" descr="Immagine che contiene interni, aperto, sedendo, tavolo&#10;&#10;Descrizione generata automaticamente">
              <a:extLst>
                <a:ext uri="{FF2B5EF4-FFF2-40B4-BE49-F238E27FC236}">
                  <a16:creationId xmlns:a16="http://schemas.microsoft.com/office/drawing/2014/main" id="{4262E8C9-8239-C74F-9653-56844967F07F}"/>
                </a:ext>
              </a:extLst>
            </p:cNvPr>
            <p:cNvPicPr>
              <a:picLocks noChangeAspect="1"/>
            </p:cNvPicPr>
            <p:nvPr/>
          </p:nvPicPr>
          <p:blipFill rotWithShape="1">
            <a:blip r:embed="rId6"/>
            <a:srcRect l="7046" t="19394" r="376"/>
            <a:stretch/>
          </p:blipFill>
          <p:spPr>
            <a:xfrm>
              <a:off x="8290964" y="1628903"/>
              <a:ext cx="3184111" cy="2076940"/>
            </a:xfrm>
            <a:prstGeom prst="rect">
              <a:avLst/>
            </a:prstGeom>
          </p:spPr>
        </p:pic>
        <p:cxnSp>
          <p:nvCxnSpPr>
            <p:cNvPr id="18" name="Connettore 1 14">
              <a:extLst>
                <a:ext uri="{FF2B5EF4-FFF2-40B4-BE49-F238E27FC236}">
                  <a16:creationId xmlns:a16="http://schemas.microsoft.com/office/drawing/2014/main" id="{6BB4F04D-B089-F544-A1A4-E844C57A1BF3}"/>
                </a:ext>
              </a:extLst>
            </p:cNvPr>
            <p:cNvCxnSpPr>
              <a:cxnSpLocks/>
            </p:cNvCxnSpPr>
            <p:nvPr/>
          </p:nvCxnSpPr>
          <p:spPr>
            <a:xfrm>
              <a:off x="8723586" y="1891862"/>
              <a:ext cx="15499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1 22">
              <a:extLst>
                <a:ext uri="{FF2B5EF4-FFF2-40B4-BE49-F238E27FC236}">
                  <a16:creationId xmlns:a16="http://schemas.microsoft.com/office/drawing/2014/main" id="{251D0435-499B-024F-9775-1734160254A3}"/>
                </a:ext>
              </a:extLst>
            </p:cNvPr>
            <p:cNvCxnSpPr>
              <a:cxnSpLocks/>
            </p:cNvCxnSpPr>
            <p:nvPr/>
          </p:nvCxnSpPr>
          <p:spPr>
            <a:xfrm>
              <a:off x="9008746" y="2269549"/>
              <a:ext cx="7749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24">
              <a:extLst>
                <a:ext uri="{FF2B5EF4-FFF2-40B4-BE49-F238E27FC236}">
                  <a16:creationId xmlns:a16="http://schemas.microsoft.com/office/drawing/2014/main" id="{DE787F5B-972A-4146-9BBB-F41FDC80D62B}"/>
                </a:ext>
              </a:extLst>
            </p:cNvPr>
            <p:cNvCxnSpPr>
              <a:cxnSpLocks/>
            </p:cNvCxnSpPr>
            <p:nvPr/>
          </p:nvCxnSpPr>
          <p:spPr>
            <a:xfrm>
              <a:off x="8686700" y="1894267"/>
              <a:ext cx="0" cy="3752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Immagine 20" descr="Immagine che contiene testo, stella, oggetto da esterni&#10;&#10;Descrizione generata automaticamente">
            <a:extLst>
              <a:ext uri="{FF2B5EF4-FFF2-40B4-BE49-F238E27FC236}">
                <a16:creationId xmlns:a16="http://schemas.microsoft.com/office/drawing/2014/main" id="{AD1C13AD-7A32-FA43-AFFE-2473FD61D7A3}"/>
              </a:ext>
            </a:extLst>
          </p:cNvPr>
          <p:cNvPicPr>
            <a:picLocks noChangeAspect="1"/>
          </p:cNvPicPr>
          <p:nvPr/>
        </p:nvPicPr>
        <p:blipFill>
          <a:blip r:embed="rId7"/>
          <a:stretch>
            <a:fillRect/>
          </a:stretch>
        </p:blipFill>
        <p:spPr>
          <a:xfrm>
            <a:off x="5578986" y="3498099"/>
            <a:ext cx="1551962" cy="1163971"/>
          </a:xfrm>
          <a:prstGeom prst="rect">
            <a:avLst/>
          </a:prstGeom>
        </p:spPr>
      </p:pic>
      <p:pic>
        <p:nvPicPr>
          <p:cNvPr id="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672" t="7807" r="16642" b="10623"/>
          <a:stretch/>
        </p:blipFill>
        <p:spPr bwMode="auto">
          <a:xfrm>
            <a:off x="1320767" y="3392508"/>
            <a:ext cx="1090506" cy="114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838200" y="1685660"/>
            <a:ext cx="10778067" cy="646331"/>
          </a:xfrm>
          <a:prstGeom prst="rect">
            <a:avLst/>
          </a:prstGeom>
        </p:spPr>
        <p:txBody>
          <a:bodyPr wrap="square">
            <a:spAutoFit/>
          </a:bodyPr>
          <a:lstStyle/>
          <a:p>
            <a:pPr>
              <a:buClr>
                <a:srgbClr val="F595A3"/>
              </a:buClr>
              <a:buFont typeface="Wingdings" panose="05000000000000000000" pitchFamily="2" charset="2"/>
              <a:buChar char="§"/>
            </a:pPr>
            <a:r>
              <a:rPr lang="en-GB" b="1" noProof="1"/>
              <a:t>Strategy</a:t>
            </a:r>
            <a:r>
              <a:rPr lang="en-GB" noProof="1"/>
              <a:t>: introduce a </a:t>
            </a:r>
            <a:r>
              <a:rPr lang="en-GB" b="1" noProof="1"/>
              <a:t>complementary distortion</a:t>
            </a:r>
            <a:r>
              <a:rPr lang="en-GB" noProof="1"/>
              <a:t> with respect to the main laser one</a:t>
            </a:r>
            <a:r>
              <a:rPr lang="en-GB" sz="1800" dirty="0"/>
              <a:t>, restoring the nominal optical configuration. </a:t>
            </a:r>
            <a:endParaRPr lang="en-GB" noProof="1"/>
          </a:p>
        </p:txBody>
      </p:sp>
      <p:pic>
        <p:nvPicPr>
          <p:cNvPr id="23" name="Immagine 22">
            <a:extLst>
              <a:ext uri="{FF2B5EF4-FFF2-40B4-BE49-F238E27FC236}">
                <a16:creationId xmlns:a16="http://schemas.microsoft.com/office/drawing/2014/main" id="{CAC63F4A-CC2E-EC85-7921-A3910A892307}"/>
              </a:ext>
            </a:extLst>
          </p:cNvPr>
          <p:cNvPicPr>
            <a:picLocks noChangeAspect="1"/>
          </p:cNvPicPr>
          <p:nvPr/>
        </p:nvPicPr>
        <p:blipFill rotWithShape="1">
          <a:blip r:embed="rId9"/>
          <a:srcRect b="39401"/>
          <a:stretch/>
        </p:blipFill>
        <p:spPr>
          <a:xfrm>
            <a:off x="5281885" y="5124255"/>
            <a:ext cx="1849063" cy="987238"/>
          </a:xfrm>
          <a:prstGeom prst="rect">
            <a:avLst/>
          </a:prstGeom>
        </p:spPr>
      </p:pic>
      <p:pic>
        <p:nvPicPr>
          <p:cNvPr id="8" name="Immagine 41">
            <a:extLst>
              <a:ext uri="{FF2B5EF4-FFF2-40B4-BE49-F238E27FC236}">
                <a16:creationId xmlns:a16="http://schemas.microsoft.com/office/drawing/2014/main" id="{EF23D857-10FD-F6F0-29A6-EB0F2B101A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05046" y="847906"/>
            <a:ext cx="1961695" cy="360000"/>
          </a:xfrm>
          <a:prstGeom prst="rect">
            <a:avLst/>
          </a:prstGeom>
        </p:spPr>
      </p:pic>
      <p:sp>
        <p:nvSpPr>
          <p:cNvPr id="15" name="TextBox 14">
            <a:extLst>
              <a:ext uri="{FF2B5EF4-FFF2-40B4-BE49-F238E27FC236}">
                <a16:creationId xmlns:a16="http://schemas.microsoft.com/office/drawing/2014/main" id="{6872168A-0413-0223-CF5A-0BFD1C70BABA}"/>
              </a:ext>
            </a:extLst>
          </p:cNvPr>
          <p:cNvSpPr txBox="1"/>
          <p:nvPr/>
        </p:nvSpPr>
        <p:spPr>
          <a:xfrm rot="16200000">
            <a:off x="-1007947" y="4146406"/>
            <a:ext cx="4050561" cy="369332"/>
          </a:xfrm>
          <a:prstGeom prst="rect">
            <a:avLst/>
          </a:prstGeom>
          <a:noFill/>
        </p:spPr>
        <p:txBody>
          <a:bodyPr wrap="square">
            <a:spAutoFit/>
          </a:bodyPr>
          <a:lstStyle/>
          <a:p>
            <a:pPr algn="ctr"/>
            <a:r>
              <a:rPr lang="en-GB" sz="1800" b="1" noProof="0" dirty="0"/>
              <a:t>dynamical adaptive optical system </a:t>
            </a:r>
            <a:endParaRPr lang="en-GB" dirty="0"/>
          </a:p>
        </p:txBody>
      </p:sp>
    </p:spTree>
    <p:extLst>
      <p:ext uri="{BB962C8B-B14F-4D97-AF65-F5344CB8AC3E}">
        <p14:creationId xmlns:p14="http://schemas.microsoft.com/office/powerpoint/2010/main" val="2183387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1"/>
              <a:t>Future adaptive optic developments</a:t>
            </a:r>
          </a:p>
        </p:txBody>
      </p:sp>
      <p:sp>
        <p:nvSpPr>
          <p:cNvPr id="3" name="Segnaposto contenuto 2"/>
          <p:cNvSpPr>
            <a:spLocks noGrp="1"/>
          </p:cNvSpPr>
          <p:nvPr>
            <p:ph idx="1"/>
          </p:nvPr>
        </p:nvSpPr>
        <p:spPr>
          <a:xfrm>
            <a:off x="814573" y="3732144"/>
            <a:ext cx="3477223" cy="1061829"/>
          </a:xfrm>
        </p:spPr>
        <p:txBody>
          <a:bodyPr wrap="square" numCol="1">
            <a:spAutoFit/>
          </a:bodyPr>
          <a:lstStyle/>
          <a:p>
            <a:pPr marL="285750" indent="-285750">
              <a:spcBef>
                <a:spcPts val="0"/>
              </a:spcBef>
              <a:buFont typeface="Wingdings" panose="05000000000000000000" pitchFamily="2" charset="2"/>
              <a:buChar char="Ø"/>
            </a:pPr>
            <a:r>
              <a:rPr lang="en-GB" sz="1400" b="1" noProof="1"/>
              <a:t>Deformable Mirror (DM)</a:t>
            </a:r>
          </a:p>
          <a:p>
            <a:pPr marL="285750" indent="-285750">
              <a:spcBef>
                <a:spcPts val="0"/>
              </a:spcBef>
              <a:buFont typeface="Wingdings" panose="05000000000000000000" pitchFamily="2" charset="2"/>
              <a:buChar char="§"/>
            </a:pPr>
            <a:r>
              <a:rPr lang="en-GB" sz="1400" dirty="0"/>
              <a:t>imprint a phase on CO2 </a:t>
            </a:r>
          </a:p>
          <a:p>
            <a:pPr marL="273050" indent="0">
              <a:spcBef>
                <a:spcPts val="0"/>
              </a:spcBef>
              <a:buNone/>
            </a:pPr>
            <a:r>
              <a:rPr lang="en-GB" sz="1400" dirty="0"/>
              <a:t>beam t</a:t>
            </a:r>
            <a:r>
              <a:rPr lang="en-GB" sz="1400" dirty="0">
                <a:solidFill>
                  <a:srgbClr val="000000"/>
                </a:solidFill>
                <a:latin typeface="Calibri" panose="020F0502020204030204" pitchFamily="34" charset="0"/>
              </a:rPr>
              <a:t>o obtain the </a:t>
            </a:r>
            <a:r>
              <a:rPr lang="en-GB" sz="1400" b="1" dirty="0">
                <a:solidFill>
                  <a:srgbClr val="000000"/>
                </a:solidFill>
                <a:latin typeface="Calibri" panose="020F0502020204030204" pitchFamily="34" charset="0"/>
              </a:rPr>
              <a:t>desired </a:t>
            </a:r>
          </a:p>
          <a:p>
            <a:pPr marL="273050" indent="0">
              <a:spcBef>
                <a:spcPts val="0"/>
              </a:spcBef>
              <a:buNone/>
            </a:pPr>
            <a:r>
              <a:rPr lang="en-GB" sz="1400" b="1" dirty="0">
                <a:solidFill>
                  <a:srgbClr val="000000"/>
                </a:solidFill>
                <a:latin typeface="Calibri" panose="020F0502020204030204" pitchFamily="34" charset="0"/>
              </a:rPr>
              <a:t>intensity pattern</a:t>
            </a:r>
          </a:p>
          <a:p>
            <a:pPr marL="285750" indent="-285750">
              <a:spcBef>
                <a:spcPts val="0"/>
              </a:spcBef>
              <a:buFont typeface="Wingdings" panose="05000000000000000000" pitchFamily="2" charset="2"/>
              <a:buChar char="§"/>
            </a:pPr>
            <a:r>
              <a:rPr lang="en-GB" sz="1400" noProof="1"/>
              <a:t>Correction of non axisymmetric residual </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12</a:t>
            </a:fld>
            <a:endParaRPr lang="en-GB" noProof="1"/>
          </a:p>
        </p:txBody>
      </p:sp>
      <p:pic>
        <p:nvPicPr>
          <p:cNvPr id="10" name="Immagine 9">
            <a:extLst>
              <a:ext uri="{FF2B5EF4-FFF2-40B4-BE49-F238E27FC236}">
                <a16:creationId xmlns:a16="http://schemas.microsoft.com/office/drawing/2014/main" id="{510FB307-6741-032C-3367-D455887D385C}"/>
              </a:ext>
            </a:extLst>
          </p:cNvPr>
          <p:cNvPicPr>
            <a:picLocks noChangeAspect="1"/>
          </p:cNvPicPr>
          <p:nvPr/>
        </p:nvPicPr>
        <p:blipFill>
          <a:blip r:embed="rId3"/>
          <a:stretch>
            <a:fillRect/>
          </a:stretch>
        </p:blipFill>
        <p:spPr>
          <a:xfrm>
            <a:off x="9468553" y="3595497"/>
            <a:ext cx="1663518" cy="849665"/>
          </a:xfrm>
          <a:prstGeom prst="rect">
            <a:avLst/>
          </a:prstGeom>
        </p:spPr>
      </p:pic>
      <p:grpSp>
        <p:nvGrpSpPr>
          <p:cNvPr id="23" name="Gruppo 22">
            <a:extLst>
              <a:ext uri="{FF2B5EF4-FFF2-40B4-BE49-F238E27FC236}">
                <a16:creationId xmlns:a16="http://schemas.microsoft.com/office/drawing/2014/main" id="{936ACA84-C904-219A-AF30-AD2780CAEA9F}"/>
              </a:ext>
            </a:extLst>
          </p:cNvPr>
          <p:cNvGrpSpPr/>
          <p:nvPr/>
        </p:nvGrpSpPr>
        <p:grpSpPr>
          <a:xfrm>
            <a:off x="8962282" y="4433017"/>
            <a:ext cx="2018213" cy="1288181"/>
            <a:chOff x="9335587" y="5125979"/>
            <a:chExt cx="2018213" cy="1288181"/>
          </a:xfrm>
        </p:grpSpPr>
        <p:pic>
          <p:nvPicPr>
            <p:cNvPr id="11" name="Immagine 10" descr="Immagine che contiene diagramma&#10;&#10;Descrizione generata automaticamente">
              <a:extLst>
                <a:ext uri="{FF2B5EF4-FFF2-40B4-BE49-F238E27FC236}">
                  <a16:creationId xmlns:a16="http://schemas.microsoft.com/office/drawing/2014/main" id="{EC52F679-504B-99A8-8241-19E3FBDB3E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950" y="5125979"/>
              <a:ext cx="1965850" cy="1266177"/>
            </a:xfrm>
            <a:prstGeom prst="rect">
              <a:avLst/>
            </a:prstGeom>
          </p:spPr>
        </p:pic>
        <p:sp>
          <p:nvSpPr>
            <p:cNvPr id="13" name="CasellaDiTesto 12">
              <a:extLst>
                <a:ext uri="{FF2B5EF4-FFF2-40B4-BE49-F238E27FC236}">
                  <a16:creationId xmlns:a16="http://schemas.microsoft.com/office/drawing/2014/main" id="{709C3B57-BE06-8D79-F92C-6C773374BE0D}"/>
                </a:ext>
              </a:extLst>
            </p:cNvPr>
            <p:cNvSpPr txBox="1"/>
            <p:nvPr/>
          </p:nvSpPr>
          <p:spPr>
            <a:xfrm>
              <a:off x="9335587" y="6198716"/>
              <a:ext cx="12274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noProof="1">
                  <a:solidFill>
                    <a:schemeClr val="bg1"/>
                  </a:solidFill>
                  <a:latin typeface="+mj-lt"/>
                </a:rPr>
                <a:t>CAD: T. Zelenova</a:t>
              </a:r>
            </a:p>
          </p:txBody>
        </p:sp>
      </p:grpSp>
      <p:sp>
        <p:nvSpPr>
          <p:cNvPr id="15" name="Rettangolo 14"/>
          <p:cNvSpPr/>
          <p:nvPr/>
        </p:nvSpPr>
        <p:spPr>
          <a:xfrm>
            <a:off x="2190279" y="4751809"/>
            <a:ext cx="3252053" cy="1600438"/>
          </a:xfrm>
          <a:prstGeom prst="rect">
            <a:avLst/>
          </a:prstGeom>
        </p:spPr>
        <p:txBody>
          <a:bodyPr wrap="square">
            <a:spAutoFit/>
          </a:bodyPr>
          <a:lstStyle/>
          <a:p>
            <a:pPr marL="268288" indent="-268288" algn="just">
              <a:buFont typeface="Wingdings" panose="05000000000000000000" pitchFamily="2" charset="2"/>
              <a:buChar char="Ø"/>
            </a:pPr>
            <a:r>
              <a:rPr lang="en-GB" sz="1400" b="1" noProof="1"/>
              <a:t>CO</a:t>
            </a:r>
            <a:r>
              <a:rPr lang="en-GB" sz="1400" b="1" baseline="-25000" noProof="1"/>
              <a:t>2</a:t>
            </a:r>
            <a:r>
              <a:rPr lang="en-GB" sz="1400" b="1" noProof="1"/>
              <a:t> Mode Cleaner (MC)</a:t>
            </a:r>
          </a:p>
          <a:p>
            <a:pPr marL="285750" indent="-285750" algn="just">
              <a:buFont typeface="Wingdings" panose="05000000000000000000" pitchFamily="2" charset="2"/>
              <a:buChar char="§"/>
            </a:pPr>
            <a:r>
              <a:rPr lang="en-GB" sz="1400" noProof="1"/>
              <a:t>Efficiency of DAS correction strictly related to the laser beam quality</a:t>
            </a:r>
          </a:p>
          <a:p>
            <a:pPr marL="285750" indent="-285750" algn="just">
              <a:buFont typeface="Wingdings" panose="05000000000000000000" pitchFamily="2" charset="2"/>
              <a:buChar char="§"/>
            </a:pPr>
            <a:r>
              <a:rPr lang="en-GB" sz="1400" noProof="1"/>
              <a:t>TEM</a:t>
            </a:r>
            <a:r>
              <a:rPr lang="en-GB" sz="1400" baseline="-25000" noProof="1"/>
              <a:t>00  </a:t>
            </a:r>
            <a:r>
              <a:rPr lang="en-GB" sz="1400" noProof="1"/>
              <a:t>Gaussian VS </a:t>
            </a:r>
            <a:r>
              <a:rPr lang="en-GB" sz="1400" b="1" noProof="1"/>
              <a:t>High Order Modes</a:t>
            </a:r>
          </a:p>
          <a:p>
            <a:pPr marL="285750" indent="-285750" algn="just">
              <a:buFont typeface="Wingdings" panose="05000000000000000000" pitchFamily="2" charset="2"/>
              <a:buChar char="§"/>
            </a:pPr>
            <a:r>
              <a:rPr lang="en-GB" sz="1400" noProof="1"/>
              <a:t>Mode cleaner cavity for high power 𝑪𝑶</a:t>
            </a:r>
            <a:r>
              <a:rPr lang="en-GB" sz="1400" baseline="-25000" noProof="1"/>
              <a:t>𝟐</a:t>
            </a:r>
            <a:r>
              <a:rPr lang="en-GB" sz="1400" noProof="1"/>
              <a:t> laser has never been realized before</a:t>
            </a:r>
          </a:p>
        </p:txBody>
      </p:sp>
      <p:sp>
        <p:nvSpPr>
          <p:cNvPr id="16" name="Rettangolo 15"/>
          <p:cNvSpPr/>
          <p:nvPr/>
        </p:nvSpPr>
        <p:spPr>
          <a:xfrm>
            <a:off x="5442332" y="5404858"/>
            <a:ext cx="5911468" cy="954107"/>
          </a:xfrm>
          <a:prstGeom prst="rect">
            <a:avLst/>
          </a:prstGeom>
        </p:spPr>
        <p:txBody>
          <a:bodyPr wrap="square">
            <a:spAutoFit/>
          </a:bodyPr>
          <a:lstStyle/>
          <a:p>
            <a:pPr marL="285750" indent="-285750" algn="just">
              <a:buFont typeface="Wingdings" panose="05000000000000000000" pitchFamily="2" charset="2"/>
              <a:buChar char="Ø"/>
            </a:pPr>
            <a:r>
              <a:rPr lang="en-GB" sz="1400" b="1" noProof="1"/>
              <a:t>Point Absorbers (PA) mitigation</a:t>
            </a:r>
          </a:p>
          <a:p>
            <a:pPr marL="285750" indent="-285750" algn="just">
              <a:buFont typeface="Wingdings" panose="05000000000000000000" pitchFamily="2" charset="2"/>
              <a:buChar char="§"/>
            </a:pPr>
            <a:r>
              <a:rPr lang="en-GB" sz="1400" b="1" noProof="1"/>
              <a:t>Highly absorbing areas </a:t>
            </a:r>
            <a:r>
              <a:rPr lang="en-GB" sz="1400" noProof="1"/>
              <a:t>on the coatings of the core optics</a:t>
            </a:r>
          </a:p>
          <a:p>
            <a:pPr marL="285750" indent="-285750" algn="just">
              <a:buFont typeface="Wingdings" panose="05000000000000000000" pitchFamily="2" charset="2"/>
              <a:buChar char="§"/>
            </a:pPr>
            <a:r>
              <a:rPr lang="en-GB" sz="1400" noProof="1"/>
              <a:t>The corrective heating pattern is reproduced by a </a:t>
            </a:r>
            <a:r>
              <a:rPr lang="en-GB" sz="1400" b="1" noProof="1"/>
              <a:t>binary mask illuminated by a thermal source</a:t>
            </a:r>
            <a:r>
              <a:rPr lang="en-GB" sz="1400" noProof="1"/>
              <a:t>, with each hole acting as an actuator.</a:t>
            </a:r>
          </a:p>
        </p:txBody>
      </p:sp>
      <p:grpSp>
        <p:nvGrpSpPr>
          <p:cNvPr id="35" name="Gruppo 34"/>
          <p:cNvGrpSpPr>
            <a:grpSpLocks noChangeAspect="1"/>
          </p:cNvGrpSpPr>
          <p:nvPr/>
        </p:nvGrpSpPr>
        <p:grpSpPr>
          <a:xfrm>
            <a:off x="835943" y="4858879"/>
            <a:ext cx="1372549" cy="1493370"/>
            <a:chOff x="6871105" y="4697051"/>
            <a:chExt cx="1525054" cy="1659300"/>
          </a:xfrm>
        </p:grpSpPr>
        <p:pic>
          <p:nvPicPr>
            <p:cNvPr id="17" name="Immagine 16">
              <a:extLst>
                <a:ext uri="{FF2B5EF4-FFF2-40B4-BE49-F238E27FC236}">
                  <a16:creationId xmlns:a16="http://schemas.microsoft.com/office/drawing/2014/main" id="{9421D547-9D62-6840-1002-04666ABBC2C4}"/>
                </a:ext>
              </a:extLst>
            </p:cNvPr>
            <p:cNvPicPr>
              <a:picLocks noChangeAspect="1"/>
            </p:cNvPicPr>
            <p:nvPr/>
          </p:nvPicPr>
          <p:blipFill rotWithShape="1">
            <a:blip r:embed="rId5"/>
            <a:srcRect l="12803" t="12121" r="16590" b="7856"/>
            <a:stretch/>
          </p:blipFill>
          <p:spPr>
            <a:xfrm>
              <a:off x="7296538" y="4697051"/>
              <a:ext cx="1099621" cy="1659300"/>
            </a:xfrm>
            <a:prstGeom prst="rect">
              <a:avLst/>
            </a:prstGeom>
          </p:spPr>
        </p:pic>
        <p:grpSp>
          <p:nvGrpSpPr>
            <p:cNvPr id="34" name="Gruppo 33"/>
            <p:cNvGrpSpPr/>
            <p:nvPr/>
          </p:nvGrpSpPr>
          <p:grpSpPr>
            <a:xfrm>
              <a:off x="6871105" y="4697051"/>
              <a:ext cx="490072" cy="1659298"/>
              <a:chOff x="6871105" y="4697051"/>
              <a:chExt cx="490072" cy="1659298"/>
            </a:xfrm>
          </p:grpSpPr>
          <p:pic>
            <p:nvPicPr>
              <p:cNvPr id="18" name="Immagine 17" descr="Immagine che contiene testo, schermata, Carattere, Elementi grafici">
                <a:extLst>
                  <a:ext uri="{FF2B5EF4-FFF2-40B4-BE49-F238E27FC236}">
                    <a16:creationId xmlns:a16="http://schemas.microsoft.com/office/drawing/2014/main" id="{01E1368F-60F7-BD28-3615-622E8B19D72F}"/>
                  </a:ext>
                </a:extLst>
              </p:cNvPr>
              <p:cNvPicPr>
                <a:picLocks noChangeAspect="1"/>
              </p:cNvPicPr>
              <p:nvPr/>
            </p:nvPicPr>
            <p:blipFill>
              <a:blip r:embed="rId6" cstate="print">
                <a:extLst>
                  <a:ext uri="{28A0092B-C50C-407E-A947-70E740481C1C}">
                    <a14:useLocalDpi xmlns:a14="http://schemas.microsoft.com/office/drawing/2010/main" val="0"/>
                  </a:ext>
                </a:extLst>
              </a:blip>
              <a:srcRect t="7314" r="70990" b="6792"/>
              <a:stretch/>
            </p:blipFill>
            <p:spPr>
              <a:xfrm>
                <a:off x="6871105" y="5131504"/>
                <a:ext cx="402225" cy="1224845"/>
              </a:xfrm>
              <a:prstGeom prst="rect">
                <a:avLst/>
              </a:prstGeom>
            </p:spPr>
          </p:pic>
          <p:grpSp>
            <p:nvGrpSpPr>
              <p:cNvPr id="22" name="Gruppo 21">
                <a:extLst>
                  <a:ext uri="{FF2B5EF4-FFF2-40B4-BE49-F238E27FC236}">
                    <a16:creationId xmlns:a16="http://schemas.microsoft.com/office/drawing/2014/main" id="{8DEF0DF8-26FB-1F89-7A66-4107295B5E91}"/>
                  </a:ext>
                </a:extLst>
              </p:cNvPr>
              <p:cNvGrpSpPr/>
              <p:nvPr/>
            </p:nvGrpSpPr>
            <p:grpSpPr>
              <a:xfrm>
                <a:off x="6871105" y="4697051"/>
                <a:ext cx="490072" cy="451368"/>
                <a:chOff x="6871105" y="4697051"/>
                <a:chExt cx="490072" cy="451368"/>
              </a:xfrm>
            </p:grpSpPr>
            <p:pic>
              <p:nvPicPr>
                <p:cNvPr id="20" name="Immagine 19" descr="Immagine che contiene Policromia, schermata, Elementi grafici&#10;&#10;Descrizione generata automaticamente">
                  <a:extLst>
                    <a:ext uri="{FF2B5EF4-FFF2-40B4-BE49-F238E27FC236}">
                      <a16:creationId xmlns:a16="http://schemas.microsoft.com/office/drawing/2014/main" id="{6D48CB8B-21B2-0040-E7E3-BFCEFA4AAEEE}"/>
                    </a:ext>
                  </a:extLst>
                </p:cNvPr>
                <p:cNvPicPr>
                  <a:picLocks noChangeAspect="1"/>
                </p:cNvPicPr>
                <p:nvPr/>
              </p:nvPicPr>
              <p:blipFill>
                <a:blip r:embed="rId7" cstate="print">
                  <a:extLst>
                    <a:ext uri="{28A0092B-C50C-407E-A947-70E740481C1C}">
                      <a14:useLocalDpi xmlns:a14="http://schemas.microsoft.com/office/drawing/2010/main" val="0"/>
                    </a:ext>
                  </a:extLst>
                </a:blip>
                <a:srcRect l="13333" t="13611" r="17223" b="16666"/>
                <a:stretch/>
              </p:blipFill>
              <p:spPr>
                <a:xfrm>
                  <a:off x="6871105" y="4697051"/>
                  <a:ext cx="405302" cy="406923"/>
                </a:xfrm>
                <a:prstGeom prst="rect">
                  <a:avLst/>
                </a:prstGeom>
              </p:spPr>
            </p:pic>
            <p:sp>
              <p:nvSpPr>
                <p:cNvPr id="21" name="CasellaDiTesto 20">
                  <a:extLst>
                    <a:ext uri="{FF2B5EF4-FFF2-40B4-BE49-F238E27FC236}">
                      <a16:creationId xmlns:a16="http://schemas.microsoft.com/office/drawing/2014/main" id="{8E83367E-8C34-6BC6-9440-D1E11F16DDC0}"/>
                    </a:ext>
                  </a:extLst>
                </p:cNvPr>
                <p:cNvSpPr txBox="1"/>
                <p:nvPr/>
              </p:nvSpPr>
              <p:spPr>
                <a:xfrm>
                  <a:off x="7096361" y="4979142"/>
                  <a:ext cx="264816" cy="169277"/>
                </a:xfrm>
                <a:prstGeom prst="rect">
                  <a:avLst/>
                </a:prstGeom>
                <a:noFill/>
              </p:spPr>
              <p:txBody>
                <a:bodyPr wrap="none" rtlCol="0">
                  <a:spAutoFit/>
                </a:bodyPr>
                <a:lstStyle/>
                <a:p>
                  <a:r>
                    <a:rPr lang="en-GB" sz="500" noProof="1">
                      <a:solidFill>
                        <a:schemeClr val="bg1"/>
                      </a:solidFill>
                    </a:rPr>
                    <a:t>0,0</a:t>
                  </a:r>
                </a:p>
              </p:txBody>
            </p:sp>
          </p:grpSp>
        </p:grpSp>
      </p:grpSp>
      <p:pic>
        <p:nvPicPr>
          <p:cNvPr id="12" name="Immagine 18" descr="Immagine che contiene grafico&#10;&#10;Descrizione generata automaticamente">
            <a:extLst>
              <a:ext uri="{FF2B5EF4-FFF2-40B4-BE49-F238E27FC236}">
                <a16:creationId xmlns:a16="http://schemas.microsoft.com/office/drawing/2014/main" id="{93C66A95-8298-5141-CAF5-7965891C5C31}"/>
              </a:ext>
            </a:extLst>
          </p:cNvPr>
          <p:cNvPicPr>
            <a:picLocks noChangeAspect="1"/>
          </p:cNvPicPr>
          <p:nvPr/>
        </p:nvPicPr>
        <p:blipFill>
          <a:blip r:embed="rId8"/>
          <a:stretch>
            <a:fillRect/>
          </a:stretch>
        </p:blipFill>
        <p:spPr>
          <a:xfrm>
            <a:off x="10569342" y="4224030"/>
            <a:ext cx="783466" cy="920728"/>
          </a:xfrm>
          <a:prstGeom prst="rect">
            <a:avLst/>
          </a:prstGeom>
        </p:spPr>
      </p:pic>
      <p:sp>
        <p:nvSpPr>
          <p:cNvPr id="19" name="Rettangolo 13">
            <a:extLst>
              <a:ext uri="{FF2B5EF4-FFF2-40B4-BE49-F238E27FC236}">
                <a16:creationId xmlns:a16="http://schemas.microsoft.com/office/drawing/2014/main" id="{C482347A-9827-1680-0295-E7139A7688ED}"/>
              </a:ext>
            </a:extLst>
          </p:cNvPr>
          <p:cNvSpPr/>
          <p:nvPr/>
        </p:nvSpPr>
        <p:spPr>
          <a:xfrm>
            <a:off x="5131885" y="3595497"/>
            <a:ext cx="2813744" cy="1815882"/>
          </a:xfrm>
          <a:prstGeom prst="rect">
            <a:avLst/>
          </a:prstGeom>
        </p:spPr>
        <p:txBody>
          <a:bodyPr wrap="square">
            <a:spAutoFit/>
          </a:bodyPr>
          <a:lstStyle/>
          <a:p>
            <a:pPr marL="268288" indent="-268288" algn="just">
              <a:buFont typeface="Wingdings" panose="05000000000000000000" pitchFamily="2" charset="2"/>
              <a:buChar char="Ø"/>
            </a:pPr>
            <a:r>
              <a:rPr lang="en-GB" sz="1400" b="1" noProof="1"/>
              <a:t>Double RH</a:t>
            </a:r>
          </a:p>
          <a:p>
            <a:pPr marL="285750" indent="-285750" algn="just">
              <a:buFont typeface="Wingdings" panose="05000000000000000000" pitchFamily="2" charset="2"/>
              <a:buChar char="§"/>
            </a:pPr>
            <a:r>
              <a:rPr lang="en-GB" sz="1400" noProof="1"/>
              <a:t>RH introduces a thermal lens (C</a:t>
            </a:r>
            <a:r>
              <a:rPr lang="en-GB" sz="1400" baseline="-25000" noProof="1"/>
              <a:t>TL</a:t>
            </a:r>
            <a:r>
              <a:rPr lang="en-GB" sz="1400" noProof="1"/>
              <a:t>) inside the bulk</a:t>
            </a:r>
          </a:p>
          <a:p>
            <a:pPr marL="285750" indent="-285750" algn="just">
              <a:buFont typeface="Wingdings" panose="05000000000000000000" pitchFamily="2" charset="2"/>
              <a:buChar char="§"/>
            </a:pPr>
            <a:r>
              <a:rPr lang="en-GB" sz="1400" noProof="1"/>
              <a:t>The C</a:t>
            </a:r>
            <a:r>
              <a:rPr lang="en-GB" sz="1400" baseline="-25000" noProof="1"/>
              <a:t>TL</a:t>
            </a:r>
            <a:r>
              <a:rPr lang="en-GB" sz="1400" noProof="1"/>
              <a:t> could be compensated, placing a </a:t>
            </a:r>
            <a:r>
              <a:rPr lang="en-GB" sz="1400" b="1" noProof="1"/>
              <a:t>second RH near the HR surface</a:t>
            </a:r>
            <a:r>
              <a:rPr lang="en-GB" sz="1400" noProof="1"/>
              <a:t>, such that the OPL is almost constant along the thickness.</a:t>
            </a:r>
          </a:p>
        </p:txBody>
      </p:sp>
      <p:pic>
        <p:nvPicPr>
          <p:cNvPr id="8" name="Immagine 7"/>
          <p:cNvPicPr>
            <a:picLocks noChangeAspect="1"/>
          </p:cNvPicPr>
          <p:nvPr/>
        </p:nvPicPr>
        <p:blipFill rotWithShape="1">
          <a:blip r:embed="rId9" cstate="print">
            <a:extLst>
              <a:ext uri="{28A0092B-C50C-407E-A947-70E740481C1C}">
                <a14:useLocalDpi xmlns:a14="http://schemas.microsoft.com/office/drawing/2010/main" val="0"/>
              </a:ext>
            </a:extLst>
          </a:blip>
          <a:srcRect r="3522" b="66420"/>
          <a:stretch/>
        </p:blipFill>
        <p:spPr>
          <a:xfrm>
            <a:off x="3158654" y="3667285"/>
            <a:ext cx="1950640" cy="900000"/>
          </a:xfrm>
          <a:prstGeom prst="rect">
            <a:avLst/>
          </a:prstGeom>
        </p:spPr>
      </p:pic>
      <p:pic>
        <p:nvPicPr>
          <p:cNvPr id="32" name="Immagine 31">
            <a:extLst>
              <a:ext uri="{FF2B5EF4-FFF2-40B4-BE49-F238E27FC236}">
                <a16:creationId xmlns:a16="http://schemas.microsoft.com/office/drawing/2014/main" id="{EB21AF14-695B-4FBD-BE70-55018E22C5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8464" y="3780270"/>
            <a:ext cx="720000" cy="760755"/>
          </a:xfrm>
          <a:prstGeom prst="rect">
            <a:avLst/>
          </a:prstGeom>
        </p:spPr>
      </p:pic>
      <p:pic>
        <p:nvPicPr>
          <p:cNvPr id="33" name="Immagine 32">
            <a:extLst>
              <a:ext uri="{FF2B5EF4-FFF2-40B4-BE49-F238E27FC236}">
                <a16:creationId xmlns:a16="http://schemas.microsoft.com/office/drawing/2014/main" id="{A2817D08-E277-4F17-8609-5DFA6A89DA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974" r="4900" b="4508"/>
          <a:stretch/>
        </p:blipFill>
        <p:spPr>
          <a:xfrm>
            <a:off x="7908464" y="4617646"/>
            <a:ext cx="720000" cy="787751"/>
          </a:xfrm>
          <a:prstGeom prst="rect">
            <a:avLst/>
          </a:prstGeom>
        </p:spPr>
      </p:pic>
      <p:sp>
        <p:nvSpPr>
          <p:cNvPr id="9" name="Rettangolo 8"/>
          <p:cNvSpPr/>
          <p:nvPr/>
        </p:nvSpPr>
        <p:spPr>
          <a:xfrm>
            <a:off x="838198" y="1690688"/>
            <a:ext cx="10591802" cy="584775"/>
          </a:xfrm>
          <a:prstGeom prst="rect">
            <a:avLst/>
          </a:prstGeom>
        </p:spPr>
        <p:txBody>
          <a:bodyPr wrap="square">
            <a:spAutoFit/>
          </a:bodyPr>
          <a:lstStyle/>
          <a:p>
            <a:pPr algn="ctr"/>
            <a:r>
              <a:rPr lang="en-GB" sz="1600" noProof="1"/>
              <a:t>The TCS has proven to be more </a:t>
            </a:r>
            <a:r>
              <a:rPr lang="en-GB" sz="1600" b="1" noProof="1"/>
              <a:t>versatile</a:t>
            </a:r>
            <a:r>
              <a:rPr lang="en-GB" sz="1600" noProof="1"/>
              <a:t> than originally anticipated, showing utility in various contexts. </a:t>
            </a:r>
          </a:p>
          <a:p>
            <a:pPr algn="ctr"/>
            <a:r>
              <a:rPr lang="en-GB" sz="1600" noProof="1"/>
              <a:t>Adaptive optics, with its </a:t>
            </a:r>
            <a:r>
              <a:rPr lang="en-GB" sz="1600" i="1" noProof="1"/>
              <a:t>flexibility</a:t>
            </a:r>
            <a:r>
              <a:rPr lang="en-GB" sz="1600" noProof="1"/>
              <a:t>, will be a </a:t>
            </a:r>
            <a:r>
              <a:rPr lang="en-GB" sz="1600" u="sng" noProof="1"/>
              <a:t>key feature</a:t>
            </a:r>
            <a:r>
              <a:rPr lang="en-GB" sz="1600" noProof="1"/>
              <a:t> in future detectors:</a:t>
            </a:r>
          </a:p>
        </p:txBody>
      </p:sp>
      <p:sp>
        <p:nvSpPr>
          <p:cNvPr id="36" name="Rettangolo 35"/>
          <p:cNvSpPr/>
          <p:nvPr/>
        </p:nvSpPr>
        <p:spPr>
          <a:xfrm>
            <a:off x="1506338" y="2260471"/>
            <a:ext cx="9179324" cy="1077218"/>
          </a:xfrm>
          <a:prstGeom prst="rect">
            <a:avLst/>
          </a:prstGeom>
        </p:spPr>
        <p:txBody>
          <a:bodyPr wrap="square">
            <a:spAutoFit/>
          </a:bodyPr>
          <a:lstStyle/>
          <a:p>
            <a:pPr marL="342900" indent="-342900" algn="ctr">
              <a:buFont typeface="+mj-lt"/>
              <a:buAutoNum type="arabicPeriod"/>
            </a:pPr>
            <a:r>
              <a:rPr lang="en-GB" sz="1600" noProof="1"/>
              <a:t>Increased laser power will amplify the impact of </a:t>
            </a:r>
            <a:r>
              <a:rPr lang="en-GB" sz="1600" b="1" i="1" noProof="1"/>
              <a:t>residual optical aberrations</a:t>
            </a:r>
            <a:r>
              <a:rPr lang="en-GB" sz="1600" noProof="1"/>
              <a:t>;</a:t>
            </a:r>
          </a:p>
          <a:p>
            <a:pPr marL="342900" indent="-342900" algn="ctr">
              <a:buFont typeface="+mj-lt"/>
              <a:buAutoNum type="arabicPeriod"/>
            </a:pPr>
            <a:r>
              <a:rPr lang="en-GB" sz="1600" noProof="1"/>
              <a:t>Readiness to address </a:t>
            </a:r>
            <a:r>
              <a:rPr lang="en-GB" sz="1600" b="1" i="1" noProof="1"/>
              <a:t>unexpected defects </a:t>
            </a:r>
            <a:r>
              <a:rPr lang="en-GB" sz="1600" noProof="1"/>
              <a:t>and compensate for operational aberrations not accounted for in the initial design; </a:t>
            </a:r>
          </a:p>
          <a:p>
            <a:pPr marL="342900" indent="-342900" algn="ctr">
              <a:buFont typeface="+mj-lt"/>
              <a:buAutoNum type="arabicPeriod"/>
            </a:pPr>
            <a:r>
              <a:rPr lang="en-GB" sz="1600" noProof="1"/>
              <a:t>The need for </a:t>
            </a:r>
            <a:r>
              <a:rPr lang="en-GB" sz="1600" b="1" i="1" noProof="1"/>
              <a:t>independent actuators </a:t>
            </a:r>
            <a:r>
              <a:rPr lang="en-GB" sz="1600" noProof="1"/>
              <a:t>to prevent interference and ensure efficient compensation.</a:t>
            </a:r>
          </a:p>
        </p:txBody>
      </p:sp>
    </p:spTree>
    <p:extLst>
      <p:ext uri="{BB962C8B-B14F-4D97-AF65-F5344CB8AC3E}">
        <p14:creationId xmlns:p14="http://schemas.microsoft.com/office/powerpoint/2010/main" val="96988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93787A-B11B-4C1F-BB08-3681A4E414D9}"/>
              </a:ext>
            </a:extLst>
          </p:cNvPr>
          <p:cNvSpPr>
            <a:spLocks noGrp="1"/>
          </p:cNvSpPr>
          <p:nvPr>
            <p:ph type="title"/>
          </p:nvPr>
        </p:nvSpPr>
        <p:spPr/>
        <p:txBody>
          <a:bodyPr/>
          <a:lstStyle/>
          <a:p>
            <a:r>
              <a:rPr lang="en-GB" noProof="1"/>
              <a:t>Coating thermal noise</a:t>
            </a:r>
          </a:p>
        </p:txBody>
      </p:sp>
      <p:sp>
        <p:nvSpPr>
          <p:cNvPr id="4" name="Segnaposto data 3">
            <a:extLst>
              <a:ext uri="{FF2B5EF4-FFF2-40B4-BE49-F238E27FC236}">
                <a16:creationId xmlns:a16="http://schemas.microsoft.com/office/drawing/2014/main" id="{A0866782-4D80-43DD-A91A-44189FECE1C8}"/>
              </a:ext>
            </a:extLst>
          </p:cNvPr>
          <p:cNvSpPr>
            <a:spLocks noGrp="1"/>
          </p:cNvSpPr>
          <p:nvPr>
            <p:ph type="dt" sz="half" idx="10"/>
          </p:nvPr>
        </p:nvSpPr>
        <p:spPr/>
        <p:txBody>
          <a:bodyPr/>
          <a:lstStyle/>
          <a:p>
            <a:r>
              <a:rPr lang="en-GB" noProof="1"/>
              <a:t>25/09/2024</a:t>
            </a:r>
          </a:p>
        </p:txBody>
      </p:sp>
      <p:sp>
        <p:nvSpPr>
          <p:cNvPr id="5" name="Segnaposto piè di pagina 4">
            <a:extLst>
              <a:ext uri="{FF2B5EF4-FFF2-40B4-BE49-F238E27FC236}">
                <a16:creationId xmlns:a16="http://schemas.microsoft.com/office/drawing/2014/main" id="{085C3B66-BE5A-4AD5-B34A-CBC5023F9E4C}"/>
              </a:ext>
            </a:extLst>
          </p:cNvPr>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a:extLst>
              <a:ext uri="{FF2B5EF4-FFF2-40B4-BE49-F238E27FC236}">
                <a16:creationId xmlns:a16="http://schemas.microsoft.com/office/drawing/2014/main" id="{889D59A3-7D28-4E3D-85F0-7BE02C8EDDDD}"/>
              </a:ext>
            </a:extLst>
          </p:cNvPr>
          <p:cNvSpPr>
            <a:spLocks noGrp="1"/>
          </p:cNvSpPr>
          <p:nvPr>
            <p:ph type="sldNum" sz="quarter" idx="12"/>
          </p:nvPr>
        </p:nvSpPr>
        <p:spPr/>
        <p:txBody>
          <a:bodyPr/>
          <a:lstStyle/>
          <a:p>
            <a:fld id="{FFBD214B-3A2D-48CF-BA22-4FC59A8CA476}" type="slidenum">
              <a:rPr lang="en-GB" noProof="1" smtClean="0"/>
              <a:t>13</a:t>
            </a:fld>
            <a:endParaRPr lang="en-GB" noProof="1"/>
          </a:p>
        </p:txBody>
      </p:sp>
      <p:sp>
        <p:nvSpPr>
          <p:cNvPr id="9" name="Segnaposto contenuto 2"/>
          <p:cNvSpPr txBox="1">
            <a:spLocks/>
          </p:cNvSpPr>
          <p:nvPr/>
        </p:nvSpPr>
        <p:spPr>
          <a:xfrm>
            <a:off x="836487" y="1695452"/>
            <a:ext cx="7310516" cy="12671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noProof="1"/>
              <a:t>Coating thermal noise (CTN) limits the detection in the middle frequency bandwidth</a:t>
            </a:r>
          </a:p>
          <a:p>
            <a:r>
              <a:rPr lang="en-GB" sz="2000" noProof="1"/>
              <a:t>The key parameters are:</a:t>
            </a:r>
          </a:p>
        </p:txBody>
      </p:sp>
      <p:sp>
        <p:nvSpPr>
          <p:cNvPr id="3" name="CasellaDiTesto 2">
            <a:extLst>
              <a:ext uri="{FF2B5EF4-FFF2-40B4-BE49-F238E27FC236}">
                <a16:creationId xmlns:a16="http://schemas.microsoft.com/office/drawing/2014/main" id="{F0C5CFEA-AC32-2748-4BC9-70338C130CCC}"/>
              </a:ext>
            </a:extLst>
          </p:cNvPr>
          <p:cNvSpPr txBox="1"/>
          <p:nvPr/>
        </p:nvSpPr>
        <p:spPr>
          <a:xfrm>
            <a:off x="836487" y="4860226"/>
            <a:ext cx="3795730" cy="1354217"/>
          </a:xfrm>
          <a:prstGeom prst="rect">
            <a:avLst/>
          </a:prstGeom>
          <a:noFill/>
          <a:ln>
            <a:noFill/>
          </a:ln>
        </p:spPr>
        <p:txBody>
          <a:bodyPr wrap="square" rtlCol="0">
            <a:spAutoFit/>
          </a:bodyPr>
          <a:lstStyle/>
          <a:p>
            <a:pPr marL="75600" indent="-284400"/>
            <a:r>
              <a:rPr lang="en-GB" u="sng" noProof="1">
                <a:effectLst>
                  <a:outerShdw blurRad="38100" dist="38100" dir="2700000" algn="tl">
                    <a:srgbClr val="000000">
                      <a:alpha val="43137"/>
                    </a:srgbClr>
                  </a:outerShdw>
                </a:effectLst>
              </a:rPr>
              <a:t>3° generation detectors (ET):</a:t>
            </a:r>
          </a:p>
          <a:p>
            <a:pPr marL="75600" indent="-284400"/>
            <a:r>
              <a:rPr lang="en-GB" sz="1600" b="1" noProof="1">
                <a:ln w="38100">
                  <a:noFill/>
                </a:ln>
                <a:solidFill>
                  <a:srgbClr val="0070C0"/>
                </a:solidFill>
                <a:effectLst>
                  <a:outerShdw blurRad="38100" dist="38100" dir="2700000" algn="tl">
                    <a:srgbClr val="000000">
                      <a:alpha val="43137"/>
                    </a:srgbClr>
                  </a:outerShdw>
                </a:effectLst>
              </a:rPr>
              <a:t>Cryogenic temperature (down to 10 – 20K)</a:t>
            </a:r>
          </a:p>
          <a:p>
            <a:pPr marL="75600" indent="-284400"/>
            <a:r>
              <a:rPr lang="en-GB" sz="1600" b="1" noProof="1">
                <a:ln w="38100">
                  <a:noFill/>
                </a:ln>
                <a:solidFill>
                  <a:srgbClr val="7030A0"/>
                </a:solidFill>
                <a:effectLst>
                  <a:outerShdw blurRad="38100" dist="38100" dir="2700000" algn="tl">
                    <a:srgbClr val="000000">
                      <a:alpha val="43137"/>
                    </a:srgbClr>
                  </a:outerShdw>
                </a:effectLst>
              </a:rPr>
              <a:t>10km long arms</a:t>
            </a:r>
            <a:r>
              <a:rPr lang="en-GB" sz="1600" b="1" noProof="1">
                <a:ln w="38100">
                  <a:noFill/>
                </a:ln>
                <a:solidFill>
                  <a:srgbClr val="00B0F0"/>
                </a:solidFill>
                <a:effectLst>
                  <a:outerShdw blurRad="38100" dist="38100" dir="2700000" algn="tl">
                    <a:srgbClr val="000000">
                      <a:alpha val="43137"/>
                    </a:srgbClr>
                  </a:outerShdw>
                </a:effectLst>
              </a:rPr>
              <a:t> </a:t>
            </a:r>
          </a:p>
          <a:p>
            <a:pPr marL="75600" indent="-284400"/>
            <a:r>
              <a:rPr lang="en-GB" sz="1600" b="1" noProof="1">
                <a:solidFill>
                  <a:srgbClr val="FFC000"/>
                </a:solidFill>
                <a:effectLst>
                  <a:outerShdw blurRad="38100" dist="38100" dir="2700000" algn="tl">
                    <a:srgbClr val="000000">
                      <a:alpha val="43137"/>
                    </a:srgbClr>
                  </a:outerShdw>
                </a:effectLst>
              </a:rPr>
              <a:t>Larger beams on larger test masses</a:t>
            </a:r>
          </a:p>
          <a:p>
            <a:pPr marL="75600" indent="-284400"/>
            <a:r>
              <a:rPr lang="en-GB" sz="1600" b="1" noProof="1">
                <a:solidFill>
                  <a:srgbClr val="00B0F0"/>
                </a:solidFill>
                <a:effectLst>
                  <a:outerShdw blurRad="38100" dist="38100" dir="2700000" algn="tl">
                    <a:srgbClr val="000000">
                      <a:alpha val="43137"/>
                    </a:srgbClr>
                  </a:outerShdw>
                </a:effectLst>
              </a:rPr>
              <a:t>New mirror coatings</a:t>
            </a:r>
          </a:p>
        </p:txBody>
      </p:sp>
      <p:grpSp>
        <p:nvGrpSpPr>
          <p:cNvPr id="37" name="Gruppo 36">
            <a:extLst>
              <a:ext uri="{FF2B5EF4-FFF2-40B4-BE49-F238E27FC236}">
                <a16:creationId xmlns:a16="http://schemas.microsoft.com/office/drawing/2014/main" id="{0441C6FE-58FB-7159-12CA-29B4FE41458B}"/>
              </a:ext>
            </a:extLst>
          </p:cNvPr>
          <p:cNvGrpSpPr/>
          <p:nvPr/>
        </p:nvGrpSpPr>
        <p:grpSpPr>
          <a:xfrm>
            <a:off x="3356753" y="2641067"/>
            <a:ext cx="4358604" cy="2186119"/>
            <a:chOff x="1378739" y="2948802"/>
            <a:chExt cx="4358604" cy="2186119"/>
          </a:xfrm>
        </p:grpSpPr>
        <p:grpSp>
          <p:nvGrpSpPr>
            <p:cNvPr id="10" name="Groupe 37"/>
            <p:cNvGrpSpPr/>
            <p:nvPr/>
          </p:nvGrpSpPr>
          <p:grpSpPr>
            <a:xfrm>
              <a:off x="1516300" y="2985617"/>
              <a:ext cx="4221043" cy="2079861"/>
              <a:chOff x="4587490" y="3818825"/>
              <a:chExt cx="4221043" cy="2079861"/>
            </a:xfrm>
          </p:grpSpPr>
          <mc:AlternateContent xmlns:mc="http://schemas.openxmlformats.org/markup-compatibility/2006">
            <mc:Choice xmlns:a14="http://schemas.microsoft.com/office/drawing/2010/main" Requires="a14">
              <p:sp>
                <p:nvSpPr>
                  <p:cNvPr id="11" name="ZoneTexte 20"/>
                  <p:cNvSpPr txBox="1"/>
                  <p:nvPr/>
                </p:nvSpPr>
                <p:spPr>
                  <a:xfrm>
                    <a:off x="4588155" y="4473224"/>
                    <a:ext cx="3237168" cy="1004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noProof="1" dirty="0" smtClean="0">
                              <a:solidFill>
                                <a:schemeClr val="tx1"/>
                              </a:solidFill>
                              <a:latin typeface="Cambria Math"/>
                            </a:rPr>
                            <m:t>CTN</m:t>
                          </m:r>
                          <m:d>
                            <m:dPr>
                              <m:ctrlPr>
                                <a:rPr lang="en-GB" sz="2000" b="0" i="1" noProof="1" dirty="0" smtClean="0">
                                  <a:solidFill>
                                    <a:schemeClr val="tx1"/>
                                  </a:solidFill>
                                  <a:latin typeface="Cambria Math" panose="02040503050406030204" pitchFamily="18" charset="0"/>
                                </a:rPr>
                              </m:ctrlPr>
                            </m:dPr>
                            <m:e>
                              <m:r>
                                <a:rPr lang="en-GB" sz="2000" b="0" i="1" noProof="1" dirty="0" smtClean="0">
                                  <a:solidFill>
                                    <a:schemeClr val="tx1"/>
                                  </a:solidFill>
                                  <a:latin typeface="Cambria Math"/>
                                </a:rPr>
                                <m:t>𝑓</m:t>
                              </m:r>
                            </m:e>
                          </m:d>
                          <m:r>
                            <a:rPr lang="en-GB" sz="2000" b="0" i="1" noProof="1" dirty="0" smtClean="0">
                              <a:solidFill>
                                <a:schemeClr val="tx1"/>
                              </a:solidFill>
                              <a:latin typeface="Cambria Math"/>
                              <a:ea typeface="Cambria Math"/>
                            </a:rPr>
                            <m:t>∝ </m:t>
                          </m:r>
                          <m:f>
                            <m:fPr>
                              <m:ctrlPr>
                                <a:rPr lang="en-GB" sz="2000" b="0" i="1" noProof="1" dirty="0" smtClean="0">
                                  <a:solidFill>
                                    <a:schemeClr val="tx1"/>
                                  </a:solidFill>
                                  <a:latin typeface="Cambria Math" panose="02040503050406030204" pitchFamily="18" charset="0"/>
                                  <a:ea typeface="Cambria Math"/>
                                </a:rPr>
                              </m:ctrlPr>
                            </m:fPr>
                            <m:num>
                              <m:rad>
                                <m:radPr>
                                  <m:degHide m:val="on"/>
                                  <m:ctrlPr>
                                    <a:rPr lang="en-GB" sz="2000" b="0" i="1" noProof="1" dirty="0" smtClean="0">
                                      <a:solidFill>
                                        <a:schemeClr val="tx1"/>
                                      </a:solidFill>
                                      <a:latin typeface="Cambria Math" panose="02040503050406030204" pitchFamily="18" charset="0"/>
                                      <a:ea typeface="Cambria Math"/>
                                    </a:rPr>
                                  </m:ctrlPr>
                                </m:radPr>
                                <m:deg/>
                                <m:e>
                                  <m:r>
                                    <a:rPr lang="en-GB" sz="2000" b="0" i="1" noProof="1" dirty="0" smtClean="0">
                                      <a:solidFill>
                                        <a:schemeClr val="tx1"/>
                                      </a:solidFill>
                                      <a:latin typeface="Cambria Math"/>
                                      <a:ea typeface="Cambria Math"/>
                                    </a:rPr>
                                    <m:t> </m:t>
                                  </m:r>
                                  <m:f>
                                    <m:fPr>
                                      <m:ctrlPr>
                                        <a:rPr lang="en-GB" sz="2000" b="0" i="1" noProof="1" dirty="0" smtClean="0">
                                          <a:solidFill>
                                            <a:schemeClr val="tx1"/>
                                          </a:solidFill>
                                          <a:latin typeface="Cambria Math" panose="02040503050406030204" pitchFamily="18" charset="0"/>
                                          <a:ea typeface="Cambria Math"/>
                                        </a:rPr>
                                      </m:ctrlPr>
                                    </m:fPr>
                                    <m:num>
                                      <m:r>
                                        <a:rPr lang="en-GB" sz="2000" b="0" i="1" noProof="1" dirty="0" smtClean="0">
                                          <a:solidFill>
                                            <a:schemeClr val="tx1"/>
                                          </a:solidFill>
                                          <a:latin typeface="Cambria Math"/>
                                          <a:ea typeface="Cambria Math"/>
                                        </a:rPr>
                                        <m:t>𝑇</m:t>
                                      </m:r>
                                    </m:num>
                                    <m:den>
                                      <m:r>
                                        <a:rPr lang="en-GB" sz="2000" b="0" i="1" noProof="1" dirty="0" smtClean="0">
                                          <a:solidFill>
                                            <a:schemeClr val="tx1"/>
                                          </a:solidFill>
                                          <a:latin typeface="Cambria Math"/>
                                          <a:ea typeface="Cambria Math"/>
                                        </a:rPr>
                                        <m:t>𝑓</m:t>
                                      </m:r>
                                    </m:den>
                                  </m:f>
                                  <m:r>
                                    <a:rPr lang="en-GB" sz="2000" b="0" i="1" noProof="1" dirty="0" smtClean="0">
                                      <a:solidFill>
                                        <a:schemeClr val="tx1"/>
                                      </a:solidFill>
                                      <a:latin typeface="Cambria Math"/>
                                      <a:ea typeface="Cambria Math"/>
                                    </a:rPr>
                                    <m:t> </m:t>
                                  </m:r>
                                  <m:f>
                                    <m:fPr>
                                      <m:ctrlPr>
                                        <a:rPr lang="en-GB" sz="2000" b="0" i="1" noProof="1" dirty="0" smtClean="0">
                                          <a:solidFill>
                                            <a:schemeClr val="tx1"/>
                                          </a:solidFill>
                                          <a:latin typeface="Cambria Math" panose="02040503050406030204" pitchFamily="18" charset="0"/>
                                          <a:ea typeface="Cambria Math"/>
                                        </a:rPr>
                                      </m:ctrlPr>
                                    </m:fPr>
                                    <m:num>
                                      <m:r>
                                        <a:rPr lang="en-GB" sz="2000" b="0" i="1" noProof="1" dirty="0" smtClean="0">
                                          <a:solidFill>
                                            <a:schemeClr val="tx1"/>
                                          </a:solidFill>
                                          <a:latin typeface="Cambria Math"/>
                                          <a:ea typeface="Cambria Math"/>
                                        </a:rPr>
                                        <m:t>1</m:t>
                                      </m:r>
                                    </m:num>
                                    <m:den>
                                      <m:sSup>
                                        <m:sSupPr>
                                          <m:ctrlPr>
                                            <a:rPr lang="en-GB" sz="2000" b="0" i="1" noProof="1" dirty="0" smtClean="0">
                                              <a:solidFill>
                                                <a:schemeClr val="tx1"/>
                                              </a:solidFill>
                                              <a:latin typeface="Cambria Math" panose="02040503050406030204" pitchFamily="18" charset="0"/>
                                              <a:ea typeface="Cambria Math"/>
                                            </a:rPr>
                                          </m:ctrlPr>
                                        </m:sSupPr>
                                        <m:e>
                                          <m:sSub>
                                            <m:sSubPr>
                                              <m:ctrlPr>
                                                <a:rPr lang="en-GB" sz="2000" b="0" i="1" noProof="1" dirty="0" smtClean="0">
                                                  <a:solidFill>
                                                    <a:schemeClr val="tx1"/>
                                                  </a:solidFill>
                                                  <a:latin typeface="Cambria Math" panose="02040503050406030204" pitchFamily="18" charset="0"/>
                                                  <a:ea typeface="Cambria Math"/>
                                                </a:rPr>
                                              </m:ctrlPr>
                                            </m:sSubPr>
                                            <m:e>
                                              <m:r>
                                                <a:rPr lang="en-GB" sz="2000" b="0" i="1" noProof="1" dirty="0" smtClean="0">
                                                  <a:solidFill>
                                                    <a:schemeClr val="tx1"/>
                                                  </a:solidFill>
                                                  <a:latin typeface="Cambria Math" panose="02040503050406030204" pitchFamily="18" charset="0"/>
                                                  <a:ea typeface="Cambria Math"/>
                                                </a:rPr>
                                                <m:t>𝑤</m:t>
                                              </m:r>
                                            </m:e>
                                            <m:sub>
                                              <m:r>
                                                <a:rPr lang="en-GB" sz="2000" b="0" i="1" noProof="1" dirty="0" smtClean="0">
                                                  <a:solidFill>
                                                    <a:schemeClr val="tx1"/>
                                                  </a:solidFill>
                                                  <a:latin typeface="Cambria Math" panose="02040503050406030204" pitchFamily="18" charset="0"/>
                                                  <a:ea typeface="Cambria Math"/>
                                                </a:rPr>
                                                <m:t>𝑏</m:t>
                                              </m:r>
                                            </m:sub>
                                          </m:sSub>
                                        </m:e>
                                        <m:sup>
                                          <m:r>
                                            <a:rPr lang="en-GB" sz="2000" b="0" i="1" noProof="1" dirty="0" smtClean="0">
                                              <a:solidFill>
                                                <a:schemeClr val="tx1"/>
                                              </a:solidFill>
                                              <a:latin typeface="Cambria Math"/>
                                              <a:ea typeface="Cambria Math"/>
                                            </a:rPr>
                                            <m:t>2</m:t>
                                          </m:r>
                                        </m:sup>
                                      </m:sSup>
                                    </m:den>
                                  </m:f>
                                  <m:r>
                                    <a:rPr lang="en-GB" sz="2000" b="0" i="1" noProof="1" dirty="0" smtClean="0">
                                      <a:solidFill>
                                        <a:schemeClr val="tx1"/>
                                      </a:solidFill>
                                      <a:latin typeface="Cambria Math"/>
                                      <a:ea typeface="Cambria Math"/>
                                    </a:rPr>
                                    <m:t> </m:t>
                                  </m:r>
                                  <m:r>
                                    <a:rPr lang="en-GB" sz="2000" b="0" i="1" noProof="1" dirty="0" smtClean="0">
                                      <a:solidFill>
                                        <a:schemeClr val="tx1"/>
                                      </a:solidFill>
                                      <a:latin typeface="Cambria Math"/>
                                      <a:ea typeface="Cambria Math"/>
                                    </a:rPr>
                                    <m:t>𝜑</m:t>
                                  </m:r>
                                  <m:r>
                                    <a:rPr lang="en-GB" sz="2000" b="0" i="1" noProof="1" dirty="0" smtClean="0">
                                      <a:solidFill>
                                        <a:schemeClr val="tx1"/>
                                      </a:solidFill>
                                      <a:latin typeface="Cambria Math"/>
                                      <a:ea typeface="Cambria Math"/>
                                    </a:rPr>
                                    <m:t> </m:t>
                                  </m:r>
                                  <m:sSub>
                                    <m:sSubPr>
                                      <m:ctrlPr>
                                        <a:rPr lang="en-GB" sz="2000" b="0" i="1" noProof="1" dirty="0" smtClean="0">
                                          <a:solidFill>
                                            <a:schemeClr val="tx1"/>
                                          </a:solidFill>
                                          <a:latin typeface="Cambria Math" panose="02040503050406030204" pitchFamily="18" charset="0"/>
                                          <a:ea typeface="Cambria Math"/>
                                        </a:rPr>
                                      </m:ctrlPr>
                                    </m:sSubPr>
                                    <m:e>
                                      <m:r>
                                        <a:rPr lang="en-GB" sz="2000" b="0" i="1" noProof="1" dirty="0" smtClean="0">
                                          <a:solidFill>
                                            <a:schemeClr val="tx1"/>
                                          </a:solidFill>
                                          <a:latin typeface="Cambria Math" panose="02040503050406030204" pitchFamily="18" charset="0"/>
                                          <a:ea typeface="Cambria Math"/>
                                        </a:rPr>
                                        <m:t>𝑡</m:t>
                                      </m:r>
                                    </m:e>
                                    <m:sub>
                                      <m:r>
                                        <a:rPr lang="en-GB" sz="2000" b="0" i="1" noProof="1" dirty="0" smtClean="0">
                                          <a:solidFill>
                                            <a:schemeClr val="tx1"/>
                                          </a:solidFill>
                                          <a:latin typeface="Cambria Math" panose="02040503050406030204" pitchFamily="18" charset="0"/>
                                          <a:ea typeface="Cambria Math"/>
                                        </a:rPr>
                                        <m:t>𝑐𝑜𝑎𝑡</m:t>
                                      </m:r>
                                    </m:sub>
                                  </m:sSub>
                                </m:e>
                              </m:rad>
                            </m:num>
                            <m:den>
                              <m:r>
                                <a:rPr lang="en-GB" sz="2000" b="0" i="1" noProof="1" dirty="0" smtClean="0">
                                  <a:solidFill>
                                    <a:schemeClr val="tx1"/>
                                  </a:solidFill>
                                  <a:latin typeface="Cambria Math"/>
                                  <a:ea typeface="Cambria Math"/>
                                </a:rPr>
                                <m:t>𝐿</m:t>
                              </m:r>
                            </m:den>
                          </m:f>
                        </m:oMath>
                      </m:oMathPara>
                    </a14:m>
                    <a:endParaRPr lang="en-GB" sz="2000" noProof="1">
                      <a:solidFill>
                        <a:schemeClr val="tx1"/>
                      </a:solidFill>
                    </a:endParaRPr>
                  </a:p>
                </p:txBody>
              </p:sp>
            </mc:Choice>
            <mc:Fallback>
              <p:sp>
                <p:nvSpPr>
                  <p:cNvPr id="11" name="ZoneTexte 20"/>
                  <p:cNvSpPr txBox="1">
                    <a:spLocks noRot="1" noChangeAspect="1" noMove="1" noResize="1" noEditPoints="1" noAdjustHandles="1" noChangeArrowheads="1" noChangeShapeType="1" noTextEdit="1"/>
                  </p:cNvSpPr>
                  <p:nvPr/>
                </p:nvSpPr>
                <p:spPr>
                  <a:xfrm>
                    <a:off x="4588155" y="4473224"/>
                    <a:ext cx="3237168" cy="1004442"/>
                  </a:xfrm>
                  <a:prstGeom prst="rect">
                    <a:avLst/>
                  </a:prstGeom>
                  <a:blipFill>
                    <a:blip r:embed="rId3"/>
                    <a:stretch>
                      <a:fillRect/>
                    </a:stretch>
                  </a:blipFill>
                </p:spPr>
                <p:txBody>
                  <a:bodyPr/>
                  <a:lstStyle/>
                  <a:p>
                    <a:r>
                      <a:rPr lang="en-GB">
                        <a:noFill/>
                      </a:rPr>
                      <a:t> </a:t>
                    </a:r>
                  </a:p>
                </p:txBody>
              </p:sp>
            </mc:Fallback>
          </mc:AlternateContent>
          <p:grpSp>
            <p:nvGrpSpPr>
              <p:cNvPr id="12" name="Groupe 36"/>
              <p:cNvGrpSpPr/>
              <p:nvPr/>
            </p:nvGrpSpPr>
            <p:grpSpPr>
              <a:xfrm>
                <a:off x="4587490" y="4005879"/>
                <a:ext cx="1547994" cy="620317"/>
                <a:chOff x="3924487" y="3933666"/>
                <a:chExt cx="1547994" cy="620317"/>
              </a:xfrm>
            </p:grpSpPr>
            <p:cxnSp>
              <p:nvCxnSpPr>
                <p:cNvPr id="25" name="Straight Arrow Connector 4">
                  <a:extLst>
                    <a:ext uri="{FF2B5EF4-FFF2-40B4-BE49-F238E27FC236}">
                      <a16:creationId xmlns:a16="http://schemas.microsoft.com/office/drawing/2014/main" id="{9444431E-3382-2C49-A7D5-F9A7906FFE7C}"/>
                    </a:ext>
                  </a:extLst>
                </p:cNvPr>
                <p:cNvCxnSpPr>
                  <a:cxnSpLocks/>
                </p:cNvCxnSpPr>
                <p:nvPr/>
              </p:nvCxnSpPr>
              <p:spPr>
                <a:xfrm>
                  <a:off x="5049603" y="4278670"/>
                  <a:ext cx="422878" cy="275313"/>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6" name="TextBox 7">
                  <a:extLst>
                    <a:ext uri="{FF2B5EF4-FFF2-40B4-BE49-F238E27FC236}">
                      <a16:creationId xmlns:a16="http://schemas.microsoft.com/office/drawing/2014/main" id="{A92C751D-474C-8749-80B6-55D107D6F41D}"/>
                    </a:ext>
                  </a:extLst>
                </p:cNvPr>
                <p:cNvSpPr txBox="1"/>
                <p:nvPr/>
              </p:nvSpPr>
              <p:spPr>
                <a:xfrm>
                  <a:off x="3924487" y="3933666"/>
                  <a:ext cx="1415262"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1">
                      <a:ln>
                        <a:noFill/>
                      </a:ln>
                      <a:effectLst/>
                      <a:uFillTx/>
                      <a:latin typeface="Helvetica" panose="020B0604020202030204" pitchFamily="34" charset="0"/>
                      <a:ea typeface="Arial"/>
                      <a:cs typeface="Arial"/>
                      <a:sym typeface="Arial"/>
                    </a:rPr>
                    <a:t>Temperature</a:t>
                  </a:r>
                </a:p>
              </p:txBody>
            </p:sp>
          </p:grpSp>
          <p:grpSp>
            <p:nvGrpSpPr>
              <p:cNvPr id="13" name="Groupe 35"/>
              <p:cNvGrpSpPr/>
              <p:nvPr/>
            </p:nvGrpSpPr>
            <p:grpSpPr>
              <a:xfrm>
                <a:off x="4883831" y="5452208"/>
                <a:ext cx="1757271" cy="405532"/>
                <a:chOff x="4297176" y="5397001"/>
                <a:chExt cx="1757271" cy="405532"/>
              </a:xfrm>
            </p:grpSpPr>
            <p:cxnSp>
              <p:nvCxnSpPr>
                <p:cNvPr id="23" name="Straight Arrow Connector 46">
                  <a:extLst>
                    <a:ext uri="{FF2B5EF4-FFF2-40B4-BE49-F238E27FC236}">
                      <a16:creationId xmlns:a16="http://schemas.microsoft.com/office/drawing/2014/main" id="{94204B51-622F-F249-B4E8-0FF5327988C7}"/>
                    </a:ext>
                  </a:extLst>
                </p:cNvPr>
                <p:cNvCxnSpPr>
                  <a:cxnSpLocks/>
                  <a:stCxn id="24" idx="3"/>
                </p:cNvCxnSpPr>
                <p:nvPr/>
              </p:nvCxnSpPr>
              <p:spPr>
                <a:xfrm flipV="1">
                  <a:off x="5416097" y="5397001"/>
                  <a:ext cx="638350" cy="216764"/>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4" name="TextBox 49">
                  <a:extLst>
                    <a:ext uri="{FF2B5EF4-FFF2-40B4-BE49-F238E27FC236}">
                      <a16:creationId xmlns:a16="http://schemas.microsoft.com/office/drawing/2014/main" id="{6C16B842-4F51-9142-949D-D8B49EA3B95F}"/>
                    </a:ext>
                  </a:extLst>
                </p:cNvPr>
                <p:cNvSpPr txBox="1"/>
                <p:nvPr/>
              </p:nvSpPr>
              <p:spPr>
                <a:xfrm>
                  <a:off x="4297176" y="5424996"/>
                  <a:ext cx="1118921"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1">
                      <a:ln>
                        <a:noFill/>
                      </a:ln>
                      <a:effectLst/>
                      <a:uFillTx/>
                      <a:latin typeface="Helvetica" panose="020B0604020202030204" pitchFamily="34" charset="0"/>
                      <a:ea typeface="Arial"/>
                      <a:cs typeface="Arial"/>
                      <a:sym typeface="Arial"/>
                    </a:rPr>
                    <a:t>Arm length</a:t>
                  </a:r>
                </a:p>
              </p:txBody>
            </p:sp>
          </p:grpSp>
          <p:grpSp>
            <p:nvGrpSpPr>
              <p:cNvPr id="14" name="Groupe 34"/>
              <p:cNvGrpSpPr/>
              <p:nvPr/>
            </p:nvGrpSpPr>
            <p:grpSpPr>
              <a:xfrm>
                <a:off x="6823262" y="5082571"/>
                <a:ext cx="1695103" cy="816115"/>
                <a:chOff x="6185557" y="5088734"/>
                <a:chExt cx="1695103" cy="816115"/>
              </a:xfrm>
            </p:grpSpPr>
            <p:cxnSp>
              <p:nvCxnSpPr>
                <p:cNvPr id="21" name="Straight Arrow Connector 50">
                  <a:extLst>
                    <a:ext uri="{FF2B5EF4-FFF2-40B4-BE49-F238E27FC236}">
                      <a16:creationId xmlns:a16="http://schemas.microsoft.com/office/drawing/2014/main" id="{A218C478-591B-854C-9D79-182F1F02102F}"/>
                    </a:ext>
                  </a:extLst>
                </p:cNvPr>
                <p:cNvCxnSpPr>
                  <a:cxnSpLocks/>
                  <a:stCxn id="30" idx="1"/>
                </p:cNvCxnSpPr>
                <p:nvPr/>
              </p:nvCxnSpPr>
              <p:spPr>
                <a:xfrm flipH="1" flipV="1">
                  <a:off x="6185557" y="5088734"/>
                  <a:ext cx="624477" cy="517695"/>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TextBox 54">
                  <a:extLst>
                    <a:ext uri="{FF2B5EF4-FFF2-40B4-BE49-F238E27FC236}">
                      <a16:creationId xmlns:a16="http://schemas.microsoft.com/office/drawing/2014/main" id="{5F6B053F-6C02-F340-B41F-D441FCCE026E}"/>
                    </a:ext>
                  </a:extLst>
                </p:cNvPr>
                <p:cNvSpPr txBox="1"/>
                <p:nvPr/>
              </p:nvSpPr>
              <p:spPr>
                <a:xfrm>
                  <a:off x="6672629" y="5527312"/>
                  <a:ext cx="1208031"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1">
                      <a:ln>
                        <a:noFill/>
                      </a:ln>
                      <a:effectLst/>
                      <a:uFillTx/>
                      <a:latin typeface="Helvetica" panose="020B0604020202030204" pitchFamily="34" charset="0"/>
                      <a:ea typeface="Arial"/>
                      <a:cs typeface="Arial"/>
                      <a:sym typeface="Arial"/>
                    </a:rPr>
                    <a:t>Beam-size</a:t>
                  </a:r>
                </a:p>
              </p:txBody>
            </p:sp>
          </p:grpSp>
          <p:grpSp>
            <p:nvGrpSpPr>
              <p:cNvPr id="15" name="Groupe 22"/>
              <p:cNvGrpSpPr/>
              <p:nvPr/>
            </p:nvGrpSpPr>
            <p:grpSpPr>
              <a:xfrm>
                <a:off x="6243844" y="3818825"/>
                <a:ext cx="1670506" cy="892314"/>
                <a:chOff x="5469956" y="3712811"/>
                <a:chExt cx="1670506" cy="892314"/>
              </a:xfrm>
            </p:grpSpPr>
            <p:sp>
              <p:nvSpPr>
                <p:cNvPr id="19" name="TextBox 51">
                  <a:extLst>
                    <a:ext uri="{FF2B5EF4-FFF2-40B4-BE49-F238E27FC236}">
                      <a16:creationId xmlns:a16="http://schemas.microsoft.com/office/drawing/2014/main" id="{0B3C5C5F-7266-AA4B-9768-A8A06868BB53}"/>
                    </a:ext>
                  </a:extLst>
                </p:cNvPr>
                <p:cNvSpPr txBox="1"/>
                <p:nvPr/>
              </p:nvSpPr>
              <p:spPr>
                <a:xfrm>
                  <a:off x="5469956" y="3712811"/>
                  <a:ext cx="1670506" cy="377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noProof="1">
                      <a:ln>
                        <a:noFill/>
                      </a:ln>
                      <a:effectLst/>
                      <a:uFillTx/>
                      <a:latin typeface="Helvetica" panose="020B0604020202030204" pitchFamily="34" charset="0"/>
                      <a:ea typeface="Arial"/>
                      <a:cs typeface="Arial"/>
                      <a:sym typeface="Arial"/>
                    </a:rPr>
                    <a:t>Mechanical loss</a:t>
                  </a:r>
                </a:p>
              </p:txBody>
            </p:sp>
            <p:cxnSp>
              <p:nvCxnSpPr>
                <p:cNvPr id="20" name="Straight Arrow Connector 55">
                  <a:extLst>
                    <a:ext uri="{FF2B5EF4-FFF2-40B4-BE49-F238E27FC236}">
                      <a16:creationId xmlns:a16="http://schemas.microsoft.com/office/drawing/2014/main" id="{809BCBA0-4700-FF49-A706-C6E80BAEC09B}"/>
                    </a:ext>
                  </a:extLst>
                </p:cNvPr>
                <p:cNvCxnSpPr>
                  <a:cxnSpLocks/>
                </p:cNvCxnSpPr>
                <p:nvPr/>
              </p:nvCxnSpPr>
              <p:spPr>
                <a:xfrm>
                  <a:off x="6267031" y="4117637"/>
                  <a:ext cx="8160" cy="487488"/>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16" name="Groupe 23"/>
              <p:cNvGrpSpPr/>
              <p:nvPr/>
            </p:nvGrpSpPr>
            <p:grpSpPr>
              <a:xfrm>
                <a:off x="7404384" y="4110159"/>
                <a:ext cx="1404149" cy="601303"/>
                <a:chOff x="6620613" y="4082746"/>
                <a:chExt cx="1404149" cy="601303"/>
              </a:xfrm>
            </p:grpSpPr>
            <p:cxnSp>
              <p:nvCxnSpPr>
                <p:cNvPr id="17" name="Straight Arrow Connector 58">
                  <a:extLst>
                    <a:ext uri="{FF2B5EF4-FFF2-40B4-BE49-F238E27FC236}">
                      <a16:creationId xmlns:a16="http://schemas.microsoft.com/office/drawing/2014/main" id="{46C1A74A-B754-CF47-8D0A-CC4AAAEEFDED}"/>
                    </a:ext>
                  </a:extLst>
                </p:cNvPr>
                <p:cNvCxnSpPr>
                  <a:cxnSpLocks/>
                  <a:stCxn id="18" idx="1"/>
                </p:cNvCxnSpPr>
                <p:nvPr/>
              </p:nvCxnSpPr>
              <p:spPr>
                <a:xfrm flipH="1">
                  <a:off x="6620613" y="4340765"/>
                  <a:ext cx="387945" cy="343284"/>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61">
                  <a:extLst>
                    <a:ext uri="{FF2B5EF4-FFF2-40B4-BE49-F238E27FC236}">
                      <a16:creationId xmlns:a16="http://schemas.microsoft.com/office/drawing/2014/main" id="{C98C39C9-F9F4-1340-9B21-FCE204DB1C5D}"/>
                    </a:ext>
                  </a:extLst>
                </p:cNvPr>
                <p:cNvSpPr txBox="1"/>
                <p:nvPr/>
              </p:nvSpPr>
              <p:spPr>
                <a:xfrm>
                  <a:off x="7008558" y="4082746"/>
                  <a:ext cx="1016204" cy="5160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ts val="1500"/>
                    </a:lnSpc>
                    <a:spcBef>
                      <a:spcPts val="0"/>
                    </a:spcBef>
                    <a:spcAft>
                      <a:spcPts val="0"/>
                    </a:spcAft>
                    <a:buClrTx/>
                    <a:buSzTx/>
                    <a:buFontTx/>
                    <a:buNone/>
                    <a:tabLst/>
                  </a:pPr>
                  <a:r>
                    <a:rPr lang="en-GB" sz="1600" noProof="1">
                      <a:latin typeface="Helvetica" panose="020B0604020202030204" pitchFamily="34" charset="0"/>
                    </a:rPr>
                    <a:t>Coating</a:t>
                  </a:r>
                  <a:br>
                    <a:rPr lang="en-GB" sz="1600" noProof="1">
                      <a:latin typeface="Helvetica" panose="020B0604020202030204" pitchFamily="34" charset="0"/>
                    </a:rPr>
                  </a:br>
                  <a:r>
                    <a:rPr lang="en-GB" sz="1600" noProof="1">
                      <a:latin typeface="Helvetica" panose="020B0604020202030204" pitchFamily="34" charset="0"/>
                    </a:rPr>
                    <a:t>thickness</a:t>
                  </a:r>
                  <a:endParaRPr kumimoji="0" lang="en-GB" sz="1600" b="0" i="0" u="none" strike="noStrike" cap="none" spc="0" normalizeH="0" baseline="0" noProof="1">
                    <a:ln>
                      <a:noFill/>
                    </a:ln>
                    <a:effectLst/>
                    <a:uFillTx/>
                    <a:latin typeface="Helvetica" panose="020B0604020202030204" pitchFamily="34" charset="0"/>
                    <a:ea typeface="Arial"/>
                    <a:cs typeface="Arial"/>
                    <a:sym typeface="Arial"/>
                  </a:endParaRPr>
                </a:p>
              </p:txBody>
            </p:sp>
          </p:grpSp>
        </p:grpSp>
        <p:sp>
          <p:nvSpPr>
            <p:cNvPr id="28" name="Ovale 27"/>
            <p:cNvSpPr/>
            <p:nvPr/>
          </p:nvSpPr>
          <p:spPr>
            <a:xfrm>
              <a:off x="3064294" y="2948802"/>
              <a:ext cx="1798080" cy="42076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1"/>
            </a:p>
          </p:txBody>
        </p:sp>
        <p:sp>
          <p:nvSpPr>
            <p:cNvPr id="30" name="Ovale 29">
              <a:extLst>
                <a:ext uri="{FF2B5EF4-FFF2-40B4-BE49-F238E27FC236}">
                  <a16:creationId xmlns:a16="http://schemas.microsoft.com/office/drawing/2014/main" id="{765F7745-E887-4BA8-BA1B-065DB57971F6}"/>
                </a:ext>
              </a:extLst>
            </p:cNvPr>
            <p:cNvSpPr/>
            <p:nvPr/>
          </p:nvSpPr>
          <p:spPr>
            <a:xfrm>
              <a:off x="4213109" y="4703943"/>
              <a:ext cx="1116035" cy="43097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1"/>
            </a:p>
          </p:txBody>
        </p:sp>
        <p:sp>
          <p:nvSpPr>
            <p:cNvPr id="7" name="Ovale 6">
              <a:extLst>
                <a:ext uri="{FF2B5EF4-FFF2-40B4-BE49-F238E27FC236}">
                  <a16:creationId xmlns:a16="http://schemas.microsoft.com/office/drawing/2014/main" id="{C2EE97C3-5115-E2CE-47F8-2474977F009A}"/>
                </a:ext>
              </a:extLst>
            </p:cNvPr>
            <p:cNvSpPr/>
            <p:nvPr/>
          </p:nvSpPr>
          <p:spPr>
            <a:xfrm>
              <a:off x="1378739" y="3119788"/>
              <a:ext cx="1500734" cy="42076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1"/>
            </a:p>
          </p:txBody>
        </p:sp>
        <p:sp>
          <p:nvSpPr>
            <p:cNvPr id="31" name="Ovale 30">
              <a:extLst>
                <a:ext uri="{FF2B5EF4-FFF2-40B4-BE49-F238E27FC236}">
                  <a16:creationId xmlns:a16="http://schemas.microsoft.com/office/drawing/2014/main" id="{BC98CC50-9CC8-17E2-B8E5-BCA30954F007}"/>
                </a:ext>
              </a:extLst>
            </p:cNvPr>
            <p:cNvSpPr/>
            <p:nvPr/>
          </p:nvSpPr>
          <p:spPr>
            <a:xfrm>
              <a:off x="1726998" y="4624422"/>
              <a:ext cx="1208031" cy="4207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1"/>
            </a:p>
          </p:txBody>
        </p:sp>
      </p:grpSp>
      <p:sp>
        <p:nvSpPr>
          <p:cNvPr id="34" name="CasellaDiTesto 33">
            <a:extLst>
              <a:ext uri="{FF2B5EF4-FFF2-40B4-BE49-F238E27FC236}">
                <a16:creationId xmlns:a16="http://schemas.microsoft.com/office/drawing/2014/main" id="{9CA4276C-0FBB-753A-9459-9D9EEBD91375}"/>
              </a:ext>
            </a:extLst>
          </p:cNvPr>
          <p:cNvSpPr txBox="1"/>
          <p:nvPr/>
        </p:nvSpPr>
        <p:spPr>
          <a:xfrm>
            <a:off x="7537079" y="3526200"/>
            <a:ext cx="3811148" cy="2831544"/>
          </a:xfrm>
          <a:prstGeom prst="rect">
            <a:avLst/>
          </a:prstGeom>
          <a:noFill/>
        </p:spPr>
        <p:txBody>
          <a:bodyPr wrap="square">
            <a:spAutoFit/>
          </a:bodyPr>
          <a:lstStyle/>
          <a:p>
            <a:r>
              <a:rPr lang="en-GB" u="sng" noProof="1">
                <a:effectLst>
                  <a:outerShdw blurRad="38100" dist="38100" dir="2700000" algn="tl">
                    <a:srgbClr val="000000">
                      <a:alpha val="43137"/>
                    </a:srgbClr>
                  </a:outerShdw>
                </a:effectLst>
              </a:rPr>
              <a:t>V_nEXT (post O5) upgrades:</a:t>
            </a:r>
          </a:p>
          <a:p>
            <a:r>
              <a:rPr lang="en-GB" sz="1600" b="1" noProof="1">
                <a:solidFill>
                  <a:srgbClr val="FFC000"/>
                </a:solidFill>
                <a:effectLst>
                  <a:outerShdw blurRad="38100" dist="38100" dir="2700000" algn="tl">
                    <a:srgbClr val="000000">
                      <a:alpha val="43137"/>
                    </a:srgbClr>
                  </a:outerShdw>
                </a:effectLst>
              </a:rPr>
              <a:t>Larger beams on end test masses</a:t>
            </a:r>
          </a:p>
          <a:p>
            <a:pPr marL="285750" indent="-285750">
              <a:buFont typeface="Arial" panose="020B0604020202020204" pitchFamily="34" charset="0"/>
              <a:buChar char="•"/>
            </a:pPr>
            <a:r>
              <a:rPr lang="en-GB" sz="1600" noProof="1"/>
              <a:t>6 cm radius ⇒ 10 cm radius</a:t>
            </a:r>
          </a:p>
          <a:p>
            <a:pPr marL="285750" indent="-285750">
              <a:buFont typeface="Wingdings" panose="05000000000000000000" pitchFamily="2" charset="2"/>
              <a:buChar char="Ø"/>
            </a:pPr>
            <a:r>
              <a:rPr lang="en-GB" sz="1600" b="1" noProof="1">
                <a:solidFill>
                  <a:srgbClr val="FFC000"/>
                </a:solidFill>
                <a:effectLst>
                  <a:outerShdw blurRad="38100" dist="38100" dir="2700000" algn="tl">
                    <a:srgbClr val="000000">
                      <a:alpha val="43137"/>
                    </a:srgbClr>
                  </a:outerShdw>
                </a:effectLst>
              </a:rPr>
              <a:t>Larger end mirrors</a:t>
            </a:r>
          </a:p>
          <a:p>
            <a:pPr marL="742950" lvl="1" indent="-285750">
              <a:buFont typeface="Arial" panose="020B0604020202020204" pitchFamily="34" charset="0"/>
              <a:buChar char="•"/>
            </a:pPr>
            <a:r>
              <a:rPr lang="en-GB" sz="1600" noProof="1"/>
              <a:t>35 cm diameter ⇒ 55 cm diameter</a:t>
            </a:r>
          </a:p>
          <a:p>
            <a:pPr marL="742950" lvl="1" indent="-285750">
              <a:buFont typeface="Arial" panose="020B0604020202020204" pitchFamily="34" charset="0"/>
              <a:buChar char="•"/>
            </a:pPr>
            <a:r>
              <a:rPr lang="en-GB" sz="1600" noProof="1"/>
              <a:t>40 kg ⇒ 100 kg</a:t>
            </a:r>
          </a:p>
          <a:p>
            <a:pPr marL="742950" lvl="1" indent="-285750">
              <a:buFont typeface="Arial" panose="020B0604020202020204" pitchFamily="34" charset="0"/>
              <a:buChar char="•"/>
            </a:pPr>
            <a:r>
              <a:rPr lang="en-GB" sz="1600" noProof="1"/>
              <a:t>New suspensions/seismic isolators for large mirrors</a:t>
            </a:r>
          </a:p>
          <a:p>
            <a:r>
              <a:rPr lang="en-GB" sz="1600" b="1" noProof="1">
                <a:solidFill>
                  <a:srgbClr val="00B0F0"/>
                </a:solidFill>
                <a:effectLst>
                  <a:outerShdw blurRad="38100" dist="38100" dir="2700000" algn="tl">
                    <a:srgbClr val="000000">
                      <a:alpha val="43137"/>
                    </a:srgbClr>
                  </a:outerShdw>
                </a:effectLst>
              </a:rPr>
              <a:t>New mirror coatings</a:t>
            </a:r>
          </a:p>
          <a:p>
            <a:pPr marL="285750" indent="-285750">
              <a:buFont typeface="Arial" panose="020B0604020202020204" pitchFamily="34" charset="0"/>
              <a:buChar char="•"/>
            </a:pPr>
            <a:r>
              <a:rPr lang="en-GB" sz="1600" noProof="1"/>
              <a:t>Lower mechanical losses by a factor 3, less point defects, better uniformity</a:t>
            </a:r>
          </a:p>
        </p:txBody>
      </p:sp>
      <p:pic>
        <p:nvPicPr>
          <p:cNvPr id="39" name="Segnaposto contenuto 7">
            <a:extLst>
              <a:ext uri="{FF2B5EF4-FFF2-40B4-BE49-F238E27FC236}">
                <a16:creationId xmlns:a16="http://schemas.microsoft.com/office/drawing/2014/main" id="{74787E81-3096-D333-E3C1-1A11166F79FC}"/>
              </a:ext>
            </a:extLst>
          </p:cNvPr>
          <p:cNvPicPr>
            <a:picLocks noChangeAspect="1"/>
          </p:cNvPicPr>
          <p:nvPr/>
        </p:nvPicPr>
        <p:blipFill>
          <a:blip r:embed="rId4"/>
          <a:stretch>
            <a:fillRect/>
          </a:stretch>
        </p:blipFill>
        <p:spPr>
          <a:xfrm>
            <a:off x="9602365" y="2580487"/>
            <a:ext cx="1753148" cy="1004442"/>
          </a:xfrm>
          <a:prstGeom prst="rect">
            <a:avLst/>
          </a:prstGeom>
        </p:spPr>
      </p:pic>
      <p:grpSp>
        <p:nvGrpSpPr>
          <p:cNvPr id="36" name="Group 35">
            <a:extLst>
              <a:ext uri="{FF2B5EF4-FFF2-40B4-BE49-F238E27FC236}">
                <a16:creationId xmlns:a16="http://schemas.microsoft.com/office/drawing/2014/main" id="{0E59472D-5E57-392F-923C-021BD555AE3F}"/>
              </a:ext>
            </a:extLst>
          </p:cNvPr>
          <p:cNvGrpSpPr>
            <a:grpSpLocks noChangeAspect="1"/>
          </p:cNvGrpSpPr>
          <p:nvPr/>
        </p:nvGrpSpPr>
        <p:grpSpPr>
          <a:xfrm>
            <a:off x="8679997" y="361910"/>
            <a:ext cx="2675516" cy="1773678"/>
            <a:chOff x="4437945" y="1530885"/>
            <a:chExt cx="6910471" cy="4581154"/>
          </a:xfrm>
        </p:grpSpPr>
        <p:pic>
          <p:nvPicPr>
            <p:cNvPr id="27" name="Immagine 32">
              <a:extLst>
                <a:ext uri="{FF2B5EF4-FFF2-40B4-BE49-F238E27FC236}">
                  <a16:creationId xmlns:a16="http://schemas.microsoft.com/office/drawing/2014/main" id="{ACC03AF4-C2BF-65B7-DC3D-350D8534E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7945" y="1934999"/>
              <a:ext cx="6910471" cy="4177040"/>
            </a:xfrm>
            <a:prstGeom prst="rect">
              <a:avLst/>
            </a:prstGeom>
          </p:spPr>
        </p:pic>
        <p:sp>
          <p:nvSpPr>
            <p:cNvPr id="29" name="CasellaDiTesto 36">
              <a:extLst>
                <a:ext uri="{FF2B5EF4-FFF2-40B4-BE49-F238E27FC236}">
                  <a16:creationId xmlns:a16="http://schemas.microsoft.com/office/drawing/2014/main" id="{6C37C636-419B-14BA-6FA0-7E5A98C6386E}"/>
                </a:ext>
              </a:extLst>
            </p:cNvPr>
            <p:cNvSpPr txBox="1"/>
            <p:nvPr/>
          </p:nvSpPr>
          <p:spPr>
            <a:xfrm>
              <a:off x="5014312" y="1530885"/>
              <a:ext cx="6156001" cy="715448"/>
            </a:xfrm>
            <a:prstGeom prst="rect">
              <a:avLst/>
            </a:prstGeom>
            <a:solidFill>
              <a:schemeClr val="bg1"/>
            </a:solidFill>
          </p:spPr>
          <p:txBody>
            <a:bodyPr wrap="square" rtlCol="0">
              <a:spAutoFit/>
            </a:bodyPr>
            <a:lstStyle/>
            <a:p>
              <a:pPr algn="ctr"/>
              <a:r>
                <a:rPr lang="en-GB" sz="1200" noProof="1"/>
                <a:t>AdV+ project sensitivity curve </a:t>
              </a:r>
            </a:p>
          </p:txBody>
        </p:sp>
        <p:sp>
          <p:nvSpPr>
            <p:cNvPr id="33" name="Figura a mano libera 8">
              <a:extLst>
                <a:ext uri="{FF2B5EF4-FFF2-40B4-BE49-F238E27FC236}">
                  <a16:creationId xmlns:a16="http://schemas.microsoft.com/office/drawing/2014/main" id="{26E65256-A1ED-58EA-E919-5BB877370628}"/>
                </a:ext>
              </a:extLst>
            </p:cNvPr>
            <p:cNvSpPr/>
            <p:nvPr/>
          </p:nvSpPr>
          <p:spPr>
            <a:xfrm>
              <a:off x="4965686" y="4058376"/>
              <a:ext cx="6156000" cy="1627150"/>
            </a:xfrm>
            <a:custGeom>
              <a:avLst/>
              <a:gdLst>
                <a:gd name="connsiteX0" fmla="*/ 0 w 6846277"/>
                <a:gd name="connsiteY0" fmla="*/ 1781908 h 1781908"/>
                <a:gd name="connsiteX1" fmla="*/ 5861 w 6846277"/>
                <a:gd name="connsiteY1" fmla="*/ 0 h 1781908"/>
                <a:gd name="connsiteX2" fmla="*/ 5843954 w 6846277"/>
                <a:gd name="connsiteY2" fmla="*/ 1260231 h 1781908"/>
                <a:gd name="connsiteX3" fmla="*/ 6518031 w 6846277"/>
                <a:gd name="connsiteY3" fmla="*/ 1389185 h 1781908"/>
                <a:gd name="connsiteX4" fmla="*/ 6840415 w 6846277"/>
                <a:gd name="connsiteY4" fmla="*/ 1447800 h 1781908"/>
                <a:gd name="connsiteX5" fmla="*/ 6846277 w 6846277"/>
                <a:gd name="connsiteY5" fmla="*/ 1776046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277" h="1781908">
                  <a:moveTo>
                    <a:pt x="0" y="1781908"/>
                  </a:moveTo>
                  <a:cubicBezTo>
                    <a:pt x="1954" y="1187939"/>
                    <a:pt x="3907" y="593969"/>
                    <a:pt x="5861" y="0"/>
                  </a:cubicBezTo>
                  <a:lnTo>
                    <a:pt x="5843954" y="1260231"/>
                  </a:lnTo>
                  <a:lnTo>
                    <a:pt x="6518031" y="1389185"/>
                  </a:lnTo>
                  <a:lnTo>
                    <a:pt x="6840415" y="1447800"/>
                  </a:lnTo>
                  <a:lnTo>
                    <a:pt x="6846277" y="1776046"/>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grpSp>
      <p:sp>
        <p:nvSpPr>
          <p:cNvPr id="45" name="Arrow: Down 44">
            <a:extLst>
              <a:ext uri="{FF2B5EF4-FFF2-40B4-BE49-F238E27FC236}">
                <a16:creationId xmlns:a16="http://schemas.microsoft.com/office/drawing/2014/main" id="{2891D7BD-4A3B-748F-4FEB-F617FDB3DA25}"/>
              </a:ext>
            </a:extLst>
          </p:cNvPr>
          <p:cNvSpPr/>
          <p:nvPr/>
        </p:nvSpPr>
        <p:spPr>
          <a:xfrm rot="11518368">
            <a:off x="9460454" y="1544928"/>
            <a:ext cx="283823" cy="567391"/>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910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Alternate Process 15">
            <a:extLst>
              <a:ext uri="{FF2B5EF4-FFF2-40B4-BE49-F238E27FC236}">
                <a16:creationId xmlns:a16="http://schemas.microsoft.com/office/drawing/2014/main" id="{957F438E-52DA-6ABF-9C5C-B1306CABC963}"/>
              </a:ext>
            </a:extLst>
          </p:cNvPr>
          <p:cNvSpPr/>
          <p:nvPr/>
        </p:nvSpPr>
        <p:spPr>
          <a:xfrm>
            <a:off x="2438401" y="3848367"/>
            <a:ext cx="8915399" cy="1242251"/>
          </a:xfrm>
          <a:prstGeom prst="flowChartAlternateProcess">
            <a:avLst/>
          </a:pr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67611" rIns="291436" bIns="167612" numCol="2" spcCol="1270" anchor="ctr" anchorCtr="0">
            <a:noAutofit/>
          </a:bodyPr>
          <a:lstStyle/>
          <a:p>
            <a:pPr marL="0" lvl="1" algn="l" defTabSz="622300">
              <a:lnSpc>
                <a:spcPct val="90000"/>
              </a:lnSpc>
              <a:spcBef>
                <a:spcPct val="0"/>
              </a:spcBef>
              <a:spcAft>
                <a:spcPct val="15000"/>
              </a:spcAft>
            </a:pPr>
            <a:r>
              <a:rPr lang="en-GB" sz="1600" kern="1200" noProof="1"/>
              <a:t>Overall disordered structure, locally arranged.</a:t>
            </a:r>
          </a:p>
          <a:p>
            <a:r>
              <a:rPr lang="en-GB" sz="1400" i="1" noProof="1"/>
              <a:t>Dissipative mechanism</a:t>
            </a:r>
          </a:p>
          <a:p>
            <a:pPr marL="285750" indent="-285750">
              <a:buFont typeface="Arial" panose="020B0604020202020204" pitchFamily="34" charset="0"/>
              <a:buChar char="•"/>
            </a:pPr>
            <a:r>
              <a:rPr lang="en-GB" sz="1400" i="1" u="sng" noProof="1"/>
              <a:t>Two Level System (TLS)</a:t>
            </a:r>
            <a:r>
              <a:rPr lang="en-GB" sz="1400" noProof="1"/>
              <a:t>: </a:t>
            </a:r>
            <a:r>
              <a:rPr lang="en-GB" sz="1400" i="1" noProof="1"/>
              <a:t>metastable states </a:t>
            </a:r>
            <a:r>
              <a:rPr lang="en-GB" sz="1400" noProof="1"/>
              <a:t>separated by an energy barrier </a:t>
            </a:r>
            <a:endParaRPr lang="en-GB" sz="1400" kern="1200" noProof="1"/>
          </a:p>
          <a:p>
            <a:pPr marL="342900" lvl="1" indent="-285750" algn="l" defTabSz="622300">
              <a:lnSpc>
                <a:spcPct val="90000"/>
              </a:lnSpc>
              <a:spcBef>
                <a:spcPct val="0"/>
              </a:spcBef>
              <a:spcAft>
                <a:spcPct val="15000"/>
              </a:spcAft>
              <a:buFont typeface="Wingdings" panose="05000000000000000000" pitchFamily="2" charset="2"/>
              <a:buChar char="Ø"/>
            </a:pPr>
            <a:r>
              <a:rPr lang="en-GB" sz="1600" noProof="1"/>
              <a:t>Floppy (optimal distribution of TLS) materials</a:t>
            </a:r>
          </a:p>
          <a:p>
            <a:pPr marL="800100" lvl="2" indent="-285750" defTabSz="622300">
              <a:lnSpc>
                <a:spcPct val="90000"/>
              </a:lnSpc>
              <a:spcBef>
                <a:spcPct val="0"/>
              </a:spcBef>
              <a:spcAft>
                <a:spcPct val="15000"/>
              </a:spcAft>
              <a:buFont typeface="Arial" panose="020B0604020202020204" pitchFamily="34" charset="0"/>
              <a:buChar char="•"/>
            </a:pPr>
            <a:r>
              <a:rPr lang="en-GB" sz="1600" kern="1200" noProof="1"/>
              <a:t>TiO2:GeO2, TiO2:SiO2</a:t>
            </a:r>
            <a:endParaRPr lang="en-GB" sz="1600" noProof="1"/>
          </a:p>
          <a:p>
            <a:pPr marL="342900" lvl="1" indent="-285750" algn="l" defTabSz="622300">
              <a:lnSpc>
                <a:spcPct val="90000"/>
              </a:lnSpc>
              <a:spcBef>
                <a:spcPct val="0"/>
              </a:spcBef>
              <a:spcAft>
                <a:spcPct val="15000"/>
              </a:spcAft>
              <a:buFont typeface="Wingdings" panose="05000000000000000000" pitchFamily="2" charset="2"/>
              <a:buChar char="Ø"/>
            </a:pPr>
            <a:r>
              <a:rPr lang="en-GB" sz="1600" noProof="1"/>
              <a:t>Stiff (reduced number of TLS) materials</a:t>
            </a:r>
          </a:p>
          <a:p>
            <a:pPr marL="800100" lvl="2" indent="-285750" defTabSz="622300">
              <a:lnSpc>
                <a:spcPct val="90000"/>
              </a:lnSpc>
              <a:spcBef>
                <a:spcPct val="0"/>
              </a:spcBef>
              <a:spcAft>
                <a:spcPct val="15000"/>
              </a:spcAft>
              <a:buFont typeface="Arial" panose="020B0604020202020204" pitchFamily="34" charset="0"/>
              <a:buChar char="•"/>
            </a:pPr>
            <a:r>
              <a:rPr lang="en-GB" sz="1600" kern="1200" noProof="1"/>
              <a:t>SiN,</a:t>
            </a:r>
            <a:r>
              <a:rPr lang="en-GB" sz="1600" noProof="1"/>
              <a:t> aSi</a:t>
            </a:r>
            <a:endParaRPr lang="en-GB" sz="1600" kern="1200" noProof="1"/>
          </a:p>
        </p:txBody>
      </p:sp>
      <p:grpSp>
        <p:nvGrpSpPr>
          <p:cNvPr id="9" name="Group 8">
            <a:extLst>
              <a:ext uri="{FF2B5EF4-FFF2-40B4-BE49-F238E27FC236}">
                <a16:creationId xmlns:a16="http://schemas.microsoft.com/office/drawing/2014/main" id="{EA8EEC24-BAB8-E6C8-99A6-0E8C43B6707D}"/>
              </a:ext>
            </a:extLst>
          </p:cNvPr>
          <p:cNvGrpSpPr/>
          <p:nvPr/>
        </p:nvGrpSpPr>
        <p:grpSpPr>
          <a:xfrm>
            <a:off x="838201" y="2869661"/>
            <a:ext cx="10515599" cy="3484989"/>
            <a:chOff x="838201" y="2869661"/>
            <a:chExt cx="10515599" cy="3484989"/>
          </a:xfrm>
        </p:grpSpPr>
        <p:sp>
          <p:nvSpPr>
            <p:cNvPr id="11" name="Flowchart: Alternate Process 10">
              <a:extLst>
                <a:ext uri="{FF2B5EF4-FFF2-40B4-BE49-F238E27FC236}">
                  <a16:creationId xmlns:a16="http://schemas.microsoft.com/office/drawing/2014/main" id="{CAE4A6A3-A448-061E-39B7-6BA621133143}"/>
                </a:ext>
              </a:extLst>
            </p:cNvPr>
            <p:cNvSpPr/>
            <p:nvPr/>
          </p:nvSpPr>
          <p:spPr>
            <a:xfrm>
              <a:off x="2438401" y="2869661"/>
              <a:ext cx="8915399" cy="902239"/>
            </a:xfrm>
            <a:prstGeom prst="flowChartAlternateProcess">
              <a:avLst/>
            </a:pr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67611" rIns="291436" bIns="167612" numCol="1" spcCol="1270" anchor="ctr" anchorCtr="0">
              <a:spAutoFit/>
            </a:bodyPr>
            <a:lstStyle/>
            <a:p>
              <a:pPr marL="0" lvl="1" algn="l" defTabSz="533400">
                <a:lnSpc>
                  <a:spcPct val="90000"/>
                </a:lnSpc>
                <a:spcBef>
                  <a:spcPct val="0"/>
                </a:spcBef>
                <a:spcAft>
                  <a:spcPct val="15000"/>
                </a:spcAft>
              </a:pPr>
              <a:r>
                <a:rPr lang="en-GB" sz="1600" kern="1200" noProof="1"/>
                <a:t>Trial and error approach VS systematic approach </a:t>
              </a:r>
            </a:p>
            <a:p>
              <a:pPr marL="268288" lvl="1" indent="-268288" algn="l" defTabSz="533400">
                <a:lnSpc>
                  <a:spcPct val="90000"/>
                </a:lnSpc>
                <a:spcBef>
                  <a:spcPct val="0"/>
                </a:spcBef>
                <a:spcAft>
                  <a:spcPct val="15000"/>
                </a:spcAft>
                <a:buFont typeface="Wingdings" panose="05000000000000000000" pitchFamily="2" charset="2"/>
                <a:buChar char="Ø"/>
              </a:pPr>
              <a:r>
                <a:rPr lang="en-GB" sz="1600" kern="1200" noProof="1"/>
                <a:t>deeper understanding of the </a:t>
              </a:r>
              <a:r>
                <a:rPr lang="en-GB" sz="1600" b="1" kern="1200" noProof="1"/>
                <a:t>underlying physical mechanisms driving the losses</a:t>
              </a:r>
            </a:p>
          </p:txBody>
        </p:sp>
        <p:sp>
          <p:nvSpPr>
            <p:cNvPr id="12" name="Freeform: Shape 11">
              <a:extLst>
                <a:ext uri="{FF2B5EF4-FFF2-40B4-BE49-F238E27FC236}">
                  <a16:creationId xmlns:a16="http://schemas.microsoft.com/office/drawing/2014/main" id="{91ECEE1D-4A44-4CC9-CC69-43FBAACF7019}"/>
                </a:ext>
              </a:extLst>
            </p:cNvPr>
            <p:cNvSpPr/>
            <p:nvPr/>
          </p:nvSpPr>
          <p:spPr>
            <a:xfrm>
              <a:off x="838201" y="2876021"/>
              <a:ext cx="1600200" cy="895879"/>
            </a:xfrm>
            <a:custGeom>
              <a:avLst/>
              <a:gdLst>
                <a:gd name="connsiteX0" fmla="*/ 0 w 3785616"/>
                <a:gd name="connsiteY0" fmla="*/ 186872 h 1121212"/>
                <a:gd name="connsiteX1" fmla="*/ 186872 w 3785616"/>
                <a:gd name="connsiteY1" fmla="*/ 0 h 1121212"/>
                <a:gd name="connsiteX2" fmla="*/ 3598744 w 3785616"/>
                <a:gd name="connsiteY2" fmla="*/ 0 h 1121212"/>
                <a:gd name="connsiteX3" fmla="*/ 3785616 w 3785616"/>
                <a:gd name="connsiteY3" fmla="*/ 186872 h 1121212"/>
                <a:gd name="connsiteX4" fmla="*/ 3785616 w 3785616"/>
                <a:gd name="connsiteY4" fmla="*/ 934340 h 1121212"/>
                <a:gd name="connsiteX5" fmla="*/ 3598744 w 3785616"/>
                <a:gd name="connsiteY5" fmla="*/ 1121212 h 1121212"/>
                <a:gd name="connsiteX6" fmla="*/ 186872 w 3785616"/>
                <a:gd name="connsiteY6" fmla="*/ 1121212 h 1121212"/>
                <a:gd name="connsiteX7" fmla="*/ 0 w 3785616"/>
                <a:gd name="connsiteY7" fmla="*/ 934340 h 1121212"/>
                <a:gd name="connsiteX8" fmla="*/ 0 w 3785616"/>
                <a:gd name="connsiteY8" fmla="*/ 186872 h 1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1121212">
                  <a:moveTo>
                    <a:pt x="0" y="186872"/>
                  </a:moveTo>
                  <a:cubicBezTo>
                    <a:pt x="0" y="83665"/>
                    <a:pt x="83665" y="0"/>
                    <a:pt x="186872" y="0"/>
                  </a:cubicBezTo>
                  <a:lnTo>
                    <a:pt x="3598744" y="0"/>
                  </a:lnTo>
                  <a:cubicBezTo>
                    <a:pt x="3701951" y="0"/>
                    <a:pt x="3785616" y="83665"/>
                    <a:pt x="3785616" y="186872"/>
                  </a:cubicBezTo>
                  <a:lnTo>
                    <a:pt x="3785616" y="934340"/>
                  </a:lnTo>
                  <a:cubicBezTo>
                    <a:pt x="3785616" y="1037547"/>
                    <a:pt x="3701951" y="1121212"/>
                    <a:pt x="3598744" y="1121212"/>
                  </a:cubicBezTo>
                  <a:lnTo>
                    <a:pt x="186872" y="1121212"/>
                  </a:lnTo>
                  <a:cubicBezTo>
                    <a:pt x="83665" y="1121212"/>
                    <a:pt x="0" y="1037547"/>
                    <a:pt x="0" y="934340"/>
                  </a:cubicBezTo>
                  <a:lnTo>
                    <a:pt x="0" y="18687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30933" tIns="92833" rIns="130933" bIns="92833" numCol="1" spcCol="1270" anchor="ctr" anchorCtr="0">
              <a:noAutofit/>
            </a:bodyPr>
            <a:lstStyle/>
            <a:p>
              <a:pPr marL="0" lvl="0" indent="0" algn="ctr" defTabSz="889000">
                <a:lnSpc>
                  <a:spcPct val="90000"/>
                </a:lnSpc>
                <a:spcBef>
                  <a:spcPct val="0"/>
                </a:spcBef>
                <a:spcAft>
                  <a:spcPct val="35000"/>
                </a:spcAft>
                <a:buNone/>
              </a:pPr>
              <a:r>
                <a:rPr lang="en-GB" sz="2000" b="1" i="1" kern="1200" noProof="1"/>
                <a:t>Candidate materials</a:t>
              </a:r>
            </a:p>
          </p:txBody>
        </p:sp>
        <p:sp>
          <p:nvSpPr>
            <p:cNvPr id="14" name="Flowchart: Alternate Process 13">
              <a:extLst>
                <a:ext uri="{FF2B5EF4-FFF2-40B4-BE49-F238E27FC236}">
                  <a16:creationId xmlns:a16="http://schemas.microsoft.com/office/drawing/2014/main" id="{BB626751-8399-20C8-486B-1A16D45A01AF}"/>
                </a:ext>
              </a:extLst>
            </p:cNvPr>
            <p:cNvSpPr/>
            <p:nvPr/>
          </p:nvSpPr>
          <p:spPr>
            <a:xfrm>
              <a:off x="2438401" y="5167085"/>
              <a:ext cx="8915399" cy="1187565"/>
            </a:xfrm>
            <a:prstGeom prst="flowChartAlternateProcess">
              <a:avLst/>
            </a:pr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67611" rIns="291436" bIns="167612" numCol="2" spcCol="1270" anchor="ctr" anchorCtr="0">
              <a:noAutofit/>
            </a:bodyPr>
            <a:lstStyle/>
            <a:p>
              <a:pPr marL="57150" lvl="1" defTabSz="622300">
                <a:lnSpc>
                  <a:spcPct val="90000"/>
                </a:lnSpc>
                <a:spcBef>
                  <a:spcPct val="0"/>
                </a:spcBef>
                <a:spcAft>
                  <a:spcPct val="15000"/>
                </a:spcAft>
              </a:pPr>
              <a:r>
                <a:rPr lang="en-GB" sz="1600" noProof="1"/>
                <a:t>Band gab free of localized states, dissipative mechanisms are limited</a:t>
              </a:r>
              <a:endParaRPr lang="en-GB" sz="1600" kern="1200" noProof="1"/>
            </a:p>
            <a:p>
              <a:pPr marL="296863" lvl="1" indent="-285750" algn="l" defTabSz="622300">
                <a:lnSpc>
                  <a:spcPct val="90000"/>
                </a:lnSpc>
                <a:spcBef>
                  <a:spcPct val="0"/>
                </a:spcBef>
                <a:spcAft>
                  <a:spcPct val="15000"/>
                </a:spcAft>
                <a:buFont typeface="Wingdings" panose="05000000000000000000" pitchFamily="2" charset="2"/>
                <a:buChar char="v"/>
              </a:pPr>
              <a:r>
                <a:rPr lang="en-GB" sz="1600" kern="1200" noProof="1"/>
                <a:t>transfer and maximum available size; development costs are currently a major limitation</a:t>
              </a:r>
            </a:p>
            <a:p>
              <a:pPr marL="185738" lvl="1" indent="-174625" algn="l" defTabSz="622300">
                <a:lnSpc>
                  <a:spcPct val="90000"/>
                </a:lnSpc>
                <a:spcBef>
                  <a:spcPct val="0"/>
                </a:spcBef>
                <a:spcAft>
                  <a:spcPct val="15000"/>
                </a:spcAft>
                <a:buFont typeface="Wingdings" panose="05000000000000000000" pitchFamily="2" charset="2"/>
                <a:buChar char="v"/>
              </a:pPr>
              <a:endParaRPr lang="en-GB" sz="1600" kern="1200" noProof="1"/>
            </a:p>
            <a:p>
              <a:pPr marL="296863" lvl="1" indent="-285750" defTabSz="622300">
                <a:lnSpc>
                  <a:spcPct val="90000"/>
                </a:lnSpc>
                <a:spcBef>
                  <a:spcPct val="0"/>
                </a:spcBef>
                <a:spcAft>
                  <a:spcPct val="15000"/>
                </a:spcAft>
                <a:buFont typeface="Arial" panose="020B0604020202020204" pitchFamily="34" charset="0"/>
                <a:buChar char="•"/>
              </a:pPr>
              <a:r>
                <a:rPr lang="en-GB" sz="1600" kern="1200" noProof="1"/>
                <a:t>GaAs</a:t>
              </a:r>
              <a:r>
                <a:rPr lang="en-GB" sz="1600" noProof="1"/>
                <a:t>/</a:t>
              </a:r>
              <a:r>
                <a:rPr lang="en-GB" sz="1600" kern="1200" noProof="1"/>
                <a:t>AlGaAs, crystalline coatings</a:t>
              </a:r>
            </a:p>
            <a:p>
              <a:pPr marL="296863" lvl="1" indent="-285750" defTabSz="622300">
                <a:lnSpc>
                  <a:spcPct val="90000"/>
                </a:lnSpc>
                <a:spcBef>
                  <a:spcPct val="0"/>
                </a:spcBef>
                <a:spcAft>
                  <a:spcPct val="15000"/>
                </a:spcAft>
                <a:buFont typeface="Arial" panose="020B0604020202020204" pitchFamily="34" charset="0"/>
                <a:buChar char="•"/>
              </a:pPr>
              <a:endParaRPr lang="en-GB" sz="1600" noProof="1"/>
            </a:p>
            <a:p>
              <a:pPr marL="296863" lvl="1" indent="-285750" defTabSz="622300">
                <a:lnSpc>
                  <a:spcPct val="90000"/>
                </a:lnSpc>
                <a:spcBef>
                  <a:spcPct val="0"/>
                </a:spcBef>
                <a:spcAft>
                  <a:spcPct val="15000"/>
                </a:spcAft>
                <a:buFont typeface="Arial" panose="020B0604020202020204" pitchFamily="34" charset="0"/>
                <a:buChar char="•"/>
              </a:pPr>
              <a:endParaRPr lang="en-GB" sz="1600" kern="1200" noProof="1"/>
            </a:p>
          </p:txBody>
        </p:sp>
        <p:sp>
          <p:nvSpPr>
            <p:cNvPr id="15" name="Freeform: Shape 14">
              <a:extLst>
                <a:ext uri="{FF2B5EF4-FFF2-40B4-BE49-F238E27FC236}">
                  <a16:creationId xmlns:a16="http://schemas.microsoft.com/office/drawing/2014/main" id="{39990094-BC62-DE14-2D0D-3E759FC65630}"/>
                </a:ext>
              </a:extLst>
            </p:cNvPr>
            <p:cNvSpPr/>
            <p:nvPr/>
          </p:nvSpPr>
          <p:spPr>
            <a:xfrm>
              <a:off x="838201" y="5174619"/>
              <a:ext cx="1600200" cy="1180031"/>
            </a:xfrm>
            <a:custGeom>
              <a:avLst/>
              <a:gdLst>
                <a:gd name="connsiteX0" fmla="*/ 0 w 3785616"/>
                <a:gd name="connsiteY0" fmla="*/ 186872 h 1121212"/>
                <a:gd name="connsiteX1" fmla="*/ 186872 w 3785616"/>
                <a:gd name="connsiteY1" fmla="*/ 0 h 1121212"/>
                <a:gd name="connsiteX2" fmla="*/ 3598744 w 3785616"/>
                <a:gd name="connsiteY2" fmla="*/ 0 h 1121212"/>
                <a:gd name="connsiteX3" fmla="*/ 3785616 w 3785616"/>
                <a:gd name="connsiteY3" fmla="*/ 186872 h 1121212"/>
                <a:gd name="connsiteX4" fmla="*/ 3785616 w 3785616"/>
                <a:gd name="connsiteY4" fmla="*/ 934340 h 1121212"/>
                <a:gd name="connsiteX5" fmla="*/ 3598744 w 3785616"/>
                <a:gd name="connsiteY5" fmla="*/ 1121212 h 1121212"/>
                <a:gd name="connsiteX6" fmla="*/ 186872 w 3785616"/>
                <a:gd name="connsiteY6" fmla="*/ 1121212 h 1121212"/>
                <a:gd name="connsiteX7" fmla="*/ 0 w 3785616"/>
                <a:gd name="connsiteY7" fmla="*/ 934340 h 1121212"/>
                <a:gd name="connsiteX8" fmla="*/ 0 w 3785616"/>
                <a:gd name="connsiteY8" fmla="*/ 186872 h 1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1121212">
                  <a:moveTo>
                    <a:pt x="0" y="186872"/>
                  </a:moveTo>
                  <a:cubicBezTo>
                    <a:pt x="0" y="83665"/>
                    <a:pt x="83665" y="0"/>
                    <a:pt x="186872" y="0"/>
                  </a:cubicBezTo>
                  <a:lnTo>
                    <a:pt x="3598744" y="0"/>
                  </a:lnTo>
                  <a:cubicBezTo>
                    <a:pt x="3701951" y="0"/>
                    <a:pt x="3785616" y="83665"/>
                    <a:pt x="3785616" y="186872"/>
                  </a:cubicBezTo>
                  <a:lnTo>
                    <a:pt x="3785616" y="934340"/>
                  </a:lnTo>
                  <a:cubicBezTo>
                    <a:pt x="3785616" y="1037547"/>
                    <a:pt x="3701951" y="1121212"/>
                    <a:pt x="3598744" y="1121212"/>
                  </a:cubicBezTo>
                  <a:lnTo>
                    <a:pt x="186872" y="1121212"/>
                  </a:lnTo>
                  <a:cubicBezTo>
                    <a:pt x="83665" y="1121212"/>
                    <a:pt x="0" y="1037547"/>
                    <a:pt x="0" y="934340"/>
                  </a:cubicBezTo>
                  <a:lnTo>
                    <a:pt x="0" y="18687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23313" tIns="89023" rIns="123313" bIns="89023" numCol="1" spcCol="1270" anchor="ctr" anchorCtr="0">
              <a:noAutofit/>
            </a:bodyPr>
            <a:lstStyle/>
            <a:p>
              <a:pPr marL="0" lvl="0" indent="0" algn="ctr" defTabSz="800100">
                <a:lnSpc>
                  <a:spcPct val="90000"/>
                </a:lnSpc>
                <a:spcBef>
                  <a:spcPct val="0"/>
                </a:spcBef>
                <a:spcAft>
                  <a:spcPct val="35000"/>
                </a:spcAft>
                <a:buNone/>
              </a:pPr>
              <a:r>
                <a:rPr lang="en-GB" sz="1800" b="0" i="1" u="sng" kern="1200" noProof="1"/>
                <a:t>Crystalline coatings</a:t>
              </a:r>
            </a:p>
          </p:txBody>
        </p:sp>
        <p:sp>
          <p:nvSpPr>
            <p:cNvPr id="13" name="Freeform: Shape 12">
              <a:extLst>
                <a:ext uri="{FF2B5EF4-FFF2-40B4-BE49-F238E27FC236}">
                  <a16:creationId xmlns:a16="http://schemas.microsoft.com/office/drawing/2014/main" id="{9C783849-FA3F-DAB2-B4BC-0F1351957E11}"/>
                </a:ext>
              </a:extLst>
            </p:cNvPr>
            <p:cNvSpPr/>
            <p:nvPr/>
          </p:nvSpPr>
          <p:spPr>
            <a:xfrm>
              <a:off x="838201" y="3848367"/>
              <a:ext cx="1600200" cy="1249785"/>
            </a:xfrm>
            <a:custGeom>
              <a:avLst/>
              <a:gdLst>
                <a:gd name="connsiteX0" fmla="*/ 0 w 3785616"/>
                <a:gd name="connsiteY0" fmla="*/ 186872 h 1121212"/>
                <a:gd name="connsiteX1" fmla="*/ 186872 w 3785616"/>
                <a:gd name="connsiteY1" fmla="*/ 0 h 1121212"/>
                <a:gd name="connsiteX2" fmla="*/ 3598744 w 3785616"/>
                <a:gd name="connsiteY2" fmla="*/ 0 h 1121212"/>
                <a:gd name="connsiteX3" fmla="*/ 3785616 w 3785616"/>
                <a:gd name="connsiteY3" fmla="*/ 186872 h 1121212"/>
                <a:gd name="connsiteX4" fmla="*/ 3785616 w 3785616"/>
                <a:gd name="connsiteY4" fmla="*/ 934340 h 1121212"/>
                <a:gd name="connsiteX5" fmla="*/ 3598744 w 3785616"/>
                <a:gd name="connsiteY5" fmla="*/ 1121212 h 1121212"/>
                <a:gd name="connsiteX6" fmla="*/ 186872 w 3785616"/>
                <a:gd name="connsiteY6" fmla="*/ 1121212 h 1121212"/>
                <a:gd name="connsiteX7" fmla="*/ 0 w 3785616"/>
                <a:gd name="connsiteY7" fmla="*/ 934340 h 1121212"/>
                <a:gd name="connsiteX8" fmla="*/ 0 w 3785616"/>
                <a:gd name="connsiteY8" fmla="*/ 186872 h 112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1121212">
                  <a:moveTo>
                    <a:pt x="0" y="186872"/>
                  </a:moveTo>
                  <a:cubicBezTo>
                    <a:pt x="0" y="83665"/>
                    <a:pt x="83665" y="0"/>
                    <a:pt x="186872" y="0"/>
                  </a:cubicBezTo>
                  <a:lnTo>
                    <a:pt x="3598744" y="0"/>
                  </a:lnTo>
                  <a:cubicBezTo>
                    <a:pt x="3701951" y="0"/>
                    <a:pt x="3785616" y="83665"/>
                    <a:pt x="3785616" y="186872"/>
                  </a:cubicBezTo>
                  <a:lnTo>
                    <a:pt x="3785616" y="934340"/>
                  </a:lnTo>
                  <a:cubicBezTo>
                    <a:pt x="3785616" y="1037547"/>
                    <a:pt x="3701951" y="1121212"/>
                    <a:pt x="3598744" y="1121212"/>
                  </a:cubicBezTo>
                  <a:lnTo>
                    <a:pt x="186872" y="1121212"/>
                  </a:lnTo>
                  <a:cubicBezTo>
                    <a:pt x="83665" y="1121212"/>
                    <a:pt x="0" y="1037547"/>
                    <a:pt x="0" y="934340"/>
                  </a:cubicBezTo>
                  <a:lnTo>
                    <a:pt x="0" y="18687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23313" tIns="89023" rIns="123313" bIns="89023" numCol="1" spcCol="1270" anchor="ctr" anchorCtr="0">
              <a:noAutofit/>
            </a:bodyPr>
            <a:lstStyle/>
            <a:p>
              <a:pPr marL="0" lvl="0" indent="0" algn="ctr" defTabSz="800100">
                <a:lnSpc>
                  <a:spcPct val="90000"/>
                </a:lnSpc>
                <a:spcBef>
                  <a:spcPct val="0"/>
                </a:spcBef>
                <a:spcAft>
                  <a:spcPct val="35000"/>
                </a:spcAft>
                <a:buNone/>
              </a:pPr>
              <a:r>
                <a:rPr lang="en-GB" sz="1800" b="0" i="1" u="sng" kern="1200" noProof="1"/>
                <a:t>Amorphous materials</a:t>
              </a:r>
            </a:p>
          </p:txBody>
        </p:sp>
      </p:grpSp>
      <p:sp>
        <p:nvSpPr>
          <p:cNvPr id="2" name="Titolo 1"/>
          <p:cNvSpPr>
            <a:spLocks noGrp="1"/>
          </p:cNvSpPr>
          <p:nvPr>
            <p:ph type="title"/>
          </p:nvPr>
        </p:nvSpPr>
        <p:spPr/>
        <p:txBody>
          <a:bodyPr/>
          <a:lstStyle/>
          <a:p>
            <a:r>
              <a:rPr lang="en-GB" noProof="1"/>
              <a:t>Development of materials for ultra-low loss optical coatings</a:t>
            </a:r>
          </a:p>
        </p:txBody>
      </p:sp>
      <p:sp>
        <p:nvSpPr>
          <p:cNvPr id="3" name="Segnaposto contenuto 2"/>
          <p:cNvSpPr>
            <a:spLocks noGrp="1"/>
          </p:cNvSpPr>
          <p:nvPr>
            <p:ph idx="1"/>
          </p:nvPr>
        </p:nvSpPr>
        <p:spPr>
          <a:xfrm>
            <a:off x="838200" y="1825625"/>
            <a:ext cx="10515600" cy="1051570"/>
          </a:xfrm>
        </p:spPr>
        <p:txBody>
          <a:bodyPr>
            <a:spAutoFit/>
          </a:bodyPr>
          <a:lstStyle/>
          <a:p>
            <a:pPr marL="0" indent="0" algn="ctr">
              <a:buNone/>
            </a:pPr>
            <a:r>
              <a:rPr lang="en-GB" sz="2000" noProof="1"/>
              <a:t>GOAL: </a:t>
            </a:r>
          </a:p>
          <a:p>
            <a:pPr marL="0" indent="0" algn="ctr">
              <a:buNone/>
            </a:pPr>
            <a:r>
              <a:rPr lang="en-GB" sz="2000" noProof="1"/>
              <a:t>increase the mechanical performances of today's reflective coatings, retaining their outstanding optical and morphological properties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14</a:t>
            </a:fld>
            <a:endParaRPr lang="en-GB" noProof="1"/>
          </a:p>
        </p:txBody>
      </p:sp>
    </p:spTree>
    <p:extLst>
      <p:ext uri="{BB962C8B-B14F-4D97-AF65-F5344CB8AC3E}">
        <p14:creationId xmlns:p14="http://schemas.microsoft.com/office/powerpoint/2010/main" val="203263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1"/>
              <a:t>Development of materials for ultra-low loss optical coatings</a:t>
            </a:r>
          </a:p>
        </p:txBody>
      </p:sp>
      <p:sp>
        <p:nvSpPr>
          <p:cNvPr id="3" name="Segnaposto contenuto 2"/>
          <p:cNvSpPr>
            <a:spLocks noGrp="1"/>
          </p:cNvSpPr>
          <p:nvPr>
            <p:ph idx="1"/>
          </p:nvPr>
        </p:nvSpPr>
        <p:spPr>
          <a:xfrm>
            <a:off x="838200" y="1825625"/>
            <a:ext cx="10515600" cy="1051570"/>
          </a:xfrm>
        </p:spPr>
        <p:txBody>
          <a:bodyPr>
            <a:spAutoFit/>
          </a:bodyPr>
          <a:lstStyle/>
          <a:p>
            <a:pPr marL="0" indent="0" algn="ctr">
              <a:buNone/>
            </a:pPr>
            <a:r>
              <a:rPr lang="en-GB" sz="2000" noProof="1"/>
              <a:t>GOAL: </a:t>
            </a:r>
          </a:p>
          <a:p>
            <a:pPr marL="0" indent="0" algn="ctr">
              <a:buNone/>
            </a:pPr>
            <a:r>
              <a:rPr lang="en-GB" sz="2000" noProof="1"/>
              <a:t>increase the mechanical performances of today's reflective coatings, retaining their outstanding optical and morphological properties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15</a:t>
            </a:fld>
            <a:endParaRPr lang="en-GB" noProof="1"/>
          </a:p>
        </p:txBody>
      </p:sp>
      <p:sp>
        <p:nvSpPr>
          <p:cNvPr id="18" name="Rectangle: Rounded Corners 17">
            <a:extLst>
              <a:ext uri="{FF2B5EF4-FFF2-40B4-BE49-F238E27FC236}">
                <a16:creationId xmlns:a16="http://schemas.microsoft.com/office/drawing/2014/main" id="{E75D09AA-48AA-64D9-4D15-556B1B539DC5}"/>
              </a:ext>
            </a:extLst>
          </p:cNvPr>
          <p:cNvSpPr/>
          <p:nvPr/>
        </p:nvSpPr>
        <p:spPr>
          <a:xfrm>
            <a:off x="838200" y="2966167"/>
            <a:ext cx="10515599" cy="1016544"/>
          </a:xfrm>
          <a:prstGeom prst="roundRect">
            <a:avLst>
              <a:gd name="adj" fmla="val 10000"/>
            </a:avLst>
          </a:pr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noProof="1"/>
          </a:p>
        </p:txBody>
      </p:sp>
      <p:sp>
        <p:nvSpPr>
          <p:cNvPr id="19" name="Rectangle 18">
            <a:extLst>
              <a:ext uri="{FF2B5EF4-FFF2-40B4-BE49-F238E27FC236}">
                <a16:creationId xmlns:a16="http://schemas.microsoft.com/office/drawing/2014/main" id="{D5010044-47ED-BAB1-5BA4-81853BA231B0}"/>
              </a:ext>
            </a:extLst>
          </p:cNvPr>
          <p:cNvSpPr/>
          <p:nvPr/>
        </p:nvSpPr>
        <p:spPr>
          <a:xfrm>
            <a:off x="1145704" y="3194890"/>
            <a:ext cx="559099" cy="559099"/>
          </a:xfrm>
          <a:prstGeom prst="rect">
            <a:avLst/>
          </a:prstGeom>
          <a:blipFill>
            <a:blip r:embed="rId3" cstate="print">
              <a:extLst>
                <a:ext uri="{28A0092B-C50C-407E-A947-70E740481C1C}">
                  <a14:useLocalDpi xmlns:a14="http://schemas.microsoft.com/office/drawing/2010/main" val="0"/>
                </a:ext>
              </a:extLst>
            </a:blip>
            <a:srcRect/>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6">
              <a:alpha val="90000"/>
              <a:hueOff val="0"/>
              <a:satOff val="0"/>
              <a:lumOff val="0"/>
              <a:alphaOff val="0"/>
            </a:schemeClr>
          </a:effectRef>
          <a:fontRef idx="minor">
            <a:schemeClr val="lt1"/>
          </a:fontRef>
        </p:style>
        <p:txBody>
          <a:bodyPr/>
          <a:lstStyle/>
          <a:p>
            <a:endParaRPr lang="en-GB" noProof="1"/>
          </a:p>
        </p:txBody>
      </p:sp>
      <p:sp>
        <p:nvSpPr>
          <p:cNvPr id="20" name="Freeform: Shape 19">
            <a:extLst>
              <a:ext uri="{FF2B5EF4-FFF2-40B4-BE49-F238E27FC236}">
                <a16:creationId xmlns:a16="http://schemas.microsoft.com/office/drawing/2014/main" id="{FAE1E9AA-F5A6-DC36-361D-E57EAE3A9D0C}"/>
              </a:ext>
            </a:extLst>
          </p:cNvPr>
          <p:cNvSpPr/>
          <p:nvPr/>
        </p:nvSpPr>
        <p:spPr>
          <a:xfrm>
            <a:off x="2012308" y="2966167"/>
            <a:ext cx="3550292" cy="1016544"/>
          </a:xfrm>
          <a:custGeom>
            <a:avLst/>
            <a:gdLst>
              <a:gd name="connsiteX0" fmla="*/ 0 w 4732019"/>
              <a:gd name="connsiteY0" fmla="*/ 0 h 1016544"/>
              <a:gd name="connsiteX1" fmla="*/ 4732019 w 4732019"/>
              <a:gd name="connsiteY1" fmla="*/ 0 h 1016544"/>
              <a:gd name="connsiteX2" fmla="*/ 4732019 w 4732019"/>
              <a:gd name="connsiteY2" fmla="*/ 1016544 h 1016544"/>
              <a:gd name="connsiteX3" fmla="*/ 0 w 4732019"/>
              <a:gd name="connsiteY3" fmla="*/ 1016544 h 1016544"/>
              <a:gd name="connsiteX4" fmla="*/ 0 w 4732019"/>
              <a:gd name="connsiteY4" fmla="*/ 0 h 101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019" h="1016544">
                <a:moveTo>
                  <a:pt x="0" y="0"/>
                </a:moveTo>
                <a:lnTo>
                  <a:pt x="4732019" y="0"/>
                </a:lnTo>
                <a:lnTo>
                  <a:pt x="4732019" y="1016544"/>
                </a:lnTo>
                <a:lnTo>
                  <a:pt x="0" y="101654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584" tIns="107584" rIns="107584" bIns="107584" numCol="1" spcCol="1270" anchor="ctr" anchorCtr="0">
            <a:noAutofit/>
          </a:bodyPr>
          <a:lstStyle/>
          <a:p>
            <a:pPr marL="0" lvl="0" indent="0" algn="l" defTabSz="1111250">
              <a:lnSpc>
                <a:spcPct val="100000"/>
              </a:lnSpc>
              <a:spcBef>
                <a:spcPct val="0"/>
              </a:spcBef>
              <a:spcAft>
                <a:spcPct val="35000"/>
              </a:spcAft>
              <a:buNone/>
            </a:pPr>
            <a:r>
              <a:rPr lang="en-GB" b="1" i="1" kern="1200" noProof="1"/>
              <a:t>Different deposition methods and fine-tuning deposition parameters</a:t>
            </a:r>
          </a:p>
        </p:txBody>
      </p:sp>
      <p:sp>
        <p:nvSpPr>
          <p:cNvPr id="21" name="Freeform: Shape 20">
            <a:extLst>
              <a:ext uri="{FF2B5EF4-FFF2-40B4-BE49-F238E27FC236}">
                <a16:creationId xmlns:a16="http://schemas.microsoft.com/office/drawing/2014/main" id="{9AEAB54E-17B7-617F-3017-FFB6D3C1F451}"/>
              </a:ext>
            </a:extLst>
          </p:cNvPr>
          <p:cNvSpPr/>
          <p:nvPr/>
        </p:nvSpPr>
        <p:spPr>
          <a:xfrm>
            <a:off x="5562600" y="2966167"/>
            <a:ext cx="5790050" cy="1016544"/>
          </a:xfrm>
          <a:custGeom>
            <a:avLst/>
            <a:gdLst>
              <a:gd name="connsiteX0" fmla="*/ 0 w 4608322"/>
              <a:gd name="connsiteY0" fmla="*/ 0 h 1016544"/>
              <a:gd name="connsiteX1" fmla="*/ 4608322 w 4608322"/>
              <a:gd name="connsiteY1" fmla="*/ 0 h 1016544"/>
              <a:gd name="connsiteX2" fmla="*/ 4608322 w 4608322"/>
              <a:gd name="connsiteY2" fmla="*/ 1016544 h 1016544"/>
              <a:gd name="connsiteX3" fmla="*/ 0 w 4608322"/>
              <a:gd name="connsiteY3" fmla="*/ 1016544 h 1016544"/>
              <a:gd name="connsiteX4" fmla="*/ 0 w 4608322"/>
              <a:gd name="connsiteY4" fmla="*/ 0 h 101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322" h="1016544">
                <a:moveTo>
                  <a:pt x="0" y="0"/>
                </a:moveTo>
                <a:lnTo>
                  <a:pt x="4608322" y="0"/>
                </a:lnTo>
                <a:lnTo>
                  <a:pt x="4608322" y="1016544"/>
                </a:lnTo>
                <a:lnTo>
                  <a:pt x="0" y="101654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584" tIns="107584" rIns="107584" bIns="107584" numCol="1" spcCol="1270" anchor="ctr" anchorCtr="0">
            <a:noAutofit/>
          </a:bodyPr>
          <a:lstStyle/>
          <a:p>
            <a:pPr marL="285750" lvl="0" indent="-285750" algn="l" defTabSz="488950">
              <a:lnSpc>
                <a:spcPct val="100000"/>
              </a:lnSpc>
              <a:spcBef>
                <a:spcPct val="0"/>
              </a:spcBef>
              <a:spcAft>
                <a:spcPct val="35000"/>
              </a:spcAft>
              <a:buFont typeface="Arial" panose="020B0604020202020204" pitchFamily="34" charset="0"/>
              <a:buChar char="•"/>
            </a:pPr>
            <a:r>
              <a:rPr lang="en-GB" sz="1200" kern="1200" noProof="1"/>
              <a:t>Ion Beam Sputtering (IBS)</a:t>
            </a:r>
          </a:p>
          <a:p>
            <a:pPr marL="285750" lvl="0" indent="-285750" algn="l" defTabSz="488950">
              <a:lnSpc>
                <a:spcPct val="100000"/>
              </a:lnSpc>
              <a:spcBef>
                <a:spcPct val="0"/>
              </a:spcBef>
              <a:spcAft>
                <a:spcPct val="35000"/>
              </a:spcAft>
              <a:buFont typeface="Arial" panose="020B0604020202020204" pitchFamily="34" charset="0"/>
              <a:buChar char="•"/>
            </a:pPr>
            <a:r>
              <a:rPr lang="en-GB" sz="1200" kern="1200" noProof="1"/>
              <a:t>Magnetron Sputtering (MS)</a:t>
            </a:r>
          </a:p>
          <a:p>
            <a:pPr marL="285750" lvl="0" indent="-285750" algn="l" defTabSz="488950">
              <a:lnSpc>
                <a:spcPct val="100000"/>
              </a:lnSpc>
              <a:spcBef>
                <a:spcPct val="0"/>
              </a:spcBef>
              <a:spcAft>
                <a:spcPct val="35000"/>
              </a:spcAft>
              <a:buFont typeface="Arial" panose="020B0604020202020204" pitchFamily="34" charset="0"/>
              <a:buChar char="•"/>
            </a:pPr>
            <a:r>
              <a:rPr lang="en-GB" sz="1200" kern="1200" noProof="1"/>
              <a:t>Chemical Vapor Deposition (CVD)</a:t>
            </a:r>
            <a:endParaRPr lang="en-GB" sz="1200" noProof="1"/>
          </a:p>
          <a:p>
            <a:pPr marL="285750" lvl="0" indent="-285750" algn="l" defTabSz="488950">
              <a:lnSpc>
                <a:spcPct val="100000"/>
              </a:lnSpc>
              <a:spcBef>
                <a:spcPct val="0"/>
              </a:spcBef>
              <a:spcAft>
                <a:spcPct val="35000"/>
              </a:spcAft>
              <a:buFont typeface="Arial" panose="020B0604020202020204" pitchFamily="34" charset="0"/>
              <a:buChar char="•"/>
            </a:pPr>
            <a:r>
              <a:rPr lang="en-GB" sz="1200" kern="1200" noProof="1"/>
              <a:t>Molecular-beam epitaxy (MBE)</a:t>
            </a:r>
          </a:p>
        </p:txBody>
      </p:sp>
      <p:sp>
        <p:nvSpPr>
          <p:cNvPr id="26" name="Rectangle: Rounded Corners 25">
            <a:extLst>
              <a:ext uri="{FF2B5EF4-FFF2-40B4-BE49-F238E27FC236}">
                <a16:creationId xmlns:a16="http://schemas.microsoft.com/office/drawing/2014/main" id="{A7FB3ADB-D179-4CC1-A771-A155904B5CBB}"/>
              </a:ext>
            </a:extLst>
          </p:cNvPr>
          <p:cNvSpPr/>
          <p:nvPr/>
        </p:nvSpPr>
        <p:spPr>
          <a:xfrm>
            <a:off x="838201" y="5337630"/>
            <a:ext cx="10515599" cy="1016544"/>
          </a:xfrm>
          <a:prstGeom prst="roundRect">
            <a:avLst>
              <a:gd name="adj" fmla="val 10000"/>
            </a:avLst>
          </a:pr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noProof="1"/>
          </a:p>
        </p:txBody>
      </p:sp>
      <p:sp>
        <p:nvSpPr>
          <p:cNvPr id="27" name="Rectangle 26">
            <a:extLst>
              <a:ext uri="{FF2B5EF4-FFF2-40B4-BE49-F238E27FC236}">
                <a16:creationId xmlns:a16="http://schemas.microsoft.com/office/drawing/2014/main" id="{D7482E77-622C-99B2-B0B7-BA7BCFD42C34}"/>
              </a:ext>
            </a:extLst>
          </p:cNvPr>
          <p:cNvSpPr/>
          <p:nvPr/>
        </p:nvSpPr>
        <p:spPr>
          <a:xfrm>
            <a:off x="1145705" y="5566352"/>
            <a:ext cx="559099" cy="559099"/>
          </a:xfrm>
          <a:prstGeom prst="rect">
            <a:avLst/>
          </a:prstGeom>
          <a:blipFill>
            <a:blip r:embed="rId4" cstate="print">
              <a:extLst>
                <a:ext uri="{BEBA8EAE-BF5A-486C-A8C5-ECC9F3942E4B}">
                  <a14:imgProps xmlns:a14="http://schemas.microsoft.com/office/drawing/2010/main">
                    <a14:imgLayer r:embed="rId5">
                      <a14:imgEffect>
                        <a14:backgroundRemoval t="9653" b="89575" l="4124" r="95361">
                          <a14:foregroundMark x1="5155" y1="25869" x2="4124" y2="45174"/>
                          <a14:foregroundMark x1="24742" y1="54054" x2="4639" y2="45174"/>
                          <a14:foregroundMark x1="95361" y1="24324" x2="95361" y2="45560"/>
                        </a14:backgroundRemoval>
                      </a14:imgEffect>
                    </a14:imgLayer>
                  </a14:imgProps>
                </a:ext>
                <a:ext uri="{28A0092B-C50C-407E-A947-70E740481C1C}">
                  <a14:useLocalDpi xmlns:a14="http://schemas.microsoft.com/office/drawing/2010/main" val="0"/>
                </a:ext>
              </a:extLst>
            </a:blip>
            <a:stretch>
              <a:fillRect/>
            </a:stretch>
          </a:blip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6">
              <a:alpha val="90000"/>
              <a:hueOff val="0"/>
              <a:satOff val="0"/>
              <a:lumOff val="0"/>
              <a:alphaOff val="-40000"/>
            </a:schemeClr>
          </a:effectRef>
          <a:fontRef idx="minor">
            <a:schemeClr val="lt1"/>
          </a:fontRef>
        </p:style>
        <p:txBody>
          <a:bodyPr/>
          <a:lstStyle/>
          <a:p>
            <a:endParaRPr lang="en-GB" noProof="1"/>
          </a:p>
        </p:txBody>
      </p:sp>
      <p:sp>
        <p:nvSpPr>
          <p:cNvPr id="28" name="Freeform: Shape 27">
            <a:extLst>
              <a:ext uri="{FF2B5EF4-FFF2-40B4-BE49-F238E27FC236}">
                <a16:creationId xmlns:a16="http://schemas.microsoft.com/office/drawing/2014/main" id="{68DC1638-B8B1-D18B-88B7-9E51C1103E1D}"/>
              </a:ext>
            </a:extLst>
          </p:cNvPr>
          <p:cNvSpPr/>
          <p:nvPr/>
        </p:nvSpPr>
        <p:spPr>
          <a:xfrm>
            <a:off x="2012310" y="5337630"/>
            <a:ext cx="3550290" cy="1016544"/>
          </a:xfrm>
          <a:custGeom>
            <a:avLst/>
            <a:gdLst>
              <a:gd name="connsiteX0" fmla="*/ 0 w 4732019"/>
              <a:gd name="connsiteY0" fmla="*/ 0 h 1016544"/>
              <a:gd name="connsiteX1" fmla="*/ 4732019 w 4732019"/>
              <a:gd name="connsiteY1" fmla="*/ 0 h 1016544"/>
              <a:gd name="connsiteX2" fmla="*/ 4732019 w 4732019"/>
              <a:gd name="connsiteY2" fmla="*/ 1016544 h 1016544"/>
              <a:gd name="connsiteX3" fmla="*/ 0 w 4732019"/>
              <a:gd name="connsiteY3" fmla="*/ 1016544 h 1016544"/>
              <a:gd name="connsiteX4" fmla="*/ 0 w 4732019"/>
              <a:gd name="connsiteY4" fmla="*/ 0 h 101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019" h="1016544">
                <a:moveTo>
                  <a:pt x="0" y="0"/>
                </a:moveTo>
                <a:lnTo>
                  <a:pt x="4732019" y="0"/>
                </a:lnTo>
                <a:lnTo>
                  <a:pt x="4732019" y="1016544"/>
                </a:lnTo>
                <a:lnTo>
                  <a:pt x="0" y="101654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584" tIns="107584" rIns="107584" bIns="107584" numCol="1" spcCol="1270" anchor="ctr" anchorCtr="0">
            <a:noAutofit/>
          </a:bodyPr>
          <a:lstStyle/>
          <a:p>
            <a:pPr marL="0" lvl="0" indent="0" algn="l" defTabSz="1111250">
              <a:lnSpc>
                <a:spcPct val="100000"/>
              </a:lnSpc>
              <a:spcBef>
                <a:spcPct val="0"/>
              </a:spcBef>
              <a:spcAft>
                <a:spcPct val="35000"/>
              </a:spcAft>
              <a:buNone/>
            </a:pPr>
            <a:r>
              <a:rPr lang="en-GB" b="1" i="1" kern="1200" noProof="1"/>
              <a:t>Mixing </a:t>
            </a:r>
          </a:p>
        </p:txBody>
      </p:sp>
      <p:sp>
        <p:nvSpPr>
          <p:cNvPr id="29" name="Freeform: Shape 28">
            <a:extLst>
              <a:ext uri="{FF2B5EF4-FFF2-40B4-BE49-F238E27FC236}">
                <a16:creationId xmlns:a16="http://schemas.microsoft.com/office/drawing/2014/main" id="{44F1419A-AB30-DE11-06F7-F24561070DEE}"/>
              </a:ext>
            </a:extLst>
          </p:cNvPr>
          <p:cNvSpPr/>
          <p:nvPr/>
        </p:nvSpPr>
        <p:spPr>
          <a:xfrm>
            <a:off x="5562601" y="5337630"/>
            <a:ext cx="5790050" cy="1016544"/>
          </a:xfrm>
          <a:custGeom>
            <a:avLst/>
            <a:gdLst>
              <a:gd name="connsiteX0" fmla="*/ 0 w 4608322"/>
              <a:gd name="connsiteY0" fmla="*/ 0 h 1016544"/>
              <a:gd name="connsiteX1" fmla="*/ 4608322 w 4608322"/>
              <a:gd name="connsiteY1" fmla="*/ 0 h 1016544"/>
              <a:gd name="connsiteX2" fmla="*/ 4608322 w 4608322"/>
              <a:gd name="connsiteY2" fmla="*/ 1016544 h 1016544"/>
              <a:gd name="connsiteX3" fmla="*/ 0 w 4608322"/>
              <a:gd name="connsiteY3" fmla="*/ 1016544 h 1016544"/>
              <a:gd name="connsiteX4" fmla="*/ 0 w 4608322"/>
              <a:gd name="connsiteY4" fmla="*/ 0 h 101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322" h="1016544">
                <a:moveTo>
                  <a:pt x="0" y="0"/>
                </a:moveTo>
                <a:lnTo>
                  <a:pt x="4608322" y="0"/>
                </a:lnTo>
                <a:lnTo>
                  <a:pt x="4608322" y="1016544"/>
                </a:lnTo>
                <a:lnTo>
                  <a:pt x="0" y="101654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584" tIns="107584" rIns="107584" bIns="107584" numCol="1" spcCol="1270" anchor="ctr" anchorCtr="0">
            <a:noAutofit/>
          </a:bodyPr>
          <a:lstStyle/>
          <a:p>
            <a:pPr marL="171450" lvl="0" indent="-171450" algn="l" defTabSz="488950">
              <a:lnSpc>
                <a:spcPct val="100000"/>
              </a:lnSpc>
              <a:spcBef>
                <a:spcPct val="0"/>
              </a:spcBef>
              <a:spcAft>
                <a:spcPct val="35000"/>
              </a:spcAft>
              <a:buFont typeface="Arial" panose="020B0604020202020204" pitchFamily="34" charset="0"/>
              <a:buChar char="•"/>
            </a:pPr>
            <a:r>
              <a:rPr lang="en-GB" sz="1200" b="1" kern="1200" noProof="1"/>
              <a:t>Enhances material properties </a:t>
            </a:r>
            <a:r>
              <a:rPr lang="en-GB" sz="1200" kern="1200" noProof="1"/>
              <a:t>(like refractive index and mechanical losses)</a:t>
            </a:r>
          </a:p>
          <a:p>
            <a:pPr marL="171450" lvl="0" indent="-171450" algn="l" defTabSz="488950">
              <a:lnSpc>
                <a:spcPct val="100000"/>
              </a:lnSpc>
              <a:spcBef>
                <a:spcPct val="0"/>
              </a:spcBef>
              <a:spcAft>
                <a:spcPct val="35000"/>
              </a:spcAft>
              <a:buFont typeface="Arial" panose="020B0604020202020204" pitchFamily="34" charset="0"/>
              <a:buChar char="•"/>
            </a:pPr>
            <a:r>
              <a:rPr lang="en-GB" sz="1200" b="1" kern="1200" noProof="1"/>
              <a:t>Prevents crystallization</a:t>
            </a:r>
            <a:r>
              <a:rPr lang="en-GB" sz="1200" kern="1200" noProof="1"/>
              <a:t>, allowing for higher annealing temperatures.</a:t>
            </a:r>
          </a:p>
          <a:p>
            <a:pPr marL="171450" lvl="0" indent="-171450" algn="l" defTabSz="488950">
              <a:lnSpc>
                <a:spcPct val="100000"/>
              </a:lnSpc>
              <a:spcBef>
                <a:spcPct val="0"/>
              </a:spcBef>
              <a:spcAft>
                <a:spcPct val="35000"/>
              </a:spcAft>
              <a:buFont typeface="Arial" panose="020B0604020202020204" pitchFamily="34" charset="0"/>
              <a:buChar char="•"/>
            </a:pPr>
            <a:r>
              <a:rPr lang="en-GB" sz="1200" b="1" kern="1200" noProof="1"/>
              <a:t>Reduces stress</a:t>
            </a:r>
          </a:p>
          <a:p>
            <a:pPr marL="171450" lvl="0" indent="-171450" algn="l" defTabSz="488950">
              <a:lnSpc>
                <a:spcPct val="100000"/>
              </a:lnSpc>
              <a:spcBef>
                <a:spcPct val="0"/>
              </a:spcBef>
              <a:spcAft>
                <a:spcPct val="35000"/>
              </a:spcAft>
              <a:buFont typeface="Wingdings" panose="05000000000000000000" pitchFamily="2" charset="2"/>
              <a:buChar char="v"/>
            </a:pPr>
            <a:r>
              <a:rPr lang="en-GB" sz="1200" kern="1200" noProof="1"/>
              <a:t>Introduces an </a:t>
            </a:r>
            <a:r>
              <a:rPr lang="en-GB" sz="1200" b="1" kern="1200" noProof="1"/>
              <a:t>additional variable </a:t>
            </a:r>
            <a:r>
              <a:rPr lang="en-GB" sz="1200" kern="1200" noProof="1"/>
              <a:t>that must be precisely managed during fabrication</a:t>
            </a:r>
          </a:p>
        </p:txBody>
      </p:sp>
      <p:sp>
        <p:nvSpPr>
          <p:cNvPr id="22" name="Rectangle: Rounded Corners 21">
            <a:extLst>
              <a:ext uri="{FF2B5EF4-FFF2-40B4-BE49-F238E27FC236}">
                <a16:creationId xmlns:a16="http://schemas.microsoft.com/office/drawing/2014/main" id="{DB9FE025-973F-667B-C5C0-6049A1FFD683}"/>
              </a:ext>
            </a:extLst>
          </p:cNvPr>
          <p:cNvSpPr/>
          <p:nvPr/>
        </p:nvSpPr>
        <p:spPr>
          <a:xfrm>
            <a:off x="838201" y="4152674"/>
            <a:ext cx="10515599" cy="1016544"/>
          </a:xfrm>
          <a:prstGeom prst="roundRect">
            <a:avLst>
              <a:gd name="adj" fmla="val 10000"/>
            </a:avLst>
          </a:prstGeom>
          <a:scene3d>
            <a:camera prst="orthographicFront">
              <a:rot lat="0" lon="0" rev="0"/>
            </a:camera>
            <a:lightRig rig="contrasting" dir="t">
              <a:rot lat="0" lon="0" rev="1200000"/>
            </a:lightRig>
          </a:scene3d>
          <a:sp3d z="-300000" prstMaterial="plastic"/>
        </p:spPr>
        <p:style>
          <a:lnRef idx="1">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GB" noProof="1"/>
          </a:p>
        </p:txBody>
      </p:sp>
      <p:sp>
        <p:nvSpPr>
          <p:cNvPr id="24" name="Freeform: Shape 23">
            <a:extLst>
              <a:ext uri="{FF2B5EF4-FFF2-40B4-BE49-F238E27FC236}">
                <a16:creationId xmlns:a16="http://schemas.microsoft.com/office/drawing/2014/main" id="{38FE55C8-F49F-311C-82E3-E5C62002A47F}"/>
              </a:ext>
            </a:extLst>
          </p:cNvPr>
          <p:cNvSpPr/>
          <p:nvPr/>
        </p:nvSpPr>
        <p:spPr>
          <a:xfrm>
            <a:off x="2012310" y="4152674"/>
            <a:ext cx="3550290" cy="1016544"/>
          </a:xfrm>
          <a:custGeom>
            <a:avLst/>
            <a:gdLst>
              <a:gd name="connsiteX0" fmla="*/ 0 w 4732019"/>
              <a:gd name="connsiteY0" fmla="*/ 0 h 1016544"/>
              <a:gd name="connsiteX1" fmla="*/ 4732019 w 4732019"/>
              <a:gd name="connsiteY1" fmla="*/ 0 h 1016544"/>
              <a:gd name="connsiteX2" fmla="*/ 4732019 w 4732019"/>
              <a:gd name="connsiteY2" fmla="*/ 1016544 h 1016544"/>
              <a:gd name="connsiteX3" fmla="*/ 0 w 4732019"/>
              <a:gd name="connsiteY3" fmla="*/ 1016544 h 1016544"/>
              <a:gd name="connsiteX4" fmla="*/ 0 w 4732019"/>
              <a:gd name="connsiteY4" fmla="*/ 0 h 101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019" h="1016544">
                <a:moveTo>
                  <a:pt x="0" y="0"/>
                </a:moveTo>
                <a:lnTo>
                  <a:pt x="4732019" y="0"/>
                </a:lnTo>
                <a:lnTo>
                  <a:pt x="4732019" y="1016544"/>
                </a:lnTo>
                <a:lnTo>
                  <a:pt x="0" y="101654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584" tIns="107584" rIns="107584" bIns="107584" numCol="1" spcCol="1270" anchor="ctr" anchorCtr="0">
            <a:noAutofit/>
          </a:bodyPr>
          <a:lstStyle/>
          <a:p>
            <a:pPr marL="0" lvl="0" indent="0" algn="l" defTabSz="1111250">
              <a:lnSpc>
                <a:spcPct val="100000"/>
              </a:lnSpc>
              <a:spcBef>
                <a:spcPct val="0"/>
              </a:spcBef>
              <a:spcAft>
                <a:spcPct val="35000"/>
              </a:spcAft>
              <a:buNone/>
            </a:pPr>
            <a:r>
              <a:rPr lang="en-GB" b="1" i="1" kern="1200" noProof="1"/>
              <a:t>Post-deposition treatments</a:t>
            </a:r>
          </a:p>
        </p:txBody>
      </p:sp>
      <p:sp>
        <p:nvSpPr>
          <p:cNvPr id="25" name="Freeform: Shape 24">
            <a:extLst>
              <a:ext uri="{FF2B5EF4-FFF2-40B4-BE49-F238E27FC236}">
                <a16:creationId xmlns:a16="http://schemas.microsoft.com/office/drawing/2014/main" id="{B8CF6A84-9902-92FC-2005-DA5B9FDD0241}"/>
              </a:ext>
            </a:extLst>
          </p:cNvPr>
          <p:cNvSpPr/>
          <p:nvPr/>
        </p:nvSpPr>
        <p:spPr>
          <a:xfrm>
            <a:off x="5562601" y="4152674"/>
            <a:ext cx="5790050" cy="1016544"/>
          </a:xfrm>
          <a:custGeom>
            <a:avLst/>
            <a:gdLst>
              <a:gd name="connsiteX0" fmla="*/ 0 w 4608322"/>
              <a:gd name="connsiteY0" fmla="*/ 0 h 1016544"/>
              <a:gd name="connsiteX1" fmla="*/ 4608322 w 4608322"/>
              <a:gd name="connsiteY1" fmla="*/ 0 h 1016544"/>
              <a:gd name="connsiteX2" fmla="*/ 4608322 w 4608322"/>
              <a:gd name="connsiteY2" fmla="*/ 1016544 h 1016544"/>
              <a:gd name="connsiteX3" fmla="*/ 0 w 4608322"/>
              <a:gd name="connsiteY3" fmla="*/ 1016544 h 1016544"/>
              <a:gd name="connsiteX4" fmla="*/ 0 w 4608322"/>
              <a:gd name="connsiteY4" fmla="*/ 0 h 101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322" h="1016544">
                <a:moveTo>
                  <a:pt x="0" y="0"/>
                </a:moveTo>
                <a:lnTo>
                  <a:pt x="4608322" y="0"/>
                </a:lnTo>
                <a:lnTo>
                  <a:pt x="4608322" y="1016544"/>
                </a:lnTo>
                <a:lnTo>
                  <a:pt x="0" y="1016544"/>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7584" tIns="107584" rIns="107584" bIns="107584" numCol="1" spcCol="1270" anchor="ctr" anchorCtr="0">
            <a:noAutofit/>
          </a:bodyPr>
          <a:lstStyle/>
          <a:p>
            <a:pPr marL="0" lvl="0" indent="0" algn="l" defTabSz="488950">
              <a:lnSpc>
                <a:spcPct val="100000"/>
              </a:lnSpc>
              <a:spcBef>
                <a:spcPct val="0"/>
              </a:spcBef>
              <a:spcAft>
                <a:spcPct val="35000"/>
              </a:spcAft>
              <a:buNone/>
            </a:pPr>
            <a:r>
              <a:rPr lang="en-GB" sz="1200" kern="1200" noProof="1"/>
              <a:t>Annealing</a:t>
            </a:r>
          </a:p>
          <a:p>
            <a:pPr marL="180975" lvl="1" indent="-180975" algn="l" defTabSz="488950">
              <a:lnSpc>
                <a:spcPct val="90000"/>
              </a:lnSpc>
              <a:spcBef>
                <a:spcPct val="0"/>
              </a:spcBef>
              <a:spcAft>
                <a:spcPct val="15000"/>
              </a:spcAft>
              <a:buChar char="•"/>
            </a:pPr>
            <a:r>
              <a:rPr lang="en-GB" sz="1200" kern="1200" noProof="1"/>
              <a:t>improve the </a:t>
            </a:r>
            <a:r>
              <a:rPr lang="en-GB" sz="1200" b="1" kern="1200" noProof="1"/>
              <a:t>atomic organization </a:t>
            </a:r>
            <a:r>
              <a:rPr lang="en-GB" sz="1200" kern="1200" noProof="1"/>
              <a:t>of the coating in the medium-range order and reduce its mechanical loss angle</a:t>
            </a:r>
          </a:p>
          <a:p>
            <a:pPr marL="180975" lvl="1" indent="-180975" algn="l" defTabSz="488950">
              <a:lnSpc>
                <a:spcPct val="90000"/>
              </a:lnSpc>
              <a:spcBef>
                <a:spcPct val="0"/>
              </a:spcBef>
              <a:spcAft>
                <a:spcPct val="15000"/>
              </a:spcAft>
              <a:buChar char="•"/>
            </a:pPr>
            <a:r>
              <a:rPr lang="en-GB" sz="1200" kern="1200" noProof="1"/>
              <a:t>modify the </a:t>
            </a:r>
            <a:r>
              <a:rPr lang="en-GB" sz="1200" b="1" kern="1200" noProof="1"/>
              <a:t>chemical composition </a:t>
            </a:r>
            <a:r>
              <a:rPr lang="en-GB" sz="1200" kern="1200" noProof="1"/>
              <a:t>(desorption of contaminants)</a:t>
            </a:r>
          </a:p>
          <a:p>
            <a:pPr marL="180975" lvl="1" indent="-180975" algn="l" defTabSz="488950">
              <a:lnSpc>
                <a:spcPct val="90000"/>
              </a:lnSpc>
              <a:spcBef>
                <a:spcPct val="0"/>
              </a:spcBef>
              <a:spcAft>
                <a:spcPct val="15000"/>
              </a:spcAft>
              <a:buChar char="•"/>
            </a:pPr>
            <a:r>
              <a:rPr lang="en-GB" sz="1200" b="1" kern="1200" noProof="1"/>
              <a:t>controlled crystallization</a:t>
            </a:r>
          </a:p>
        </p:txBody>
      </p:sp>
      <p:pic>
        <p:nvPicPr>
          <p:cNvPr id="32" name="Picture 31" descr="A fire with flames on a white background&#10;&#10;Description automatically generated">
            <a:extLst>
              <a:ext uri="{FF2B5EF4-FFF2-40B4-BE49-F238E27FC236}">
                <a16:creationId xmlns:a16="http://schemas.microsoft.com/office/drawing/2014/main" id="{659F3D61-38A6-77B4-7070-E1F8D43BB91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5500" b="81875" l="21000" r="82875">
                        <a14:foregroundMark x1="44750" y1="64125" x2="54375" y2="78000"/>
                        <a14:foregroundMark x1="64500" y1="68875" x2="64000" y2="63625"/>
                        <a14:foregroundMark x1="37625" y1="81875" x2="66875" y2="72750"/>
                        <a14:foregroundMark x1="52000" y1="81375" x2="53000" y2="61750"/>
                        <a14:foregroundMark x1="50625" y1="29000" x2="50625" y2="15500"/>
                        <a14:foregroundMark x1="38500" y1="51625" x2="33750" y2="30000"/>
                        <a14:foregroundMark x1="65500" y1="60250" x2="76000" y2="49250"/>
                      </a14:backgroundRemoval>
                    </a14:imgEffect>
                  </a14:imgLayer>
                </a14:imgProps>
              </a:ext>
              <a:ext uri="{28A0092B-C50C-407E-A947-70E740481C1C}">
                <a14:useLocalDpi xmlns:a14="http://schemas.microsoft.com/office/drawing/2010/main" val="0"/>
              </a:ext>
            </a:extLst>
          </a:blip>
          <a:srcRect l="13333" t="11908" r="9361" b="10682"/>
          <a:stretch/>
        </p:blipFill>
        <p:spPr>
          <a:xfrm>
            <a:off x="1144556" y="4375210"/>
            <a:ext cx="559100" cy="559851"/>
          </a:xfrm>
          <a:prstGeom prst="rect">
            <a:avLst/>
          </a:prstGeom>
          <a:ln>
            <a:solidFill>
              <a:schemeClr val="tx1"/>
            </a:solidFill>
          </a:ln>
        </p:spPr>
      </p:pic>
    </p:spTree>
    <p:extLst>
      <p:ext uri="{BB962C8B-B14F-4D97-AF65-F5344CB8AC3E}">
        <p14:creationId xmlns:p14="http://schemas.microsoft.com/office/powerpoint/2010/main" val="2868626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1"/>
              <a:t>Development of materials for ultra-low loss optical coatings</a:t>
            </a:r>
          </a:p>
        </p:txBody>
      </p:sp>
      <p:sp>
        <p:nvSpPr>
          <p:cNvPr id="3" name="Segnaposto contenuto 2"/>
          <p:cNvSpPr>
            <a:spLocks noGrp="1"/>
          </p:cNvSpPr>
          <p:nvPr>
            <p:ph idx="1"/>
          </p:nvPr>
        </p:nvSpPr>
        <p:spPr>
          <a:xfrm>
            <a:off x="838200" y="1825625"/>
            <a:ext cx="10515600" cy="1051570"/>
          </a:xfrm>
        </p:spPr>
        <p:txBody>
          <a:bodyPr>
            <a:spAutoFit/>
          </a:bodyPr>
          <a:lstStyle/>
          <a:p>
            <a:pPr marL="0" indent="0" algn="ctr">
              <a:buNone/>
            </a:pPr>
            <a:r>
              <a:rPr lang="en-GB" sz="2000" noProof="1"/>
              <a:t>GOAL: </a:t>
            </a:r>
          </a:p>
          <a:p>
            <a:pPr marL="0" indent="0" algn="ctr">
              <a:buNone/>
            </a:pPr>
            <a:r>
              <a:rPr lang="en-GB" sz="2000" noProof="1"/>
              <a:t>increase the mechanical performances of today's reflective coatings, retaining their outstanding optical and morphological properties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16</a:t>
            </a:fld>
            <a:endParaRPr lang="en-GB" noProof="1"/>
          </a:p>
        </p:txBody>
      </p:sp>
      <p:sp>
        <p:nvSpPr>
          <p:cNvPr id="11" name="TextBox 10">
            <a:extLst>
              <a:ext uri="{FF2B5EF4-FFF2-40B4-BE49-F238E27FC236}">
                <a16:creationId xmlns:a16="http://schemas.microsoft.com/office/drawing/2014/main" id="{E27F9049-3B54-10C2-3364-96C06FA7552F}"/>
              </a:ext>
            </a:extLst>
          </p:cNvPr>
          <p:cNvSpPr txBox="1"/>
          <p:nvPr/>
        </p:nvSpPr>
        <p:spPr>
          <a:xfrm rot="16200000">
            <a:off x="-607704" y="4541113"/>
            <a:ext cx="3261140" cy="369332"/>
          </a:xfrm>
          <a:prstGeom prst="rect">
            <a:avLst/>
          </a:prstGeom>
          <a:noFill/>
        </p:spPr>
        <p:txBody>
          <a:bodyPr wrap="square">
            <a:spAutoFit/>
          </a:bodyPr>
          <a:lstStyle/>
          <a:p>
            <a:pPr lvl="0" algn="ctr"/>
            <a:r>
              <a:rPr lang="en-GB" sz="1800" b="1" i="1" noProof="1"/>
              <a:t>Coating structure and design</a:t>
            </a:r>
          </a:p>
        </p:txBody>
      </p:sp>
      <p:grpSp>
        <p:nvGrpSpPr>
          <p:cNvPr id="23" name="Group 22">
            <a:extLst>
              <a:ext uri="{FF2B5EF4-FFF2-40B4-BE49-F238E27FC236}">
                <a16:creationId xmlns:a16="http://schemas.microsoft.com/office/drawing/2014/main" id="{A0457AD3-77A9-E20D-D4FA-C10C4402C357}"/>
              </a:ext>
            </a:extLst>
          </p:cNvPr>
          <p:cNvGrpSpPr/>
          <p:nvPr/>
        </p:nvGrpSpPr>
        <p:grpSpPr>
          <a:xfrm>
            <a:off x="1207532" y="3095210"/>
            <a:ext cx="10146268" cy="3261139"/>
            <a:chOff x="1207532" y="2877193"/>
            <a:chExt cx="10146268" cy="3261139"/>
          </a:xfrm>
        </p:grpSpPr>
        <p:grpSp>
          <p:nvGrpSpPr>
            <p:cNvPr id="13" name="Group 12">
              <a:extLst>
                <a:ext uri="{FF2B5EF4-FFF2-40B4-BE49-F238E27FC236}">
                  <a16:creationId xmlns:a16="http://schemas.microsoft.com/office/drawing/2014/main" id="{E61B6177-119F-A600-8D1C-A774022A9EC0}"/>
                </a:ext>
              </a:extLst>
            </p:cNvPr>
            <p:cNvGrpSpPr/>
            <p:nvPr/>
          </p:nvGrpSpPr>
          <p:grpSpPr>
            <a:xfrm>
              <a:off x="1207532" y="2877193"/>
              <a:ext cx="10146268" cy="3261139"/>
              <a:chOff x="1207532" y="2877193"/>
              <a:chExt cx="10146268" cy="3261139"/>
            </a:xfrm>
          </p:grpSpPr>
          <p:sp>
            <p:nvSpPr>
              <p:cNvPr id="18" name="Freeform: Shape 17">
                <a:extLst>
                  <a:ext uri="{FF2B5EF4-FFF2-40B4-BE49-F238E27FC236}">
                    <a16:creationId xmlns:a16="http://schemas.microsoft.com/office/drawing/2014/main" id="{4F0EB1D4-A13A-CBEC-71F5-44CFB771B65A}"/>
                  </a:ext>
                </a:extLst>
              </p:cNvPr>
              <p:cNvSpPr/>
              <p:nvPr/>
            </p:nvSpPr>
            <p:spPr>
              <a:xfrm>
                <a:off x="1207532" y="3980803"/>
                <a:ext cx="10146268" cy="1019106"/>
              </a:xfrm>
              <a:custGeom>
                <a:avLst/>
                <a:gdLst>
                  <a:gd name="connsiteX0" fmla="*/ 0 w 10146268"/>
                  <a:gd name="connsiteY0" fmla="*/ 101911 h 1019106"/>
                  <a:gd name="connsiteX1" fmla="*/ 101911 w 10146268"/>
                  <a:gd name="connsiteY1" fmla="*/ 0 h 1019106"/>
                  <a:gd name="connsiteX2" fmla="*/ 10044357 w 10146268"/>
                  <a:gd name="connsiteY2" fmla="*/ 0 h 1019106"/>
                  <a:gd name="connsiteX3" fmla="*/ 10146268 w 10146268"/>
                  <a:gd name="connsiteY3" fmla="*/ 101911 h 1019106"/>
                  <a:gd name="connsiteX4" fmla="*/ 10146268 w 10146268"/>
                  <a:gd name="connsiteY4" fmla="*/ 917195 h 1019106"/>
                  <a:gd name="connsiteX5" fmla="*/ 10044357 w 10146268"/>
                  <a:gd name="connsiteY5" fmla="*/ 1019106 h 1019106"/>
                  <a:gd name="connsiteX6" fmla="*/ 101911 w 10146268"/>
                  <a:gd name="connsiteY6" fmla="*/ 1019106 h 1019106"/>
                  <a:gd name="connsiteX7" fmla="*/ 0 w 10146268"/>
                  <a:gd name="connsiteY7" fmla="*/ 917195 h 1019106"/>
                  <a:gd name="connsiteX8" fmla="*/ 0 w 10146268"/>
                  <a:gd name="connsiteY8" fmla="*/ 101911 h 101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6268" h="1019106">
                    <a:moveTo>
                      <a:pt x="0" y="101911"/>
                    </a:moveTo>
                    <a:cubicBezTo>
                      <a:pt x="0" y="45627"/>
                      <a:pt x="45627" y="0"/>
                      <a:pt x="101911" y="0"/>
                    </a:cubicBezTo>
                    <a:lnTo>
                      <a:pt x="10044357" y="0"/>
                    </a:lnTo>
                    <a:cubicBezTo>
                      <a:pt x="10100641" y="0"/>
                      <a:pt x="10146268" y="45627"/>
                      <a:pt x="10146268" y="101911"/>
                    </a:cubicBezTo>
                    <a:lnTo>
                      <a:pt x="10146268" y="917195"/>
                    </a:lnTo>
                    <a:cubicBezTo>
                      <a:pt x="10146268" y="973479"/>
                      <a:pt x="10100641" y="1019106"/>
                      <a:pt x="10044357" y="1019106"/>
                    </a:cubicBezTo>
                    <a:lnTo>
                      <a:pt x="101911" y="1019106"/>
                    </a:lnTo>
                    <a:cubicBezTo>
                      <a:pt x="45627" y="1019106"/>
                      <a:pt x="0" y="973479"/>
                      <a:pt x="0" y="917195"/>
                    </a:cubicBezTo>
                    <a:lnTo>
                      <a:pt x="0" y="10191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203554" tIns="72390" rIns="72391" bIns="72390" numCol="1" spcCol="1270" anchor="ctr" anchorCtr="0">
                <a:noAutofit/>
              </a:bodyPr>
              <a:lstStyle/>
              <a:p>
                <a:pPr marL="0" lvl="0" indent="0" algn="l" defTabSz="844550">
                  <a:lnSpc>
                    <a:spcPct val="90000"/>
                  </a:lnSpc>
                  <a:spcBef>
                    <a:spcPct val="0"/>
                  </a:spcBef>
                  <a:spcAft>
                    <a:spcPct val="35000"/>
                  </a:spcAft>
                  <a:buNone/>
                </a:pPr>
                <a:r>
                  <a:rPr lang="en-GB" sz="1900" i="1" u="sng" kern="1200" noProof="1"/>
                  <a:t>Nano-layering</a:t>
                </a:r>
                <a:r>
                  <a:rPr lang="en-GB" sz="1900" kern="1200" noProof="1"/>
                  <a:t>: periodic stack of ultrathin (nanometer-scale) films that behaves like a homogeneous material with a tunable refractive index. It can be annealed at higher temperatures, thanks to geometrical suppression of crystallization</a:t>
                </a:r>
              </a:p>
            </p:txBody>
          </p:sp>
          <p:sp>
            <p:nvSpPr>
              <p:cNvPr id="14" name="Freeform: Shape 13">
                <a:extLst>
                  <a:ext uri="{FF2B5EF4-FFF2-40B4-BE49-F238E27FC236}">
                    <a16:creationId xmlns:a16="http://schemas.microsoft.com/office/drawing/2014/main" id="{1800B0D9-3E2E-72E4-2226-18D25FB9705F}"/>
                  </a:ext>
                </a:extLst>
              </p:cNvPr>
              <p:cNvSpPr/>
              <p:nvPr/>
            </p:nvSpPr>
            <p:spPr>
              <a:xfrm>
                <a:off x="1207532" y="2877193"/>
                <a:ext cx="10146268" cy="1019106"/>
              </a:xfrm>
              <a:custGeom>
                <a:avLst/>
                <a:gdLst>
                  <a:gd name="connsiteX0" fmla="*/ 0 w 10146268"/>
                  <a:gd name="connsiteY0" fmla="*/ 101911 h 1019106"/>
                  <a:gd name="connsiteX1" fmla="*/ 101911 w 10146268"/>
                  <a:gd name="connsiteY1" fmla="*/ 0 h 1019106"/>
                  <a:gd name="connsiteX2" fmla="*/ 10044357 w 10146268"/>
                  <a:gd name="connsiteY2" fmla="*/ 0 h 1019106"/>
                  <a:gd name="connsiteX3" fmla="*/ 10146268 w 10146268"/>
                  <a:gd name="connsiteY3" fmla="*/ 101911 h 1019106"/>
                  <a:gd name="connsiteX4" fmla="*/ 10146268 w 10146268"/>
                  <a:gd name="connsiteY4" fmla="*/ 917195 h 1019106"/>
                  <a:gd name="connsiteX5" fmla="*/ 10044357 w 10146268"/>
                  <a:gd name="connsiteY5" fmla="*/ 1019106 h 1019106"/>
                  <a:gd name="connsiteX6" fmla="*/ 101911 w 10146268"/>
                  <a:gd name="connsiteY6" fmla="*/ 1019106 h 1019106"/>
                  <a:gd name="connsiteX7" fmla="*/ 0 w 10146268"/>
                  <a:gd name="connsiteY7" fmla="*/ 917195 h 1019106"/>
                  <a:gd name="connsiteX8" fmla="*/ 0 w 10146268"/>
                  <a:gd name="connsiteY8" fmla="*/ 101911 h 101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6268" h="1019106">
                    <a:moveTo>
                      <a:pt x="0" y="101911"/>
                    </a:moveTo>
                    <a:cubicBezTo>
                      <a:pt x="0" y="45627"/>
                      <a:pt x="45627" y="0"/>
                      <a:pt x="101911" y="0"/>
                    </a:cubicBezTo>
                    <a:lnTo>
                      <a:pt x="10044357" y="0"/>
                    </a:lnTo>
                    <a:cubicBezTo>
                      <a:pt x="10100641" y="0"/>
                      <a:pt x="10146268" y="45627"/>
                      <a:pt x="10146268" y="101911"/>
                    </a:cubicBezTo>
                    <a:lnTo>
                      <a:pt x="10146268" y="917195"/>
                    </a:lnTo>
                    <a:cubicBezTo>
                      <a:pt x="10146268" y="973479"/>
                      <a:pt x="10100641" y="1019106"/>
                      <a:pt x="10044357" y="1019106"/>
                    </a:cubicBezTo>
                    <a:lnTo>
                      <a:pt x="101911" y="1019106"/>
                    </a:lnTo>
                    <a:cubicBezTo>
                      <a:pt x="45627" y="1019106"/>
                      <a:pt x="0" y="973479"/>
                      <a:pt x="0" y="917195"/>
                    </a:cubicBezTo>
                    <a:lnTo>
                      <a:pt x="0" y="10191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207364" tIns="76200" rIns="76201" bIns="7620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en-GB" sz="2000" i="1" u="sng" kern="1200" noProof="1"/>
                  <a:t>Bragg reflectors</a:t>
                </a:r>
                <a:r>
                  <a:rPr lang="en-GB" sz="2000" kern="1200" noProof="1"/>
                  <a:t>: thickness optimization, to maintain the desired reflectivity and reduce coating thermal noise (CTN)</a:t>
                </a:r>
                <a:endParaRPr lang="en-GB" sz="2000" b="1" i="1" kern="1200" noProof="1"/>
              </a:p>
            </p:txBody>
          </p:sp>
          <p:sp>
            <p:nvSpPr>
              <p:cNvPr id="15" name="Rectangle: Rounded Corners 14">
                <a:extLst>
                  <a:ext uri="{FF2B5EF4-FFF2-40B4-BE49-F238E27FC236}">
                    <a16:creationId xmlns:a16="http://schemas.microsoft.com/office/drawing/2014/main" id="{8A41C229-0F7F-4528-B0E2-54FBF06B8C08}"/>
                  </a:ext>
                </a:extLst>
              </p:cNvPr>
              <p:cNvSpPr/>
              <p:nvPr/>
            </p:nvSpPr>
            <p:spPr>
              <a:xfrm>
                <a:off x="1309442" y="2979103"/>
                <a:ext cx="2029253" cy="815284"/>
              </a:xfrm>
              <a:prstGeom prst="roundRect">
                <a:avLst>
                  <a:gd name="adj" fmla="val 10000"/>
                </a:avLst>
              </a:prstGeom>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noProof="1"/>
              </a:p>
            </p:txBody>
          </p:sp>
          <p:sp>
            <p:nvSpPr>
              <p:cNvPr id="16" name="Freeform: Shape 15">
                <a:extLst>
                  <a:ext uri="{FF2B5EF4-FFF2-40B4-BE49-F238E27FC236}">
                    <a16:creationId xmlns:a16="http://schemas.microsoft.com/office/drawing/2014/main" id="{4E3B62B0-C115-3DB0-31F9-DC68B02699A1}"/>
                  </a:ext>
                </a:extLst>
              </p:cNvPr>
              <p:cNvSpPr/>
              <p:nvPr/>
            </p:nvSpPr>
            <p:spPr>
              <a:xfrm>
                <a:off x="1207532" y="5119226"/>
                <a:ext cx="10146268" cy="1019106"/>
              </a:xfrm>
              <a:custGeom>
                <a:avLst/>
                <a:gdLst>
                  <a:gd name="connsiteX0" fmla="*/ 0 w 10146268"/>
                  <a:gd name="connsiteY0" fmla="*/ 101911 h 1019106"/>
                  <a:gd name="connsiteX1" fmla="*/ 101911 w 10146268"/>
                  <a:gd name="connsiteY1" fmla="*/ 0 h 1019106"/>
                  <a:gd name="connsiteX2" fmla="*/ 10044357 w 10146268"/>
                  <a:gd name="connsiteY2" fmla="*/ 0 h 1019106"/>
                  <a:gd name="connsiteX3" fmla="*/ 10146268 w 10146268"/>
                  <a:gd name="connsiteY3" fmla="*/ 101911 h 1019106"/>
                  <a:gd name="connsiteX4" fmla="*/ 10146268 w 10146268"/>
                  <a:gd name="connsiteY4" fmla="*/ 917195 h 1019106"/>
                  <a:gd name="connsiteX5" fmla="*/ 10044357 w 10146268"/>
                  <a:gd name="connsiteY5" fmla="*/ 1019106 h 1019106"/>
                  <a:gd name="connsiteX6" fmla="*/ 101911 w 10146268"/>
                  <a:gd name="connsiteY6" fmla="*/ 1019106 h 1019106"/>
                  <a:gd name="connsiteX7" fmla="*/ 0 w 10146268"/>
                  <a:gd name="connsiteY7" fmla="*/ 917195 h 1019106"/>
                  <a:gd name="connsiteX8" fmla="*/ 0 w 10146268"/>
                  <a:gd name="connsiteY8" fmla="*/ 101911 h 101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6268" h="1019106">
                    <a:moveTo>
                      <a:pt x="0" y="101911"/>
                    </a:moveTo>
                    <a:cubicBezTo>
                      <a:pt x="0" y="45627"/>
                      <a:pt x="45627" y="0"/>
                      <a:pt x="101911" y="0"/>
                    </a:cubicBezTo>
                    <a:lnTo>
                      <a:pt x="10044357" y="0"/>
                    </a:lnTo>
                    <a:cubicBezTo>
                      <a:pt x="10100641" y="0"/>
                      <a:pt x="10146268" y="45627"/>
                      <a:pt x="10146268" y="101911"/>
                    </a:cubicBezTo>
                    <a:lnTo>
                      <a:pt x="10146268" y="917195"/>
                    </a:lnTo>
                    <a:cubicBezTo>
                      <a:pt x="10146268" y="973479"/>
                      <a:pt x="10100641" y="1019106"/>
                      <a:pt x="10044357" y="1019106"/>
                    </a:cubicBezTo>
                    <a:lnTo>
                      <a:pt x="101911" y="1019106"/>
                    </a:lnTo>
                    <a:cubicBezTo>
                      <a:pt x="45627" y="1019106"/>
                      <a:pt x="0" y="973479"/>
                      <a:pt x="0" y="917195"/>
                    </a:cubicBezTo>
                    <a:lnTo>
                      <a:pt x="0" y="10191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2203554" tIns="72390" rIns="72391" bIns="72390" numCol="1" spcCol="1270" anchor="ctr" anchorCtr="0">
                <a:noAutofit/>
              </a:bodyPr>
              <a:lstStyle/>
              <a:p>
                <a:pPr marL="0" lvl="0" indent="0" algn="l" defTabSz="844550">
                  <a:lnSpc>
                    <a:spcPct val="90000"/>
                  </a:lnSpc>
                  <a:spcBef>
                    <a:spcPct val="0"/>
                  </a:spcBef>
                  <a:spcAft>
                    <a:spcPct val="35000"/>
                  </a:spcAft>
                  <a:buNone/>
                </a:pPr>
                <a:r>
                  <a:rPr lang="en-GB" sz="1900" i="1" u="sng" kern="1200" noProof="1"/>
                  <a:t>Multimaterial approach</a:t>
                </a:r>
                <a:r>
                  <a:rPr lang="en-GB" sz="1900" kern="1200" noProof="1"/>
                  <a:t>: Combination of different materials with low optical absorption near the surface and minimized mechanical losses deeper within</a:t>
                </a:r>
              </a:p>
            </p:txBody>
          </p:sp>
          <p:sp>
            <p:nvSpPr>
              <p:cNvPr id="17" name="Rectangle: Rounded Corners 16">
                <a:extLst>
                  <a:ext uri="{FF2B5EF4-FFF2-40B4-BE49-F238E27FC236}">
                    <a16:creationId xmlns:a16="http://schemas.microsoft.com/office/drawing/2014/main" id="{8CAA80BF-98D8-4334-F3C7-ABAD92F7BC6B}"/>
                  </a:ext>
                </a:extLst>
              </p:cNvPr>
              <p:cNvSpPr/>
              <p:nvPr/>
            </p:nvSpPr>
            <p:spPr>
              <a:xfrm>
                <a:off x="1309442" y="4100120"/>
                <a:ext cx="2029253" cy="815284"/>
              </a:xfrm>
              <a:prstGeom prst="roundRect">
                <a:avLst>
                  <a:gd name="adj" fmla="val 10000"/>
                </a:avLst>
              </a:prstGeom>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noProof="1"/>
              </a:p>
            </p:txBody>
          </p:sp>
          <p:sp>
            <p:nvSpPr>
              <p:cNvPr id="19" name="Rectangle: Rounded Corners 18">
                <a:extLst>
                  <a:ext uri="{FF2B5EF4-FFF2-40B4-BE49-F238E27FC236}">
                    <a16:creationId xmlns:a16="http://schemas.microsoft.com/office/drawing/2014/main" id="{40230289-287F-839A-D7DC-3E89EE4A6637}"/>
                  </a:ext>
                </a:extLst>
              </p:cNvPr>
              <p:cNvSpPr/>
              <p:nvPr/>
            </p:nvSpPr>
            <p:spPr>
              <a:xfrm>
                <a:off x="1309442" y="5221137"/>
                <a:ext cx="2029253" cy="815284"/>
              </a:xfrm>
              <a:prstGeom prst="roundRect">
                <a:avLst>
                  <a:gd name="adj" fmla="val 10000"/>
                </a:avLst>
              </a:prstGeom>
            </p:spPr>
            <p:style>
              <a:lnRef idx="1">
                <a:schemeClr val="lt1">
                  <a:hueOff val="0"/>
                  <a:satOff val="0"/>
                  <a:lumOff val="0"/>
                  <a:alphaOff val="0"/>
                </a:schemeClr>
              </a:lnRef>
              <a:fillRef idx="1">
                <a:schemeClr val="accent1">
                  <a:tint val="50000"/>
                  <a:hueOff val="0"/>
                  <a:satOff val="0"/>
                  <a:lumOff val="0"/>
                  <a:alphaOff val="0"/>
                </a:schemeClr>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noProof="1"/>
              </a:p>
            </p:txBody>
          </p:sp>
        </p:grpSp>
        <p:pic>
          <p:nvPicPr>
            <p:cNvPr id="20" name="Picture 19">
              <a:extLst>
                <a:ext uri="{FF2B5EF4-FFF2-40B4-BE49-F238E27FC236}">
                  <a16:creationId xmlns:a16="http://schemas.microsoft.com/office/drawing/2014/main" id="{E43BA0D2-E0DC-9E7E-BA20-D3ABED797D02}"/>
                </a:ext>
              </a:extLst>
            </p:cNvPr>
            <p:cNvPicPr>
              <a:picLocks noChangeAspect="1"/>
            </p:cNvPicPr>
            <p:nvPr/>
          </p:nvPicPr>
          <p:blipFill>
            <a:blip r:embed="rId3"/>
            <a:srcRect l="36771"/>
            <a:stretch/>
          </p:blipFill>
          <p:spPr>
            <a:xfrm>
              <a:off x="1925232" y="4085396"/>
              <a:ext cx="832629" cy="847368"/>
            </a:xfrm>
            <a:prstGeom prst="rect">
              <a:avLst/>
            </a:prstGeom>
          </p:spPr>
        </p:pic>
        <p:pic>
          <p:nvPicPr>
            <p:cNvPr id="21" name="Picture 20">
              <a:extLst>
                <a:ext uri="{FF2B5EF4-FFF2-40B4-BE49-F238E27FC236}">
                  <a16:creationId xmlns:a16="http://schemas.microsoft.com/office/drawing/2014/main" id="{3DDB5A4A-711E-99F2-25A5-097FABA1FC20}"/>
                </a:ext>
              </a:extLst>
            </p:cNvPr>
            <p:cNvPicPr>
              <a:picLocks noChangeAspect="1"/>
            </p:cNvPicPr>
            <p:nvPr/>
          </p:nvPicPr>
          <p:blipFill>
            <a:blip r:embed="rId4"/>
            <a:srcRect l="4290" r="43337"/>
            <a:stretch/>
          </p:blipFill>
          <p:spPr>
            <a:xfrm>
              <a:off x="1925233" y="5238253"/>
              <a:ext cx="832629" cy="815283"/>
            </a:xfrm>
            <a:prstGeom prst="rect">
              <a:avLst/>
            </a:prstGeom>
          </p:spPr>
        </p:pic>
        <p:pic>
          <p:nvPicPr>
            <p:cNvPr id="22" name="Picture 21">
              <a:extLst>
                <a:ext uri="{FF2B5EF4-FFF2-40B4-BE49-F238E27FC236}">
                  <a16:creationId xmlns:a16="http://schemas.microsoft.com/office/drawing/2014/main" id="{86069C29-B35C-C19A-44C7-8EA9FC0B402F}"/>
                </a:ext>
              </a:extLst>
            </p:cNvPr>
            <p:cNvPicPr>
              <a:picLocks noChangeAspect="1"/>
            </p:cNvPicPr>
            <p:nvPr/>
          </p:nvPicPr>
          <p:blipFill>
            <a:blip r:embed="rId5"/>
            <a:srcRect l="1" t="8351" r="184"/>
            <a:stretch/>
          </p:blipFill>
          <p:spPr>
            <a:xfrm>
              <a:off x="1925232" y="2978915"/>
              <a:ext cx="832629" cy="815472"/>
            </a:xfrm>
            <a:prstGeom prst="rect">
              <a:avLst/>
            </a:prstGeom>
          </p:spPr>
        </p:pic>
      </p:grpSp>
    </p:spTree>
    <p:extLst>
      <p:ext uri="{BB962C8B-B14F-4D97-AF65-F5344CB8AC3E}">
        <p14:creationId xmlns:p14="http://schemas.microsoft.com/office/powerpoint/2010/main" val="2486197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8ACBB47-3833-4A94-F477-DE75BCFE3A56}"/>
              </a:ext>
            </a:extLst>
          </p:cNvPr>
          <p:cNvSpPr/>
          <p:nvPr/>
        </p:nvSpPr>
        <p:spPr>
          <a:xfrm>
            <a:off x="768483" y="3482497"/>
            <a:ext cx="10585316" cy="2188729"/>
          </a:xfrm>
          <a:prstGeom prst="roundRect">
            <a:avLst>
              <a:gd name="adj" fmla="val 9830"/>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noProof="1"/>
          </a:p>
        </p:txBody>
      </p:sp>
      <p:sp>
        <p:nvSpPr>
          <p:cNvPr id="2" name="Titolo 1"/>
          <p:cNvSpPr>
            <a:spLocks noGrp="1"/>
          </p:cNvSpPr>
          <p:nvPr>
            <p:ph type="title"/>
          </p:nvPr>
        </p:nvSpPr>
        <p:spPr/>
        <p:txBody>
          <a:bodyPr/>
          <a:lstStyle/>
          <a:p>
            <a:r>
              <a:rPr lang="en-GB" noProof="1"/>
              <a:t>Development of materials for ultra-low loss optical coatings</a:t>
            </a:r>
          </a:p>
        </p:txBody>
      </p:sp>
      <p:sp>
        <p:nvSpPr>
          <p:cNvPr id="3" name="Segnaposto contenuto 2"/>
          <p:cNvSpPr>
            <a:spLocks noGrp="1"/>
          </p:cNvSpPr>
          <p:nvPr>
            <p:ph idx="1"/>
          </p:nvPr>
        </p:nvSpPr>
        <p:spPr>
          <a:xfrm>
            <a:off x="838199" y="1825624"/>
            <a:ext cx="10515600" cy="4530725"/>
          </a:xfrm>
        </p:spPr>
        <p:txBody>
          <a:bodyPr>
            <a:noAutofit/>
          </a:bodyPr>
          <a:lstStyle/>
          <a:p>
            <a:pPr marL="0" indent="0" algn="ctr">
              <a:buNone/>
            </a:pPr>
            <a:r>
              <a:rPr lang="en-GB" sz="1800" noProof="1"/>
              <a:t>GOAL: </a:t>
            </a:r>
          </a:p>
          <a:p>
            <a:pPr marL="0" indent="0" algn="ctr">
              <a:buNone/>
            </a:pPr>
            <a:r>
              <a:rPr lang="en-GB" sz="1800" noProof="1"/>
              <a:t>increase the mechanical performances of today's reflective coatings, retaining their outstanding optical and morphological properties</a:t>
            </a:r>
          </a:p>
          <a:p>
            <a:pPr marL="0" indent="0">
              <a:buNone/>
            </a:pPr>
            <a:endParaRPr lang="en-GB" sz="1400" noProof="1"/>
          </a:p>
          <a:p>
            <a:pPr marL="0" indent="0">
              <a:buNone/>
            </a:pPr>
            <a:endParaRPr lang="en-GB" sz="1400" noProof="1"/>
          </a:p>
          <a:p>
            <a:pPr marL="0" indent="0">
              <a:buNone/>
            </a:pPr>
            <a:r>
              <a:rPr lang="en-GB" sz="1800" b="1" i="1" noProof="1"/>
              <a:t>Investigation techniques</a:t>
            </a:r>
            <a:r>
              <a:rPr lang="en-GB" sz="1800" noProof="1"/>
              <a:t>:</a:t>
            </a:r>
          </a:p>
          <a:p>
            <a:r>
              <a:rPr lang="en-GB" sz="1400" i="1" u="sng" noProof="1"/>
              <a:t>Optical properties</a:t>
            </a:r>
            <a:r>
              <a:rPr lang="en-GB" sz="1400" noProof="1"/>
              <a:t>: measurement of optical absorption and/or extinction coefficient and refractive index (spectroscopic ellipsometry)</a:t>
            </a:r>
          </a:p>
          <a:p>
            <a:r>
              <a:rPr lang="en-GB" sz="1400" i="1" u="sng" noProof="1"/>
              <a:t>Mechanical dissipation properties</a:t>
            </a:r>
            <a:r>
              <a:rPr lang="en-GB" sz="1400" noProof="1"/>
              <a:t>: measurement of loss angle and substrate preparation procedure (thermal annealing and polishing of barrel), density and elastic constants (Brillouin spectroscopy); numerical simulations (molecular dynamics, FEA)</a:t>
            </a:r>
          </a:p>
          <a:p>
            <a:r>
              <a:rPr lang="en-GB" sz="1400" i="1" u="sng" noProof="1"/>
              <a:t>Microscopic structure</a:t>
            </a:r>
            <a:r>
              <a:rPr lang="en-GB" sz="1400" noProof="1"/>
              <a:t>: chemical composition and stoichiometry (XPS), crystallization (XRD, Raman spectroscopy); local molecular structures (Raman sp.); topology and surface composition (AFM and SEM)</a:t>
            </a:r>
          </a:p>
          <a:p>
            <a:r>
              <a:rPr lang="en-GB" sz="1400" i="1" u="sng" noProof="1"/>
              <a:t>Thermal and opto-thermal properties</a:t>
            </a:r>
            <a:r>
              <a:rPr lang="en-GB" sz="1400" noProof="1"/>
              <a:t>: optical path as a function of temperature (thermo-refractive measurement); measurement of the coefficient of linear thermal expansion (Curvature measurement)</a:t>
            </a:r>
          </a:p>
          <a:p>
            <a:endParaRPr lang="en-GB" sz="1400" noProof="1"/>
          </a:p>
          <a:p>
            <a:pPr algn="ctr">
              <a:buFont typeface="Wingdings" panose="05000000000000000000" pitchFamily="2" charset="2"/>
              <a:buChar char="Ø"/>
            </a:pPr>
            <a:r>
              <a:rPr lang="en-GB" sz="1800" b="1" i="1" u="sng" noProof="1"/>
              <a:t>Comprehensive picture of the relevant physics of a given material</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17</a:t>
            </a:fld>
            <a:endParaRPr lang="en-GB" noProof="1"/>
          </a:p>
        </p:txBody>
      </p:sp>
      <p:graphicFrame>
        <p:nvGraphicFramePr>
          <p:cNvPr id="11" name="Diagram 10">
            <a:extLst>
              <a:ext uri="{FF2B5EF4-FFF2-40B4-BE49-F238E27FC236}">
                <a16:creationId xmlns:a16="http://schemas.microsoft.com/office/drawing/2014/main" id="{BBE8AAE3-69E5-993E-DE54-D8FAEAB53A97}"/>
              </a:ext>
            </a:extLst>
          </p:cNvPr>
          <p:cNvGraphicFramePr/>
          <p:nvPr>
            <p:extLst>
              <p:ext uri="{D42A27DB-BD31-4B8C-83A1-F6EECF244321}">
                <p14:modId xmlns:p14="http://schemas.microsoft.com/office/powerpoint/2010/main" val="2248050369"/>
              </p:ext>
            </p:extLst>
          </p:nvPr>
        </p:nvGraphicFramePr>
        <p:xfrm>
          <a:off x="838200" y="2768128"/>
          <a:ext cx="10515599" cy="677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630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9A9C-2FF9-5960-8C2F-BE5AA63A6C55}"/>
              </a:ext>
            </a:extLst>
          </p:cNvPr>
          <p:cNvSpPr>
            <a:spLocks noGrp="1"/>
          </p:cNvSpPr>
          <p:nvPr>
            <p:ph type="title"/>
          </p:nvPr>
        </p:nvSpPr>
        <p:spPr/>
        <p:txBody>
          <a:bodyPr/>
          <a:lstStyle/>
          <a:p>
            <a:r>
              <a:rPr lang="en-GB" noProof="1"/>
              <a:t>Conclusion</a:t>
            </a:r>
          </a:p>
        </p:txBody>
      </p:sp>
      <p:sp>
        <p:nvSpPr>
          <p:cNvPr id="3" name="Content Placeholder 2">
            <a:extLst>
              <a:ext uri="{FF2B5EF4-FFF2-40B4-BE49-F238E27FC236}">
                <a16:creationId xmlns:a16="http://schemas.microsoft.com/office/drawing/2014/main" id="{DA5F7E70-1FC1-3E67-0082-15FB299E5BF3}"/>
              </a:ext>
            </a:extLst>
          </p:cNvPr>
          <p:cNvSpPr>
            <a:spLocks noGrp="1"/>
          </p:cNvSpPr>
          <p:nvPr>
            <p:ph idx="1"/>
          </p:nvPr>
        </p:nvSpPr>
        <p:spPr>
          <a:xfrm>
            <a:off x="838200" y="1825625"/>
            <a:ext cx="10515600" cy="1051570"/>
          </a:xfrm>
        </p:spPr>
        <p:txBody>
          <a:bodyPr>
            <a:spAutoFit/>
          </a:bodyPr>
          <a:lstStyle/>
          <a:p>
            <a:r>
              <a:rPr lang="en-GB" sz="2000" b="1" noProof="1"/>
              <a:t>Current</a:t>
            </a:r>
            <a:r>
              <a:rPr lang="en-GB" sz="2000" baseline="0" noProof="1"/>
              <a:t> </a:t>
            </a:r>
            <a:r>
              <a:rPr lang="en-GB" sz="2000" noProof="1"/>
              <a:t>coatings are </a:t>
            </a:r>
            <a:r>
              <a:rPr lang="en-GB" sz="2000" b="1" baseline="0" noProof="1"/>
              <a:t>the best optical component ever manufactured so far</a:t>
            </a:r>
            <a:r>
              <a:rPr lang="en-GB" sz="2000" baseline="0" noProof="1"/>
              <a:t>, in terms of excellent surface figure, really low absorption, very low scatter.</a:t>
            </a:r>
          </a:p>
          <a:p>
            <a:r>
              <a:rPr lang="en-GB" sz="2000" b="1" noProof="1"/>
              <a:t>Improvements</a:t>
            </a:r>
            <a:r>
              <a:rPr lang="en-GB" sz="2000" noProof="1"/>
              <a:t> are still needed to tackle with:</a:t>
            </a:r>
            <a:endParaRPr lang="en-GB" sz="2000" baseline="0" noProof="1"/>
          </a:p>
        </p:txBody>
      </p:sp>
      <p:sp>
        <p:nvSpPr>
          <p:cNvPr id="4" name="Date Placeholder 3">
            <a:extLst>
              <a:ext uri="{FF2B5EF4-FFF2-40B4-BE49-F238E27FC236}">
                <a16:creationId xmlns:a16="http://schemas.microsoft.com/office/drawing/2014/main" id="{D49B039C-ADDB-4534-DC3A-D456F209B9B9}"/>
              </a:ext>
            </a:extLst>
          </p:cNvPr>
          <p:cNvSpPr>
            <a:spLocks noGrp="1"/>
          </p:cNvSpPr>
          <p:nvPr>
            <p:ph type="dt" sz="half" idx="10"/>
          </p:nvPr>
        </p:nvSpPr>
        <p:spPr/>
        <p:txBody>
          <a:bodyPr/>
          <a:lstStyle/>
          <a:p>
            <a:r>
              <a:rPr lang="en-GB" noProof="1"/>
              <a:t>25/09/2024</a:t>
            </a:r>
          </a:p>
        </p:txBody>
      </p:sp>
      <p:sp>
        <p:nvSpPr>
          <p:cNvPr id="5" name="Footer Placeholder 4">
            <a:extLst>
              <a:ext uri="{FF2B5EF4-FFF2-40B4-BE49-F238E27FC236}">
                <a16:creationId xmlns:a16="http://schemas.microsoft.com/office/drawing/2014/main" id="{4F1C22FD-7DFF-D9A7-532A-48F626FC35D6}"/>
              </a:ext>
            </a:extLst>
          </p:cNvPr>
          <p:cNvSpPr>
            <a:spLocks noGrp="1"/>
          </p:cNvSpPr>
          <p:nvPr>
            <p:ph type="ftr" sz="quarter" idx="11"/>
          </p:nvPr>
        </p:nvSpPr>
        <p:spPr/>
        <p:txBody>
          <a:bodyPr/>
          <a:lstStyle/>
          <a:p>
            <a:r>
              <a:rPr lang="en-GB" noProof="1"/>
              <a:t>RICAP-24 Roma International Conference on AstroParticle Physics</a:t>
            </a:r>
          </a:p>
        </p:txBody>
      </p:sp>
      <p:sp>
        <p:nvSpPr>
          <p:cNvPr id="6" name="Slide Number Placeholder 5">
            <a:extLst>
              <a:ext uri="{FF2B5EF4-FFF2-40B4-BE49-F238E27FC236}">
                <a16:creationId xmlns:a16="http://schemas.microsoft.com/office/drawing/2014/main" id="{8EC818CB-AD4F-E2A4-CA0C-7A861128E49A}"/>
              </a:ext>
            </a:extLst>
          </p:cNvPr>
          <p:cNvSpPr>
            <a:spLocks noGrp="1"/>
          </p:cNvSpPr>
          <p:nvPr>
            <p:ph type="sldNum" sz="quarter" idx="12"/>
          </p:nvPr>
        </p:nvSpPr>
        <p:spPr/>
        <p:txBody>
          <a:bodyPr/>
          <a:lstStyle/>
          <a:p>
            <a:fld id="{5B9602A3-91F3-47C5-9508-43A8B5C02DA2}" type="slidenum">
              <a:rPr lang="en-GB" noProof="1" smtClean="0"/>
              <a:t>18</a:t>
            </a:fld>
            <a:endParaRPr lang="en-GB" noProof="1"/>
          </a:p>
        </p:txBody>
      </p:sp>
      <p:sp>
        <p:nvSpPr>
          <p:cNvPr id="8" name="TextBox 7">
            <a:extLst>
              <a:ext uri="{FF2B5EF4-FFF2-40B4-BE49-F238E27FC236}">
                <a16:creationId xmlns:a16="http://schemas.microsoft.com/office/drawing/2014/main" id="{F115F1EC-78A7-50F6-8610-213383355916}"/>
              </a:ext>
            </a:extLst>
          </p:cNvPr>
          <p:cNvSpPr txBox="1"/>
          <p:nvPr/>
        </p:nvSpPr>
        <p:spPr>
          <a:xfrm>
            <a:off x="952500" y="3103643"/>
            <a:ext cx="5257800" cy="3139321"/>
          </a:xfrm>
          <a:prstGeom prst="rect">
            <a:avLst/>
          </a:prstGeom>
          <a:noFill/>
        </p:spPr>
        <p:txBody>
          <a:bodyPr wrap="square">
            <a:spAutoFit/>
          </a:bodyPr>
          <a:lstStyle/>
          <a:p>
            <a:pPr marL="285750" indent="-285750">
              <a:buFont typeface="Wingdings" panose="05000000000000000000" pitchFamily="2" charset="2"/>
              <a:buChar char="Ø"/>
            </a:pPr>
            <a:r>
              <a:rPr lang="en-GB" b="1" noProof="1"/>
              <a:t>Power induced optical aberrations</a:t>
            </a:r>
          </a:p>
          <a:p>
            <a:pPr marL="742950" lvl="1" indent="-285750">
              <a:buFont typeface="Arial" panose="020B0604020202020204" pitchFamily="34" charset="0"/>
              <a:buChar char="•"/>
            </a:pPr>
            <a:r>
              <a:rPr lang="en-GB" noProof="1"/>
              <a:t>Introduce a complementary distortion with respect to the main laser one with TCS</a:t>
            </a:r>
          </a:p>
          <a:p>
            <a:pPr marL="742950" lvl="1" indent="-285750">
              <a:buFont typeface="Arial" panose="020B0604020202020204" pitchFamily="34" charset="0"/>
              <a:buChar char="•"/>
            </a:pPr>
            <a:r>
              <a:rPr lang="en-GB" noProof="1"/>
              <a:t>Improve </a:t>
            </a:r>
            <a:r>
              <a:rPr lang="en-GB" b="1" noProof="1"/>
              <a:t>aberration identification and correction</a:t>
            </a:r>
            <a:r>
              <a:rPr lang="en-GB" noProof="1"/>
              <a:t> of non axisymmetric residual and point-like defects</a:t>
            </a:r>
          </a:p>
          <a:p>
            <a:pPr marL="742950" lvl="1" indent="-285750">
              <a:buFont typeface="Arial" panose="020B0604020202020204" pitchFamily="34" charset="0"/>
              <a:buChar char="•"/>
            </a:pPr>
            <a:r>
              <a:rPr lang="en-GB" noProof="1"/>
              <a:t>Ready to address </a:t>
            </a:r>
            <a:r>
              <a:rPr lang="en-GB" b="1" noProof="1"/>
              <a:t>unexpected defects </a:t>
            </a:r>
            <a:r>
              <a:rPr lang="en-GB" noProof="1"/>
              <a:t>and compensate for </a:t>
            </a:r>
            <a:r>
              <a:rPr lang="en-GB" b="1" noProof="1"/>
              <a:t>operational aberrations </a:t>
            </a:r>
            <a:r>
              <a:rPr lang="en-GB" noProof="1"/>
              <a:t>not accounted for in the initial design</a:t>
            </a:r>
          </a:p>
          <a:p>
            <a:pPr marL="742950" lvl="1" indent="-285750">
              <a:buFont typeface="Arial" panose="020B0604020202020204" pitchFamily="34" charset="0"/>
              <a:buChar char="•"/>
            </a:pPr>
            <a:r>
              <a:rPr lang="en-GB" b="1" noProof="1"/>
              <a:t>Indipendent actuators </a:t>
            </a:r>
            <a:r>
              <a:rPr lang="en-GB" noProof="1"/>
              <a:t>to prevent interference and ensure efficient compensation</a:t>
            </a:r>
          </a:p>
        </p:txBody>
      </p:sp>
      <p:sp>
        <p:nvSpPr>
          <p:cNvPr id="10" name="TextBox 9">
            <a:extLst>
              <a:ext uri="{FF2B5EF4-FFF2-40B4-BE49-F238E27FC236}">
                <a16:creationId xmlns:a16="http://schemas.microsoft.com/office/drawing/2014/main" id="{85F7F12F-6547-DBD0-20FF-76C1B49B3CA9}"/>
              </a:ext>
            </a:extLst>
          </p:cNvPr>
          <p:cNvSpPr txBox="1"/>
          <p:nvPr/>
        </p:nvSpPr>
        <p:spPr>
          <a:xfrm>
            <a:off x="6096000" y="3059668"/>
            <a:ext cx="5257800" cy="3139321"/>
          </a:xfrm>
          <a:prstGeom prst="rect">
            <a:avLst/>
          </a:prstGeom>
          <a:noFill/>
        </p:spPr>
        <p:txBody>
          <a:bodyPr wrap="square">
            <a:spAutoFit/>
          </a:bodyPr>
          <a:lstStyle/>
          <a:p>
            <a:pPr marL="285750" indent="-285750">
              <a:buFont typeface="Wingdings" panose="05000000000000000000" pitchFamily="2" charset="2"/>
              <a:buChar char="Ø"/>
            </a:pPr>
            <a:r>
              <a:rPr lang="en-GB" b="1" noProof="1"/>
              <a:t>Coating thermal noise</a:t>
            </a:r>
          </a:p>
          <a:p>
            <a:pPr marL="742950" lvl="1" indent="-285750">
              <a:buFont typeface="Arial" panose="020B0604020202020204" pitchFamily="34" charset="0"/>
              <a:buChar char="•"/>
            </a:pPr>
            <a:r>
              <a:rPr lang="en-GB" noProof="1"/>
              <a:t>Many knobs for reduce CTN (T, thick, beam size, loss angle)</a:t>
            </a:r>
          </a:p>
          <a:p>
            <a:pPr marL="742950" lvl="1" indent="-285750">
              <a:buFont typeface="Arial" panose="020B0604020202020204" pitchFamily="34" charset="0"/>
              <a:buChar char="•"/>
            </a:pPr>
            <a:r>
              <a:rPr lang="en-GB" b="1" noProof="1"/>
              <a:t>Ultra-low loss material research </a:t>
            </a:r>
          </a:p>
          <a:p>
            <a:pPr marL="1200150" lvl="2" indent="-285750">
              <a:buFont typeface="Wingdings" panose="05000000000000000000" pitchFamily="2" charset="2"/>
              <a:buChar char="§"/>
            </a:pPr>
            <a:r>
              <a:rPr lang="en-GB" noProof="1"/>
              <a:t>Chose candidate materials with </a:t>
            </a:r>
            <a:r>
              <a:rPr lang="en-GB" sz="1800" kern="1200" noProof="1"/>
              <a:t>systematic approach </a:t>
            </a:r>
            <a:endParaRPr lang="en-GB" noProof="1"/>
          </a:p>
          <a:p>
            <a:pPr marL="1200150" lvl="2" indent="-285750">
              <a:buFont typeface="Wingdings" panose="05000000000000000000" pitchFamily="2" charset="2"/>
              <a:buChar char="§"/>
            </a:pPr>
            <a:r>
              <a:rPr lang="en-GB" noProof="1"/>
              <a:t>Coating deposition techniques and treatments</a:t>
            </a:r>
          </a:p>
          <a:p>
            <a:pPr marL="1200150" lvl="2" indent="-285750">
              <a:buFont typeface="Wingdings" panose="05000000000000000000" pitchFamily="2" charset="2"/>
              <a:buChar char="§"/>
            </a:pPr>
            <a:r>
              <a:rPr lang="en-GB" noProof="1"/>
              <a:t>Coating structure and design</a:t>
            </a:r>
          </a:p>
          <a:p>
            <a:pPr marL="1200150" lvl="2" indent="-285750">
              <a:buFont typeface="Wingdings" panose="05000000000000000000" pitchFamily="2" charset="2"/>
              <a:buChar char="§"/>
            </a:pPr>
            <a:r>
              <a:rPr lang="en-GB" noProof="1"/>
              <a:t>Extensive experimental investigation techniques</a:t>
            </a:r>
          </a:p>
        </p:txBody>
      </p:sp>
    </p:spTree>
    <p:extLst>
      <p:ext uri="{BB962C8B-B14F-4D97-AF65-F5344CB8AC3E}">
        <p14:creationId xmlns:p14="http://schemas.microsoft.com/office/powerpoint/2010/main" val="84961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2" name="Titolo 1"/>
          <p:cNvSpPr>
            <a:spLocks noGrp="1"/>
          </p:cNvSpPr>
          <p:nvPr>
            <p:ph type="title"/>
          </p:nvPr>
        </p:nvSpPr>
        <p:spPr/>
        <p:txBody>
          <a:bodyPr>
            <a:normAutofit/>
          </a:bodyPr>
          <a:lstStyle/>
          <a:p>
            <a:r>
              <a:rPr lang="en-GB" sz="4800" noProof="1">
                <a:solidFill>
                  <a:schemeClr val="bg1"/>
                </a:solidFill>
              </a:rPr>
              <a:t>Thank you </a:t>
            </a:r>
            <a:r>
              <a:rPr kumimoji="0" lang="en-GB" sz="4800" b="0" i="0" u="none" strike="noStrike" cap="none" normalizeH="0" baseline="0" noProof="1">
                <a:ln>
                  <a:noFill/>
                </a:ln>
                <a:solidFill>
                  <a:schemeClr val="bg1"/>
                </a:solidFill>
                <a:effectLst/>
              </a:rPr>
              <a:t>for your time and attention!</a:t>
            </a:r>
            <a:endParaRPr lang="en-GB" sz="4800" noProof="1">
              <a:solidFill>
                <a:schemeClr val="bg1"/>
              </a:solidFill>
            </a:endParaRPr>
          </a:p>
        </p:txBody>
      </p:sp>
      <p:sp>
        <p:nvSpPr>
          <p:cNvPr id="3" name="Segnaposto testo 2"/>
          <p:cNvSpPr>
            <a:spLocks noGrp="1"/>
          </p:cNvSpPr>
          <p:nvPr>
            <p:ph type="body" idx="1"/>
          </p:nvPr>
        </p:nvSpPr>
        <p:spPr/>
        <p:txBody>
          <a:bodyPr anchor="b" anchorCtr="0">
            <a:normAutofit/>
          </a:bodyPr>
          <a:lstStyle/>
          <a:p>
            <a:pPr algn="r"/>
            <a:r>
              <a:rPr lang="en-GB" sz="1800" noProof="1">
                <a:solidFill>
                  <a:schemeClr val="bg1">
                    <a:lumMod val="75000"/>
                  </a:schemeClr>
                </a:solidFill>
              </a:rPr>
              <a:t>Contact: diana.lumaca@roma2.infn.it</a:t>
            </a:r>
          </a:p>
        </p:txBody>
      </p:sp>
      <p:sp>
        <p:nvSpPr>
          <p:cNvPr id="4" name="Segnaposto data 3"/>
          <p:cNvSpPr>
            <a:spLocks noGrp="1"/>
          </p:cNvSpPr>
          <p:nvPr>
            <p:ph type="dt" sz="half" idx="10"/>
          </p:nvPr>
        </p:nvSpPr>
        <p:spPr/>
        <p:txBody>
          <a:bodyPr/>
          <a:lstStyle/>
          <a:p>
            <a:r>
              <a:rPr lang="en-GB" noProof="1">
                <a:solidFill>
                  <a:schemeClr val="bg1"/>
                </a:solidFill>
              </a:rPr>
              <a:t>25/09/2024</a:t>
            </a:r>
          </a:p>
        </p:txBody>
      </p:sp>
      <p:sp>
        <p:nvSpPr>
          <p:cNvPr id="5" name="Segnaposto piè di pagina 4"/>
          <p:cNvSpPr>
            <a:spLocks noGrp="1"/>
          </p:cNvSpPr>
          <p:nvPr>
            <p:ph type="ftr" sz="quarter" idx="11"/>
          </p:nvPr>
        </p:nvSpPr>
        <p:spPr/>
        <p:txBody>
          <a:bodyPr/>
          <a:lstStyle/>
          <a:p>
            <a:r>
              <a:rPr lang="en-GB" noProof="1">
                <a:solidFill>
                  <a:schemeClr val="bg1"/>
                </a:solidFill>
              </a:rPr>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solidFill>
                  <a:schemeClr val="bg1"/>
                </a:solidFill>
              </a:rPr>
              <a:t>19</a:t>
            </a:fld>
            <a:endParaRPr lang="en-GB" noProof="1">
              <a:solidFill>
                <a:schemeClr val="bg1"/>
              </a:solidFill>
            </a:endParaRPr>
          </a:p>
        </p:txBody>
      </p:sp>
    </p:spTree>
    <p:extLst>
      <p:ext uri="{BB962C8B-B14F-4D97-AF65-F5344CB8AC3E}">
        <p14:creationId xmlns:p14="http://schemas.microsoft.com/office/powerpoint/2010/main" val="411567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1"/>
              <a:t>Outline</a:t>
            </a:r>
          </a:p>
        </p:txBody>
      </p:sp>
      <p:sp>
        <p:nvSpPr>
          <p:cNvPr id="3" name="Segnaposto contenuto 2"/>
          <p:cNvSpPr>
            <a:spLocks noGrp="1"/>
          </p:cNvSpPr>
          <p:nvPr>
            <p:ph idx="1"/>
          </p:nvPr>
        </p:nvSpPr>
        <p:spPr/>
        <p:txBody>
          <a:bodyPr>
            <a:normAutofit fontScale="77500" lnSpcReduction="20000"/>
          </a:bodyPr>
          <a:lstStyle/>
          <a:p>
            <a:pPr marL="514350" indent="-514350">
              <a:buFont typeface="+mj-lt"/>
              <a:buAutoNum type="arabicPeriod"/>
            </a:pPr>
            <a:r>
              <a:rPr lang="en-GB" noProof="1"/>
              <a:t>A new era in astrophysics</a:t>
            </a:r>
          </a:p>
          <a:p>
            <a:pPr marL="514350" indent="-514350">
              <a:buFont typeface="+mj-lt"/>
              <a:buAutoNum type="arabicPeriod"/>
            </a:pPr>
            <a:r>
              <a:rPr lang="en-GB" noProof="1"/>
              <a:t>Gravitational Waves detection</a:t>
            </a:r>
          </a:p>
          <a:p>
            <a:pPr marL="971550" lvl="1" indent="-514350">
              <a:buFont typeface="+mj-lt"/>
              <a:buAutoNum type="alphaLcPeriod"/>
            </a:pPr>
            <a:r>
              <a:rPr lang="en-GB" noProof="1"/>
              <a:t>Sensitivity curves</a:t>
            </a:r>
          </a:p>
          <a:p>
            <a:pPr marL="971550" lvl="1" indent="-514350">
              <a:buFont typeface="+mj-lt"/>
              <a:buAutoNum type="alphaLcPeriod"/>
            </a:pPr>
            <a:r>
              <a:rPr lang="en-GB" noProof="1"/>
              <a:t>Present and future GW detectors (Virgo, LIGO, KAGRA, ET)</a:t>
            </a:r>
          </a:p>
          <a:p>
            <a:pPr marL="514350" indent="-514350">
              <a:buFont typeface="+mj-lt"/>
              <a:buAutoNum type="arabicPeriod"/>
            </a:pPr>
            <a:r>
              <a:rPr lang="en-GB" noProof="1"/>
              <a:t>Core optics: advanced optical technologies</a:t>
            </a:r>
          </a:p>
          <a:p>
            <a:pPr marL="514350" indent="-514350">
              <a:buFont typeface="+mj-lt"/>
              <a:buAutoNum type="arabicPeriod"/>
            </a:pPr>
            <a:r>
              <a:rPr lang="en-GB" noProof="1"/>
              <a:t>Power-induced optical aberrations</a:t>
            </a:r>
          </a:p>
          <a:p>
            <a:pPr marL="914400" lvl="1" indent="-457200">
              <a:buFont typeface="+mj-lt"/>
              <a:buAutoNum type="alphaLcPeriod"/>
            </a:pPr>
            <a:r>
              <a:rPr lang="en-GB" noProof="1"/>
              <a:t>Thermal Compensation System</a:t>
            </a:r>
          </a:p>
          <a:p>
            <a:pPr marL="914400" lvl="1" indent="-457200">
              <a:buFont typeface="+mj-lt"/>
              <a:buAutoNum type="alphaLcPeriod"/>
            </a:pPr>
            <a:r>
              <a:rPr lang="en-GB" noProof="1"/>
              <a:t>Adaptive optics developments</a:t>
            </a:r>
          </a:p>
          <a:p>
            <a:pPr marL="514350" indent="-514350">
              <a:buFont typeface="+mj-lt"/>
              <a:buAutoNum type="arabicPeriod"/>
            </a:pPr>
            <a:r>
              <a:rPr lang="en-GB" noProof="1"/>
              <a:t>Development of materials for ultra-low loss optical coatings</a:t>
            </a:r>
          </a:p>
          <a:p>
            <a:pPr marL="914400" lvl="1" indent="-457200">
              <a:buFont typeface="+mj-lt"/>
              <a:buAutoNum type="alphaLcPeriod"/>
            </a:pPr>
            <a:r>
              <a:rPr lang="en-GB" sz="2400" noProof="1"/>
              <a:t>Candidate materials</a:t>
            </a:r>
            <a:endParaRPr lang="en-GB" noProof="1"/>
          </a:p>
          <a:p>
            <a:pPr marL="914400" lvl="1" indent="-457200">
              <a:buFont typeface="+mj-lt"/>
              <a:buAutoNum type="alphaLcPeriod"/>
            </a:pPr>
            <a:r>
              <a:rPr lang="en-GB" noProof="1"/>
              <a:t>Coating deposition techniques and treatments</a:t>
            </a:r>
          </a:p>
          <a:p>
            <a:pPr marL="914400" lvl="1" indent="-457200">
              <a:buFont typeface="+mj-lt"/>
              <a:buAutoNum type="alphaLcPeriod"/>
            </a:pPr>
            <a:r>
              <a:rPr lang="en-GB" sz="2400" noProof="1"/>
              <a:t>Coating structure and design</a:t>
            </a:r>
          </a:p>
          <a:p>
            <a:pPr marL="914400" lvl="1" indent="-457200">
              <a:buFont typeface="+mj-lt"/>
              <a:buAutoNum type="alphaLcPeriod"/>
            </a:pPr>
            <a:r>
              <a:rPr lang="en-GB" sz="2400" noProof="1"/>
              <a:t>Experimental investigation techniques</a:t>
            </a:r>
          </a:p>
          <a:p>
            <a:pPr marL="457200" indent="-457200">
              <a:buFont typeface="+mj-lt"/>
              <a:buAutoNum type="arabicPeriod"/>
            </a:pPr>
            <a:r>
              <a:rPr lang="en-GB" noProof="1"/>
              <a:t>Conclusions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2</a:t>
            </a:fld>
            <a:endParaRPr lang="en-GB" noProof="1"/>
          </a:p>
        </p:txBody>
      </p:sp>
    </p:spTree>
    <p:extLst>
      <p:ext uri="{BB962C8B-B14F-4D97-AF65-F5344CB8AC3E}">
        <p14:creationId xmlns:p14="http://schemas.microsoft.com/office/powerpoint/2010/main" val="93250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magine 71" descr="Immagine che contiene testo, schermata&#10;&#10;Descrizione generata automaticamente">
            <a:extLst>
              <a:ext uri="{FF2B5EF4-FFF2-40B4-BE49-F238E27FC236}">
                <a16:creationId xmlns:a16="http://schemas.microsoft.com/office/drawing/2014/main" id="{521D3737-130C-C751-F229-7801581103A0}"/>
              </a:ext>
            </a:extLst>
          </p:cNvPr>
          <p:cNvPicPr>
            <a:picLocks noChangeAspect="1"/>
          </p:cNvPicPr>
          <p:nvPr/>
        </p:nvPicPr>
        <p:blipFill>
          <a:blip r:embed="rId3" cstate="print">
            <a:extLst>
              <a:ext uri="{28A0092B-C50C-407E-A947-70E740481C1C}">
                <a14:useLocalDpi xmlns:a14="http://schemas.microsoft.com/office/drawing/2010/main" val="0"/>
              </a:ext>
            </a:extLst>
          </a:blip>
          <a:srcRect l="7070" t="4546" r="6367" b="2823"/>
          <a:stretch/>
        </p:blipFill>
        <p:spPr>
          <a:xfrm>
            <a:off x="6790989" y="365125"/>
            <a:ext cx="4562811" cy="3453680"/>
          </a:xfrm>
          <a:prstGeom prst="rect">
            <a:avLst/>
          </a:prstGeom>
        </p:spPr>
      </p:pic>
      <p:pic>
        <p:nvPicPr>
          <p:cNvPr id="24" name="Immagine 23">
            <a:extLst>
              <a:ext uri="{FF2B5EF4-FFF2-40B4-BE49-F238E27FC236}">
                <a16:creationId xmlns:a16="http://schemas.microsoft.com/office/drawing/2014/main" id="{D72A7C54-396A-E5FC-C615-46E1B1F38F43}"/>
              </a:ext>
            </a:extLst>
          </p:cNvPr>
          <p:cNvPicPr>
            <a:picLocks noChangeAspect="1"/>
          </p:cNvPicPr>
          <p:nvPr/>
        </p:nvPicPr>
        <p:blipFill>
          <a:blip r:embed="rId4"/>
          <a:stretch>
            <a:fillRect/>
          </a:stretch>
        </p:blipFill>
        <p:spPr>
          <a:xfrm>
            <a:off x="3540480" y="1690556"/>
            <a:ext cx="3250509" cy="2560259"/>
          </a:xfrm>
          <a:prstGeom prst="rect">
            <a:avLst/>
          </a:prstGeom>
        </p:spPr>
      </p:pic>
      <p:sp>
        <p:nvSpPr>
          <p:cNvPr id="2" name="Titolo 1"/>
          <p:cNvSpPr>
            <a:spLocks noGrp="1"/>
          </p:cNvSpPr>
          <p:nvPr>
            <p:ph type="title"/>
          </p:nvPr>
        </p:nvSpPr>
        <p:spPr/>
        <p:txBody>
          <a:bodyPr/>
          <a:lstStyle/>
          <a:p>
            <a:r>
              <a:rPr lang="en-GB" noProof="1"/>
              <a:t>A new era in astrophysics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3</a:t>
            </a:fld>
            <a:endParaRPr lang="en-GB" noProof="1"/>
          </a:p>
        </p:txBody>
      </p:sp>
      <p:sp>
        <p:nvSpPr>
          <p:cNvPr id="22" name="Rettangolo 21"/>
          <p:cNvSpPr/>
          <p:nvPr/>
        </p:nvSpPr>
        <p:spPr>
          <a:xfrm>
            <a:off x="209161" y="7006794"/>
            <a:ext cx="10446400" cy="1938992"/>
          </a:xfrm>
          <a:prstGeom prst="rect">
            <a:avLst/>
          </a:prstGeom>
        </p:spPr>
        <p:txBody>
          <a:bodyPr wrap="square">
            <a:spAutoFit/>
          </a:bodyPr>
          <a:lstStyle/>
          <a:p>
            <a:r>
              <a:rPr lang="en-GB" sz="1500" b="1" noProof="1"/>
              <a:t>NS-BH coalescences </a:t>
            </a:r>
          </a:p>
          <a:p>
            <a:pPr lvl="1">
              <a:buFontTx/>
              <a:buChar char="-"/>
            </a:pPr>
            <a:r>
              <a:rPr lang="en-GB" sz="1500" b="1" noProof="1"/>
              <a:t>GW191219_163120</a:t>
            </a:r>
            <a:r>
              <a:rPr lang="en-GB" sz="1500" noProof="1"/>
              <a:t>: extremely unequal mass components: 31M</a:t>
            </a:r>
            <a:r>
              <a:rPr lang="en-GB" sz="1500" baseline="-25000" noProof="1"/>
              <a:t>☉</a:t>
            </a:r>
            <a:r>
              <a:rPr lang="en-GB" sz="1500" noProof="1"/>
              <a:t> + 1.2 M</a:t>
            </a:r>
            <a:r>
              <a:rPr lang="en-GB" sz="1500" baseline="-25000" noProof="1"/>
              <a:t>☉</a:t>
            </a:r>
            <a:r>
              <a:rPr lang="en-GB" sz="1500" noProof="1"/>
              <a:t>, and the lightest NS ever observed</a:t>
            </a:r>
          </a:p>
          <a:p>
            <a:pPr lvl="1">
              <a:buFontTx/>
              <a:buChar char="-"/>
            </a:pPr>
            <a:r>
              <a:rPr lang="en-GB" sz="1500" b="1" noProof="1"/>
              <a:t>GW200115_042309</a:t>
            </a:r>
            <a:r>
              <a:rPr lang="en-GB" sz="1500" noProof="1"/>
              <a:t>: the brightest BH-NS coalescence detected up to now 6 M</a:t>
            </a:r>
            <a:r>
              <a:rPr lang="en-GB" sz="1500" baseline="-25000" noProof="1"/>
              <a:t>☉</a:t>
            </a:r>
            <a:r>
              <a:rPr lang="en-GB" sz="1500" noProof="1"/>
              <a:t> + 1.4 M</a:t>
            </a:r>
            <a:r>
              <a:rPr lang="en-GB" sz="1500" baseline="-25000" noProof="1"/>
              <a:t>☉</a:t>
            </a:r>
          </a:p>
          <a:p>
            <a:r>
              <a:rPr lang="en-GB" sz="1500" b="1" noProof="1"/>
              <a:t>BH-BH coalescences</a:t>
            </a:r>
          </a:p>
          <a:p>
            <a:pPr lvl="1">
              <a:buFontTx/>
              <a:buChar char="-"/>
            </a:pPr>
            <a:r>
              <a:rPr lang="en-GB" sz="1500" b="1" noProof="1"/>
              <a:t>GW200220_061928</a:t>
            </a:r>
            <a:r>
              <a:rPr lang="en-GB" sz="1500" noProof="1"/>
              <a:t>: probably the binary black hole which has the highest total mass in O3b: 87 M</a:t>
            </a:r>
            <a:r>
              <a:rPr lang="en-GB" sz="1500" baseline="-25000" noProof="1"/>
              <a:t>☉</a:t>
            </a:r>
            <a:r>
              <a:rPr lang="en-GB" sz="1500" noProof="1"/>
              <a:t> + 61 M</a:t>
            </a:r>
            <a:r>
              <a:rPr lang="en-GB" sz="1500" baseline="-25000" noProof="1"/>
              <a:t>☉</a:t>
            </a:r>
            <a:r>
              <a:rPr lang="en-GB" sz="1500" noProof="1"/>
              <a:t> -&gt; 148 M</a:t>
            </a:r>
            <a:r>
              <a:rPr lang="en-GB" sz="1500" baseline="-25000" noProof="1"/>
              <a:t>☉</a:t>
            </a:r>
          </a:p>
          <a:p>
            <a:pPr lvl="1">
              <a:buFontTx/>
              <a:buChar char="-"/>
            </a:pPr>
            <a:r>
              <a:rPr lang="en-GB" sz="1500" b="1" noProof="1"/>
              <a:t>GW191129_134029 </a:t>
            </a:r>
            <a:r>
              <a:rPr lang="en-GB" sz="1500" noProof="1"/>
              <a:t>has the lowest total mass of the O3b events that we are confident are binary black holes. Their total mass is about 17.5 M</a:t>
            </a:r>
            <a:r>
              <a:rPr lang="en-GB" sz="1500" baseline="-25000" noProof="1"/>
              <a:t>☉ </a:t>
            </a:r>
            <a:r>
              <a:rPr lang="en-GB" sz="1500" noProof="1"/>
              <a:t>(about 10.7 M</a:t>
            </a:r>
            <a:r>
              <a:rPr lang="en-GB" sz="1500" baseline="-25000" noProof="1"/>
              <a:t>☉</a:t>
            </a:r>
            <a:r>
              <a:rPr lang="en-GB" sz="1500" noProof="1"/>
              <a:t> and 6.7 M</a:t>
            </a:r>
            <a:r>
              <a:rPr lang="en-GB" sz="1500" baseline="-25000" noProof="1"/>
              <a:t>☉</a:t>
            </a:r>
            <a:r>
              <a:rPr lang="en-GB" sz="1500" noProof="1"/>
              <a:t> for each black hole). The black hole resulting from the merger has a mass of about 16.8 M</a:t>
            </a:r>
            <a:r>
              <a:rPr lang="en-GB" sz="1500" baseline="-25000" noProof="1"/>
              <a:t>☉</a:t>
            </a:r>
            <a:r>
              <a:rPr lang="en-GB" sz="1500" noProof="1"/>
              <a:t>.</a:t>
            </a:r>
          </a:p>
        </p:txBody>
      </p:sp>
      <p:sp>
        <p:nvSpPr>
          <p:cNvPr id="29" name="CasellaDiTesto 28">
            <a:extLst>
              <a:ext uri="{FF2B5EF4-FFF2-40B4-BE49-F238E27FC236}">
                <a16:creationId xmlns:a16="http://schemas.microsoft.com/office/drawing/2014/main" id="{463AFD64-B6CD-486D-7D05-2B1CCAB77356}"/>
              </a:ext>
            </a:extLst>
          </p:cNvPr>
          <p:cNvSpPr txBox="1"/>
          <p:nvPr/>
        </p:nvSpPr>
        <p:spPr>
          <a:xfrm>
            <a:off x="838199" y="5202378"/>
            <a:ext cx="4479240" cy="1169551"/>
          </a:xfrm>
          <a:prstGeom prst="rect">
            <a:avLst/>
          </a:prstGeom>
          <a:noFill/>
        </p:spPr>
        <p:txBody>
          <a:bodyPr wrap="none" rtlCol="0">
            <a:spAutoFit/>
          </a:bodyPr>
          <a:lstStyle/>
          <a:p>
            <a:pPr marL="285750" indent="-285750" algn="l">
              <a:buFont typeface="Arial" panose="020B0604020202020204" pitchFamily="34" charset="0"/>
              <a:buChar char="•"/>
            </a:pPr>
            <a:r>
              <a:rPr lang="en-GB" sz="1400" b="0" i="0" u="none" strike="noStrike" baseline="0" noProof="1">
                <a:solidFill>
                  <a:srgbClr val="009789"/>
                </a:solidFill>
              </a:rPr>
              <a:t>O4a May 2023 – Jan. 2024</a:t>
            </a:r>
          </a:p>
          <a:p>
            <a:pPr marL="285750" indent="-285750" algn="l">
              <a:buFont typeface="Arial" panose="020B0604020202020204" pitchFamily="34" charset="0"/>
              <a:buChar char="•"/>
            </a:pPr>
            <a:endParaRPr lang="en-GB" sz="1400" b="0" i="0" u="none" strike="noStrike" baseline="0" noProof="1">
              <a:solidFill>
                <a:srgbClr val="009789"/>
              </a:solidFill>
            </a:endParaRPr>
          </a:p>
          <a:p>
            <a:pPr marL="285750" indent="-285750" algn="l">
              <a:buFont typeface="Arial" panose="020B0604020202020204" pitchFamily="34" charset="0"/>
              <a:buChar char="•"/>
            </a:pPr>
            <a:r>
              <a:rPr lang="en-GB" sz="1400" b="0" i="0" u="none" strike="noStrike" baseline="0" noProof="1">
                <a:solidFill>
                  <a:srgbClr val="009789"/>
                </a:solidFill>
              </a:rPr>
              <a:t>O4b: Apr 2024 – June 2025</a:t>
            </a:r>
          </a:p>
          <a:p>
            <a:pPr marL="742950" lvl="1" indent="-285750">
              <a:buFont typeface="Arial" panose="020B0604020202020204" pitchFamily="34" charset="0"/>
              <a:buChar char="•"/>
            </a:pPr>
            <a:r>
              <a:rPr lang="en-GB" sz="1400" b="0" i="0" u="none" strike="noStrike" baseline="0" noProof="1">
                <a:solidFill>
                  <a:srgbClr val="000000"/>
                </a:solidFill>
              </a:rPr>
              <a:t>LIGO+Virgo</a:t>
            </a:r>
          </a:p>
          <a:p>
            <a:pPr marL="742950" lvl="1" indent="-285750">
              <a:buFont typeface="Arial" panose="020B0604020202020204" pitchFamily="34" charset="0"/>
              <a:buChar char="•"/>
            </a:pPr>
            <a:r>
              <a:rPr lang="en-GB" sz="1400" b="0" i="0" u="none" strike="noStrike" baseline="0" noProof="1">
                <a:solidFill>
                  <a:srgbClr val="000000"/>
                </a:solidFill>
              </a:rPr>
              <a:t>Kagra to join in 2025 to complete commissioning</a:t>
            </a:r>
            <a:endParaRPr lang="en-GB" sz="1400" noProof="1"/>
          </a:p>
        </p:txBody>
      </p:sp>
      <p:sp>
        <p:nvSpPr>
          <p:cNvPr id="39" name="CasellaDiTesto 38">
            <a:extLst>
              <a:ext uri="{FF2B5EF4-FFF2-40B4-BE49-F238E27FC236}">
                <a16:creationId xmlns:a16="http://schemas.microsoft.com/office/drawing/2014/main" id="{898A0BB9-A55B-1AE9-EACF-96E1795682C2}"/>
              </a:ext>
            </a:extLst>
          </p:cNvPr>
          <p:cNvSpPr txBox="1"/>
          <p:nvPr/>
        </p:nvSpPr>
        <p:spPr>
          <a:xfrm>
            <a:off x="838199" y="1690556"/>
            <a:ext cx="3076576" cy="2677656"/>
          </a:xfrm>
          <a:prstGeom prst="rect">
            <a:avLst/>
          </a:prstGeom>
          <a:noFill/>
        </p:spPr>
        <p:txBody>
          <a:bodyPr wrap="square">
            <a:spAutoFit/>
          </a:bodyPr>
          <a:lstStyle/>
          <a:p>
            <a:pPr marL="285750" indent="-285750">
              <a:buFont typeface="Arial" panose="020B0604020202020204" pitchFamily="34" charset="0"/>
              <a:buChar char="•"/>
            </a:pPr>
            <a:r>
              <a:rPr lang="en-GB" sz="1400" b="0" i="0" u="none" strike="noStrike" baseline="0" noProof="1">
                <a:solidFill>
                  <a:srgbClr val="18A194"/>
                </a:solidFill>
              </a:rPr>
              <a:t>O1: Sept. 2015 – Jan. 2016</a:t>
            </a:r>
          </a:p>
          <a:p>
            <a:r>
              <a:rPr lang="en-GB" sz="1400" b="0" i="0" u="none" strike="noStrike" baseline="0" noProof="1"/>
              <a:t>GW150914: the birth of GW astronomy</a:t>
            </a:r>
          </a:p>
          <a:p>
            <a:endParaRPr lang="en-GB" sz="1400" noProof="1"/>
          </a:p>
          <a:p>
            <a:endParaRPr lang="en-GB" sz="1400" noProof="1"/>
          </a:p>
          <a:p>
            <a:pPr marL="285750" indent="-285750">
              <a:buFont typeface="Arial" panose="020B0604020202020204" pitchFamily="34" charset="0"/>
              <a:buChar char="•"/>
            </a:pPr>
            <a:r>
              <a:rPr lang="en-GB" sz="1400" noProof="1">
                <a:solidFill>
                  <a:srgbClr val="18A194"/>
                </a:solidFill>
              </a:rPr>
              <a:t>O2: Nov. 2016 – Aug. 2017</a:t>
            </a:r>
          </a:p>
          <a:p>
            <a:r>
              <a:rPr lang="en-GB" sz="1400" noProof="1"/>
              <a:t>GW170814: the first triple detection</a:t>
            </a:r>
          </a:p>
          <a:p>
            <a:r>
              <a:rPr lang="en-GB" sz="1400" noProof="1"/>
              <a:t>GW170817: the first neutron stars merger detected</a:t>
            </a:r>
          </a:p>
          <a:p>
            <a:endParaRPr lang="en-GB" sz="1400" noProof="1"/>
          </a:p>
          <a:p>
            <a:endParaRPr lang="en-GB" sz="1400" noProof="1"/>
          </a:p>
          <a:p>
            <a:pPr marL="285750" indent="-285750">
              <a:buFont typeface="Arial" panose="020B0604020202020204" pitchFamily="34" charset="0"/>
              <a:buChar char="•"/>
            </a:pPr>
            <a:r>
              <a:rPr lang="en-GB" sz="1400" noProof="1">
                <a:solidFill>
                  <a:srgbClr val="18A194"/>
                </a:solidFill>
              </a:rPr>
              <a:t>O3a: Apr. 2019 – Sept. 2019</a:t>
            </a:r>
          </a:p>
          <a:p>
            <a:r>
              <a:rPr lang="en-GB" sz="1400" noProof="1"/>
              <a:t>GW190521: BH-BH merger to IMBH</a:t>
            </a:r>
          </a:p>
        </p:txBody>
      </p:sp>
      <p:pic>
        <p:nvPicPr>
          <p:cNvPr id="66" name="Picture 2">
            <a:extLst>
              <a:ext uri="{FF2B5EF4-FFF2-40B4-BE49-F238E27FC236}">
                <a16:creationId xmlns:a16="http://schemas.microsoft.com/office/drawing/2014/main" id="{FCBF58CD-2727-F498-58EF-1875E9C9A782}"/>
              </a:ext>
            </a:extLst>
          </p:cNvPr>
          <p:cNvPicPr>
            <a:picLocks noChangeAspect="1" noChangeArrowheads="1"/>
          </p:cNvPicPr>
          <p:nvPr/>
        </p:nvPicPr>
        <p:blipFill rotWithShape="1">
          <a:blip r:embed="rId5"/>
          <a:srcRect l="10662" r="5741"/>
          <a:stretch/>
        </p:blipFill>
        <p:spPr bwMode="auto">
          <a:xfrm>
            <a:off x="3833572" y="4202782"/>
            <a:ext cx="2957417" cy="1844805"/>
          </a:xfrm>
          <a:prstGeom prst="rect">
            <a:avLst/>
          </a:prstGeom>
          <a:noFill/>
          <a:ln w="9525">
            <a:noFill/>
            <a:miter lim="800000"/>
            <a:headEnd/>
            <a:tailEnd/>
          </a:ln>
        </p:spPr>
      </p:pic>
      <p:sp>
        <p:nvSpPr>
          <p:cNvPr id="68" name="CasellaDiTesto 67">
            <a:extLst>
              <a:ext uri="{FF2B5EF4-FFF2-40B4-BE49-F238E27FC236}">
                <a16:creationId xmlns:a16="http://schemas.microsoft.com/office/drawing/2014/main" id="{FB4FEFF6-E0EA-CB9B-55E2-A67DFB38E6F7}"/>
              </a:ext>
            </a:extLst>
          </p:cNvPr>
          <p:cNvSpPr txBox="1"/>
          <p:nvPr/>
        </p:nvSpPr>
        <p:spPr>
          <a:xfrm>
            <a:off x="838199" y="4368212"/>
            <a:ext cx="3076576" cy="738664"/>
          </a:xfrm>
          <a:prstGeom prst="rect">
            <a:avLst/>
          </a:prstGeom>
          <a:noFill/>
        </p:spPr>
        <p:txBody>
          <a:bodyPr wrap="square">
            <a:spAutoFit/>
          </a:bodyPr>
          <a:lstStyle/>
          <a:p>
            <a:pPr marL="285750" indent="-285750">
              <a:buFont typeface="Arial" panose="020B0604020202020204" pitchFamily="34" charset="0"/>
              <a:buChar char="•"/>
            </a:pPr>
            <a:r>
              <a:rPr lang="en-GB" sz="1400" noProof="1">
                <a:solidFill>
                  <a:srgbClr val="18A194"/>
                </a:solidFill>
              </a:rPr>
              <a:t>O3b: Nov. 2019 – Mar. 2020</a:t>
            </a:r>
          </a:p>
          <a:p>
            <a:r>
              <a:rPr lang="en-GB" sz="1400" noProof="1"/>
              <a:t>GW200115: the brightest NS-BH merger</a:t>
            </a:r>
          </a:p>
          <a:p>
            <a:endParaRPr lang="en-GB" sz="1400" noProof="1"/>
          </a:p>
        </p:txBody>
      </p:sp>
      <p:pic>
        <p:nvPicPr>
          <p:cNvPr id="70" name="Immagine 69" descr="Immagine che contiene testo, schermata, linea, diagramma">
            <a:extLst>
              <a:ext uri="{FF2B5EF4-FFF2-40B4-BE49-F238E27FC236}">
                <a16:creationId xmlns:a16="http://schemas.microsoft.com/office/drawing/2014/main" id="{D74F3CF9-5524-CF5F-6C90-8412B8620709}"/>
              </a:ext>
            </a:extLst>
          </p:cNvPr>
          <p:cNvPicPr>
            <a:picLocks noChangeAspect="1"/>
          </p:cNvPicPr>
          <p:nvPr/>
        </p:nvPicPr>
        <p:blipFill>
          <a:blip r:embed="rId6" cstate="print">
            <a:extLst>
              <a:ext uri="{28A0092B-C50C-407E-A947-70E740481C1C}">
                <a14:useLocalDpi xmlns:a14="http://schemas.microsoft.com/office/drawing/2010/main" val="0"/>
              </a:ext>
            </a:extLst>
          </a:blip>
          <a:srcRect l="4714" t="7383" r="8651" b="4091"/>
          <a:stretch/>
        </p:blipFill>
        <p:spPr>
          <a:xfrm>
            <a:off x="6930001" y="2966118"/>
            <a:ext cx="4423799" cy="3390231"/>
          </a:xfrm>
          <a:prstGeom prst="rect">
            <a:avLst/>
          </a:prstGeom>
        </p:spPr>
      </p:pic>
      <p:sp>
        <p:nvSpPr>
          <p:cNvPr id="74" name="CasellaDiTesto 73">
            <a:extLst>
              <a:ext uri="{FF2B5EF4-FFF2-40B4-BE49-F238E27FC236}">
                <a16:creationId xmlns:a16="http://schemas.microsoft.com/office/drawing/2014/main" id="{7A95547C-967A-92C5-7555-157E4952C79E}"/>
              </a:ext>
            </a:extLst>
          </p:cNvPr>
          <p:cNvSpPr txBox="1"/>
          <p:nvPr/>
        </p:nvSpPr>
        <p:spPr>
          <a:xfrm>
            <a:off x="6790989" y="144297"/>
            <a:ext cx="2438736" cy="215444"/>
          </a:xfrm>
          <a:prstGeom prst="rect">
            <a:avLst/>
          </a:prstGeom>
          <a:noFill/>
        </p:spPr>
        <p:txBody>
          <a:bodyPr wrap="square">
            <a:spAutoFit/>
          </a:bodyPr>
          <a:lstStyle/>
          <a:p>
            <a:r>
              <a:rPr lang="en-GB" sz="800" noProof="1"/>
              <a:t>[Credit: LIGO/Virgo/KAGRA/C. Knox/H. Middleton] </a:t>
            </a:r>
          </a:p>
        </p:txBody>
      </p:sp>
      <p:sp>
        <p:nvSpPr>
          <p:cNvPr id="76" name="CasellaDiTesto 75">
            <a:extLst>
              <a:ext uri="{FF2B5EF4-FFF2-40B4-BE49-F238E27FC236}">
                <a16:creationId xmlns:a16="http://schemas.microsoft.com/office/drawing/2014/main" id="{306D450D-A9F4-EBFA-83FB-F3B73C83BD48}"/>
              </a:ext>
            </a:extLst>
          </p:cNvPr>
          <p:cNvSpPr txBox="1"/>
          <p:nvPr/>
        </p:nvSpPr>
        <p:spPr>
          <a:xfrm>
            <a:off x="7224180" y="6199936"/>
            <a:ext cx="1681696" cy="215444"/>
          </a:xfrm>
          <a:prstGeom prst="rect">
            <a:avLst/>
          </a:prstGeom>
          <a:solidFill>
            <a:schemeClr val="bg1"/>
          </a:solidFill>
        </p:spPr>
        <p:txBody>
          <a:bodyPr wrap="square">
            <a:spAutoFit/>
          </a:bodyPr>
          <a:lstStyle/>
          <a:p>
            <a:r>
              <a:rPr lang="en-GB" sz="800" noProof="1"/>
              <a:t>https://dcc.ligo.org/LIGO-G2302098</a:t>
            </a:r>
          </a:p>
        </p:txBody>
      </p:sp>
      <p:sp>
        <p:nvSpPr>
          <p:cNvPr id="3" name="Oval 2">
            <a:extLst>
              <a:ext uri="{FF2B5EF4-FFF2-40B4-BE49-F238E27FC236}">
                <a16:creationId xmlns:a16="http://schemas.microsoft.com/office/drawing/2014/main" id="{57C0B80B-CF79-7F3B-70E5-C5489C7129DE}"/>
              </a:ext>
            </a:extLst>
          </p:cNvPr>
          <p:cNvSpPr/>
          <p:nvPr/>
        </p:nvSpPr>
        <p:spPr>
          <a:xfrm rot="20848272">
            <a:off x="10144125" y="2830889"/>
            <a:ext cx="885825" cy="428626"/>
          </a:xfrm>
          <a:custGeom>
            <a:avLst/>
            <a:gdLst>
              <a:gd name="connsiteX0" fmla="*/ 0 w 885825"/>
              <a:gd name="connsiteY0" fmla="*/ 214313 h 428626"/>
              <a:gd name="connsiteX1" fmla="*/ 442913 w 885825"/>
              <a:gd name="connsiteY1" fmla="*/ 0 h 428626"/>
              <a:gd name="connsiteX2" fmla="*/ 885826 w 885825"/>
              <a:gd name="connsiteY2" fmla="*/ 214313 h 428626"/>
              <a:gd name="connsiteX3" fmla="*/ 442913 w 885825"/>
              <a:gd name="connsiteY3" fmla="*/ 428626 h 428626"/>
              <a:gd name="connsiteX4" fmla="*/ 0 w 885825"/>
              <a:gd name="connsiteY4" fmla="*/ 214313 h 428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428626" extrusionOk="0">
                <a:moveTo>
                  <a:pt x="0" y="214313"/>
                </a:moveTo>
                <a:cubicBezTo>
                  <a:pt x="22803" y="75197"/>
                  <a:pt x="203530" y="13272"/>
                  <a:pt x="442913" y="0"/>
                </a:cubicBezTo>
                <a:cubicBezTo>
                  <a:pt x="665135" y="-12384"/>
                  <a:pt x="873650" y="100027"/>
                  <a:pt x="885826" y="214313"/>
                </a:cubicBezTo>
                <a:cubicBezTo>
                  <a:pt x="909600" y="341463"/>
                  <a:pt x="665527" y="456499"/>
                  <a:pt x="442913" y="428626"/>
                </a:cubicBezTo>
                <a:cubicBezTo>
                  <a:pt x="215249" y="441974"/>
                  <a:pt x="-7216" y="336849"/>
                  <a:pt x="0" y="214313"/>
                </a:cubicBezTo>
                <a:close/>
              </a:path>
            </a:pathLst>
          </a:custGeom>
          <a:noFill/>
          <a:ln w="28575">
            <a:solidFill>
              <a:srgbClr val="FF0000"/>
            </a:solidFill>
            <a:extLst>
              <a:ext uri="{C807C97D-BFC1-408E-A445-0C87EB9F89A2}">
                <ask:lineSketchStyleProp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cxnSp>
        <p:nvCxnSpPr>
          <p:cNvPr id="8" name="Straight Connector 7">
            <a:extLst>
              <a:ext uri="{FF2B5EF4-FFF2-40B4-BE49-F238E27FC236}">
                <a16:creationId xmlns:a16="http://schemas.microsoft.com/office/drawing/2014/main" id="{BCA22B08-CE6D-62B6-9A0A-A26888C37591}"/>
              </a:ext>
            </a:extLst>
          </p:cNvPr>
          <p:cNvCxnSpPr/>
          <p:nvPr/>
        </p:nvCxnSpPr>
        <p:spPr>
          <a:xfrm>
            <a:off x="8444751" y="3270325"/>
            <a:ext cx="1548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428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a:grpSpLocks noChangeAspect="1"/>
          </p:cNvGrpSpPr>
          <p:nvPr/>
        </p:nvGrpSpPr>
        <p:grpSpPr>
          <a:xfrm>
            <a:off x="8610600" y="361913"/>
            <a:ext cx="2743200" cy="2704969"/>
            <a:chOff x="8617968" y="196414"/>
            <a:chExt cx="2476951" cy="2442430"/>
          </a:xfrm>
        </p:grpSpPr>
        <p:pic>
          <p:nvPicPr>
            <p:cNvPr id="10" name="Immagine 9"/>
            <p:cNvPicPr>
              <a:picLocks noChangeAspect="1"/>
            </p:cNvPicPr>
            <p:nvPr/>
          </p:nvPicPr>
          <p:blipFill rotWithShape="1">
            <a:blip r:embed="rId3"/>
            <a:srcRect t="2508" r="9218" b="1"/>
            <a:stretch/>
          </p:blipFill>
          <p:spPr>
            <a:xfrm>
              <a:off x="8617968" y="208495"/>
              <a:ext cx="2476951" cy="2430349"/>
            </a:xfrm>
            <a:prstGeom prst="rect">
              <a:avLst/>
            </a:prstGeom>
          </p:spPr>
        </p:pic>
        <p:sp>
          <p:nvSpPr>
            <p:cNvPr id="11" name="Rettangolo 10"/>
            <p:cNvSpPr/>
            <p:nvPr/>
          </p:nvSpPr>
          <p:spPr>
            <a:xfrm>
              <a:off x="9677151" y="196414"/>
              <a:ext cx="51825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grpSp>
      <p:sp>
        <p:nvSpPr>
          <p:cNvPr id="2" name="Titolo 1">
            <a:extLst>
              <a:ext uri="{FF2B5EF4-FFF2-40B4-BE49-F238E27FC236}">
                <a16:creationId xmlns:a16="http://schemas.microsoft.com/office/drawing/2014/main" id="{2DA8FF35-C8B7-48AE-877A-68E02DDF170C}"/>
              </a:ext>
            </a:extLst>
          </p:cNvPr>
          <p:cNvSpPr>
            <a:spLocks noGrp="1"/>
          </p:cNvSpPr>
          <p:nvPr>
            <p:ph type="title"/>
          </p:nvPr>
        </p:nvSpPr>
        <p:spPr/>
        <p:txBody>
          <a:bodyPr/>
          <a:lstStyle/>
          <a:p>
            <a:r>
              <a:rPr lang="en-GB" noProof="1"/>
              <a:t>Gravitational wave detection</a:t>
            </a:r>
          </a:p>
        </p:txBody>
      </p:sp>
      <p:sp>
        <p:nvSpPr>
          <p:cNvPr id="4" name="Segnaposto data 3">
            <a:extLst>
              <a:ext uri="{FF2B5EF4-FFF2-40B4-BE49-F238E27FC236}">
                <a16:creationId xmlns:a16="http://schemas.microsoft.com/office/drawing/2014/main" id="{0ECC2F52-D4CC-4D6A-9110-B6CE9462193B}"/>
              </a:ext>
            </a:extLst>
          </p:cNvPr>
          <p:cNvSpPr>
            <a:spLocks noGrp="1"/>
          </p:cNvSpPr>
          <p:nvPr>
            <p:ph type="dt" sz="half" idx="10"/>
          </p:nvPr>
        </p:nvSpPr>
        <p:spPr/>
        <p:txBody>
          <a:bodyPr/>
          <a:lstStyle/>
          <a:p>
            <a:r>
              <a:rPr lang="en-GB" noProof="1"/>
              <a:t>25/09/2024</a:t>
            </a:r>
          </a:p>
        </p:txBody>
      </p:sp>
      <p:sp>
        <p:nvSpPr>
          <p:cNvPr id="5" name="Segnaposto piè di pagina 4">
            <a:extLst>
              <a:ext uri="{FF2B5EF4-FFF2-40B4-BE49-F238E27FC236}">
                <a16:creationId xmlns:a16="http://schemas.microsoft.com/office/drawing/2014/main" id="{F3CA6BAE-4868-4005-9039-0DB95DD3A184}"/>
              </a:ext>
            </a:extLst>
          </p:cNvPr>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a:extLst>
              <a:ext uri="{FF2B5EF4-FFF2-40B4-BE49-F238E27FC236}">
                <a16:creationId xmlns:a16="http://schemas.microsoft.com/office/drawing/2014/main" id="{6798AF3A-0E0C-4375-9291-5EEBAA12ACBD}"/>
              </a:ext>
            </a:extLst>
          </p:cNvPr>
          <p:cNvSpPr>
            <a:spLocks noGrp="1"/>
          </p:cNvSpPr>
          <p:nvPr>
            <p:ph type="sldNum" sz="quarter" idx="12"/>
          </p:nvPr>
        </p:nvSpPr>
        <p:spPr/>
        <p:txBody>
          <a:bodyPr/>
          <a:lstStyle/>
          <a:p>
            <a:fld id="{FFBD214B-3A2D-48CF-BA22-4FC59A8CA476}" type="slidenum">
              <a:rPr lang="en-GB" noProof="1" smtClean="0"/>
              <a:t>4</a:t>
            </a:fld>
            <a:endParaRPr lang="en-GB" noProof="1"/>
          </a:p>
        </p:txBody>
      </p:sp>
      <p:pic>
        <p:nvPicPr>
          <p:cNvPr id="12" name="Segnaposto contenuto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611470"/>
            <a:ext cx="5257800" cy="2744880"/>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838200" y="2521685"/>
                <a:ext cx="11049000" cy="93243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sz="1600" b="0" i="1" u="none" strike="noStrike" cap="none" normalizeH="0" baseline="0" noProof="1">
                    <a:ln>
                      <a:noFill/>
                    </a:ln>
                    <a:solidFill>
                      <a:schemeClr val="tx1"/>
                    </a:solidFill>
                    <a:effectLst/>
                  </a:rPr>
                  <a:t>System of freely falling bodies (mirrors)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GB" sz="1600" b="0" i="0" u="none" strike="noStrike" cap="none" normalizeH="0" baseline="0" noProof="1">
                  <a:ln>
                    <a:noFill/>
                  </a:ln>
                  <a:solidFill>
                    <a:schemeClr val="tx1"/>
                  </a:solidFill>
                  <a:effectLst/>
                </a:endParaRPr>
              </a:p>
              <a:p>
                <a:pPr marL="285750" lvl="0" indent="-285750" eaLnBrk="0" fontAlgn="base" hangingPunct="0">
                  <a:spcBef>
                    <a:spcPct val="0"/>
                  </a:spcBef>
                  <a:spcAft>
                    <a:spcPct val="0"/>
                  </a:spcAft>
                  <a:buFont typeface="Wingdings" panose="05000000000000000000" pitchFamily="2" charset="2"/>
                  <a:buChar char="Ø"/>
                </a:pPr>
                <a:r>
                  <a:rPr kumimoji="0" lang="en-GB" sz="1600" b="0" i="1" u="none" strike="noStrike" cap="none" normalizeH="0" baseline="0" noProof="1">
                    <a:ln>
                      <a:noFill/>
                    </a:ln>
                    <a:solidFill>
                      <a:schemeClr val="tx1"/>
                    </a:solidFill>
                    <a:effectLst/>
                  </a:rPr>
                  <a:t>As a gravitational wave passes, the distance between two bodies subjected only to gravitational forces changes by: </a:t>
                </a:r>
                <a14:m>
                  <m:oMath xmlns:m="http://schemas.openxmlformats.org/officeDocument/2006/math">
                    <m:r>
                      <a:rPr lang="en-GB" sz="1600" i="1" noProof="1" dirty="0" smtClean="0">
                        <a:latin typeface="Cambria Math" panose="02040503050406030204" pitchFamily="18" charset="0"/>
                        <a:ea typeface="Cambria Math" panose="02040503050406030204" pitchFamily="18" charset="0"/>
                      </a:rPr>
                      <m:t>∆</m:t>
                    </m:r>
                    <m:r>
                      <a:rPr lang="en-GB" sz="1600" i="1" noProof="1" dirty="0" smtClean="0">
                        <a:latin typeface="Cambria Math" panose="02040503050406030204" pitchFamily="18" charset="0"/>
                        <a:ea typeface="Cambria Math" panose="02040503050406030204" pitchFamily="18" charset="0"/>
                      </a:rPr>
                      <m:t>𝐿</m:t>
                    </m:r>
                    <m:r>
                      <a:rPr lang="en-GB" sz="1600" i="1" noProof="1" dirty="0" smtClean="0">
                        <a:latin typeface="Cambria Math" panose="02040503050406030204" pitchFamily="18" charset="0"/>
                      </a:rPr>
                      <m:t>=</m:t>
                    </m:r>
                    <m:f>
                      <m:fPr>
                        <m:ctrlPr>
                          <a:rPr lang="en-GB" sz="1600" i="1" noProof="1" dirty="0" smtClean="0">
                            <a:latin typeface="Cambria Math" panose="02040503050406030204" pitchFamily="18" charset="0"/>
                          </a:rPr>
                        </m:ctrlPr>
                      </m:fPr>
                      <m:num>
                        <m:r>
                          <a:rPr lang="en-GB" sz="1600" i="1" noProof="1" dirty="0" smtClean="0">
                            <a:latin typeface="Cambria Math" panose="02040503050406030204" pitchFamily="18" charset="0"/>
                          </a:rPr>
                          <m:t>1</m:t>
                        </m:r>
                      </m:num>
                      <m:den>
                        <m:r>
                          <a:rPr lang="en-GB" sz="1600" i="1" noProof="1" dirty="0" smtClean="0">
                            <a:latin typeface="Cambria Math" panose="02040503050406030204" pitchFamily="18" charset="0"/>
                          </a:rPr>
                          <m:t>2</m:t>
                        </m:r>
                      </m:den>
                    </m:f>
                    <m:r>
                      <a:rPr lang="en-GB" sz="1600" i="1" noProof="1" dirty="0" smtClean="0">
                        <a:latin typeface="Cambria Math" panose="02040503050406030204" pitchFamily="18" charset="0"/>
                      </a:rPr>
                      <m:t>h𝐿</m:t>
                    </m:r>
                  </m:oMath>
                </a14:m>
                <a:endParaRPr kumimoji="0" lang="en-GB" sz="1600" b="0" i="0" u="none" strike="noStrike" cap="none" normalizeH="0" baseline="0" noProof="1">
                  <a:ln>
                    <a:noFill/>
                  </a:ln>
                  <a:solidFill>
                    <a:schemeClr val="tx1"/>
                  </a:solidFill>
                  <a:effectLst/>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838200" y="2521685"/>
                <a:ext cx="11049000" cy="932435"/>
              </a:xfrm>
              <a:prstGeom prst="rect">
                <a:avLst/>
              </a:prstGeom>
              <a:blipFill>
                <a:blip r:embed="rId5"/>
                <a:stretch>
                  <a:fillRect l="-221" t="-1961" b="-26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7" name="Rettangolo 6"/>
          <p:cNvSpPr/>
          <p:nvPr/>
        </p:nvSpPr>
        <p:spPr>
          <a:xfrm>
            <a:off x="838200" y="1690688"/>
            <a:ext cx="7772400" cy="830997"/>
          </a:xfrm>
          <a:prstGeom prst="rect">
            <a:avLst/>
          </a:prstGeom>
        </p:spPr>
        <p:txBody>
          <a:bodyPr wrap="square">
            <a:spAutoFit/>
          </a:bodyPr>
          <a:lstStyle/>
          <a:p>
            <a:r>
              <a:rPr lang="en-GB" sz="1600" noProof="1"/>
              <a:t>The winning strategy was to </a:t>
            </a:r>
            <a:r>
              <a:rPr lang="en-GB" sz="1600" b="1" noProof="1"/>
              <a:t>use the light of a laser as a ruler </a:t>
            </a:r>
            <a:r>
              <a:rPr lang="en-GB" sz="1600" noProof="1"/>
              <a:t>in an interferometric detector.</a:t>
            </a:r>
          </a:p>
          <a:p>
            <a:r>
              <a:rPr lang="en-GB" sz="1600" noProof="1"/>
              <a:t>Simple idea of </a:t>
            </a:r>
            <a:r>
              <a:rPr lang="en-GB" sz="1600" b="1" noProof="1"/>
              <a:t>Michelson Interferometer setup</a:t>
            </a:r>
            <a:r>
              <a:rPr lang="en-GB" sz="1600" noProof="1"/>
              <a:t>,  on which many upgrades have been made to further improve its sensitivity. </a:t>
            </a:r>
          </a:p>
        </p:txBody>
      </p:sp>
      <p:pic>
        <p:nvPicPr>
          <p:cNvPr id="32" name="Segnaposto contenuto 11">
            <a:extLst>
              <a:ext uri="{FF2B5EF4-FFF2-40B4-BE49-F238E27FC236}">
                <a16:creationId xmlns:a16="http://schemas.microsoft.com/office/drawing/2014/main" id="{DC7CB29A-67FD-71D0-5018-F739C0E7610E}"/>
              </a:ext>
            </a:extLst>
          </p:cNvPr>
          <p:cNvPicPr>
            <a:picLocks noGrp="1" noChangeAspect="1"/>
          </p:cNvPicPr>
          <p:nvPr>
            <p:ph idx="1"/>
          </p:nvPr>
        </p:nvPicPr>
        <p:blipFill rotWithShape="1">
          <a:blip r:embed="rId6"/>
          <a:srcRect l="11952" t="12798" r="9415" b="8288"/>
          <a:stretch/>
        </p:blipFill>
        <p:spPr>
          <a:xfrm>
            <a:off x="6362700" y="3538822"/>
            <a:ext cx="4991100" cy="2817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187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1"/>
              <a:t>Sensitivity curves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5</a:t>
            </a:fld>
            <a:endParaRPr lang="en-GB" noProof="1"/>
          </a:p>
        </p:txBody>
      </p:sp>
      <p:pic>
        <p:nvPicPr>
          <p:cNvPr id="33" name="Immagine 32">
            <a:extLst>
              <a:ext uri="{FF2B5EF4-FFF2-40B4-BE49-F238E27FC236}">
                <a16:creationId xmlns:a16="http://schemas.microsoft.com/office/drawing/2014/main" id="{75B2117C-AA90-7308-4CAE-5B92A1193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945" y="1934999"/>
            <a:ext cx="6910471" cy="4177040"/>
          </a:xfrm>
          <a:prstGeom prst="rect">
            <a:avLst/>
          </a:prstGeom>
        </p:spPr>
      </p:pic>
      <p:sp>
        <p:nvSpPr>
          <p:cNvPr id="34" name="CasellaDiTesto 33">
            <a:extLst>
              <a:ext uri="{FF2B5EF4-FFF2-40B4-BE49-F238E27FC236}">
                <a16:creationId xmlns:a16="http://schemas.microsoft.com/office/drawing/2014/main" id="{A69A38FC-A376-31B4-83E7-50A70684DDF4}"/>
              </a:ext>
            </a:extLst>
          </p:cNvPr>
          <p:cNvSpPr txBox="1"/>
          <p:nvPr/>
        </p:nvSpPr>
        <p:spPr>
          <a:xfrm>
            <a:off x="837945" y="3276861"/>
            <a:ext cx="3600000" cy="369332"/>
          </a:xfrm>
          <a:prstGeom prst="rect">
            <a:avLst/>
          </a:prstGeom>
          <a:noFill/>
        </p:spPr>
        <p:txBody>
          <a:bodyPr wrap="square" rtlCol="0">
            <a:spAutoFit/>
          </a:bodyPr>
          <a:lstStyle/>
          <a:p>
            <a:pPr marL="285750" indent="-285750">
              <a:buFont typeface="Wingdings" panose="05000000000000000000" pitchFamily="2" charset="2"/>
              <a:buChar char="Ø"/>
            </a:pPr>
            <a:r>
              <a:rPr lang="en-GB" b="1" noProof="1">
                <a:solidFill>
                  <a:schemeClr val="accent6">
                    <a:lumMod val="60000"/>
                    <a:lumOff val="40000"/>
                  </a:schemeClr>
                </a:solidFill>
              </a:rPr>
              <a:t>Newtonian noise &lt; 10 Hz</a:t>
            </a:r>
          </a:p>
        </p:txBody>
      </p:sp>
      <mc:AlternateContent xmlns:mc="http://schemas.openxmlformats.org/markup-compatibility/2006">
        <mc:Choice xmlns:a14="http://schemas.microsoft.com/office/drawing/2010/main" Requires="a14">
          <p:sp>
            <p:nvSpPr>
              <p:cNvPr id="35" name="CasellaDiTesto 34">
                <a:extLst>
                  <a:ext uri="{FF2B5EF4-FFF2-40B4-BE49-F238E27FC236}">
                    <a16:creationId xmlns:a16="http://schemas.microsoft.com/office/drawing/2014/main" id="{6B617707-E23B-B90E-7819-A3E95ED9906F}"/>
                  </a:ext>
                </a:extLst>
              </p:cNvPr>
              <p:cNvSpPr txBox="1"/>
              <p:nvPr/>
            </p:nvSpPr>
            <p:spPr>
              <a:xfrm>
                <a:off x="837945" y="3944861"/>
                <a:ext cx="3600000" cy="369332"/>
              </a:xfrm>
              <a:prstGeom prst="rect">
                <a:avLst/>
              </a:prstGeom>
              <a:noFill/>
            </p:spPr>
            <p:txBody>
              <a:bodyPr wrap="square" rtlCol="0">
                <a:spAutoFit/>
              </a:bodyPr>
              <a:lstStyle/>
              <a:p>
                <a:pPr marL="285750" indent="-285750">
                  <a:buFont typeface="Wingdings" panose="05000000000000000000" pitchFamily="2" charset="2"/>
                  <a:buChar char="Ø"/>
                </a:pPr>
                <a:r>
                  <a:rPr lang="en-GB" b="1" noProof="1">
                    <a:solidFill>
                      <a:srgbClr val="FF0000"/>
                    </a:solidFill>
                  </a:rPr>
                  <a:t>Thermal noise </a:t>
                </a:r>
                <a14:m>
                  <m:oMath xmlns:m="http://schemas.openxmlformats.org/officeDocument/2006/math">
                    <m:r>
                      <a:rPr lang="en-GB" b="1" i="1" noProof="1" dirty="0" smtClean="0">
                        <a:solidFill>
                          <a:srgbClr val="FF0000"/>
                        </a:solidFill>
                        <a:latin typeface="Cambria Math" panose="02040503050406030204" pitchFamily="18" charset="0"/>
                        <a:ea typeface="Cambria Math" panose="02040503050406030204" pitchFamily="18" charset="0"/>
                      </a:rPr>
                      <m:t>~ </m:t>
                    </m:r>
                  </m:oMath>
                </a14:m>
                <a:r>
                  <a:rPr lang="en-GB" b="1" noProof="1">
                    <a:solidFill>
                      <a:srgbClr val="FF0000"/>
                    </a:solidFill>
                  </a:rPr>
                  <a:t>10 - 300 Hz</a:t>
                </a:r>
              </a:p>
            </p:txBody>
          </p:sp>
        </mc:Choice>
        <mc:Fallback>
          <p:sp>
            <p:nvSpPr>
              <p:cNvPr id="35" name="CasellaDiTesto 34">
                <a:extLst>
                  <a:ext uri="{FF2B5EF4-FFF2-40B4-BE49-F238E27FC236}">
                    <a16:creationId xmlns:a16="http://schemas.microsoft.com/office/drawing/2014/main" id="{6B617707-E23B-B90E-7819-A3E95ED9906F}"/>
                  </a:ext>
                </a:extLst>
              </p:cNvPr>
              <p:cNvSpPr txBox="1">
                <a:spLocks noRot="1" noChangeAspect="1" noMove="1" noResize="1" noEditPoints="1" noAdjustHandles="1" noChangeArrowheads="1" noChangeShapeType="1" noTextEdit="1"/>
              </p:cNvSpPr>
              <p:nvPr/>
            </p:nvSpPr>
            <p:spPr>
              <a:xfrm>
                <a:off x="837945" y="3944861"/>
                <a:ext cx="3600000" cy="369332"/>
              </a:xfrm>
              <a:prstGeom prst="rect">
                <a:avLst/>
              </a:prstGeom>
              <a:blipFill>
                <a:blip r:embed="rId4"/>
                <a:stretch>
                  <a:fillRect l="-1015" t="-8197" b="-24590"/>
                </a:stretch>
              </a:blipFill>
            </p:spPr>
            <p:txBody>
              <a:bodyPr/>
              <a:lstStyle/>
              <a:p>
                <a:r>
                  <a:rPr lang="en-GB">
                    <a:noFill/>
                  </a:rPr>
                  <a:t> </a:t>
                </a:r>
              </a:p>
            </p:txBody>
          </p:sp>
        </mc:Fallback>
      </mc:AlternateContent>
      <p:sp>
        <p:nvSpPr>
          <p:cNvPr id="36" name="CasellaDiTesto 35">
            <a:extLst>
              <a:ext uri="{FF2B5EF4-FFF2-40B4-BE49-F238E27FC236}">
                <a16:creationId xmlns:a16="http://schemas.microsoft.com/office/drawing/2014/main" id="{3134941C-ADA5-3CF9-A3D6-E810EC653F69}"/>
              </a:ext>
            </a:extLst>
          </p:cNvPr>
          <p:cNvSpPr txBox="1"/>
          <p:nvPr/>
        </p:nvSpPr>
        <p:spPr>
          <a:xfrm>
            <a:off x="837945" y="4612861"/>
            <a:ext cx="3600000" cy="369332"/>
          </a:xfrm>
          <a:prstGeom prst="rect">
            <a:avLst/>
          </a:prstGeom>
          <a:noFill/>
        </p:spPr>
        <p:txBody>
          <a:bodyPr wrap="square" rtlCol="0">
            <a:spAutoFit/>
          </a:bodyPr>
          <a:lstStyle/>
          <a:p>
            <a:pPr marL="285750" indent="-285750">
              <a:buFont typeface="Wingdings" panose="05000000000000000000" pitchFamily="2" charset="2"/>
              <a:buChar char="Ø"/>
            </a:pPr>
            <a:r>
              <a:rPr lang="en-GB" b="1" noProof="1">
                <a:solidFill>
                  <a:srgbClr val="7030A0"/>
                </a:solidFill>
              </a:rPr>
              <a:t>Shot noise &gt; 300 Hz</a:t>
            </a:r>
          </a:p>
        </p:txBody>
      </p:sp>
      <p:sp>
        <p:nvSpPr>
          <p:cNvPr id="37" name="CasellaDiTesto 36">
            <a:extLst>
              <a:ext uri="{FF2B5EF4-FFF2-40B4-BE49-F238E27FC236}">
                <a16:creationId xmlns:a16="http://schemas.microsoft.com/office/drawing/2014/main" id="{1257E352-D5F3-F0E5-C5B6-0643DC90BEF5}"/>
              </a:ext>
            </a:extLst>
          </p:cNvPr>
          <p:cNvSpPr txBox="1"/>
          <p:nvPr/>
        </p:nvSpPr>
        <p:spPr>
          <a:xfrm>
            <a:off x="6749216" y="1940749"/>
            <a:ext cx="2904108" cy="276999"/>
          </a:xfrm>
          <a:prstGeom prst="rect">
            <a:avLst/>
          </a:prstGeom>
          <a:solidFill>
            <a:schemeClr val="bg1"/>
          </a:solidFill>
        </p:spPr>
        <p:txBody>
          <a:bodyPr wrap="square" rtlCol="0">
            <a:spAutoFit/>
          </a:bodyPr>
          <a:lstStyle/>
          <a:p>
            <a:pPr algn="ctr"/>
            <a:r>
              <a:rPr lang="en-GB" sz="1200" noProof="1"/>
              <a:t>AdV+ project sensitivity curve </a:t>
            </a:r>
          </a:p>
        </p:txBody>
      </p:sp>
      <p:sp>
        <p:nvSpPr>
          <p:cNvPr id="38" name="Figura a mano libera 7">
            <a:extLst>
              <a:ext uri="{FF2B5EF4-FFF2-40B4-BE49-F238E27FC236}">
                <a16:creationId xmlns:a16="http://schemas.microsoft.com/office/drawing/2014/main" id="{488D65BF-439B-FCE2-227B-62ABD25F230D}"/>
              </a:ext>
            </a:extLst>
          </p:cNvPr>
          <p:cNvSpPr/>
          <p:nvPr/>
        </p:nvSpPr>
        <p:spPr>
          <a:xfrm>
            <a:off x="5001712" y="3459522"/>
            <a:ext cx="6120000" cy="2211952"/>
          </a:xfrm>
          <a:custGeom>
            <a:avLst/>
            <a:gdLst>
              <a:gd name="connsiteX0" fmla="*/ 0 w 6846277"/>
              <a:gd name="connsiteY0" fmla="*/ 2473569 h 2479430"/>
              <a:gd name="connsiteX1" fmla="*/ 0 w 6846277"/>
              <a:gd name="connsiteY1" fmla="*/ 263769 h 2479430"/>
              <a:gd name="connsiteX2" fmla="*/ 597877 w 6846277"/>
              <a:gd name="connsiteY2" fmla="*/ 814754 h 2479430"/>
              <a:gd name="connsiteX3" fmla="*/ 1066800 w 6846277"/>
              <a:gd name="connsiteY3" fmla="*/ 1160584 h 2479430"/>
              <a:gd name="connsiteX4" fmla="*/ 1312984 w 6846277"/>
              <a:gd name="connsiteY4" fmla="*/ 1301261 h 2479430"/>
              <a:gd name="connsiteX5" fmla="*/ 1600200 w 6846277"/>
              <a:gd name="connsiteY5" fmla="*/ 1406769 h 2479430"/>
              <a:gd name="connsiteX6" fmla="*/ 1817077 w 6846277"/>
              <a:gd name="connsiteY6" fmla="*/ 1453661 h 2479430"/>
              <a:gd name="connsiteX7" fmla="*/ 1975338 w 6846277"/>
              <a:gd name="connsiteY7" fmla="*/ 1477107 h 2479430"/>
              <a:gd name="connsiteX8" fmla="*/ 2538046 w 6846277"/>
              <a:gd name="connsiteY8" fmla="*/ 1488830 h 2479430"/>
              <a:gd name="connsiteX9" fmla="*/ 2983523 w 6846277"/>
              <a:gd name="connsiteY9" fmla="*/ 1465384 h 2479430"/>
              <a:gd name="connsiteX10" fmla="*/ 3171092 w 6846277"/>
              <a:gd name="connsiteY10" fmla="*/ 1453661 h 2479430"/>
              <a:gd name="connsiteX11" fmla="*/ 3487615 w 6846277"/>
              <a:gd name="connsiteY11" fmla="*/ 1406769 h 2479430"/>
              <a:gd name="connsiteX12" fmla="*/ 3968261 w 6846277"/>
              <a:gd name="connsiteY12" fmla="*/ 1277815 h 2479430"/>
              <a:gd name="connsiteX13" fmla="*/ 4302369 w 6846277"/>
              <a:gd name="connsiteY13" fmla="*/ 1166446 h 2479430"/>
              <a:gd name="connsiteX14" fmla="*/ 4747846 w 6846277"/>
              <a:gd name="connsiteY14" fmla="*/ 996461 h 2479430"/>
              <a:gd name="connsiteX15" fmla="*/ 5398477 w 6846277"/>
              <a:gd name="connsiteY15" fmla="*/ 703384 h 2479430"/>
              <a:gd name="connsiteX16" fmla="*/ 6113584 w 6846277"/>
              <a:gd name="connsiteY16" fmla="*/ 363415 h 2479430"/>
              <a:gd name="connsiteX17" fmla="*/ 6846277 w 6846277"/>
              <a:gd name="connsiteY17" fmla="*/ 0 h 2479430"/>
              <a:gd name="connsiteX18" fmla="*/ 6846277 w 6846277"/>
              <a:gd name="connsiteY18" fmla="*/ 2479430 h 24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6277" h="2479430">
                <a:moveTo>
                  <a:pt x="0" y="2473569"/>
                </a:moveTo>
                <a:lnTo>
                  <a:pt x="0" y="263769"/>
                </a:lnTo>
                <a:lnTo>
                  <a:pt x="597877" y="814754"/>
                </a:lnTo>
                <a:lnTo>
                  <a:pt x="1066800" y="1160584"/>
                </a:lnTo>
                <a:lnTo>
                  <a:pt x="1312984" y="1301261"/>
                </a:lnTo>
                <a:lnTo>
                  <a:pt x="1600200" y="1406769"/>
                </a:lnTo>
                <a:lnTo>
                  <a:pt x="1817077" y="1453661"/>
                </a:lnTo>
                <a:lnTo>
                  <a:pt x="1975338" y="1477107"/>
                </a:lnTo>
                <a:lnTo>
                  <a:pt x="2538046" y="1488830"/>
                </a:lnTo>
                <a:lnTo>
                  <a:pt x="2983523" y="1465384"/>
                </a:lnTo>
                <a:lnTo>
                  <a:pt x="3171092" y="1453661"/>
                </a:lnTo>
                <a:lnTo>
                  <a:pt x="3487615" y="1406769"/>
                </a:lnTo>
                <a:lnTo>
                  <a:pt x="3968261" y="1277815"/>
                </a:lnTo>
                <a:lnTo>
                  <a:pt x="4302369" y="1166446"/>
                </a:lnTo>
                <a:lnTo>
                  <a:pt x="4747846" y="996461"/>
                </a:lnTo>
                <a:lnTo>
                  <a:pt x="5398477" y="703384"/>
                </a:lnTo>
                <a:lnTo>
                  <a:pt x="6113584" y="363415"/>
                </a:lnTo>
                <a:lnTo>
                  <a:pt x="6846277" y="0"/>
                </a:lnTo>
                <a:lnTo>
                  <a:pt x="6846277" y="2479430"/>
                </a:lnTo>
              </a:path>
            </a:pathLst>
          </a:custGeom>
          <a:solidFill>
            <a:srgbClr val="8A3CC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9" name="Figura a mano libera 8">
            <a:extLst>
              <a:ext uri="{FF2B5EF4-FFF2-40B4-BE49-F238E27FC236}">
                <a16:creationId xmlns:a16="http://schemas.microsoft.com/office/drawing/2014/main" id="{A2835D00-6974-B798-2671-EB0D4D3BF3F6}"/>
              </a:ext>
            </a:extLst>
          </p:cNvPr>
          <p:cNvSpPr/>
          <p:nvPr/>
        </p:nvSpPr>
        <p:spPr>
          <a:xfrm>
            <a:off x="4965686" y="4058376"/>
            <a:ext cx="6156000" cy="1627150"/>
          </a:xfrm>
          <a:custGeom>
            <a:avLst/>
            <a:gdLst>
              <a:gd name="connsiteX0" fmla="*/ 0 w 6846277"/>
              <a:gd name="connsiteY0" fmla="*/ 1781908 h 1781908"/>
              <a:gd name="connsiteX1" fmla="*/ 5861 w 6846277"/>
              <a:gd name="connsiteY1" fmla="*/ 0 h 1781908"/>
              <a:gd name="connsiteX2" fmla="*/ 5843954 w 6846277"/>
              <a:gd name="connsiteY2" fmla="*/ 1260231 h 1781908"/>
              <a:gd name="connsiteX3" fmla="*/ 6518031 w 6846277"/>
              <a:gd name="connsiteY3" fmla="*/ 1389185 h 1781908"/>
              <a:gd name="connsiteX4" fmla="*/ 6840415 w 6846277"/>
              <a:gd name="connsiteY4" fmla="*/ 1447800 h 1781908"/>
              <a:gd name="connsiteX5" fmla="*/ 6846277 w 6846277"/>
              <a:gd name="connsiteY5" fmla="*/ 1776046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277" h="1781908">
                <a:moveTo>
                  <a:pt x="0" y="1781908"/>
                </a:moveTo>
                <a:cubicBezTo>
                  <a:pt x="1954" y="1187939"/>
                  <a:pt x="3907" y="593969"/>
                  <a:pt x="5861" y="0"/>
                </a:cubicBezTo>
                <a:lnTo>
                  <a:pt x="5843954" y="1260231"/>
                </a:lnTo>
                <a:lnTo>
                  <a:pt x="6518031" y="1389185"/>
                </a:lnTo>
                <a:lnTo>
                  <a:pt x="6840415" y="1447800"/>
                </a:lnTo>
                <a:lnTo>
                  <a:pt x="6846277" y="1776046"/>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0" name="Figura a mano libera 6">
            <a:extLst>
              <a:ext uri="{FF2B5EF4-FFF2-40B4-BE49-F238E27FC236}">
                <a16:creationId xmlns:a16="http://schemas.microsoft.com/office/drawing/2014/main" id="{64F6C296-2E6B-75D0-A705-9257DFDFB359}"/>
              </a:ext>
            </a:extLst>
          </p:cNvPr>
          <p:cNvSpPr/>
          <p:nvPr/>
        </p:nvSpPr>
        <p:spPr>
          <a:xfrm>
            <a:off x="4996026" y="3093710"/>
            <a:ext cx="1152000" cy="2571289"/>
          </a:xfrm>
          <a:custGeom>
            <a:avLst/>
            <a:gdLst>
              <a:gd name="connsiteX0" fmla="*/ 0 w 1281953"/>
              <a:gd name="connsiteY0" fmla="*/ 2850777 h 2855259"/>
              <a:gd name="connsiteX1" fmla="*/ 4482 w 1281953"/>
              <a:gd name="connsiteY1" fmla="*/ 0 h 2855259"/>
              <a:gd name="connsiteX2" fmla="*/ 143435 w 1281953"/>
              <a:gd name="connsiteY2" fmla="*/ 228600 h 2855259"/>
              <a:gd name="connsiteX3" fmla="*/ 264459 w 1281953"/>
              <a:gd name="connsiteY3" fmla="*/ 277906 h 2855259"/>
              <a:gd name="connsiteX4" fmla="*/ 304800 w 1281953"/>
              <a:gd name="connsiteY4" fmla="*/ 358588 h 2855259"/>
              <a:gd name="connsiteX5" fmla="*/ 385482 w 1281953"/>
              <a:gd name="connsiteY5" fmla="*/ 502024 h 2855259"/>
              <a:gd name="connsiteX6" fmla="*/ 434788 w 1281953"/>
              <a:gd name="connsiteY6" fmla="*/ 685800 h 2855259"/>
              <a:gd name="connsiteX7" fmla="*/ 515470 w 1281953"/>
              <a:gd name="connsiteY7" fmla="*/ 1021977 h 2855259"/>
              <a:gd name="connsiteX8" fmla="*/ 555812 w 1281953"/>
              <a:gd name="connsiteY8" fmla="*/ 1044388 h 2855259"/>
              <a:gd name="connsiteX9" fmla="*/ 578223 w 1281953"/>
              <a:gd name="connsiteY9" fmla="*/ 918883 h 2855259"/>
              <a:gd name="connsiteX10" fmla="*/ 591670 w 1281953"/>
              <a:gd name="connsiteY10" fmla="*/ 900953 h 2855259"/>
              <a:gd name="connsiteX11" fmla="*/ 618565 w 1281953"/>
              <a:gd name="connsiteY11" fmla="*/ 954741 h 2855259"/>
              <a:gd name="connsiteX12" fmla="*/ 640976 w 1281953"/>
              <a:gd name="connsiteY12" fmla="*/ 1151965 h 2855259"/>
              <a:gd name="connsiteX13" fmla="*/ 658906 w 1281953"/>
              <a:gd name="connsiteY13" fmla="*/ 1335741 h 2855259"/>
              <a:gd name="connsiteX14" fmla="*/ 788894 w 1281953"/>
              <a:gd name="connsiteY14" fmla="*/ 1618130 h 2855259"/>
              <a:gd name="connsiteX15" fmla="*/ 878541 w 1281953"/>
              <a:gd name="connsiteY15" fmla="*/ 1842247 h 2855259"/>
              <a:gd name="connsiteX16" fmla="*/ 923365 w 1281953"/>
              <a:gd name="connsiteY16" fmla="*/ 1949824 h 2855259"/>
              <a:gd name="connsiteX17" fmla="*/ 941294 w 1281953"/>
              <a:gd name="connsiteY17" fmla="*/ 1958788 h 2855259"/>
              <a:gd name="connsiteX18" fmla="*/ 986117 w 1281953"/>
              <a:gd name="connsiteY18" fmla="*/ 1936377 h 2855259"/>
              <a:gd name="connsiteX19" fmla="*/ 1048870 w 1281953"/>
              <a:gd name="connsiteY19" fmla="*/ 2138083 h 2855259"/>
              <a:gd name="connsiteX20" fmla="*/ 1098176 w 1281953"/>
              <a:gd name="connsiteY20" fmla="*/ 2344271 h 2855259"/>
              <a:gd name="connsiteX21" fmla="*/ 1138517 w 1281953"/>
              <a:gd name="connsiteY21" fmla="*/ 2375647 h 2855259"/>
              <a:gd name="connsiteX22" fmla="*/ 1169894 w 1281953"/>
              <a:gd name="connsiteY22" fmla="*/ 2344271 h 2855259"/>
              <a:gd name="connsiteX23" fmla="*/ 1214717 w 1281953"/>
              <a:gd name="connsiteY23" fmla="*/ 2460812 h 2855259"/>
              <a:gd name="connsiteX24" fmla="*/ 1281953 w 1281953"/>
              <a:gd name="connsiteY24" fmla="*/ 2855259 h 28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1953" h="2855259">
                <a:moveTo>
                  <a:pt x="0" y="2850777"/>
                </a:moveTo>
                <a:lnTo>
                  <a:pt x="4482" y="0"/>
                </a:lnTo>
                <a:lnTo>
                  <a:pt x="143435" y="228600"/>
                </a:lnTo>
                <a:lnTo>
                  <a:pt x="264459" y="277906"/>
                </a:lnTo>
                <a:lnTo>
                  <a:pt x="304800" y="358588"/>
                </a:lnTo>
                <a:lnTo>
                  <a:pt x="385482" y="502024"/>
                </a:lnTo>
                <a:lnTo>
                  <a:pt x="434788" y="685800"/>
                </a:lnTo>
                <a:lnTo>
                  <a:pt x="515470" y="1021977"/>
                </a:lnTo>
                <a:lnTo>
                  <a:pt x="555812" y="1044388"/>
                </a:lnTo>
                <a:lnTo>
                  <a:pt x="578223" y="918883"/>
                </a:lnTo>
                <a:lnTo>
                  <a:pt x="591670" y="900953"/>
                </a:lnTo>
                <a:lnTo>
                  <a:pt x="618565" y="954741"/>
                </a:lnTo>
                <a:lnTo>
                  <a:pt x="640976" y="1151965"/>
                </a:lnTo>
                <a:lnTo>
                  <a:pt x="658906" y="1335741"/>
                </a:lnTo>
                <a:lnTo>
                  <a:pt x="788894" y="1618130"/>
                </a:lnTo>
                <a:lnTo>
                  <a:pt x="878541" y="1842247"/>
                </a:lnTo>
                <a:lnTo>
                  <a:pt x="923365" y="1949824"/>
                </a:lnTo>
                <a:lnTo>
                  <a:pt x="941294" y="1958788"/>
                </a:lnTo>
                <a:lnTo>
                  <a:pt x="986117" y="1936377"/>
                </a:lnTo>
                <a:lnTo>
                  <a:pt x="1048870" y="2138083"/>
                </a:lnTo>
                <a:lnTo>
                  <a:pt x="1098176" y="2344271"/>
                </a:lnTo>
                <a:lnTo>
                  <a:pt x="1138517" y="2375647"/>
                </a:lnTo>
                <a:lnTo>
                  <a:pt x="1169894" y="2344271"/>
                </a:lnTo>
                <a:lnTo>
                  <a:pt x="1214717" y="2460812"/>
                </a:lnTo>
                <a:lnTo>
                  <a:pt x="1281953" y="2855259"/>
                </a:lnTo>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1" name="Rettangolo 40"/>
          <p:cNvSpPr/>
          <p:nvPr/>
        </p:nvSpPr>
        <p:spPr>
          <a:xfrm>
            <a:off x="837945" y="2318536"/>
            <a:ext cx="3569632" cy="738664"/>
          </a:xfrm>
          <a:prstGeom prst="rect">
            <a:avLst/>
          </a:prstGeom>
        </p:spPr>
        <p:txBody>
          <a:bodyPr wrap="square">
            <a:spAutoFit/>
          </a:bodyPr>
          <a:lstStyle/>
          <a:p>
            <a:pPr>
              <a:spcBef>
                <a:spcPts val="1900"/>
              </a:spcBef>
              <a:defRPr sz="1600">
                <a:latin typeface="Canela Text Bold"/>
                <a:ea typeface="Canela Text Bold"/>
                <a:cs typeface="Canela Text Bold"/>
                <a:sym typeface="Canela Text Bold"/>
              </a:defRPr>
            </a:pPr>
            <a:r>
              <a:rPr lang="en-US" sz="1400" noProof="1"/>
              <a:t>The sensitivity curve of a GW detector reveals its </a:t>
            </a:r>
            <a:r>
              <a:rPr lang="en-US" sz="1400" b="1" noProof="1"/>
              <a:t>detection capabilities</a:t>
            </a:r>
            <a:r>
              <a:rPr lang="en-US" sz="1400" noProof="1"/>
              <a:t>, influenced by fundamental and technical noises. </a:t>
            </a:r>
            <a:endParaRPr lang="en-GB" sz="1400" noProof="1"/>
          </a:p>
        </p:txBody>
      </p:sp>
      <p:pic>
        <p:nvPicPr>
          <p:cNvPr id="42" name="Immagin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5046" y="847906"/>
            <a:ext cx="1961695" cy="360000"/>
          </a:xfrm>
          <a:prstGeom prst="rect">
            <a:avLst/>
          </a:prstGeom>
        </p:spPr>
      </p:pic>
    </p:spTree>
    <p:extLst>
      <p:ext uri="{BB962C8B-B14F-4D97-AF65-F5344CB8AC3E}">
        <p14:creationId xmlns:p14="http://schemas.microsoft.com/office/powerpoint/2010/main" val="264202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1085945" cy="1325563"/>
          </a:xfrm>
        </p:spPr>
        <p:txBody>
          <a:bodyPr/>
          <a:lstStyle/>
          <a:p>
            <a:r>
              <a:rPr lang="en-GB" noProof="1"/>
              <a:t>Advanced GW Detectors</a:t>
            </a:r>
          </a:p>
        </p:txBody>
      </p:sp>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5B9602A3-91F3-47C5-9508-43A8B5C02DA2}" type="slidenum">
              <a:rPr lang="en-GB" noProof="1" smtClean="0"/>
              <a:t>6</a:t>
            </a:fld>
            <a:endParaRPr lang="en-GB" noProof="1"/>
          </a:p>
        </p:txBody>
      </p:sp>
      <p:sp>
        <p:nvSpPr>
          <p:cNvPr id="33" name="CasellaDiTesto 32"/>
          <p:cNvSpPr txBox="1"/>
          <p:nvPr/>
        </p:nvSpPr>
        <p:spPr>
          <a:xfrm>
            <a:off x="1126254" y="1690688"/>
            <a:ext cx="9314701" cy="1569660"/>
          </a:xfrm>
          <a:prstGeom prst="rect">
            <a:avLst/>
          </a:prstGeom>
          <a:noFill/>
        </p:spPr>
        <p:txBody>
          <a:bodyPr wrap="square" rtlCol="0">
            <a:spAutoFit/>
          </a:bodyPr>
          <a:lstStyle/>
          <a:p>
            <a:pPr marL="285750" indent="-285750">
              <a:buFont typeface="Wingdings" panose="05000000000000000000" pitchFamily="2" charset="2"/>
              <a:buChar char="Ø"/>
            </a:pPr>
            <a:r>
              <a:rPr lang="en-GB" sz="1600" noProof="1"/>
              <a:t>3 km arm Michelson interferometer tuned at </a:t>
            </a:r>
            <a:r>
              <a:rPr lang="en-GB" sz="1600" b="1" noProof="1"/>
              <a:t>dark fringe</a:t>
            </a:r>
          </a:p>
          <a:p>
            <a:pPr marL="285750" indent="-285750">
              <a:buFont typeface="Wingdings" panose="05000000000000000000" pitchFamily="2" charset="2"/>
              <a:buChar char="Ø"/>
            </a:pPr>
            <a:r>
              <a:rPr lang="en-GB" sz="1600" noProof="1"/>
              <a:t>40 kg, SiO2 substrate</a:t>
            </a:r>
            <a:endParaRPr lang="en-GB" sz="1600" b="1" noProof="1"/>
          </a:p>
          <a:p>
            <a:pPr marL="285750" indent="-285750">
              <a:buFont typeface="Wingdings" panose="05000000000000000000" pitchFamily="2" charset="2"/>
              <a:buChar char="Ø"/>
            </a:pPr>
            <a:r>
              <a:rPr lang="en-GB" sz="1600" noProof="1"/>
              <a:t>Circulating TEM</a:t>
            </a:r>
            <a:r>
              <a:rPr lang="en-GB" sz="1600" baseline="-25000" noProof="1"/>
              <a:t>00</a:t>
            </a:r>
            <a:r>
              <a:rPr lang="en-GB" sz="1600" noProof="1"/>
              <a:t> mode from CW Nd:YAG source @1064 nm+ </a:t>
            </a:r>
            <a:r>
              <a:rPr lang="en-GB" sz="1600" b="1" noProof="1"/>
              <a:t>injected sidebands </a:t>
            </a:r>
          </a:p>
          <a:p>
            <a:pPr marL="285750" indent="-285750">
              <a:buFont typeface="Wingdings" panose="05000000000000000000" pitchFamily="2" charset="2"/>
              <a:buChar char="Ø"/>
            </a:pPr>
            <a:r>
              <a:rPr lang="en-GB" sz="1600" noProof="1"/>
              <a:t>Optical path folding with </a:t>
            </a:r>
            <a:r>
              <a:rPr lang="en-GB" sz="1600" b="1" noProof="1"/>
              <a:t>resonant Fabry Perot </a:t>
            </a:r>
            <a:r>
              <a:rPr lang="en-GB" sz="1600" noProof="1"/>
              <a:t>arm cavities</a:t>
            </a:r>
          </a:p>
          <a:p>
            <a:pPr marL="285750" indent="-285750">
              <a:buFont typeface="Wingdings" panose="05000000000000000000" pitchFamily="2" charset="2"/>
              <a:buChar char="Ø"/>
            </a:pPr>
            <a:r>
              <a:rPr lang="en-GB" sz="1600" noProof="1"/>
              <a:t>Power-recycled/Signal-recycled configuration</a:t>
            </a:r>
          </a:p>
          <a:p>
            <a:pPr marL="285750" indent="-285750">
              <a:buFont typeface="Wingdings" panose="05000000000000000000" pitchFamily="2" charset="2"/>
              <a:buChar char="Ø"/>
            </a:pPr>
            <a:r>
              <a:rPr lang="en-GB" sz="1600" b="1" noProof="1"/>
              <a:t>High intra-cavity power </a:t>
            </a:r>
            <a:r>
              <a:rPr lang="en-GB" sz="1600" noProof="1"/>
              <a:t>build up (~ 200 kW)</a:t>
            </a:r>
          </a:p>
        </p:txBody>
      </p:sp>
      <p:pic>
        <p:nvPicPr>
          <p:cNvPr id="34" name="Immagine 33">
            <a:extLst>
              <a:ext uri="{FF2B5EF4-FFF2-40B4-BE49-F238E27FC236}">
                <a16:creationId xmlns:a16="http://schemas.microsoft.com/office/drawing/2014/main" id="{9AD943C6-12F9-0E23-B715-045DE5105B40}"/>
              </a:ext>
            </a:extLst>
          </p:cNvPr>
          <p:cNvPicPr>
            <a:picLocks noChangeAspect="1"/>
          </p:cNvPicPr>
          <p:nvPr/>
        </p:nvPicPr>
        <p:blipFill rotWithShape="1">
          <a:blip r:embed="rId3"/>
          <a:srcRect l="5868" r="3720"/>
          <a:stretch/>
        </p:blipFill>
        <p:spPr>
          <a:xfrm>
            <a:off x="1200590" y="3260199"/>
            <a:ext cx="3383844" cy="3096300"/>
          </a:xfrm>
          <a:prstGeom prst="rect">
            <a:avLst/>
          </a:prstGeom>
        </p:spPr>
      </p:pic>
      <p:grpSp>
        <p:nvGrpSpPr>
          <p:cNvPr id="21" name="Gruppo 20">
            <a:extLst>
              <a:ext uri="{FF2B5EF4-FFF2-40B4-BE49-F238E27FC236}">
                <a16:creationId xmlns:a16="http://schemas.microsoft.com/office/drawing/2014/main" id="{09683B52-69DB-8417-BC29-B162F89F44BE}"/>
              </a:ext>
            </a:extLst>
          </p:cNvPr>
          <p:cNvGrpSpPr>
            <a:grpSpLocks noChangeAspect="1"/>
          </p:cNvGrpSpPr>
          <p:nvPr/>
        </p:nvGrpSpPr>
        <p:grpSpPr>
          <a:xfrm>
            <a:off x="5125156" y="3212278"/>
            <a:ext cx="6228644" cy="3144072"/>
            <a:chOff x="-6042869" y="3152291"/>
            <a:chExt cx="6030183" cy="3043893"/>
          </a:xfrm>
        </p:grpSpPr>
        <p:sp>
          <p:nvSpPr>
            <p:cNvPr id="20" name="CasellaDiTesto 19">
              <a:extLst>
                <a:ext uri="{FF2B5EF4-FFF2-40B4-BE49-F238E27FC236}">
                  <a16:creationId xmlns:a16="http://schemas.microsoft.com/office/drawing/2014/main" id="{5E906CAA-6A2A-9A91-FB7C-D5967AC00731}"/>
                </a:ext>
              </a:extLst>
            </p:cNvPr>
            <p:cNvSpPr txBox="1"/>
            <p:nvPr/>
          </p:nvSpPr>
          <p:spPr>
            <a:xfrm>
              <a:off x="-526491" y="3485422"/>
              <a:ext cx="513805" cy="485822"/>
            </a:xfrm>
            <a:prstGeom prst="rect">
              <a:avLst/>
            </a:prstGeom>
            <a:solidFill>
              <a:schemeClr val="bg1"/>
            </a:solidFill>
          </p:spPr>
          <p:txBody>
            <a:bodyPr wrap="none" rtlCol="0">
              <a:spAutoFit/>
            </a:bodyPr>
            <a:lstStyle/>
            <a:p>
              <a:r>
                <a:rPr lang="en-GB" sz="700" noProof="1"/>
                <a:t>GEO600</a:t>
              </a:r>
            </a:p>
            <a:p>
              <a:r>
                <a:rPr lang="en-GB" sz="700" noProof="1"/>
                <a:t>Hanford</a:t>
              </a:r>
            </a:p>
            <a:p>
              <a:r>
                <a:rPr lang="en-GB" sz="700" noProof="1"/>
                <a:t>Livingston</a:t>
              </a:r>
            </a:p>
            <a:p>
              <a:r>
                <a:rPr lang="en-GB" sz="700" noProof="1"/>
                <a:t>Virgo</a:t>
              </a:r>
            </a:p>
          </p:txBody>
        </p:sp>
        <p:pic>
          <p:nvPicPr>
            <p:cNvPr id="13" name="Immagine 12">
              <a:extLst>
                <a:ext uri="{FF2B5EF4-FFF2-40B4-BE49-F238E27FC236}">
                  <a16:creationId xmlns:a16="http://schemas.microsoft.com/office/drawing/2014/main" id="{18F16823-C8F6-40C3-D747-FB11413673EE}"/>
                </a:ext>
              </a:extLst>
            </p:cNvPr>
            <p:cNvPicPr>
              <a:picLocks noChangeAspect="1"/>
            </p:cNvPicPr>
            <p:nvPr/>
          </p:nvPicPr>
          <p:blipFill>
            <a:blip r:embed="rId4"/>
            <a:stretch>
              <a:fillRect/>
            </a:stretch>
          </p:blipFill>
          <p:spPr>
            <a:xfrm>
              <a:off x="-6042869" y="3152291"/>
              <a:ext cx="5596324" cy="3043893"/>
            </a:xfrm>
            <a:prstGeom prst="rect">
              <a:avLst/>
            </a:prstGeom>
          </p:spPr>
        </p:pic>
      </p:grpSp>
      <p:pic>
        <p:nvPicPr>
          <p:cNvPr id="7" name="Immagine 41">
            <a:extLst>
              <a:ext uri="{FF2B5EF4-FFF2-40B4-BE49-F238E27FC236}">
                <a16:creationId xmlns:a16="http://schemas.microsoft.com/office/drawing/2014/main" id="{B33332A3-D221-15D3-197E-772B7BCB89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97398" y="2331491"/>
            <a:ext cx="1569658" cy="288056"/>
          </a:xfrm>
          <a:prstGeom prst="rect">
            <a:avLst/>
          </a:prstGeom>
        </p:spPr>
      </p:pic>
    </p:spTree>
    <p:extLst>
      <p:ext uri="{BB962C8B-B14F-4D97-AF65-F5344CB8AC3E}">
        <p14:creationId xmlns:p14="http://schemas.microsoft.com/office/powerpoint/2010/main" val="41614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7E728492-E37A-45F9-4BA2-5472F6CF6A90}"/>
              </a:ext>
            </a:extLst>
          </p:cNvPr>
          <p:cNvPicPr>
            <a:picLocks noChangeAspect="1"/>
          </p:cNvPicPr>
          <p:nvPr/>
        </p:nvPicPr>
        <p:blipFill>
          <a:blip r:embed="rId3"/>
          <a:stretch>
            <a:fillRect/>
          </a:stretch>
        </p:blipFill>
        <p:spPr>
          <a:xfrm>
            <a:off x="5378935" y="3228604"/>
            <a:ext cx="5700864" cy="3133120"/>
          </a:xfrm>
          <a:prstGeom prst="rect">
            <a:avLst/>
          </a:prstGeom>
        </p:spPr>
      </p:pic>
      <p:sp>
        <p:nvSpPr>
          <p:cNvPr id="2" name="Titolo 1">
            <a:extLst>
              <a:ext uri="{FF2B5EF4-FFF2-40B4-BE49-F238E27FC236}">
                <a16:creationId xmlns:a16="http://schemas.microsoft.com/office/drawing/2014/main" id="{6A596AF0-90C6-927D-8DC1-617B892ADDD1}"/>
              </a:ext>
            </a:extLst>
          </p:cNvPr>
          <p:cNvSpPr>
            <a:spLocks noGrp="1"/>
          </p:cNvSpPr>
          <p:nvPr>
            <p:ph type="title"/>
          </p:nvPr>
        </p:nvSpPr>
        <p:spPr/>
        <p:txBody>
          <a:bodyPr/>
          <a:lstStyle/>
          <a:p>
            <a:r>
              <a:rPr lang="en-GB" noProof="1"/>
              <a:t>3G detectors</a:t>
            </a:r>
          </a:p>
        </p:txBody>
      </p:sp>
      <p:pic>
        <p:nvPicPr>
          <p:cNvPr id="8" name="Segnaposto contenuto 7">
            <a:extLst>
              <a:ext uri="{FF2B5EF4-FFF2-40B4-BE49-F238E27FC236}">
                <a16:creationId xmlns:a16="http://schemas.microsoft.com/office/drawing/2014/main" id="{2E7F62DA-C7B6-CF4C-D235-5AD949158C1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110920" y="365125"/>
            <a:ext cx="4242880" cy="2386618"/>
          </a:xfrm>
        </p:spPr>
      </p:pic>
      <p:sp>
        <p:nvSpPr>
          <p:cNvPr id="4" name="Segnaposto data 3"/>
          <p:cNvSpPr>
            <a:spLocks noGrp="1"/>
          </p:cNvSpPr>
          <p:nvPr>
            <p:ph type="dt" sz="half" idx="10"/>
          </p:nvPr>
        </p:nvSpPr>
        <p:spPr/>
        <p:txBody>
          <a:bodyPr/>
          <a:lstStyle/>
          <a:p>
            <a:r>
              <a:rPr lang="en-GB" noProof="1"/>
              <a:t>25/09/2024</a:t>
            </a:r>
          </a:p>
        </p:txBody>
      </p:sp>
      <p:sp>
        <p:nvSpPr>
          <p:cNvPr id="5" name="Segnaposto piè di pagina 4"/>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p:cNvSpPr>
            <a:spLocks noGrp="1"/>
          </p:cNvSpPr>
          <p:nvPr>
            <p:ph type="sldNum" sz="quarter" idx="12"/>
          </p:nvPr>
        </p:nvSpPr>
        <p:spPr/>
        <p:txBody>
          <a:bodyPr/>
          <a:lstStyle/>
          <a:p>
            <a:fld id="{D7890409-BD9A-499F-A16C-B9DDFEDF4FB8}" type="slidenum">
              <a:rPr lang="en-GB" noProof="1" smtClean="0"/>
              <a:t>7</a:t>
            </a:fld>
            <a:endParaRPr lang="en-GB" noProof="1"/>
          </a:p>
        </p:txBody>
      </p:sp>
      <p:pic>
        <p:nvPicPr>
          <p:cNvPr id="10" name="Immagine 9">
            <a:extLst>
              <a:ext uri="{FF2B5EF4-FFF2-40B4-BE49-F238E27FC236}">
                <a16:creationId xmlns:a16="http://schemas.microsoft.com/office/drawing/2014/main" id="{6A485911-31EF-67DE-48BB-70E4D18BC5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281" y="3926041"/>
            <a:ext cx="3917436" cy="2426038"/>
          </a:xfrm>
          <a:prstGeom prst="rect">
            <a:avLst/>
          </a:prstGeom>
        </p:spPr>
      </p:pic>
      <p:sp>
        <p:nvSpPr>
          <p:cNvPr id="13" name="CasellaDiTesto 12">
            <a:extLst>
              <a:ext uri="{FF2B5EF4-FFF2-40B4-BE49-F238E27FC236}">
                <a16:creationId xmlns:a16="http://schemas.microsoft.com/office/drawing/2014/main" id="{BC94E96A-056B-77A9-1635-3FDF609C337A}"/>
              </a:ext>
            </a:extLst>
          </p:cNvPr>
          <p:cNvSpPr txBox="1"/>
          <p:nvPr/>
        </p:nvSpPr>
        <p:spPr>
          <a:xfrm>
            <a:off x="838200" y="1441885"/>
            <a:ext cx="10619342" cy="2523768"/>
          </a:xfrm>
          <a:prstGeom prst="rect">
            <a:avLst/>
          </a:prstGeom>
          <a:noFill/>
        </p:spPr>
        <p:txBody>
          <a:bodyPr wrap="square" rtlCol="0">
            <a:spAutoFit/>
          </a:bodyPr>
          <a:lstStyle/>
          <a:p>
            <a:pPr>
              <a:spcBef>
                <a:spcPts val="600"/>
              </a:spcBef>
            </a:pPr>
            <a:r>
              <a:rPr lang="en-GB" sz="1600" noProof="1"/>
              <a:t>Third-generation, gravitational-wave observatory:</a:t>
            </a:r>
          </a:p>
          <a:p>
            <a:pPr marL="285750" indent="-285750">
              <a:spcBef>
                <a:spcPts val="600"/>
              </a:spcBef>
              <a:buFont typeface="Wingdings" panose="05000000000000000000" pitchFamily="2" charset="2"/>
              <a:buChar char="Ø"/>
            </a:pPr>
            <a:r>
              <a:rPr lang="en-GB" sz="1600" noProof="1"/>
              <a:t>a greatly improved </a:t>
            </a:r>
            <a:r>
              <a:rPr lang="en-GB" sz="1600" b="1" noProof="1"/>
              <a:t>sensitivity</a:t>
            </a:r>
          </a:p>
          <a:p>
            <a:pPr marL="892175" lvl="1" indent="-285750">
              <a:spcBef>
                <a:spcPts val="600"/>
              </a:spcBef>
              <a:buFont typeface="Arial" panose="020B0604020202020204" pitchFamily="34" charset="0"/>
              <a:buChar char="•"/>
            </a:pPr>
            <a:r>
              <a:rPr lang="en-GB" sz="1600" b="1" noProof="1"/>
              <a:t>underground</a:t>
            </a:r>
            <a:r>
              <a:rPr lang="en-GB" sz="1600" noProof="1"/>
              <a:t> infrastructure</a:t>
            </a:r>
          </a:p>
          <a:p>
            <a:pPr marL="892175" lvl="1" indent="-285750">
              <a:spcBef>
                <a:spcPts val="600"/>
              </a:spcBef>
              <a:buFont typeface="Arial" panose="020B0604020202020204" pitchFamily="34" charset="0"/>
              <a:buChar char="•"/>
            </a:pPr>
            <a:r>
              <a:rPr lang="en-GB" sz="1600" b="1" noProof="1"/>
              <a:t>10km</a:t>
            </a:r>
            <a:r>
              <a:rPr lang="en-GB" sz="1600" noProof="1"/>
              <a:t> long arms</a:t>
            </a:r>
          </a:p>
          <a:p>
            <a:pPr marL="892175" lvl="1" indent="-285750">
              <a:spcBef>
                <a:spcPts val="600"/>
              </a:spcBef>
              <a:buFont typeface="Arial" panose="020B0604020202020204" pitchFamily="34" charset="0"/>
              <a:buChar char="•"/>
            </a:pPr>
            <a:r>
              <a:rPr lang="en-GB" sz="1600" b="1" noProof="1">
                <a:effectLst/>
              </a:rPr>
              <a:t>three nested detector</a:t>
            </a:r>
            <a:r>
              <a:rPr lang="en-GB" sz="1600" noProof="1">
                <a:effectLst/>
              </a:rPr>
              <a:t>: each will comprise two interferometers, one specialised for detecting low-frequency (</a:t>
            </a:r>
            <a:r>
              <a:rPr lang="en-GB" sz="1600" b="1" noProof="1">
                <a:solidFill>
                  <a:srgbClr val="1000FC"/>
                </a:solidFill>
                <a:effectLst/>
              </a:rPr>
              <a:t>ET-LF</a:t>
            </a:r>
            <a:r>
              <a:rPr lang="en-GB" sz="1600" noProof="1">
                <a:effectLst/>
              </a:rPr>
              <a:t>) gravitational waves and the other one for the high-frequency (</a:t>
            </a:r>
            <a:r>
              <a:rPr lang="en-GB" sz="1600" b="1" noProof="1">
                <a:solidFill>
                  <a:srgbClr val="FC0000"/>
                </a:solidFill>
                <a:effectLst/>
              </a:rPr>
              <a:t>ET-HF</a:t>
            </a:r>
            <a:r>
              <a:rPr lang="en-GB" sz="1600" noProof="1">
                <a:effectLst/>
              </a:rPr>
              <a:t>) part.</a:t>
            </a:r>
            <a:r>
              <a:rPr lang="en-GB" sz="1600" noProof="1"/>
              <a:t>	</a:t>
            </a:r>
          </a:p>
          <a:p>
            <a:pPr marL="892175" lvl="1" indent="-285750">
              <a:spcBef>
                <a:spcPts val="600"/>
              </a:spcBef>
              <a:buFont typeface="Arial" panose="020B0604020202020204" pitchFamily="34" charset="0"/>
              <a:buChar char="•"/>
            </a:pPr>
            <a:r>
              <a:rPr lang="en-GB" sz="1600" noProof="1">
                <a:solidFill>
                  <a:srgbClr val="1000FC"/>
                </a:solidFill>
              </a:rPr>
              <a:t>cryogenic temperature (down to 10 – 20K)</a:t>
            </a:r>
          </a:p>
          <a:p>
            <a:pPr marL="892175" lvl="1" indent="-285750">
              <a:spcBef>
                <a:spcPts val="600"/>
              </a:spcBef>
              <a:buFont typeface="Arial" panose="020B0604020202020204" pitchFamily="34" charset="0"/>
              <a:buChar char="•"/>
            </a:pPr>
            <a:r>
              <a:rPr lang="en-GB" sz="1600" noProof="1">
                <a:solidFill>
                  <a:srgbClr val="1000FC"/>
                </a:solidFill>
              </a:rPr>
              <a:t>200 kg, Si or Sapphire substrate</a:t>
            </a:r>
          </a:p>
        </p:txBody>
      </p:sp>
      <p:sp>
        <p:nvSpPr>
          <p:cNvPr id="15" name="CasellaDiTesto 14">
            <a:hlinkClick r:id="rId6"/>
            <a:extLst>
              <a:ext uri="{FF2B5EF4-FFF2-40B4-BE49-F238E27FC236}">
                <a16:creationId xmlns:a16="http://schemas.microsoft.com/office/drawing/2014/main" id="{BACAA0D6-6AE8-1F54-CEDC-49413CDBCBFD}"/>
              </a:ext>
            </a:extLst>
          </p:cNvPr>
          <p:cNvSpPr txBox="1"/>
          <p:nvPr/>
        </p:nvSpPr>
        <p:spPr>
          <a:xfrm>
            <a:off x="9873816" y="6115503"/>
            <a:ext cx="1476000" cy="246221"/>
          </a:xfrm>
          <a:prstGeom prst="rect">
            <a:avLst/>
          </a:prstGeom>
          <a:noFill/>
          <a:ln>
            <a:solidFill>
              <a:schemeClr val="tx1"/>
            </a:solidFill>
          </a:ln>
        </p:spPr>
        <p:txBody>
          <a:bodyPr wrap="square">
            <a:spAutoFit/>
          </a:bodyPr>
          <a:lstStyle/>
          <a:p>
            <a:pPr algn="ctr"/>
            <a:r>
              <a:rPr lang="en-GB" sz="1000" noProof="1">
                <a:hlinkClick r:id="rId6"/>
              </a:rPr>
              <a:t>http://www.et-gw.eu/</a:t>
            </a:r>
            <a:endParaRPr lang="en-GB" sz="1000" noProof="1"/>
          </a:p>
        </p:txBody>
      </p:sp>
      <p:sp>
        <p:nvSpPr>
          <p:cNvPr id="7" name="CasellaDiTesto 6">
            <a:extLst>
              <a:ext uri="{FF2B5EF4-FFF2-40B4-BE49-F238E27FC236}">
                <a16:creationId xmlns:a16="http://schemas.microsoft.com/office/drawing/2014/main" id="{ECE4BFEA-A570-87F9-76EA-602C13D44901}"/>
              </a:ext>
            </a:extLst>
          </p:cNvPr>
          <p:cNvSpPr txBox="1"/>
          <p:nvPr/>
        </p:nvSpPr>
        <p:spPr>
          <a:xfrm>
            <a:off x="8395855" y="3429000"/>
            <a:ext cx="2953961" cy="646331"/>
          </a:xfrm>
          <a:prstGeom prst="rect">
            <a:avLst/>
          </a:prstGeom>
          <a:noFill/>
        </p:spPr>
        <p:txBody>
          <a:bodyPr wrap="square" rtlCol="0">
            <a:spAutoFit/>
          </a:bodyPr>
          <a:lstStyle/>
          <a:p>
            <a:pPr marL="285750" indent="-285750">
              <a:buFont typeface="Wingdings" panose="05000000000000000000" pitchFamily="2" charset="2"/>
              <a:buChar char="q"/>
            </a:pPr>
            <a:r>
              <a:rPr lang="en-GB" noProof="1"/>
              <a:t>KAGRA (2.5 Gen)</a:t>
            </a:r>
          </a:p>
          <a:p>
            <a:pPr marL="285750" indent="-285750">
              <a:buFont typeface="Wingdings" panose="05000000000000000000" pitchFamily="2" charset="2"/>
              <a:buChar char="q"/>
            </a:pPr>
            <a:r>
              <a:rPr lang="en-GB" noProof="1"/>
              <a:t>Cosmic Explorer</a:t>
            </a:r>
          </a:p>
        </p:txBody>
      </p:sp>
      <p:pic>
        <p:nvPicPr>
          <p:cNvPr id="11" name="Immagin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9412" y="2386995"/>
            <a:ext cx="745895" cy="373053"/>
          </a:xfrm>
          <a:prstGeom prst="rect">
            <a:avLst/>
          </a:prstGeom>
        </p:spPr>
      </p:pic>
      <p:pic>
        <p:nvPicPr>
          <p:cNvPr id="9" name="Picture 8" descr="A logo with a spiral pattern&#10;&#10;Description automatically generated with medium confidence">
            <a:extLst>
              <a:ext uri="{FF2B5EF4-FFF2-40B4-BE49-F238E27FC236}">
                <a16:creationId xmlns:a16="http://schemas.microsoft.com/office/drawing/2014/main" id="{5477F91C-8FD0-DD6B-8D9F-81A0C261EF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483265" y="2686558"/>
            <a:ext cx="1420542" cy="710672"/>
          </a:xfrm>
          <a:prstGeom prst="rect">
            <a:avLst/>
          </a:prstGeom>
        </p:spPr>
      </p:pic>
    </p:spTree>
    <p:extLst>
      <p:ext uri="{BB962C8B-B14F-4D97-AF65-F5344CB8AC3E}">
        <p14:creationId xmlns:p14="http://schemas.microsoft.com/office/powerpoint/2010/main" val="3633060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7" name="Segnaposto testo 2">
                <a:extLst>
                  <a:ext uri="{FF2B5EF4-FFF2-40B4-BE49-F238E27FC236}">
                    <a16:creationId xmlns:a16="http://schemas.microsoft.com/office/drawing/2014/main" id="{D3FEF38B-70E2-4800-BFC6-EDD04B99142C}"/>
                  </a:ext>
                </a:extLst>
              </p:cNvPr>
              <p:cNvSpPr txBox="1">
                <a:spLocks/>
              </p:cNvSpPr>
              <p:nvPr/>
            </p:nvSpPr>
            <p:spPr>
              <a:xfrm>
                <a:off x="838199" y="1690688"/>
                <a:ext cx="6026283" cy="4694555"/>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i="1" noProof="1"/>
                  <a:t>Bragg reflectors</a:t>
                </a:r>
              </a:p>
              <a:p>
                <a:r>
                  <a:rPr lang="en-GB" sz="1800" noProof="1"/>
                  <a:t>Bulk + multi-layer reflective coatings</a:t>
                </a:r>
              </a:p>
              <a:p>
                <a:r>
                  <a:rPr lang="en-GB" sz="1800" noProof="1"/>
                  <a:t>A stack of </a:t>
                </a:r>
                <a:r>
                  <a:rPr lang="en-GB" sz="1800" b="1" noProof="1"/>
                  <a:t>alternate layers of high- and low- refractive index materials</a:t>
                </a:r>
              </a:p>
              <a:p>
                <a:r>
                  <a:rPr lang="en-GB" sz="1800" noProof="1"/>
                  <a:t>Accurate choice of </a:t>
                </a:r>
                <a:r>
                  <a:rPr lang="en-GB" sz="1800" b="1" noProof="1"/>
                  <a:t>thickness</a:t>
                </a:r>
                <a:r>
                  <a:rPr lang="en-GB" sz="1800" noProof="1"/>
                  <a:t> </a:t>
                </a:r>
                <a14:m>
                  <m:oMath xmlns:m="http://schemas.openxmlformats.org/officeDocument/2006/math">
                    <m:r>
                      <a:rPr lang="en-GB" sz="1800" i="1" noProof="1" dirty="0" smtClean="0">
                        <a:latin typeface="Cambria Math" panose="02040503050406030204" pitchFamily="18" charset="0"/>
                        <a:ea typeface="Cambria Math" panose="02040503050406030204" pitchFamily="18" charset="0"/>
                      </a:rPr>
                      <m:t>≅</m:t>
                    </m:r>
                    <m:f>
                      <m:fPr>
                        <m:type m:val="skw"/>
                        <m:ctrlPr>
                          <a:rPr lang="en-GB" sz="1800" i="1" noProof="1" dirty="0" smtClean="0">
                            <a:latin typeface="Cambria Math" panose="02040503050406030204" pitchFamily="18" charset="0"/>
                            <a:ea typeface="Cambria Math" panose="02040503050406030204" pitchFamily="18" charset="0"/>
                          </a:rPr>
                        </m:ctrlPr>
                      </m:fPr>
                      <m:num>
                        <m:r>
                          <a:rPr lang="en-GB" sz="1800" i="1" noProof="1" dirty="0" smtClean="0">
                            <a:latin typeface="Cambria Math" panose="02040503050406030204" pitchFamily="18" charset="0"/>
                            <a:ea typeface="Cambria Math" panose="02040503050406030204" pitchFamily="18" charset="0"/>
                          </a:rPr>
                          <m:t>𝜆</m:t>
                        </m:r>
                      </m:num>
                      <m:den>
                        <m:r>
                          <a:rPr lang="en-GB" sz="1800" b="0" i="1" noProof="1" dirty="0" smtClean="0">
                            <a:latin typeface="Cambria Math" panose="02040503050406030204" pitchFamily="18" charset="0"/>
                            <a:ea typeface="Cambria Math" panose="02040503050406030204" pitchFamily="18" charset="0"/>
                          </a:rPr>
                          <m:t>4</m:t>
                        </m:r>
                      </m:den>
                    </m:f>
                  </m:oMath>
                </a14:m>
                <a:r>
                  <a:rPr lang="en-GB" sz="1800" noProof="1"/>
                  <a:t> </a:t>
                </a:r>
                <a:endParaRPr lang="en-GB" sz="1400" noProof="1"/>
              </a:p>
              <a:p>
                <a:pPr lvl="1">
                  <a:buFont typeface="Wingdings" panose="05000000000000000000" pitchFamily="2" charset="2"/>
                  <a:buChar char="Ø"/>
                </a:pPr>
                <a:r>
                  <a:rPr lang="en-GB" sz="1600" noProof="1"/>
                  <a:t>Constructive interference</a:t>
                </a:r>
              </a:p>
              <a:p>
                <a:pPr lvl="1">
                  <a:buFont typeface="Wingdings" panose="05000000000000000000" pitchFamily="2" charset="2"/>
                  <a:buChar char="Ø"/>
                </a:pPr>
                <a:r>
                  <a:rPr lang="en-GB" sz="1600" noProof="1"/>
                  <a:t>High-quality reflector</a:t>
                </a:r>
              </a:p>
              <a:p>
                <a:pPr lvl="1">
                  <a:buFont typeface="Wingdings" panose="05000000000000000000" pitchFamily="2" charset="2"/>
                  <a:buChar char="Ø"/>
                </a:pPr>
                <a:endParaRPr lang="en-GB" sz="1600" noProof="1"/>
              </a:p>
              <a:p>
                <a:pPr lvl="1">
                  <a:buFont typeface="Wingdings" panose="05000000000000000000" pitchFamily="2" charset="2"/>
                  <a:buChar char="Ø"/>
                </a:pPr>
                <a:endParaRPr lang="en-GB" sz="1600" noProof="1"/>
              </a:p>
              <a:p>
                <a:pPr lvl="1">
                  <a:buFont typeface="Wingdings" panose="05000000000000000000" pitchFamily="2" charset="2"/>
                  <a:buChar char="Ø"/>
                </a:pPr>
                <a:endParaRPr lang="en-GB" sz="1600" noProof="1"/>
              </a:p>
              <a:p>
                <a:pPr lvl="1">
                  <a:buFont typeface="Wingdings" panose="05000000000000000000" pitchFamily="2" charset="2"/>
                  <a:buChar char="Ø"/>
                </a:pPr>
                <a:endParaRPr lang="en-GB" sz="1600" noProof="1"/>
              </a:p>
              <a:p>
                <a:pPr marL="0" indent="0">
                  <a:buNone/>
                </a:pPr>
                <a:r>
                  <a:rPr lang="en-GB" sz="1600" noProof="1"/>
                  <a:t>Many high-precision experiments use laser interferometry with resonant optical cavities: </a:t>
                </a:r>
              </a:p>
              <a:p>
                <a:pPr marL="0" indent="0">
                  <a:buNone/>
                </a:pPr>
                <a:r>
                  <a:rPr lang="en-GB" sz="1600" i="1" u="sng" noProof="1"/>
                  <a:t>Gravitational wave interferometry</a:t>
                </a:r>
                <a:r>
                  <a:rPr lang="en-GB" sz="1600" noProof="1"/>
                  <a:t>, high frequency stability laser cavity, atomic spectroscopy, atomic clock, … </a:t>
                </a:r>
              </a:p>
            </p:txBody>
          </p:sp>
        </mc:Choice>
        <mc:Fallback>
          <p:sp>
            <p:nvSpPr>
              <p:cNvPr id="47" name="Segnaposto testo 2">
                <a:extLst>
                  <a:ext uri="{FF2B5EF4-FFF2-40B4-BE49-F238E27FC236}">
                    <a16:creationId xmlns:a16="http://schemas.microsoft.com/office/drawing/2014/main" id="{D3FEF38B-70E2-4800-BFC6-EDD04B99142C}"/>
                  </a:ext>
                </a:extLst>
              </p:cNvPr>
              <p:cNvSpPr txBox="1">
                <a:spLocks noRot="1" noChangeAspect="1" noMove="1" noResize="1" noEditPoints="1" noAdjustHandles="1" noChangeArrowheads="1" noChangeShapeType="1" noTextEdit="1"/>
              </p:cNvSpPr>
              <p:nvPr/>
            </p:nvSpPr>
            <p:spPr>
              <a:xfrm>
                <a:off x="838199" y="1690688"/>
                <a:ext cx="6026283" cy="4694555"/>
              </a:xfrm>
              <a:prstGeom prst="rect">
                <a:avLst/>
              </a:prstGeom>
              <a:blipFill>
                <a:blip r:embed="rId3"/>
                <a:stretch>
                  <a:fillRect l="-809" t="-1169" r="-1517"/>
                </a:stretch>
              </a:blipFill>
            </p:spPr>
            <p:txBody>
              <a:bodyPr/>
              <a:lstStyle/>
              <a:p>
                <a:r>
                  <a:rPr lang="en-GB">
                    <a:noFill/>
                  </a:rPr>
                  <a:t> </a:t>
                </a:r>
              </a:p>
            </p:txBody>
          </p:sp>
        </mc:Fallback>
      </mc:AlternateContent>
      <p:sp>
        <p:nvSpPr>
          <p:cNvPr id="2" name="Titolo 1">
            <a:extLst>
              <a:ext uri="{FF2B5EF4-FFF2-40B4-BE49-F238E27FC236}">
                <a16:creationId xmlns:a16="http://schemas.microsoft.com/office/drawing/2014/main" id="{2DA8FF35-C8B7-48AE-877A-68E02DDF170C}"/>
              </a:ext>
            </a:extLst>
          </p:cNvPr>
          <p:cNvSpPr>
            <a:spLocks noGrp="1"/>
          </p:cNvSpPr>
          <p:nvPr>
            <p:ph type="title"/>
          </p:nvPr>
        </p:nvSpPr>
        <p:spPr/>
        <p:txBody>
          <a:bodyPr/>
          <a:lstStyle/>
          <a:p>
            <a:r>
              <a:rPr lang="en-GB" noProof="1"/>
              <a:t>Core optics – dielectric optical mirrors</a:t>
            </a:r>
          </a:p>
        </p:txBody>
      </p:sp>
      <p:sp>
        <p:nvSpPr>
          <p:cNvPr id="4" name="Segnaposto data 3">
            <a:extLst>
              <a:ext uri="{FF2B5EF4-FFF2-40B4-BE49-F238E27FC236}">
                <a16:creationId xmlns:a16="http://schemas.microsoft.com/office/drawing/2014/main" id="{0ECC2F52-D4CC-4D6A-9110-B6CE9462193B}"/>
              </a:ext>
            </a:extLst>
          </p:cNvPr>
          <p:cNvSpPr>
            <a:spLocks noGrp="1"/>
          </p:cNvSpPr>
          <p:nvPr>
            <p:ph type="dt" sz="half" idx="10"/>
          </p:nvPr>
        </p:nvSpPr>
        <p:spPr/>
        <p:txBody>
          <a:bodyPr/>
          <a:lstStyle/>
          <a:p>
            <a:r>
              <a:rPr lang="en-GB" noProof="1"/>
              <a:t>25/09/2024</a:t>
            </a:r>
          </a:p>
        </p:txBody>
      </p:sp>
      <p:sp>
        <p:nvSpPr>
          <p:cNvPr id="5" name="Segnaposto piè di pagina 4">
            <a:extLst>
              <a:ext uri="{FF2B5EF4-FFF2-40B4-BE49-F238E27FC236}">
                <a16:creationId xmlns:a16="http://schemas.microsoft.com/office/drawing/2014/main" id="{F3CA6BAE-4868-4005-9039-0DB95DD3A184}"/>
              </a:ext>
            </a:extLst>
          </p:cNvPr>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a:extLst>
              <a:ext uri="{FF2B5EF4-FFF2-40B4-BE49-F238E27FC236}">
                <a16:creationId xmlns:a16="http://schemas.microsoft.com/office/drawing/2014/main" id="{6798AF3A-0E0C-4375-9291-5EEBAA12ACBD}"/>
              </a:ext>
            </a:extLst>
          </p:cNvPr>
          <p:cNvSpPr>
            <a:spLocks noGrp="1"/>
          </p:cNvSpPr>
          <p:nvPr>
            <p:ph type="sldNum" sz="quarter" idx="12"/>
          </p:nvPr>
        </p:nvSpPr>
        <p:spPr/>
        <p:txBody>
          <a:bodyPr/>
          <a:lstStyle/>
          <a:p>
            <a:fld id="{FFBD214B-3A2D-48CF-BA22-4FC59A8CA476}" type="slidenum">
              <a:rPr lang="en-GB" noProof="1" smtClean="0"/>
              <a:t>8</a:t>
            </a:fld>
            <a:endParaRPr lang="en-GB" noProof="1"/>
          </a:p>
        </p:txBody>
      </p:sp>
      <p:grpSp>
        <p:nvGrpSpPr>
          <p:cNvPr id="27" name="Gruppo 26">
            <a:extLst>
              <a:ext uri="{FF2B5EF4-FFF2-40B4-BE49-F238E27FC236}">
                <a16:creationId xmlns:a16="http://schemas.microsoft.com/office/drawing/2014/main" id="{D4104D01-4B5C-4317-9720-868E8CAD30BD}"/>
              </a:ext>
            </a:extLst>
          </p:cNvPr>
          <p:cNvGrpSpPr/>
          <p:nvPr/>
        </p:nvGrpSpPr>
        <p:grpSpPr>
          <a:xfrm>
            <a:off x="7046877" y="513088"/>
            <a:ext cx="3871611" cy="5843262"/>
            <a:chOff x="7615350" y="59764"/>
            <a:chExt cx="3871611" cy="5843262"/>
          </a:xfrm>
        </p:grpSpPr>
        <p:sp>
          <p:nvSpPr>
            <p:cNvPr id="28" name="Rettangolo 27">
              <a:extLst>
                <a:ext uri="{FF2B5EF4-FFF2-40B4-BE49-F238E27FC236}">
                  <a16:creationId xmlns:a16="http://schemas.microsoft.com/office/drawing/2014/main" id="{5C18E80B-9912-45AB-B9F6-A798B3229AA2}"/>
                </a:ext>
              </a:extLst>
            </p:cNvPr>
            <p:cNvSpPr/>
            <p:nvPr/>
          </p:nvSpPr>
          <p:spPr>
            <a:xfrm>
              <a:off x="7615352" y="4669312"/>
              <a:ext cx="3870097" cy="1233714"/>
            </a:xfrm>
            <a:prstGeom prst="rect">
              <a:avLst/>
            </a:prstGeom>
            <a:gradFill>
              <a:gsLst>
                <a:gs pos="29000">
                  <a:schemeClr val="accent1">
                    <a:lumMod val="110000"/>
                    <a:satMod val="105000"/>
                    <a:tint val="67000"/>
                  </a:schemeClr>
                </a:gs>
                <a:gs pos="73000">
                  <a:schemeClr val="accent1">
                    <a:lumMod val="105000"/>
                    <a:satMod val="103000"/>
                    <a:tint val="73000"/>
                  </a:schemeClr>
                </a:gs>
                <a:gs pos="100000">
                  <a:schemeClr val="accent1">
                    <a:lumMod val="105000"/>
                    <a:satMod val="109000"/>
                    <a:tint val="8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noProof="1"/>
                <a:t>BULK</a:t>
              </a:r>
            </a:p>
          </p:txBody>
        </p:sp>
        <p:sp>
          <p:nvSpPr>
            <p:cNvPr id="29" name="Rettangolo 28">
              <a:extLst>
                <a:ext uri="{FF2B5EF4-FFF2-40B4-BE49-F238E27FC236}">
                  <a16:creationId xmlns:a16="http://schemas.microsoft.com/office/drawing/2014/main" id="{CC71F265-5A40-4E30-83B9-BFCC295DB9DF}"/>
                </a:ext>
              </a:extLst>
            </p:cNvPr>
            <p:cNvSpPr/>
            <p:nvPr/>
          </p:nvSpPr>
          <p:spPr>
            <a:xfrm>
              <a:off x="7615352" y="4353044"/>
              <a:ext cx="3870097" cy="3162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r>
                <a:rPr lang="en-GB" noProof="1"/>
                <a:t>n</a:t>
              </a:r>
              <a:r>
                <a:rPr lang="en-GB" baseline="-25000" noProof="1"/>
                <a:t>H</a:t>
              </a:r>
            </a:p>
          </p:txBody>
        </p:sp>
        <p:sp>
          <p:nvSpPr>
            <p:cNvPr id="30" name="Rettangolo 29">
              <a:extLst>
                <a:ext uri="{FF2B5EF4-FFF2-40B4-BE49-F238E27FC236}">
                  <a16:creationId xmlns:a16="http://schemas.microsoft.com/office/drawing/2014/main" id="{0D9B58F7-46D6-42A8-9161-110FAD993BBD}"/>
                </a:ext>
              </a:extLst>
            </p:cNvPr>
            <p:cNvSpPr/>
            <p:nvPr/>
          </p:nvSpPr>
          <p:spPr>
            <a:xfrm>
              <a:off x="7615352" y="4031654"/>
              <a:ext cx="3870097" cy="3162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n-GB" noProof="1"/>
                <a:t>n</a:t>
              </a:r>
              <a:r>
                <a:rPr lang="en-GB" baseline="-25000" noProof="1"/>
                <a:t>L</a:t>
              </a:r>
            </a:p>
          </p:txBody>
        </p:sp>
        <p:sp>
          <p:nvSpPr>
            <p:cNvPr id="31" name="Rettangolo 30">
              <a:extLst>
                <a:ext uri="{FF2B5EF4-FFF2-40B4-BE49-F238E27FC236}">
                  <a16:creationId xmlns:a16="http://schemas.microsoft.com/office/drawing/2014/main" id="{C7B8F90B-4F72-4A04-AC43-B50AD1090AC8}"/>
                </a:ext>
              </a:extLst>
            </p:cNvPr>
            <p:cNvSpPr/>
            <p:nvPr/>
          </p:nvSpPr>
          <p:spPr>
            <a:xfrm>
              <a:off x="7615351" y="3720757"/>
              <a:ext cx="3870097" cy="3162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r>
                <a:rPr lang="en-GB" noProof="1"/>
                <a:t>n</a:t>
              </a:r>
              <a:r>
                <a:rPr lang="en-GB" baseline="-25000" noProof="1"/>
                <a:t>H</a:t>
              </a:r>
            </a:p>
          </p:txBody>
        </p:sp>
        <p:sp>
          <p:nvSpPr>
            <p:cNvPr id="32" name="Rettangolo 31">
              <a:extLst>
                <a:ext uri="{FF2B5EF4-FFF2-40B4-BE49-F238E27FC236}">
                  <a16:creationId xmlns:a16="http://schemas.microsoft.com/office/drawing/2014/main" id="{F003C686-2C04-4C16-8233-AB49E5AC8799}"/>
                </a:ext>
              </a:extLst>
            </p:cNvPr>
            <p:cNvSpPr/>
            <p:nvPr/>
          </p:nvSpPr>
          <p:spPr>
            <a:xfrm>
              <a:off x="7615350" y="3401928"/>
              <a:ext cx="3870097" cy="3162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n-GB" noProof="1"/>
                <a:t>n</a:t>
              </a:r>
              <a:r>
                <a:rPr lang="en-GB" baseline="-25000" noProof="1"/>
                <a:t>L</a:t>
              </a:r>
            </a:p>
          </p:txBody>
        </p:sp>
        <p:sp>
          <p:nvSpPr>
            <p:cNvPr id="33" name="Rettangolo 32">
              <a:extLst>
                <a:ext uri="{FF2B5EF4-FFF2-40B4-BE49-F238E27FC236}">
                  <a16:creationId xmlns:a16="http://schemas.microsoft.com/office/drawing/2014/main" id="{B44EAA2E-2801-478B-9633-927469E0924C}"/>
                </a:ext>
              </a:extLst>
            </p:cNvPr>
            <p:cNvSpPr/>
            <p:nvPr/>
          </p:nvSpPr>
          <p:spPr>
            <a:xfrm>
              <a:off x="7616864" y="3083099"/>
              <a:ext cx="3870097" cy="3162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r"/>
              <a:r>
                <a:rPr lang="en-GB" noProof="1"/>
                <a:t>n</a:t>
              </a:r>
              <a:r>
                <a:rPr lang="en-GB" baseline="-25000" noProof="1"/>
                <a:t>H</a:t>
              </a:r>
            </a:p>
          </p:txBody>
        </p:sp>
        <p:sp>
          <p:nvSpPr>
            <p:cNvPr id="34" name="Rettangolo 33">
              <a:extLst>
                <a:ext uri="{FF2B5EF4-FFF2-40B4-BE49-F238E27FC236}">
                  <a16:creationId xmlns:a16="http://schemas.microsoft.com/office/drawing/2014/main" id="{B13269BC-625B-40FD-99A6-2388C796AB21}"/>
                </a:ext>
              </a:extLst>
            </p:cNvPr>
            <p:cNvSpPr/>
            <p:nvPr/>
          </p:nvSpPr>
          <p:spPr>
            <a:xfrm>
              <a:off x="7616863" y="2758775"/>
              <a:ext cx="3870097" cy="3162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n-GB" noProof="1"/>
                <a:t>n</a:t>
              </a:r>
              <a:r>
                <a:rPr lang="en-GB" baseline="-25000" noProof="1"/>
                <a:t>L</a:t>
              </a:r>
            </a:p>
          </p:txBody>
        </p:sp>
        <p:cxnSp>
          <p:nvCxnSpPr>
            <p:cNvPr id="35" name="Connettore 2 34">
              <a:extLst>
                <a:ext uri="{FF2B5EF4-FFF2-40B4-BE49-F238E27FC236}">
                  <a16:creationId xmlns:a16="http://schemas.microsoft.com/office/drawing/2014/main" id="{8BD72A03-9706-4ACD-8407-773725CF114E}"/>
                </a:ext>
              </a:extLst>
            </p:cNvPr>
            <p:cNvCxnSpPr/>
            <p:nvPr/>
          </p:nvCxnSpPr>
          <p:spPr>
            <a:xfrm>
              <a:off x="8465459" y="1582057"/>
              <a:ext cx="1770744" cy="3087255"/>
            </a:xfrm>
            <a:prstGeom prst="straightConnector1">
              <a:avLst/>
            </a:prstGeom>
            <a:ln w="25400">
              <a:solidFill>
                <a:srgbClr val="FF0000">
                  <a:alpha val="95000"/>
                </a:srgbClr>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B6BF165D-2FF5-4AA2-B20D-7580E05E1BDC}"/>
                </a:ext>
              </a:extLst>
            </p:cNvPr>
            <p:cNvCxnSpPr/>
            <p:nvPr/>
          </p:nvCxnSpPr>
          <p:spPr>
            <a:xfrm flipV="1">
              <a:off x="10236203" y="1677408"/>
              <a:ext cx="1233713" cy="2991904"/>
            </a:xfrm>
            <a:prstGeom prst="straightConnector1">
              <a:avLst/>
            </a:prstGeom>
            <a:ln>
              <a:solidFill>
                <a:srgbClr val="00B050"/>
              </a:solidFill>
              <a:tailEnd type="arrow"/>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7" name="Connettore 2 36">
              <a:extLst>
                <a:ext uri="{FF2B5EF4-FFF2-40B4-BE49-F238E27FC236}">
                  <a16:creationId xmlns:a16="http://schemas.microsoft.com/office/drawing/2014/main" id="{CCAB2AAD-3907-4D0D-8CF1-8F9F1D777B15}"/>
                </a:ext>
              </a:extLst>
            </p:cNvPr>
            <p:cNvCxnSpPr/>
            <p:nvPr/>
          </p:nvCxnSpPr>
          <p:spPr>
            <a:xfrm flipV="1">
              <a:off x="10053809" y="1355201"/>
              <a:ext cx="1233713" cy="2991904"/>
            </a:xfrm>
            <a:prstGeom prst="straightConnector1">
              <a:avLst/>
            </a:prstGeom>
            <a:ln>
              <a:solidFill>
                <a:srgbClr val="00B050"/>
              </a:solidFill>
              <a:tailEnd type="arrow"/>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8" name="Connettore 2 37">
              <a:extLst>
                <a:ext uri="{FF2B5EF4-FFF2-40B4-BE49-F238E27FC236}">
                  <a16:creationId xmlns:a16="http://schemas.microsoft.com/office/drawing/2014/main" id="{2F8786B9-3879-4175-B088-4A38DE37E80E}"/>
                </a:ext>
              </a:extLst>
            </p:cNvPr>
            <p:cNvCxnSpPr/>
            <p:nvPr/>
          </p:nvCxnSpPr>
          <p:spPr>
            <a:xfrm flipV="1">
              <a:off x="9864556" y="1038499"/>
              <a:ext cx="1233713" cy="2991904"/>
            </a:xfrm>
            <a:prstGeom prst="straightConnector1">
              <a:avLst/>
            </a:prstGeom>
            <a:ln>
              <a:solidFill>
                <a:srgbClr val="00B050"/>
              </a:solidFill>
              <a:tailEnd type="arrow"/>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39" name="Connettore 2 38">
              <a:extLst>
                <a:ext uri="{FF2B5EF4-FFF2-40B4-BE49-F238E27FC236}">
                  <a16:creationId xmlns:a16="http://schemas.microsoft.com/office/drawing/2014/main" id="{80366FE6-9838-4E69-B858-48092C25C6CC}"/>
                </a:ext>
              </a:extLst>
            </p:cNvPr>
            <p:cNvCxnSpPr/>
            <p:nvPr/>
          </p:nvCxnSpPr>
          <p:spPr>
            <a:xfrm flipV="1">
              <a:off x="9689418" y="719246"/>
              <a:ext cx="1233713" cy="2991904"/>
            </a:xfrm>
            <a:prstGeom prst="straightConnector1">
              <a:avLst/>
            </a:prstGeom>
            <a:ln>
              <a:solidFill>
                <a:srgbClr val="00B050"/>
              </a:solidFill>
              <a:tailEnd type="arrow"/>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40" name="Connettore 2 39">
              <a:extLst>
                <a:ext uri="{FF2B5EF4-FFF2-40B4-BE49-F238E27FC236}">
                  <a16:creationId xmlns:a16="http://schemas.microsoft.com/office/drawing/2014/main" id="{368E2AB7-C091-45C8-A60A-B26CDB9EFF64}"/>
                </a:ext>
              </a:extLst>
            </p:cNvPr>
            <p:cNvCxnSpPr/>
            <p:nvPr/>
          </p:nvCxnSpPr>
          <p:spPr>
            <a:xfrm flipV="1">
              <a:off x="9514280" y="387864"/>
              <a:ext cx="1233713" cy="2991904"/>
            </a:xfrm>
            <a:prstGeom prst="straightConnector1">
              <a:avLst/>
            </a:prstGeom>
            <a:ln>
              <a:solidFill>
                <a:srgbClr val="00B050"/>
              </a:solidFill>
              <a:tailEnd type="arrow"/>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41" name="Connettore 2 40">
              <a:extLst>
                <a:ext uri="{FF2B5EF4-FFF2-40B4-BE49-F238E27FC236}">
                  <a16:creationId xmlns:a16="http://schemas.microsoft.com/office/drawing/2014/main" id="{EBA459FA-D945-4CE8-9973-F48841E31157}"/>
                </a:ext>
              </a:extLst>
            </p:cNvPr>
            <p:cNvCxnSpPr/>
            <p:nvPr/>
          </p:nvCxnSpPr>
          <p:spPr>
            <a:xfrm flipV="1">
              <a:off x="9331886" y="59764"/>
              <a:ext cx="1233713" cy="2991904"/>
            </a:xfrm>
            <a:prstGeom prst="straightConnector1">
              <a:avLst/>
            </a:prstGeom>
            <a:ln>
              <a:solidFill>
                <a:srgbClr val="00B050"/>
              </a:solidFill>
              <a:tailEnd type="arrow"/>
            </a:ln>
            <a:effectLst>
              <a:outerShdw blurRad="50800" dist="38100" dir="8100000" algn="tr"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grpSp>
      <mc:AlternateContent xmlns:mc="http://schemas.openxmlformats.org/markup-compatibility/2006">
        <mc:Choice xmlns:a14="http://schemas.microsoft.com/office/drawing/2010/main" Requires="a14">
          <p:sp>
            <p:nvSpPr>
              <p:cNvPr id="3" name="CasellaDiTesto 2"/>
              <p:cNvSpPr txBox="1"/>
              <p:nvPr/>
            </p:nvSpPr>
            <p:spPr>
              <a:xfrm>
                <a:off x="3249798" y="3802606"/>
                <a:ext cx="1622432" cy="8798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b="0" i="1" noProof="1" dirty="0" smtClean="0">
                          <a:latin typeface="Cambria Math" panose="02040503050406030204" pitchFamily="18" charset="0"/>
                        </a:rPr>
                        <m:t>𝑟</m:t>
                      </m:r>
                      <m:r>
                        <a:rPr lang="en-GB" sz="1400" b="0" i="1" noProof="1" dirty="0" smtClean="0">
                          <a:latin typeface="Cambria Math" panose="02040503050406030204" pitchFamily="18" charset="0"/>
                        </a:rPr>
                        <m:t>=</m:t>
                      </m:r>
                      <m:f>
                        <m:fPr>
                          <m:ctrlPr>
                            <a:rPr lang="en-GB" sz="1400" b="0" i="1" noProof="1" dirty="0" smtClean="0">
                              <a:latin typeface="Cambria Math" panose="02040503050406030204" pitchFamily="18" charset="0"/>
                            </a:rPr>
                          </m:ctrlPr>
                        </m:fPr>
                        <m:num>
                          <m:r>
                            <a:rPr lang="en-GB" sz="1400" i="1" noProof="1" dirty="0" smtClean="0">
                              <a:latin typeface="Cambria Math" panose="02040503050406030204" pitchFamily="18" charset="0"/>
                            </a:rPr>
                            <m:t>1−</m:t>
                          </m:r>
                          <m:sSub>
                            <m:sSubPr>
                              <m:ctrlPr>
                                <a:rPr lang="en-GB" sz="1400" i="1" noProof="1" dirty="0" smtClean="0">
                                  <a:latin typeface="Cambria Math" panose="02040503050406030204" pitchFamily="18" charset="0"/>
                                </a:rPr>
                              </m:ctrlPr>
                            </m:sSubPr>
                            <m:e>
                              <m:r>
                                <a:rPr lang="en-GB" sz="1400" i="1" noProof="1" dirty="0" smtClean="0">
                                  <a:latin typeface="Cambria Math" panose="02040503050406030204" pitchFamily="18" charset="0"/>
                                </a:rPr>
                                <m:t>𝑛</m:t>
                              </m:r>
                            </m:e>
                            <m:sub>
                              <m:r>
                                <a:rPr lang="en-GB" sz="1400" i="1" noProof="1" dirty="0" smtClean="0">
                                  <a:latin typeface="Cambria Math" panose="02040503050406030204" pitchFamily="18" charset="0"/>
                                </a:rPr>
                                <m:t>𝑠𝑢𝑏</m:t>
                              </m:r>
                            </m:sub>
                          </m:sSub>
                          <m:sSup>
                            <m:sSupPr>
                              <m:ctrlPr>
                                <a:rPr lang="en-GB" sz="1400" i="1" noProof="1" dirty="0" smtClean="0">
                                  <a:latin typeface="Cambria Math" panose="02040503050406030204" pitchFamily="18" charset="0"/>
                                </a:rPr>
                              </m:ctrlPr>
                            </m:sSupPr>
                            <m:e>
                              <m:d>
                                <m:dPr>
                                  <m:ctrlPr>
                                    <a:rPr lang="en-GB" sz="1400" i="1" noProof="1" dirty="0" smtClean="0">
                                      <a:latin typeface="Cambria Math" panose="02040503050406030204" pitchFamily="18" charset="0"/>
                                    </a:rPr>
                                  </m:ctrlPr>
                                </m:dPr>
                                <m:e>
                                  <m:f>
                                    <m:fPr>
                                      <m:ctrlPr>
                                        <a:rPr lang="en-GB" sz="1400" i="1" noProof="1" dirty="0" smtClean="0">
                                          <a:latin typeface="Cambria Math" panose="02040503050406030204" pitchFamily="18" charset="0"/>
                                        </a:rPr>
                                      </m:ctrlPr>
                                    </m:fPr>
                                    <m:num>
                                      <m:sSub>
                                        <m:sSubPr>
                                          <m:ctrlPr>
                                            <a:rPr lang="en-GB" sz="1400" i="1" noProof="1" dirty="0" smtClean="0">
                                              <a:latin typeface="Cambria Math" panose="02040503050406030204" pitchFamily="18" charset="0"/>
                                            </a:rPr>
                                          </m:ctrlPr>
                                        </m:sSubPr>
                                        <m:e>
                                          <m:r>
                                            <a:rPr lang="en-GB" sz="1400" i="1" noProof="1" dirty="0" smtClean="0">
                                              <a:latin typeface="Cambria Math" panose="02040503050406030204" pitchFamily="18" charset="0"/>
                                            </a:rPr>
                                            <m:t>𝑛</m:t>
                                          </m:r>
                                        </m:e>
                                        <m:sub>
                                          <m:r>
                                            <a:rPr lang="en-GB" sz="1400" i="1" noProof="1" dirty="0" smtClean="0">
                                              <a:latin typeface="Cambria Math" panose="02040503050406030204" pitchFamily="18" charset="0"/>
                                            </a:rPr>
                                            <m:t>𝐿</m:t>
                                          </m:r>
                                        </m:sub>
                                      </m:sSub>
                                    </m:num>
                                    <m:den>
                                      <m:sSub>
                                        <m:sSubPr>
                                          <m:ctrlPr>
                                            <a:rPr lang="en-GB" sz="1400" i="1" noProof="1" dirty="0" smtClean="0">
                                              <a:latin typeface="Cambria Math" panose="02040503050406030204" pitchFamily="18" charset="0"/>
                                            </a:rPr>
                                          </m:ctrlPr>
                                        </m:sSubPr>
                                        <m:e>
                                          <m:r>
                                            <a:rPr lang="en-GB" sz="1400" i="1" noProof="1" dirty="0" smtClean="0">
                                              <a:latin typeface="Cambria Math" panose="02040503050406030204" pitchFamily="18" charset="0"/>
                                            </a:rPr>
                                            <m:t>𝑛</m:t>
                                          </m:r>
                                        </m:e>
                                        <m:sub>
                                          <m:r>
                                            <a:rPr lang="en-GB" sz="1400" i="1" noProof="1" dirty="0" smtClean="0">
                                              <a:latin typeface="Cambria Math" panose="02040503050406030204" pitchFamily="18" charset="0"/>
                                            </a:rPr>
                                            <m:t>𝐻</m:t>
                                          </m:r>
                                        </m:sub>
                                      </m:sSub>
                                    </m:den>
                                  </m:f>
                                </m:e>
                              </m:d>
                            </m:e>
                            <m:sup>
                              <m:r>
                                <a:rPr lang="en-GB" sz="1400" i="1" noProof="1" dirty="0" smtClean="0">
                                  <a:latin typeface="Cambria Math" panose="02040503050406030204" pitchFamily="18" charset="0"/>
                                </a:rPr>
                                <m:t>2</m:t>
                              </m:r>
                              <m:r>
                                <a:rPr lang="en-GB" sz="1400" i="1" noProof="1" dirty="0" smtClean="0">
                                  <a:latin typeface="Cambria Math" panose="02040503050406030204" pitchFamily="18" charset="0"/>
                                </a:rPr>
                                <m:t>𝑁</m:t>
                              </m:r>
                            </m:sup>
                          </m:sSup>
                        </m:num>
                        <m:den>
                          <m:r>
                            <a:rPr lang="en-GB" sz="1400" b="0" i="1" noProof="1" dirty="0" smtClean="0">
                              <a:latin typeface="Cambria Math" panose="02040503050406030204" pitchFamily="18" charset="0"/>
                            </a:rPr>
                            <m:t>1+</m:t>
                          </m:r>
                          <m:sSub>
                            <m:sSubPr>
                              <m:ctrlPr>
                                <a:rPr lang="en-GB" sz="1400" b="0" i="1" noProof="1" dirty="0" smtClean="0">
                                  <a:latin typeface="Cambria Math" panose="02040503050406030204" pitchFamily="18" charset="0"/>
                                </a:rPr>
                              </m:ctrlPr>
                            </m:sSubPr>
                            <m:e>
                              <m:r>
                                <a:rPr lang="en-GB" sz="1400" b="0" i="1" noProof="1" dirty="0" smtClean="0">
                                  <a:latin typeface="Cambria Math" panose="02040503050406030204" pitchFamily="18" charset="0"/>
                                </a:rPr>
                                <m:t>𝑛</m:t>
                              </m:r>
                            </m:e>
                            <m:sub>
                              <m:r>
                                <a:rPr lang="en-GB" sz="1400" b="0" i="1" noProof="1" dirty="0" smtClean="0">
                                  <a:latin typeface="Cambria Math" panose="02040503050406030204" pitchFamily="18" charset="0"/>
                                </a:rPr>
                                <m:t>𝑠𝑢𝑏</m:t>
                              </m:r>
                            </m:sub>
                          </m:sSub>
                          <m:sSup>
                            <m:sSupPr>
                              <m:ctrlPr>
                                <a:rPr lang="en-GB" sz="1400" b="0" i="1" noProof="1" dirty="0" smtClean="0">
                                  <a:latin typeface="Cambria Math" panose="02040503050406030204" pitchFamily="18" charset="0"/>
                                </a:rPr>
                              </m:ctrlPr>
                            </m:sSupPr>
                            <m:e>
                              <m:d>
                                <m:dPr>
                                  <m:ctrlPr>
                                    <a:rPr lang="en-GB" sz="1400" i="1" noProof="1" dirty="0" smtClean="0">
                                      <a:latin typeface="Cambria Math" panose="02040503050406030204" pitchFamily="18" charset="0"/>
                                    </a:rPr>
                                  </m:ctrlPr>
                                </m:dPr>
                                <m:e>
                                  <m:f>
                                    <m:fPr>
                                      <m:ctrlPr>
                                        <a:rPr lang="en-GB" sz="1400" i="1" noProof="1" dirty="0" smtClean="0">
                                          <a:latin typeface="Cambria Math" panose="02040503050406030204" pitchFamily="18" charset="0"/>
                                        </a:rPr>
                                      </m:ctrlPr>
                                    </m:fPr>
                                    <m:num>
                                      <m:sSub>
                                        <m:sSubPr>
                                          <m:ctrlPr>
                                            <a:rPr lang="en-GB" sz="1400" i="1" noProof="1" dirty="0" smtClean="0">
                                              <a:latin typeface="Cambria Math" panose="02040503050406030204" pitchFamily="18" charset="0"/>
                                            </a:rPr>
                                          </m:ctrlPr>
                                        </m:sSubPr>
                                        <m:e>
                                          <m:r>
                                            <a:rPr lang="en-GB" sz="1400" i="1" noProof="1" dirty="0" smtClean="0">
                                              <a:latin typeface="Cambria Math" panose="02040503050406030204" pitchFamily="18" charset="0"/>
                                            </a:rPr>
                                            <m:t>𝑛</m:t>
                                          </m:r>
                                        </m:e>
                                        <m:sub>
                                          <m:r>
                                            <a:rPr lang="en-GB" sz="1400" i="1" noProof="1" dirty="0" smtClean="0">
                                              <a:latin typeface="Cambria Math" panose="02040503050406030204" pitchFamily="18" charset="0"/>
                                            </a:rPr>
                                            <m:t>𝐿</m:t>
                                          </m:r>
                                        </m:sub>
                                      </m:sSub>
                                    </m:num>
                                    <m:den>
                                      <m:sSub>
                                        <m:sSubPr>
                                          <m:ctrlPr>
                                            <a:rPr lang="en-GB" sz="1400" i="1" noProof="1" dirty="0" smtClean="0">
                                              <a:latin typeface="Cambria Math" panose="02040503050406030204" pitchFamily="18" charset="0"/>
                                            </a:rPr>
                                          </m:ctrlPr>
                                        </m:sSubPr>
                                        <m:e>
                                          <m:r>
                                            <a:rPr lang="en-GB" sz="1400" i="1" noProof="1" dirty="0" smtClean="0">
                                              <a:latin typeface="Cambria Math" panose="02040503050406030204" pitchFamily="18" charset="0"/>
                                            </a:rPr>
                                            <m:t>𝑛</m:t>
                                          </m:r>
                                        </m:e>
                                        <m:sub>
                                          <m:r>
                                            <a:rPr lang="en-GB" sz="1400" i="1" noProof="1" dirty="0" smtClean="0">
                                              <a:latin typeface="Cambria Math" panose="02040503050406030204" pitchFamily="18" charset="0"/>
                                            </a:rPr>
                                            <m:t>𝐻</m:t>
                                          </m:r>
                                        </m:sub>
                                      </m:sSub>
                                    </m:den>
                                  </m:f>
                                </m:e>
                              </m:d>
                            </m:e>
                            <m:sup>
                              <m:r>
                                <a:rPr lang="en-GB" sz="1400" b="0" i="1" noProof="1" dirty="0" smtClean="0">
                                  <a:latin typeface="Cambria Math" panose="02040503050406030204" pitchFamily="18" charset="0"/>
                                </a:rPr>
                                <m:t>2</m:t>
                              </m:r>
                              <m:r>
                                <a:rPr lang="en-GB" sz="1400" b="0" i="1" noProof="1" dirty="0" smtClean="0">
                                  <a:latin typeface="Cambria Math" panose="02040503050406030204" pitchFamily="18" charset="0"/>
                                </a:rPr>
                                <m:t>𝑁</m:t>
                              </m:r>
                            </m:sup>
                          </m:sSup>
                        </m:den>
                      </m:f>
                    </m:oMath>
                  </m:oMathPara>
                </a14:m>
                <a:endParaRPr lang="en-GB" sz="1400" noProof="1"/>
              </a:p>
            </p:txBody>
          </p:sp>
        </mc:Choice>
        <mc:Fallback>
          <p:sp>
            <p:nvSpPr>
              <p:cNvPr id="3" name="CasellaDiTesto 2"/>
              <p:cNvSpPr txBox="1">
                <a:spLocks noRot="1" noChangeAspect="1" noMove="1" noResize="1" noEditPoints="1" noAdjustHandles="1" noChangeArrowheads="1" noChangeShapeType="1" noTextEdit="1"/>
              </p:cNvSpPr>
              <p:nvPr/>
            </p:nvSpPr>
            <p:spPr>
              <a:xfrm>
                <a:off x="3249798" y="3802606"/>
                <a:ext cx="1622432" cy="879856"/>
              </a:xfrm>
              <a:prstGeom prst="rect">
                <a:avLst/>
              </a:prstGeom>
              <a:blipFill>
                <a:blip r:embed="rId4"/>
                <a:stretch>
                  <a:fillRect b="-694"/>
                </a:stretch>
              </a:blipFill>
            </p:spPr>
            <p:txBody>
              <a:bodyPr/>
              <a:lstStyle/>
              <a:p>
                <a:r>
                  <a:rPr lang="en-GB">
                    <a:noFill/>
                  </a:rPr>
                  <a:t> </a:t>
                </a:r>
              </a:p>
            </p:txBody>
          </p:sp>
        </mc:Fallback>
      </mc:AlternateContent>
      <p:sp>
        <p:nvSpPr>
          <p:cNvPr id="10" name="Doppia parentesi graffa 9"/>
          <p:cNvSpPr/>
          <p:nvPr/>
        </p:nvSpPr>
        <p:spPr>
          <a:xfrm>
            <a:off x="6671850" y="3212098"/>
            <a:ext cx="4620150" cy="1911375"/>
          </a:xfrm>
          <a:prstGeom prst="brace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GB" noProof="1"/>
          </a:p>
        </p:txBody>
      </p:sp>
      <p:sp>
        <p:nvSpPr>
          <p:cNvPr id="11" name="CasellaDiTesto 10"/>
          <p:cNvSpPr txBox="1"/>
          <p:nvPr/>
        </p:nvSpPr>
        <p:spPr>
          <a:xfrm>
            <a:off x="5396640" y="3986854"/>
            <a:ext cx="1207767" cy="369332"/>
          </a:xfrm>
          <a:prstGeom prst="rect">
            <a:avLst/>
          </a:prstGeom>
          <a:noFill/>
        </p:spPr>
        <p:txBody>
          <a:bodyPr wrap="none" rtlCol="0">
            <a:spAutoFit/>
          </a:bodyPr>
          <a:lstStyle/>
          <a:p>
            <a:r>
              <a:rPr lang="en-GB" noProof="1"/>
              <a:t>N doublets</a:t>
            </a:r>
          </a:p>
        </p:txBody>
      </p:sp>
      <p:sp>
        <p:nvSpPr>
          <p:cNvPr id="8" name="Rettangolo 7"/>
          <p:cNvSpPr/>
          <p:nvPr/>
        </p:nvSpPr>
        <p:spPr>
          <a:xfrm>
            <a:off x="10398769" y="5895750"/>
            <a:ext cx="527709" cy="369332"/>
          </a:xfrm>
          <a:prstGeom prst="rect">
            <a:avLst/>
          </a:prstGeom>
        </p:spPr>
        <p:txBody>
          <a:bodyPr wrap="none">
            <a:spAutoFit/>
          </a:bodyPr>
          <a:lstStyle/>
          <a:p>
            <a:pPr algn="r"/>
            <a:r>
              <a:rPr lang="en-GB" noProof="1"/>
              <a:t>n</a:t>
            </a:r>
            <a:r>
              <a:rPr lang="en-GB" baseline="-25000" noProof="1"/>
              <a:t>sub</a:t>
            </a:r>
          </a:p>
        </p:txBody>
      </p:sp>
    </p:spTree>
    <p:extLst>
      <p:ext uri="{BB962C8B-B14F-4D97-AF65-F5344CB8AC3E}">
        <p14:creationId xmlns:p14="http://schemas.microsoft.com/office/powerpoint/2010/main" val="218965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1E151BE-F51B-302B-9065-27CA33A974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0289" y="2617761"/>
            <a:ext cx="150085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9">
            <a:extLst>
              <a:ext uri="{FF2B5EF4-FFF2-40B4-BE49-F238E27FC236}">
                <a16:creationId xmlns:a16="http://schemas.microsoft.com/office/drawing/2014/main" id="{6532F074-DB5A-C9BD-203B-55A0CC4D933C}"/>
              </a:ext>
            </a:extLst>
          </p:cNvPr>
          <p:cNvSpPr txBox="1"/>
          <p:nvPr/>
        </p:nvSpPr>
        <p:spPr>
          <a:xfrm>
            <a:off x="838198" y="1690688"/>
            <a:ext cx="6410001" cy="1815882"/>
          </a:xfrm>
          <a:prstGeom prst="rect">
            <a:avLst/>
          </a:prstGeom>
          <a:noFill/>
        </p:spPr>
        <p:txBody>
          <a:bodyPr wrap="square" rtlCol="0">
            <a:spAutoFit/>
          </a:bodyPr>
          <a:lstStyle/>
          <a:p>
            <a:pPr marL="285750" indent="-285750">
              <a:buFont typeface="Wingdings" panose="05000000000000000000" pitchFamily="2" charset="2"/>
              <a:buChar char="Ø"/>
            </a:pPr>
            <a:r>
              <a:rPr lang="en-GB" sz="1600" noProof="1"/>
              <a:t>Test masses (mirrors) in AdV+:</a:t>
            </a:r>
          </a:p>
          <a:p>
            <a:pPr marL="742950" lvl="1" indent="-285750">
              <a:buFont typeface="Wingdings" panose="05000000000000000000" pitchFamily="2" charset="2"/>
              <a:buChar char="§"/>
            </a:pPr>
            <a:r>
              <a:rPr lang="en-GB" sz="1600" noProof="1"/>
              <a:t>made with high purity </a:t>
            </a:r>
            <a:r>
              <a:rPr lang="en-GB" sz="1600" b="1" noProof="1"/>
              <a:t>fused silica, </a:t>
            </a:r>
            <a:r>
              <a:rPr lang="en-GB" sz="1600" noProof="1"/>
              <a:t>SiO</a:t>
            </a:r>
            <a:r>
              <a:rPr lang="en-GB" sz="1600" baseline="-25000" noProof="1"/>
              <a:t>2</a:t>
            </a:r>
          </a:p>
          <a:p>
            <a:pPr marL="742950" lvl="1" indent="-285750">
              <a:buFont typeface="Wingdings" panose="05000000000000000000" pitchFamily="2" charset="2"/>
              <a:buChar char="§"/>
            </a:pPr>
            <a:r>
              <a:rPr lang="en-GB" sz="1600" noProof="1"/>
              <a:t>diameter 35 cm, 40 kg</a:t>
            </a:r>
          </a:p>
          <a:p>
            <a:pPr marL="285750" indent="-285750">
              <a:buFont typeface="Wingdings" panose="05000000000000000000" pitchFamily="2" charset="2"/>
              <a:buChar char="Ø"/>
            </a:pPr>
            <a:r>
              <a:rPr lang="en-GB" sz="1600" b="1" noProof="1"/>
              <a:t>Suspended</a:t>
            </a:r>
            <a:r>
              <a:rPr lang="en-GB" sz="1600" noProof="1"/>
              <a:t> to filter out seismic motion, in a </a:t>
            </a:r>
            <a:r>
              <a:rPr lang="en-GB" sz="1600" b="1" noProof="1"/>
              <a:t>quasi-monolithic fused silica arrangement</a:t>
            </a:r>
            <a:r>
              <a:rPr lang="en-GB" sz="1600" noProof="1"/>
              <a:t>, in vacuum</a:t>
            </a:r>
          </a:p>
          <a:p>
            <a:pPr marL="285750" indent="-285750">
              <a:buFont typeface="Wingdings" panose="05000000000000000000" pitchFamily="2" charset="2"/>
              <a:buChar char="Ø"/>
            </a:pPr>
            <a:r>
              <a:rPr lang="en-GB" sz="1600" b="1" noProof="1"/>
              <a:t>Multi-layered coating </a:t>
            </a:r>
            <a:r>
              <a:rPr lang="en-GB" sz="1600" noProof="1"/>
              <a:t>made of amorphous oxides (TiO</a:t>
            </a:r>
            <a:r>
              <a:rPr lang="en-GB" sz="1600" baseline="-25000" noProof="1"/>
              <a:t>2</a:t>
            </a:r>
            <a:r>
              <a:rPr lang="en-GB" sz="1600" noProof="1"/>
              <a:t>:Ta</a:t>
            </a:r>
            <a:r>
              <a:rPr lang="en-GB" sz="1600" baseline="-25000" noProof="1"/>
              <a:t>2</a:t>
            </a:r>
            <a:r>
              <a:rPr lang="en-GB" sz="1600" noProof="1"/>
              <a:t>O</a:t>
            </a:r>
            <a:r>
              <a:rPr lang="en-GB" sz="1600" baseline="-25000" noProof="1"/>
              <a:t>5</a:t>
            </a:r>
            <a:r>
              <a:rPr lang="en-GB" sz="1600" noProof="1"/>
              <a:t>/SiO</a:t>
            </a:r>
            <a:r>
              <a:rPr lang="en-GB" sz="1600" baseline="-25000" noProof="1"/>
              <a:t>2</a:t>
            </a:r>
            <a:r>
              <a:rPr lang="en-GB" sz="1600" noProof="1"/>
              <a:t> ) </a:t>
            </a:r>
          </a:p>
          <a:p>
            <a:pPr lvl="1"/>
            <a:r>
              <a:rPr lang="en-GB" sz="1600" noProof="1"/>
              <a:t>with very low absorption &lt; </a:t>
            </a:r>
            <a:r>
              <a:rPr lang="en-GB" sz="1600" b="1" noProof="1"/>
              <a:t>ppm</a:t>
            </a:r>
          </a:p>
        </p:txBody>
      </p:sp>
      <p:pic>
        <p:nvPicPr>
          <p:cNvPr id="28" name="Immagine 27"/>
          <p:cNvPicPr>
            <a:picLocks noChangeAspect="1"/>
          </p:cNvPicPr>
          <p:nvPr/>
        </p:nvPicPr>
        <p:blipFill rotWithShape="1">
          <a:blip r:embed="rId4">
            <a:extLst>
              <a:ext uri="{28A0092B-C50C-407E-A947-70E740481C1C}">
                <a14:useLocalDpi xmlns:a14="http://schemas.microsoft.com/office/drawing/2010/main" val="0"/>
              </a:ext>
            </a:extLst>
          </a:blip>
          <a:srcRect l="6544" t="5009" r="7466" b="25588"/>
          <a:stretch/>
        </p:blipFill>
        <p:spPr>
          <a:xfrm>
            <a:off x="6248204" y="4406472"/>
            <a:ext cx="5075192" cy="1938589"/>
          </a:xfrm>
          <a:prstGeom prst="rect">
            <a:avLst/>
          </a:prstGeom>
        </p:spPr>
      </p:pic>
      <p:sp>
        <p:nvSpPr>
          <p:cNvPr id="2" name="Titolo 1">
            <a:extLst>
              <a:ext uri="{FF2B5EF4-FFF2-40B4-BE49-F238E27FC236}">
                <a16:creationId xmlns:a16="http://schemas.microsoft.com/office/drawing/2014/main" id="{5793787A-B11B-4C1F-BB08-3681A4E414D9}"/>
              </a:ext>
            </a:extLst>
          </p:cNvPr>
          <p:cNvSpPr>
            <a:spLocks noGrp="1"/>
          </p:cNvSpPr>
          <p:nvPr>
            <p:ph type="title"/>
          </p:nvPr>
        </p:nvSpPr>
        <p:spPr/>
        <p:txBody>
          <a:bodyPr/>
          <a:lstStyle/>
          <a:p>
            <a:r>
              <a:rPr lang="en-GB" noProof="1"/>
              <a:t>Core optics – state of the art</a:t>
            </a:r>
          </a:p>
        </p:txBody>
      </p:sp>
      <p:sp>
        <p:nvSpPr>
          <p:cNvPr id="4" name="Segnaposto data 3">
            <a:extLst>
              <a:ext uri="{FF2B5EF4-FFF2-40B4-BE49-F238E27FC236}">
                <a16:creationId xmlns:a16="http://schemas.microsoft.com/office/drawing/2014/main" id="{A0866782-4D80-43DD-A91A-44189FECE1C8}"/>
              </a:ext>
            </a:extLst>
          </p:cNvPr>
          <p:cNvSpPr>
            <a:spLocks noGrp="1"/>
          </p:cNvSpPr>
          <p:nvPr>
            <p:ph type="dt" sz="half" idx="10"/>
          </p:nvPr>
        </p:nvSpPr>
        <p:spPr/>
        <p:txBody>
          <a:bodyPr/>
          <a:lstStyle/>
          <a:p>
            <a:r>
              <a:rPr lang="en-GB" noProof="1"/>
              <a:t>25/09/2024</a:t>
            </a:r>
          </a:p>
        </p:txBody>
      </p:sp>
      <p:sp>
        <p:nvSpPr>
          <p:cNvPr id="5" name="Segnaposto piè di pagina 4">
            <a:extLst>
              <a:ext uri="{FF2B5EF4-FFF2-40B4-BE49-F238E27FC236}">
                <a16:creationId xmlns:a16="http://schemas.microsoft.com/office/drawing/2014/main" id="{085C3B66-BE5A-4AD5-B34A-CBC5023F9E4C}"/>
              </a:ext>
            </a:extLst>
          </p:cNvPr>
          <p:cNvSpPr>
            <a:spLocks noGrp="1"/>
          </p:cNvSpPr>
          <p:nvPr>
            <p:ph type="ftr" sz="quarter" idx="11"/>
          </p:nvPr>
        </p:nvSpPr>
        <p:spPr/>
        <p:txBody>
          <a:bodyPr/>
          <a:lstStyle/>
          <a:p>
            <a:r>
              <a:rPr lang="en-GB" noProof="1"/>
              <a:t>RICAP-24 Roma International Conference on AstroParticle Physics</a:t>
            </a:r>
          </a:p>
        </p:txBody>
      </p:sp>
      <p:sp>
        <p:nvSpPr>
          <p:cNvPr id="6" name="Segnaposto numero diapositiva 5">
            <a:extLst>
              <a:ext uri="{FF2B5EF4-FFF2-40B4-BE49-F238E27FC236}">
                <a16:creationId xmlns:a16="http://schemas.microsoft.com/office/drawing/2014/main" id="{889D59A3-7D28-4E3D-85F0-7BE02C8EDDDD}"/>
              </a:ext>
            </a:extLst>
          </p:cNvPr>
          <p:cNvSpPr>
            <a:spLocks noGrp="1"/>
          </p:cNvSpPr>
          <p:nvPr>
            <p:ph type="sldNum" sz="quarter" idx="12"/>
          </p:nvPr>
        </p:nvSpPr>
        <p:spPr/>
        <p:txBody>
          <a:bodyPr/>
          <a:lstStyle/>
          <a:p>
            <a:fld id="{FFBD214B-3A2D-48CF-BA22-4FC59A8CA476}" type="slidenum">
              <a:rPr lang="en-GB" noProof="1" smtClean="0"/>
              <a:t>9</a:t>
            </a:fld>
            <a:endParaRPr lang="en-GB" noProof="1"/>
          </a:p>
        </p:txBody>
      </p:sp>
      <p:sp>
        <p:nvSpPr>
          <p:cNvPr id="8" name="CasellaDiTesto 7">
            <a:extLst>
              <a:ext uri="{FF2B5EF4-FFF2-40B4-BE49-F238E27FC236}">
                <a16:creationId xmlns:a16="http://schemas.microsoft.com/office/drawing/2014/main" id="{57128169-BA82-4BE1-98A8-1A824E75AC8C}"/>
              </a:ext>
            </a:extLst>
          </p:cNvPr>
          <p:cNvSpPr txBox="1"/>
          <p:nvPr/>
        </p:nvSpPr>
        <p:spPr>
          <a:xfrm>
            <a:off x="10433519" y="4227649"/>
            <a:ext cx="639919" cy="338554"/>
          </a:xfrm>
          <a:prstGeom prst="rect">
            <a:avLst/>
          </a:prstGeom>
          <a:noFill/>
        </p:spPr>
        <p:txBody>
          <a:bodyPr wrap="none" rtlCol="0">
            <a:spAutoFit/>
          </a:bodyPr>
          <a:lstStyle/>
          <a:p>
            <a:r>
              <a:rPr lang="en-GB" sz="1600" noProof="1">
                <a:solidFill>
                  <a:srgbClr val="FF0000"/>
                </a:solidFill>
              </a:rPr>
              <a:t>Ta</a:t>
            </a:r>
            <a:r>
              <a:rPr lang="en-GB" sz="1600" baseline="-25000" noProof="1">
                <a:solidFill>
                  <a:srgbClr val="FF0000"/>
                </a:solidFill>
              </a:rPr>
              <a:t>2</a:t>
            </a:r>
            <a:r>
              <a:rPr lang="en-GB" sz="1600" noProof="1">
                <a:solidFill>
                  <a:srgbClr val="FF0000"/>
                </a:solidFill>
              </a:rPr>
              <a:t>O</a:t>
            </a:r>
            <a:r>
              <a:rPr lang="en-GB" sz="1600" baseline="-25000" noProof="1">
                <a:solidFill>
                  <a:srgbClr val="FF0000"/>
                </a:solidFill>
              </a:rPr>
              <a:t>5</a:t>
            </a:r>
          </a:p>
        </p:txBody>
      </p:sp>
      <p:sp>
        <p:nvSpPr>
          <p:cNvPr id="17" name="CasellaDiTesto 16">
            <a:extLst>
              <a:ext uri="{FF2B5EF4-FFF2-40B4-BE49-F238E27FC236}">
                <a16:creationId xmlns:a16="http://schemas.microsoft.com/office/drawing/2014/main" id="{D04BE5C0-04B3-44CE-9D39-BFA211073BFF}"/>
              </a:ext>
            </a:extLst>
          </p:cNvPr>
          <p:cNvSpPr txBox="1"/>
          <p:nvPr/>
        </p:nvSpPr>
        <p:spPr>
          <a:xfrm>
            <a:off x="10019944" y="4718896"/>
            <a:ext cx="1053494" cy="338554"/>
          </a:xfrm>
          <a:prstGeom prst="rect">
            <a:avLst/>
          </a:prstGeom>
          <a:noFill/>
        </p:spPr>
        <p:txBody>
          <a:bodyPr wrap="none" rtlCol="0">
            <a:spAutoFit/>
          </a:bodyPr>
          <a:lstStyle/>
          <a:p>
            <a:r>
              <a:rPr lang="en-GB" sz="1600" noProof="1">
                <a:solidFill>
                  <a:srgbClr val="00B050"/>
                </a:solidFill>
              </a:rPr>
              <a:t>Ta</a:t>
            </a:r>
            <a:r>
              <a:rPr lang="en-GB" sz="1600" baseline="-25000" noProof="1">
                <a:solidFill>
                  <a:srgbClr val="00B050"/>
                </a:solidFill>
              </a:rPr>
              <a:t>2</a:t>
            </a:r>
            <a:r>
              <a:rPr lang="en-GB" sz="1600" noProof="1">
                <a:solidFill>
                  <a:srgbClr val="00B050"/>
                </a:solidFill>
              </a:rPr>
              <a:t>O</a:t>
            </a:r>
            <a:r>
              <a:rPr lang="en-GB" sz="1600" baseline="-25000" noProof="1">
                <a:solidFill>
                  <a:srgbClr val="00B050"/>
                </a:solidFill>
              </a:rPr>
              <a:t>5</a:t>
            </a:r>
            <a:r>
              <a:rPr lang="en-GB" sz="1600" noProof="1">
                <a:solidFill>
                  <a:srgbClr val="00B050"/>
                </a:solidFill>
              </a:rPr>
              <a:t>-TiO</a:t>
            </a:r>
            <a:r>
              <a:rPr lang="en-GB" sz="1600" baseline="-25000" noProof="1">
                <a:solidFill>
                  <a:srgbClr val="00B050"/>
                </a:solidFill>
              </a:rPr>
              <a:t>2</a:t>
            </a:r>
          </a:p>
        </p:txBody>
      </p:sp>
      <p:sp>
        <p:nvSpPr>
          <p:cNvPr id="18" name="CasellaDiTesto 17">
            <a:extLst>
              <a:ext uri="{FF2B5EF4-FFF2-40B4-BE49-F238E27FC236}">
                <a16:creationId xmlns:a16="http://schemas.microsoft.com/office/drawing/2014/main" id="{4FBA9C23-E2FF-4731-837E-E822A2B76945}"/>
              </a:ext>
            </a:extLst>
          </p:cNvPr>
          <p:cNvSpPr txBox="1"/>
          <p:nvPr/>
        </p:nvSpPr>
        <p:spPr>
          <a:xfrm>
            <a:off x="10639009" y="5221966"/>
            <a:ext cx="530915" cy="338554"/>
          </a:xfrm>
          <a:prstGeom prst="rect">
            <a:avLst/>
          </a:prstGeom>
          <a:noFill/>
        </p:spPr>
        <p:txBody>
          <a:bodyPr wrap="none" rtlCol="0">
            <a:spAutoFit/>
          </a:bodyPr>
          <a:lstStyle/>
          <a:p>
            <a:r>
              <a:rPr lang="en-GB" sz="1600" noProof="1">
                <a:solidFill>
                  <a:srgbClr val="0070C0"/>
                </a:solidFill>
              </a:rPr>
              <a:t>SiO</a:t>
            </a:r>
            <a:r>
              <a:rPr lang="en-GB" sz="1600" baseline="-25000" noProof="1">
                <a:solidFill>
                  <a:srgbClr val="0070C0"/>
                </a:solidFill>
              </a:rPr>
              <a:t>2</a:t>
            </a:r>
          </a:p>
        </p:txBody>
      </p:sp>
      <p:grpSp>
        <p:nvGrpSpPr>
          <p:cNvPr id="20" name="Group 19">
            <a:extLst>
              <a:ext uri="{FF2B5EF4-FFF2-40B4-BE49-F238E27FC236}">
                <a16:creationId xmlns:a16="http://schemas.microsoft.com/office/drawing/2014/main" id="{E9C4FFC9-DB40-800F-8480-D12C90F12B00}"/>
              </a:ext>
            </a:extLst>
          </p:cNvPr>
          <p:cNvGrpSpPr/>
          <p:nvPr/>
        </p:nvGrpSpPr>
        <p:grpSpPr>
          <a:xfrm>
            <a:off x="838198" y="4126069"/>
            <a:ext cx="2295895" cy="2230281"/>
            <a:chOff x="838198" y="3937457"/>
            <a:chExt cx="2295895" cy="2230281"/>
          </a:xfrm>
        </p:grpSpPr>
        <p:pic>
          <p:nvPicPr>
            <p:cNvPr id="27" name="Immagine 26"/>
            <p:cNvPicPr>
              <a:picLocks noChangeAspect="1"/>
            </p:cNvPicPr>
            <p:nvPr/>
          </p:nvPicPr>
          <p:blipFill rotWithShape="1">
            <a:blip r:embed="rId5" cstate="print">
              <a:extLst>
                <a:ext uri="{28A0092B-C50C-407E-A947-70E740481C1C}">
                  <a14:useLocalDpi xmlns:a14="http://schemas.microsoft.com/office/drawing/2010/main" val="0"/>
                </a:ext>
              </a:extLst>
            </a:blip>
            <a:srcRect r="14283"/>
            <a:stretch/>
          </p:blipFill>
          <p:spPr>
            <a:xfrm>
              <a:off x="838198" y="3937457"/>
              <a:ext cx="2295895" cy="1941196"/>
            </a:xfrm>
            <a:prstGeom prst="rect">
              <a:avLst/>
            </a:prstGeom>
          </p:spPr>
        </p:pic>
        <p:pic>
          <p:nvPicPr>
            <p:cNvPr id="21" name="Picture 3">
              <a:extLst>
                <a:ext uri="{FF2B5EF4-FFF2-40B4-BE49-F238E27FC236}">
                  <a16:creationId xmlns:a16="http://schemas.microsoft.com/office/drawing/2014/main" id="{637B2483-7002-44D3-B75A-E0AF8FDF0CA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9540" y="5869354"/>
              <a:ext cx="1376206" cy="298384"/>
            </a:xfrm>
            <a:prstGeom prst="rect">
              <a:avLst/>
            </a:prstGeom>
            <a:noFill/>
            <a:ln w="12700">
              <a:noFill/>
              <a:miter lim="800000"/>
              <a:headEnd/>
              <a:tailEnd/>
            </a:ln>
            <a:effectLst/>
          </p:spPr>
        </p:pic>
      </p:grpSp>
      <p:pic>
        <p:nvPicPr>
          <p:cNvPr id="10" name="Immagine 41">
            <a:extLst>
              <a:ext uri="{FF2B5EF4-FFF2-40B4-BE49-F238E27FC236}">
                <a16:creationId xmlns:a16="http://schemas.microsoft.com/office/drawing/2014/main" id="{596A0D96-EEFD-9E15-F8E2-922543928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5046" y="847906"/>
            <a:ext cx="1961695" cy="360000"/>
          </a:xfrm>
          <a:prstGeom prst="rect">
            <a:avLst/>
          </a:prstGeom>
        </p:spPr>
      </p:pic>
      <p:pic>
        <p:nvPicPr>
          <p:cNvPr id="11" name="Picture 2">
            <a:extLst>
              <a:ext uri="{FF2B5EF4-FFF2-40B4-BE49-F238E27FC236}">
                <a16:creationId xmlns:a16="http://schemas.microsoft.com/office/drawing/2014/main" id="{2401F8B9-68F4-49A1-6D86-56E995A9FE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48198" y="1360598"/>
            <a:ext cx="1915841" cy="192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CC0AB938-C55E-EBB6-BB3B-6C8F241C9F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7958" y="1360599"/>
            <a:ext cx="1915842"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p:cNvPicPr>
            <a:picLocks noChangeAspect="1"/>
          </p:cNvPicPr>
          <p:nvPr/>
        </p:nvPicPr>
        <p:blipFill rotWithShape="1">
          <a:blip r:embed="rId10">
            <a:extLst>
              <a:ext uri="{28A0092B-C50C-407E-A947-70E740481C1C}">
                <a14:useLocalDpi xmlns:a14="http://schemas.microsoft.com/office/drawing/2010/main" val="0"/>
              </a:ext>
            </a:extLst>
          </a:blip>
          <a:srcRect l="178" t="7925" r="-1" b="28920"/>
          <a:stretch/>
        </p:blipFill>
        <p:spPr>
          <a:xfrm>
            <a:off x="2690797" y="3625594"/>
            <a:ext cx="3967691" cy="540000"/>
          </a:xfrm>
          <a:prstGeom prst="rect">
            <a:avLst/>
          </a:prstGeom>
        </p:spPr>
      </p:pic>
      <p:grpSp>
        <p:nvGrpSpPr>
          <p:cNvPr id="22" name="Group 21">
            <a:extLst>
              <a:ext uri="{FF2B5EF4-FFF2-40B4-BE49-F238E27FC236}">
                <a16:creationId xmlns:a16="http://schemas.microsoft.com/office/drawing/2014/main" id="{9B999627-BE5B-920F-0E90-618529FCB79D}"/>
              </a:ext>
            </a:extLst>
          </p:cNvPr>
          <p:cNvGrpSpPr/>
          <p:nvPr/>
        </p:nvGrpSpPr>
        <p:grpSpPr>
          <a:xfrm>
            <a:off x="3140551" y="4421660"/>
            <a:ext cx="3074683" cy="1790147"/>
            <a:chOff x="3134093" y="4757495"/>
            <a:chExt cx="2886026" cy="1598855"/>
          </a:xfrm>
        </p:grpSpPr>
        <p:pic>
          <p:nvPicPr>
            <p:cNvPr id="23" name="Immagine 22">
              <a:extLst>
                <a:ext uri="{FF2B5EF4-FFF2-40B4-BE49-F238E27FC236}">
                  <a16:creationId xmlns:a16="http://schemas.microsoft.com/office/drawing/2014/main" id="{4FA7C7F3-A6BD-4EE6-9760-DFB4AF249737}"/>
                </a:ext>
              </a:extLst>
            </p:cNvPr>
            <p:cNvPicPr>
              <a:picLocks noChangeAspect="1"/>
            </p:cNvPicPr>
            <p:nvPr/>
          </p:nvPicPr>
          <p:blipFill>
            <a:blip r:embed="rId11">
              <a:extLst>
                <a:ext uri="{28A0092B-C50C-407E-A947-70E740481C1C}">
                  <a14:useLocalDpi xmlns:a14="http://schemas.microsoft.com/office/drawing/2010/main" val="0"/>
                </a:ext>
              </a:extLst>
            </a:blip>
            <a:srcRect l="18247" r="19203" b="31209"/>
            <a:stretch/>
          </p:blipFill>
          <p:spPr>
            <a:xfrm>
              <a:off x="3140119" y="4757495"/>
              <a:ext cx="2880000" cy="1226425"/>
            </a:xfrm>
            <a:prstGeom prst="rect">
              <a:avLst/>
            </a:prstGeom>
          </p:spPr>
        </p:pic>
        <p:pic>
          <p:nvPicPr>
            <p:cNvPr id="14" name="Immagine 22">
              <a:extLst>
                <a:ext uri="{FF2B5EF4-FFF2-40B4-BE49-F238E27FC236}">
                  <a16:creationId xmlns:a16="http://schemas.microsoft.com/office/drawing/2014/main" id="{310B53CE-6A65-05C4-91EE-4B25A337312F}"/>
                </a:ext>
              </a:extLst>
            </p:cNvPr>
            <p:cNvPicPr>
              <a:picLocks noChangeAspect="1"/>
            </p:cNvPicPr>
            <p:nvPr/>
          </p:nvPicPr>
          <p:blipFill>
            <a:blip r:embed="rId11" cstate="print">
              <a:extLst>
                <a:ext uri="{28A0092B-C50C-407E-A947-70E740481C1C}">
                  <a14:useLocalDpi xmlns:a14="http://schemas.microsoft.com/office/drawing/2010/main" val="0"/>
                </a:ext>
              </a:extLst>
            </a:blip>
            <a:srcRect t="67663"/>
            <a:stretch/>
          </p:blipFill>
          <p:spPr>
            <a:xfrm>
              <a:off x="3134093" y="5995733"/>
              <a:ext cx="2880000" cy="360617"/>
            </a:xfrm>
            <a:prstGeom prst="rect">
              <a:avLst/>
            </a:prstGeom>
          </p:spPr>
        </p:pic>
      </p:grpSp>
      <p:sp>
        <p:nvSpPr>
          <p:cNvPr id="24" name="Oval 2">
            <a:extLst>
              <a:ext uri="{FF2B5EF4-FFF2-40B4-BE49-F238E27FC236}">
                <a16:creationId xmlns:a16="http://schemas.microsoft.com/office/drawing/2014/main" id="{57C0B80B-CF79-7F3B-70E5-C5489C7129DE}"/>
              </a:ext>
            </a:extLst>
          </p:cNvPr>
          <p:cNvSpPr/>
          <p:nvPr/>
        </p:nvSpPr>
        <p:spPr>
          <a:xfrm rot="21389517">
            <a:off x="5144303" y="3518224"/>
            <a:ext cx="1499647" cy="521088"/>
          </a:xfrm>
          <a:custGeom>
            <a:avLst/>
            <a:gdLst>
              <a:gd name="connsiteX0" fmla="*/ 0 w 1499647"/>
              <a:gd name="connsiteY0" fmla="*/ 260544 h 521088"/>
              <a:gd name="connsiteX1" fmla="*/ 749824 w 1499647"/>
              <a:gd name="connsiteY1" fmla="*/ 0 h 521088"/>
              <a:gd name="connsiteX2" fmla="*/ 1499648 w 1499647"/>
              <a:gd name="connsiteY2" fmla="*/ 260544 h 521088"/>
              <a:gd name="connsiteX3" fmla="*/ 749824 w 1499647"/>
              <a:gd name="connsiteY3" fmla="*/ 521088 h 521088"/>
              <a:gd name="connsiteX4" fmla="*/ 0 w 1499647"/>
              <a:gd name="connsiteY4" fmla="*/ 260544 h 52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647" h="521088" extrusionOk="0">
                <a:moveTo>
                  <a:pt x="0" y="260544"/>
                </a:moveTo>
                <a:cubicBezTo>
                  <a:pt x="59370" y="62615"/>
                  <a:pt x="357432" y="55120"/>
                  <a:pt x="749824" y="0"/>
                </a:cubicBezTo>
                <a:cubicBezTo>
                  <a:pt x="1148054" y="-8786"/>
                  <a:pt x="1493090" y="118845"/>
                  <a:pt x="1499648" y="260544"/>
                </a:cubicBezTo>
                <a:cubicBezTo>
                  <a:pt x="1513178" y="409439"/>
                  <a:pt x="1117895" y="579426"/>
                  <a:pt x="749824" y="521088"/>
                </a:cubicBezTo>
                <a:cubicBezTo>
                  <a:pt x="340194" y="524621"/>
                  <a:pt x="-14853" y="413029"/>
                  <a:pt x="0" y="260544"/>
                </a:cubicBezTo>
                <a:close/>
              </a:path>
            </a:pathLst>
          </a:custGeom>
          <a:noFill/>
          <a:ln w="28575">
            <a:solidFill>
              <a:srgbClr val="FF0000"/>
            </a:solidFill>
            <a:extLst>
              <a:ext uri="{C807C97D-BFC1-408E-A445-0C87EB9F89A2}">
                <ask:lineSketchStyleProp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5" name="CasellaDiTesto 24"/>
          <p:cNvSpPr txBox="1"/>
          <p:nvPr/>
        </p:nvSpPr>
        <p:spPr>
          <a:xfrm>
            <a:off x="6346462" y="6079754"/>
            <a:ext cx="2148426" cy="307777"/>
          </a:xfrm>
          <a:prstGeom prst="rect">
            <a:avLst/>
          </a:prstGeom>
          <a:solidFill>
            <a:schemeClr val="bg1"/>
          </a:solidFill>
          <a:ln>
            <a:solidFill>
              <a:srgbClr val="00B050"/>
            </a:solidFill>
          </a:ln>
          <a:effectLst>
            <a:outerShdw blurRad="50800" dist="38100" dir="2700000" algn="tl" rotWithShape="0">
              <a:prstClr val="black">
                <a:alpha val="40000"/>
              </a:prstClr>
            </a:outerShdw>
          </a:effectLst>
        </p:spPr>
        <p:txBody>
          <a:bodyPr wrap="square" rtlCol="0">
            <a:spAutoFit/>
          </a:bodyPr>
          <a:lstStyle/>
          <a:p>
            <a:r>
              <a:rPr lang="en-GB" sz="700" noProof="1"/>
              <a:t>G. Cagnoli et al., </a:t>
            </a:r>
            <a:r>
              <a:rPr lang="en-GB" sz="700" i="1" noProof="1"/>
              <a:t>Mode-dependent mechanical losses in disc resonators</a:t>
            </a:r>
            <a:r>
              <a:rPr lang="en-GB" sz="700" noProof="1"/>
              <a:t>, Phys. Lett. A (2018), </a:t>
            </a:r>
            <a:r>
              <a:rPr lang="en-GB" sz="700" b="1" noProof="1"/>
              <a:t>Vol 382</a:t>
            </a:r>
            <a:endParaRPr lang="en-GB" sz="700" noProof="1"/>
          </a:p>
        </p:txBody>
      </p:sp>
    </p:spTree>
    <p:extLst>
      <p:ext uri="{BB962C8B-B14F-4D97-AF65-F5344CB8AC3E}">
        <p14:creationId xmlns:p14="http://schemas.microsoft.com/office/powerpoint/2010/main" val="28597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5320</TotalTime>
  <Words>5110</Words>
  <Application>Microsoft Office PowerPoint</Application>
  <PresentationFormat>Widescreen</PresentationFormat>
  <Paragraphs>455</Paragraphs>
  <Slides>19</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Arial</vt:lpstr>
      <vt:lpstr>Calibri</vt:lpstr>
      <vt:lpstr>Calibri Light</vt:lpstr>
      <vt:lpstr>Cambria Math</vt:lpstr>
      <vt:lpstr>Helvetica</vt:lpstr>
      <vt:lpstr>Tw Cen MT</vt:lpstr>
      <vt:lpstr>Wingdings</vt:lpstr>
      <vt:lpstr>Tema di Office</vt:lpstr>
      <vt:lpstr>Equation</vt:lpstr>
      <vt:lpstr>Advanced Optics Research in Gravitational Wave Detection</vt:lpstr>
      <vt:lpstr>Outline</vt:lpstr>
      <vt:lpstr>A new era in astrophysics</vt:lpstr>
      <vt:lpstr>Gravitational wave detection</vt:lpstr>
      <vt:lpstr>Sensitivity curves</vt:lpstr>
      <vt:lpstr>Advanced GW Detectors</vt:lpstr>
      <vt:lpstr>3G detectors</vt:lpstr>
      <vt:lpstr>Core optics – dielectric optical mirrors</vt:lpstr>
      <vt:lpstr>Core optics – state of the art</vt:lpstr>
      <vt:lpstr>Power induced optical aberrations</vt:lpstr>
      <vt:lpstr>Thermal Compensation System (TCS)</vt:lpstr>
      <vt:lpstr>Future adaptive optic developments</vt:lpstr>
      <vt:lpstr>Coating thermal noise</vt:lpstr>
      <vt:lpstr>Development of materials for ultra-low loss optical coatings</vt:lpstr>
      <vt:lpstr>Development of materials for ultra-low loss optical coatings</vt:lpstr>
      <vt:lpstr>Development of materials for ultra-low loss optical coatings</vt:lpstr>
      <vt:lpstr>Development of materials for ultra-low loss optical coatings</vt:lpstr>
      <vt:lpstr>Conclusion</vt:lpstr>
      <vt:lpstr>Thank you for your time and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Optics Research in Gravitational Wave Detection</dc:title>
  <dc:creator>diana lumaca</dc:creator>
  <cp:lastModifiedBy>Diana Lumaca</cp:lastModifiedBy>
  <cp:revision>82</cp:revision>
  <dcterms:created xsi:type="dcterms:W3CDTF">2024-09-02T10:10:13Z</dcterms:created>
  <dcterms:modified xsi:type="dcterms:W3CDTF">2024-09-25T10:32:25Z</dcterms:modified>
</cp:coreProperties>
</file>