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4"/>
  </p:sldMasterIdLst>
  <p:notesMasterIdLst>
    <p:notesMasterId r:id="rId27"/>
  </p:notesMasterIdLst>
  <p:sldIdLst>
    <p:sldId id="357" r:id="rId5"/>
    <p:sldId id="471" r:id="rId6"/>
    <p:sldId id="474" r:id="rId7"/>
    <p:sldId id="475" r:id="rId8"/>
    <p:sldId id="476" r:id="rId9"/>
    <p:sldId id="480" r:id="rId10"/>
    <p:sldId id="479" r:id="rId11"/>
    <p:sldId id="492" r:id="rId12"/>
    <p:sldId id="481" r:id="rId13"/>
    <p:sldId id="482" r:id="rId14"/>
    <p:sldId id="323" r:id="rId15"/>
    <p:sldId id="483" r:id="rId16"/>
    <p:sldId id="484" r:id="rId17"/>
    <p:sldId id="485" r:id="rId18"/>
    <p:sldId id="486" r:id="rId19"/>
    <p:sldId id="487" r:id="rId20"/>
    <p:sldId id="488" r:id="rId21"/>
    <p:sldId id="489" r:id="rId22"/>
    <p:sldId id="493" r:id="rId23"/>
    <p:sldId id="490" r:id="rId24"/>
    <p:sldId id="491" r:id="rId25"/>
    <p:sldId id="45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8000"/>
    <a:srgbClr val="BC8F00"/>
    <a:srgbClr val="DEA900"/>
    <a:srgbClr val="8C0101"/>
    <a:srgbClr val="FFFFFF"/>
    <a:srgbClr val="0072C0"/>
    <a:srgbClr val="F2F2F2"/>
    <a:srgbClr val="69BE02"/>
    <a:srgbClr val="C08000"/>
    <a:srgbClr val="9D6D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3" autoAdjust="0"/>
    <p:restoredTop sz="94660"/>
  </p:normalViewPr>
  <p:slideViewPr>
    <p:cSldViewPr snapToGrid="0">
      <p:cViewPr varScale="1">
        <p:scale>
          <a:sx n="78" d="100"/>
          <a:sy n="78" d="100"/>
        </p:scale>
        <p:origin x="370" y="43"/>
      </p:cViewPr>
      <p:guideLst>
        <p:guide orient="horz" pos="2137"/>
        <p:guide pos="3840"/>
      </p:guideLst>
    </p:cSldViewPr>
  </p:slideViewPr>
  <p:notesTextViewPr>
    <p:cViewPr>
      <p:scale>
        <a:sx n="1" d="1"/>
        <a:sy n="1" d="1"/>
      </p:scale>
      <p:origin x="0" y="0"/>
    </p:cViewPr>
  </p:notesTextViewPr>
  <p:sorterViewPr>
    <p:cViewPr>
      <p:scale>
        <a:sx n="100" d="100"/>
        <a:sy n="100" d="100"/>
      </p:scale>
      <p:origin x="0" y="-5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58E67-5FC2-44A4-9C0C-87FBB527A16A}" type="datetimeFigureOut">
              <a:rPr lang="it-IT" smtClean="0"/>
              <a:t>24/09/2024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B1152-112D-4460-A6B3-AD85CC5312F5}" type="slidenum">
              <a:rPr lang="it-IT" smtClean="0"/>
              <a:t>‹#›</a:t>
            </a:fld>
            <a:endParaRPr lang="it-IT"/>
          </a:p>
        </p:txBody>
      </p:sp>
    </p:spTree>
    <p:extLst>
      <p:ext uri="{BB962C8B-B14F-4D97-AF65-F5344CB8AC3E}">
        <p14:creationId xmlns:p14="http://schemas.microsoft.com/office/powerpoint/2010/main" val="1622059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2</a:t>
            </a:fld>
            <a:endParaRPr lang="it-IT"/>
          </a:p>
        </p:txBody>
      </p:sp>
    </p:spTree>
    <p:extLst>
      <p:ext uri="{BB962C8B-B14F-4D97-AF65-F5344CB8AC3E}">
        <p14:creationId xmlns:p14="http://schemas.microsoft.com/office/powerpoint/2010/main" val="203185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12</a:t>
            </a:fld>
            <a:endParaRPr lang="it-IT"/>
          </a:p>
        </p:txBody>
      </p:sp>
    </p:spTree>
    <p:extLst>
      <p:ext uri="{BB962C8B-B14F-4D97-AF65-F5344CB8AC3E}">
        <p14:creationId xmlns:p14="http://schemas.microsoft.com/office/powerpoint/2010/main" val="358927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13</a:t>
            </a:fld>
            <a:endParaRPr lang="it-IT"/>
          </a:p>
        </p:txBody>
      </p:sp>
    </p:spTree>
    <p:extLst>
      <p:ext uri="{BB962C8B-B14F-4D97-AF65-F5344CB8AC3E}">
        <p14:creationId xmlns:p14="http://schemas.microsoft.com/office/powerpoint/2010/main" val="328400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14</a:t>
            </a:fld>
            <a:endParaRPr lang="it-IT"/>
          </a:p>
        </p:txBody>
      </p:sp>
    </p:spTree>
    <p:extLst>
      <p:ext uri="{BB962C8B-B14F-4D97-AF65-F5344CB8AC3E}">
        <p14:creationId xmlns:p14="http://schemas.microsoft.com/office/powerpoint/2010/main" val="235806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15</a:t>
            </a:fld>
            <a:endParaRPr lang="it-IT"/>
          </a:p>
        </p:txBody>
      </p:sp>
    </p:spTree>
    <p:extLst>
      <p:ext uri="{BB962C8B-B14F-4D97-AF65-F5344CB8AC3E}">
        <p14:creationId xmlns:p14="http://schemas.microsoft.com/office/powerpoint/2010/main" val="56576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16</a:t>
            </a:fld>
            <a:endParaRPr lang="it-IT"/>
          </a:p>
        </p:txBody>
      </p:sp>
    </p:spTree>
    <p:extLst>
      <p:ext uri="{BB962C8B-B14F-4D97-AF65-F5344CB8AC3E}">
        <p14:creationId xmlns:p14="http://schemas.microsoft.com/office/powerpoint/2010/main" val="254974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17</a:t>
            </a:fld>
            <a:endParaRPr lang="it-IT"/>
          </a:p>
        </p:txBody>
      </p:sp>
    </p:spTree>
    <p:extLst>
      <p:ext uri="{BB962C8B-B14F-4D97-AF65-F5344CB8AC3E}">
        <p14:creationId xmlns:p14="http://schemas.microsoft.com/office/powerpoint/2010/main" val="338926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18</a:t>
            </a:fld>
            <a:endParaRPr lang="it-IT"/>
          </a:p>
        </p:txBody>
      </p:sp>
    </p:spTree>
    <p:extLst>
      <p:ext uri="{BB962C8B-B14F-4D97-AF65-F5344CB8AC3E}">
        <p14:creationId xmlns:p14="http://schemas.microsoft.com/office/powerpoint/2010/main" val="244833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19</a:t>
            </a:fld>
            <a:endParaRPr lang="it-IT"/>
          </a:p>
        </p:txBody>
      </p:sp>
    </p:spTree>
    <p:extLst>
      <p:ext uri="{BB962C8B-B14F-4D97-AF65-F5344CB8AC3E}">
        <p14:creationId xmlns:p14="http://schemas.microsoft.com/office/powerpoint/2010/main" val="362387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20</a:t>
            </a:fld>
            <a:endParaRPr lang="it-IT"/>
          </a:p>
        </p:txBody>
      </p:sp>
    </p:spTree>
    <p:extLst>
      <p:ext uri="{BB962C8B-B14F-4D97-AF65-F5344CB8AC3E}">
        <p14:creationId xmlns:p14="http://schemas.microsoft.com/office/powerpoint/2010/main" val="2423258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I’m presenting for both </a:t>
            </a:r>
            <a:r>
              <a:rPr lang="en-GB" dirty="0" err="1"/>
              <a:t>IceCube</a:t>
            </a:r>
            <a:r>
              <a:rPr lang="en-GB" dirty="0"/>
              <a:t> and km3net experiments, so I do realize that many of you are familiar with them, you’ve seen some talks before me but I just want to show them side by side and highlights how are they different. well first of all they’re both Cherenkov </a:t>
            </a:r>
            <a:r>
              <a:rPr lang="en-GB" dirty="0" err="1"/>
              <a:t>neut</a:t>
            </a:r>
            <a:r>
              <a:rPr lang="en-GB" dirty="0"/>
              <a:t> detectors, so they have the same detection principle, </a:t>
            </a:r>
            <a:r>
              <a:rPr lang="en-GB" dirty="0" err="1"/>
              <a:t>IceCube</a:t>
            </a:r>
            <a:r>
              <a:rPr lang="en-GB" dirty="0"/>
              <a:t> is in Ice at the south pole. While km3net is being deployed in the mediterranean sea. ice and water don’t have the same properties so the amount of light and distance that the detected light travels is going to be different. they’re both roughly a km3, with km3net currently being only a fraction still. With the main physics goal being high energy neutrino astro but both experiment have a denser instrumented array. </a:t>
            </a:r>
            <a:r>
              <a:rPr lang="en-GB" dirty="0" err="1"/>
              <a:t>deepcore</a:t>
            </a:r>
            <a:r>
              <a:rPr lang="en-GB" dirty="0"/>
              <a:t> in </a:t>
            </a:r>
            <a:r>
              <a:rPr lang="en-GB" dirty="0" err="1"/>
              <a:t>IceCube</a:t>
            </a:r>
            <a:r>
              <a:rPr lang="en-GB" dirty="0"/>
              <a:t> which is located at core of the larger </a:t>
            </a:r>
            <a:r>
              <a:rPr lang="en-GB" dirty="0" err="1"/>
              <a:t>ic</a:t>
            </a:r>
            <a:r>
              <a:rPr lang="en-GB" dirty="0"/>
              <a:t> array and ORCA in km3net which is altogether a separate array which is dedicated to study neutrino oscillation and for what concerns us </a:t>
            </a:r>
            <a:r>
              <a:rPr lang="en-GB" dirty="0" err="1"/>
              <a:t>lowen</a:t>
            </a:r>
            <a:r>
              <a:rPr lang="en-GB" dirty="0"/>
              <a:t> astro </a:t>
            </a:r>
          </a:p>
        </p:txBody>
      </p:sp>
      <p:sp>
        <p:nvSpPr>
          <p:cNvPr id="4" name="Slide Number Placeholder 3"/>
          <p:cNvSpPr>
            <a:spLocks noGrp="1"/>
          </p:cNvSpPr>
          <p:nvPr>
            <p:ph type="sldNum" sz="quarter" idx="5"/>
          </p:nvPr>
        </p:nvSpPr>
        <p:spPr/>
        <p:txBody>
          <a:bodyPr/>
          <a:lstStyle/>
          <a:p>
            <a:fld id="{F2BB1152-112D-4460-A6B3-AD85CC5312F5}" type="slidenum">
              <a:rPr lang="it-IT" smtClean="0"/>
              <a:t>21</a:t>
            </a:fld>
            <a:endParaRPr lang="it-IT"/>
          </a:p>
        </p:txBody>
      </p:sp>
    </p:spTree>
    <p:extLst>
      <p:ext uri="{BB962C8B-B14F-4D97-AF65-F5344CB8AC3E}">
        <p14:creationId xmlns:p14="http://schemas.microsoft.com/office/powerpoint/2010/main" val="505547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I’ve told you that essentially the two detector have the same detection principle which is quite straight forward I’ve drawn a diagram of what an high energy muon neutrino might look like, you see that the Cherenkov light allows to reconstruct the direction of the incoming particle to very high precision depending on factors. </a:t>
            </a:r>
          </a:p>
        </p:txBody>
      </p:sp>
      <p:sp>
        <p:nvSpPr>
          <p:cNvPr id="4" name="Slide Number Placeholder 3"/>
          <p:cNvSpPr>
            <a:spLocks noGrp="1"/>
          </p:cNvSpPr>
          <p:nvPr>
            <p:ph type="sldNum" sz="quarter" idx="5"/>
          </p:nvPr>
        </p:nvSpPr>
        <p:spPr/>
        <p:txBody>
          <a:bodyPr/>
          <a:lstStyle/>
          <a:p>
            <a:fld id="{F2BB1152-112D-4460-A6B3-AD85CC5312F5}" type="slidenum">
              <a:rPr lang="it-IT" smtClean="0"/>
              <a:t>3</a:t>
            </a:fld>
            <a:endParaRPr lang="it-IT"/>
          </a:p>
        </p:txBody>
      </p:sp>
    </p:spTree>
    <p:extLst>
      <p:ext uri="{BB962C8B-B14F-4D97-AF65-F5344CB8AC3E}">
        <p14:creationId xmlns:p14="http://schemas.microsoft.com/office/powerpoint/2010/main" val="220060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when we move to low energies around 1 </a:t>
            </a:r>
            <a:r>
              <a:rPr lang="en-GB" dirty="0" err="1"/>
              <a:t>gev</a:t>
            </a:r>
            <a:r>
              <a:rPr lang="en-GB" dirty="0"/>
              <a:t> this is what we have. you understand this is much more of a challenge to detect in particular </a:t>
            </a:r>
            <a:r>
              <a:rPr lang="en-GB" dirty="0" err="1"/>
              <a:t>wevirtually</a:t>
            </a:r>
            <a:r>
              <a:rPr lang="en-GB" dirty="0"/>
              <a:t> do not have directional reconstruction.</a:t>
            </a:r>
          </a:p>
        </p:txBody>
      </p:sp>
      <p:sp>
        <p:nvSpPr>
          <p:cNvPr id="4" name="Slide Number Placeholder 3"/>
          <p:cNvSpPr>
            <a:spLocks noGrp="1"/>
          </p:cNvSpPr>
          <p:nvPr>
            <p:ph type="sldNum" sz="quarter" idx="5"/>
          </p:nvPr>
        </p:nvSpPr>
        <p:spPr/>
        <p:txBody>
          <a:bodyPr/>
          <a:lstStyle/>
          <a:p>
            <a:fld id="{F2BB1152-112D-4460-A6B3-AD85CC5312F5}" type="slidenum">
              <a:rPr lang="it-IT" smtClean="0"/>
              <a:t>4</a:t>
            </a:fld>
            <a:endParaRPr lang="it-IT"/>
          </a:p>
        </p:txBody>
      </p:sp>
    </p:spTree>
    <p:extLst>
      <p:ext uri="{BB962C8B-B14F-4D97-AF65-F5344CB8AC3E}">
        <p14:creationId xmlns:p14="http://schemas.microsoft.com/office/powerpoint/2010/main" val="123122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ok it gets worse because at this point we become sensitive to low level background noise. so for example </a:t>
            </a:r>
            <a:r>
              <a:rPr lang="en-GB" dirty="0" err="1"/>
              <a:t>thisi</a:t>
            </a:r>
            <a:r>
              <a:rPr lang="en-GB" dirty="0"/>
              <a:t> is a IC simulation and in red a 500 MeV electron neutrino while the rest is detector noise. So why do we even want to do that, so one reason is that we have such a large instrumented volume that even little sensitivity to GeV neutrino actually makes competitive with tank based experiments. of course since we cannot point back in the sky at sources we can only look for transients. basically you search for time correlation between the source and an excess in your low-</a:t>
            </a:r>
            <a:r>
              <a:rPr lang="en-GB" dirty="0" err="1"/>
              <a:t>en</a:t>
            </a:r>
            <a:r>
              <a:rPr lang="en-GB" dirty="0"/>
              <a:t> neutrino rate.</a:t>
            </a:r>
          </a:p>
        </p:txBody>
      </p:sp>
      <p:sp>
        <p:nvSpPr>
          <p:cNvPr id="4" name="Slide Number Placeholder 3"/>
          <p:cNvSpPr>
            <a:spLocks noGrp="1"/>
          </p:cNvSpPr>
          <p:nvPr>
            <p:ph type="sldNum" sz="quarter" idx="5"/>
          </p:nvPr>
        </p:nvSpPr>
        <p:spPr/>
        <p:txBody>
          <a:bodyPr/>
          <a:lstStyle/>
          <a:p>
            <a:fld id="{F2BB1152-112D-4460-A6B3-AD85CC5312F5}" type="slidenum">
              <a:rPr lang="it-IT" smtClean="0"/>
              <a:t>5</a:t>
            </a:fld>
            <a:endParaRPr lang="it-IT"/>
          </a:p>
        </p:txBody>
      </p:sp>
    </p:spTree>
    <p:extLst>
      <p:ext uri="{BB962C8B-B14F-4D97-AF65-F5344CB8AC3E}">
        <p14:creationId xmlns:p14="http://schemas.microsoft.com/office/powerpoint/2010/main" val="290625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2BB1152-112D-4460-A6B3-AD85CC5312F5}" type="slidenum">
              <a:rPr lang="it-IT" smtClean="0"/>
              <a:t>6</a:t>
            </a:fld>
            <a:endParaRPr lang="it-IT"/>
          </a:p>
        </p:txBody>
      </p:sp>
    </p:spTree>
    <p:extLst>
      <p:ext uri="{BB962C8B-B14F-4D97-AF65-F5344CB8AC3E}">
        <p14:creationId xmlns:p14="http://schemas.microsoft.com/office/powerpoint/2010/main" val="302140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2BB1152-112D-4460-A6B3-AD85CC5312F5}" type="slidenum">
              <a:rPr lang="it-IT" smtClean="0"/>
              <a:t>7</a:t>
            </a:fld>
            <a:endParaRPr lang="it-IT"/>
          </a:p>
        </p:txBody>
      </p:sp>
    </p:spTree>
    <p:extLst>
      <p:ext uri="{BB962C8B-B14F-4D97-AF65-F5344CB8AC3E}">
        <p14:creationId xmlns:p14="http://schemas.microsoft.com/office/powerpoint/2010/main" val="351988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2BB1152-112D-4460-A6B3-AD85CC5312F5}" type="slidenum">
              <a:rPr lang="it-IT" smtClean="0"/>
              <a:t>8</a:t>
            </a:fld>
            <a:endParaRPr lang="it-IT"/>
          </a:p>
        </p:txBody>
      </p:sp>
    </p:spTree>
    <p:extLst>
      <p:ext uri="{BB962C8B-B14F-4D97-AF65-F5344CB8AC3E}">
        <p14:creationId xmlns:p14="http://schemas.microsoft.com/office/powerpoint/2010/main" val="1631182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2BB1152-112D-4460-A6B3-AD85CC5312F5}" type="slidenum">
              <a:rPr lang="it-IT" smtClean="0"/>
              <a:t>9</a:t>
            </a:fld>
            <a:endParaRPr lang="it-IT"/>
          </a:p>
        </p:txBody>
      </p:sp>
    </p:spTree>
    <p:extLst>
      <p:ext uri="{BB962C8B-B14F-4D97-AF65-F5344CB8AC3E}">
        <p14:creationId xmlns:p14="http://schemas.microsoft.com/office/powerpoint/2010/main" val="2424225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2BB1152-112D-4460-A6B3-AD85CC5312F5}" type="slidenum">
              <a:rPr lang="it-IT" smtClean="0"/>
              <a:t>10</a:t>
            </a:fld>
            <a:endParaRPr lang="it-IT"/>
          </a:p>
        </p:txBody>
      </p:sp>
    </p:spTree>
    <p:extLst>
      <p:ext uri="{BB962C8B-B14F-4D97-AF65-F5344CB8AC3E}">
        <p14:creationId xmlns:p14="http://schemas.microsoft.com/office/powerpoint/2010/main" val="71456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A2FDBEE-2EC8-44E1-850F-09F584471DA4}" type="datetime1">
              <a:rPr lang="it-IT" smtClean="0"/>
              <a:t>24/09/2024</a:t>
            </a:fld>
            <a:endParaRPr lang="it-IT"/>
          </a:p>
        </p:txBody>
      </p:sp>
      <p:sp>
        <p:nvSpPr>
          <p:cNvPr id="5" name="Footer Placeholder 4"/>
          <p:cNvSpPr>
            <a:spLocks noGrp="1"/>
          </p:cNvSpPr>
          <p:nvPr>
            <p:ph type="ftr" sz="quarter" idx="11"/>
          </p:nvPr>
        </p:nvSpPr>
        <p:spPr/>
        <p:txBody>
          <a:bodyPr/>
          <a:lstStyle>
            <a:lvl1pPr>
              <a:defRPr>
                <a:solidFill>
                  <a:srgbClr val="FFFFFF"/>
                </a:solidFill>
              </a:defRPr>
            </a:lvl1pPr>
          </a:lstStyle>
          <a:p>
            <a:r>
              <a:rPr lang="it-IT"/>
              <a:t>Jonathan Mauro</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18EDBDE-03B7-4A3E-8E18-72A4EBFF9AA6}" type="slidenum">
              <a:rPr lang="it-IT" smtClean="0"/>
              <a:t>‹#›</a:t>
            </a:fld>
            <a:endParaRPr lang="it-IT"/>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467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BCE85-DC7D-40CA-B958-543EC5DF27D0}" type="datetime1">
              <a:rPr lang="it-IT" smtClean="0"/>
              <a:t>24/09/2024</a:t>
            </a:fld>
            <a:endParaRPr lang="it-IT"/>
          </a:p>
        </p:txBody>
      </p:sp>
      <p:sp>
        <p:nvSpPr>
          <p:cNvPr id="5" name="Footer Placeholder 4"/>
          <p:cNvSpPr>
            <a:spLocks noGrp="1"/>
          </p:cNvSpPr>
          <p:nvPr>
            <p:ph type="ftr" sz="quarter" idx="11"/>
          </p:nvPr>
        </p:nvSpPr>
        <p:spPr/>
        <p:txBody>
          <a:bodyPr/>
          <a:lstStyle/>
          <a:p>
            <a:r>
              <a:rPr lang="it-IT"/>
              <a:t>Jonathan Mauro</a:t>
            </a:r>
          </a:p>
        </p:txBody>
      </p:sp>
      <p:sp>
        <p:nvSpPr>
          <p:cNvPr id="6" name="Slide Number Placeholder 5"/>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129187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03620B-863A-4434-A0C3-E9DC4E6924C4}" type="datetime1">
              <a:rPr lang="it-IT" smtClean="0"/>
              <a:t>24/09/2024</a:t>
            </a:fld>
            <a:endParaRPr lang="it-IT"/>
          </a:p>
        </p:txBody>
      </p:sp>
      <p:sp>
        <p:nvSpPr>
          <p:cNvPr id="5" name="Footer Placeholder 4"/>
          <p:cNvSpPr>
            <a:spLocks noGrp="1"/>
          </p:cNvSpPr>
          <p:nvPr>
            <p:ph type="ftr" sz="quarter" idx="11"/>
          </p:nvPr>
        </p:nvSpPr>
        <p:spPr/>
        <p:txBody>
          <a:bodyPr/>
          <a:lstStyle/>
          <a:p>
            <a:r>
              <a:rPr lang="it-IT"/>
              <a:t>Jonathan Mauro</a:t>
            </a:r>
          </a:p>
        </p:txBody>
      </p:sp>
      <p:sp>
        <p:nvSpPr>
          <p:cNvPr id="6" name="Slide Number Placeholder 5"/>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282428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679490-8630-4C18-9034-A3E5454FC7F9}" type="datetime1">
              <a:rPr lang="it-IT" smtClean="0"/>
              <a:t>24/09/2024</a:t>
            </a:fld>
            <a:endParaRPr lang="it-IT"/>
          </a:p>
        </p:txBody>
      </p:sp>
      <p:sp>
        <p:nvSpPr>
          <p:cNvPr id="5" name="Footer Placeholder 4"/>
          <p:cNvSpPr>
            <a:spLocks noGrp="1"/>
          </p:cNvSpPr>
          <p:nvPr>
            <p:ph type="ftr" sz="quarter" idx="11"/>
          </p:nvPr>
        </p:nvSpPr>
        <p:spPr/>
        <p:txBody>
          <a:bodyPr/>
          <a:lstStyle/>
          <a:p>
            <a:r>
              <a:rPr lang="it-IT"/>
              <a:t>Jonathan Mauro</a:t>
            </a:r>
          </a:p>
        </p:txBody>
      </p:sp>
      <p:sp>
        <p:nvSpPr>
          <p:cNvPr id="6" name="Slide Number Placeholder 5"/>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214114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AA6897-43DB-4DDD-9D34-DEE3D71E2846}" type="datetime1">
              <a:rPr lang="it-IT" smtClean="0"/>
              <a:t>24/09/2024</a:t>
            </a:fld>
            <a:endParaRPr lang="it-IT"/>
          </a:p>
        </p:txBody>
      </p:sp>
      <p:sp>
        <p:nvSpPr>
          <p:cNvPr id="5" name="Footer Placeholder 4"/>
          <p:cNvSpPr>
            <a:spLocks noGrp="1"/>
          </p:cNvSpPr>
          <p:nvPr>
            <p:ph type="ftr" sz="quarter" idx="11"/>
          </p:nvPr>
        </p:nvSpPr>
        <p:spPr/>
        <p:txBody>
          <a:bodyPr/>
          <a:lstStyle/>
          <a:p>
            <a:r>
              <a:rPr lang="it-IT"/>
              <a:t>Jonathan Mauro</a:t>
            </a:r>
          </a:p>
        </p:txBody>
      </p:sp>
      <p:sp>
        <p:nvSpPr>
          <p:cNvPr id="6" name="Slide Number Placeholder 5"/>
          <p:cNvSpPr>
            <a:spLocks noGrp="1"/>
          </p:cNvSpPr>
          <p:nvPr>
            <p:ph type="sldNum" sz="quarter" idx="12"/>
          </p:nvPr>
        </p:nvSpPr>
        <p:spPr/>
        <p:txBody>
          <a:bodyPr/>
          <a:lstStyle/>
          <a:p>
            <a:fld id="{D18EDBDE-03B7-4A3E-8E18-72A4EBFF9AA6}" type="slidenum">
              <a:rPr lang="it-IT" smtClean="0"/>
              <a:t>‹#›</a:t>
            </a:fld>
            <a:endParaRPr lang="it-IT"/>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62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59E2D4-157B-4EDB-9567-D7634427161B}" type="datetime1">
              <a:rPr lang="it-IT" smtClean="0"/>
              <a:t>24/09/2024</a:t>
            </a:fld>
            <a:endParaRPr lang="it-IT"/>
          </a:p>
        </p:txBody>
      </p:sp>
      <p:sp>
        <p:nvSpPr>
          <p:cNvPr id="6" name="Footer Placeholder 5"/>
          <p:cNvSpPr>
            <a:spLocks noGrp="1"/>
          </p:cNvSpPr>
          <p:nvPr>
            <p:ph type="ftr" sz="quarter" idx="11"/>
          </p:nvPr>
        </p:nvSpPr>
        <p:spPr/>
        <p:txBody>
          <a:bodyPr/>
          <a:lstStyle/>
          <a:p>
            <a:r>
              <a:rPr lang="it-IT"/>
              <a:t>Jonathan Mauro</a:t>
            </a:r>
          </a:p>
        </p:txBody>
      </p:sp>
      <p:sp>
        <p:nvSpPr>
          <p:cNvPr id="7" name="Slide Number Placeholder 6"/>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247813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51B9E-9B93-4612-B16A-FBCD5B654960}" type="datetime1">
              <a:rPr lang="it-IT" smtClean="0"/>
              <a:t>24/09/2024</a:t>
            </a:fld>
            <a:endParaRPr lang="it-IT"/>
          </a:p>
        </p:txBody>
      </p:sp>
      <p:sp>
        <p:nvSpPr>
          <p:cNvPr id="8" name="Footer Placeholder 7"/>
          <p:cNvSpPr>
            <a:spLocks noGrp="1"/>
          </p:cNvSpPr>
          <p:nvPr>
            <p:ph type="ftr" sz="quarter" idx="11"/>
          </p:nvPr>
        </p:nvSpPr>
        <p:spPr/>
        <p:txBody>
          <a:bodyPr/>
          <a:lstStyle/>
          <a:p>
            <a:r>
              <a:rPr lang="it-IT"/>
              <a:t>Jonathan Mauro</a:t>
            </a:r>
          </a:p>
        </p:txBody>
      </p:sp>
      <p:sp>
        <p:nvSpPr>
          <p:cNvPr id="9" name="Slide Number Placeholder 8"/>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2865805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C9EF5F-C4BD-42DB-90D3-74DD945DB138}" type="datetime1">
              <a:rPr lang="it-IT" smtClean="0"/>
              <a:t>24/09/2024</a:t>
            </a:fld>
            <a:endParaRPr lang="it-IT"/>
          </a:p>
        </p:txBody>
      </p:sp>
      <p:sp>
        <p:nvSpPr>
          <p:cNvPr id="4" name="Footer Placeholder 3"/>
          <p:cNvSpPr>
            <a:spLocks noGrp="1"/>
          </p:cNvSpPr>
          <p:nvPr>
            <p:ph type="ftr" sz="quarter" idx="11"/>
          </p:nvPr>
        </p:nvSpPr>
        <p:spPr/>
        <p:txBody>
          <a:bodyPr/>
          <a:lstStyle/>
          <a:p>
            <a:r>
              <a:rPr lang="it-IT"/>
              <a:t>Jonathan Mauro</a:t>
            </a:r>
          </a:p>
        </p:txBody>
      </p:sp>
      <p:sp>
        <p:nvSpPr>
          <p:cNvPr id="5" name="Slide Number Placeholder 4"/>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31232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5D775-99B0-4586-95AA-4F08980D2723}" type="datetime1">
              <a:rPr lang="it-IT" smtClean="0"/>
              <a:t>24/09/2024</a:t>
            </a:fld>
            <a:endParaRPr lang="it-IT"/>
          </a:p>
        </p:txBody>
      </p:sp>
      <p:sp>
        <p:nvSpPr>
          <p:cNvPr id="3" name="Footer Placeholder 2"/>
          <p:cNvSpPr>
            <a:spLocks noGrp="1"/>
          </p:cNvSpPr>
          <p:nvPr>
            <p:ph type="ftr" sz="quarter" idx="11"/>
          </p:nvPr>
        </p:nvSpPr>
        <p:spPr/>
        <p:txBody>
          <a:bodyPr/>
          <a:lstStyle/>
          <a:p>
            <a:r>
              <a:rPr lang="it-IT"/>
              <a:t>Jonathan Mauro</a:t>
            </a:r>
          </a:p>
        </p:txBody>
      </p:sp>
      <p:sp>
        <p:nvSpPr>
          <p:cNvPr id="4" name="Slide Number Placeholder 3"/>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141060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5EC408-D426-4E2D-9CF6-C15B705887DA}" type="datetime1">
              <a:rPr lang="it-IT" smtClean="0"/>
              <a:t>24/09/2024</a:t>
            </a:fld>
            <a:endParaRPr lang="it-IT"/>
          </a:p>
        </p:txBody>
      </p:sp>
      <p:sp>
        <p:nvSpPr>
          <p:cNvPr id="6" name="Footer Placeholder 5"/>
          <p:cNvSpPr>
            <a:spLocks noGrp="1"/>
          </p:cNvSpPr>
          <p:nvPr>
            <p:ph type="ftr" sz="quarter" idx="11"/>
          </p:nvPr>
        </p:nvSpPr>
        <p:spPr/>
        <p:txBody>
          <a:bodyPr/>
          <a:lstStyle/>
          <a:p>
            <a:r>
              <a:rPr lang="it-IT"/>
              <a:t>Jonathan Mauro</a:t>
            </a:r>
          </a:p>
        </p:txBody>
      </p:sp>
      <p:sp>
        <p:nvSpPr>
          <p:cNvPr id="7" name="Slide Number Placeholder 6"/>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330269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0B5A13-6F9F-4BFC-B91E-A31D80F703ED}" type="datetime1">
              <a:rPr lang="it-IT" smtClean="0"/>
              <a:t>24/09/2024</a:t>
            </a:fld>
            <a:endParaRPr lang="it-IT"/>
          </a:p>
        </p:txBody>
      </p:sp>
      <p:sp>
        <p:nvSpPr>
          <p:cNvPr id="6" name="Footer Placeholder 5"/>
          <p:cNvSpPr>
            <a:spLocks noGrp="1"/>
          </p:cNvSpPr>
          <p:nvPr>
            <p:ph type="ftr" sz="quarter" idx="11"/>
          </p:nvPr>
        </p:nvSpPr>
        <p:spPr/>
        <p:txBody>
          <a:bodyPr/>
          <a:lstStyle/>
          <a:p>
            <a:r>
              <a:rPr lang="it-IT"/>
              <a:t>Jonathan Mauro</a:t>
            </a:r>
          </a:p>
        </p:txBody>
      </p:sp>
      <p:sp>
        <p:nvSpPr>
          <p:cNvPr id="7" name="Slide Number Placeholder 6"/>
          <p:cNvSpPr>
            <a:spLocks noGrp="1"/>
          </p:cNvSpPr>
          <p:nvPr>
            <p:ph type="sldNum" sz="quarter" idx="12"/>
          </p:nvPr>
        </p:nvSpPr>
        <p:spPr/>
        <p:txBody>
          <a:bodyPr/>
          <a:lstStyle/>
          <a:p>
            <a:fld id="{D18EDBDE-03B7-4A3E-8E18-72A4EBFF9AA6}" type="slidenum">
              <a:rPr lang="it-IT" smtClean="0"/>
              <a:t>‹#›</a:t>
            </a:fld>
            <a:endParaRPr lang="it-IT"/>
          </a:p>
        </p:txBody>
      </p:sp>
    </p:spTree>
    <p:extLst>
      <p:ext uri="{BB962C8B-B14F-4D97-AF65-F5344CB8AC3E}">
        <p14:creationId xmlns:p14="http://schemas.microsoft.com/office/powerpoint/2010/main" val="395407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206CDAE-447A-4F22-B66E-9A2B8ABE9943}" type="datetime1">
              <a:rPr lang="it-IT" smtClean="0"/>
              <a:t>24/09/2024</a:t>
            </a:fld>
            <a:endParaRPr lang="it-IT"/>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it-IT"/>
              <a:t>Jonathan Mauro</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18EDBDE-03B7-4A3E-8E18-72A4EBFF9AA6}" type="slidenum">
              <a:rPr lang="it-IT" smtClean="0"/>
              <a:t>‹#›</a:t>
            </a:fld>
            <a:endParaRPr lang="it-IT"/>
          </a:p>
        </p:txBody>
      </p:sp>
    </p:spTree>
    <p:extLst>
      <p:ext uri="{BB962C8B-B14F-4D97-AF65-F5344CB8AC3E}">
        <p14:creationId xmlns:p14="http://schemas.microsoft.com/office/powerpoint/2010/main" val="11743489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hyperlink" Target="https://pos.sissa.it/444/1511/" TargetMode="External"/><Relationship Id="rId2" Type="http://schemas.openxmlformats.org/officeDocument/2006/relationships/notesSlide" Target="../notesSlides/notesSlide9.xml"/><Relationship Id="rId16" Type="http://schemas.openxmlformats.org/officeDocument/2006/relationships/hyperlink" Target="https://agenda.infn.it/event/35353/contributions/233981/" TargetMode="Externa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iopscience.iop.org/article/10.3847/2041-8213/acc077" TargetMode="External"/><Relationship Id="rId5" Type="http://schemas.openxmlformats.org/officeDocument/2006/relationships/image" Target="../media/image7.png"/><Relationship Id="rId15" Type="http://schemas.openxmlformats.org/officeDocument/2006/relationships/hyperlink" Target="https://iopscience.iop.org/article/10.1088/1475-7516/2024/08/006" TargetMode="External"/><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pos.sissa.it/444/1513/" TargetMode="External"/><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iopscience.iop.org/article/10.1088/1748-0221/17/07/P07038" TargetMode="External"/><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hyperlink" Target="https://arxiv.org/abs/1911.05954" TargetMode="External"/><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pos.sissa.it/444/1294" TargetMode="External"/><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iopscience.iop.org/article/10.1088/1748-0221/19/07/P07038" TargetMode="External"/><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5.gif"/><Relationship Id="rId4" Type="http://schemas.openxmlformats.org/officeDocument/2006/relationships/image" Target="../media/image6.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3.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agenda.infn.it/event/35353/contributions/233981/" TargetMode="External"/><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iihe.ac.be/sites/default/files/thesis-gwenhael-de-wasseige-icecube-phd-2018pdf/thesis-gwenhael-de-wasseige-icecube-phd-2018.pdf" TargetMode="External"/><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0.gif"/><Relationship Id="rId5" Type="http://schemas.openxmlformats.org/officeDocument/2006/relationships/image" Target="../media/image7.png"/><Relationship Id="rId15" Type="http://schemas.openxmlformats.org/officeDocument/2006/relationships/hyperlink" Target="https://doi.org/10.1155/2015/568516" TargetMode="External"/><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hyperlink" Target="https://doi.org/10.1103/PhysRevLett.111.131102"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iihe.ac.be/sites/default/files/thesis-gwenhael-de-wasseige-icecube-phd-2018pdf/thesis-gwenhael-de-wasseige-icecube-phd-2018.pdf" TargetMode="External"/><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7.png"/><Relationship Id="rId15" Type="http://schemas.openxmlformats.org/officeDocument/2006/relationships/hyperlink" Target="https://doi.org/10.1155/2015/568516" TargetMode="External"/><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hyperlink" Target="https://doi.org/10.1103/PhysRevLett.111.131102"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pos.sissa.it/444/1571/" TargetMode="External"/><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hyperlink" Target="https://iopscience.iop.org/article/10.1088/1475-7516/2024/04/02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7C684499-6F30-4C6A-8094-E2E3E91B3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0" name="Rectangle 79">
            <a:extLst>
              <a:ext uri="{FF2B5EF4-FFF2-40B4-BE49-F238E27FC236}">
                <a16:creationId xmlns:a16="http://schemas.microsoft.com/office/drawing/2014/main" id="{D5AECED4-26C2-4E8F-A340-2402369DC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82" name="Straight Connector 81">
            <a:extLst>
              <a:ext uri="{FF2B5EF4-FFF2-40B4-BE49-F238E27FC236}">
                <a16:creationId xmlns:a16="http://schemas.microsoft.com/office/drawing/2014/main" id="{C9213D27-7A25-46D8-B1BD-E470E49C6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961243" y="2054826"/>
            <a:ext cx="0" cy="2743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43EF5827-9CE0-8FE8-7689-6683F38379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0783" y="6053286"/>
            <a:ext cx="2426735" cy="559310"/>
          </a:xfrm>
          <a:prstGeom prst="rect">
            <a:avLst/>
          </a:prstGeom>
        </p:spPr>
      </p:pic>
      <p:pic>
        <p:nvPicPr>
          <p:cNvPr id="4" name="Picture 3" descr="A blue logo with text&#10;&#10;Description automatically generated">
            <a:extLst>
              <a:ext uri="{FF2B5EF4-FFF2-40B4-BE49-F238E27FC236}">
                <a16:creationId xmlns:a16="http://schemas.microsoft.com/office/drawing/2014/main" id="{4116A2F2-0632-B756-7750-D50711E4BF45}"/>
              </a:ext>
            </a:extLst>
          </p:cNvPr>
          <p:cNvPicPr>
            <a:picLocks noChangeAspect="1"/>
          </p:cNvPicPr>
          <p:nvPr/>
        </p:nvPicPr>
        <p:blipFill rotWithShape="1">
          <a:blip r:embed="rId4">
            <a:duotone>
              <a:schemeClr val="accent3">
                <a:shade val="45000"/>
                <a:satMod val="135000"/>
              </a:schemeClr>
              <a:prstClr val="white"/>
            </a:duotone>
            <a:alphaModFix amt="48000"/>
            <a:extLst>
              <a:ext uri="{28A0092B-C50C-407E-A947-70E740481C1C}">
                <a14:useLocalDpi xmlns:a14="http://schemas.microsoft.com/office/drawing/2010/main" val="0"/>
              </a:ext>
            </a:extLst>
          </a:blip>
          <a:srcRect l="9289" t="4423" r="-186" b="35570"/>
          <a:stretch/>
        </p:blipFill>
        <p:spPr>
          <a:xfrm>
            <a:off x="0" y="0"/>
            <a:ext cx="5832000" cy="6840000"/>
          </a:xfrm>
          <a:prstGeom prst="rect">
            <a:avLst/>
          </a:prstGeom>
        </p:spPr>
      </p:pic>
      <p:sp>
        <p:nvSpPr>
          <p:cNvPr id="7" name="Title 6">
            <a:extLst>
              <a:ext uri="{FF2B5EF4-FFF2-40B4-BE49-F238E27FC236}">
                <a16:creationId xmlns:a16="http://schemas.microsoft.com/office/drawing/2014/main" id="{6AAB0265-68F9-4F6D-9588-4C7DD83DF130}"/>
              </a:ext>
            </a:extLst>
          </p:cNvPr>
          <p:cNvSpPr>
            <a:spLocks noGrp="1"/>
          </p:cNvSpPr>
          <p:nvPr>
            <p:ph type="ctrTitle"/>
          </p:nvPr>
        </p:nvSpPr>
        <p:spPr>
          <a:xfrm>
            <a:off x="2079815" y="863364"/>
            <a:ext cx="5473127" cy="5126124"/>
          </a:xfrm>
        </p:spPr>
        <p:txBody>
          <a:bodyPr anchor="ctr">
            <a:normAutofit/>
          </a:bodyPr>
          <a:lstStyle/>
          <a:p>
            <a:pPr algn="r"/>
            <a:r>
              <a:rPr lang="en-GB" sz="4000" dirty="0">
                <a:ln w="3175">
                  <a:noFill/>
                </a:ln>
                <a:solidFill>
                  <a:schemeClr val="tx1"/>
                </a:solidFill>
              </a:rPr>
              <a:t>probing</a:t>
            </a:r>
            <a:r>
              <a:rPr lang="en-001" sz="4000" dirty="0">
                <a:ln w="3175">
                  <a:noFill/>
                </a:ln>
                <a:solidFill>
                  <a:schemeClr val="tx1"/>
                </a:solidFill>
              </a:rPr>
              <a:t> </a:t>
            </a:r>
            <a:r>
              <a:rPr lang="en-GB" sz="4000" dirty="0">
                <a:ln w="3175">
                  <a:noFill/>
                </a:ln>
                <a:solidFill>
                  <a:schemeClr val="tx1"/>
                </a:solidFill>
              </a:rPr>
              <a:t>astrophysical</a:t>
            </a:r>
            <a:r>
              <a:rPr lang="en-001" sz="4000" dirty="0">
                <a:ln w="3175">
                  <a:noFill/>
                </a:ln>
                <a:solidFill>
                  <a:schemeClr val="tx1"/>
                </a:solidFill>
              </a:rPr>
              <a:t> </a:t>
            </a:r>
            <a:r>
              <a:rPr lang="en-GB" sz="4000" dirty="0">
                <a:ln w="3175">
                  <a:noFill/>
                </a:ln>
                <a:solidFill>
                  <a:schemeClr val="tx1"/>
                </a:solidFill>
              </a:rPr>
              <a:t>GeV neutrino emissions with </a:t>
            </a:r>
            <a:r>
              <a:rPr lang="en-GB" sz="4000" dirty="0" err="1">
                <a:ln w="3175">
                  <a:noFill/>
                </a:ln>
                <a:solidFill>
                  <a:schemeClr val="tx1"/>
                </a:solidFill>
              </a:rPr>
              <a:t>IceCube</a:t>
            </a:r>
            <a:r>
              <a:rPr lang="en-GB" sz="4000" dirty="0">
                <a:ln w="3175">
                  <a:noFill/>
                </a:ln>
                <a:solidFill>
                  <a:schemeClr val="tx1"/>
                </a:solidFill>
              </a:rPr>
              <a:t> </a:t>
            </a:r>
            <a:br>
              <a:rPr lang="en-001" sz="4000" dirty="0">
                <a:ln w="3175">
                  <a:noFill/>
                </a:ln>
                <a:solidFill>
                  <a:schemeClr val="tx1"/>
                </a:solidFill>
              </a:rPr>
            </a:br>
            <a:r>
              <a:rPr lang="en-GB" sz="4000" dirty="0">
                <a:ln w="3175">
                  <a:noFill/>
                </a:ln>
                <a:solidFill>
                  <a:schemeClr val="tx1"/>
                </a:solidFill>
              </a:rPr>
              <a:t>and KM</a:t>
            </a:r>
            <a:r>
              <a:rPr lang="en-GB" sz="4000" dirty="0">
                <a:ln w="3175">
                  <a:noFill/>
                </a:ln>
                <a:solidFill>
                  <a:schemeClr val="tx1"/>
                </a:solidFill>
                <a:latin typeface="Nexus Sans Pro"/>
              </a:rPr>
              <a:t>3</a:t>
            </a:r>
            <a:r>
              <a:rPr lang="en-GB" sz="4000" dirty="0">
                <a:ln w="3175">
                  <a:noFill/>
                </a:ln>
                <a:solidFill>
                  <a:schemeClr val="tx1"/>
                </a:solidFill>
              </a:rPr>
              <a:t>N</a:t>
            </a:r>
            <a:r>
              <a:rPr lang="en-GB" sz="4000" cap="none" dirty="0">
                <a:ln w="3175">
                  <a:noFill/>
                </a:ln>
                <a:solidFill>
                  <a:schemeClr val="tx1"/>
                </a:solidFill>
              </a:rPr>
              <a:t>e</a:t>
            </a:r>
            <a:r>
              <a:rPr lang="en-GB" sz="4000" dirty="0">
                <a:ln w="3175">
                  <a:noFill/>
                </a:ln>
                <a:solidFill>
                  <a:schemeClr val="tx1"/>
                </a:solidFill>
              </a:rPr>
              <a:t>T</a:t>
            </a:r>
            <a:endParaRPr lang="it-IT" sz="4000" dirty="0">
              <a:ln w="3175">
                <a:noFill/>
              </a:ln>
              <a:solidFill>
                <a:schemeClr val="tx1"/>
              </a:solidFill>
            </a:endParaRPr>
          </a:p>
        </p:txBody>
      </p:sp>
      <p:pic>
        <p:nvPicPr>
          <p:cNvPr id="5" name="Picture 4" descr="A black and white logo&#10;&#10;Description automatically generated">
            <a:extLst>
              <a:ext uri="{FF2B5EF4-FFF2-40B4-BE49-F238E27FC236}">
                <a16:creationId xmlns:a16="http://schemas.microsoft.com/office/drawing/2014/main" id="{0203E2C6-5555-C498-D3AF-4760A4C89B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8496" y1="30612" x2="18496" y2="30612"/>
                        <a14:foregroundMark x1="61279" y1="38295" x2="61279" y2="38295"/>
                        <a14:foregroundMark x1="70268" y1="40576" x2="70268" y2="40576"/>
                        <a14:foregroundMark x1="86171" y1="78391" x2="86171" y2="78391"/>
                        <a14:foregroundMark x1="83319" y1="78391" x2="83319" y2="78391"/>
                        <a14:foregroundMark x1="80380" y1="79232" x2="80380" y2="79232"/>
                        <a14:foregroundMark x1="75540" y1="78391" x2="75540" y2="78391"/>
                        <a14:foregroundMark x1="70959" y1="78391" x2="70959" y2="78391"/>
                        <a14:foregroundMark x1="66465" y1="79232" x2="66465" y2="79232"/>
                        <a14:foregroundMark x1="62230" y1="80192" x2="62230" y2="80192"/>
                        <a14:foregroundMark x1="57044" y1="80192" x2="57044" y2="80192"/>
                        <a14:foregroundMark x1="52463" y1="80192" x2="52463" y2="80192"/>
                        <a14:foregroundMark x1="47969" y1="80192" x2="47969" y2="80192"/>
                        <a14:foregroundMark x1="43129" y1="80192" x2="43129" y2="80192"/>
                        <a14:foregroundMark x1="40795" y1="79712" x2="40795" y2="79712"/>
                        <a14:foregroundMark x1="36906" y1="79712" x2="36906" y2="79712"/>
                        <a14:foregroundMark x1="33708" y1="79712" x2="33708" y2="79712"/>
                        <a14:foregroundMark x1="30164" y1="79712" x2="30164" y2="79712"/>
                        <a14:foregroundMark x1="28522" y1="80672" x2="28522" y2="80672"/>
                        <a14:foregroundMark x1="25583" y1="81032" x2="25583" y2="81032"/>
                        <a14:foregroundMark x1="21694" y1="81032" x2="21694" y2="81032"/>
                        <a14:foregroundMark x1="16854" y1="81032" x2="16854" y2="81032"/>
                        <a14:foregroundMark x1="44425" y1="76711" x2="44425" y2="76711"/>
                        <a14:backgroundMark x1="20830" y1="81032" x2="20830" y2="81032"/>
                        <a14:backgroundMark x1="30942" y1="80072" x2="30942" y2="80072"/>
                        <a14:backgroundMark x1="31115" y1="81993" x2="31115" y2="81993"/>
                        <a14:backgroundMark x1="38116" y1="80072" x2="38116" y2="80072"/>
                        <a14:backgroundMark x1="49438" y1="81273" x2="49438" y2="81273"/>
                        <a14:backgroundMark x1="70527" y1="79712" x2="70527" y2="79712"/>
                        <a14:backgroundMark x1="86776" y1="80072" x2="86776" y2="80072"/>
                      </a14:backgroundRemoval>
                    </a14:imgEffect>
                  </a14:imgLayer>
                </a14:imgProps>
              </a:ext>
              <a:ext uri="{28A0092B-C50C-407E-A947-70E740481C1C}">
                <a14:useLocalDpi xmlns:a14="http://schemas.microsoft.com/office/drawing/2010/main" val="0"/>
              </a:ext>
            </a:extLst>
          </a:blip>
          <a:stretch>
            <a:fillRect/>
          </a:stretch>
        </p:blipFill>
        <p:spPr>
          <a:xfrm>
            <a:off x="10710719" y="233173"/>
            <a:ext cx="1252681" cy="901887"/>
          </a:xfrm>
          <a:prstGeom prst="rect">
            <a:avLst/>
          </a:prstGeom>
        </p:spPr>
      </p:pic>
      <p:sp>
        <p:nvSpPr>
          <p:cNvPr id="2" name="TextBox 1">
            <a:extLst>
              <a:ext uri="{FF2B5EF4-FFF2-40B4-BE49-F238E27FC236}">
                <a16:creationId xmlns:a16="http://schemas.microsoft.com/office/drawing/2014/main" id="{FE2C7A36-0E03-E770-E723-78BBCA85C42C}"/>
              </a:ext>
            </a:extLst>
          </p:cNvPr>
          <p:cNvSpPr txBox="1"/>
          <p:nvPr/>
        </p:nvSpPr>
        <p:spPr>
          <a:xfrm>
            <a:off x="8124825" y="2152650"/>
            <a:ext cx="2883834" cy="2677656"/>
          </a:xfrm>
          <a:prstGeom prst="rect">
            <a:avLst/>
          </a:prstGeom>
          <a:noFill/>
        </p:spPr>
        <p:txBody>
          <a:bodyPr wrap="square" rtlCol="0">
            <a:spAutoFit/>
          </a:bodyPr>
          <a:lstStyle/>
          <a:p>
            <a:r>
              <a:rPr lang="it-IT" sz="2400" b="1" dirty="0">
                <a:latin typeface="+mj-lt"/>
              </a:rPr>
              <a:t>J. Mauro*</a:t>
            </a:r>
          </a:p>
          <a:p>
            <a:r>
              <a:rPr lang="it-IT" sz="2400" b="1" dirty="0">
                <a:latin typeface="+mj-lt"/>
              </a:rPr>
              <a:t>G. de </a:t>
            </a:r>
            <a:r>
              <a:rPr lang="it-IT" sz="2400" b="1" dirty="0" err="1">
                <a:latin typeface="+mj-lt"/>
              </a:rPr>
              <a:t>Wasseige</a:t>
            </a:r>
            <a:endParaRPr lang="it-IT" sz="2400" b="1" dirty="0">
              <a:latin typeface="+mj-lt"/>
            </a:endParaRPr>
          </a:p>
          <a:p>
            <a:endParaRPr lang="it-IT" sz="2400" b="1" dirty="0">
              <a:latin typeface="+mj-lt"/>
            </a:endParaRPr>
          </a:p>
          <a:p>
            <a:endParaRPr lang="it-IT" sz="3600" b="1" dirty="0">
              <a:latin typeface="+mj-lt"/>
            </a:endParaRPr>
          </a:p>
          <a:p>
            <a:r>
              <a:rPr lang="it-IT" sz="2000" b="1" dirty="0">
                <a:latin typeface="+mj-lt"/>
              </a:rPr>
              <a:t>on </a:t>
            </a:r>
            <a:r>
              <a:rPr lang="it-IT" sz="2000" b="1" dirty="0" err="1">
                <a:latin typeface="+mj-lt"/>
              </a:rPr>
              <a:t>behalf</a:t>
            </a:r>
            <a:r>
              <a:rPr lang="it-IT" sz="2000" b="1" dirty="0">
                <a:latin typeface="+mj-lt"/>
              </a:rPr>
              <a:t> of</a:t>
            </a:r>
          </a:p>
          <a:p>
            <a:r>
              <a:rPr lang="it-IT" sz="2000" b="1" dirty="0">
                <a:latin typeface="+mj-lt"/>
              </a:rPr>
              <a:t>KM</a:t>
            </a:r>
            <a:r>
              <a:rPr lang="it-IT" sz="2000" b="1" dirty="0">
                <a:latin typeface="Calibri" panose="020F0502020204030204" pitchFamily="34" charset="0"/>
                <a:cs typeface="Calibri" panose="020F0502020204030204" pitchFamily="34" charset="0"/>
              </a:rPr>
              <a:t>3</a:t>
            </a:r>
            <a:r>
              <a:rPr lang="it-IT" sz="2000" b="1" dirty="0">
                <a:latin typeface="+mj-lt"/>
              </a:rPr>
              <a:t>NeT Collaboration</a:t>
            </a:r>
          </a:p>
          <a:p>
            <a:r>
              <a:rPr lang="it-IT" sz="2000" b="1" dirty="0" err="1">
                <a:latin typeface="+mj-lt"/>
              </a:rPr>
              <a:t>IceCube</a:t>
            </a:r>
            <a:r>
              <a:rPr lang="it-IT" sz="2000" b="1" dirty="0">
                <a:latin typeface="+mj-lt"/>
              </a:rPr>
              <a:t> Collaboration</a:t>
            </a:r>
          </a:p>
        </p:txBody>
      </p:sp>
    </p:spTree>
    <p:extLst>
      <p:ext uri="{BB962C8B-B14F-4D97-AF65-F5344CB8AC3E}">
        <p14:creationId xmlns:p14="http://schemas.microsoft.com/office/powerpoint/2010/main" val="33579591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10</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pic>
        <p:nvPicPr>
          <p:cNvPr id="5" name="Picture 4">
            <a:extLst>
              <a:ext uri="{FF2B5EF4-FFF2-40B4-BE49-F238E27FC236}">
                <a16:creationId xmlns:a16="http://schemas.microsoft.com/office/drawing/2014/main" id="{B5062170-FFD2-82CA-AC26-A5DC7CA5447D}"/>
              </a:ext>
            </a:extLst>
          </p:cNvPr>
          <p:cNvPicPr>
            <a:picLocks noChangeAspect="1"/>
          </p:cNvPicPr>
          <p:nvPr/>
        </p:nvPicPr>
        <p:blipFill>
          <a:blip r:embed="rId10"/>
          <a:srcRect l="7312" t="6622" r="7819"/>
          <a:stretch/>
        </p:blipFill>
        <p:spPr>
          <a:xfrm>
            <a:off x="300330" y="2129397"/>
            <a:ext cx="5303029" cy="3628601"/>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5D92AD4-047E-9511-8FA5-E185143EA497}"/>
              </a:ext>
            </a:extLst>
          </p:cNvPr>
          <p:cNvSpPr txBox="1"/>
          <p:nvPr/>
        </p:nvSpPr>
        <p:spPr>
          <a:xfrm>
            <a:off x="98932" y="111920"/>
            <a:ext cx="3239691" cy="646331"/>
          </a:xfrm>
          <a:prstGeom prst="rect">
            <a:avLst/>
          </a:prstGeom>
          <a:noFill/>
        </p:spPr>
        <p:txBody>
          <a:bodyPr wrap="square">
            <a:spAutoFit/>
          </a:bodyPr>
          <a:lstStyle/>
          <a:p>
            <a:r>
              <a:rPr lang="it-IT" sz="3600" b="1" dirty="0">
                <a:solidFill>
                  <a:srgbClr val="8A0000"/>
                </a:solidFill>
                <a:latin typeface="Aptos Black" panose="020B0604020202020204" pitchFamily="34" charset="0"/>
              </a:rPr>
              <a:t>GRB 221009A</a:t>
            </a:r>
          </a:p>
        </p:txBody>
      </p:sp>
      <p:pic>
        <p:nvPicPr>
          <p:cNvPr id="7" name="Picture 6" descr="Diagram&#10;&#10;Description automatically generated">
            <a:extLst>
              <a:ext uri="{FF2B5EF4-FFF2-40B4-BE49-F238E27FC236}">
                <a16:creationId xmlns:a16="http://schemas.microsoft.com/office/drawing/2014/main" id="{20C04C59-D4DF-088C-9609-D3DF17424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53" y="1267699"/>
            <a:ext cx="783263" cy="810677"/>
          </a:xfrm>
          <a:prstGeom prst="rect">
            <a:avLst/>
          </a:prstGeom>
        </p:spPr>
      </p:pic>
      <p:pic>
        <p:nvPicPr>
          <p:cNvPr id="10" name="Picture 9">
            <a:extLst>
              <a:ext uri="{FF2B5EF4-FFF2-40B4-BE49-F238E27FC236}">
                <a16:creationId xmlns:a16="http://schemas.microsoft.com/office/drawing/2014/main" id="{541AF616-B954-FC15-5475-0A29F675656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91854" y="1267699"/>
            <a:ext cx="821348" cy="941372"/>
          </a:xfrm>
          <a:prstGeom prst="rect">
            <a:avLst/>
          </a:prstGeom>
        </p:spPr>
      </p:pic>
      <p:cxnSp>
        <p:nvCxnSpPr>
          <p:cNvPr id="12" name="Straight Connector 11">
            <a:extLst>
              <a:ext uri="{FF2B5EF4-FFF2-40B4-BE49-F238E27FC236}">
                <a16:creationId xmlns:a16="http://schemas.microsoft.com/office/drawing/2014/main" id="{FB3CAC47-926C-8499-3BE4-FADCBA73EDB6}"/>
              </a:ext>
            </a:extLst>
          </p:cNvPr>
          <p:cNvCxnSpPr>
            <a:cxnSpLocks/>
          </p:cNvCxnSpPr>
          <p:nvPr/>
        </p:nvCxnSpPr>
        <p:spPr>
          <a:xfrm flipV="1">
            <a:off x="2434856" y="1596720"/>
            <a:ext cx="0" cy="1050787"/>
          </a:xfrm>
          <a:prstGeom prst="line">
            <a:avLst/>
          </a:prstGeom>
          <a:ln>
            <a:solidFill>
              <a:srgbClr val="8C010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5DE0E1-0649-E8D5-76C5-D213D9876B36}"/>
              </a:ext>
            </a:extLst>
          </p:cNvPr>
          <p:cNvCxnSpPr>
            <a:cxnSpLocks/>
          </p:cNvCxnSpPr>
          <p:nvPr/>
        </p:nvCxnSpPr>
        <p:spPr>
          <a:xfrm flipH="1" flipV="1">
            <a:off x="2434856" y="1596720"/>
            <a:ext cx="606056" cy="2518080"/>
          </a:xfrm>
          <a:prstGeom prst="line">
            <a:avLst/>
          </a:prstGeom>
          <a:ln>
            <a:solidFill>
              <a:srgbClr val="8C010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42C4F6-4168-DF2C-B7DA-18C5BCA8FE18}"/>
              </a:ext>
            </a:extLst>
          </p:cNvPr>
          <p:cNvSpPr txBox="1"/>
          <p:nvPr/>
        </p:nvSpPr>
        <p:spPr>
          <a:xfrm>
            <a:off x="1421066" y="1018805"/>
            <a:ext cx="3239691" cy="784830"/>
          </a:xfrm>
          <a:prstGeom prst="rect">
            <a:avLst/>
          </a:prstGeom>
          <a:noFill/>
        </p:spPr>
        <p:txBody>
          <a:bodyPr wrap="square" rtlCol="0">
            <a:spAutoFit/>
          </a:bodyPr>
          <a:lstStyle/>
          <a:p>
            <a:r>
              <a:rPr lang="en-GB" sz="1200" dirty="0">
                <a:solidFill>
                  <a:srgbClr val="8C0101"/>
                </a:solidFill>
                <a:latin typeface="Nexus Sans Pro"/>
              </a:rPr>
              <a:t>see </a:t>
            </a:r>
            <a:r>
              <a:rPr lang="en-GB" sz="1050" b="1" dirty="0" err="1">
                <a:solidFill>
                  <a:srgbClr val="8C0101"/>
                </a:solidFill>
                <a:latin typeface="Nexus Sans Pro"/>
                <a:hlinkClick r:id="rId11">
                  <a:extLst>
                    <a:ext uri="{A12FA001-AC4F-418D-AE19-62706E023703}">
                      <ahyp:hlinkClr xmlns:ahyp="http://schemas.microsoft.com/office/drawing/2018/hyperlinkcolor" val="tx"/>
                    </a:ext>
                  </a:extLst>
                </a:hlinkClick>
              </a:rPr>
              <a:t>IceCube</a:t>
            </a:r>
            <a:r>
              <a:rPr lang="en-GB" sz="1050" dirty="0">
                <a:solidFill>
                  <a:srgbClr val="8C0101"/>
                </a:solidFill>
                <a:latin typeface="Nexus Sans Pro"/>
                <a:hlinkClick r:id="rId11">
                  <a:extLst>
                    <a:ext uri="{A12FA001-AC4F-418D-AE19-62706E023703}">
                      <ahyp:hlinkClr xmlns:ahyp="http://schemas.microsoft.com/office/drawing/2018/hyperlinkcolor" val="tx"/>
                    </a:ext>
                  </a:extLst>
                </a:hlinkClick>
              </a:rPr>
              <a:t> Collaboration, </a:t>
            </a:r>
            <a:r>
              <a:rPr lang="en-GB" sz="1050" dirty="0" err="1">
                <a:solidFill>
                  <a:srgbClr val="8C0101"/>
                </a:solidFill>
                <a:latin typeface="Nexus Sans Pro"/>
                <a:hlinkClick r:id="rId11">
                  <a:extLst>
                    <a:ext uri="{A12FA001-AC4F-418D-AE19-62706E023703}">
                      <ahyp:hlinkClr xmlns:ahyp="http://schemas.microsoft.com/office/drawing/2018/hyperlinkcolor" val="tx"/>
                    </a:ext>
                  </a:extLst>
                </a:hlinkClick>
              </a:rPr>
              <a:t>Erratum:“Limits</a:t>
            </a:r>
            <a:r>
              <a:rPr lang="en-GB" sz="1050" dirty="0">
                <a:solidFill>
                  <a:srgbClr val="8C0101"/>
                </a:solidFill>
                <a:latin typeface="Nexus Sans Pro"/>
                <a:hlinkClick r:id="rId11">
                  <a:extLst>
                    <a:ext uri="{A12FA001-AC4F-418D-AE19-62706E023703}">
                      <ahyp:hlinkClr xmlns:ahyp="http://schemas.microsoft.com/office/drawing/2018/hyperlinkcolor" val="tx"/>
                    </a:ext>
                  </a:extLst>
                </a:hlinkClick>
              </a:rPr>
              <a:t> on Neutrino Emission from GRB 221009A from MeV to </a:t>
            </a:r>
            <a:r>
              <a:rPr lang="en-GB" sz="1050" dirty="0" err="1">
                <a:solidFill>
                  <a:srgbClr val="8C0101"/>
                </a:solidFill>
                <a:latin typeface="Nexus Sans Pro"/>
                <a:hlinkClick r:id="rId11">
                  <a:extLst>
                    <a:ext uri="{A12FA001-AC4F-418D-AE19-62706E023703}">
                      <ahyp:hlinkClr xmlns:ahyp="http://schemas.microsoft.com/office/drawing/2018/hyperlinkcolor" val="tx"/>
                    </a:ext>
                  </a:extLst>
                </a:hlinkClick>
              </a:rPr>
              <a:t>PeV</a:t>
            </a:r>
            <a:r>
              <a:rPr lang="en-GB" sz="1050" dirty="0">
                <a:solidFill>
                  <a:srgbClr val="8C0101"/>
                </a:solidFill>
                <a:latin typeface="Nexus Sans Pro"/>
                <a:hlinkClick r:id="rId11">
                  <a:extLst>
                    <a:ext uri="{A12FA001-AC4F-418D-AE19-62706E023703}">
                      <ahyp:hlinkClr xmlns:ahyp="http://schemas.microsoft.com/office/drawing/2018/hyperlinkcolor" val="tx"/>
                    </a:ext>
                  </a:extLst>
                </a:hlinkClick>
              </a:rPr>
              <a:t> Using the </a:t>
            </a:r>
            <a:r>
              <a:rPr lang="en-GB" sz="1050" dirty="0" err="1">
                <a:solidFill>
                  <a:srgbClr val="8C0101"/>
                </a:solidFill>
                <a:latin typeface="Nexus Sans Pro"/>
                <a:hlinkClick r:id="rId11">
                  <a:extLst>
                    <a:ext uri="{A12FA001-AC4F-418D-AE19-62706E023703}">
                      <ahyp:hlinkClr xmlns:ahyp="http://schemas.microsoft.com/office/drawing/2018/hyperlinkcolor" val="tx"/>
                    </a:ext>
                  </a:extLst>
                </a:hlinkClick>
              </a:rPr>
              <a:t>IceCube</a:t>
            </a:r>
            <a:r>
              <a:rPr lang="en-GB" sz="1050" dirty="0">
                <a:solidFill>
                  <a:srgbClr val="8C0101"/>
                </a:solidFill>
                <a:latin typeface="Nexus Sans Pro"/>
                <a:hlinkClick r:id="rId11">
                  <a:extLst>
                    <a:ext uri="{A12FA001-AC4F-418D-AE19-62706E023703}">
                      <ahyp:hlinkClr xmlns:ahyp="http://schemas.microsoft.com/office/drawing/2018/hyperlinkcolor" val="tx"/>
                    </a:ext>
                  </a:extLst>
                </a:hlinkClick>
              </a:rPr>
              <a:t> Neutrino Observatory”, </a:t>
            </a:r>
            <a:r>
              <a:rPr lang="en-GB" sz="1050" i="1" dirty="0" err="1">
                <a:solidFill>
                  <a:srgbClr val="8C0101"/>
                </a:solidFill>
                <a:latin typeface="Nexus Sans Pro"/>
                <a:hlinkClick r:id="rId12">
                  <a:extLst>
                    <a:ext uri="{A12FA001-AC4F-418D-AE19-62706E023703}">
                      <ahyp:hlinkClr xmlns:ahyp="http://schemas.microsoft.com/office/drawing/2018/hyperlinkcolor" val="tx"/>
                    </a:ext>
                  </a:extLst>
                </a:hlinkClick>
              </a:rPr>
              <a:t>ApJL</a:t>
            </a:r>
            <a:r>
              <a:rPr lang="en-GB" sz="1050" i="1" dirty="0">
                <a:solidFill>
                  <a:srgbClr val="8C0101"/>
                </a:solidFill>
                <a:latin typeface="Nexus Sans Pro"/>
                <a:hlinkClick r:id="rId12">
                  <a:extLst>
                    <a:ext uri="{A12FA001-AC4F-418D-AE19-62706E023703}">
                      <ahyp:hlinkClr xmlns:ahyp="http://schemas.microsoft.com/office/drawing/2018/hyperlinkcolor" val="tx"/>
                    </a:ext>
                  </a:extLst>
                </a:hlinkClick>
              </a:rPr>
              <a:t> </a:t>
            </a:r>
            <a:r>
              <a:rPr lang="en-GB" sz="1050" b="1" dirty="0">
                <a:solidFill>
                  <a:srgbClr val="8C0101"/>
                </a:solidFill>
                <a:latin typeface="Nexus Sans Pro"/>
                <a:hlinkClick r:id="rId12">
                  <a:extLst>
                    <a:ext uri="{A12FA001-AC4F-418D-AE19-62706E023703}">
                      <ahyp:hlinkClr xmlns:ahyp="http://schemas.microsoft.com/office/drawing/2018/hyperlinkcolor" val="tx"/>
                    </a:ext>
                  </a:extLst>
                </a:hlinkClick>
              </a:rPr>
              <a:t>970 </a:t>
            </a:r>
            <a:r>
              <a:rPr lang="en-GB" sz="1050" dirty="0">
                <a:solidFill>
                  <a:srgbClr val="8C0101"/>
                </a:solidFill>
                <a:latin typeface="Nexus Sans Pro"/>
                <a:hlinkClick r:id="rId12">
                  <a:extLst>
                    <a:ext uri="{A12FA001-AC4F-418D-AE19-62706E023703}">
                      <ahyp:hlinkClr xmlns:ahyp="http://schemas.microsoft.com/office/drawing/2018/hyperlinkcolor" val="tx"/>
                    </a:ext>
                  </a:extLst>
                </a:hlinkClick>
              </a:rPr>
              <a:t>(2023</a:t>
            </a:r>
            <a:r>
              <a:rPr lang="en-GB" sz="105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a:t>
            </a:r>
            <a:endParaRPr lang="en-GB" sz="1200" dirty="0">
              <a:solidFill>
                <a:schemeClr val="accent2">
                  <a:lumMod val="75000"/>
                </a:schemeClr>
              </a:solidFill>
            </a:endParaRPr>
          </a:p>
          <a:p>
            <a:r>
              <a:rPr lang="en-GB" sz="1200" dirty="0">
                <a:solidFill>
                  <a:srgbClr val="8C0101"/>
                </a:solidFill>
                <a:latin typeface="Nexus Sans Pro"/>
              </a:rPr>
              <a:t> </a:t>
            </a:r>
          </a:p>
        </p:txBody>
      </p:sp>
      <p:pic>
        <p:nvPicPr>
          <p:cNvPr id="16" name="Picture 15">
            <a:extLst>
              <a:ext uri="{FF2B5EF4-FFF2-40B4-BE49-F238E27FC236}">
                <a16:creationId xmlns:a16="http://schemas.microsoft.com/office/drawing/2014/main" id="{57068FEC-5406-0BF7-9397-1D857ABEC996}"/>
              </a:ext>
            </a:extLst>
          </p:cNvPr>
          <p:cNvPicPr>
            <a:picLocks noChangeAspect="1"/>
          </p:cNvPicPr>
          <p:nvPr/>
        </p:nvPicPr>
        <p:blipFill>
          <a:blip r:embed="rId13"/>
          <a:srcRect l="660" t="2728"/>
          <a:stretch/>
        </p:blipFill>
        <p:spPr>
          <a:xfrm>
            <a:off x="7495953" y="3379645"/>
            <a:ext cx="4395717" cy="2546700"/>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2A8ED8D4-E0F7-08B0-30D9-D9B3A931DB24}"/>
              </a:ext>
            </a:extLst>
          </p:cNvPr>
          <p:cNvSpPr txBox="1"/>
          <p:nvPr/>
        </p:nvSpPr>
        <p:spPr>
          <a:xfrm>
            <a:off x="6041819" y="22390"/>
            <a:ext cx="6051249" cy="430887"/>
          </a:xfrm>
          <a:prstGeom prst="rect">
            <a:avLst/>
          </a:prstGeom>
          <a:noFill/>
        </p:spPr>
        <p:txBody>
          <a:bodyPr wrap="square" lIns="91440" tIns="45720" rIns="91440" bIns="45720" rtlCol="0" anchor="t">
            <a:spAutoFit/>
          </a:bodyPr>
          <a:lstStyle/>
          <a:p>
            <a:pPr algn="just"/>
            <a:r>
              <a:rPr lang="en-GB" sz="1100" dirty="0" err="1">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K.Kruiswijk</a:t>
            </a:r>
            <a:r>
              <a:rPr lang="en-GB" sz="11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 </a:t>
            </a:r>
            <a:r>
              <a:rPr lang="en-GB" sz="1100" dirty="0" err="1">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B.Brinson</a:t>
            </a:r>
            <a:r>
              <a:rPr lang="en-GB" sz="11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 R. Procter-Murphy, J. Thwaites, N. </a:t>
            </a:r>
            <a:r>
              <a:rPr lang="en-GB" sz="1100" dirty="0" err="1">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Valtonen</a:t>
            </a:r>
            <a:r>
              <a:rPr lang="en-GB" sz="11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-Mattila on behalf of the </a:t>
            </a:r>
            <a:r>
              <a:rPr lang="en-GB" sz="1100" b="1" dirty="0" err="1">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IceCube</a:t>
            </a:r>
            <a:r>
              <a:rPr lang="en-GB" sz="11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 Collaboration, “</a:t>
            </a:r>
            <a:r>
              <a:rPr lang="en-GB" sz="1100" dirty="0" err="1">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IceCube</a:t>
            </a:r>
            <a:r>
              <a:rPr lang="en-GB" sz="11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 search for neutrinos from GRB 221009A”, </a:t>
            </a:r>
            <a:r>
              <a:rPr lang="en-GB" sz="1100" i="1" dirty="0" err="1">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PoS</a:t>
            </a:r>
            <a:r>
              <a:rPr lang="en-GB" sz="1100" i="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(ICRC2023) </a:t>
            </a:r>
            <a:r>
              <a:rPr lang="en-GB" sz="1100" b="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444 </a:t>
            </a:r>
            <a:r>
              <a:rPr lang="en-GB" sz="11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(2023)</a:t>
            </a:r>
            <a:endParaRPr lang="en-GB" sz="1400" dirty="0">
              <a:solidFill>
                <a:schemeClr val="accent2">
                  <a:lumMod val="75000"/>
                </a:schemeClr>
              </a:solidFill>
            </a:endParaRPr>
          </a:p>
        </p:txBody>
      </p:sp>
      <p:sp>
        <p:nvSpPr>
          <p:cNvPr id="18" name="TextBox 17">
            <a:extLst>
              <a:ext uri="{FF2B5EF4-FFF2-40B4-BE49-F238E27FC236}">
                <a16:creationId xmlns:a16="http://schemas.microsoft.com/office/drawing/2014/main" id="{33FB085E-909B-5EDA-ED6E-120188D897A4}"/>
              </a:ext>
            </a:extLst>
          </p:cNvPr>
          <p:cNvSpPr txBox="1"/>
          <p:nvPr/>
        </p:nvSpPr>
        <p:spPr>
          <a:xfrm>
            <a:off x="7293567" y="5933613"/>
            <a:ext cx="4800488" cy="415498"/>
          </a:xfrm>
          <a:prstGeom prst="rect">
            <a:avLst/>
          </a:prstGeom>
          <a:noFill/>
        </p:spPr>
        <p:txBody>
          <a:bodyPr wrap="square" lIns="91440" tIns="45720" rIns="91440" bIns="45720" rtlCol="0" anchor="t">
            <a:spAutoFit/>
          </a:bodyPr>
          <a:lstStyle/>
          <a:p>
            <a:pPr algn="just"/>
            <a:r>
              <a:rPr lang="en-GB" sz="1050" b="1"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IceCube</a:t>
            </a:r>
            <a:r>
              <a:rPr lang="en-GB" sz="105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 Collaboration, “Limits on Neutrino Emission from GRB 221009A from MeV to </a:t>
            </a:r>
            <a:r>
              <a:rPr lang="en-GB" sz="1050"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PeV</a:t>
            </a:r>
            <a:r>
              <a:rPr lang="en-GB" sz="105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 Using the </a:t>
            </a:r>
            <a:r>
              <a:rPr lang="en-GB" sz="1050"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IceCube</a:t>
            </a:r>
            <a:r>
              <a:rPr lang="en-GB" sz="105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 Neutrino Observatory”, </a:t>
            </a:r>
            <a:r>
              <a:rPr lang="en-GB" sz="1050" i="1" dirty="0" err="1">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ApJL</a:t>
            </a:r>
            <a:r>
              <a:rPr lang="en-GB" sz="1050" i="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 </a:t>
            </a:r>
            <a:r>
              <a:rPr lang="en-GB" sz="1050" b="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946 </a:t>
            </a:r>
            <a:r>
              <a:rPr lang="en-GB" sz="105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(2023)</a:t>
            </a:r>
            <a:endParaRPr lang="en-GB" sz="1200" dirty="0">
              <a:solidFill>
                <a:schemeClr val="accent2">
                  <a:lumMod val="75000"/>
                </a:schemeClr>
              </a:solidFill>
            </a:endParaRPr>
          </a:p>
        </p:txBody>
      </p:sp>
      <p:pic>
        <p:nvPicPr>
          <p:cNvPr id="19" name="Picture 2">
            <a:extLst>
              <a:ext uri="{FF2B5EF4-FFF2-40B4-BE49-F238E27FC236}">
                <a16:creationId xmlns:a16="http://schemas.microsoft.com/office/drawing/2014/main" id="{8AE4B0A1-2149-4F77-D516-FF5F38EA81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8088"/>
          <a:stretch/>
        </p:blipFill>
        <p:spPr bwMode="auto">
          <a:xfrm>
            <a:off x="7734456" y="565552"/>
            <a:ext cx="4156178" cy="2546700"/>
          </a:xfrm>
          <a:prstGeom prst="rect">
            <a:avLst/>
          </a:prstGeom>
          <a:solidFill>
            <a:srgbClr val="FFFFFF"/>
          </a:solidFill>
          <a:ln w="19050">
            <a:solidFill>
              <a:schemeClr val="bg1">
                <a:lumMod val="10000"/>
              </a:schemeClr>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7BEBD867-26C0-13AA-72B9-9532372DCCD2}"/>
              </a:ext>
            </a:extLst>
          </p:cNvPr>
          <p:cNvSpPr txBox="1"/>
          <p:nvPr/>
        </p:nvSpPr>
        <p:spPr>
          <a:xfrm>
            <a:off x="282914" y="5779133"/>
            <a:ext cx="5303030" cy="415498"/>
          </a:xfrm>
          <a:prstGeom prst="rect">
            <a:avLst/>
          </a:prstGeom>
          <a:noFill/>
        </p:spPr>
        <p:txBody>
          <a:bodyPr wrap="square" lIns="91440" tIns="45720" rIns="91440" bIns="45720" rtlCol="0" anchor="t">
            <a:spAutoFit/>
          </a:bodyPr>
          <a:lstStyle/>
          <a:p>
            <a:pPr algn="just"/>
            <a:r>
              <a:rPr lang="en-GB" sz="1050" b="1"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KM3NeT</a:t>
            </a:r>
            <a:r>
              <a:rPr lang="en-GB" sz="105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 Collaboration, “Search for Neutrino Emission from GRB 221009A using the KM3NeT ARCA and ORCA detectors”, </a:t>
            </a:r>
            <a:r>
              <a:rPr lang="en-GB" sz="1050" i="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JCAP </a:t>
            </a:r>
            <a:r>
              <a:rPr lang="en-GB" sz="1050" b="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08</a:t>
            </a:r>
            <a:r>
              <a:rPr lang="en-GB" sz="1050" b="1" dirty="0">
                <a:solidFill>
                  <a:schemeClr val="accent2">
                    <a:lumMod val="75000"/>
                  </a:schemeClr>
                </a:solidFill>
                <a:latin typeface="Nexus Sans Pro"/>
                <a:hlinkClick r:id="rId15">
                  <a:extLst>
                    <a:ext uri="{A12FA001-AC4F-418D-AE19-62706E023703}">
                      <ahyp:hlinkClr xmlns:ahyp="http://schemas.microsoft.com/office/drawing/2018/hyperlinkcolor" val="tx"/>
                    </a:ext>
                  </a:extLst>
                </a:hlinkClick>
              </a:rPr>
              <a:t> </a:t>
            </a:r>
            <a:r>
              <a:rPr lang="en-GB" sz="1050" dirty="0">
                <a:solidFill>
                  <a:schemeClr val="accent2">
                    <a:lumMod val="75000"/>
                  </a:schemeClr>
                </a:solidFill>
                <a:latin typeface="Nexus Sans Pro"/>
                <a:hlinkClick r:id="rId15">
                  <a:extLst>
                    <a:ext uri="{A12FA001-AC4F-418D-AE19-62706E023703}">
                      <ahyp:hlinkClr xmlns:ahyp="http://schemas.microsoft.com/office/drawing/2018/hyperlinkcolor" val="tx"/>
                    </a:ext>
                  </a:extLst>
                </a:hlinkClick>
              </a:rPr>
              <a:t>(2024)</a:t>
            </a:r>
            <a:endParaRPr lang="en-GB" sz="1200" dirty="0">
              <a:solidFill>
                <a:schemeClr val="accent2">
                  <a:lumMod val="75000"/>
                </a:schemeClr>
              </a:solidFill>
            </a:endParaRPr>
          </a:p>
        </p:txBody>
      </p:sp>
      <p:sp>
        <p:nvSpPr>
          <p:cNvPr id="22" name="TextBox 21">
            <a:extLst>
              <a:ext uri="{FF2B5EF4-FFF2-40B4-BE49-F238E27FC236}">
                <a16:creationId xmlns:a16="http://schemas.microsoft.com/office/drawing/2014/main" id="{D14A73A7-6EAD-8773-C42E-9158771205D1}"/>
              </a:ext>
            </a:extLst>
          </p:cNvPr>
          <p:cNvSpPr txBox="1"/>
          <p:nvPr/>
        </p:nvSpPr>
        <p:spPr>
          <a:xfrm>
            <a:off x="2556112" y="1716243"/>
            <a:ext cx="3047248" cy="369332"/>
          </a:xfrm>
          <a:prstGeom prst="rect">
            <a:avLst/>
          </a:prstGeom>
          <a:noFill/>
        </p:spPr>
        <p:txBody>
          <a:bodyPr wrap="square" rtlCol="0">
            <a:spAutoFit/>
          </a:bodyPr>
          <a:lstStyle/>
          <a:p>
            <a:r>
              <a:rPr lang="en-GB" b="1" dirty="0">
                <a:latin typeface="Nexus Sans Pro"/>
              </a:rPr>
              <a:t>see </a:t>
            </a:r>
            <a:r>
              <a:rPr lang="en-GB" b="1" dirty="0">
                <a:latin typeface="Nexus Sans Pro"/>
                <a:hlinkClick r:id="rId16"/>
              </a:rPr>
              <a:t>J. Palacios González’s talk</a:t>
            </a:r>
            <a:endParaRPr lang="en-GB" b="1" dirty="0">
              <a:latin typeface="Nexus Sans Pro"/>
            </a:endParaRPr>
          </a:p>
        </p:txBody>
      </p:sp>
    </p:spTree>
    <p:extLst>
      <p:ext uri="{BB962C8B-B14F-4D97-AF65-F5344CB8AC3E}">
        <p14:creationId xmlns:p14="http://schemas.microsoft.com/office/powerpoint/2010/main" val="168697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9B1AF8-A94D-4E21-A2A0-7F161E1E8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5E10CB9E-4C45-46DB-835A-2C29CE29A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4" name="Straight Connector 13">
            <a:extLst>
              <a:ext uri="{FF2B5EF4-FFF2-40B4-BE49-F238E27FC236}">
                <a16:creationId xmlns:a16="http://schemas.microsoft.com/office/drawing/2014/main" id="{2C1AF0B9-E97D-4D5D-BA2D-1C0BDE3A5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olo 1">
            <a:extLst>
              <a:ext uri="{FF2B5EF4-FFF2-40B4-BE49-F238E27FC236}">
                <a16:creationId xmlns:a16="http://schemas.microsoft.com/office/drawing/2014/main" id="{34F7BA26-BF58-4C61-99FD-9C64C1979FA5}"/>
              </a:ext>
            </a:extLst>
          </p:cNvPr>
          <p:cNvSpPr>
            <a:spLocks noGrp="1"/>
          </p:cNvSpPr>
          <p:nvPr>
            <p:ph type="title"/>
          </p:nvPr>
        </p:nvSpPr>
        <p:spPr>
          <a:xfrm>
            <a:off x="1773359" y="2724908"/>
            <a:ext cx="8640201" cy="1408184"/>
          </a:xfrm>
        </p:spPr>
        <p:txBody>
          <a:bodyPr vert="horz" lIns="91440" tIns="45720" rIns="91440" bIns="45720" rtlCol="0" anchor="b">
            <a:normAutofit/>
          </a:bodyPr>
          <a:lstStyle/>
          <a:p>
            <a:pPr algn="ctr">
              <a:lnSpc>
                <a:spcPct val="85000"/>
              </a:lnSpc>
            </a:pPr>
            <a:r>
              <a:rPr lang="en-001" sz="8800" b="1" cap="all" dirty="0">
                <a:solidFill>
                  <a:schemeClr val="tx1"/>
                </a:solidFill>
              </a:rPr>
              <a:t>Prospects</a:t>
            </a:r>
            <a:endParaRPr lang="en-US" sz="8800" b="1" cap="all" dirty="0">
              <a:solidFill>
                <a:schemeClr val="tx1"/>
              </a:solidFill>
            </a:endParaRPr>
          </a:p>
        </p:txBody>
      </p:sp>
      <p:sp>
        <p:nvSpPr>
          <p:cNvPr id="4" name="Segnaposto piè di pagina 3">
            <a:extLst>
              <a:ext uri="{FF2B5EF4-FFF2-40B4-BE49-F238E27FC236}">
                <a16:creationId xmlns:a16="http://schemas.microsoft.com/office/drawing/2014/main" id="{A81D7F66-0CB5-4D59-BDD9-60BF780E06C8}"/>
              </a:ext>
            </a:extLst>
          </p:cNvPr>
          <p:cNvSpPr>
            <a:spLocks noGrp="1"/>
          </p:cNvSpPr>
          <p:nvPr>
            <p:ph type="ftr" sz="quarter" idx="11"/>
          </p:nvPr>
        </p:nvSpPr>
        <p:spPr>
          <a:xfrm>
            <a:off x="3949148" y="6223828"/>
            <a:ext cx="4717774" cy="365125"/>
          </a:xfrm>
        </p:spPr>
        <p:txBody>
          <a:bodyPr vert="horz" lIns="91440" tIns="45720" rIns="91440" bIns="45720" rtlCol="0" anchor="ctr">
            <a:normAutofit/>
          </a:bodyPr>
          <a:lstStyle/>
          <a:p>
            <a:pPr>
              <a:spcAft>
                <a:spcPts val="600"/>
              </a:spcAft>
            </a:pPr>
            <a:r>
              <a:rPr lang="en-US">
                <a:solidFill>
                  <a:schemeClr val="tx1"/>
                </a:solidFill>
              </a:rPr>
              <a:t>Jonathan Mauro</a:t>
            </a:r>
          </a:p>
        </p:txBody>
      </p:sp>
      <p:sp>
        <p:nvSpPr>
          <p:cNvPr id="5" name="Segnaposto numero diapositiva 4">
            <a:extLst>
              <a:ext uri="{FF2B5EF4-FFF2-40B4-BE49-F238E27FC236}">
                <a16:creationId xmlns:a16="http://schemas.microsoft.com/office/drawing/2014/main" id="{DEC866BE-B1C8-4E6C-8215-BEE0D991993A}"/>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a:spcAft>
                <a:spcPts val="600"/>
              </a:spcAft>
            </a:pPr>
            <a:fld id="{D18EDBDE-03B7-4A3E-8E18-72A4EBFF9AA6}" type="slidenum">
              <a:rPr lang="en-US">
                <a:solidFill>
                  <a:schemeClr val="tx1"/>
                </a:solidFill>
              </a:rPr>
              <a:pPr>
                <a:spcAft>
                  <a:spcPts val="600"/>
                </a:spcAft>
              </a:pPr>
              <a:t>11</a:t>
            </a:fld>
            <a:endParaRPr lang="en-US">
              <a:solidFill>
                <a:schemeClr val="tx1"/>
              </a:solidFill>
            </a:endParaRPr>
          </a:p>
        </p:txBody>
      </p:sp>
    </p:spTree>
    <p:extLst>
      <p:ext uri="{BB962C8B-B14F-4D97-AF65-F5344CB8AC3E}">
        <p14:creationId xmlns:p14="http://schemas.microsoft.com/office/powerpoint/2010/main" val="273550434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12</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037B808D-B90D-B11D-B94B-2AA1C75B073F}"/>
              </a:ext>
            </a:extLst>
          </p:cNvPr>
          <p:cNvSpPr txBox="1"/>
          <p:nvPr/>
        </p:nvSpPr>
        <p:spPr>
          <a:xfrm>
            <a:off x="98932" y="111920"/>
            <a:ext cx="8956578"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Improvements</a:t>
            </a:r>
            <a:r>
              <a:rPr lang="it-IT" sz="3600" b="1" dirty="0">
                <a:solidFill>
                  <a:srgbClr val="8A0000"/>
                </a:solidFill>
                <a:latin typeface="Aptos Black" panose="020B0604020202020204" pitchFamily="34" charset="0"/>
              </a:rPr>
              <a:t> of </a:t>
            </a:r>
            <a:r>
              <a:rPr lang="it-IT" sz="3600" b="1" dirty="0" err="1">
                <a:solidFill>
                  <a:srgbClr val="8A0000"/>
                </a:solidFill>
                <a:latin typeface="Aptos Black" panose="020B0604020202020204" pitchFamily="34" charset="0"/>
              </a:rPr>
              <a:t>IceCube</a:t>
            </a:r>
            <a:r>
              <a:rPr lang="it-IT" sz="3600" b="1" dirty="0">
                <a:solidFill>
                  <a:srgbClr val="8A0000"/>
                </a:solidFill>
                <a:latin typeface="Aptos Black" panose="020B0604020202020204" pitchFamily="34" charset="0"/>
              </a:rPr>
              <a:t> GeV </a:t>
            </a:r>
            <a:r>
              <a:rPr lang="it-IT" sz="3600" b="1" dirty="0" err="1">
                <a:solidFill>
                  <a:srgbClr val="8A0000"/>
                </a:solidFill>
                <a:latin typeface="Aptos Black" panose="020B0604020202020204" pitchFamily="34" charset="0"/>
              </a:rPr>
              <a:t>selection</a:t>
            </a:r>
            <a:endParaRPr lang="it-IT" sz="3600" b="1" dirty="0">
              <a:solidFill>
                <a:srgbClr val="8A0000"/>
              </a:solidFill>
              <a:latin typeface="Aptos Black" panose="020B0604020202020204" pitchFamily="34" charset="0"/>
            </a:endParaRPr>
          </a:p>
        </p:txBody>
      </p:sp>
      <p:pic>
        <p:nvPicPr>
          <p:cNvPr id="6" name="Picture 5">
            <a:extLst>
              <a:ext uri="{FF2B5EF4-FFF2-40B4-BE49-F238E27FC236}">
                <a16:creationId xmlns:a16="http://schemas.microsoft.com/office/drawing/2014/main" id="{3A1F9CC2-619C-8A25-86FE-58F95A1B0345}"/>
              </a:ext>
            </a:extLst>
          </p:cNvPr>
          <p:cNvPicPr>
            <a:picLocks noChangeAspect="1"/>
          </p:cNvPicPr>
          <p:nvPr/>
        </p:nvPicPr>
        <p:blipFill>
          <a:blip r:embed="rId10"/>
          <a:stretch>
            <a:fillRect/>
          </a:stretch>
        </p:blipFill>
        <p:spPr>
          <a:xfrm>
            <a:off x="206026" y="2894516"/>
            <a:ext cx="11722497" cy="2546280"/>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59060F9-DDD6-E1E1-EFC8-E65A1EDAF4CD}"/>
              </a:ext>
            </a:extLst>
          </p:cNvPr>
          <p:cNvSpPr txBox="1"/>
          <p:nvPr/>
        </p:nvSpPr>
        <p:spPr>
          <a:xfrm>
            <a:off x="9055510" y="22390"/>
            <a:ext cx="3037558" cy="938719"/>
          </a:xfrm>
          <a:prstGeom prst="rect">
            <a:avLst/>
          </a:prstGeom>
          <a:noFill/>
        </p:spPr>
        <p:txBody>
          <a:bodyPr wrap="square" lIns="91440" tIns="45720" rIns="91440" bIns="45720" rtlCol="0" anchor="t">
            <a:spAutoFit/>
          </a:bodyPr>
          <a:lstStyle/>
          <a:p>
            <a:pPr algn="just"/>
            <a:r>
              <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G. de </a:t>
            </a:r>
            <a:r>
              <a:rPr lang="en-GB" sz="1100"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Wasseige</a:t>
            </a:r>
            <a:r>
              <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 </a:t>
            </a:r>
            <a:r>
              <a:rPr lang="en-GB" sz="1100"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K.Kruiswijk</a:t>
            </a:r>
            <a:r>
              <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 on behalf of the </a:t>
            </a:r>
            <a:r>
              <a:rPr lang="en-GB" sz="1100" b="1"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IceCube</a:t>
            </a:r>
            <a:r>
              <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 Collaboration, “Probing neutrino emission at GeV energies from</a:t>
            </a:r>
          </a:p>
          <a:p>
            <a:pPr algn="just"/>
            <a:r>
              <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astrophysical transient events with the </a:t>
            </a:r>
            <a:r>
              <a:rPr lang="en-GB" sz="1100"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IceCube</a:t>
            </a:r>
            <a:endPar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endParaRPr>
          </a:p>
          <a:p>
            <a:pPr algn="just"/>
            <a:r>
              <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Neutrino Observatory”, </a:t>
            </a:r>
            <a:r>
              <a:rPr lang="en-GB" sz="1100" i="1" dirty="0" err="1">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PoS</a:t>
            </a:r>
            <a:r>
              <a:rPr lang="en-GB" sz="1100" i="1"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(ICRC2023) </a:t>
            </a:r>
            <a:r>
              <a:rPr lang="en-GB" sz="1100" b="1"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444 </a:t>
            </a:r>
            <a:r>
              <a:rPr lang="en-GB" sz="1100" dirty="0">
                <a:solidFill>
                  <a:schemeClr val="accent2">
                    <a:lumMod val="75000"/>
                  </a:schemeClr>
                </a:solidFill>
                <a:latin typeface="Nexus Sans Pro"/>
                <a:hlinkClick r:id="rId11">
                  <a:extLst>
                    <a:ext uri="{A12FA001-AC4F-418D-AE19-62706E023703}">
                      <ahyp:hlinkClr xmlns:ahyp="http://schemas.microsoft.com/office/drawing/2018/hyperlinkcolor" val="tx"/>
                    </a:ext>
                  </a:extLst>
                </a:hlinkClick>
              </a:rPr>
              <a:t>(2023)</a:t>
            </a:r>
            <a:endParaRPr lang="en-GB" sz="1400" dirty="0">
              <a:solidFill>
                <a:schemeClr val="accent2">
                  <a:lumMod val="75000"/>
                </a:schemeClr>
              </a:solidFill>
            </a:endParaRPr>
          </a:p>
        </p:txBody>
      </p:sp>
      <p:sp>
        <p:nvSpPr>
          <p:cNvPr id="10" name="TextBox 9">
            <a:extLst>
              <a:ext uri="{FF2B5EF4-FFF2-40B4-BE49-F238E27FC236}">
                <a16:creationId xmlns:a16="http://schemas.microsoft.com/office/drawing/2014/main" id="{7D5E5D4C-8177-EDE5-AD60-3D38A34D61D8}"/>
              </a:ext>
            </a:extLst>
          </p:cNvPr>
          <p:cNvSpPr txBox="1"/>
          <p:nvPr/>
        </p:nvSpPr>
        <p:spPr>
          <a:xfrm>
            <a:off x="5723956" y="1410885"/>
            <a:ext cx="6039051" cy="830997"/>
          </a:xfrm>
          <a:prstGeom prst="rect">
            <a:avLst/>
          </a:prstGeom>
          <a:noFill/>
          <a:ln w="28575">
            <a:solidFill>
              <a:schemeClr val="bg1">
                <a:lumMod val="10000"/>
              </a:schemeClr>
            </a:solidFill>
          </a:ln>
        </p:spPr>
        <p:txBody>
          <a:bodyPr wrap="square" rtlCol="0">
            <a:spAutoFit/>
          </a:bodyPr>
          <a:lstStyle/>
          <a:p>
            <a:r>
              <a:rPr lang="en-GB" sz="2400" b="1" dirty="0">
                <a:latin typeface="Nexus Sans Pro"/>
              </a:rPr>
              <a:t>This will improve the </a:t>
            </a:r>
            <a:r>
              <a:rPr lang="en-GB" sz="2400" b="1" dirty="0" err="1">
                <a:latin typeface="Nexus Sans Pro"/>
              </a:rPr>
              <a:t>sensitivty</a:t>
            </a:r>
            <a:r>
              <a:rPr lang="en-GB" sz="2400" b="1" dirty="0">
                <a:latin typeface="Nexus Sans Pro"/>
              </a:rPr>
              <a:t> of </a:t>
            </a:r>
            <a:r>
              <a:rPr lang="en-GB" sz="2400" b="1" dirty="0" err="1">
                <a:latin typeface="Nexus Sans Pro"/>
              </a:rPr>
              <a:t>IceCube</a:t>
            </a:r>
            <a:r>
              <a:rPr lang="en-GB" sz="2400" b="1" dirty="0">
                <a:latin typeface="Nexus Sans Pro"/>
              </a:rPr>
              <a:t> to 0.5-5 GeV neutrinos from transients sources</a:t>
            </a:r>
          </a:p>
        </p:txBody>
      </p:sp>
      <p:sp>
        <p:nvSpPr>
          <p:cNvPr id="12" name="TextBox 11">
            <a:extLst>
              <a:ext uri="{FF2B5EF4-FFF2-40B4-BE49-F238E27FC236}">
                <a16:creationId xmlns:a16="http://schemas.microsoft.com/office/drawing/2014/main" id="{66363AF9-846E-8B2A-A8F9-E4C55E8A0027}"/>
              </a:ext>
            </a:extLst>
          </p:cNvPr>
          <p:cNvSpPr txBox="1"/>
          <p:nvPr/>
        </p:nvSpPr>
        <p:spPr>
          <a:xfrm>
            <a:off x="206026" y="1353610"/>
            <a:ext cx="5224483" cy="1015663"/>
          </a:xfrm>
          <a:prstGeom prst="rect">
            <a:avLst/>
          </a:prstGeom>
          <a:noFill/>
        </p:spPr>
        <p:txBody>
          <a:bodyPr wrap="square">
            <a:spAutoFit/>
          </a:bodyPr>
          <a:lstStyle/>
          <a:p>
            <a:pPr algn="just"/>
            <a:r>
              <a:rPr lang="en-GB" sz="2000" b="1" dirty="0">
                <a:latin typeface="Nexus Sans Pro"/>
              </a:rPr>
              <a:t>It’s possible to implement zenith reconstruction in the ELOWEN selection using Boosted Decision Trees. </a:t>
            </a:r>
          </a:p>
        </p:txBody>
      </p:sp>
    </p:spTree>
    <p:extLst>
      <p:ext uri="{BB962C8B-B14F-4D97-AF65-F5344CB8AC3E}">
        <p14:creationId xmlns:p14="http://schemas.microsoft.com/office/powerpoint/2010/main" val="2590022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13</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pic>
        <p:nvPicPr>
          <p:cNvPr id="5" name="Picture 4">
            <a:extLst>
              <a:ext uri="{FF2B5EF4-FFF2-40B4-BE49-F238E27FC236}">
                <a16:creationId xmlns:a16="http://schemas.microsoft.com/office/drawing/2014/main" id="{03C22ACF-4EC2-42B4-C8C0-51CB6938806A}"/>
              </a:ext>
            </a:extLst>
          </p:cNvPr>
          <p:cNvPicPr>
            <a:picLocks noChangeAspect="1"/>
          </p:cNvPicPr>
          <p:nvPr/>
        </p:nvPicPr>
        <p:blipFill>
          <a:blip r:embed="rId10"/>
          <a:stretch>
            <a:fillRect/>
          </a:stretch>
        </p:blipFill>
        <p:spPr>
          <a:xfrm>
            <a:off x="0" y="692368"/>
            <a:ext cx="6276816" cy="5583003"/>
          </a:xfrm>
          <a:prstGeom prst="rect">
            <a:avLst/>
          </a:prstGeom>
        </p:spPr>
      </p:pic>
      <p:sp>
        <p:nvSpPr>
          <p:cNvPr id="6" name="TextBox 5">
            <a:extLst>
              <a:ext uri="{FF2B5EF4-FFF2-40B4-BE49-F238E27FC236}">
                <a16:creationId xmlns:a16="http://schemas.microsoft.com/office/drawing/2014/main" id="{D30B3599-72C5-808F-9FE0-FFEF0B410101}"/>
              </a:ext>
            </a:extLst>
          </p:cNvPr>
          <p:cNvSpPr txBox="1"/>
          <p:nvPr/>
        </p:nvSpPr>
        <p:spPr>
          <a:xfrm>
            <a:off x="6683514" y="846536"/>
            <a:ext cx="5181512" cy="4708981"/>
          </a:xfrm>
          <a:prstGeom prst="rect">
            <a:avLst/>
          </a:prstGeom>
          <a:noFill/>
        </p:spPr>
        <p:txBody>
          <a:bodyPr wrap="square" rtlCol="0">
            <a:spAutoFit/>
          </a:bodyPr>
          <a:lstStyle/>
          <a:p>
            <a:pPr algn="just"/>
            <a:r>
              <a:rPr lang="en-GB" sz="2400" b="1" dirty="0">
                <a:latin typeface="Nexus Sans Pro"/>
              </a:rPr>
              <a:t>KM3NeT’s Digital Optical Module (DOM) is made of </a:t>
            </a:r>
            <a:r>
              <a:rPr lang="en-GB" sz="2400" b="1" dirty="0">
                <a:solidFill>
                  <a:srgbClr val="8A0000"/>
                </a:solidFill>
                <a:latin typeface="Aptos Black" panose="020B0004020202020204" pitchFamily="34" charset="0"/>
              </a:rPr>
              <a:t>31 3” </a:t>
            </a:r>
            <a:r>
              <a:rPr lang="en-GB" sz="2400" b="1" dirty="0" err="1">
                <a:solidFill>
                  <a:srgbClr val="8A0000"/>
                </a:solidFill>
                <a:latin typeface="Aptos Black" panose="020B0004020202020204" pitchFamily="34" charset="0"/>
              </a:rPr>
              <a:t>PMTs.</a:t>
            </a:r>
            <a:endParaRPr lang="en-GB" sz="2400" b="1" dirty="0">
              <a:solidFill>
                <a:srgbClr val="8A0000"/>
              </a:solidFill>
              <a:latin typeface="Aptos Black" panose="020B0004020202020204" pitchFamily="34" charset="0"/>
            </a:endParaRPr>
          </a:p>
          <a:p>
            <a:pPr algn="just"/>
            <a:endParaRPr lang="en-GB" sz="2000" b="1" dirty="0">
              <a:latin typeface="Nexus Sans Pro"/>
            </a:endParaRPr>
          </a:p>
          <a:p>
            <a:pPr algn="just"/>
            <a:r>
              <a:rPr lang="en-GB" sz="2400" b="1" dirty="0">
                <a:latin typeface="Nexus Sans Pro"/>
              </a:rPr>
              <a:t>KM3NeT’s DOM allows for better reconstruction at high energies, and for </a:t>
            </a:r>
            <a:r>
              <a:rPr lang="en-GB" sz="2400" b="1" u="sng" dirty="0">
                <a:latin typeface="Nexus Sans Pro"/>
              </a:rPr>
              <a:t>noise rejection at single-DOM level</a:t>
            </a:r>
            <a:r>
              <a:rPr lang="en-GB" sz="2000" b="1" dirty="0">
                <a:latin typeface="Nexus Sans Pro"/>
              </a:rPr>
              <a:t>.</a:t>
            </a:r>
          </a:p>
          <a:p>
            <a:pPr algn="just"/>
            <a:endParaRPr lang="en-GB" sz="2000" b="1" dirty="0">
              <a:latin typeface="Nexus Sans Pro"/>
            </a:endParaRPr>
          </a:p>
          <a:p>
            <a:pPr algn="just"/>
            <a:r>
              <a:rPr lang="en-GB" sz="2400" b="1" dirty="0">
                <a:latin typeface="Nexus Sans Pro"/>
              </a:rPr>
              <a:t>Low-level data stored by KM3NeT is filtered requiring at least two-hits coincidences on the same DOM.</a:t>
            </a:r>
          </a:p>
          <a:p>
            <a:pPr algn="just"/>
            <a:endParaRPr lang="en-GB" sz="2000" b="1" dirty="0">
              <a:latin typeface="Nexus Sans Pro"/>
            </a:endParaRPr>
          </a:p>
          <a:p>
            <a:pPr algn="just"/>
            <a:r>
              <a:rPr lang="en-GB" sz="2400" b="1" dirty="0"/>
              <a:t>Low-level data originates mostly from </a:t>
            </a:r>
            <a:r>
              <a:rPr lang="en-GB" sz="2400" b="1" baseline="30000" dirty="0">
                <a:solidFill>
                  <a:schemeClr val="accent1">
                    <a:lumMod val="90000"/>
                    <a:lumOff val="10000"/>
                  </a:schemeClr>
                </a:solidFill>
                <a:latin typeface="Aptos Black" panose="020B0004020202020204" pitchFamily="34" charset="0"/>
              </a:rPr>
              <a:t>40</a:t>
            </a:r>
            <a:r>
              <a:rPr lang="en-GB" sz="2400" b="1" dirty="0">
                <a:solidFill>
                  <a:schemeClr val="accent1">
                    <a:lumMod val="90000"/>
                    <a:lumOff val="10000"/>
                  </a:schemeClr>
                </a:solidFill>
                <a:latin typeface="Aptos Black" panose="020B0004020202020204" pitchFamily="34" charset="0"/>
              </a:rPr>
              <a:t>K</a:t>
            </a:r>
            <a:r>
              <a:rPr lang="en-GB" sz="2400" b="1" dirty="0">
                <a:latin typeface="Nexus Sans Pro"/>
              </a:rPr>
              <a:t> decay and </a:t>
            </a:r>
            <a:r>
              <a:rPr lang="en-GB" sz="2400" b="1" dirty="0">
                <a:solidFill>
                  <a:schemeClr val="accent3">
                    <a:lumMod val="50000"/>
                  </a:schemeClr>
                </a:solidFill>
                <a:latin typeface="Aptos Black" panose="020B0004020202020204" pitchFamily="34" charset="0"/>
              </a:rPr>
              <a:t>bioluminescence</a:t>
            </a:r>
          </a:p>
        </p:txBody>
      </p:sp>
      <p:sp>
        <p:nvSpPr>
          <p:cNvPr id="7" name="TextBox 6">
            <a:extLst>
              <a:ext uri="{FF2B5EF4-FFF2-40B4-BE49-F238E27FC236}">
                <a16:creationId xmlns:a16="http://schemas.microsoft.com/office/drawing/2014/main" id="{95A8638E-007B-BE8B-7E7A-78B17C794020}"/>
              </a:ext>
            </a:extLst>
          </p:cNvPr>
          <p:cNvSpPr txBox="1"/>
          <p:nvPr/>
        </p:nvSpPr>
        <p:spPr>
          <a:xfrm>
            <a:off x="6683514" y="305997"/>
            <a:ext cx="5168022" cy="523220"/>
          </a:xfrm>
          <a:prstGeom prst="rect">
            <a:avLst/>
          </a:prstGeom>
          <a:noFill/>
        </p:spPr>
        <p:txBody>
          <a:bodyPr wrap="square" lIns="91440" tIns="45720" rIns="91440" bIns="45720" rtlCol="0" anchor="t">
            <a:spAutoFit/>
          </a:bodyPr>
          <a:lstStyle/>
          <a:p>
            <a:r>
              <a:rPr lang="en-GB" sz="1400" b="1" dirty="0">
                <a:latin typeface="Nexus Sans Pro"/>
                <a:hlinkClick r:id="rId11"/>
              </a:rPr>
              <a:t>KM3NeT</a:t>
            </a:r>
            <a:r>
              <a:rPr lang="en-GB" sz="1400" dirty="0">
                <a:latin typeface="Nexus Sans Pro"/>
                <a:hlinkClick r:id="rId11"/>
              </a:rPr>
              <a:t> Collaboration, “The KM3NeT multi-PMT optical module”, </a:t>
            </a:r>
            <a:r>
              <a:rPr lang="en-GB" sz="1400" i="1" dirty="0">
                <a:latin typeface="Nexus Sans Pro"/>
                <a:hlinkClick r:id="rId11"/>
              </a:rPr>
              <a:t>JINST</a:t>
            </a:r>
            <a:r>
              <a:rPr lang="en-GB" sz="1400" dirty="0">
                <a:latin typeface="Nexus Sans Pro"/>
                <a:hlinkClick r:id="rId11"/>
              </a:rPr>
              <a:t> </a:t>
            </a:r>
            <a:r>
              <a:rPr lang="en-GB" sz="1400" b="1" dirty="0">
                <a:latin typeface="Nexus Sans Pro"/>
                <a:hlinkClick r:id="rId11"/>
              </a:rPr>
              <a:t>17 </a:t>
            </a:r>
            <a:r>
              <a:rPr lang="en-GB" sz="1400" dirty="0">
                <a:latin typeface="Nexus Sans Pro"/>
                <a:hlinkClick r:id="rId11"/>
              </a:rPr>
              <a:t>(2022</a:t>
            </a:r>
            <a:r>
              <a:rPr lang="en-GB" sz="1200" dirty="0">
                <a:latin typeface="Nexus Sans Pro"/>
                <a:hlinkClick r:id="rId11"/>
              </a:rPr>
              <a:t>)</a:t>
            </a:r>
            <a:endParaRPr lang="en-GB" sz="1600" dirty="0"/>
          </a:p>
        </p:txBody>
      </p:sp>
      <p:sp>
        <p:nvSpPr>
          <p:cNvPr id="10" name="TextBox 9">
            <a:extLst>
              <a:ext uri="{FF2B5EF4-FFF2-40B4-BE49-F238E27FC236}">
                <a16:creationId xmlns:a16="http://schemas.microsoft.com/office/drawing/2014/main" id="{9CE11853-7BCE-6A85-F098-159EAFCF7DB9}"/>
              </a:ext>
            </a:extLst>
          </p:cNvPr>
          <p:cNvSpPr txBox="1"/>
          <p:nvPr/>
        </p:nvSpPr>
        <p:spPr>
          <a:xfrm>
            <a:off x="98932" y="111920"/>
            <a:ext cx="6493254"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Novel</a:t>
            </a:r>
            <a:r>
              <a:rPr lang="it-IT" sz="3600" b="1" dirty="0">
                <a:solidFill>
                  <a:srgbClr val="8A0000"/>
                </a:solidFill>
                <a:latin typeface="Aptos Black" panose="020B0604020202020204" pitchFamily="34" charset="0"/>
              </a:rPr>
              <a:t> KM3NeT GeV </a:t>
            </a:r>
            <a:r>
              <a:rPr lang="it-IT" sz="3600" b="1" dirty="0" err="1">
                <a:solidFill>
                  <a:srgbClr val="8A0000"/>
                </a:solidFill>
                <a:latin typeface="Aptos Black" panose="020B0604020202020204" pitchFamily="34" charset="0"/>
              </a:rPr>
              <a:t>selection</a:t>
            </a:r>
            <a:endParaRPr lang="it-IT" sz="3600" b="1" dirty="0">
              <a:solidFill>
                <a:srgbClr val="8A0000"/>
              </a:solidFill>
              <a:latin typeface="Aptos Black" panose="020B0604020202020204" pitchFamily="34" charset="0"/>
            </a:endParaRPr>
          </a:p>
        </p:txBody>
      </p:sp>
    </p:spTree>
    <p:extLst>
      <p:ext uri="{BB962C8B-B14F-4D97-AF65-F5344CB8AC3E}">
        <p14:creationId xmlns:p14="http://schemas.microsoft.com/office/powerpoint/2010/main" val="277331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14</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grpSp>
        <p:nvGrpSpPr>
          <p:cNvPr id="5" name="Group 4">
            <a:extLst>
              <a:ext uri="{FF2B5EF4-FFF2-40B4-BE49-F238E27FC236}">
                <a16:creationId xmlns:a16="http://schemas.microsoft.com/office/drawing/2014/main" id="{7483E98A-FEB8-DE20-473C-CF6DD464B69A}"/>
              </a:ext>
            </a:extLst>
          </p:cNvPr>
          <p:cNvGrpSpPr>
            <a:grpSpLocks noChangeAspect="1"/>
          </p:cNvGrpSpPr>
          <p:nvPr/>
        </p:nvGrpSpPr>
        <p:grpSpPr>
          <a:xfrm flipH="1">
            <a:off x="731156" y="523559"/>
            <a:ext cx="3167007" cy="2605190"/>
            <a:chOff x="1080813" y="3344697"/>
            <a:chExt cx="3060460" cy="2517544"/>
          </a:xfrm>
        </p:grpSpPr>
        <p:grpSp>
          <p:nvGrpSpPr>
            <p:cNvPr id="6" name="Group 5">
              <a:extLst>
                <a:ext uri="{FF2B5EF4-FFF2-40B4-BE49-F238E27FC236}">
                  <a16:creationId xmlns:a16="http://schemas.microsoft.com/office/drawing/2014/main" id="{8BE5EA7E-D3E2-4E8D-B4D7-61E11AD288E3}"/>
                </a:ext>
              </a:extLst>
            </p:cNvPr>
            <p:cNvGrpSpPr>
              <a:grpSpLocks noChangeAspect="1"/>
            </p:cNvGrpSpPr>
            <p:nvPr/>
          </p:nvGrpSpPr>
          <p:grpSpPr>
            <a:xfrm>
              <a:off x="1080813" y="3344697"/>
              <a:ext cx="3060460" cy="2517544"/>
              <a:chOff x="628023" y="1508008"/>
              <a:chExt cx="3503710" cy="2882163"/>
            </a:xfrm>
          </p:grpSpPr>
          <p:grpSp>
            <p:nvGrpSpPr>
              <p:cNvPr id="17" name="Group 16">
                <a:extLst>
                  <a:ext uri="{FF2B5EF4-FFF2-40B4-BE49-F238E27FC236}">
                    <a16:creationId xmlns:a16="http://schemas.microsoft.com/office/drawing/2014/main" id="{A1CA9F23-9375-A24D-2131-2C2901F8A240}"/>
                  </a:ext>
                </a:extLst>
              </p:cNvPr>
              <p:cNvGrpSpPr/>
              <p:nvPr/>
            </p:nvGrpSpPr>
            <p:grpSpPr>
              <a:xfrm>
                <a:off x="628023" y="1508008"/>
                <a:ext cx="3503710" cy="2882163"/>
                <a:chOff x="755023" y="1612338"/>
                <a:chExt cx="3094842" cy="2489966"/>
              </a:xfrm>
            </p:grpSpPr>
            <p:pic>
              <p:nvPicPr>
                <p:cNvPr id="19" name="Picture 18" descr="KM3NET_540081.jpg">
                  <a:extLst>
                    <a:ext uri="{FF2B5EF4-FFF2-40B4-BE49-F238E27FC236}">
                      <a16:creationId xmlns:a16="http://schemas.microsoft.com/office/drawing/2014/main" id="{DEF3E2E0-EA74-D4C7-7FE1-2F566608B8A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5380" b="47900" l="4080" r="23790"/>
                          </a14:imgEffect>
                        </a14:imgLayer>
                      </a14:imgProps>
                    </a:ext>
                    <a:ext uri="{28A0092B-C50C-407E-A947-70E740481C1C}">
                      <a14:useLocalDpi xmlns:a14="http://schemas.microsoft.com/office/drawing/2010/main" val="0"/>
                    </a:ext>
                  </a:extLst>
                </a:blip>
                <a:srcRect l="3008" t="25448" r="75778" b="52250"/>
                <a:stretch/>
              </p:blipFill>
              <p:spPr>
                <a:xfrm>
                  <a:off x="755023" y="1612338"/>
                  <a:ext cx="3094842" cy="2489966"/>
                </a:xfrm>
                <a:prstGeom prst="rect">
                  <a:avLst/>
                </a:prstGeom>
              </p:spPr>
            </p:pic>
            <p:sp>
              <p:nvSpPr>
                <p:cNvPr id="21" name="Oval 20">
                  <a:extLst>
                    <a:ext uri="{FF2B5EF4-FFF2-40B4-BE49-F238E27FC236}">
                      <a16:creationId xmlns:a16="http://schemas.microsoft.com/office/drawing/2014/main" id="{5D2B3577-3932-99E6-45F1-48B9AD11B2A4}"/>
                    </a:ext>
                  </a:extLst>
                </p:cNvPr>
                <p:cNvSpPr/>
                <p:nvPr/>
              </p:nvSpPr>
              <p:spPr>
                <a:xfrm rot="19912889">
                  <a:off x="2725110" y="2190596"/>
                  <a:ext cx="384069" cy="523719"/>
                </a:xfrm>
                <a:prstGeom prst="ellipse">
                  <a:avLst/>
                </a:prstGeom>
                <a:solidFill>
                  <a:srgbClr val="DD8F27">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Oval 21">
                  <a:extLst>
                    <a:ext uri="{FF2B5EF4-FFF2-40B4-BE49-F238E27FC236}">
                      <a16:creationId xmlns:a16="http://schemas.microsoft.com/office/drawing/2014/main" id="{FF77DD28-0F7C-8EBD-2BB8-09EBD25F9A7D}"/>
                    </a:ext>
                  </a:extLst>
                </p:cNvPr>
                <p:cNvSpPr/>
                <p:nvPr/>
              </p:nvSpPr>
              <p:spPr>
                <a:xfrm rot="1286072">
                  <a:off x="3242426" y="2991244"/>
                  <a:ext cx="153864" cy="486159"/>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Oval 22">
                  <a:extLst>
                    <a:ext uri="{FF2B5EF4-FFF2-40B4-BE49-F238E27FC236}">
                      <a16:creationId xmlns:a16="http://schemas.microsoft.com/office/drawing/2014/main" id="{3FAAE6C3-F151-20AA-587F-5EAE3A8A2AFD}"/>
                    </a:ext>
                  </a:extLst>
                </p:cNvPr>
                <p:cNvSpPr/>
                <p:nvPr/>
              </p:nvSpPr>
              <p:spPr>
                <a:xfrm rot="19485651">
                  <a:off x="3114862" y="1929834"/>
                  <a:ext cx="121976" cy="486159"/>
                </a:xfrm>
                <a:prstGeom prst="ellipse">
                  <a:avLst/>
                </a:prstGeom>
                <a:solidFill>
                  <a:srgbClr val="EED200">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Oval 26">
                  <a:extLst>
                    <a:ext uri="{FF2B5EF4-FFF2-40B4-BE49-F238E27FC236}">
                      <a16:creationId xmlns:a16="http://schemas.microsoft.com/office/drawing/2014/main" id="{5B56986D-4307-4F2E-4751-7AE95B18BCF0}"/>
                    </a:ext>
                  </a:extLst>
                </p:cNvPr>
                <p:cNvSpPr/>
                <p:nvPr/>
              </p:nvSpPr>
              <p:spPr>
                <a:xfrm>
                  <a:off x="1860547" y="3019974"/>
                  <a:ext cx="620726" cy="541910"/>
                </a:xfrm>
                <a:prstGeom prst="ellipse">
                  <a:avLst/>
                </a:prstGeom>
                <a:solidFill>
                  <a:srgbClr val="ADD8E6">
                    <a:alpha val="50196"/>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8" name="Oval 27">
                  <a:extLst>
                    <a:ext uri="{FF2B5EF4-FFF2-40B4-BE49-F238E27FC236}">
                      <a16:creationId xmlns:a16="http://schemas.microsoft.com/office/drawing/2014/main" id="{39AE3427-A6FF-603F-50B6-F83E4D969C2E}"/>
                    </a:ext>
                  </a:extLst>
                </p:cNvPr>
                <p:cNvSpPr/>
                <p:nvPr/>
              </p:nvSpPr>
              <p:spPr>
                <a:xfrm rot="2170337">
                  <a:off x="1267965" y="1903026"/>
                  <a:ext cx="109591" cy="571395"/>
                </a:xfrm>
                <a:prstGeom prst="ellipse">
                  <a:avLst/>
                </a:prstGeom>
                <a:solidFill>
                  <a:srgbClr val="ADD8E6">
                    <a:alpha val="5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8" name="Oval 17">
                <a:extLst>
                  <a:ext uri="{FF2B5EF4-FFF2-40B4-BE49-F238E27FC236}">
                    <a16:creationId xmlns:a16="http://schemas.microsoft.com/office/drawing/2014/main" id="{840FE1F5-0470-80F3-43DD-41C1BAE5E103}"/>
                  </a:ext>
                </a:extLst>
              </p:cNvPr>
              <p:cNvSpPr/>
              <p:nvPr/>
            </p:nvSpPr>
            <p:spPr>
              <a:xfrm rot="20531869">
                <a:off x="983866" y="3128271"/>
                <a:ext cx="132360" cy="601458"/>
              </a:xfrm>
              <a:prstGeom prst="ellipse">
                <a:avLst/>
              </a:prstGeom>
              <a:solidFill>
                <a:srgbClr val="ADD8E6">
                  <a:alpha val="5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7" name="Oval 6">
              <a:extLst>
                <a:ext uri="{FF2B5EF4-FFF2-40B4-BE49-F238E27FC236}">
                  <a16:creationId xmlns:a16="http://schemas.microsoft.com/office/drawing/2014/main" id="{9D5DEB43-DBAA-740F-FC08-1B92D36DF871}"/>
                </a:ext>
              </a:extLst>
            </p:cNvPr>
            <p:cNvSpPr/>
            <p:nvPr/>
          </p:nvSpPr>
          <p:spPr>
            <a:xfrm rot="3196291">
              <a:off x="2934712" y="5107414"/>
              <a:ext cx="337168" cy="561457"/>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Oval 9">
              <a:extLst>
                <a:ext uri="{FF2B5EF4-FFF2-40B4-BE49-F238E27FC236}">
                  <a16:creationId xmlns:a16="http://schemas.microsoft.com/office/drawing/2014/main" id="{18B20CF7-C47F-5EA7-22DC-A3053EC3B5E2}"/>
                </a:ext>
              </a:extLst>
            </p:cNvPr>
            <p:cNvSpPr/>
            <p:nvPr/>
          </p:nvSpPr>
          <p:spPr>
            <a:xfrm rot="18809304">
              <a:off x="1748014" y="5128347"/>
              <a:ext cx="337168" cy="560761"/>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Oval 11">
              <a:extLst>
                <a:ext uri="{FF2B5EF4-FFF2-40B4-BE49-F238E27FC236}">
                  <a16:creationId xmlns:a16="http://schemas.microsoft.com/office/drawing/2014/main" id="{66C6B8FD-58D8-1F56-278E-276B37E57E36}"/>
                </a:ext>
              </a:extLst>
            </p:cNvPr>
            <p:cNvSpPr/>
            <p:nvPr/>
          </p:nvSpPr>
          <p:spPr>
            <a:xfrm rot="1965341">
              <a:off x="1639449" y="3907221"/>
              <a:ext cx="379802" cy="610418"/>
            </a:xfrm>
            <a:prstGeom prst="ellipse">
              <a:avLst/>
            </a:prstGeom>
            <a:solidFill>
              <a:srgbClr val="C00000">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Oval 13">
              <a:extLst>
                <a:ext uri="{FF2B5EF4-FFF2-40B4-BE49-F238E27FC236}">
                  <a16:creationId xmlns:a16="http://schemas.microsoft.com/office/drawing/2014/main" id="{A7DB487C-6E40-6995-D6D0-46A052A1F069}"/>
                </a:ext>
              </a:extLst>
            </p:cNvPr>
            <p:cNvSpPr/>
            <p:nvPr/>
          </p:nvSpPr>
          <p:spPr>
            <a:xfrm rot="5400000">
              <a:off x="2321959" y="3540942"/>
              <a:ext cx="379802" cy="562340"/>
            </a:xfrm>
            <a:prstGeom prst="ellipse">
              <a:avLst/>
            </a:prstGeom>
            <a:solidFill>
              <a:srgbClr val="C00000">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Oval 14">
              <a:extLst>
                <a:ext uri="{FF2B5EF4-FFF2-40B4-BE49-F238E27FC236}">
                  <a16:creationId xmlns:a16="http://schemas.microsoft.com/office/drawing/2014/main" id="{6419DB79-B0DC-3593-C214-A33DB2461837}"/>
                </a:ext>
              </a:extLst>
            </p:cNvPr>
            <p:cNvSpPr/>
            <p:nvPr/>
          </p:nvSpPr>
          <p:spPr>
            <a:xfrm rot="5400000">
              <a:off x="2444636" y="5478226"/>
              <a:ext cx="152155" cy="491544"/>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6" name="Straight Connector 15">
              <a:extLst>
                <a:ext uri="{FF2B5EF4-FFF2-40B4-BE49-F238E27FC236}">
                  <a16:creationId xmlns:a16="http://schemas.microsoft.com/office/drawing/2014/main" id="{6E5B2774-86D3-C1BF-C3F9-53F96C890BF5}"/>
                </a:ext>
              </a:extLst>
            </p:cNvPr>
            <p:cNvCxnSpPr>
              <a:cxnSpLocks/>
              <a:stCxn id="10" idx="2"/>
              <a:endCxn id="18" idx="4"/>
            </p:cNvCxnSpPr>
            <p:nvPr/>
          </p:nvCxnSpPr>
          <p:spPr>
            <a:xfrm flipH="1" flipV="1">
              <a:off x="1529758" y="5272772"/>
              <a:ext cx="270820" cy="25826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641AFA1D-CD82-CF67-91C8-6D775DE18DD0}"/>
              </a:ext>
            </a:extLst>
          </p:cNvPr>
          <p:cNvSpPr txBox="1"/>
          <p:nvPr/>
        </p:nvSpPr>
        <p:spPr>
          <a:xfrm>
            <a:off x="9848138" y="-35256"/>
            <a:ext cx="2721540" cy="338554"/>
          </a:xfrm>
          <a:prstGeom prst="rect">
            <a:avLst/>
          </a:prstGeom>
          <a:noFill/>
        </p:spPr>
        <p:txBody>
          <a:bodyPr wrap="square" rtlCol="0">
            <a:spAutoFit/>
          </a:bodyPr>
          <a:lstStyle/>
          <a:p>
            <a:r>
              <a:rPr lang="en-GB" sz="1600" b="1" dirty="0" err="1">
                <a:latin typeface="Nexus Sans Pro"/>
              </a:rPr>
              <a:t>ToT</a:t>
            </a:r>
            <a:r>
              <a:rPr lang="en-GB" sz="1600" b="1" dirty="0">
                <a:latin typeface="Nexus Sans Pro"/>
              </a:rPr>
              <a:t> = Time over Threshold</a:t>
            </a:r>
          </a:p>
        </p:txBody>
      </p:sp>
      <p:sp>
        <p:nvSpPr>
          <p:cNvPr id="30" name="TextBox 29">
            <a:extLst>
              <a:ext uri="{FF2B5EF4-FFF2-40B4-BE49-F238E27FC236}">
                <a16:creationId xmlns:a16="http://schemas.microsoft.com/office/drawing/2014/main" id="{8F0BFB29-F929-6E60-40E6-EB2E9C5CE6F7}"/>
              </a:ext>
            </a:extLst>
          </p:cNvPr>
          <p:cNvSpPr txBox="1"/>
          <p:nvPr/>
        </p:nvSpPr>
        <p:spPr>
          <a:xfrm>
            <a:off x="5237895" y="4003248"/>
            <a:ext cx="6406381" cy="1569660"/>
          </a:xfrm>
          <a:prstGeom prst="rect">
            <a:avLst/>
          </a:prstGeom>
          <a:noFill/>
          <a:ln w="28575">
            <a:solidFill>
              <a:schemeClr val="tx1"/>
            </a:solidFill>
          </a:ln>
        </p:spPr>
        <p:txBody>
          <a:bodyPr wrap="square">
            <a:spAutoFit/>
          </a:bodyPr>
          <a:lstStyle/>
          <a:p>
            <a:pPr algn="just"/>
            <a:r>
              <a:rPr lang="en-GB" sz="2400" b="1" dirty="0">
                <a:latin typeface="Nexus Sans Pro"/>
              </a:rPr>
              <a:t>By comparing data (background) with neutrino simulations (signal), we optimise the cuts on </a:t>
            </a:r>
            <a:r>
              <a:rPr lang="en-GB" sz="2400" b="1" dirty="0">
                <a:solidFill>
                  <a:srgbClr val="296951"/>
                </a:solidFill>
                <a:latin typeface="Nexus Sans Pro"/>
              </a:rPr>
              <a:t>∆t</a:t>
            </a:r>
            <a:r>
              <a:rPr lang="en-GB" sz="2400" b="1" dirty="0">
                <a:latin typeface="Nexus Sans Pro"/>
              </a:rPr>
              <a:t>, </a:t>
            </a:r>
            <a:r>
              <a:rPr lang="en-GB" sz="2400" b="1" dirty="0">
                <a:solidFill>
                  <a:srgbClr val="8A0000"/>
                </a:solidFill>
                <a:latin typeface="Nexus Sans Pro"/>
              </a:rPr>
              <a:t>min </a:t>
            </a:r>
            <a:r>
              <a:rPr lang="en-GB" sz="2400" b="1" dirty="0" err="1">
                <a:solidFill>
                  <a:srgbClr val="8A0000"/>
                </a:solidFill>
                <a:latin typeface="Nexus Sans Pro"/>
              </a:rPr>
              <a:t>ToT</a:t>
            </a:r>
            <a:r>
              <a:rPr lang="en-GB" sz="2400" b="1" dirty="0">
                <a:latin typeface="Nexus Sans Pro"/>
              </a:rPr>
              <a:t>, and </a:t>
            </a:r>
            <a:r>
              <a:rPr lang="en-GB" sz="2400" b="1" dirty="0">
                <a:solidFill>
                  <a:schemeClr val="accent1">
                    <a:lumMod val="75000"/>
                    <a:lumOff val="25000"/>
                  </a:schemeClr>
                </a:solidFill>
                <a:latin typeface="Nexus Sans Pro"/>
              </a:rPr>
              <a:t>min # of hits</a:t>
            </a:r>
            <a:r>
              <a:rPr lang="en-GB" sz="2400" b="1" dirty="0">
                <a:latin typeface="Nexus Sans Pro"/>
              </a:rPr>
              <a:t> by looking at fractional increments in the percentage of survived </a:t>
            </a:r>
            <a:r>
              <a:rPr lang="en-GB" sz="2400" b="1" dirty="0" err="1">
                <a:latin typeface="Nexus Sans Pro"/>
              </a:rPr>
              <a:t>ToT</a:t>
            </a:r>
            <a:r>
              <a:rPr lang="en-GB" sz="2400" b="1" dirty="0">
                <a:latin typeface="Nexus Sans Pro"/>
              </a:rPr>
              <a:t>.</a:t>
            </a:r>
          </a:p>
        </p:txBody>
      </p:sp>
      <p:grpSp>
        <p:nvGrpSpPr>
          <p:cNvPr id="31" name="Group 30">
            <a:extLst>
              <a:ext uri="{FF2B5EF4-FFF2-40B4-BE49-F238E27FC236}">
                <a16:creationId xmlns:a16="http://schemas.microsoft.com/office/drawing/2014/main" id="{AB85E6C4-394B-A97E-BFEC-BC2585725246}"/>
              </a:ext>
            </a:extLst>
          </p:cNvPr>
          <p:cNvGrpSpPr/>
          <p:nvPr/>
        </p:nvGrpSpPr>
        <p:grpSpPr>
          <a:xfrm>
            <a:off x="4633034" y="510693"/>
            <a:ext cx="6801810" cy="2739211"/>
            <a:chOff x="5086044" y="1191631"/>
            <a:chExt cx="6801810" cy="2739211"/>
          </a:xfrm>
        </p:grpSpPr>
        <p:sp>
          <p:nvSpPr>
            <p:cNvPr id="32" name="TextBox 31">
              <a:extLst>
                <a:ext uri="{FF2B5EF4-FFF2-40B4-BE49-F238E27FC236}">
                  <a16:creationId xmlns:a16="http://schemas.microsoft.com/office/drawing/2014/main" id="{2E79C1C5-4DF0-71A7-FFCE-D4979CE7E392}"/>
                </a:ext>
              </a:extLst>
            </p:cNvPr>
            <p:cNvSpPr txBox="1"/>
            <p:nvPr/>
          </p:nvSpPr>
          <p:spPr>
            <a:xfrm>
              <a:off x="5243694" y="1191631"/>
              <a:ext cx="6644160" cy="2739211"/>
            </a:xfrm>
            <a:prstGeom prst="rect">
              <a:avLst/>
            </a:prstGeom>
            <a:noFill/>
          </p:spPr>
          <p:txBody>
            <a:bodyPr wrap="square" rtlCol="0">
              <a:spAutoFit/>
            </a:bodyPr>
            <a:lstStyle/>
            <a:p>
              <a:pPr algn="just"/>
              <a:r>
                <a:rPr lang="en-GB" sz="2400" b="1" dirty="0">
                  <a:latin typeface="Nexus Sans Pro"/>
                </a:rPr>
                <a:t>Single-DOM events are defined as group of PMT hits, that are recorded on the same DOM with a time offset </a:t>
              </a:r>
              <a:r>
                <a:rPr lang="en-GB" sz="2800" b="1" dirty="0">
                  <a:solidFill>
                    <a:srgbClr val="296951"/>
                  </a:solidFill>
                  <a:latin typeface="Aptos Black" panose="020B0004020202020204" pitchFamily="34" charset="0"/>
                </a:rPr>
                <a:t>∆t &lt; 30 ns</a:t>
              </a:r>
              <a:r>
                <a:rPr lang="en-GB" sz="2400" b="1" dirty="0">
                  <a:latin typeface="Nexus Sans Pro"/>
                </a:rPr>
                <a:t>.</a:t>
              </a:r>
            </a:p>
            <a:p>
              <a:endParaRPr lang="en-GB" sz="2000" b="1" dirty="0">
                <a:latin typeface="Nexus Sans Pro"/>
              </a:endParaRPr>
            </a:p>
            <a:p>
              <a:r>
                <a:rPr lang="en-GB" sz="2400" b="1" dirty="0">
                  <a:latin typeface="Nexus Sans Pro"/>
                </a:rPr>
                <a:t>Only hits with </a:t>
              </a:r>
              <a:r>
                <a:rPr lang="en-GB" sz="2800" b="1" dirty="0" err="1">
                  <a:solidFill>
                    <a:srgbClr val="8A0000"/>
                  </a:solidFill>
                  <a:latin typeface="Aptos Black" panose="020B0004020202020204" pitchFamily="34" charset="0"/>
                </a:rPr>
                <a:t>ToT</a:t>
              </a:r>
              <a:r>
                <a:rPr lang="en-GB" sz="2800" b="1" dirty="0">
                  <a:solidFill>
                    <a:srgbClr val="8A0000"/>
                  </a:solidFill>
                  <a:latin typeface="Aptos Black" panose="020B0004020202020204" pitchFamily="34" charset="0"/>
                </a:rPr>
                <a:t> &gt; 5 ns </a:t>
              </a:r>
              <a:r>
                <a:rPr lang="en-GB" sz="2400" b="1" dirty="0">
                  <a:latin typeface="Nexus Sans Pro"/>
                </a:rPr>
                <a:t>are used, and</a:t>
              </a:r>
            </a:p>
            <a:p>
              <a:endParaRPr lang="en-GB" sz="2000" b="1" dirty="0">
                <a:latin typeface="Nexus Sans Pro"/>
              </a:endParaRPr>
            </a:p>
            <a:p>
              <a:r>
                <a:rPr lang="en-GB" sz="2400" b="1" dirty="0">
                  <a:latin typeface="Nexus Sans Pro"/>
                </a:rPr>
                <a:t>Only events with </a:t>
              </a:r>
              <a:r>
                <a:rPr lang="en-GB" sz="2800" b="1" dirty="0">
                  <a:solidFill>
                    <a:schemeClr val="tx1">
                      <a:lumMod val="75000"/>
                      <a:lumOff val="25000"/>
                    </a:schemeClr>
                  </a:solidFill>
                  <a:latin typeface="Aptos Black" panose="020B0004020202020204" pitchFamily="34" charset="0"/>
                </a:rPr>
                <a:t>number of hits &gt; 2 </a:t>
              </a:r>
              <a:r>
                <a:rPr lang="en-GB" sz="2400" b="1" dirty="0">
                  <a:latin typeface="Nexus Sans Pro"/>
                </a:rPr>
                <a:t>are kept.</a:t>
              </a:r>
              <a:r>
                <a:rPr lang="en-GB" sz="2800" b="1" dirty="0">
                  <a:latin typeface="Nexus Sans Pro"/>
                </a:rPr>
                <a:t> </a:t>
              </a:r>
            </a:p>
          </p:txBody>
        </p:sp>
        <p:cxnSp>
          <p:nvCxnSpPr>
            <p:cNvPr id="33" name="Straight Connector 32">
              <a:extLst>
                <a:ext uri="{FF2B5EF4-FFF2-40B4-BE49-F238E27FC236}">
                  <a16:creationId xmlns:a16="http://schemas.microsoft.com/office/drawing/2014/main" id="{2268FB4A-A0DB-728E-E8F8-C36BFDEA5F11}"/>
                </a:ext>
              </a:extLst>
            </p:cNvPr>
            <p:cNvCxnSpPr>
              <a:cxnSpLocks/>
            </p:cNvCxnSpPr>
            <p:nvPr/>
          </p:nvCxnSpPr>
          <p:spPr>
            <a:xfrm>
              <a:off x="5086044" y="1257503"/>
              <a:ext cx="0" cy="2552184"/>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C752831A-FB9E-F6AF-3837-E6953646B697}"/>
              </a:ext>
            </a:extLst>
          </p:cNvPr>
          <p:cNvPicPr>
            <a:picLocks noChangeAspect="1"/>
          </p:cNvPicPr>
          <p:nvPr/>
        </p:nvPicPr>
        <p:blipFill>
          <a:blip r:embed="rId12"/>
          <a:stretch>
            <a:fillRect/>
          </a:stretch>
        </p:blipFill>
        <p:spPr>
          <a:xfrm>
            <a:off x="-161366" y="2826862"/>
            <a:ext cx="4992847" cy="3538141"/>
          </a:xfrm>
          <a:prstGeom prst="rect">
            <a:avLst/>
          </a:prstGeom>
        </p:spPr>
      </p:pic>
    </p:spTree>
    <p:extLst>
      <p:ext uri="{BB962C8B-B14F-4D97-AF65-F5344CB8AC3E}">
        <p14:creationId xmlns:p14="http://schemas.microsoft.com/office/powerpoint/2010/main" val="474957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15</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55C07A3F-710D-F026-B93F-9207CDEC2A06}"/>
              </a:ext>
            </a:extLst>
          </p:cNvPr>
          <p:cNvSpPr txBox="1"/>
          <p:nvPr/>
        </p:nvSpPr>
        <p:spPr>
          <a:xfrm>
            <a:off x="5495691" y="0"/>
            <a:ext cx="6852159" cy="307777"/>
          </a:xfrm>
          <a:prstGeom prst="rect">
            <a:avLst/>
          </a:prstGeom>
          <a:noFill/>
        </p:spPr>
        <p:txBody>
          <a:bodyPr wrap="square">
            <a:spAutoFit/>
          </a:bodyPr>
          <a:lstStyle/>
          <a:p>
            <a:r>
              <a:rPr lang="it-IT" sz="1400" dirty="0">
                <a:latin typeface="Nexus Sans Pro"/>
                <a:hlinkClick r:id="rId10"/>
              </a:rPr>
              <a:t>Z. Zhang, et al., </a:t>
            </a:r>
            <a:r>
              <a:rPr lang="en-US" sz="1400" dirty="0">
                <a:latin typeface="Nexus Sans Pro"/>
                <a:hlinkClick r:id="rId10"/>
              </a:rPr>
              <a:t>“</a:t>
            </a:r>
            <a:r>
              <a:rPr lang="en-GB" sz="1400" i="1" dirty="0">
                <a:solidFill>
                  <a:srgbClr val="000000"/>
                </a:solidFill>
                <a:effectLst/>
                <a:latin typeface="Nexus Sans Pro"/>
                <a:hlinkClick r:id="rId10"/>
              </a:rPr>
              <a:t>Hierarchical Graph Pooling with Structure Learning”, </a:t>
            </a:r>
            <a:r>
              <a:rPr lang="en-GB" sz="1400" i="1" dirty="0" err="1">
                <a:solidFill>
                  <a:srgbClr val="000000"/>
                </a:solidFill>
                <a:effectLst/>
                <a:latin typeface="Nexus Sans Pro"/>
                <a:hlinkClick r:id="rId10"/>
              </a:rPr>
              <a:t>arXiv</a:t>
            </a:r>
            <a:r>
              <a:rPr lang="en-GB" sz="1400" i="1" dirty="0">
                <a:solidFill>
                  <a:srgbClr val="000000"/>
                </a:solidFill>
                <a:effectLst/>
                <a:latin typeface="Nexus Sans Pro"/>
                <a:hlinkClick r:id="rId10"/>
              </a:rPr>
              <a:t> preprint </a:t>
            </a:r>
            <a:r>
              <a:rPr lang="en-GB" sz="1400" dirty="0">
                <a:solidFill>
                  <a:srgbClr val="000000"/>
                </a:solidFill>
                <a:effectLst/>
                <a:latin typeface="Nexus Sans Pro"/>
                <a:hlinkClick r:id="rId10"/>
              </a:rPr>
              <a:t>(2019)</a:t>
            </a:r>
            <a:endParaRPr lang="en-GB" sz="1400" dirty="0">
              <a:solidFill>
                <a:srgbClr val="000000"/>
              </a:solidFill>
              <a:effectLst/>
              <a:latin typeface="Nexus Sans Pro"/>
            </a:endParaRPr>
          </a:p>
        </p:txBody>
      </p:sp>
      <p:pic>
        <p:nvPicPr>
          <p:cNvPr id="6" name="Picture 5">
            <a:extLst>
              <a:ext uri="{FF2B5EF4-FFF2-40B4-BE49-F238E27FC236}">
                <a16:creationId xmlns:a16="http://schemas.microsoft.com/office/drawing/2014/main" id="{7FBA8582-436A-7C94-BCBC-A7352252F8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852" y="3228799"/>
            <a:ext cx="10916456" cy="2873843"/>
          </a:xfrm>
          <a:prstGeom prst="rect">
            <a:avLst/>
          </a:prstGeom>
        </p:spPr>
      </p:pic>
      <p:grpSp>
        <p:nvGrpSpPr>
          <p:cNvPr id="7" name="Group 6">
            <a:extLst>
              <a:ext uri="{FF2B5EF4-FFF2-40B4-BE49-F238E27FC236}">
                <a16:creationId xmlns:a16="http://schemas.microsoft.com/office/drawing/2014/main" id="{A0D8A7DC-B518-3DC6-7A71-D661101B25F4}"/>
              </a:ext>
            </a:extLst>
          </p:cNvPr>
          <p:cNvGrpSpPr/>
          <p:nvPr/>
        </p:nvGrpSpPr>
        <p:grpSpPr>
          <a:xfrm>
            <a:off x="5771916" y="538778"/>
            <a:ext cx="5918392" cy="2340368"/>
            <a:chOff x="5980386" y="1235537"/>
            <a:chExt cx="5918392" cy="2340368"/>
          </a:xfrm>
          <a:solidFill>
            <a:srgbClr val="FFFFFF"/>
          </a:solidFill>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23A1FFB0-9C60-75B6-A329-814763BE816F}"/>
                </a:ext>
              </a:extLst>
            </p:cNvPr>
            <p:cNvSpPr/>
            <p:nvPr/>
          </p:nvSpPr>
          <p:spPr>
            <a:xfrm>
              <a:off x="5980386" y="1235537"/>
              <a:ext cx="5918392" cy="2339870"/>
            </a:xfrm>
            <a:prstGeom prst="rect">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0369441C-1C9A-2DC1-8563-859136724AE0}"/>
                </a:ext>
              </a:extLst>
            </p:cNvPr>
            <p:cNvGrpSpPr/>
            <p:nvPr/>
          </p:nvGrpSpPr>
          <p:grpSpPr>
            <a:xfrm>
              <a:off x="5980386" y="1266075"/>
              <a:ext cx="5918392" cy="2309830"/>
              <a:chOff x="5980386" y="1266075"/>
              <a:chExt cx="5918392" cy="2309830"/>
            </a:xfrm>
            <a:grpFill/>
          </p:grpSpPr>
          <p:sp>
            <p:nvSpPr>
              <p:cNvPr id="14" name="TextBox 13">
                <a:extLst>
                  <a:ext uri="{FF2B5EF4-FFF2-40B4-BE49-F238E27FC236}">
                    <a16:creationId xmlns:a16="http://schemas.microsoft.com/office/drawing/2014/main" id="{024A6F17-5852-6826-CCD6-A959BE613018}"/>
                  </a:ext>
                </a:extLst>
              </p:cNvPr>
              <p:cNvSpPr txBox="1"/>
              <p:nvPr/>
            </p:nvSpPr>
            <p:spPr>
              <a:xfrm>
                <a:off x="5980386" y="1266075"/>
                <a:ext cx="2997003" cy="2031325"/>
              </a:xfrm>
              <a:prstGeom prst="rect">
                <a:avLst/>
              </a:prstGeom>
              <a:noFill/>
              <a:ln>
                <a:noFill/>
              </a:ln>
            </p:spPr>
            <p:txBody>
              <a:bodyPr wrap="square" rtlCol="0">
                <a:spAutoFit/>
              </a:bodyPr>
              <a:lstStyle/>
              <a:p>
                <a:pPr algn="ctr"/>
                <a:r>
                  <a:rPr lang="en-GB" b="1" dirty="0">
                    <a:latin typeface="Aptos Black" panose="020B0004020202020204" pitchFamily="34" charset="0"/>
                  </a:rPr>
                  <a:t>Hierarchical Graph Pooling</a:t>
                </a:r>
              </a:p>
              <a:p>
                <a:pPr algn="ctr"/>
                <a:endParaRPr lang="en-GB" dirty="0">
                  <a:latin typeface="Nexus Sans Pro"/>
                </a:endParaRPr>
              </a:p>
              <a:p>
                <a:pPr algn="ctr"/>
                <a:r>
                  <a:rPr lang="en-GB" b="1" dirty="0">
                    <a:latin typeface="Nexus Sans Pro"/>
                  </a:rPr>
                  <a:t>It selects the subset of most representative nodes to produce a lower dimensional representation of the graph.</a:t>
                </a:r>
              </a:p>
            </p:txBody>
          </p:sp>
          <p:sp>
            <p:nvSpPr>
              <p:cNvPr id="15" name="TextBox 14">
                <a:extLst>
                  <a:ext uri="{FF2B5EF4-FFF2-40B4-BE49-F238E27FC236}">
                    <a16:creationId xmlns:a16="http://schemas.microsoft.com/office/drawing/2014/main" id="{D659D1DE-1C4F-FD06-1336-BB16C0D2D4D8}"/>
                  </a:ext>
                </a:extLst>
              </p:cNvPr>
              <p:cNvSpPr txBox="1"/>
              <p:nvPr/>
            </p:nvSpPr>
            <p:spPr>
              <a:xfrm>
                <a:off x="8901775" y="1267581"/>
                <a:ext cx="2997003" cy="2308324"/>
              </a:xfrm>
              <a:prstGeom prst="rect">
                <a:avLst/>
              </a:prstGeom>
              <a:noFill/>
              <a:ln>
                <a:noFill/>
              </a:ln>
            </p:spPr>
            <p:txBody>
              <a:bodyPr wrap="square">
                <a:spAutoFit/>
              </a:bodyPr>
              <a:lstStyle/>
              <a:p>
                <a:pPr algn="ctr"/>
                <a:r>
                  <a:rPr lang="en-GB" sz="1800" b="1" dirty="0">
                    <a:latin typeface="Aptos Black" panose="020B0004020202020204" pitchFamily="34" charset="0"/>
                  </a:rPr>
                  <a:t>Structure Learning</a:t>
                </a:r>
              </a:p>
              <a:p>
                <a:pPr algn="ctr"/>
                <a:endParaRPr lang="en-GB" sz="1800" dirty="0">
                  <a:latin typeface="Nexus Sans Pro"/>
                </a:endParaRPr>
              </a:p>
              <a:p>
                <a:pPr algn="ctr"/>
                <a:r>
                  <a:rPr lang="en-GB" sz="1800" b="1" dirty="0">
                    <a:latin typeface="Nexus Sans Pro"/>
                  </a:rPr>
                  <a:t>It learns a refined structure of the graph by computing a similarity between nodes. It allows to avoid highly disconnected graphs after pooling.</a:t>
                </a:r>
              </a:p>
            </p:txBody>
          </p:sp>
        </p:grpSp>
      </p:grpSp>
      <p:grpSp>
        <p:nvGrpSpPr>
          <p:cNvPr id="16" name="Group 15">
            <a:extLst>
              <a:ext uri="{FF2B5EF4-FFF2-40B4-BE49-F238E27FC236}">
                <a16:creationId xmlns:a16="http://schemas.microsoft.com/office/drawing/2014/main" id="{F0664A50-2C9B-E666-72F7-F1BAEC7659D3}"/>
              </a:ext>
            </a:extLst>
          </p:cNvPr>
          <p:cNvGrpSpPr>
            <a:grpSpLocks noChangeAspect="1"/>
          </p:cNvGrpSpPr>
          <p:nvPr/>
        </p:nvGrpSpPr>
        <p:grpSpPr>
          <a:xfrm>
            <a:off x="609931" y="153888"/>
            <a:ext cx="3324433" cy="2734688"/>
            <a:chOff x="1080813" y="3344697"/>
            <a:chExt cx="3060460" cy="2517544"/>
          </a:xfrm>
        </p:grpSpPr>
        <p:grpSp>
          <p:nvGrpSpPr>
            <p:cNvPr id="17" name="Group 16">
              <a:extLst>
                <a:ext uri="{FF2B5EF4-FFF2-40B4-BE49-F238E27FC236}">
                  <a16:creationId xmlns:a16="http://schemas.microsoft.com/office/drawing/2014/main" id="{2B033C9D-8FA5-F1A3-4E7D-03C41C2AB3CD}"/>
                </a:ext>
              </a:extLst>
            </p:cNvPr>
            <p:cNvGrpSpPr>
              <a:grpSpLocks noChangeAspect="1"/>
            </p:cNvGrpSpPr>
            <p:nvPr/>
          </p:nvGrpSpPr>
          <p:grpSpPr>
            <a:xfrm>
              <a:off x="1080813" y="3344697"/>
              <a:ext cx="3060460" cy="2517544"/>
              <a:chOff x="628023" y="1508008"/>
              <a:chExt cx="3503710" cy="2882163"/>
            </a:xfrm>
          </p:grpSpPr>
          <p:grpSp>
            <p:nvGrpSpPr>
              <p:cNvPr id="39" name="Group 38">
                <a:extLst>
                  <a:ext uri="{FF2B5EF4-FFF2-40B4-BE49-F238E27FC236}">
                    <a16:creationId xmlns:a16="http://schemas.microsoft.com/office/drawing/2014/main" id="{D1B8E5F0-8EBA-E6BE-9EA5-98EBD6FBAB19}"/>
                  </a:ext>
                </a:extLst>
              </p:cNvPr>
              <p:cNvGrpSpPr/>
              <p:nvPr/>
            </p:nvGrpSpPr>
            <p:grpSpPr>
              <a:xfrm>
                <a:off x="628023" y="1508008"/>
                <a:ext cx="3503710" cy="2882163"/>
                <a:chOff x="755023" y="1612338"/>
                <a:chExt cx="3094842" cy="2489966"/>
              </a:xfrm>
            </p:grpSpPr>
            <p:pic>
              <p:nvPicPr>
                <p:cNvPr id="44" name="Picture 43" descr="KM3NET_540081.jpg">
                  <a:extLst>
                    <a:ext uri="{FF2B5EF4-FFF2-40B4-BE49-F238E27FC236}">
                      <a16:creationId xmlns:a16="http://schemas.microsoft.com/office/drawing/2014/main" id="{71697592-1ECD-554D-D0D8-5C6F45C4334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5380" b="47900" l="4080" r="23790"/>
                          </a14:imgEffect>
                        </a14:imgLayer>
                      </a14:imgProps>
                    </a:ext>
                    <a:ext uri="{28A0092B-C50C-407E-A947-70E740481C1C}">
                      <a14:useLocalDpi xmlns:a14="http://schemas.microsoft.com/office/drawing/2010/main" val="0"/>
                    </a:ext>
                  </a:extLst>
                </a:blip>
                <a:srcRect l="3008" t="25448" r="75778" b="52250"/>
                <a:stretch/>
              </p:blipFill>
              <p:spPr>
                <a:xfrm>
                  <a:off x="755023" y="1612338"/>
                  <a:ext cx="3094842" cy="2489966"/>
                </a:xfrm>
                <a:prstGeom prst="rect">
                  <a:avLst/>
                </a:prstGeom>
              </p:spPr>
            </p:pic>
            <p:sp>
              <p:nvSpPr>
                <p:cNvPr id="45" name="Oval 44">
                  <a:extLst>
                    <a:ext uri="{FF2B5EF4-FFF2-40B4-BE49-F238E27FC236}">
                      <a16:creationId xmlns:a16="http://schemas.microsoft.com/office/drawing/2014/main" id="{31266494-171A-DDEC-43A2-D62AD97003F3}"/>
                    </a:ext>
                  </a:extLst>
                </p:cNvPr>
                <p:cNvSpPr/>
                <p:nvPr/>
              </p:nvSpPr>
              <p:spPr>
                <a:xfrm rot="19912889">
                  <a:off x="2725110" y="2190596"/>
                  <a:ext cx="384069" cy="523719"/>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 45">
                  <a:extLst>
                    <a:ext uri="{FF2B5EF4-FFF2-40B4-BE49-F238E27FC236}">
                      <a16:creationId xmlns:a16="http://schemas.microsoft.com/office/drawing/2014/main" id="{A1EBA746-8E23-554E-8C5D-E3AB771620A0}"/>
                    </a:ext>
                  </a:extLst>
                </p:cNvPr>
                <p:cNvSpPr/>
                <p:nvPr/>
              </p:nvSpPr>
              <p:spPr>
                <a:xfrm rot="1286072">
                  <a:off x="3242426" y="2991244"/>
                  <a:ext cx="153864" cy="486159"/>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 46">
                  <a:extLst>
                    <a:ext uri="{FF2B5EF4-FFF2-40B4-BE49-F238E27FC236}">
                      <a16:creationId xmlns:a16="http://schemas.microsoft.com/office/drawing/2014/main" id="{61AEBB5A-0C69-0597-012F-61390E435C3A}"/>
                    </a:ext>
                  </a:extLst>
                </p:cNvPr>
                <p:cNvSpPr/>
                <p:nvPr/>
              </p:nvSpPr>
              <p:spPr>
                <a:xfrm rot="19485651">
                  <a:off x="3114862" y="1929834"/>
                  <a:ext cx="121976" cy="486159"/>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 47">
                  <a:extLst>
                    <a:ext uri="{FF2B5EF4-FFF2-40B4-BE49-F238E27FC236}">
                      <a16:creationId xmlns:a16="http://schemas.microsoft.com/office/drawing/2014/main" id="{FE5D2221-B702-DF96-E10D-57D936816AF5}"/>
                    </a:ext>
                  </a:extLst>
                </p:cNvPr>
                <p:cNvSpPr/>
                <p:nvPr/>
              </p:nvSpPr>
              <p:spPr>
                <a:xfrm>
                  <a:off x="1860547" y="3019974"/>
                  <a:ext cx="620726" cy="541910"/>
                </a:xfrm>
                <a:prstGeom prst="ellipse">
                  <a:avLst/>
                </a:prstGeom>
                <a:solidFill>
                  <a:srgbClr val="ADD8E6">
                    <a:alpha val="50196"/>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 48">
                  <a:extLst>
                    <a:ext uri="{FF2B5EF4-FFF2-40B4-BE49-F238E27FC236}">
                      <a16:creationId xmlns:a16="http://schemas.microsoft.com/office/drawing/2014/main" id="{966299A4-62FA-1574-0D24-1832F932C57C}"/>
                    </a:ext>
                  </a:extLst>
                </p:cNvPr>
                <p:cNvSpPr/>
                <p:nvPr/>
              </p:nvSpPr>
              <p:spPr>
                <a:xfrm rot="2170337">
                  <a:off x="1267965" y="1903026"/>
                  <a:ext cx="109591" cy="571395"/>
                </a:xfrm>
                <a:prstGeom prst="ellipse">
                  <a:avLst/>
                </a:prstGeom>
                <a:solidFill>
                  <a:srgbClr val="ADD8E6">
                    <a:alpha val="5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40" name="Straight Connector 39">
                <a:extLst>
                  <a:ext uri="{FF2B5EF4-FFF2-40B4-BE49-F238E27FC236}">
                    <a16:creationId xmlns:a16="http://schemas.microsoft.com/office/drawing/2014/main" id="{7DAE2622-8754-B7C8-C4F3-511F74AE6B06}"/>
                  </a:ext>
                </a:extLst>
              </p:cNvPr>
              <p:cNvCxnSpPr>
                <a:cxnSpLocks/>
                <a:stCxn id="46" idx="2"/>
                <a:endCxn id="45" idx="4"/>
              </p:cNvCxnSpPr>
              <p:nvPr/>
            </p:nvCxnSpPr>
            <p:spPr>
              <a:xfrm flipH="1" flipV="1">
                <a:off x="3218641" y="2747786"/>
                <a:ext cx="231426" cy="605860"/>
              </a:xfrm>
              <a:prstGeom prst="line">
                <a:avLst/>
              </a:prstGeom>
              <a:ln w="57150">
                <a:solidFill>
                  <a:srgbClr val="FFFFFF"/>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1EC29602-4A6E-9ED2-61C9-0C783411C4B2}"/>
                  </a:ext>
                </a:extLst>
              </p:cNvPr>
              <p:cNvCxnSpPr>
                <a:cxnSpLocks/>
                <a:stCxn id="45" idx="6"/>
                <a:endCxn id="47" idx="2"/>
              </p:cNvCxnSpPr>
              <p:nvPr/>
            </p:nvCxnSpPr>
            <p:spPr>
              <a:xfrm flipV="1">
                <a:off x="3267533" y="2196719"/>
                <a:ext cx="44746" cy="181273"/>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590777D-C4EB-EB56-23C6-3E516A74935D}"/>
                  </a:ext>
                </a:extLst>
              </p:cNvPr>
              <p:cNvCxnSpPr>
                <a:cxnSpLocks/>
                <a:stCxn id="48" idx="7"/>
                <a:endCxn id="45" idx="2"/>
              </p:cNvCxnSpPr>
              <p:nvPr/>
            </p:nvCxnSpPr>
            <p:spPr>
              <a:xfrm flipV="1">
                <a:off x="2479420" y="2582916"/>
                <a:ext cx="404622" cy="64630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F757C96-6D8E-86D7-EB7D-0B00CBF853E2}"/>
                  </a:ext>
                </a:extLst>
              </p:cNvPr>
              <p:cNvSpPr/>
              <p:nvPr/>
            </p:nvSpPr>
            <p:spPr>
              <a:xfrm rot="20531869">
                <a:off x="983866" y="3128271"/>
                <a:ext cx="132360" cy="601458"/>
              </a:xfrm>
              <a:prstGeom prst="ellipse">
                <a:avLst/>
              </a:prstGeom>
              <a:solidFill>
                <a:srgbClr val="ADD8E6">
                  <a:alpha val="5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Oval 17">
              <a:extLst>
                <a:ext uri="{FF2B5EF4-FFF2-40B4-BE49-F238E27FC236}">
                  <a16:creationId xmlns:a16="http://schemas.microsoft.com/office/drawing/2014/main" id="{9CE96AA7-6AF4-8D6B-F2E8-AC4AB1244E7D}"/>
                </a:ext>
              </a:extLst>
            </p:cNvPr>
            <p:cNvSpPr/>
            <p:nvPr/>
          </p:nvSpPr>
          <p:spPr>
            <a:xfrm rot="3196291">
              <a:off x="2934712" y="5107414"/>
              <a:ext cx="337168" cy="561457"/>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 18">
              <a:extLst>
                <a:ext uri="{FF2B5EF4-FFF2-40B4-BE49-F238E27FC236}">
                  <a16:creationId xmlns:a16="http://schemas.microsoft.com/office/drawing/2014/main" id="{0870EEAD-5DBB-16CC-B5D4-CF38B3A0A7C4}"/>
                </a:ext>
              </a:extLst>
            </p:cNvPr>
            <p:cNvSpPr/>
            <p:nvPr/>
          </p:nvSpPr>
          <p:spPr>
            <a:xfrm rot="18809304">
              <a:off x="1748014" y="5128347"/>
              <a:ext cx="337168" cy="560761"/>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 20">
              <a:extLst>
                <a:ext uri="{FF2B5EF4-FFF2-40B4-BE49-F238E27FC236}">
                  <a16:creationId xmlns:a16="http://schemas.microsoft.com/office/drawing/2014/main" id="{296F696E-373E-5EB2-95BA-2ED87B8652EF}"/>
                </a:ext>
              </a:extLst>
            </p:cNvPr>
            <p:cNvSpPr/>
            <p:nvPr/>
          </p:nvSpPr>
          <p:spPr>
            <a:xfrm rot="1965341">
              <a:off x="1639449" y="3907221"/>
              <a:ext cx="379802" cy="610418"/>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 21">
              <a:extLst>
                <a:ext uri="{FF2B5EF4-FFF2-40B4-BE49-F238E27FC236}">
                  <a16:creationId xmlns:a16="http://schemas.microsoft.com/office/drawing/2014/main" id="{EF5E2F88-9F13-5084-2F41-A124AD3FD16B}"/>
                </a:ext>
              </a:extLst>
            </p:cNvPr>
            <p:cNvSpPr/>
            <p:nvPr/>
          </p:nvSpPr>
          <p:spPr>
            <a:xfrm rot="5400000">
              <a:off x="2321959" y="3540942"/>
              <a:ext cx="379802" cy="562340"/>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Straight Connector 22">
              <a:extLst>
                <a:ext uri="{FF2B5EF4-FFF2-40B4-BE49-F238E27FC236}">
                  <a16:creationId xmlns:a16="http://schemas.microsoft.com/office/drawing/2014/main" id="{20277B9C-8793-8C62-38F1-B2503E5CDC1A}"/>
                </a:ext>
              </a:extLst>
            </p:cNvPr>
            <p:cNvCxnSpPr>
              <a:cxnSpLocks/>
              <a:stCxn id="22" idx="0"/>
              <a:endCxn id="45" idx="1"/>
            </p:cNvCxnSpPr>
            <p:nvPr/>
          </p:nvCxnSpPr>
          <p:spPr>
            <a:xfrm>
              <a:off x="2793030" y="3822112"/>
              <a:ext cx="219219" cy="27017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D60968-EF31-EC5D-26D9-CA3842351B4B}"/>
                </a:ext>
              </a:extLst>
            </p:cNvPr>
            <p:cNvCxnSpPr>
              <a:cxnSpLocks/>
              <a:stCxn id="21" idx="7"/>
              <a:endCxn id="22" idx="4"/>
            </p:cNvCxnSpPr>
            <p:nvPr/>
          </p:nvCxnSpPr>
          <p:spPr>
            <a:xfrm flipV="1">
              <a:off x="2059046" y="3822112"/>
              <a:ext cx="171644" cy="28147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7B5F1D4-BB6F-A846-1C3B-5933D8C2A0A7}"/>
                </a:ext>
              </a:extLst>
            </p:cNvPr>
            <p:cNvCxnSpPr>
              <a:cxnSpLocks/>
              <a:stCxn id="48" idx="1"/>
              <a:endCxn id="21" idx="6"/>
            </p:cNvCxnSpPr>
            <p:nvPr/>
          </p:nvCxnSpPr>
          <p:spPr>
            <a:xfrm flipH="1" flipV="1">
              <a:off x="1989054" y="4315177"/>
              <a:ext cx="274894" cy="53298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1DE2D7-762E-BC04-1EE6-A8A99FC88D8E}"/>
                </a:ext>
              </a:extLst>
            </p:cNvPr>
            <p:cNvCxnSpPr>
              <a:cxnSpLocks/>
              <a:stCxn id="18" idx="3"/>
              <a:endCxn id="48" idx="5"/>
            </p:cNvCxnSpPr>
            <p:nvPr/>
          </p:nvCxnSpPr>
          <p:spPr>
            <a:xfrm flipH="1" flipV="1">
              <a:off x="2697992" y="5235595"/>
              <a:ext cx="174918" cy="17571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7F4267-8E9F-1E0A-2C0D-7B835C368F9D}"/>
                </a:ext>
              </a:extLst>
            </p:cNvPr>
            <p:cNvCxnSpPr>
              <a:cxnSpLocks/>
              <a:stCxn id="46" idx="3"/>
              <a:endCxn id="18" idx="7"/>
            </p:cNvCxnSpPr>
            <p:nvPr/>
          </p:nvCxnSpPr>
          <p:spPr>
            <a:xfrm flipH="1">
              <a:off x="3333682" y="5126756"/>
              <a:ext cx="169395" cy="23821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A70C0DB-A8A6-8E33-4DA9-B97973E31215}"/>
                </a:ext>
              </a:extLst>
            </p:cNvPr>
            <p:cNvCxnSpPr>
              <a:cxnSpLocks/>
              <a:stCxn id="19" idx="5"/>
              <a:endCxn id="48" idx="3"/>
            </p:cNvCxnSpPr>
            <p:nvPr/>
          </p:nvCxnSpPr>
          <p:spPr>
            <a:xfrm flipV="1">
              <a:off x="2142476" y="5235595"/>
              <a:ext cx="121472" cy="22308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4C08F80-F131-A737-4D30-51D235461288}"/>
                </a:ext>
              </a:extLst>
            </p:cNvPr>
            <p:cNvSpPr/>
            <p:nvPr/>
          </p:nvSpPr>
          <p:spPr>
            <a:xfrm rot="5400000">
              <a:off x="2444636" y="5478226"/>
              <a:ext cx="152155" cy="491544"/>
            </a:xfrm>
            <a:prstGeom prst="ellipse">
              <a:avLst/>
            </a:prstGeom>
            <a:solidFill>
              <a:srgbClr val="ADD8E6">
                <a:alpha val="56863"/>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3" name="Straight Connector 32">
              <a:extLst>
                <a:ext uri="{FF2B5EF4-FFF2-40B4-BE49-F238E27FC236}">
                  <a16:creationId xmlns:a16="http://schemas.microsoft.com/office/drawing/2014/main" id="{65356A65-59E6-9721-A26B-30E8C37DCCCF}"/>
                </a:ext>
              </a:extLst>
            </p:cNvPr>
            <p:cNvCxnSpPr>
              <a:cxnSpLocks/>
              <a:stCxn id="18" idx="4"/>
              <a:endCxn id="32" idx="0"/>
            </p:cNvCxnSpPr>
            <p:nvPr/>
          </p:nvCxnSpPr>
          <p:spPr>
            <a:xfrm flipH="1">
              <a:off x="2766486" y="5556025"/>
              <a:ext cx="111812" cy="16797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1EBA0F-F0CD-E0AD-E5AE-84161A4F83C3}"/>
                </a:ext>
              </a:extLst>
            </p:cNvPr>
            <p:cNvCxnSpPr>
              <a:cxnSpLocks/>
              <a:stCxn id="19" idx="4"/>
              <a:endCxn id="32" idx="4"/>
            </p:cNvCxnSpPr>
            <p:nvPr/>
          </p:nvCxnSpPr>
          <p:spPr>
            <a:xfrm>
              <a:off x="2120018" y="5601688"/>
              <a:ext cx="154924" cy="122311"/>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D51593E-5B0A-2E35-782A-6CD682AAAF28}"/>
                </a:ext>
              </a:extLst>
            </p:cNvPr>
            <p:cNvCxnSpPr>
              <a:cxnSpLocks/>
              <a:stCxn id="19" idx="2"/>
              <a:endCxn id="43" idx="4"/>
            </p:cNvCxnSpPr>
            <p:nvPr/>
          </p:nvCxnSpPr>
          <p:spPr>
            <a:xfrm flipH="1" flipV="1">
              <a:off x="1529758" y="5272772"/>
              <a:ext cx="270820" cy="25826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C2C9D7E-5D79-B095-1CF5-0E29940971B7}"/>
                </a:ext>
              </a:extLst>
            </p:cNvPr>
            <p:cNvCxnSpPr>
              <a:cxnSpLocks/>
              <a:stCxn id="21" idx="2"/>
              <a:endCxn id="49" idx="6"/>
            </p:cNvCxnSpPr>
            <p:nvPr/>
          </p:nvCxnSpPr>
          <p:spPr>
            <a:xfrm flipV="1">
              <a:off x="1669646" y="3959449"/>
              <a:ext cx="16339" cy="15023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F26B66-7B2D-BF0A-7EC2-C0140F43E67B}"/>
                </a:ext>
              </a:extLst>
            </p:cNvPr>
            <p:cNvCxnSpPr>
              <a:cxnSpLocks/>
              <a:stCxn id="43" idx="7"/>
              <a:endCxn id="21" idx="3"/>
            </p:cNvCxnSpPr>
            <p:nvPr/>
          </p:nvCxnSpPr>
          <p:spPr>
            <a:xfrm flipV="1">
              <a:off x="1431577" y="4321274"/>
              <a:ext cx="168077" cy="512043"/>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1404E5B-86FD-E1BF-50A8-C3D8B9362CAB}"/>
                </a:ext>
              </a:extLst>
            </p:cNvPr>
            <p:cNvCxnSpPr>
              <a:cxnSpLocks/>
              <a:stCxn id="32" idx="2"/>
              <a:endCxn id="48" idx="4"/>
            </p:cNvCxnSpPr>
            <p:nvPr/>
          </p:nvCxnSpPr>
          <p:spPr>
            <a:xfrm flipH="1" flipV="1">
              <a:off x="2480970" y="5315835"/>
              <a:ext cx="39744" cy="332086"/>
            </a:xfrm>
            <a:prstGeom prst="line">
              <a:avLst/>
            </a:prstGeom>
            <a:ln w="57150">
              <a:solidFill>
                <a:srgbClr val="FFFFFF"/>
              </a:solidFill>
            </a:ln>
          </p:spPr>
          <p:style>
            <a:lnRef idx="1">
              <a:schemeClr val="dk1"/>
            </a:lnRef>
            <a:fillRef idx="0">
              <a:schemeClr val="dk1"/>
            </a:fillRef>
            <a:effectRef idx="0">
              <a:schemeClr val="dk1"/>
            </a:effectRef>
            <a:fontRef idx="minor">
              <a:schemeClr val="tx1"/>
            </a:fontRef>
          </p:style>
        </p:cxnSp>
      </p:grpSp>
      <p:cxnSp>
        <p:nvCxnSpPr>
          <p:cNvPr id="50" name="Straight Arrow Connector 49">
            <a:extLst>
              <a:ext uri="{FF2B5EF4-FFF2-40B4-BE49-F238E27FC236}">
                <a16:creationId xmlns:a16="http://schemas.microsoft.com/office/drawing/2014/main" id="{70F05953-6D3B-EFC0-02FF-5562FDC8B38E}"/>
              </a:ext>
            </a:extLst>
          </p:cNvPr>
          <p:cNvCxnSpPr>
            <a:cxnSpLocks/>
          </p:cNvCxnSpPr>
          <p:nvPr/>
        </p:nvCxnSpPr>
        <p:spPr>
          <a:xfrm flipH="1">
            <a:off x="2266950" y="2954314"/>
            <a:ext cx="5197" cy="5794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341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16</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C420255F-566B-E2AD-E9A0-56F90CC45AEA}"/>
              </a:ext>
            </a:extLst>
          </p:cNvPr>
          <p:cNvSpPr txBox="1"/>
          <p:nvPr/>
        </p:nvSpPr>
        <p:spPr>
          <a:xfrm>
            <a:off x="80286" y="24951"/>
            <a:ext cx="4353043" cy="369332"/>
          </a:xfrm>
          <a:prstGeom prst="rect">
            <a:avLst/>
          </a:prstGeom>
          <a:noFill/>
        </p:spPr>
        <p:txBody>
          <a:bodyPr wrap="square" rtlCol="0">
            <a:spAutoFit/>
          </a:bodyPr>
          <a:lstStyle/>
          <a:p>
            <a:r>
              <a:rPr lang="en-GB" b="1" dirty="0">
                <a:latin typeface="Nexus Sans Pro"/>
              </a:rPr>
              <a:t>Best epoch of 100 on the validation sample:</a:t>
            </a:r>
          </a:p>
        </p:txBody>
      </p:sp>
      <p:grpSp>
        <p:nvGrpSpPr>
          <p:cNvPr id="6" name="Group 5">
            <a:extLst>
              <a:ext uri="{FF2B5EF4-FFF2-40B4-BE49-F238E27FC236}">
                <a16:creationId xmlns:a16="http://schemas.microsoft.com/office/drawing/2014/main" id="{8B04F2AA-1D9A-26C5-5E97-8AD4EF3CE22E}"/>
              </a:ext>
            </a:extLst>
          </p:cNvPr>
          <p:cNvGrpSpPr/>
          <p:nvPr/>
        </p:nvGrpSpPr>
        <p:grpSpPr>
          <a:xfrm>
            <a:off x="439271" y="1446359"/>
            <a:ext cx="3155576" cy="3668179"/>
            <a:chOff x="851647" y="2181465"/>
            <a:chExt cx="3155576" cy="3668179"/>
          </a:xfrm>
        </p:grpSpPr>
        <p:sp>
          <p:nvSpPr>
            <p:cNvPr id="7" name="TextBox 6">
              <a:extLst>
                <a:ext uri="{FF2B5EF4-FFF2-40B4-BE49-F238E27FC236}">
                  <a16:creationId xmlns:a16="http://schemas.microsoft.com/office/drawing/2014/main" id="{DADB45E9-0E68-6D59-CF28-EA054CB3D664}"/>
                </a:ext>
              </a:extLst>
            </p:cNvPr>
            <p:cNvSpPr txBox="1"/>
            <p:nvPr/>
          </p:nvSpPr>
          <p:spPr>
            <a:xfrm>
              <a:off x="851647" y="2181465"/>
              <a:ext cx="3155576" cy="1569660"/>
            </a:xfrm>
            <a:prstGeom prst="rect">
              <a:avLst/>
            </a:prstGeom>
            <a:noFill/>
          </p:spPr>
          <p:txBody>
            <a:bodyPr wrap="square">
              <a:spAutoFit/>
            </a:bodyPr>
            <a:lstStyle/>
            <a:p>
              <a:pPr algn="ctr"/>
              <a:r>
                <a:rPr lang="it-IT" sz="2400" b="1" dirty="0">
                  <a:latin typeface="Nexus Sans Pro"/>
                </a:rPr>
                <a:t>875 background events (data),</a:t>
              </a:r>
            </a:p>
            <a:p>
              <a:pPr algn="ctr"/>
              <a:r>
                <a:rPr lang="it-IT" sz="2400" b="1" dirty="0">
                  <a:latin typeface="Nexus Sans Pro"/>
                </a:rPr>
                <a:t> and 875 </a:t>
              </a:r>
              <a:r>
                <a:rPr lang="it-IT" sz="2400" b="1" dirty="0" err="1">
                  <a:latin typeface="Nexus Sans Pro"/>
                </a:rPr>
                <a:t>signal</a:t>
              </a:r>
              <a:r>
                <a:rPr lang="it-IT" sz="2400" b="1" dirty="0">
                  <a:latin typeface="Nexus Sans Pro"/>
                </a:rPr>
                <a:t> events (</a:t>
              </a:r>
              <a:r>
                <a:rPr lang="it-IT" sz="2400" b="1" dirty="0" err="1">
                  <a:latin typeface="Nexus Sans Pro"/>
                </a:rPr>
                <a:t>simulations</a:t>
              </a:r>
              <a:r>
                <a:rPr lang="it-IT" sz="2400" b="1" dirty="0">
                  <a:latin typeface="Nexus Sans Pro"/>
                </a:rPr>
                <a:t>)</a:t>
              </a:r>
            </a:p>
          </p:txBody>
        </p:sp>
        <p:sp>
          <p:nvSpPr>
            <p:cNvPr id="10" name="TextBox 9">
              <a:extLst>
                <a:ext uri="{FF2B5EF4-FFF2-40B4-BE49-F238E27FC236}">
                  <a16:creationId xmlns:a16="http://schemas.microsoft.com/office/drawing/2014/main" id="{6D454D71-D737-2FAD-EB21-2FBAF2005287}"/>
                </a:ext>
              </a:extLst>
            </p:cNvPr>
            <p:cNvSpPr txBox="1"/>
            <p:nvPr/>
          </p:nvSpPr>
          <p:spPr>
            <a:xfrm>
              <a:off x="851647" y="4279984"/>
              <a:ext cx="3155576" cy="1569660"/>
            </a:xfrm>
            <a:prstGeom prst="rect">
              <a:avLst/>
            </a:prstGeom>
            <a:noFill/>
          </p:spPr>
          <p:txBody>
            <a:bodyPr wrap="square" lIns="91440" tIns="45720" rIns="91440" bIns="45720" anchor="t">
              <a:spAutoFit/>
            </a:bodyPr>
            <a:lstStyle/>
            <a:p>
              <a:pPr algn="ctr"/>
              <a:r>
                <a:rPr lang="it-IT" sz="2400" b="1" dirty="0">
                  <a:latin typeface="Nexus Sans Pro"/>
                </a:rPr>
                <a:t>Dataset split into </a:t>
              </a:r>
            </a:p>
            <a:p>
              <a:pPr algn="ctr"/>
              <a:r>
                <a:rPr lang="it-IT" sz="2400" b="1" dirty="0">
                  <a:latin typeface="Aptos Black" panose="020B0004020202020204" pitchFamily="34" charset="0"/>
                </a:rPr>
                <a:t>50% training</a:t>
              </a:r>
              <a:r>
                <a:rPr lang="it-IT" sz="2400" b="1" dirty="0">
                  <a:latin typeface="Nexus Sans Pro"/>
                </a:rPr>
                <a:t>, </a:t>
              </a:r>
            </a:p>
            <a:p>
              <a:pPr algn="ctr"/>
              <a:r>
                <a:rPr lang="it-IT" sz="2400" b="1" dirty="0">
                  <a:latin typeface="Aptos Black" panose="020B0004020202020204" pitchFamily="34" charset="0"/>
                </a:rPr>
                <a:t>10% </a:t>
              </a:r>
              <a:r>
                <a:rPr lang="it-IT" sz="2400" b="1" dirty="0" err="1">
                  <a:latin typeface="Aptos Black" panose="020B0004020202020204" pitchFamily="34" charset="0"/>
                </a:rPr>
                <a:t>validation</a:t>
              </a:r>
              <a:r>
                <a:rPr lang="it-IT" sz="2400" b="1" dirty="0">
                  <a:latin typeface="Nexus Sans Pro"/>
                </a:rPr>
                <a:t>,</a:t>
              </a:r>
            </a:p>
            <a:p>
              <a:pPr algn="ctr"/>
              <a:r>
                <a:rPr lang="it-IT" sz="2400" b="1" dirty="0">
                  <a:latin typeface="Nexus Sans Pro"/>
                </a:rPr>
                <a:t>and </a:t>
              </a:r>
              <a:r>
                <a:rPr lang="it-IT" sz="2400" b="1" dirty="0">
                  <a:latin typeface="Aptos Black" panose="020B0004020202020204" pitchFamily="34" charset="0"/>
                </a:rPr>
                <a:t>40% test</a:t>
              </a:r>
            </a:p>
          </p:txBody>
        </p:sp>
        <p:cxnSp>
          <p:nvCxnSpPr>
            <p:cNvPr id="12" name="Straight Connector 11">
              <a:extLst>
                <a:ext uri="{FF2B5EF4-FFF2-40B4-BE49-F238E27FC236}">
                  <a16:creationId xmlns:a16="http://schemas.microsoft.com/office/drawing/2014/main" id="{5C213DC8-F060-DC3A-5E91-2297F233C91B}"/>
                </a:ext>
              </a:extLst>
            </p:cNvPr>
            <p:cNvCxnSpPr>
              <a:cxnSpLocks/>
            </p:cNvCxnSpPr>
            <p:nvPr/>
          </p:nvCxnSpPr>
          <p:spPr>
            <a:xfrm>
              <a:off x="1395131" y="3984193"/>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4" name="Picture 13" descr="A graph of a city&#10;&#10;Description automatically generated">
            <a:extLst>
              <a:ext uri="{FF2B5EF4-FFF2-40B4-BE49-F238E27FC236}">
                <a16:creationId xmlns:a16="http://schemas.microsoft.com/office/drawing/2014/main" id="{A1B2B68C-04FA-F3EC-3C26-16F287D27F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9981" y="695483"/>
            <a:ext cx="7681771" cy="5467034"/>
          </a:xfrm>
          <a:prstGeom prst="rect">
            <a:avLst/>
          </a:prstGeom>
        </p:spPr>
      </p:pic>
      <p:sp>
        <p:nvSpPr>
          <p:cNvPr id="15" name="TextBox 14">
            <a:extLst>
              <a:ext uri="{FF2B5EF4-FFF2-40B4-BE49-F238E27FC236}">
                <a16:creationId xmlns:a16="http://schemas.microsoft.com/office/drawing/2014/main" id="{053AA4E7-CAD7-6FE7-2496-089C6F489797}"/>
              </a:ext>
            </a:extLst>
          </p:cNvPr>
          <p:cNvSpPr txBox="1"/>
          <p:nvPr/>
        </p:nvSpPr>
        <p:spPr>
          <a:xfrm>
            <a:off x="4905756" y="172262"/>
            <a:ext cx="6852159" cy="523220"/>
          </a:xfrm>
          <a:prstGeom prst="rect">
            <a:avLst/>
          </a:prstGeom>
          <a:noFill/>
        </p:spPr>
        <p:txBody>
          <a:bodyPr wrap="square">
            <a:spAutoFit/>
          </a:bodyPr>
          <a:lstStyle/>
          <a:p>
            <a:r>
              <a:rPr lang="it-IT" sz="1400" b="1" dirty="0">
                <a:latin typeface="Nexus Sans Pro"/>
                <a:hlinkClick r:id="rId11"/>
              </a:rPr>
              <a:t>JM</a:t>
            </a:r>
            <a:r>
              <a:rPr lang="it-IT" sz="1400" dirty="0">
                <a:latin typeface="Nexus Sans Pro"/>
                <a:hlinkClick r:id="rId11"/>
              </a:rPr>
              <a:t>, G. de </a:t>
            </a:r>
            <a:r>
              <a:rPr lang="it-IT" sz="1400" dirty="0" err="1">
                <a:latin typeface="Nexus Sans Pro"/>
                <a:hlinkClick r:id="rId11"/>
              </a:rPr>
              <a:t>Wasseige</a:t>
            </a:r>
            <a:r>
              <a:rPr lang="it-IT" sz="1400" dirty="0">
                <a:latin typeface="Nexus Sans Pro"/>
                <a:hlinkClick r:id="rId11"/>
              </a:rPr>
              <a:t>, on </a:t>
            </a:r>
            <a:r>
              <a:rPr lang="it-IT" sz="1400" dirty="0" err="1">
                <a:latin typeface="Nexus Sans Pro"/>
                <a:hlinkClick r:id="rId11"/>
              </a:rPr>
              <a:t>behalf</a:t>
            </a:r>
            <a:r>
              <a:rPr lang="it-IT" sz="1400" dirty="0">
                <a:latin typeface="Nexus Sans Pro"/>
                <a:hlinkClick r:id="rId11"/>
              </a:rPr>
              <a:t> of the </a:t>
            </a:r>
            <a:r>
              <a:rPr lang="it-IT" sz="1400" b="1" dirty="0">
                <a:latin typeface="Nexus Sans Pro"/>
                <a:hlinkClick r:id="rId11"/>
              </a:rPr>
              <a:t>KM3NeT</a:t>
            </a:r>
            <a:r>
              <a:rPr lang="it-IT" sz="1400" dirty="0">
                <a:latin typeface="Nexus Sans Pro"/>
                <a:hlinkClick r:id="rId11"/>
              </a:rPr>
              <a:t> Collaboration </a:t>
            </a:r>
            <a:r>
              <a:rPr lang="en-US" sz="1400" dirty="0">
                <a:latin typeface="Nexus Sans Pro"/>
                <a:hlinkClick r:id="rId11"/>
              </a:rPr>
              <a:t>“</a:t>
            </a:r>
            <a:r>
              <a:rPr lang="en-GB" sz="1400" dirty="0">
                <a:latin typeface="Nexus Sans Pro"/>
                <a:hlinkClick r:id="rId11"/>
              </a:rPr>
              <a:t>Improving the sensitivity of KM3NeT to MeV-GeV neutrinos from solar flares</a:t>
            </a:r>
            <a:r>
              <a:rPr lang="en-GB" sz="1400" i="1" dirty="0">
                <a:solidFill>
                  <a:srgbClr val="000000"/>
                </a:solidFill>
                <a:effectLst/>
                <a:latin typeface="Nexus Sans Pro"/>
                <a:hlinkClick r:id="rId11"/>
              </a:rPr>
              <a:t>”, </a:t>
            </a:r>
            <a:r>
              <a:rPr lang="en-GB" sz="1400" i="1" dirty="0" err="1">
                <a:solidFill>
                  <a:srgbClr val="000000"/>
                </a:solidFill>
                <a:effectLst/>
                <a:latin typeface="Nexus Sans Pro"/>
                <a:hlinkClick r:id="rId11"/>
              </a:rPr>
              <a:t>PoS</a:t>
            </a:r>
            <a:r>
              <a:rPr lang="en-GB" sz="1400" i="1" dirty="0">
                <a:solidFill>
                  <a:srgbClr val="000000"/>
                </a:solidFill>
                <a:effectLst/>
                <a:latin typeface="Nexus Sans Pro"/>
                <a:hlinkClick r:id="rId11"/>
              </a:rPr>
              <a:t> </a:t>
            </a:r>
            <a:r>
              <a:rPr lang="en-GB" sz="1400" b="1" dirty="0">
                <a:solidFill>
                  <a:srgbClr val="000000"/>
                </a:solidFill>
                <a:effectLst/>
                <a:latin typeface="Nexus Sans Pro"/>
                <a:hlinkClick r:id="rId11"/>
              </a:rPr>
              <a:t>ICRC2023</a:t>
            </a:r>
            <a:r>
              <a:rPr lang="en-GB" sz="1400" i="1" dirty="0">
                <a:solidFill>
                  <a:srgbClr val="000000"/>
                </a:solidFill>
                <a:effectLst/>
                <a:latin typeface="Nexus Sans Pro"/>
                <a:hlinkClick r:id="rId11"/>
              </a:rPr>
              <a:t> </a:t>
            </a:r>
            <a:r>
              <a:rPr lang="en-GB" sz="1400" dirty="0">
                <a:solidFill>
                  <a:srgbClr val="000000"/>
                </a:solidFill>
                <a:effectLst/>
                <a:latin typeface="Nexus Sans Pro"/>
                <a:hlinkClick r:id="rId11"/>
              </a:rPr>
              <a:t>(2023)</a:t>
            </a:r>
            <a:endParaRPr lang="en-GB" sz="1400" dirty="0">
              <a:solidFill>
                <a:srgbClr val="000000"/>
              </a:solidFill>
              <a:effectLst/>
              <a:latin typeface="Nexus Sans Pro"/>
            </a:endParaRPr>
          </a:p>
        </p:txBody>
      </p:sp>
    </p:spTree>
    <p:extLst>
      <p:ext uri="{BB962C8B-B14F-4D97-AF65-F5344CB8AC3E}">
        <p14:creationId xmlns:p14="http://schemas.microsoft.com/office/powerpoint/2010/main" val="1506900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17</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pic>
        <p:nvPicPr>
          <p:cNvPr id="5" name="Picture 4" descr="A close-up of a light&#10;&#10;Description automatically generated">
            <a:extLst>
              <a:ext uri="{FF2B5EF4-FFF2-40B4-BE49-F238E27FC236}">
                <a16:creationId xmlns:a16="http://schemas.microsoft.com/office/drawing/2014/main" id="{728F0469-8443-4E03-4DDA-B979FCE518F2}"/>
              </a:ext>
            </a:extLst>
          </p:cNvPr>
          <p:cNvPicPr>
            <a:picLocks noChangeAspect="1"/>
          </p:cNvPicPr>
          <p:nvPr/>
        </p:nvPicPr>
        <p:blipFill>
          <a:blip r:embed="rId10">
            <a:extLst>
              <a:ext uri="{28A0092B-C50C-407E-A947-70E740481C1C}">
                <a14:useLocalDpi xmlns:a14="http://schemas.microsoft.com/office/drawing/2010/main" val="0"/>
              </a:ext>
            </a:extLst>
          </a:blip>
          <a:srcRect l="7170" t="10006" r="6852" b="2960"/>
          <a:stretch/>
        </p:blipFill>
        <p:spPr>
          <a:xfrm>
            <a:off x="368382" y="893143"/>
            <a:ext cx="4139823" cy="5356876"/>
          </a:xfrm>
          <a:prstGeom prst="rect">
            <a:avLst/>
          </a:prstGeom>
        </p:spPr>
      </p:pic>
      <p:sp>
        <p:nvSpPr>
          <p:cNvPr id="6" name="TextBox 5">
            <a:extLst>
              <a:ext uri="{FF2B5EF4-FFF2-40B4-BE49-F238E27FC236}">
                <a16:creationId xmlns:a16="http://schemas.microsoft.com/office/drawing/2014/main" id="{D0F12A0A-2FF7-FEAD-76B0-631D4B3B0A5A}"/>
              </a:ext>
            </a:extLst>
          </p:cNvPr>
          <p:cNvSpPr txBox="1"/>
          <p:nvPr/>
        </p:nvSpPr>
        <p:spPr>
          <a:xfrm>
            <a:off x="5522277" y="1659285"/>
            <a:ext cx="6301341" cy="3539430"/>
          </a:xfrm>
          <a:prstGeom prst="rect">
            <a:avLst/>
          </a:prstGeom>
          <a:noFill/>
        </p:spPr>
        <p:txBody>
          <a:bodyPr wrap="square" rtlCol="0">
            <a:spAutoFit/>
          </a:bodyPr>
          <a:lstStyle/>
          <a:p>
            <a:pPr algn="just"/>
            <a:r>
              <a:rPr lang="en-GB" sz="2400" b="1" dirty="0">
                <a:latin typeface="Nexus Sans Pro"/>
              </a:rPr>
              <a:t>The upcoming </a:t>
            </a:r>
            <a:r>
              <a:rPr lang="en-GB" sz="2400" b="1" dirty="0" err="1">
                <a:latin typeface="Nexus Sans Pro"/>
              </a:rPr>
              <a:t>IceCube</a:t>
            </a:r>
            <a:r>
              <a:rPr lang="en-GB" sz="2400" b="1" dirty="0">
                <a:latin typeface="Nexus Sans Pro"/>
              </a:rPr>
              <a:t> Upgrade will include new multi-</a:t>
            </a:r>
            <a:r>
              <a:rPr lang="en-GB" sz="2400" b="1" dirty="0" err="1">
                <a:latin typeface="Nexus Sans Pro"/>
              </a:rPr>
              <a:t>pmt</a:t>
            </a:r>
            <a:r>
              <a:rPr lang="en-GB" sz="2400" b="1" dirty="0">
                <a:latin typeface="Nexus Sans Pro"/>
              </a:rPr>
              <a:t> DOMs (</a:t>
            </a:r>
            <a:r>
              <a:rPr lang="en-GB" sz="2400" b="1" dirty="0" err="1">
                <a:latin typeface="Nexus Sans Pro"/>
              </a:rPr>
              <a:t>mDOMs</a:t>
            </a:r>
            <a:r>
              <a:rPr lang="en-GB" sz="2400" b="1" dirty="0">
                <a:latin typeface="Nexus Sans Pro"/>
              </a:rPr>
              <a:t>)</a:t>
            </a:r>
          </a:p>
          <a:p>
            <a:pPr algn="just"/>
            <a:endParaRPr lang="en-GB" sz="4000" b="1" dirty="0">
              <a:latin typeface="Nexus Sans Pro"/>
            </a:endParaRPr>
          </a:p>
          <a:p>
            <a:pPr algn="just"/>
            <a:r>
              <a:rPr lang="en-GB" sz="2400" b="1" dirty="0" err="1">
                <a:latin typeface="Nexus Sans Pro"/>
              </a:rPr>
              <a:t>IceCube</a:t>
            </a:r>
            <a:r>
              <a:rPr lang="en-GB" sz="2400" b="1" dirty="0">
                <a:latin typeface="Nexus Sans Pro"/>
              </a:rPr>
              <a:t> </a:t>
            </a:r>
            <a:r>
              <a:rPr lang="en-GB" sz="2400" b="1" dirty="0" err="1">
                <a:latin typeface="Nexus Sans Pro"/>
              </a:rPr>
              <a:t>mDOMs</a:t>
            </a:r>
            <a:r>
              <a:rPr lang="en-GB" sz="2400" b="1" dirty="0">
                <a:latin typeface="Nexus Sans Pro"/>
              </a:rPr>
              <a:t> are made of </a:t>
            </a:r>
            <a:r>
              <a:rPr lang="en-GB" sz="2400" b="1" dirty="0">
                <a:solidFill>
                  <a:srgbClr val="8A0000"/>
                </a:solidFill>
                <a:latin typeface="Aptos Black" panose="020B0004020202020204" pitchFamily="34" charset="0"/>
              </a:rPr>
              <a:t>24 3.1” </a:t>
            </a:r>
            <a:r>
              <a:rPr lang="en-GB" sz="2400" b="1" dirty="0" err="1">
                <a:solidFill>
                  <a:srgbClr val="8A0000"/>
                </a:solidFill>
                <a:latin typeface="Aptos Black" panose="020B0004020202020204" pitchFamily="34" charset="0"/>
              </a:rPr>
              <a:t>PMTs.</a:t>
            </a:r>
            <a:endParaRPr lang="en-GB" sz="2400" b="1" dirty="0">
              <a:solidFill>
                <a:srgbClr val="8A0000"/>
              </a:solidFill>
              <a:latin typeface="Aptos Black" panose="020B0004020202020204" pitchFamily="34" charset="0"/>
            </a:endParaRPr>
          </a:p>
          <a:p>
            <a:pPr algn="just"/>
            <a:endParaRPr lang="en-GB" sz="4000" b="1" dirty="0">
              <a:latin typeface="Nexus Sans Pro"/>
            </a:endParaRPr>
          </a:p>
          <a:p>
            <a:pPr algn="just"/>
            <a:r>
              <a:rPr lang="en-GB" sz="2400" b="1" u="sng" dirty="0">
                <a:latin typeface="Nexus Sans Pro"/>
              </a:rPr>
              <a:t>This represents an opportunity to improve the current low-energy selections using the information provided by the individual DOMS.</a:t>
            </a:r>
          </a:p>
        </p:txBody>
      </p:sp>
      <p:sp>
        <p:nvSpPr>
          <p:cNvPr id="7" name="TextBox 6">
            <a:extLst>
              <a:ext uri="{FF2B5EF4-FFF2-40B4-BE49-F238E27FC236}">
                <a16:creationId xmlns:a16="http://schemas.microsoft.com/office/drawing/2014/main" id="{9865F168-C32A-9539-14A7-239281DBE81D}"/>
              </a:ext>
            </a:extLst>
          </p:cNvPr>
          <p:cNvSpPr txBox="1"/>
          <p:nvPr/>
        </p:nvSpPr>
        <p:spPr>
          <a:xfrm>
            <a:off x="1510543" y="5745643"/>
            <a:ext cx="2226570" cy="307777"/>
          </a:xfrm>
          <a:prstGeom prst="rect">
            <a:avLst/>
          </a:prstGeom>
          <a:noFill/>
        </p:spPr>
        <p:txBody>
          <a:bodyPr wrap="square" lIns="91440" tIns="45720" rIns="91440" bIns="45720" rtlCol="0" anchor="t">
            <a:spAutoFit/>
          </a:bodyPr>
          <a:lstStyle/>
          <a:p>
            <a:r>
              <a:rPr lang="en-GB" sz="1400" b="0" i="1" dirty="0">
                <a:solidFill>
                  <a:srgbClr val="6C757D"/>
                </a:solidFill>
                <a:effectLst/>
                <a:latin typeface="Nexus Sans Pro"/>
              </a:rPr>
              <a:t>Credit: Timo </a:t>
            </a:r>
            <a:r>
              <a:rPr lang="en-GB" sz="1400" b="0" i="1" dirty="0" err="1">
                <a:solidFill>
                  <a:srgbClr val="6C757D"/>
                </a:solidFill>
                <a:effectLst/>
                <a:latin typeface="Nexus Sans Pro"/>
              </a:rPr>
              <a:t>Karg</a:t>
            </a:r>
            <a:r>
              <a:rPr lang="en-GB" sz="1400" b="0" i="1" dirty="0">
                <a:solidFill>
                  <a:srgbClr val="6C757D"/>
                </a:solidFill>
                <a:effectLst/>
                <a:latin typeface="Nexus Sans Pro"/>
              </a:rPr>
              <a:t> (DESY)</a:t>
            </a:r>
            <a:endParaRPr lang="en-GB" sz="1400" dirty="0">
              <a:latin typeface="Nexus Sans Pro"/>
            </a:endParaRPr>
          </a:p>
        </p:txBody>
      </p:sp>
      <p:sp>
        <p:nvSpPr>
          <p:cNvPr id="10" name="TextBox 9">
            <a:extLst>
              <a:ext uri="{FF2B5EF4-FFF2-40B4-BE49-F238E27FC236}">
                <a16:creationId xmlns:a16="http://schemas.microsoft.com/office/drawing/2014/main" id="{A82CAF14-BE6C-2400-673A-479FB649A2CE}"/>
              </a:ext>
            </a:extLst>
          </p:cNvPr>
          <p:cNvSpPr txBox="1"/>
          <p:nvPr/>
        </p:nvSpPr>
        <p:spPr>
          <a:xfrm>
            <a:off x="98932" y="111920"/>
            <a:ext cx="6493254"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IceCube</a:t>
            </a:r>
            <a:r>
              <a:rPr lang="it-IT" sz="3600" b="1" dirty="0">
                <a:solidFill>
                  <a:srgbClr val="8A0000"/>
                </a:solidFill>
                <a:latin typeface="Aptos Black" panose="020B0604020202020204" pitchFamily="34" charset="0"/>
              </a:rPr>
              <a:t> Upgrade</a:t>
            </a:r>
          </a:p>
        </p:txBody>
      </p:sp>
      <p:sp>
        <p:nvSpPr>
          <p:cNvPr id="12" name="TextBox 11">
            <a:extLst>
              <a:ext uri="{FF2B5EF4-FFF2-40B4-BE49-F238E27FC236}">
                <a16:creationId xmlns:a16="http://schemas.microsoft.com/office/drawing/2014/main" id="{B5336EC6-9A4F-723C-9BC1-074312EB3A91}"/>
              </a:ext>
            </a:extLst>
          </p:cNvPr>
          <p:cNvSpPr txBox="1"/>
          <p:nvPr/>
        </p:nvSpPr>
        <p:spPr>
          <a:xfrm>
            <a:off x="5465135" y="305997"/>
            <a:ext cx="6386401" cy="523220"/>
          </a:xfrm>
          <a:prstGeom prst="rect">
            <a:avLst/>
          </a:prstGeom>
          <a:noFill/>
        </p:spPr>
        <p:txBody>
          <a:bodyPr wrap="square" lIns="91440" tIns="45720" rIns="91440" bIns="45720" rtlCol="0" anchor="t">
            <a:spAutoFit/>
          </a:bodyPr>
          <a:lstStyle/>
          <a:p>
            <a:r>
              <a:rPr lang="en-GB" sz="1400" b="1" dirty="0" err="1">
                <a:latin typeface="Nexus Sans Pro"/>
                <a:hlinkClick r:id="rId11"/>
              </a:rPr>
              <a:t>IceCube</a:t>
            </a:r>
            <a:r>
              <a:rPr lang="en-GB" sz="1400" dirty="0">
                <a:latin typeface="Nexus Sans Pro"/>
                <a:hlinkClick r:id="rId11"/>
              </a:rPr>
              <a:t> Collaboration, “Acceptance Tests of more than 10 000 Photomultiplier Tubes for the multi-PMT Digital Optical Modules of the </a:t>
            </a:r>
            <a:r>
              <a:rPr lang="en-GB" sz="1400" dirty="0" err="1">
                <a:latin typeface="Nexus Sans Pro"/>
                <a:hlinkClick r:id="rId11"/>
              </a:rPr>
              <a:t>IceCube</a:t>
            </a:r>
            <a:r>
              <a:rPr lang="en-GB" sz="1400" dirty="0">
                <a:latin typeface="Nexus Sans Pro"/>
                <a:hlinkClick r:id="rId11"/>
              </a:rPr>
              <a:t> Upgrade”, </a:t>
            </a:r>
            <a:r>
              <a:rPr lang="en-GB" sz="1400" i="1" dirty="0">
                <a:latin typeface="Nexus Sans Pro"/>
                <a:hlinkClick r:id="rId11"/>
              </a:rPr>
              <a:t>JINST</a:t>
            </a:r>
            <a:r>
              <a:rPr lang="en-GB" sz="1400" dirty="0">
                <a:latin typeface="Nexus Sans Pro"/>
                <a:hlinkClick r:id="rId11"/>
              </a:rPr>
              <a:t> </a:t>
            </a:r>
            <a:r>
              <a:rPr lang="en-GB" sz="1400" b="1" dirty="0">
                <a:latin typeface="Nexus Sans Pro"/>
                <a:hlinkClick r:id="rId11"/>
              </a:rPr>
              <a:t>19 </a:t>
            </a:r>
            <a:r>
              <a:rPr lang="en-GB" sz="1400" dirty="0">
                <a:latin typeface="Nexus Sans Pro"/>
                <a:hlinkClick r:id="rId11"/>
              </a:rPr>
              <a:t>(2024</a:t>
            </a:r>
            <a:r>
              <a:rPr lang="en-GB" sz="1200" dirty="0">
                <a:latin typeface="Nexus Sans Pro"/>
                <a:hlinkClick r:id="rId11"/>
              </a:rPr>
              <a:t>)</a:t>
            </a:r>
            <a:endParaRPr lang="en-GB" sz="1600" dirty="0"/>
          </a:p>
        </p:txBody>
      </p:sp>
    </p:spTree>
    <p:extLst>
      <p:ext uri="{BB962C8B-B14F-4D97-AF65-F5344CB8AC3E}">
        <p14:creationId xmlns:p14="http://schemas.microsoft.com/office/powerpoint/2010/main" val="1238077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18</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339BAE95-B39B-623F-7C28-7EC711D78F86}"/>
              </a:ext>
            </a:extLst>
          </p:cNvPr>
          <p:cNvSpPr txBox="1"/>
          <p:nvPr/>
        </p:nvSpPr>
        <p:spPr>
          <a:xfrm>
            <a:off x="98932" y="111920"/>
            <a:ext cx="8342154"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Novel</a:t>
            </a:r>
            <a:r>
              <a:rPr lang="it-IT" sz="3600" b="1" dirty="0">
                <a:solidFill>
                  <a:srgbClr val="8A0000"/>
                </a:solidFill>
                <a:latin typeface="Aptos Black" panose="020B0604020202020204" pitchFamily="34" charset="0"/>
              </a:rPr>
              <a:t> </a:t>
            </a:r>
            <a:r>
              <a:rPr lang="it-IT" sz="3600" b="1" dirty="0" err="1">
                <a:solidFill>
                  <a:srgbClr val="8A0000"/>
                </a:solidFill>
                <a:latin typeface="Aptos Black" panose="020B0604020202020204" pitchFamily="34" charset="0"/>
              </a:rPr>
              <a:t>IceCube</a:t>
            </a:r>
            <a:r>
              <a:rPr lang="it-IT" sz="3600" b="1" dirty="0">
                <a:solidFill>
                  <a:srgbClr val="8A0000"/>
                </a:solidFill>
                <a:latin typeface="Aptos Black" panose="020B0604020202020204" pitchFamily="34" charset="0"/>
              </a:rPr>
              <a:t> sub-GeV </a:t>
            </a:r>
            <a:r>
              <a:rPr lang="it-IT" sz="3600" b="1" dirty="0" err="1">
                <a:solidFill>
                  <a:srgbClr val="8A0000"/>
                </a:solidFill>
                <a:latin typeface="Aptos Black" panose="020B0604020202020204" pitchFamily="34" charset="0"/>
              </a:rPr>
              <a:t>selection</a:t>
            </a:r>
            <a:endParaRPr lang="it-IT" sz="3600" b="1" dirty="0">
              <a:solidFill>
                <a:srgbClr val="8A0000"/>
              </a:solidFill>
              <a:latin typeface="Aptos Black" panose="020B0604020202020204" pitchFamily="34" charset="0"/>
            </a:endParaRPr>
          </a:p>
        </p:txBody>
      </p:sp>
      <p:sp>
        <p:nvSpPr>
          <p:cNvPr id="6" name="TextBox 5">
            <a:extLst>
              <a:ext uri="{FF2B5EF4-FFF2-40B4-BE49-F238E27FC236}">
                <a16:creationId xmlns:a16="http://schemas.microsoft.com/office/drawing/2014/main" id="{B99B0B80-0BF7-357C-26DE-B8EC05A55C9F}"/>
              </a:ext>
            </a:extLst>
          </p:cNvPr>
          <p:cNvSpPr txBox="1"/>
          <p:nvPr/>
        </p:nvSpPr>
        <p:spPr>
          <a:xfrm>
            <a:off x="465518" y="1429983"/>
            <a:ext cx="5107630" cy="3724096"/>
          </a:xfrm>
          <a:prstGeom prst="rect">
            <a:avLst/>
          </a:prstGeom>
          <a:noFill/>
        </p:spPr>
        <p:txBody>
          <a:bodyPr wrap="square" rtlCol="0">
            <a:spAutoFit/>
          </a:bodyPr>
          <a:lstStyle/>
          <a:p>
            <a:pPr algn="ctr"/>
            <a:r>
              <a:rPr lang="en-GB" sz="2000" b="1" dirty="0">
                <a:latin typeface="Nexus Sans Pro"/>
              </a:rPr>
              <a:t>Sub-trigger neutrino events with unsupervised learning techniques.</a:t>
            </a:r>
          </a:p>
          <a:p>
            <a:pPr algn="ctr"/>
            <a:endParaRPr lang="en-GB" sz="2800" b="1" dirty="0">
              <a:latin typeface="Nexus Sans Pro"/>
            </a:endParaRPr>
          </a:p>
          <a:p>
            <a:pPr algn="ctr"/>
            <a:r>
              <a:rPr lang="en-GB" sz="2000" b="1" dirty="0">
                <a:latin typeface="Nexus Sans Pro"/>
              </a:rPr>
              <a:t>From </a:t>
            </a:r>
            <a:r>
              <a:rPr lang="en-GB" sz="2000" b="1" dirty="0" err="1">
                <a:latin typeface="Nexus Sans Pro"/>
              </a:rPr>
              <a:t>IceCube’s</a:t>
            </a:r>
            <a:r>
              <a:rPr lang="en-GB" sz="2000" b="1" dirty="0">
                <a:latin typeface="Nexus Sans Pro"/>
              </a:rPr>
              <a:t> </a:t>
            </a:r>
            <a:r>
              <a:rPr lang="en-GB" sz="2000" b="1" dirty="0" err="1">
                <a:latin typeface="Nexus Sans Pro"/>
              </a:rPr>
              <a:t>HitsPool</a:t>
            </a:r>
            <a:r>
              <a:rPr lang="en-GB" sz="2000" b="1" dirty="0">
                <a:latin typeface="Nexus Sans Pro"/>
              </a:rPr>
              <a:t> data acquisition system, clustering methods are used to find bursts imposing minimal spatial and temporal coincidences.</a:t>
            </a:r>
          </a:p>
          <a:p>
            <a:pPr algn="ctr"/>
            <a:endParaRPr lang="en-GB" sz="2800" b="1" dirty="0">
              <a:latin typeface="Nexus Sans Pro"/>
            </a:endParaRPr>
          </a:p>
          <a:p>
            <a:pPr algn="ctr"/>
            <a:r>
              <a:rPr lang="en-GB" sz="2000" b="1" u="sng" dirty="0">
                <a:latin typeface="Nexus Sans Pro"/>
              </a:rPr>
              <a:t>Structure found in data may be evidence of the existence of multiple classes (e.g., detector noise and sub-GeV neutrinos).</a:t>
            </a:r>
          </a:p>
        </p:txBody>
      </p:sp>
      <p:cxnSp>
        <p:nvCxnSpPr>
          <p:cNvPr id="7" name="Straight Connector 6">
            <a:extLst>
              <a:ext uri="{FF2B5EF4-FFF2-40B4-BE49-F238E27FC236}">
                <a16:creationId xmlns:a16="http://schemas.microsoft.com/office/drawing/2014/main" id="{4468DD2B-D9D8-FB70-0AF9-068A36DF5AB2}"/>
              </a:ext>
            </a:extLst>
          </p:cNvPr>
          <p:cNvCxnSpPr>
            <a:cxnSpLocks/>
          </p:cNvCxnSpPr>
          <p:nvPr/>
        </p:nvCxnSpPr>
        <p:spPr>
          <a:xfrm>
            <a:off x="1971583" y="3855143"/>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F971C6-C404-DC54-67AB-13693956C345}"/>
              </a:ext>
            </a:extLst>
          </p:cNvPr>
          <p:cNvCxnSpPr>
            <a:cxnSpLocks/>
          </p:cNvCxnSpPr>
          <p:nvPr/>
        </p:nvCxnSpPr>
        <p:spPr>
          <a:xfrm>
            <a:off x="1971583" y="2316966"/>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2" name="Picture 11" descr="A black screen with white lines and rainbow colors&#10;&#10;Description automatically generated">
            <a:extLst>
              <a:ext uri="{FF2B5EF4-FFF2-40B4-BE49-F238E27FC236}">
                <a16:creationId xmlns:a16="http://schemas.microsoft.com/office/drawing/2014/main" id="{95F5E508-081E-CE69-BB6D-E8447B229F85}"/>
              </a:ext>
            </a:extLst>
          </p:cNvPr>
          <p:cNvPicPr>
            <a:picLocks noChangeAspect="1"/>
          </p:cNvPicPr>
          <p:nvPr/>
        </p:nvPicPr>
        <p:blipFill>
          <a:blip r:embed="rId10">
            <a:extLst>
              <a:ext uri="{28A0092B-C50C-407E-A947-70E740481C1C}">
                <a14:useLocalDpi xmlns:a14="http://schemas.microsoft.com/office/drawing/2010/main" val="0"/>
              </a:ext>
            </a:extLst>
          </a:blip>
          <a:srcRect l="13832" r="7461" b="15924"/>
          <a:stretch/>
        </p:blipFill>
        <p:spPr>
          <a:xfrm>
            <a:off x="7131706" y="854206"/>
            <a:ext cx="4285127" cy="5149587"/>
          </a:xfrm>
          <a:prstGeom prst="rect">
            <a:avLst/>
          </a:prstGeom>
          <a:ln>
            <a:solidFill>
              <a:schemeClr val="bg1">
                <a:lumMod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740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19</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339BAE95-B39B-623F-7C28-7EC711D78F86}"/>
              </a:ext>
            </a:extLst>
          </p:cNvPr>
          <p:cNvSpPr txBox="1"/>
          <p:nvPr/>
        </p:nvSpPr>
        <p:spPr>
          <a:xfrm>
            <a:off x="98932" y="111920"/>
            <a:ext cx="8342154"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Novel</a:t>
            </a:r>
            <a:r>
              <a:rPr lang="it-IT" sz="3600" b="1" dirty="0">
                <a:solidFill>
                  <a:srgbClr val="8A0000"/>
                </a:solidFill>
                <a:latin typeface="Aptos Black" panose="020B0604020202020204" pitchFamily="34" charset="0"/>
              </a:rPr>
              <a:t> </a:t>
            </a:r>
            <a:r>
              <a:rPr lang="it-IT" sz="3600" b="1" dirty="0" err="1">
                <a:solidFill>
                  <a:srgbClr val="8A0000"/>
                </a:solidFill>
                <a:latin typeface="Aptos Black" panose="020B0604020202020204" pitchFamily="34" charset="0"/>
              </a:rPr>
              <a:t>IceCube</a:t>
            </a:r>
            <a:r>
              <a:rPr lang="it-IT" sz="3600" b="1" dirty="0">
                <a:solidFill>
                  <a:srgbClr val="8A0000"/>
                </a:solidFill>
                <a:latin typeface="Aptos Black" panose="020B0604020202020204" pitchFamily="34" charset="0"/>
              </a:rPr>
              <a:t> sub-GeV </a:t>
            </a:r>
            <a:r>
              <a:rPr lang="it-IT" sz="3600" b="1" dirty="0" err="1">
                <a:solidFill>
                  <a:srgbClr val="8A0000"/>
                </a:solidFill>
                <a:latin typeface="Aptos Black" panose="020B0604020202020204" pitchFamily="34" charset="0"/>
              </a:rPr>
              <a:t>selection</a:t>
            </a:r>
            <a:endParaRPr lang="it-IT" sz="3600" b="1" dirty="0">
              <a:solidFill>
                <a:srgbClr val="8A0000"/>
              </a:solidFill>
              <a:latin typeface="Aptos Black" panose="020B0604020202020204" pitchFamily="34" charset="0"/>
            </a:endParaRPr>
          </a:p>
        </p:txBody>
      </p:sp>
      <p:sp>
        <p:nvSpPr>
          <p:cNvPr id="6" name="TextBox 5">
            <a:extLst>
              <a:ext uri="{FF2B5EF4-FFF2-40B4-BE49-F238E27FC236}">
                <a16:creationId xmlns:a16="http://schemas.microsoft.com/office/drawing/2014/main" id="{B99B0B80-0BF7-357C-26DE-B8EC05A55C9F}"/>
              </a:ext>
            </a:extLst>
          </p:cNvPr>
          <p:cNvSpPr txBox="1"/>
          <p:nvPr/>
        </p:nvSpPr>
        <p:spPr>
          <a:xfrm>
            <a:off x="465518" y="1429983"/>
            <a:ext cx="5107630" cy="3724096"/>
          </a:xfrm>
          <a:prstGeom prst="rect">
            <a:avLst/>
          </a:prstGeom>
          <a:noFill/>
        </p:spPr>
        <p:txBody>
          <a:bodyPr wrap="square" rtlCol="0">
            <a:spAutoFit/>
          </a:bodyPr>
          <a:lstStyle/>
          <a:p>
            <a:pPr algn="ctr"/>
            <a:r>
              <a:rPr lang="en-GB" sz="2000" b="1" dirty="0">
                <a:latin typeface="Nexus Sans Pro"/>
              </a:rPr>
              <a:t>Sub-trigger neutrino events with unsupervised learning techniques.</a:t>
            </a:r>
          </a:p>
          <a:p>
            <a:pPr algn="ctr"/>
            <a:endParaRPr lang="en-GB" sz="2800" b="1" dirty="0">
              <a:latin typeface="Nexus Sans Pro"/>
            </a:endParaRPr>
          </a:p>
          <a:p>
            <a:pPr algn="ctr"/>
            <a:r>
              <a:rPr lang="en-GB" sz="2000" b="1" dirty="0">
                <a:latin typeface="Nexus Sans Pro"/>
              </a:rPr>
              <a:t>From </a:t>
            </a:r>
            <a:r>
              <a:rPr lang="en-GB" sz="2000" b="1" dirty="0" err="1">
                <a:latin typeface="Nexus Sans Pro"/>
              </a:rPr>
              <a:t>IceCube’s</a:t>
            </a:r>
            <a:r>
              <a:rPr lang="en-GB" sz="2000" b="1" dirty="0">
                <a:latin typeface="Nexus Sans Pro"/>
              </a:rPr>
              <a:t> </a:t>
            </a:r>
            <a:r>
              <a:rPr lang="en-GB" sz="2000" b="1" dirty="0" err="1">
                <a:latin typeface="Nexus Sans Pro"/>
              </a:rPr>
              <a:t>HitsPool</a:t>
            </a:r>
            <a:r>
              <a:rPr lang="en-GB" sz="2000" b="1" dirty="0">
                <a:latin typeface="Nexus Sans Pro"/>
              </a:rPr>
              <a:t> data acquisition system, clustering methods are used to find bursts imposing minimal spatial and temporal coincidences.</a:t>
            </a:r>
          </a:p>
          <a:p>
            <a:pPr algn="ctr"/>
            <a:endParaRPr lang="en-GB" sz="2800" b="1" dirty="0">
              <a:latin typeface="Nexus Sans Pro"/>
            </a:endParaRPr>
          </a:p>
          <a:p>
            <a:pPr algn="ctr"/>
            <a:r>
              <a:rPr lang="en-GB" sz="2000" b="1" u="sng" dirty="0">
                <a:latin typeface="Nexus Sans Pro"/>
              </a:rPr>
              <a:t>Structure found in data may be evidence of the existence of multiple classes (e.g., detector noise and sub-GeV neutrinos).</a:t>
            </a:r>
          </a:p>
        </p:txBody>
      </p:sp>
      <p:cxnSp>
        <p:nvCxnSpPr>
          <p:cNvPr id="7" name="Straight Connector 6">
            <a:extLst>
              <a:ext uri="{FF2B5EF4-FFF2-40B4-BE49-F238E27FC236}">
                <a16:creationId xmlns:a16="http://schemas.microsoft.com/office/drawing/2014/main" id="{4468DD2B-D9D8-FB70-0AF9-068A36DF5AB2}"/>
              </a:ext>
            </a:extLst>
          </p:cNvPr>
          <p:cNvCxnSpPr>
            <a:cxnSpLocks/>
          </p:cNvCxnSpPr>
          <p:nvPr/>
        </p:nvCxnSpPr>
        <p:spPr>
          <a:xfrm>
            <a:off x="1971583" y="3855143"/>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F971C6-C404-DC54-67AB-13693956C345}"/>
              </a:ext>
            </a:extLst>
          </p:cNvPr>
          <p:cNvCxnSpPr>
            <a:cxnSpLocks/>
          </p:cNvCxnSpPr>
          <p:nvPr/>
        </p:nvCxnSpPr>
        <p:spPr>
          <a:xfrm>
            <a:off x="1971583" y="2316966"/>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5F5E508-081E-CE69-BB6D-E8447B229F85}"/>
              </a:ext>
            </a:extLst>
          </p:cNvPr>
          <p:cNvPicPr>
            <a:picLocks noChangeAspect="1"/>
          </p:cNvPicPr>
          <p:nvPr/>
        </p:nvPicPr>
        <p:blipFill>
          <a:blip r:embed="rId10">
            <a:extLst>
              <a:ext uri="{28A0092B-C50C-407E-A947-70E740481C1C}">
                <a14:useLocalDpi xmlns:a14="http://schemas.microsoft.com/office/drawing/2010/main" val="0"/>
              </a:ext>
            </a:extLst>
          </a:blip>
          <a:srcRect l="14004" r="3193" b="14910"/>
          <a:stretch/>
        </p:blipFill>
        <p:spPr>
          <a:xfrm>
            <a:off x="7014484" y="854206"/>
            <a:ext cx="4402349" cy="5089389"/>
          </a:xfrm>
          <a:prstGeom prst="rect">
            <a:avLst/>
          </a:prstGeom>
          <a:ln>
            <a:solidFill>
              <a:schemeClr val="bg1">
                <a:lumMod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46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7D0F-00D3-8A96-BDA6-9700CB000583}"/>
              </a:ext>
            </a:extLst>
          </p:cNvPr>
          <p:cNvSpPr/>
          <p:nvPr/>
        </p:nvSpPr>
        <p:spPr>
          <a:xfrm>
            <a:off x="-1" y="-22176"/>
            <a:ext cx="12191999" cy="6416557"/>
          </a:xfrm>
          <a:prstGeom prst="rect">
            <a:avLst/>
          </a:prstGeom>
          <a:gradFill flip="none" rotWithShape="1">
            <a:gsLst>
              <a:gs pos="0">
                <a:schemeClr val="tx1">
                  <a:lumMod val="10000"/>
                  <a:lumOff val="90000"/>
                </a:schemeClr>
              </a:gs>
              <a:gs pos="46000">
                <a:schemeClr val="tx1">
                  <a:lumMod val="10000"/>
                  <a:lumOff val="90000"/>
                </a:schemeClr>
              </a:gs>
              <a:gs pos="54000">
                <a:schemeClr val="accent1">
                  <a:lumMod val="40000"/>
                  <a:lumOff val="60000"/>
                </a:schemeClr>
              </a:gs>
              <a:gs pos="100000">
                <a:schemeClr val="accent1">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2</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3" name="Picture 22" descr="Diagram&#10;&#10;Description automatically generated">
            <a:extLst>
              <a:ext uri="{FF2B5EF4-FFF2-40B4-BE49-F238E27FC236}">
                <a16:creationId xmlns:a16="http://schemas.microsoft.com/office/drawing/2014/main" id="{5336B2B3-7B3A-46B4-7237-5231C573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4995" y="-22176"/>
            <a:ext cx="1017003" cy="1052598"/>
          </a:xfrm>
          <a:prstGeom prst="rect">
            <a:avLst/>
          </a:prstGeom>
        </p:spPr>
      </p:pic>
      <p:pic>
        <p:nvPicPr>
          <p:cNvPr id="27" name="Picture 26">
            <a:extLst>
              <a:ext uri="{FF2B5EF4-FFF2-40B4-BE49-F238E27FC236}">
                <a16:creationId xmlns:a16="http://schemas.microsoft.com/office/drawing/2014/main" id="{B10F33D7-7F3C-0F1D-523D-0DC82A8102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004936" y="60128"/>
            <a:ext cx="1017003" cy="1165620"/>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pic>
        <p:nvPicPr>
          <p:cNvPr id="6" name="Picture 2">
            <a:extLst>
              <a:ext uri="{FF2B5EF4-FFF2-40B4-BE49-F238E27FC236}">
                <a16:creationId xmlns:a16="http://schemas.microsoft.com/office/drawing/2014/main" id="{47D1A1F9-2432-FCBB-BA9F-AD43B37D68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051" y="2773718"/>
            <a:ext cx="4953897" cy="3502591"/>
          </a:xfrm>
          <a:prstGeom prst="rect">
            <a:avLst/>
          </a:prstGeom>
          <a:solidFill>
            <a:srgbClr val="FFFFFF"/>
          </a:solidFill>
          <a:ln w="19050">
            <a:solidFill>
              <a:schemeClr val="accent1"/>
            </a:solidFill>
          </a:ln>
          <a:effectLst>
            <a:outerShdw blurRad="50800" dist="38100" dir="2700000" algn="tl" rotWithShape="0">
              <a:prstClr val="black">
                <a:alpha val="40000"/>
              </a:prstClr>
            </a:outerShdw>
          </a:effectLst>
        </p:spPr>
      </p:pic>
      <p:pic>
        <p:nvPicPr>
          <p:cNvPr id="2050" name="Picture 2">
            <a:extLst>
              <a:ext uri="{FF2B5EF4-FFF2-40B4-BE49-F238E27FC236}">
                <a16:creationId xmlns:a16="http://schemas.microsoft.com/office/drawing/2014/main" id="{F76FC692-3007-8960-6E88-F7C875224E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4324" y="2754576"/>
            <a:ext cx="5259350" cy="3493223"/>
          </a:xfrm>
          <a:prstGeom prst="rect">
            <a:avLst/>
          </a:prstGeom>
          <a:noFill/>
          <a:ln w="1905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7875056-F711-8AFA-9342-97577B9B6C89}"/>
              </a:ext>
            </a:extLst>
          </p:cNvPr>
          <p:cNvSpPr txBox="1"/>
          <p:nvPr/>
        </p:nvSpPr>
        <p:spPr>
          <a:xfrm>
            <a:off x="308343" y="255181"/>
            <a:ext cx="3944679" cy="1754326"/>
          </a:xfrm>
          <a:prstGeom prst="rect">
            <a:avLst/>
          </a:prstGeom>
          <a:noFill/>
        </p:spPr>
        <p:txBody>
          <a:bodyPr wrap="square" rtlCol="0">
            <a:spAutoFit/>
          </a:bodyPr>
          <a:lstStyle/>
          <a:p>
            <a:r>
              <a:rPr lang="en-GB" dirty="0">
                <a:latin typeface="Aptos Black" panose="020B0004020202020204" pitchFamily="34" charset="0"/>
              </a:rPr>
              <a:t>Location: </a:t>
            </a:r>
            <a:r>
              <a:rPr lang="en-GB" b="1" dirty="0">
                <a:latin typeface="Nexus Sans Pro"/>
              </a:rPr>
              <a:t>South Pole</a:t>
            </a:r>
          </a:p>
          <a:p>
            <a:endParaRPr lang="en-GB" dirty="0">
              <a:latin typeface="Aptos Black" panose="020B0004020202020204" pitchFamily="34" charset="0"/>
            </a:endParaRPr>
          </a:p>
          <a:p>
            <a:r>
              <a:rPr lang="en-GB" dirty="0">
                <a:latin typeface="Aptos Black" panose="020B0004020202020204" pitchFamily="34" charset="0"/>
              </a:rPr>
              <a:t>Size: </a:t>
            </a:r>
            <a:r>
              <a:rPr lang="en-GB" b="1" dirty="0">
                <a:latin typeface="Nexus Sans Pro"/>
              </a:rPr>
              <a:t>1 km</a:t>
            </a:r>
            <a:r>
              <a:rPr lang="en-GB" b="1" baseline="30000" dirty="0">
                <a:latin typeface="Nexus Sans Pro"/>
              </a:rPr>
              <a:t>3</a:t>
            </a:r>
          </a:p>
          <a:p>
            <a:r>
              <a:rPr lang="en-GB" b="1" dirty="0">
                <a:latin typeface="Nexus Sans Pro"/>
              </a:rPr>
              <a:t>	  86 strings (8 </a:t>
            </a:r>
            <a:r>
              <a:rPr lang="en-GB" b="1" dirty="0" err="1">
                <a:latin typeface="Nexus Sans Pro"/>
              </a:rPr>
              <a:t>DeepCore</a:t>
            </a:r>
            <a:r>
              <a:rPr lang="en-GB" b="1" dirty="0">
                <a:latin typeface="Nexus Sans Pro"/>
              </a:rPr>
              <a:t>)</a:t>
            </a:r>
          </a:p>
          <a:p>
            <a:r>
              <a:rPr lang="en-GB" b="1" dirty="0">
                <a:latin typeface="Nexus Sans Pro"/>
              </a:rPr>
              <a:t>	  5160 optical modules</a:t>
            </a:r>
          </a:p>
          <a:p>
            <a:endParaRPr lang="en-GB" dirty="0">
              <a:latin typeface="Nexus Sans Pro"/>
            </a:endParaRPr>
          </a:p>
        </p:txBody>
      </p:sp>
      <p:sp>
        <p:nvSpPr>
          <p:cNvPr id="17" name="TextBox 16">
            <a:extLst>
              <a:ext uri="{FF2B5EF4-FFF2-40B4-BE49-F238E27FC236}">
                <a16:creationId xmlns:a16="http://schemas.microsoft.com/office/drawing/2014/main" id="{F9E139AB-5736-71B1-687C-A598825BF300}"/>
              </a:ext>
            </a:extLst>
          </p:cNvPr>
          <p:cNvSpPr txBox="1"/>
          <p:nvPr/>
        </p:nvSpPr>
        <p:spPr>
          <a:xfrm>
            <a:off x="6512623" y="255181"/>
            <a:ext cx="4662371" cy="1754326"/>
          </a:xfrm>
          <a:prstGeom prst="rect">
            <a:avLst/>
          </a:prstGeom>
          <a:noFill/>
        </p:spPr>
        <p:txBody>
          <a:bodyPr wrap="square" rtlCol="0">
            <a:spAutoFit/>
          </a:bodyPr>
          <a:lstStyle/>
          <a:p>
            <a:r>
              <a:rPr lang="en-GB" dirty="0">
                <a:latin typeface="Aptos Black" panose="020B0004020202020204" pitchFamily="34" charset="0"/>
              </a:rPr>
              <a:t>Location: </a:t>
            </a:r>
            <a:r>
              <a:rPr lang="en-GB" b="1" dirty="0">
                <a:latin typeface="Nexus Sans Pro"/>
              </a:rPr>
              <a:t>Mediterranean Sea</a:t>
            </a:r>
          </a:p>
          <a:p>
            <a:endParaRPr lang="en-GB" dirty="0">
              <a:latin typeface="Aptos Black" panose="020B0004020202020204" pitchFamily="34" charset="0"/>
            </a:endParaRPr>
          </a:p>
          <a:p>
            <a:r>
              <a:rPr lang="en-GB" dirty="0">
                <a:latin typeface="Aptos Black" panose="020B0004020202020204" pitchFamily="34" charset="0"/>
              </a:rPr>
              <a:t>Size: </a:t>
            </a:r>
            <a:r>
              <a:rPr lang="en-GB" b="1">
                <a:latin typeface="Nexus Sans Pro"/>
              </a:rPr>
              <a:t>1 km</a:t>
            </a:r>
            <a:r>
              <a:rPr lang="en-GB" b="1" baseline="30000">
                <a:latin typeface="Nexus Sans Pro"/>
              </a:rPr>
              <a:t>3</a:t>
            </a:r>
            <a:r>
              <a:rPr lang="en-GB" b="1">
                <a:latin typeface="Nexus Sans Pro"/>
              </a:rPr>
              <a:t> </a:t>
            </a:r>
            <a:r>
              <a:rPr lang="en-GB" b="1" dirty="0">
                <a:latin typeface="Nexus Sans Pro"/>
              </a:rPr>
              <a:t>(planned)</a:t>
            </a:r>
          </a:p>
          <a:p>
            <a:r>
              <a:rPr lang="en-GB" b="1" dirty="0">
                <a:latin typeface="Nexus Sans Pro"/>
              </a:rPr>
              <a:t>	  230 lines (ARCA) + 115 lines (ORCA)</a:t>
            </a:r>
          </a:p>
          <a:p>
            <a:r>
              <a:rPr lang="en-GB" b="1" dirty="0">
                <a:latin typeface="Nexus Sans Pro"/>
              </a:rPr>
              <a:t>	  6210 optical modules</a:t>
            </a:r>
          </a:p>
          <a:p>
            <a:endParaRPr lang="en-GB" dirty="0">
              <a:latin typeface="Nexus Sans Pro"/>
            </a:endParaRPr>
          </a:p>
        </p:txBody>
      </p:sp>
    </p:spTree>
    <p:extLst>
      <p:ext uri="{BB962C8B-B14F-4D97-AF65-F5344CB8AC3E}">
        <p14:creationId xmlns:p14="http://schemas.microsoft.com/office/powerpoint/2010/main" val="2857926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20</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DC2CAEFC-B415-4980-1061-B6DD85AD0002}"/>
              </a:ext>
            </a:extLst>
          </p:cNvPr>
          <p:cNvSpPr txBox="1"/>
          <p:nvPr/>
        </p:nvSpPr>
        <p:spPr>
          <a:xfrm>
            <a:off x="98932" y="111920"/>
            <a:ext cx="8342154"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Novel</a:t>
            </a:r>
            <a:r>
              <a:rPr lang="it-IT" sz="3600" b="1" dirty="0">
                <a:solidFill>
                  <a:srgbClr val="8A0000"/>
                </a:solidFill>
                <a:latin typeface="Aptos Black" panose="020B0604020202020204" pitchFamily="34" charset="0"/>
              </a:rPr>
              <a:t> </a:t>
            </a:r>
            <a:r>
              <a:rPr lang="it-IT" sz="3600" b="1" dirty="0" err="1">
                <a:solidFill>
                  <a:srgbClr val="8A0000"/>
                </a:solidFill>
                <a:latin typeface="Aptos Black" panose="020B0604020202020204" pitchFamily="34" charset="0"/>
              </a:rPr>
              <a:t>IceCube</a:t>
            </a:r>
            <a:r>
              <a:rPr lang="it-IT" sz="3600" b="1" dirty="0">
                <a:solidFill>
                  <a:srgbClr val="8A0000"/>
                </a:solidFill>
                <a:latin typeface="Aptos Black" panose="020B0604020202020204" pitchFamily="34" charset="0"/>
              </a:rPr>
              <a:t> sub-GeV </a:t>
            </a:r>
            <a:r>
              <a:rPr lang="it-IT" sz="3600" b="1" dirty="0" err="1">
                <a:solidFill>
                  <a:srgbClr val="8A0000"/>
                </a:solidFill>
                <a:latin typeface="Aptos Black" panose="020B0604020202020204" pitchFamily="34" charset="0"/>
              </a:rPr>
              <a:t>selection</a:t>
            </a:r>
            <a:endParaRPr lang="it-IT" sz="3600" b="1" dirty="0">
              <a:solidFill>
                <a:srgbClr val="8A0000"/>
              </a:solidFill>
              <a:latin typeface="Aptos Black" panose="020B0604020202020204" pitchFamily="34" charset="0"/>
            </a:endParaRPr>
          </a:p>
        </p:txBody>
      </p:sp>
      <p:pic>
        <p:nvPicPr>
          <p:cNvPr id="6" name="Picture 2">
            <a:extLst>
              <a:ext uri="{FF2B5EF4-FFF2-40B4-BE49-F238E27FC236}">
                <a16:creationId xmlns:a16="http://schemas.microsoft.com/office/drawing/2014/main" id="{AAFB868A-0270-5D50-65B8-D8972A4FCB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6443" y="1069620"/>
            <a:ext cx="5107630" cy="5007935"/>
          </a:xfrm>
          <a:prstGeom prst="rect">
            <a:avLst/>
          </a:prstGeom>
          <a:noFill/>
          <a:ln w="19050">
            <a:solidFill>
              <a:schemeClr val="bg1">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2DBA3E-9F36-11CF-BE14-A9BE43EB3DB1}"/>
              </a:ext>
            </a:extLst>
          </p:cNvPr>
          <p:cNvSpPr txBox="1"/>
          <p:nvPr/>
        </p:nvSpPr>
        <p:spPr>
          <a:xfrm>
            <a:off x="465518" y="1429983"/>
            <a:ext cx="5107630" cy="3724096"/>
          </a:xfrm>
          <a:prstGeom prst="rect">
            <a:avLst/>
          </a:prstGeom>
          <a:noFill/>
        </p:spPr>
        <p:txBody>
          <a:bodyPr wrap="square" rtlCol="0">
            <a:spAutoFit/>
          </a:bodyPr>
          <a:lstStyle/>
          <a:p>
            <a:pPr algn="ctr"/>
            <a:r>
              <a:rPr lang="en-GB" sz="2000" b="1" dirty="0">
                <a:latin typeface="Nexus Sans Pro"/>
              </a:rPr>
              <a:t>Sub-trigger neutrino events with unsupervised learning techniques.</a:t>
            </a:r>
          </a:p>
          <a:p>
            <a:pPr algn="ctr"/>
            <a:endParaRPr lang="en-GB" sz="2800" b="1" dirty="0">
              <a:latin typeface="Nexus Sans Pro"/>
            </a:endParaRPr>
          </a:p>
          <a:p>
            <a:pPr algn="ctr"/>
            <a:r>
              <a:rPr lang="en-GB" sz="2000" b="1" dirty="0">
                <a:latin typeface="Nexus Sans Pro"/>
              </a:rPr>
              <a:t>From </a:t>
            </a:r>
            <a:r>
              <a:rPr lang="en-GB" sz="2000" b="1" dirty="0" err="1">
                <a:latin typeface="Nexus Sans Pro"/>
              </a:rPr>
              <a:t>IceCube’s</a:t>
            </a:r>
            <a:r>
              <a:rPr lang="en-GB" sz="2000" b="1" dirty="0">
                <a:latin typeface="Nexus Sans Pro"/>
              </a:rPr>
              <a:t> </a:t>
            </a:r>
            <a:r>
              <a:rPr lang="en-GB" sz="2000" b="1" dirty="0" err="1">
                <a:latin typeface="Nexus Sans Pro"/>
              </a:rPr>
              <a:t>HitsPool</a:t>
            </a:r>
            <a:r>
              <a:rPr lang="en-GB" sz="2000" b="1" dirty="0">
                <a:latin typeface="Nexus Sans Pro"/>
              </a:rPr>
              <a:t> data acquisition system, clustering methods are used to find bursts imposing minimal spatial and temporal coincidences.</a:t>
            </a:r>
          </a:p>
          <a:p>
            <a:pPr algn="ctr"/>
            <a:endParaRPr lang="en-GB" sz="2800" b="1" dirty="0">
              <a:latin typeface="Nexus Sans Pro"/>
            </a:endParaRPr>
          </a:p>
          <a:p>
            <a:pPr algn="ctr"/>
            <a:r>
              <a:rPr lang="en-GB" sz="2000" b="1" u="sng" dirty="0">
                <a:latin typeface="Nexus Sans Pro"/>
              </a:rPr>
              <a:t>Structure found in data may be evidence of the existence of multiple classes (e.g., detector noise and sub-GeV neutrinos).</a:t>
            </a:r>
          </a:p>
        </p:txBody>
      </p:sp>
      <p:cxnSp>
        <p:nvCxnSpPr>
          <p:cNvPr id="10" name="Straight Connector 9">
            <a:extLst>
              <a:ext uri="{FF2B5EF4-FFF2-40B4-BE49-F238E27FC236}">
                <a16:creationId xmlns:a16="http://schemas.microsoft.com/office/drawing/2014/main" id="{A7E2F0AC-532A-28FC-1180-2294D0F24C3C}"/>
              </a:ext>
            </a:extLst>
          </p:cNvPr>
          <p:cNvCxnSpPr>
            <a:cxnSpLocks/>
          </p:cNvCxnSpPr>
          <p:nvPr/>
        </p:nvCxnSpPr>
        <p:spPr>
          <a:xfrm>
            <a:off x="1971583" y="3855143"/>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636BC6-7C30-6EE7-59DC-D1F54034C496}"/>
              </a:ext>
            </a:extLst>
          </p:cNvPr>
          <p:cNvCxnSpPr>
            <a:cxnSpLocks/>
          </p:cNvCxnSpPr>
          <p:nvPr/>
        </p:nvCxnSpPr>
        <p:spPr>
          <a:xfrm>
            <a:off x="1971583" y="2316966"/>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140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21</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8933BD8B-1F52-F22B-B1D0-DE5B63CFC3D6}"/>
              </a:ext>
            </a:extLst>
          </p:cNvPr>
          <p:cNvSpPr txBox="1"/>
          <p:nvPr/>
        </p:nvSpPr>
        <p:spPr>
          <a:xfrm>
            <a:off x="98932" y="111920"/>
            <a:ext cx="8342154"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Recap</a:t>
            </a:r>
            <a:endParaRPr lang="it-IT" sz="3600" b="1" dirty="0">
              <a:solidFill>
                <a:srgbClr val="8A0000"/>
              </a:solidFill>
              <a:latin typeface="Aptos Black" panose="020B0604020202020204" pitchFamily="34" charset="0"/>
            </a:endParaRPr>
          </a:p>
        </p:txBody>
      </p:sp>
      <p:sp>
        <p:nvSpPr>
          <p:cNvPr id="6" name="TextBox 5">
            <a:extLst>
              <a:ext uri="{FF2B5EF4-FFF2-40B4-BE49-F238E27FC236}">
                <a16:creationId xmlns:a16="http://schemas.microsoft.com/office/drawing/2014/main" id="{C10B7EED-6501-6BDA-A8DF-231D5ADBF7BA}"/>
              </a:ext>
            </a:extLst>
          </p:cNvPr>
          <p:cNvSpPr txBox="1"/>
          <p:nvPr/>
        </p:nvSpPr>
        <p:spPr>
          <a:xfrm>
            <a:off x="410675" y="844462"/>
            <a:ext cx="6081824" cy="5078313"/>
          </a:xfrm>
          <a:prstGeom prst="rect">
            <a:avLst/>
          </a:prstGeom>
          <a:noFill/>
        </p:spPr>
        <p:txBody>
          <a:bodyPr wrap="square" rtlCol="0">
            <a:spAutoFit/>
          </a:bodyPr>
          <a:lstStyle/>
          <a:p>
            <a:r>
              <a:rPr lang="en-GB" sz="2400" b="1" dirty="0">
                <a:latin typeface="Nexus Sans Pro"/>
              </a:rPr>
              <a:t>Large-volume neutrino telescopes are a powerful tool in the search for low energy neutrinos from astrophysical transients</a:t>
            </a:r>
          </a:p>
          <a:p>
            <a:endParaRPr lang="en-GB" sz="2800" b="1" dirty="0">
              <a:latin typeface="Nexus Sans Pro"/>
            </a:endParaRPr>
          </a:p>
          <a:p>
            <a:r>
              <a:rPr lang="en-GB" sz="2400" b="1" dirty="0">
                <a:latin typeface="Nexus Sans Pro"/>
              </a:rPr>
              <a:t>Important results have been already obtained (GRBs, GW, Solar Flares)</a:t>
            </a:r>
          </a:p>
          <a:p>
            <a:endParaRPr lang="en-GB" sz="2800" b="1" dirty="0">
              <a:latin typeface="Nexus Sans Pro"/>
            </a:endParaRPr>
          </a:p>
          <a:p>
            <a:r>
              <a:rPr lang="en-GB" sz="2400" b="1" dirty="0">
                <a:latin typeface="Nexus Sans Pro"/>
              </a:rPr>
              <a:t>Using machine learning it is possible to further boost the sensitivities in the MeV-GeV range</a:t>
            </a:r>
          </a:p>
          <a:p>
            <a:endParaRPr lang="en-GB" sz="2800" b="1" dirty="0">
              <a:latin typeface="Nexus Sans Pro"/>
            </a:endParaRPr>
          </a:p>
          <a:p>
            <a:r>
              <a:rPr lang="en-GB" sz="2400" b="1" dirty="0">
                <a:latin typeface="Nexus Sans Pro"/>
              </a:rPr>
              <a:t>Multi-PMT modules provide important additional information to help filter low-level noise</a:t>
            </a:r>
          </a:p>
        </p:txBody>
      </p:sp>
      <p:sp>
        <p:nvSpPr>
          <p:cNvPr id="7" name="TextBox 6">
            <a:extLst>
              <a:ext uri="{FF2B5EF4-FFF2-40B4-BE49-F238E27FC236}">
                <a16:creationId xmlns:a16="http://schemas.microsoft.com/office/drawing/2014/main" id="{9D014E0F-241A-348C-1667-0590215F4A58}"/>
              </a:ext>
            </a:extLst>
          </p:cNvPr>
          <p:cNvSpPr txBox="1"/>
          <p:nvPr/>
        </p:nvSpPr>
        <p:spPr>
          <a:xfrm>
            <a:off x="9558160" y="5316784"/>
            <a:ext cx="2031984" cy="646331"/>
          </a:xfrm>
          <a:prstGeom prst="rect">
            <a:avLst/>
          </a:prstGeom>
          <a:noFill/>
        </p:spPr>
        <p:txBody>
          <a:bodyPr wrap="square" rtlCol="0">
            <a:spAutoFit/>
          </a:bodyPr>
          <a:lstStyle/>
          <a:p>
            <a:r>
              <a:rPr lang="en-GB" b="1" dirty="0"/>
              <a:t>Thanks for your attention :)</a:t>
            </a:r>
          </a:p>
        </p:txBody>
      </p:sp>
      <p:cxnSp>
        <p:nvCxnSpPr>
          <p:cNvPr id="10" name="Straight Connector 9">
            <a:extLst>
              <a:ext uri="{FF2B5EF4-FFF2-40B4-BE49-F238E27FC236}">
                <a16:creationId xmlns:a16="http://schemas.microsoft.com/office/drawing/2014/main" id="{FD32D3E2-A4C3-74FA-16BE-6ABA05F0FE90}"/>
              </a:ext>
            </a:extLst>
          </p:cNvPr>
          <p:cNvCxnSpPr>
            <a:cxnSpLocks/>
          </p:cNvCxnSpPr>
          <p:nvPr/>
        </p:nvCxnSpPr>
        <p:spPr>
          <a:xfrm>
            <a:off x="807145" y="2221273"/>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F54F5A-9F8E-43E7-992B-520BE7D3F73F}"/>
              </a:ext>
            </a:extLst>
          </p:cNvPr>
          <p:cNvCxnSpPr>
            <a:cxnSpLocks/>
          </p:cNvCxnSpPr>
          <p:nvPr/>
        </p:nvCxnSpPr>
        <p:spPr>
          <a:xfrm>
            <a:off x="821349" y="3429000"/>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26A735-3F46-C86E-C54F-76994C30A28F}"/>
              </a:ext>
            </a:extLst>
          </p:cNvPr>
          <p:cNvCxnSpPr>
            <a:cxnSpLocks/>
          </p:cNvCxnSpPr>
          <p:nvPr/>
        </p:nvCxnSpPr>
        <p:spPr>
          <a:xfrm>
            <a:off x="821349" y="4548962"/>
            <a:ext cx="2095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F0DB56E-A76E-77B7-7A1D-0947A7397C37}"/>
              </a:ext>
            </a:extLst>
          </p:cNvPr>
          <p:cNvPicPr>
            <a:picLocks noChangeAspect="1"/>
          </p:cNvPicPr>
          <p:nvPr/>
        </p:nvPicPr>
        <p:blipFill>
          <a:blip r:embed="rId10"/>
          <a:stretch>
            <a:fillRect/>
          </a:stretch>
        </p:blipFill>
        <p:spPr>
          <a:xfrm>
            <a:off x="6550973" y="2972695"/>
            <a:ext cx="2622946" cy="2333016"/>
          </a:xfrm>
          <a:prstGeom prst="rect">
            <a:avLst/>
          </a:prstGeom>
        </p:spPr>
      </p:pic>
      <p:pic>
        <p:nvPicPr>
          <p:cNvPr id="16" name="Picture 15" descr="A graph of a city&#10;&#10;Description automatically generated">
            <a:extLst>
              <a:ext uri="{FF2B5EF4-FFF2-40B4-BE49-F238E27FC236}">
                <a16:creationId xmlns:a16="http://schemas.microsoft.com/office/drawing/2014/main" id="{AA50D9D8-09E3-DB6B-4BEE-13D432B971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05146" y="3172547"/>
            <a:ext cx="2986854" cy="2125712"/>
          </a:xfrm>
          <a:prstGeom prst="rect">
            <a:avLst/>
          </a:prstGeom>
        </p:spPr>
      </p:pic>
      <p:pic>
        <p:nvPicPr>
          <p:cNvPr id="17" name="Picture 2">
            <a:extLst>
              <a:ext uri="{FF2B5EF4-FFF2-40B4-BE49-F238E27FC236}">
                <a16:creationId xmlns:a16="http://schemas.microsoft.com/office/drawing/2014/main" id="{8ACC1DE1-F78C-BFC6-117A-6AFB58DA25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1981" y="371947"/>
            <a:ext cx="2577714" cy="2527400"/>
          </a:xfrm>
          <a:prstGeom prst="rect">
            <a:avLst/>
          </a:prstGeom>
          <a:noFill/>
          <a:ln w="19050">
            <a:solidFill>
              <a:schemeClr val="bg1">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95DD03FE-6866-5F85-E582-5A48F5879B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8088"/>
          <a:stretch/>
        </p:blipFill>
        <p:spPr bwMode="auto">
          <a:xfrm>
            <a:off x="6345342" y="379823"/>
            <a:ext cx="2859804" cy="1752346"/>
          </a:xfrm>
          <a:prstGeom prst="rect">
            <a:avLst/>
          </a:prstGeom>
          <a:solidFill>
            <a:srgbClr val="FFFFFF"/>
          </a:solidFill>
          <a:ln w="19050">
            <a:solidFill>
              <a:schemeClr val="bg1">
                <a:lumMod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3624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9B1AF8-A94D-4E21-A2A0-7F161E1E8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F2F2"/>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5E10CB9E-4C45-46DB-835A-2C29CE29A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F2F2"/>
              </a:solidFill>
              <a:effectLst/>
              <a:uLnTx/>
              <a:uFillTx/>
              <a:latin typeface="Corbel" panose="020B0503020204020204"/>
              <a:ea typeface="+mn-ea"/>
              <a:cs typeface="+mn-cs"/>
            </a:endParaRPr>
          </a:p>
        </p:txBody>
      </p:sp>
      <p:cxnSp>
        <p:nvCxnSpPr>
          <p:cNvPr id="14" name="Straight Connector 13">
            <a:extLst>
              <a:ext uri="{FF2B5EF4-FFF2-40B4-BE49-F238E27FC236}">
                <a16:creationId xmlns:a16="http://schemas.microsoft.com/office/drawing/2014/main" id="{2C1AF0B9-E97D-4D5D-BA2D-1C0BDE3A5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F2F2"/>
              </a:solidFill>
              <a:effectLst/>
              <a:uLnTx/>
              <a:uFillTx/>
              <a:latin typeface="Corbel" panose="020B0503020204020204"/>
              <a:ea typeface="+mn-ea"/>
              <a:cs typeface="+mn-cs"/>
            </a:endParaRPr>
          </a:p>
        </p:txBody>
      </p:sp>
      <p:sp>
        <p:nvSpPr>
          <p:cNvPr id="2" name="Titolo 1">
            <a:extLst>
              <a:ext uri="{FF2B5EF4-FFF2-40B4-BE49-F238E27FC236}">
                <a16:creationId xmlns:a16="http://schemas.microsoft.com/office/drawing/2014/main" id="{34F7BA26-BF58-4C61-99FD-9C64C1979FA5}"/>
              </a:ext>
            </a:extLst>
          </p:cNvPr>
          <p:cNvSpPr>
            <a:spLocks noGrp="1"/>
          </p:cNvSpPr>
          <p:nvPr>
            <p:ph type="title"/>
          </p:nvPr>
        </p:nvSpPr>
        <p:spPr>
          <a:xfrm>
            <a:off x="1773359" y="2724908"/>
            <a:ext cx="8640201" cy="1408184"/>
          </a:xfrm>
        </p:spPr>
        <p:txBody>
          <a:bodyPr vert="horz" lIns="91440" tIns="45720" rIns="91440" bIns="45720" rtlCol="0" anchor="b">
            <a:normAutofit/>
          </a:bodyPr>
          <a:lstStyle/>
          <a:p>
            <a:pPr algn="ctr">
              <a:lnSpc>
                <a:spcPct val="85000"/>
              </a:lnSpc>
            </a:pPr>
            <a:r>
              <a:rPr lang="en-US" sz="8800" b="1" cap="all" dirty="0">
                <a:solidFill>
                  <a:schemeClr val="tx1"/>
                </a:solidFill>
              </a:rPr>
              <a:t>Backup Slides</a:t>
            </a:r>
          </a:p>
        </p:txBody>
      </p:sp>
      <p:sp>
        <p:nvSpPr>
          <p:cNvPr id="4" name="Segnaposto piè di pagina 3">
            <a:extLst>
              <a:ext uri="{FF2B5EF4-FFF2-40B4-BE49-F238E27FC236}">
                <a16:creationId xmlns:a16="http://schemas.microsoft.com/office/drawing/2014/main" id="{A81D7F66-0CB5-4D59-BDD9-60BF780E06C8}"/>
              </a:ext>
            </a:extLst>
          </p:cNvPr>
          <p:cNvSpPr>
            <a:spLocks noGrp="1"/>
          </p:cNvSpPr>
          <p:nvPr>
            <p:ph type="ftr" sz="quarter" idx="11"/>
          </p:nvPr>
        </p:nvSpPr>
        <p:spPr>
          <a:xfrm>
            <a:off x="3949148" y="6223828"/>
            <a:ext cx="4717774" cy="365125"/>
          </a:xfrm>
        </p:spPr>
        <p:txBody>
          <a:bodyPr vert="horz" lIns="91440" tIns="45720" rIns="91440" bIns="45720" rtlCol="0"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2F2F2"/>
                </a:solidFill>
                <a:effectLst/>
                <a:uLnTx/>
                <a:uFillTx/>
                <a:latin typeface="Corbel" panose="020B0503020204020204"/>
                <a:ea typeface="+mn-ea"/>
                <a:cs typeface="+mn-cs"/>
              </a:rPr>
              <a:t>Jonathan Mauro</a:t>
            </a:r>
          </a:p>
        </p:txBody>
      </p:sp>
      <p:sp>
        <p:nvSpPr>
          <p:cNvPr id="5" name="Segnaposto numero diapositiva 4">
            <a:extLst>
              <a:ext uri="{FF2B5EF4-FFF2-40B4-BE49-F238E27FC236}">
                <a16:creationId xmlns:a16="http://schemas.microsoft.com/office/drawing/2014/main" id="{DEC866BE-B1C8-4E6C-8215-BEE0D991993A}"/>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18EDBDE-03B7-4A3E-8E18-72A4EBFF9AA6}" type="slidenum">
              <a:rPr kumimoji="0" lang="en-US" sz="1200" b="0" i="0" u="none" strike="noStrike" kern="1200" cap="none" spc="0" normalizeH="0" baseline="0" noProof="0">
                <a:ln>
                  <a:noFill/>
                </a:ln>
                <a:solidFill>
                  <a:srgbClr val="F2F2F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srgbClr val="F2F2F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8415861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7D0F-00D3-8A96-BDA6-9700CB000583}"/>
              </a:ext>
            </a:extLst>
          </p:cNvPr>
          <p:cNvSpPr/>
          <p:nvPr/>
        </p:nvSpPr>
        <p:spPr>
          <a:xfrm>
            <a:off x="0" y="-23629"/>
            <a:ext cx="12191998" cy="6422937"/>
          </a:xfrm>
          <a:prstGeom prst="rect">
            <a:avLst/>
          </a:prstGeom>
          <a:gradFill flip="none" rotWithShape="1">
            <a:gsLst>
              <a:gs pos="0">
                <a:schemeClr val="tx1">
                  <a:lumMod val="10000"/>
                  <a:lumOff val="90000"/>
                </a:schemeClr>
              </a:gs>
              <a:gs pos="46000">
                <a:schemeClr val="tx1">
                  <a:lumMod val="10000"/>
                  <a:lumOff val="90000"/>
                </a:schemeClr>
              </a:gs>
              <a:gs pos="54000">
                <a:schemeClr val="accent1">
                  <a:lumMod val="40000"/>
                  <a:lumOff val="60000"/>
                </a:schemeClr>
              </a:gs>
              <a:gs pos="100000">
                <a:schemeClr val="accent1">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B2C9E279-ED81-D342-EF63-808AEE21601D}"/>
              </a:ext>
            </a:extLst>
          </p:cNvPr>
          <p:cNvSpPr/>
          <p:nvPr/>
        </p:nvSpPr>
        <p:spPr>
          <a:xfrm>
            <a:off x="6668005" y="4003440"/>
            <a:ext cx="4994608" cy="1773098"/>
          </a:xfrm>
          <a:prstGeom prst="ellipse">
            <a:avLst/>
          </a:prstGeom>
          <a:gradFill flip="none" rotWithShape="1">
            <a:gsLst>
              <a:gs pos="0">
                <a:srgbClr val="9D6D17">
                  <a:lumMod val="10000"/>
                  <a:alpha val="60000"/>
                </a:srgbClr>
              </a:gs>
              <a:gs pos="100000">
                <a:srgbClr val="9D6D1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C8ACF4A-3C18-12C4-161E-809FE17F8120}"/>
              </a:ext>
            </a:extLst>
          </p:cNvPr>
          <p:cNvPicPr>
            <a:picLocks noChangeAspect="1"/>
          </p:cNvPicPr>
          <p:nvPr/>
        </p:nvPicPr>
        <p:blipFill>
          <a:blip r:embed="rId3"/>
          <a:stretch>
            <a:fillRect/>
          </a:stretch>
        </p:blipFill>
        <p:spPr>
          <a:xfrm>
            <a:off x="6726711" y="1257562"/>
            <a:ext cx="4865030" cy="4407790"/>
          </a:xfrm>
          <a:prstGeom prst="rect">
            <a:avLst/>
          </a:prstGeom>
        </p:spPr>
      </p:pic>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3</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6282444"/>
            <a:ext cx="821348" cy="551519"/>
          </a:xfrm>
          <a:prstGeom prst="rect">
            <a:avLst/>
          </a:prstGeom>
        </p:spPr>
      </p:pic>
      <p:pic>
        <p:nvPicPr>
          <p:cNvPr id="12" name="Picture 11">
            <a:extLst>
              <a:ext uri="{FF2B5EF4-FFF2-40B4-BE49-F238E27FC236}">
                <a16:creationId xmlns:a16="http://schemas.microsoft.com/office/drawing/2014/main" id="{1A9124F4-2ED7-B882-1B51-5FA8563F3D4D}"/>
              </a:ext>
            </a:extLst>
          </p:cNvPr>
          <p:cNvPicPr>
            <a:picLocks noChangeAspect="1"/>
          </p:cNvPicPr>
          <p:nvPr/>
        </p:nvPicPr>
        <p:blipFill>
          <a:blip r:embed="rId9"/>
          <a:srcRect t="10960"/>
          <a:stretch/>
        </p:blipFill>
        <p:spPr>
          <a:xfrm>
            <a:off x="650919" y="-23629"/>
            <a:ext cx="3719339" cy="6106360"/>
          </a:xfrm>
          <a:prstGeom prst="rect">
            <a:avLst/>
          </a:prstGeom>
        </p:spPr>
      </p:pic>
      <p:pic>
        <p:nvPicPr>
          <p:cNvPr id="23" name="Picture 22" descr="Diagram&#10;&#10;Description automatically generated">
            <a:extLst>
              <a:ext uri="{FF2B5EF4-FFF2-40B4-BE49-F238E27FC236}">
                <a16:creationId xmlns:a16="http://schemas.microsoft.com/office/drawing/2014/main" id="{5336B2B3-7B3A-46B4-7237-5231C5738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995" y="-22176"/>
            <a:ext cx="1017003" cy="1052598"/>
          </a:xfrm>
          <a:prstGeom prst="rect">
            <a:avLst/>
          </a:prstGeom>
        </p:spPr>
      </p:pic>
      <p:pic>
        <p:nvPicPr>
          <p:cNvPr id="27" name="Picture 26">
            <a:extLst>
              <a:ext uri="{FF2B5EF4-FFF2-40B4-BE49-F238E27FC236}">
                <a16:creationId xmlns:a16="http://schemas.microsoft.com/office/drawing/2014/main" id="{B10F33D7-7F3C-0F1D-523D-0DC82A81020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22153" y="60128"/>
            <a:ext cx="1017003" cy="1165620"/>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grpSp>
        <p:nvGrpSpPr>
          <p:cNvPr id="28" name="Group 27">
            <a:extLst>
              <a:ext uri="{FF2B5EF4-FFF2-40B4-BE49-F238E27FC236}">
                <a16:creationId xmlns:a16="http://schemas.microsoft.com/office/drawing/2014/main" id="{78A5A52E-A43D-B4E0-7E45-F5EF4A3735E3}"/>
              </a:ext>
            </a:extLst>
          </p:cNvPr>
          <p:cNvGrpSpPr/>
          <p:nvPr/>
        </p:nvGrpSpPr>
        <p:grpSpPr>
          <a:xfrm rot="4961238">
            <a:off x="1353085" y="3057307"/>
            <a:ext cx="1099054" cy="3129488"/>
            <a:chOff x="4627914" y="2604976"/>
            <a:chExt cx="1099054" cy="3129488"/>
          </a:xfrm>
        </p:grpSpPr>
        <p:cxnSp>
          <p:nvCxnSpPr>
            <p:cNvPr id="14" name="Straight Connector 13">
              <a:extLst>
                <a:ext uri="{FF2B5EF4-FFF2-40B4-BE49-F238E27FC236}">
                  <a16:creationId xmlns:a16="http://schemas.microsoft.com/office/drawing/2014/main" id="{723BF58D-C3E0-5613-D4A8-836F9B173BD2}"/>
                </a:ext>
              </a:extLst>
            </p:cNvPr>
            <p:cNvCxnSpPr>
              <a:cxnSpLocks/>
            </p:cNvCxnSpPr>
            <p:nvPr/>
          </p:nvCxnSpPr>
          <p:spPr>
            <a:xfrm flipV="1">
              <a:off x="5176651" y="2753833"/>
              <a:ext cx="0" cy="298063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81FEB30D-AE82-FDDC-4759-2671879D11BB}"/>
                </a:ext>
              </a:extLst>
            </p:cNvPr>
            <p:cNvSpPr/>
            <p:nvPr/>
          </p:nvSpPr>
          <p:spPr>
            <a:xfrm>
              <a:off x="4627914" y="2604976"/>
              <a:ext cx="1099054" cy="1459387"/>
            </a:xfrm>
            <a:prstGeom prst="triangle">
              <a:avLst/>
            </a:prstGeom>
            <a:solidFill>
              <a:srgbClr val="00B0F0">
                <a:alpha val="60000"/>
              </a:srgbClr>
            </a:solidFill>
            <a:ln>
              <a:noFill/>
            </a:ln>
            <a:effectLst>
              <a:glow rad="12700">
                <a:srgbClr val="00B0F0">
                  <a:alpha val="38000"/>
                </a:srgbClr>
              </a:glow>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Oval 30">
            <a:extLst>
              <a:ext uri="{FF2B5EF4-FFF2-40B4-BE49-F238E27FC236}">
                <a16:creationId xmlns:a16="http://schemas.microsoft.com/office/drawing/2014/main" id="{883F2F11-3614-389E-BF16-C815C11E7170}"/>
              </a:ext>
            </a:extLst>
          </p:cNvPr>
          <p:cNvSpPr>
            <a:spLocks noChangeAspect="1"/>
          </p:cNvSpPr>
          <p:nvPr/>
        </p:nvSpPr>
        <p:spPr>
          <a:xfrm>
            <a:off x="2333580" y="4361307"/>
            <a:ext cx="128822" cy="128822"/>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D447C01-369F-CD14-6FBA-3284E344503B}"/>
              </a:ext>
            </a:extLst>
          </p:cNvPr>
          <p:cNvSpPr>
            <a:spLocks noChangeAspect="1"/>
          </p:cNvSpPr>
          <p:nvPr/>
        </p:nvSpPr>
        <p:spPr>
          <a:xfrm>
            <a:off x="2311140" y="4462874"/>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6AF916B-6C32-ABE7-B508-075BC6090331}"/>
              </a:ext>
            </a:extLst>
          </p:cNvPr>
          <p:cNvSpPr>
            <a:spLocks noChangeAspect="1"/>
          </p:cNvSpPr>
          <p:nvPr/>
        </p:nvSpPr>
        <p:spPr>
          <a:xfrm>
            <a:off x="1959693" y="4824440"/>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B89A7FA-482F-D902-F2B2-F888B33BCEE4}"/>
              </a:ext>
            </a:extLst>
          </p:cNvPr>
          <p:cNvSpPr>
            <a:spLocks noChangeAspect="1"/>
          </p:cNvSpPr>
          <p:nvPr/>
        </p:nvSpPr>
        <p:spPr>
          <a:xfrm>
            <a:off x="1967777" y="4382483"/>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077C124-0442-B69F-3B4D-D9B0122A9C51}"/>
              </a:ext>
            </a:extLst>
          </p:cNvPr>
          <p:cNvSpPr>
            <a:spLocks noChangeAspect="1"/>
          </p:cNvSpPr>
          <p:nvPr/>
        </p:nvSpPr>
        <p:spPr>
          <a:xfrm>
            <a:off x="1944602" y="4472259"/>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7C0D405-2C94-5894-A877-204DBD5DC663}"/>
              </a:ext>
            </a:extLst>
          </p:cNvPr>
          <p:cNvSpPr>
            <a:spLocks noChangeAspect="1"/>
          </p:cNvSpPr>
          <p:nvPr/>
        </p:nvSpPr>
        <p:spPr>
          <a:xfrm>
            <a:off x="2478281" y="4452452"/>
            <a:ext cx="170121" cy="170121"/>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EF54A98-77E3-DBC7-CAA4-2150183EBFB4}"/>
              </a:ext>
            </a:extLst>
          </p:cNvPr>
          <p:cNvSpPr>
            <a:spLocks noChangeAspect="1"/>
          </p:cNvSpPr>
          <p:nvPr/>
        </p:nvSpPr>
        <p:spPr>
          <a:xfrm>
            <a:off x="3041105" y="4392833"/>
            <a:ext cx="170121" cy="170121"/>
          </a:xfrm>
          <a:prstGeom prst="ellipse">
            <a:avLst/>
          </a:prstGeom>
          <a:solidFill>
            <a:srgbClr val="0072C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8FE2754-C1D4-D58D-7188-CC5428B89D76}"/>
              </a:ext>
            </a:extLst>
          </p:cNvPr>
          <p:cNvSpPr>
            <a:spLocks noChangeAspect="1"/>
          </p:cNvSpPr>
          <p:nvPr/>
        </p:nvSpPr>
        <p:spPr>
          <a:xfrm>
            <a:off x="1942262" y="4687786"/>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810F836-D15D-5D89-68A6-CD14CF3DE58D}"/>
              </a:ext>
            </a:extLst>
          </p:cNvPr>
          <p:cNvSpPr>
            <a:spLocks noChangeAspect="1"/>
          </p:cNvSpPr>
          <p:nvPr/>
        </p:nvSpPr>
        <p:spPr>
          <a:xfrm>
            <a:off x="1945980" y="4586283"/>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a:extLst>
              <a:ext uri="{FF2B5EF4-FFF2-40B4-BE49-F238E27FC236}">
                <a16:creationId xmlns:a16="http://schemas.microsoft.com/office/drawing/2014/main" id="{6CB1C22B-3B54-2E61-983A-B18FBC04E0E3}"/>
              </a:ext>
            </a:extLst>
          </p:cNvPr>
          <p:cNvSpPr>
            <a:spLocks noChangeAspect="1"/>
          </p:cNvSpPr>
          <p:nvPr/>
        </p:nvSpPr>
        <p:spPr>
          <a:xfrm>
            <a:off x="2114723" y="4943793"/>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987E62F3-906E-CC4D-9918-74C0331F2EE4}"/>
              </a:ext>
            </a:extLst>
          </p:cNvPr>
          <p:cNvSpPr>
            <a:spLocks noChangeAspect="1"/>
          </p:cNvSpPr>
          <p:nvPr/>
        </p:nvSpPr>
        <p:spPr>
          <a:xfrm>
            <a:off x="2120333" y="4251020"/>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260D1F6-1F90-1CB3-D257-A3281BEF3F68}"/>
              </a:ext>
            </a:extLst>
          </p:cNvPr>
          <p:cNvSpPr>
            <a:spLocks noChangeAspect="1"/>
          </p:cNvSpPr>
          <p:nvPr/>
        </p:nvSpPr>
        <p:spPr>
          <a:xfrm>
            <a:off x="2127770" y="4372072"/>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6D38377-5A9E-5F64-B5A3-DEA98AF9819D}"/>
              </a:ext>
            </a:extLst>
          </p:cNvPr>
          <p:cNvSpPr>
            <a:spLocks noChangeAspect="1"/>
          </p:cNvSpPr>
          <p:nvPr/>
        </p:nvSpPr>
        <p:spPr>
          <a:xfrm>
            <a:off x="2114723" y="4462874"/>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5279596-6570-0B72-F360-2A89F2E4E628}"/>
              </a:ext>
            </a:extLst>
          </p:cNvPr>
          <p:cNvSpPr>
            <a:spLocks noChangeAspect="1"/>
          </p:cNvSpPr>
          <p:nvPr/>
        </p:nvSpPr>
        <p:spPr>
          <a:xfrm>
            <a:off x="2121349" y="4818203"/>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8B8C5BB-590F-64D2-F335-1492A7006F6F}"/>
              </a:ext>
            </a:extLst>
          </p:cNvPr>
          <p:cNvSpPr>
            <a:spLocks noChangeAspect="1"/>
          </p:cNvSpPr>
          <p:nvPr/>
        </p:nvSpPr>
        <p:spPr>
          <a:xfrm>
            <a:off x="2123987" y="4707937"/>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E3C82603-C411-1761-A1C5-C6F91E87DF7A}"/>
              </a:ext>
            </a:extLst>
          </p:cNvPr>
          <p:cNvSpPr>
            <a:spLocks noChangeAspect="1"/>
          </p:cNvSpPr>
          <p:nvPr/>
        </p:nvSpPr>
        <p:spPr>
          <a:xfrm>
            <a:off x="2114723" y="4565254"/>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03A63B0C-8832-DCAE-44E8-A32CBB2B8023}"/>
              </a:ext>
            </a:extLst>
          </p:cNvPr>
          <p:cNvSpPr>
            <a:spLocks noChangeAspect="1"/>
          </p:cNvSpPr>
          <p:nvPr/>
        </p:nvSpPr>
        <p:spPr>
          <a:xfrm>
            <a:off x="2350018" y="4720592"/>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0B2ECF4-CAF3-28B3-368C-4D860A129127}"/>
              </a:ext>
            </a:extLst>
          </p:cNvPr>
          <p:cNvSpPr>
            <a:spLocks noChangeAspect="1"/>
          </p:cNvSpPr>
          <p:nvPr/>
        </p:nvSpPr>
        <p:spPr>
          <a:xfrm>
            <a:off x="2326231" y="4610530"/>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B5B7749-B368-A4DF-9DAD-A78E6228ACE2}"/>
              </a:ext>
            </a:extLst>
          </p:cNvPr>
          <p:cNvSpPr>
            <a:spLocks noChangeAspect="1"/>
          </p:cNvSpPr>
          <p:nvPr/>
        </p:nvSpPr>
        <p:spPr>
          <a:xfrm>
            <a:off x="2350698" y="4818203"/>
            <a:ext cx="105720" cy="105720"/>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3E3AD123-54A0-A13A-96D8-9729A11F8A7B}"/>
              </a:ext>
            </a:extLst>
          </p:cNvPr>
          <p:cNvSpPr>
            <a:spLocks noChangeAspect="1"/>
          </p:cNvSpPr>
          <p:nvPr/>
        </p:nvSpPr>
        <p:spPr>
          <a:xfrm>
            <a:off x="2503701" y="4366539"/>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a:extLst>
              <a:ext uri="{FF2B5EF4-FFF2-40B4-BE49-F238E27FC236}">
                <a16:creationId xmlns:a16="http://schemas.microsoft.com/office/drawing/2014/main" id="{989B3465-A0F1-C8FB-AB8A-F423675884EB}"/>
              </a:ext>
            </a:extLst>
          </p:cNvPr>
          <p:cNvSpPr>
            <a:spLocks noChangeAspect="1"/>
          </p:cNvSpPr>
          <p:nvPr/>
        </p:nvSpPr>
        <p:spPr>
          <a:xfrm>
            <a:off x="2508364" y="4589948"/>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85C87C8-E604-AC94-B00D-9A0E508D4C8A}"/>
              </a:ext>
            </a:extLst>
          </p:cNvPr>
          <p:cNvSpPr>
            <a:spLocks noChangeAspect="1"/>
          </p:cNvSpPr>
          <p:nvPr/>
        </p:nvSpPr>
        <p:spPr>
          <a:xfrm>
            <a:off x="2705368" y="4714353"/>
            <a:ext cx="105720" cy="105720"/>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3BFD972B-531C-652A-A059-591852E49F87}"/>
              </a:ext>
            </a:extLst>
          </p:cNvPr>
          <p:cNvSpPr>
            <a:spLocks noChangeAspect="1"/>
          </p:cNvSpPr>
          <p:nvPr/>
        </p:nvSpPr>
        <p:spPr>
          <a:xfrm>
            <a:off x="2867225" y="4357154"/>
            <a:ext cx="105720" cy="105720"/>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040B404-BA05-7528-1193-904439F411CC}"/>
              </a:ext>
            </a:extLst>
          </p:cNvPr>
          <p:cNvSpPr>
            <a:spLocks noChangeAspect="1"/>
          </p:cNvSpPr>
          <p:nvPr/>
        </p:nvSpPr>
        <p:spPr>
          <a:xfrm>
            <a:off x="2884765" y="4598154"/>
            <a:ext cx="66297" cy="66297"/>
          </a:xfrm>
          <a:prstGeom prst="ellipse">
            <a:avLst/>
          </a:prstGeom>
          <a:solidFill>
            <a:srgbClr val="0072C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9387362-96D5-865E-0762-1C1C24FE1AA7}"/>
              </a:ext>
            </a:extLst>
          </p:cNvPr>
          <p:cNvSpPr>
            <a:spLocks noChangeAspect="1"/>
          </p:cNvSpPr>
          <p:nvPr/>
        </p:nvSpPr>
        <p:spPr>
          <a:xfrm>
            <a:off x="2729678" y="4374748"/>
            <a:ext cx="66297" cy="66297"/>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C1920F10-BF90-8738-8405-6DB4494D15FE}"/>
              </a:ext>
            </a:extLst>
          </p:cNvPr>
          <p:cNvSpPr>
            <a:spLocks noChangeAspect="1"/>
          </p:cNvSpPr>
          <p:nvPr/>
        </p:nvSpPr>
        <p:spPr>
          <a:xfrm>
            <a:off x="2522184" y="4304109"/>
            <a:ext cx="66297" cy="66297"/>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B27B9E3F-8798-25CE-1F8F-AAB8DF9DF8AA}"/>
              </a:ext>
            </a:extLst>
          </p:cNvPr>
          <p:cNvSpPr>
            <a:spLocks noChangeAspect="1"/>
          </p:cNvSpPr>
          <p:nvPr/>
        </p:nvSpPr>
        <p:spPr>
          <a:xfrm>
            <a:off x="2362610" y="4305264"/>
            <a:ext cx="66297" cy="66297"/>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7BF4850D-970D-9D47-195C-1033ED0C3D12}"/>
              </a:ext>
            </a:extLst>
          </p:cNvPr>
          <p:cNvSpPr>
            <a:spLocks noChangeAspect="1"/>
          </p:cNvSpPr>
          <p:nvPr/>
        </p:nvSpPr>
        <p:spPr>
          <a:xfrm>
            <a:off x="2158169" y="4200730"/>
            <a:ext cx="66297" cy="66297"/>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7477ED3B-000F-FD4A-0E77-847709C679EB}"/>
              </a:ext>
            </a:extLst>
          </p:cNvPr>
          <p:cNvSpPr>
            <a:spLocks noChangeAspect="1"/>
          </p:cNvSpPr>
          <p:nvPr/>
        </p:nvSpPr>
        <p:spPr>
          <a:xfrm>
            <a:off x="2835025" y="4428150"/>
            <a:ext cx="170121" cy="170121"/>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93DCD90-6E1D-C643-E800-70D9837EE54C}"/>
              </a:ext>
            </a:extLst>
          </p:cNvPr>
          <p:cNvSpPr>
            <a:spLocks noChangeAspect="1"/>
          </p:cNvSpPr>
          <p:nvPr/>
        </p:nvSpPr>
        <p:spPr>
          <a:xfrm>
            <a:off x="2704650" y="4612875"/>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64E1F71-2F18-45C9-3492-3D2CF3D82D87}"/>
              </a:ext>
            </a:extLst>
          </p:cNvPr>
          <p:cNvSpPr>
            <a:spLocks noChangeAspect="1"/>
          </p:cNvSpPr>
          <p:nvPr/>
        </p:nvSpPr>
        <p:spPr>
          <a:xfrm>
            <a:off x="2672450" y="4441046"/>
            <a:ext cx="170121" cy="170121"/>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C97A3523-16CB-7EB3-6A8F-D5AEE856BA67}"/>
              </a:ext>
            </a:extLst>
          </p:cNvPr>
          <p:cNvGrpSpPr/>
          <p:nvPr/>
        </p:nvGrpSpPr>
        <p:grpSpPr>
          <a:xfrm>
            <a:off x="7798810" y="3764430"/>
            <a:ext cx="3134704" cy="1068300"/>
            <a:chOff x="7798810" y="3764430"/>
            <a:chExt cx="3134704" cy="1068300"/>
          </a:xfrm>
        </p:grpSpPr>
        <p:grpSp>
          <p:nvGrpSpPr>
            <p:cNvPr id="55" name="Group 54">
              <a:extLst>
                <a:ext uri="{FF2B5EF4-FFF2-40B4-BE49-F238E27FC236}">
                  <a16:creationId xmlns:a16="http://schemas.microsoft.com/office/drawing/2014/main" id="{4EE0E648-3F69-2E26-7E95-84C09A09F967}"/>
                </a:ext>
              </a:extLst>
            </p:cNvPr>
            <p:cNvGrpSpPr/>
            <p:nvPr/>
          </p:nvGrpSpPr>
          <p:grpSpPr>
            <a:xfrm rot="20863955">
              <a:off x="7798810" y="3764430"/>
              <a:ext cx="3134704" cy="947887"/>
              <a:chOff x="2510175" y="3485715"/>
              <a:chExt cx="3134704" cy="947887"/>
            </a:xfrm>
          </p:grpSpPr>
          <p:cxnSp>
            <p:nvCxnSpPr>
              <p:cNvPr id="93" name="Straight Connector 92">
                <a:extLst>
                  <a:ext uri="{FF2B5EF4-FFF2-40B4-BE49-F238E27FC236}">
                    <a16:creationId xmlns:a16="http://schemas.microsoft.com/office/drawing/2014/main" id="{5C4714A0-DCDC-73F9-4233-902D214A0259}"/>
                  </a:ext>
                </a:extLst>
              </p:cNvPr>
              <p:cNvCxnSpPr>
                <a:cxnSpLocks/>
              </p:cNvCxnSpPr>
              <p:nvPr/>
            </p:nvCxnSpPr>
            <p:spPr>
              <a:xfrm rot="4961238" flipV="1">
                <a:off x="4000491" y="2538489"/>
                <a:ext cx="0" cy="2980631"/>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F8CF6FCD-11CD-D294-C615-78CA1015E91A}"/>
                  </a:ext>
                </a:extLst>
              </p:cNvPr>
              <p:cNvSpPr/>
              <p:nvPr/>
            </p:nvSpPr>
            <p:spPr>
              <a:xfrm rot="4961238">
                <a:off x="4085395" y="2874119"/>
                <a:ext cx="947887" cy="2171080"/>
              </a:xfrm>
              <a:prstGeom prst="triangle">
                <a:avLst/>
              </a:prstGeom>
              <a:solidFill>
                <a:srgbClr val="00B0F0">
                  <a:alpha val="80000"/>
                </a:srgbClr>
              </a:solidFill>
              <a:ln>
                <a:noFill/>
              </a:ln>
              <a:effectLst>
                <a:glow rad="12700">
                  <a:srgbClr val="00B0F0">
                    <a:alpha val="38000"/>
                  </a:srgbClr>
                </a:glow>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Oval 55">
              <a:extLst>
                <a:ext uri="{FF2B5EF4-FFF2-40B4-BE49-F238E27FC236}">
                  <a16:creationId xmlns:a16="http://schemas.microsoft.com/office/drawing/2014/main" id="{B982C7C8-BE29-7472-F159-868D09786B78}"/>
                </a:ext>
              </a:extLst>
            </p:cNvPr>
            <p:cNvSpPr>
              <a:spLocks noChangeAspect="1"/>
            </p:cNvSpPr>
            <p:nvPr/>
          </p:nvSpPr>
          <p:spPr>
            <a:xfrm>
              <a:off x="10381207" y="3842625"/>
              <a:ext cx="170121" cy="170121"/>
            </a:xfrm>
            <a:prstGeom prst="ellipse">
              <a:avLst/>
            </a:prstGeom>
            <a:solidFill>
              <a:srgbClr val="0072C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56">
              <a:extLst>
                <a:ext uri="{FF2B5EF4-FFF2-40B4-BE49-F238E27FC236}">
                  <a16:creationId xmlns:a16="http://schemas.microsoft.com/office/drawing/2014/main" id="{9B094FE4-7503-A7B8-9BFF-EBA8E5F5C61B}"/>
                </a:ext>
              </a:extLst>
            </p:cNvPr>
            <p:cNvGrpSpPr/>
            <p:nvPr/>
          </p:nvGrpSpPr>
          <p:grpSpPr>
            <a:xfrm>
              <a:off x="8834918" y="4216131"/>
              <a:ext cx="173839" cy="581895"/>
              <a:chOff x="4114062" y="3780548"/>
              <a:chExt cx="173839" cy="581895"/>
            </a:xfrm>
          </p:grpSpPr>
          <p:sp>
            <p:nvSpPr>
              <p:cNvPr id="88" name="Oval 87">
                <a:extLst>
                  <a:ext uri="{FF2B5EF4-FFF2-40B4-BE49-F238E27FC236}">
                    <a16:creationId xmlns:a16="http://schemas.microsoft.com/office/drawing/2014/main" id="{3452D587-2433-4A0C-CB8D-A4E80DFDA7E8}"/>
                  </a:ext>
                </a:extLst>
              </p:cNvPr>
              <p:cNvSpPr>
                <a:spLocks noChangeAspect="1"/>
              </p:cNvSpPr>
              <p:nvPr/>
            </p:nvSpPr>
            <p:spPr>
              <a:xfrm>
                <a:off x="4131493" y="4222505"/>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3662BEAF-3CBC-2CAA-52BB-31B6F969F5E5}"/>
                  </a:ext>
                </a:extLst>
              </p:cNvPr>
              <p:cNvSpPr>
                <a:spLocks noChangeAspect="1"/>
              </p:cNvSpPr>
              <p:nvPr/>
            </p:nvSpPr>
            <p:spPr>
              <a:xfrm>
                <a:off x="4139577" y="3780548"/>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44F27D2-A99A-8D73-7AF2-AC52B00B6F70}"/>
                  </a:ext>
                </a:extLst>
              </p:cNvPr>
              <p:cNvSpPr>
                <a:spLocks noChangeAspect="1"/>
              </p:cNvSpPr>
              <p:nvPr/>
            </p:nvSpPr>
            <p:spPr>
              <a:xfrm>
                <a:off x="4116402" y="3870324"/>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804E83BF-C45E-1A43-7CD2-7A2ED1EFD198}"/>
                  </a:ext>
                </a:extLst>
              </p:cNvPr>
              <p:cNvSpPr>
                <a:spLocks noChangeAspect="1"/>
              </p:cNvSpPr>
              <p:nvPr/>
            </p:nvSpPr>
            <p:spPr>
              <a:xfrm>
                <a:off x="4114062" y="4085851"/>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8F5C7354-75C4-C1E6-6759-4AA291BAF586}"/>
                  </a:ext>
                </a:extLst>
              </p:cNvPr>
              <p:cNvSpPr>
                <a:spLocks noChangeAspect="1"/>
              </p:cNvSpPr>
              <p:nvPr/>
            </p:nvSpPr>
            <p:spPr>
              <a:xfrm>
                <a:off x="4117780" y="3984348"/>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8" name="Group 57">
              <a:extLst>
                <a:ext uri="{FF2B5EF4-FFF2-40B4-BE49-F238E27FC236}">
                  <a16:creationId xmlns:a16="http://schemas.microsoft.com/office/drawing/2014/main" id="{94F2080B-8064-96CE-5248-BCC9B244BBC4}"/>
                </a:ext>
              </a:extLst>
            </p:cNvPr>
            <p:cNvGrpSpPr/>
            <p:nvPr/>
          </p:nvGrpSpPr>
          <p:grpSpPr>
            <a:xfrm>
              <a:off x="9687025" y="3968801"/>
              <a:ext cx="170121" cy="391559"/>
              <a:chOff x="4650081" y="3702174"/>
              <a:chExt cx="170121" cy="391559"/>
            </a:xfrm>
          </p:grpSpPr>
          <p:sp>
            <p:nvSpPr>
              <p:cNvPr id="84" name="Oval 83">
                <a:extLst>
                  <a:ext uri="{FF2B5EF4-FFF2-40B4-BE49-F238E27FC236}">
                    <a16:creationId xmlns:a16="http://schemas.microsoft.com/office/drawing/2014/main" id="{0D0FB458-7AD9-9111-E210-7756A6FBA025}"/>
                  </a:ext>
                </a:extLst>
              </p:cNvPr>
              <p:cNvSpPr>
                <a:spLocks noChangeAspect="1"/>
              </p:cNvSpPr>
              <p:nvPr/>
            </p:nvSpPr>
            <p:spPr>
              <a:xfrm>
                <a:off x="4650081" y="3850517"/>
                <a:ext cx="170121" cy="170121"/>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60DB4850-26FA-9319-6F5B-EE2922168E63}"/>
                  </a:ext>
                </a:extLst>
              </p:cNvPr>
              <p:cNvSpPr>
                <a:spLocks noChangeAspect="1"/>
              </p:cNvSpPr>
              <p:nvPr/>
            </p:nvSpPr>
            <p:spPr>
              <a:xfrm>
                <a:off x="4675501" y="3764604"/>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a:extLst>
                  <a:ext uri="{FF2B5EF4-FFF2-40B4-BE49-F238E27FC236}">
                    <a16:creationId xmlns:a16="http://schemas.microsoft.com/office/drawing/2014/main" id="{15A51474-60BC-D314-21E3-7173BC89A5CD}"/>
                  </a:ext>
                </a:extLst>
              </p:cNvPr>
              <p:cNvSpPr>
                <a:spLocks noChangeAspect="1"/>
              </p:cNvSpPr>
              <p:nvPr/>
            </p:nvSpPr>
            <p:spPr>
              <a:xfrm>
                <a:off x="4680164" y="3988013"/>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4D9E2A49-878A-4F5F-CF1D-33D641D8F1EE}"/>
                  </a:ext>
                </a:extLst>
              </p:cNvPr>
              <p:cNvSpPr>
                <a:spLocks noChangeAspect="1"/>
              </p:cNvSpPr>
              <p:nvPr/>
            </p:nvSpPr>
            <p:spPr>
              <a:xfrm>
                <a:off x="4693984" y="3702174"/>
                <a:ext cx="66297" cy="66297"/>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094611AA-AC1A-B336-C748-879A7BCE1CE2}"/>
                </a:ext>
              </a:extLst>
            </p:cNvPr>
            <p:cNvGrpSpPr/>
            <p:nvPr/>
          </p:nvGrpSpPr>
          <p:grpSpPr>
            <a:xfrm>
              <a:off x="9466919" y="4003440"/>
              <a:ext cx="170121" cy="618659"/>
              <a:chOff x="4482940" y="3703329"/>
              <a:chExt cx="170121" cy="618659"/>
            </a:xfrm>
          </p:grpSpPr>
          <p:sp>
            <p:nvSpPr>
              <p:cNvPr id="78" name="Oval 77">
                <a:extLst>
                  <a:ext uri="{FF2B5EF4-FFF2-40B4-BE49-F238E27FC236}">
                    <a16:creationId xmlns:a16="http://schemas.microsoft.com/office/drawing/2014/main" id="{66AAAFFD-C7A6-7E9C-7786-35F1236630D7}"/>
                  </a:ext>
                </a:extLst>
              </p:cNvPr>
              <p:cNvSpPr>
                <a:spLocks noChangeAspect="1"/>
              </p:cNvSpPr>
              <p:nvPr/>
            </p:nvSpPr>
            <p:spPr>
              <a:xfrm>
                <a:off x="4505380" y="3759372"/>
                <a:ext cx="128822" cy="128822"/>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1235A052-54AC-2472-1032-054A740E29D5}"/>
                  </a:ext>
                </a:extLst>
              </p:cNvPr>
              <p:cNvSpPr>
                <a:spLocks noChangeAspect="1"/>
              </p:cNvSpPr>
              <p:nvPr/>
            </p:nvSpPr>
            <p:spPr>
              <a:xfrm>
                <a:off x="4482940" y="3860939"/>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A7ECE67B-1491-C39D-E074-F085DB81AC39}"/>
                  </a:ext>
                </a:extLst>
              </p:cNvPr>
              <p:cNvSpPr>
                <a:spLocks noChangeAspect="1"/>
              </p:cNvSpPr>
              <p:nvPr/>
            </p:nvSpPr>
            <p:spPr>
              <a:xfrm>
                <a:off x="4521818" y="4118657"/>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DBCAB947-7FFD-EE76-2A2E-8BA81041B604}"/>
                  </a:ext>
                </a:extLst>
              </p:cNvPr>
              <p:cNvSpPr>
                <a:spLocks noChangeAspect="1"/>
              </p:cNvSpPr>
              <p:nvPr/>
            </p:nvSpPr>
            <p:spPr>
              <a:xfrm>
                <a:off x="4498031" y="4008595"/>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A0706750-5517-EB58-AB94-57C514678B2B}"/>
                  </a:ext>
                </a:extLst>
              </p:cNvPr>
              <p:cNvSpPr>
                <a:spLocks noChangeAspect="1"/>
              </p:cNvSpPr>
              <p:nvPr/>
            </p:nvSpPr>
            <p:spPr>
              <a:xfrm>
                <a:off x="4522498" y="4216268"/>
                <a:ext cx="105720" cy="105720"/>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87ABAFA6-3299-253D-3BA9-82D81601D0F1}"/>
                  </a:ext>
                </a:extLst>
              </p:cNvPr>
              <p:cNvSpPr>
                <a:spLocks noChangeAspect="1"/>
              </p:cNvSpPr>
              <p:nvPr/>
            </p:nvSpPr>
            <p:spPr>
              <a:xfrm>
                <a:off x="4534410" y="3703329"/>
                <a:ext cx="66297" cy="66297"/>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865F203B-7F46-492A-633E-878D49718487}"/>
                </a:ext>
              </a:extLst>
            </p:cNvPr>
            <p:cNvGrpSpPr/>
            <p:nvPr/>
          </p:nvGrpSpPr>
          <p:grpSpPr>
            <a:xfrm>
              <a:off x="9161751" y="3949729"/>
              <a:ext cx="170121" cy="883001"/>
              <a:chOff x="4286523" y="3598795"/>
              <a:chExt cx="170121" cy="883001"/>
            </a:xfrm>
          </p:grpSpPr>
          <p:sp>
            <p:nvSpPr>
              <p:cNvPr id="70" name="Oval 69">
                <a:extLst>
                  <a:ext uri="{FF2B5EF4-FFF2-40B4-BE49-F238E27FC236}">
                    <a16:creationId xmlns:a16="http://schemas.microsoft.com/office/drawing/2014/main" id="{BB348342-6629-9A18-A313-0F0DDE1206D4}"/>
                  </a:ext>
                </a:extLst>
              </p:cNvPr>
              <p:cNvSpPr>
                <a:spLocks noChangeAspect="1"/>
              </p:cNvSpPr>
              <p:nvPr/>
            </p:nvSpPr>
            <p:spPr>
              <a:xfrm>
                <a:off x="4297156" y="4341858"/>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a:extLst>
                  <a:ext uri="{FF2B5EF4-FFF2-40B4-BE49-F238E27FC236}">
                    <a16:creationId xmlns:a16="http://schemas.microsoft.com/office/drawing/2014/main" id="{B31DCF2F-63F0-C53D-C305-86F8A06F6500}"/>
                  </a:ext>
                </a:extLst>
              </p:cNvPr>
              <p:cNvSpPr>
                <a:spLocks noChangeAspect="1"/>
              </p:cNvSpPr>
              <p:nvPr/>
            </p:nvSpPr>
            <p:spPr>
              <a:xfrm>
                <a:off x="4303782" y="4216268"/>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a:extLst>
                  <a:ext uri="{FF2B5EF4-FFF2-40B4-BE49-F238E27FC236}">
                    <a16:creationId xmlns:a16="http://schemas.microsoft.com/office/drawing/2014/main" id="{4E21CF9C-D8E0-35FE-F3B0-4439B37FEAAC}"/>
                  </a:ext>
                </a:extLst>
              </p:cNvPr>
              <p:cNvSpPr>
                <a:spLocks noChangeAspect="1"/>
              </p:cNvSpPr>
              <p:nvPr/>
            </p:nvSpPr>
            <p:spPr>
              <a:xfrm>
                <a:off x="4295787" y="4106002"/>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4C3AD4C6-37A3-1B0B-955A-EB69E1EEC9A0}"/>
                  </a:ext>
                </a:extLst>
              </p:cNvPr>
              <p:cNvSpPr>
                <a:spLocks noChangeAspect="1"/>
              </p:cNvSpPr>
              <p:nvPr/>
            </p:nvSpPr>
            <p:spPr>
              <a:xfrm>
                <a:off x="4286523" y="3963319"/>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a:extLst>
                  <a:ext uri="{FF2B5EF4-FFF2-40B4-BE49-F238E27FC236}">
                    <a16:creationId xmlns:a16="http://schemas.microsoft.com/office/drawing/2014/main" id="{1ABD5E42-751E-EA0B-B5A0-F5009FA66CFC}"/>
                  </a:ext>
                </a:extLst>
              </p:cNvPr>
              <p:cNvSpPr>
                <a:spLocks noChangeAspect="1"/>
              </p:cNvSpPr>
              <p:nvPr/>
            </p:nvSpPr>
            <p:spPr>
              <a:xfrm>
                <a:off x="4340602" y="3598795"/>
                <a:ext cx="66297" cy="66297"/>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a:extLst>
                  <a:ext uri="{FF2B5EF4-FFF2-40B4-BE49-F238E27FC236}">
                    <a16:creationId xmlns:a16="http://schemas.microsoft.com/office/drawing/2014/main" id="{F000176A-5E1C-8C07-8127-2B51401E261E}"/>
                  </a:ext>
                </a:extLst>
              </p:cNvPr>
              <p:cNvSpPr>
                <a:spLocks noChangeAspect="1"/>
              </p:cNvSpPr>
              <p:nvPr/>
            </p:nvSpPr>
            <p:spPr>
              <a:xfrm>
                <a:off x="4302766" y="3649085"/>
                <a:ext cx="139938" cy="139938"/>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a:extLst>
                  <a:ext uri="{FF2B5EF4-FFF2-40B4-BE49-F238E27FC236}">
                    <a16:creationId xmlns:a16="http://schemas.microsoft.com/office/drawing/2014/main" id="{439AE26B-D0E7-BBA2-69BB-FE29F54EE152}"/>
                  </a:ext>
                </a:extLst>
              </p:cNvPr>
              <p:cNvSpPr>
                <a:spLocks noChangeAspect="1"/>
              </p:cNvSpPr>
              <p:nvPr/>
            </p:nvSpPr>
            <p:spPr>
              <a:xfrm>
                <a:off x="4299570" y="3770137"/>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24D213F2-2CB2-1487-DD1C-D7B283FFB015}"/>
                  </a:ext>
                </a:extLst>
              </p:cNvPr>
              <p:cNvSpPr>
                <a:spLocks noChangeAspect="1"/>
              </p:cNvSpPr>
              <p:nvPr/>
            </p:nvSpPr>
            <p:spPr>
              <a:xfrm>
                <a:off x="4286523" y="3860939"/>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A99BECE2-48C7-259A-BC95-3B761123C0EF}"/>
                </a:ext>
              </a:extLst>
            </p:cNvPr>
            <p:cNvGrpSpPr/>
            <p:nvPr/>
          </p:nvGrpSpPr>
          <p:grpSpPr>
            <a:xfrm>
              <a:off x="10132400" y="3849554"/>
              <a:ext cx="170121" cy="307297"/>
              <a:chOff x="5006825" y="3755219"/>
              <a:chExt cx="170121" cy="307297"/>
            </a:xfrm>
          </p:grpSpPr>
          <p:sp>
            <p:nvSpPr>
              <p:cNvPr id="67" name="Oval 66">
                <a:extLst>
                  <a:ext uri="{FF2B5EF4-FFF2-40B4-BE49-F238E27FC236}">
                    <a16:creationId xmlns:a16="http://schemas.microsoft.com/office/drawing/2014/main" id="{4A5F656B-074D-7589-87B1-C7F9BF57CB40}"/>
                  </a:ext>
                </a:extLst>
              </p:cNvPr>
              <p:cNvSpPr>
                <a:spLocks noChangeAspect="1"/>
              </p:cNvSpPr>
              <p:nvPr/>
            </p:nvSpPr>
            <p:spPr>
              <a:xfrm>
                <a:off x="5039025" y="3755219"/>
                <a:ext cx="105720" cy="105720"/>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28E1DEAA-061E-9E00-AC6B-5EF5532EF658}"/>
                  </a:ext>
                </a:extLst>
              </p:cNvPr>
              <p:cNvSpPr>
                <a:spLocks noChangeAspect="1"/>
              </p:cNvSpPr>
              <p:nvPr/>
            </p:nvSpPr>
            <p:spPr>
              <a:xfrm>
                <a:off x="5056565" y="3996219"/>
                <a:ext cx="66297" cy="66297"/>
              </a:xfrm>
              <a:prstGeom prst="ellipse">
                <a:avLst/>
              </a:prstGeom>
              <a:solidFill>
                <a:srgbClr val="0072C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168BA95-37F8-80E2-F890-1C0589E14FF9}"/>
                  </a:ext>
                </a:extLst>
              </p:cNvPr>
              <p:cNvSpPr>
                <a:spLocks noChangeAspect="1"/>
              </p:cNvSpPr>
              <p:nvPr/>
            </p:nvSpPr>
            <p:spPr>
              <a:xfrm>
                <a:off x="5006825" y="3826215"/>
                <a:ext cx="170121" cy="170121"/>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EA2A7C4B-C0B4-A6D3-00AA-7EEC8131845A}"/>
                </a:ext>
              </a:extLst>
            </p:cNvPr>
            <p:cNvGrpSpPr/>
            <p:nvPr/>
          </p:nvGrpSpPr>
          <p:grpSpPr>
            <a:xfrm>
              <a:off x="9852153" y="3868928"/>
              <a:ext cx="170121" cy="445325"/>
              <a:chOff x="4844250" y="3772813"/>
              <a:chExt cx="170121" cy="445325"/>
            </a:xfrm>
          </p:grpSpPr>
          <p:sp>
            <p:nvSpPr>
              <p:cNvPr id="63" name="Oval 62">
                <a:extLst>
                  <a:ext uri="{FF2B5EF4-FFF2-40B4-BE49-F238E27FC236}">
                    <a16:creationId xmlns:a16="http://schemas.microsoft.com/office/drawing/2014/main" id="{8F695CE3-7B31-98BC-2A2C-24CA0305F7D7}"/>
                  </a:ext>
                </a:extLst>
              </p:cNvPr>
              <p:cNvSpPr>
                <a:spLocks noChangeAspect="1"/>
              </p:cNvSpPr>
              <p:nvPr/>
            </p:nvSpPr>
            <p:spPr>
              <a:xfrm>
                <a:off x="4877168" y="4112418"/>
                <a:ext cx="105720" cy="105720"/>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32CC93BF-036E-D7A3-8711-102D0145A726}"/>
                  </a:ext>
                </a:extLst>
              </p:cNvPr>
              <p:cNvSpPr>
                <a:spLocks noChangeAspect="1"/>
              </p:cNvSpPr>
              <p:nvPr/>
            </p:nvSpPr>
            <p:spPr>
              <a:xfrm>
                <a:off x="4901478" y="3772813"/>
                <a:ext cx="66297" cy="66297"/>
              </a:xfrm>
              <a:prstGeom prst="ellipse">
                <a:avLst/>
              </a:prstGeom>
              <a:solidFill>
                <a:srgbClr val="69BE02"/>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64304031-97F4-A542-1756-C16EA1B7C5E4}"/>
                  </a:ext>
                </a:extLst>
              </p:cNvPr>
              <p:cNvSpPr>
                <a:spLocks noChangeAspect="1"/>
              </p:cNvSpPr>
              <p:nvPr/>
            </p:nvSpPr>
            <p:spPr>
              <a:xfrm>
                <a:off x="4876450" y="4010940"/>
                <a:ext cx="105720" cy="105720"/>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48FE0CCE-1741-384D-0BB2-03C102C6CB8D}"/>
                  </a:ext>
                </a:extLst>
              </p:cNvPr>
              <p:cNvSpPr>
                <a:spLocks noChangeAspect="1"/>
              </p:cNvSpPr>
              <p:nvPr/>
            </p:nvSpPr>
            <p:spPr>
              <a:xfrm>
                <a:off x="4844250" y="3839111"/>
                <a:ext cx="170121" cy="170121"/>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EE4887BC-A3E7-9439-3A7F-62A361047C07}"/>
                  </a:ext>
                </a:extLst>
              </p:cNvPr>
              <p:cNvSpPr txBox="1"/>
              <p:nvPr/>
            </p:nvSpPr>
            <p:spPr>
              <a:xfrm>
                <a:off x="104345" y="113369"/>
                <a:ext cx="1855348" cy="529569"/>
              </a:xfrm>
              <a:prstGeom prst="rect">
                <a:avLst/>
              </a:prstGeom>
              <a:solidFill>
                <a:schemeClr val="bg1"/>
              </a:solidFill>
              <a:ln w="1905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solidFill>
                                <a:schemeClr val="bg1">
                                  <a:lumMod val="10000"/>
                                </a:schemeClr>
                              </a:solidFill>
                              <a:latin typeface="Cambria Math" panose="02040503050406030204" pitchFamily="18" charset="0"/>
                            </a:rPr>
                          </m:ctrlPr>
                        </m:sSubPr>
                        <m:e>
                          <m:r>
                            <a:rPr lang="it-IT" sz="2400" b="1" i="0" smtClean="0">
                              <a:solidFill>
                                <a:schemeClr val="bg1">
                                  <a:lumMod val="10000"/>
                                </a:schemeClr>
                              </a:solidFill>
                              <a:latin typeface="Cambria Math" panose="02040503050406030204" pitchFamily="18" charset="0"/>
                            </a:rPr>
                            <m:t>𝐄</m:t>
                          </m:r>
                        </m:e>
                        <m:sub>
                          <m:sSub>
                            <m:sSubPr>
                              <m:ctrlPr>
                                <a:rPr lang="it-IT" sz="2400" b="1" i="1" smtClean="0">
                                  <a:solidFill>
                                    <a:schemeClr val="bg1">
                                      <a:lumMod val="10000"/>
                                    </a:schemeClr>
                                  </a:solidFill>
                                  <a:latin typeface="Cambria Math" panose="02040503050406030204" pitchFamily="18" charset="0"/>
                                </a:rPr>
                              </m:ctrlPr>
                            </m:sSubPr>
                            <m:e>
                              <m:r>
                                <a:rPr lang="it-IT" sz="2400" b="1" i="0" smtClean="0">
                                  <a:solidFill>
                                    <a:schemeClr val="bg1">
                                      <a:lumMod val="10000"/>
                                    </a:schemeClr>
                                  </a:solidFill>
                                  <a:latin typeface="Cambria Math" panose="02040503050406030204" pitchFamily="18" charset="0"/>
                                </a:rPr>
                                <m:t>𝛎</m:t>
                              </m:r>
                            </m:e>
                            <m:sub>
                              <m:r>
                                <a:rPr lang="it-IT" sz="2400" b="1" i="0" smtClean="0">
                                  <a:solidFill>
                                    <a:schemeClr val="bg1">
                                      <a:lumMod val="10000"/>
                                    </a:schemeClr>
                                  </a:solidFill>
                                  <a:latin typeface="Cambria Math" panose="02040503050406030204" pitchFamily="18" charset="0"/>
                                </a:rPr>
                                <m:t>𝛍</m:t>
                              </m:r>
                            </m:sub>
                          </m:sSub>
                          <m:r>
                            <a:rPr lang="it-IT" sz="2400" b="1" i="0" smtClean="0">
                              <a:solidFill>
                                <a:schemeClr val="bg1">
                                  <a:lumMod val="10000"/>
                                </a:schemeClr>
                              </a:solidFill>
                              <a:latin typeface="Cambria Math" panose="02040503050406030204" pitchFamily="18" charset="0"/>
                            </a:rPr>
                            <m:t> </m:t>
                          </m:r>
                        </m:sub>
                      </m:sSub>
                      <m:r>
                        <a:rPr lang="it-IT" sz="2400" b="1" i="0">
                          <a:solidFill>
                            <a:schemeClr val="bg1">
                              <a:lumMod val="10000"/>
                            </a:schemeClr>
                          </a:solidFill>
                          <a:latin typeface="Cambria Math" panose="02040503050406030204" pitchFamily="18" charset="0"/>
                          <a:ea typeface="Cambria Math" panose="02040503050406030204" pitchFamily="18" charset="0"/>
                        </a:rPr>
                        <m:t>~</m:t>
                      </m:r>
                      <m:r>
                        <a:rPr lang="it-IT" sz="2400" b="1" i="0" smtClean="0">
                          <a:solidFill>
                            <a:schemeClr val="bg1">
                              <a:lumMod val="10000"/>
                            </a:schemeClr>
                          </a:solidFill>
                          <a:latin typeface="Cambria Math" panose="02040503050406030204" pitchFamily="18" charset="0"/>
                          <a:ea typeface="Cambria Math" panose="02040503050406030204" pitchFamily="18" charset="0"/>
                        </a:rPr>
                        <m:t> </m:t>
                      </m:r>
                      <m:r>
                        <a:rPr lang="it-IT" sz="2400" b="1" i="0" smtClean="0">
                          <a:solidFill>
                            <a:schemeClr val="bg1">
                              <a:lumMod val="10000"/>
                            </a:schemeClr>
                          </a:solidFill>
                          <a:latin typeface="Cambria Math" panose="02040503050406030204" pitchFamily="18" charset="0"/>
                          <a:ea typeface="Cambria Math" panose="02040503050406030204" pitchFamily="18" charset="0"/>
                        </a:rPr>
                        <m:t>𝟏𝟎𝐓𝐞𝐕</m:t>
                      </m:r>
                      <m:r>
                        <a:rPr lang="it-IT" sz="2400" b="1" i="0" smtClean="0">
                          <a:solidFill>
                            <a:schemeClr val="bg1">
                              <a:lumMod val="10000"/>
                            </a:schemeClr>
                          </a:solidFill>
                          <a:latin typeface="Cambria Math" panose="02040503050406030204" pitchFamily="18" charset="0"/>
                        </a:rPr>
                        <m:t> </m:t>
                      </m:r>
                    </m:oMath>
                  </m:oMathPara>
                </a14:m>
                <a:endParaRPr lang="en-GB" b="1" dirty="0">
                  <a:latin typeface="Nexus Sans Pro"/>
                </a:endParaRPr>
              </a:p>
            </p:txBody>
          </p:sp>
        </mc:Choice>
        <mc:Fallback xmlns="">
          <p:sp>
            <p:nvSpPr>
              <p:cNvPr id="96" name="TextBox 95">
                <a:extLst>
                  <a:ext uri="{FF2B5EF4-FFF2-40B4-BE49-F238E27FC236}">
                    <a16:creationId xmlns:a16="http://schemas.microsoft.com/office/drawing/2014/main" id="{EE4887BC-A3E7-9439-3A7F-62A361047C07}"/>
                  </a:ext>
                </a:extLst>
              </p:cNvPr>
              <p:cNvSpPr txBox="1">
                <a:spLocks noRot="1" noChangeAspect="1" noMove="1" noResize="1" noEditPoints="1" noAdjustHandles="1" noChangeArrowheads="1" noChangeShapeType="1" noTextEdit="1"/>
              </p:cNvSpPr>
              <p:nvPr/>
            </p:nvSpPr>
            <p:spPr>
              <a:xfrm>
                <a:off x="104345" y="113369"/>
                <a:ext cx="1855348" cy="529569"/>
              </a:xfrm>
              <a:prstGeom prst="rect">
                <a:avLst/>
              </a:prstGeom>
              <a:blipFill>
                <a:blip r:embed="rId12"/>
                <a:stretch>
                  <a:fillRect l="-326" r="-1629" b="-1124"/>
                </a:stretch>
              </a:blipFill>
              <a:ln w="1905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3263494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7D0F-00D3-8A96-BDA6-9700CB000583}"/>
              </a:ext>
            </a:extLst>
          </p:cNvPr>
          <p:cNvSpPr/>
          <p:nvPr/>
        </p:nvSpPr>
        <p:spPr>
          <a:xfrm>
            <a:off x="-20990" y="-29736"/>
            <a:ext cx="12212990" cy="6416557"/>
          </a:xfrm>
          <a:prstGeom prst="rect">
            <a:avLst/>
          </a:prstGeom>
          <a:gradFill flip="none" rotWithShape="1">
            <a:gsLst>
              <a:gs pos="0">
                <a:schemeClr val="tx1">
                  <a:lumMod val="10000"/>
                  <a:lumOff val="90000"/>
                </a:schemeClr>
              </a:gs>
              <a:gs pos="46000">
                <a:schemeClr val="tx1">
                  <a:lumMod val="10000"/>
                  <a:lumOff val="90000"/>
                </a:schemeClr>
              </a:gs>
              <a:gs pos="54000">
                <a:schemeClr val="accent1">
                  <a:lumMod val="40000"/>
                  <a:lumOff val="60000"/>
                </a:schemeClr>
              </a:gs>
              <a:gs pos="100000">
                <a:schemeClr val="accent1">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B2C9E279-ED81-D342-EF63-808AEE21601D}"/>
              </a:ext>
            </a:extLst>
          </p:cNvPr>
          <p:cNvSpPr/>
          <p:nvPr/>
        </p:nvSpPr>
        <p:spPr>
          <a:xfrm>
            <a:off x="6668005" y="4003440"/>
            <a:ext cx="4994608" cy="1773098"/>
          </a:xfrm>
          <a:prstGeom prst="ellipse">
            <a:avLst/>
          </a:prstGeom>
          <a:gradFill flip="none" rotWithShape="1">
            <a:gsLst>
              <a:gs pos="0">
                <a:srgbClr val="9D6D17">
                  <a:lumMod val="10000"/>
                  <a:alpha val="60000"/>
                </a:srgbClr>
              </a:gs>
              <a:gs pos="100000">
                <a:srgbClr val="9D6D1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C8ACF4A-3C18-12C4-161E-809FE17F8120}"/>
              </a:ext>
            </a:extLst>
          </p:cNvPr>
          <p:cNvPicPr>
            <a:picLocks noChangeAspect="1"/>
          </p:cNvPicPr>
          <p:nvPr/>
        </p:nvPicPr>
        <p:blipFill>
          <a:blip r:embed="rId3"/>
          <a:stretch>
            <a:fillRect/>
          </a:stretch>
        </p:blipFill>
        <p:spPr>
          <a:xfrm>
            <a:off x="6726711" y="1257562"/>
            <a:ext cx="4865030" cy="4407790"/>
          </a:xfrm>
          <a:prstGeom prst="rect">
            <a:avLst/>
          </a:prstGeom>
        </p:spPr>
      </p:pic>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4</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6282444"/>
            <a:ext cx="821348" cy="551519"/>
          </a:xfrm>
          <a:prstGeom prst="rect">
            <a:avLst/>
          </a:prstGeom>
        </p:spPr>
      </p:pic>
      <p:pic>
        <p:nvPicPr>
          <p:cNvPr id="12" name="Picture 11">
            <a:extLst>
              <a:ext uri="{FF2B5EF4-FFF2-40B4-BE49-F238E27FC236}">
                <a16:creationId xmlns:a16="http://schemas.microsoft.com/office/drawing/2014/main" id="{1A9124F4-2ED7-B882-1B51-5FA8563F3D4D}"/>
              </a:ext>
            </a:extLst>
          </p:cNvPr>
          <p:cNvPicPr>
            <a:picLocks noChangeAspect="1"/>
          </p:cNvPicPr>
          <p:nvPr/>
        </p:nvPicPr>
        <p:blipFill>
          <a:blip r:embed="rId9"/>
          <a:srcRect t="10960"/>
          <a:stretch/>
        </p:blipFill>
        <p:spPr>
          <a:xfrm>
            <a:off x="650919" y="-23629"/>
            <a:ext cx="3719339" cy="6106360"/>
          </a:xfrm>
          <a:prstGeom prst="rect">
            <a:avLst/>
          </a:prstGeom>
        </p:spPr>
      </p:pic>
      <p:pic>
        <p:nvPicPr>
          <p:cNvPr id="23" name="Picture 22" descr="Diagram&#10;&#10;Description automatically generated">
            <a:extLst>
              <a:ext uri="{FF2B5EF4-FFF2-40B4-BE49-F238E27FC236}">
                <a16:creationId xmlns:a16="http://schemas.microsoft.com/office/drawing/2014/main" id="{5336B2B3-7B3A-46B4-7237-5231C5738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995" y="-22176"/>
            <a:ext cx="1017003" cy="1052598"/>
          </a:xfrm>
          <a:prstGeom prst="rect">
            <a:avLst/>
          </a:prstGeom>
        </p:spPr>
      </p:pic>
      <p:pic>
        <p:nvPicPr>
          <p:cNvPr id="27" name="Picture 26">
            <a:extLst>
              <a:ext uri="{FF2B5EF4-FFF2-40B4-BE49-F238E27FC236}">
                <a16:creationId xmlns:a16="http://schemas.microsoft.com/office/drawing/2014/main" id="{B10F33D7-7F3C-0F1D-523D-0DC82A81020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22153" y="60128"/>
            <a:ext cx="1017003" cy="1165620"/>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31" name="Oval 30">
            <a:extLst>
              <a:ext uri="{FF2B5EF4-FFF2-40B4-BE49-F238E27FC236}">
                <a16:creationId xmlns:a16="http://schemas.microsoft.com/office/drawing/2014/main" id="{883F2F11-3614-389E-BF16-C815C11E7170}"/>
              </a:ext>
            </a:extLst>
          </p:cNvPr>
          <p:cNvSpPr>
            <a:spLocks noChangeAspect="1"/>
          </p:cNvSpPr>
          <p:nvPr/>
        </p:nvSpPr>
        <p:spPr>
          <a:xfrm>
            <a:off x="2333580" y="4361307"/>
            <a:ext cx="128822" cy="128822"/>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D447C01-369F-CD14-6FBA-3284E344503B}"/>
              </a:ext>
            </a:extLst>
          </p:cNvPr>
          <p:cNvSpPr>
            <a:spLocks noChangeAspect="1"/>
          </p:cNvSpPr>
          <p:nvPr/>
        </p:nvSpPr>
        <p:spPr>
          <a:xfrm>
            <a:off x="2321773" y="4462874"/>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0B2ECF4-CAF3-28B3-368C-4D860A129127}"/>
              </a:ext>
            </a:extLst>
          </p:cNvPr>
          <p:cNvSpPr>
            <a:spLocks noChangeAspect="1"/>
          </p:cNvSpPr>
          <p:nvPr/>
        </p:nvSpPr>
        <p:spPr>
          <a:xfrm>
            <a:off x="2336864" y="4610530"/>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5A7202BB-E966-4968-06B8-F261119A8952}"/>
              </a:ext>
            </a:extLst>
          </p:cNvPr>
          <p:cNvSpPr>
            <a:spLocks noChangeAspect="1"/>
          </p:cNvSpPr>
          <p:nvPr/>
        </p:nvSpPr>
        <p:spPr>
          <a:xfrm>
            <a:off x="8862835" y="4168352"/>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8BA7A887-F1B2-E1DC-6E5E-0951BB655A1E}"/>
              </a:ext>
            </a:extLst>
          </p:cNvPr>
          <p:cNvSpPr>
            <a:spLocks noChangeAspect="1"/>
          </p:cNvSpPr>
          <p:nvPr/>
        </p:nvSpPr>
        <p:spPr>
          <a:xfrm>
            <a:off x="8877926" y="4316008"/>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28ED11D-CE13-A0EA-021F-812816AD391E}"/>
                  </a:ext>
                </a:extLst>
              </p:cNvPr>
              <p:cNvSpPr txBox="1"/>
              <p:nvPr/>
            </p:nvSpPr>
            <p:spPr>
              <a:xfrm>
                <a:off x="104345" y="113369"/>
                <a:ext cx="1855348" cy="529569"/>
              </a:xfrm>
              <a:prstGeom prst="rect">
                <a:avLst/>
              </a:prstGeom>
              <a:solidFill>
                <a:schemeClr val="bg1"/>
              </a:solidFill>
              <a:ln w="1905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solidFill>
                                <a:schemeClr val="bg1">
                                  <a:lumMod val="10000"/>
                                </a:schemeClr>
                              </a:solidFill>
                              <a:latin typeface="Cambria Math" panose="02040503050406030204" pitchFamily="18" charset="0"/>
                            </a:rPr>
                          </m:ctrlPr>
                        </m:sSubPr>
                        <m:e>
                          <m:r>
                            <a:rPr lang="it-IT" sz="2400" b="1" i="0" smtClean="0">
                              <a:solidFill>
                                <a:schemeClr val="bg1">
                                  <a:lumMod val="10000"/>
                                </a:schemeClr>
                              </a:solidFill>
                              <a:latin typeface="Cambria Math" panose="02040503050406030204" pitchFamily="18" charset="0"/>
                            </a:rPr>
                            <m:t>𝐄</m:t>
                          </m:r>
                        </m:e>
                        <m:sub>
                          <m:sSub>
                            <m:sSubPr>
                              <m:ctrlPr>
                                <a:rPr lang="it-IT" sz="2400" b="1" i="1" smtClean="0">
                                  <a:solidFill>
                                    <a:schemeClr val="bg1">
                                      <a:lumMod val="10000"/>
                                    </a:schemeClr>
                                  </a:solidFill>
                                  <a:latin typeface="Cambria Math" panose="02040503050406030204" pitchFamily="18" charset="0"/>
                                </a:rPr>
                              </m:ctrlPr>
                            </m:sSubPr>
                            <m:e>
                              <m:r>
                                <a:rPr lang="it-IT" sz="2400" b="1" i="0" smtClean="0">
                                  <a:solidFill>
                                    <a:schemeClr val="bg1">
                                      <a:lumMod val="10000"/>
                                    </a:schemeClr>
                                  </a:solidFill>
                                  <a:latin typeface="Cambria Math" panose="02040503050406030204" pitchFamily="18" charset="0"/>
                                </a:rPr>
                                <m:t>𝛎</m:t>
                              </m:r>
                            </m:e>
                            <m:sub>
                              <m:r>
                                <a:rPr lang="it-IT" sz="2400" b="1" i="0" smtClean="0">
                                  <a:solidFill>
                                    <a:schemeClr val="bg1">
                                      <a:lumMod val="10000"/>
                                    </a:schemeClr>
                                  </a:solidFill>
                                  <a:latin typeface="Cambria Math" panose="02040503050406030204" pitchFamily="18" charset="0"/>
                                </a:rPr>
                                <m:t>𝛍</m:t>
                              </m:r>
                            </m:sub>
                          </m:sSub>
                          <m:r>
                            <a:rPr lang="it-IT" sz="2400" b="1" i="0" smtClean="0">
                              <a:solidFill>
                                <a:schemeClr val="bg1">
                                  <a:lumMod val="10000"/>
                                </a:schemeClr>
                              </a:solidFill>
                              <a:latin typeface="Cambria Math" panose="02040503050406030204" pitchFamily="18" charset="0"/>
                            </a:rPr>
                            <m:t> </m:t>
                          </m:r>
                        </m:sub>
                      </m:sSub>
                      <m:r>
                        <a:rPr lang="it-IT" sz="2400" b="1" i="0">
                          <a:solidFill>
                            <a:schemeClr val="bg1">
                              <a:lumMod val="10000"/>
                            </a:schemeClr>
                          </a:solidFill>
                          <a:latin typeface="Cambria Math" panose="02040503050406030204" pitchFamily="18" charset="0"/>
                          <a:ea typeface="Cambria Math" panose="02040503050406030204" pitchFamily="18" charset="0"/>
                        </a:rPr>
                        <m:t>~</m:t>
                      </m:r>
                      <m:r>
                        <a:rPr lang="it-IT" sz="2400" b="1" i="0" smtClean="0">
                          <a:solidFill>
                            <a:schemeClr val="bg1">
                              <a:lumMod val="10000"/>
                            </a:schemeClr>
                          </a:solidFill>
                          <a:latin typeface="Cambria Math" panose="02040503050406030204" pitchFamily="18" charset="0"/>
                          <a:ea typeface="Cambria Math" panose="02040503050406030204" pitchFamily="18" charset="0"/>
                        </a:rPr>
                        <m:t> </m:t>
                      </m:r>
                      <m:r>
                        <a:rPr lang="it-IT" sz="2400" b="1" i="0" smtClean="0">
                          <a:solidFill>
                            <a:schemeClr val="bg1">
                              <a:lumMod val="10000"/>
                            </a:schemeClr>
                          </a:solidFill>
                          <a:latin typeface="Cambria Math" panose="02040503050406030204" pitchFamily="18" charset="0"/>
                          <a:ea typeface="Cambria Math" panose="02040503050406030204" pitchFamily="18" charset="0"/>
                        </a:rPr>
                        <m:t>𝟏𝐆𝐞𝐕</m:t>
                      </m:r>
                      <m:r>
                        <a:rPr lang="it-IT" sz="2400" b="1" i="0" smtClean="0">
                          <a:solidFill>
                            <a:schemeClr val="bg1">
                              <a:lumMod val="10000"/>
                            </a:schemeClr>
                          </a:solidFill>
                          <a:latin typeface="Cambria Math" panose="02040503050406030204" pitchFamily="18" charset="0"/>
                        </a:rPr>
                        <m:t> </m:t>
                      </m:r>
                    </m:oMath>
                  </m:oMathPara>
                </a14:m>
                <a:endParaRPr lang="en-GB" b="1" dirty="0">
                  <a:latin typeface="Nexus Sans Pro"/>
                </a:endParaRPr>
              </a:p>
            </p:txBody>
          </p:sp>
        </mc:Choice>
        <mc:Fallback xmlns="">
          <p:sp>
            <p:nvSpPr>
              <p:cNvPr id="105" name="TextBox 104">
                <a:extLst>
                  <a:ext uri="{FF2B5EF4-FFF2-40B4-BE49-F238E27FC236}">
                    <a16:creationId xmlns:a16="http://schemas.microsoft.com/office/drawing/2014/main" id="{828ED11D-CE13-A0EA-021F-812816AD391E}"/>
                  </a:ext>
                </a:extLst>
              </p:cNvPr>
              <p:cNvSpPr txBox="1">
                <a:spLocks noRot="1" noChangeAspect="1" noMove="1" noResize="1" noEditPoints="1" noAdjustHandles="1" noChangeArrowheads="1" noChangeShapeType="1" noTextEdit="1"/>
              </p:cNvSpPr>
              <p:nvPr/>
            </p:nvSpPr>
            <p:spPr>
              <a:xfrm>
                <a:off x="104345" y="113369"/>
                <a:ext cx="1855348" cy="529569"/>
              </a:xfrm>
              <a:prstGeom prst="rect">
                <a:avLst/>
              </a:prstGeom>
              <a:blipFill>
                <a:blip r:embed="rId12"/>
                <a:stretch>
                  <a:fillRect b="-1124"/>
                </a:stretch>
              </a:blipFill>
              <a:ln w="1905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118198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7D0F-00D3-8A96-BDA6-9700CB000583}"/>
              </a:ext>
            </a:extLst>
          </p:cNvPr>
          <p:cNvSpPr/>
          <p:nvPr/>
        </p:nvSpPr>
        <p:spPr>
          <a:xfrm>
            <a:off x="-20990" y="-29736"/>
            <a:ext cx="12212990" cy="6416557"/>
          </a:xfrm>
          <a:prstGeom prst="rect">
            <a:avLst/>
          </a:prstGeom>
          <a:gradFill flip="none" rotWithShape="1">
            <a:gsLst>
              <a:gs pos="0">
                <a:schemeClr val="tx1">
                  <a:lumMod val="10000"/>
                  <a:lumOff val="90000"/>
                </a:schemeClr>
              </a:gs>
              <a:gs pos="46000">
                <a:schemeClr val="tx1">
                  <a:lumMod val="10000"/>
                  <a:lumOff val="90000"/>
                </a:schemeClr>
              </a:gs>
              <a:gs pos="54000">
                <a:schemeClr val="accent1">
                  <a:lumMod val="40000"/>
                  <a:lumOff val="60000"/>
                </a:schemeClr>
              </a:gs>
              <a:gs pos="100000">
                <a:schemeClr val="accent1">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B2C9E279-ED81-D342-EF63-808AEE21601D}"/>
              </a:ext>
            </a:extLst>
          </p:cNvPr>
          <p:cNvSpPr/>
          <p:nvPr/>
        </p:nvSpPr>
        <p:spPr>
          <a:xfrm>
            <a:off x="6668005" y="4003440"/>
            <a:ext cx="4994608" cy="1773098"/>
          </a:xfrm>
          <a:prstGeom prst="ellipse">
            <a:avLst/>
          </a:prstGeom>
          <a:gradFill flip="none" rotWithShape="1">
            <a:gsLst>
              <a:gs pos="0">
                <a:srgbClr val="9D6D17">
                  <a:lumMod val="10000"/>
                  <a:alpha val="60000"/>
                </a:srgbClr>
              </a:gs>
              <a:gs pos="100000">
                <a:srgbClr val="9D6D17"/>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C8ACF4A-3C18-12C4-161E-809FE17F8120}"/>
              </a:ext>
            </a:extLst>
          </p:cNvPr>
          <p:cNvPicPr>
            <a:picLocks noChangeAspect="1"/>
          </p:cNvPicPr>
          <p:nvPr/>
        </p:nvPicPr>
        <p:blipFill>
          <a:blip r:embed="rId3"/>
          <a:stretch>
            <a:fillRect/>
          </a:stretch>
        </p:blipFill>
        <p:spPr>
          <a:xfrm>
            <a:off x="6726711" y="1257562"/>
            <a:ext cx="4865030" cy="4407790"/>
          </a:xfrm>
          <a:prstGeom prst="rect">
            <a:avLst/>
          </a:prstGeom>
        </p:spPr>
      </p:pic>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5</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6282444"/>
            <a:ext cx="821348" cy="551519"/>
          </a:xfrm>
          <a:prstGeom prst="rect">
            <a:avLst/>
          </a:prstGeom>
        </p:spPr>
      </p:pic>
      <p:pic>
        <p:nvPicPr>
          <p:cNvPr id="12" name="Picture 11">
            <a:extLst>
              <a:ext uri="{FF2B5EF4-FFF2-40B4-BE49-F238E27FC236}">
                <a16:creationId xmlns:a16="http://schemas.microsoft.com/office/drawing/2014/main" id="{1A9124F4-2ED7-B882-1B51-5FA8563F3D4D}"/>
              </a:ext>
            </a:extLst>
          </p:cNvPr>
          <p:cNvPicPr>
            <a:picLocks noChangeAspect="1"/>
          </p:cNvPicPr>
          <p:nvPr/>
        </p:nvPicPr>
        <p:blipFill>
          <a:blip r:embed="rId9"/>
          <a:srcRect t="10960"/>
          <a:stretch/>
        </p:blipFill>
        <p:spPr>
          <a:xfrm>
            <a:off x="650919" y="-23629"/>
            <a:ext cx="3719339" cy="6106360"/>
          </a:xfrm>
          <a:prstGeom prst="rect">
            <a:avLst/>
          </a:prstGeom>
        </p:spPr>
      </p:pic>
      <p:pic>
        <p:nvPicPr>
          <p:cNvPr id="23" name="Picture 22" descr="Diagram&#10;&#10;Description automatically generated">
            <a:extLst>
              <a:ext uri="{FF2B5EF4-FFF2-40B4-BE49-F238E27FC236}">
                <a16:creationId xmlns:a16="http://schemas.microsoft.com/office/drawing/2014/main" id="{5336B2B3-7B3A-46B4-7237-5231C5738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995" y="-22176"/>
            <a:ext cx="1017003" cy="1052598"/>
          </a:xfrm>
          <a:prstGeom prst="rect">
            <a:avLst/>
          </a:prstGeom>
        </p:spPr>
      </p:pic>
      <p:pic>
        <p:nvPicPr>
          <p:cNvPr id="27" name="Picture 26">
            <a:extLst>
              <a:ext uri="{FF2B5EF4-FFF2-40B4-BE49-F238E27FC236}">
                <a16:creationId xmlns:a16="http://schemas.microsoft.com/office/drawing/2014/main" id="{B10F33D7-7F3C-0F1D-523D-0DC82A81020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22153" y="60128"/>
            <a:ext cx="1017003" cy="1165620"/>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31" name="Oval 30">
            <a:extLst>
              <a:ext uri="{FF2B5EF4-FFF2-40B4-BE49-F238E27FC236}">
                <a16:creationId xmlns:a16="http://schemas.microsoft.com/office/drawing/2014/main" id="{883F2F11-3614-389E-BF16-C815C11E7170}"/>
              </a:ext>
            </a:extLst>
          </p:cNvPr>
          <p:cNvSpPr>
            <a:spLocks noChangeAspect="1"/>
          </p:cNvSpPr>
          <p:nvPr/>
        </p:nvSpPr>
        <p:spPr>
          <a:xfrm>
            <a:off x="2333580" y="4361307"/>
            <a:ext cx="128822" cy="128822"/>
          </a:xfrm>
          <a:prstGeom prst="ellipse">
            <a:avLst/>
          </a:prstGeom>
          <a:solidFill>
            <a:srgbClr val="C08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D447C01-369F-CD14-6FBA-3284E344503B}"/>
              </a:ext>
            </a:extLst>
          </p:cNvPr>
          <p:cNvSpPr>
            <a:spLocks noChangeAspect="1"/>
          </p:cNvSpPr>
          <p:nvPr/>
        </p:nvSpPr>
        <p:spPr>
          <a:xfrm>
            <a:off x="2321773" y="4462874"/>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0B2ECF4-CAF3-28B3-368C-4D860A129127}"/>
              </a:ext>
            </a:extLst>
          </p:cNvPr>
          <p:cNvSpPr>
            <a:spLocks noChangeAspect="1"/>
          </p:cNvSpPr>
          <p:nvPr/>
        </p:nvSpPr>
        <p:spPr>
          <a:xfrm>
            <a:off x="2336864" y="4610530"/>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5A7202BB-E966-4968-06B8-F261119A8952}"/>
              </a:ext>
            </a:extLst>
          </p:cNvPr>
          <p:cNvSpPr>
            <a:spLocks noChangeAspect="1"/>
          </p:cNvSpPr>
          <p:nvPr/>
        </p:nvSpPr>
        <p:spPr>
          <a:xfrm>
            <a:off x="8862835" y="4168352"/>
            <a:ext cx="170121" cy="170121"/>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8BA7A887-F1B2-E1DC-6E5E-0951BB655A1E}"/>
              </a:ext>
            </a:extLst>
          </p:cNvPr>
          <p:cNvSpPr>
            <a:spLocks noChangeAspect="1"/>
          </p:cNvSpPr>
          <p:nvPr/>
        </p:nvSpPr>
        <p:spPr>
          <a:xfrm>
            <a:off x="8877926" y="4316008"/>
            <a:ext cx="139938" cy="139938"/>
          </a:xfrm>
          <a:prstGeom prst="ellipse">
            <a:avLst/>
          </a:prstGeom>
          <a:solidFill>
            <a:srgbClr val="C00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828ED11D-CE13-A0EA-021F-812816AD391E}"/>
                  </a:ext>
                </a:extLst>
              </p:cNvPr>
              <p:cNvSpPr txBox="1"/>
              <p:nvPr/>
            </p:nvSpPr>
            <p:spPr>
              <a:xfrm>
                <a:off x="104345" y="113369"/>
                <a:ext cx="1855348" cy="529569"/>
              </a:xfrm>
              <a:prstGeom prst="rect">
                <a:avLst/>
              </a:prstGeom>
              <a:solidFill>
                <a:schemeClr val="bg1"/>
              </a:solidFill>
              <a:ln w="19050">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solidFill>
                                <a:schemeClr val="bg1">
                                  <a:lumMod val="10000"/>
                                </a:schemeClr>
                              </a:solidFill>
                              <a:latin typeface="Cambria Math" panose="02040503050406030204" pitchFamily="18" charset="0"/>
                            </a:rPr>
                          </m:ctrlPr>
                        </m:sSubPr>
                        <m:e>
                          <m:r>
                            <a:rPr lang="it-IT" sz="2400" b="1" i="0" smtClean="0">
                              <a:solidFill>
                                <a:schemeClr val="bg1">
                                  <a:lumMod val="10000"/>
                                </a:schemeClr>
                              </a:solidFill>
                              <a:latin typeface="Cambria Math" panose="02040503050406030204" pitchFamily="18" charset="0"/>
                            </a:rPr>
                            <m:t>𝐄</m:t>
                          </m:r>
                        </m:e>
                        <m:sub>
                          <m:sSub>
                            <m:sSubPr>
                              <m:ctrlPr>
                                <a:rPr lang="it-IT" sz="2400" b="1" i="1" smtClean="0">
                                  <a:solidFill>
                                    <a:schemeClr val="bg1">
                                      <a:lumMod val="10000"/>
                                    </a:schemeClr>
                                  </a:solidFill>
                                  <a:latin typeface="Cambria Math" panose="02040503050406030204" pitchFamily="18" charset="0"/>
                                </a:rPr>
                              </m:ctrlPr>
                            </m:sSubPr>
                            <m:e>
                              <m:r>
                                <a:rPr lang="it-IT" sz="2400" b="1" i="0" smtClean="0">
                                  <a:solidFill>
                                    <a:schemeClr val="bg1">
                                      <a:lumMod val="10000"/>
                                    </a:schemeClr>
                                  </a:solidFill>
                                  <a:latin typeface="Cambria Math" panose="02040503050406030204" pitchFamily="18" charset="0"/>
                                </a:rPr>
                                <m:t>𝛎</m:t>
                              </m:r>
                            </m:e>
                            <m:sub>
                              <m:r>
                                <a:rPr lang="it-IT" sz="2400" b="1" i="0" smtClean="0">
                                  <a:solidFill>
                                    <a:schemeClr val="bg1">
                                      <a:lumMod val="10000"/>
                                    </a:schemeClr>
                                  </a:solidFill>
                                  <a:latin typeface="Cambria Math" panose="02040503050406030204" pitchFamily="18" charset="0"/>
                                </a:rPr>
                                <m:t>𝛍</m:t>
                              </m:r>
                            </m:sub>
                          </m:sSub>
                          <m:r>
                            <a:rPr lang="it-IT" sz="2400" b="1" i="0" smtClean="0">
                              <a:solidFill>
                                <a:schemeClr val="bg1">
                                  <a:lumMod val="10000"/>
                                </a:schemeClr>
                              </a:solidFill>
                              <a:latin typeface="Cambria Math" panose="02040503050406030204" pitchFamily="18" charset="0"/>
                            </a:rPr>
                            <m:t> </m:t>
                          </m:r>
                        </m:sub>
                      </m:sSub>
                      <m:r>
                        <a:rPr lang="it-IT" sz="2400" b="1" i="0">
                          <a:solidFill>
                            <a:schemeClr val="bg1">
                              <a:lumMod val="10000"/>
                            </a:schemeClr>
                          </a:solidFill>
                          <a:latin typeface="Cambria Math" panose="02040503050406030204" pitchFamily="18" charset="0"/>
                          <a:ea typeface="Cambria Math" panose="02040503050406030204" pitchFamily="18" charset="0"/>
                        </a:rPr>
                        <m:t>~</m:t>
                      </m:r>
                      <m:r>
                        <a:rPr lang="it-IT" sz="2400" b="1" i="0" smtClean="0">
                          <a:solidFill>
                            <a:schemeClr val="bg1">
                              <a:lumMod val="10000"/>
                            </a:schemeClr>
                          </a:solidFill>
                          <a:latin typeface="Cambria Math" panose="02040503050406030204" pitchFamily="18" charset="0"/>
                          <a:ea typeface="Cambria Math" panose="02040503050406030204" pitchFamily="18" charset="0"/>
                        </a:rPr>
                        <m:t> </m:t>
                      </m:r>
                      <m:r>
                        <a:rPr lang="it-IT" sz="2400" b="1" i="0" smtClean="0">
                          <a:solidFill>
                            <a:schemeClr val="bg1">
                              <a:lumMod val="10000"/>
                            </a:schemeClr>
                          </a:solidFill>
                          <a:latin typeface="Cambria Math" panose="02040503050406030204" pitchFamily="18" charset="0"/>
                          <a:ea typeface="Cambria Math" panose="02040503050406030204" pitchFamily="18" charset="0"/>
                        </a:rPr>
                        <m:t>𝟏𝐆𝐞𝐕</m:t>
                      </m:r>
                      <m:r>
                        <a:rPr lang="it-IT" sz="2400" b="1" i="0" smtClean="0">
                          <a:solidFill>
                            <a:schemeClr val="bg1">
                              <a:lumMod val="10000"/>
                            </a:schemeClr>
                          </a:solidFill>
                          <a:latin typeface="Cambria Math" panose="02040503050406030204" pitchFamily="18" charset="0"/>
                        </a:rPr>
                        <m:t> </m:t>
                      </m:r>
                    </m:oMath>
                  </m:oMathPara>
                </a14:m>
                <a:endParaRPr lang="en-GB" b="1" dirty="0">
                  <a:latin typeface="Nexus Sans Pro"/>
                </a:endParaRPr>
              </a:p>
            </p:txBody>
          </p:sp>
        </mc:Choice>
        <mc:Fallback xmlns="">
          <p:sp>
            <p:nvSpPr>
              <p:cNvPr id="105" name="TextBox 104">
                <a:extLst>
                  <a:ext uri="{FF2B5EF4-FFF2-40B4-BE49-F238E27FC236}">
                    <a16:creationId xmlns:a16="http://schemas.microsoft.com/office/drawing/2014/main" id="{828ED11D-CE13-A0EA-021F-812816AD391E}"/>
                  </a:ext>
                </a:extLst>
              </p:cNvPr>
              <p:cNvSpPr txBox="1">
                <a:spLocks noRot="1" noChangeAspect="1" noMove="1" noResize="1" noEditPoints="1" noAdjustHandles="1" noChangeArrowheads="1" noChangeShapeType="1" noTextEdit="1"/>
              </p:cNvSpPr>
              <p:nvPr/>
            </p:nvSpPr>
            <p:spPr>
              <a:xfrm>
                <a:off x="104345" y="113369"/>
                <a:ext cx="1855348" cy="529569"/>
              </a:xfrm>
              <a:prstGeom prst="rect">
                <a:avLst/>
              </a:prstGeom>
              <a:blipFill>
                <a:blip r:embed="rId12"/>
                <a:stretch>
                  <a:fillRect b="-1124"/>
                </a:stretch>
              </a:blipFill>
              <a:ln w="19050">
                <a:solidFill>
                  <a:schemeClr val="tx1"/>
                </a:solidFill>
              </a:ln>
            </p:spPr>
            <p:txBody>
              <a:bodyPr/>
              <a:lstStyle/>
              <a:p>
                <a:r>
                  <a:rPr lang="en-GB">
                    <a:noFill/>
                  </a:rPr>
                  <a:t> </a:t>
                </a:r>
              </a:p>
            </p:txBody>
          </p:sp>
        </mc:Fallback>
      </mc:AlternateContent>
      <p:pic>
        <p:nvPicPr>
          <p:cNvPr id="6" name="Picture 2">
            <a:extLst>
              <a:ext uri="{FF2B5EF4-FFF2-40B4-BE49-F238E27FC236}">
                <a16:creationId xmlns:a16="http://schemas.microsoft.com/office/drawing/2014/main" id="{ACD04937-4779-95F6-837B-5B9048FFF2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64" y="2079613"/>
            <a:ext cx="5503974" cy="34533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B39583CA-5FA5-D945-1473-22CE66C04C42}"/>
              </a:ext>
            </a:extLst>
          </p:cNvPr>
          <p:cNvSpPr/>
          <p:nvPr/>
        </p:nvSpPr>
        <p:spPr>
          <a:xfrm>
            <a:off x="2906493" y="4679155"/>
            <a:ext cx="206384" cy="210833"/>
          </a:xfrm>
          <a:prstGeom prst="ellipse">
            <a:avLst/>
          </a:prstGeom>
          <a:noFill/>
          <a:ln w="28575">
            <a:solidFill>
              <a:srgbClr val="8C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4932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6</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Rectangle 4">
            <a:extLst>
              <a:ext uri="{FF2B5EF4-FFF2-40B4-BE49-F238E27FC236}">
                <a16:creationId xmlns:a16="http://schemas.microsoft.com/office/drawing/2014/main" id="{35EA8DE6-AC62-2E2C-23B1-4B72008550FD}"/>
              </a:ext>
            </a:extLst>
          </p:cNvPr>
          <p:cNvSpPr/>
          <p:nvPr/>
        </p:nvSpPr>
        <p:spPr>
          <a:xfrm>
            <a:off x="8802497" y="3525677"/>
            <a:ext cx="2562793" cy="810670"/>
          </a:xfrm>
          <a:prstGeom prst="rect">
            <a:avLst/>
          </a:prstGeom>
          <a:gradFill flip="none" rotWithShape="1">
            <a:gsLst>
              <a:gs pos="100000">
                <a:schemeClr val="tx1">
                  <a:lumMod val="10000"/>
                  <a:lumOff val="90000"/>
                  <a:alpha val="0"/>
                </a:schemeClr>
              </a:gs>
              <a:gs pos="7000">
                <a:schemeClr val="tx1">
                  <a:lumMod val="10000"/>
                  <a:lumOff val="90000"/>
                </a:schemeClr>
              </a:gs>
              <a:gs pos="77000">
                <a:schemeClr val="tx1">
                  <a:lumMod val="25000"/>
                  <a:lumOff val="75000"/>
                </a:schemeClr>
              </a:gs>
              <a:gs pos="46724">
                <a:schemeClr val="tx1">
                  <a:lumMod val="25000"/>
                  <a:lumOff val="75000"/>
                </a:schemeClr>
              </a:gs>
              <a:gs pos="24000">
                <a:schemeClr val="tx1">
                  <a:lumMod val="10000"/>
                  <a:lumOff val="9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1CEEA2F-3C05-3B8D-889F-5D3C77F4E17F}"/>
              </a:ext>
            </a:extLst>
          </p:cNvPr>
          <p:cNvSpPr/>
          <p:nvPr/>
        </p:nvSpPr>
        <p:spPr>
          <a:xfrm>
            <a:off x="8802497" y="2276785"/>
            <a:ext cx="2468267" cy="810674"/>
          </a:xfrm>
          <a:prstGeom prst="rect">
            <a:avLst/>
          </a:prstGeom>
          <a:gradFill flip="none" rotWithShape="1">
            <a:gsLst>
              <a:gs pos="100000">
                <a:schemeClr val="tx1">
                  <a:lumMod val="10000"/>
                  <a:lumOff val="90000"/>
                  <a:alpha val="0"/>
                </a:schemeClr>
              </a:gs>
              <a:gs pos="7000">
                <a:srgbClr val="6AACDF">
                  <a:alpha val="0"/>
                </a:srgbClr>
              </a:gs>
              <a:gs pos="77000">
                <a:srgbClr val="6AACDF"/>
              </a:gs>
              <a:gs pos="46724">
                <a:srgbClr val="4899D5"/>
              </a:gs>
              <a:gs pos="33000">
                <a:srgbClr val="0070C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D3B6B45C-D602-7D7B-B119-0F3E203809A5}"/>
              </a:ext>
            </a:extLst>
          </p:cNvPr>
          <p:cNvCxnSpPr>
            <a:cxnSpLocks/>
          </p:cNvCxnSpPr>
          <p:nvPr/>
        </p:nvCxnSpPr>
        <p:spPr>
          <a:xfrm flipV="1">
            <a:off x="1637422" y="4612641"/>
            <a:ext cx="9727868" cy="1894"/>
          </a:xfrm>
          <a:prstGeom prst="straightConnector1">
            <a:avLst/>
          </a:prstGeom>
          <a:ln w="9525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Diagram&#10;&#10;Description automatically generated">
            <a:extLst>
              <a:ext uri="{FF2B5EF4-FFF2-40B4-BE49-F238E27FC236}">
                <a16:creationId xmlns:a16="http://schemas.microsoft.com/office/drawing/2014/main" id="{278049C1-83C9-8CF2-D0FC-39911BEBE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39" y="2272773"/>
            <a:ext cx="783263" cy="810677"/>
          </a:xfrm>
          <a:prstGeom prst="rect">
            <a:avLst/>
          </a:prstGeom>
        </p:spPr>
      </p:pic>
      <p:pic>
        <p:nvPicPr>
          <p:cNvPr id="12" name="Picture 11">
            <a:extLst>
              <a:ext uri="{FF2B5EF4-FFF2-40B4-BE49-F238E27FC236}">
                <a16:creationId xmlns:a16="http://schemas.microsoft.com/office/drawing/2014/main" id="{2681EFCB-8496-0318-FBD6-1761A0F3EDE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8155" y="3525676"/>
            <a:ext cx="821348" cy="941372"/>
          </a:xfrm>
          <a:prstGeom prst="rect">
            <a:avLst/>
          </a:prstGeom>
        </p:spPr>
      </p:pic>
      <p:sp>
        <p:nvSpPr>
          <p:cNvPr id="14" name="Rectangle 13">
            <a:extLst>
              <a:ext uri="{FF2B5EF4-FFF2-40B4-BE49-F238E27FC236}">
                <a16:creationId xmlns:a16="http://schemas.microsoft.com/office/drawing/2014/main" id="{35272873-8F47-250B-5B24-5947321296A9}"/>
              </a:ext>
            </a:extLst>
          </p:cNvPr>
          <p:cNvSpPr/>
          <p:nvPr/>
        </p:nvSpPr>
        <p:spPr>
          <a:xfrm>
            <a:off x="1637422" y="2272773"/>
            <a:ext cx="2242087" cy="810674"/>
          </a:xfrm>
          <a:prstGeom prst="rect">
            <a:avLst/>
          </a:prstGeom>
          <a:gradFill flip="none" rotWithShape="1">
            <a:gsLst>
              <a:gs pos="0">
                <a:schemeClr val="tx1">
                  <a:lumMod val="10000"/>
                  <a:lumOff val="90000"/>
                  <a:alpha val="0"/>
                </a:schemeClr>
              </a:gs>
              <a:gs pos="72000">
                <a:srgbClr val="0070C0"/>
              </a:gs>
            </a:gsLst>
            <a:lin ang="7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51D4CCA-55CA-213A-83A9-F6403DB37570}"/>
              </a:ext>
            </a:extLst>
          </p:cNvPr>
          <p:cNvSpPr/>
          <p:nvPr/>
        </p:nvSpPr>
        <p:spPr>
          <a:xfrm>
            <a:off x="1637422" y="3525676"/>
            <a:ext cx="2242087" cy="810674"/>
          </a:xfrm>
          <a:prstGeom prst="rect">
            <a:avLst/>
          </a:prstGeom>
          <a:gradFill>
            <a:gsLst>
              <a:gs pos="64000">
                <a:schemeClr val="tx1">
                  <a:lumMod val="25000"/>
                  <a:lumOff val="75000"/>
                </a:schemeClr>
              </a:gs>
              <a:gs pos="13000">
                <a:schemeClr val="tx1">
                  <a:lumMod val="10000"/>
                  <a:lumOff val="90000"/>
                  <a:alpha val="0"/>
                </a:schemeClr>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4B32550-5688-69C1-0C5F-659E4386A6E6}"/>
              </a:ext>
            </a:extLst>
          </p:cNvPr>
          <p:cNvSpPr/>
          <p:nvPr/>
        </p:nvSpPr>
        <p:spPr>
          <a:xfrm>
            <a:off x="4805924" y="3525676"/>
            <a:ext cx="2083981" cy="810674"/>
          </a:xfrm>
          <a:prstGeom prst="rect">
            <a:avLst/>
          </a:prstGeom>
          <a:gradFill>
            <a:gsLst>
              <a:gs pos="53000">
                <a:schemeClr val="tx1">
                  <a:lumMod val="25000"/>
                  <a:lumOff val="75000"/>
                </a:schemeClr>
              </a:gs>
              <a:gs pos="87000">
                <a:schemeClr val="tx1">
                  <a:lumMod val="10000"/>
                  <a:lumOff val="90000"/>
                  <a:alpha val="0"/>
                </a:schemeClr>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C6672D0-BBE3-6F58-37E1-B6EDF3DBBAD1}"/>
              </a:ext>
            </a:extLst>
          </p:cNvPr>
          <p:cNvSpPr/>
          <p:nvPr/>
        </p:nvSpPr>
        <p:spPr>
          <a:xfrm>
            <a:off x="6889905" y="2272773"/>
            <a:ext cx="2841573" cy="810674"/>
          </a:xfrm>
          <a:prstGeom prst="rect">
            <a:avLst/>
          </a:prstGeom>
          <a:gradFill>
            <a:gsLst>
              <a:gs pos="100000">
                <a:schemeClr val="tx1">
                  <a:lumMod val="10000"/>
                  <a:lumOff val="90000"/>
                  <a:alpha val="0"/>
                </a:schemeClr>
              </a:gs>
              <a:gs pos="4300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780574F-2273-7A46-5608-5A381399F50D}"/>
              </a:ext>
            </a:extLst>
          </p:cNvPr>
          <p:cNvSpPr/>
          <p:nvPr/>
        </p:nvSpPr>
        <p:spPr>
          <a:xfrm>
            <a:off x="6889905" y="3525676"/>
            <a:ext cx="2841573" cy="810674"/>
          </a:xfrm>
          <a:prstGeom prst="rect">
            <a:avLst/>
          </a:prstGeom>
          <a:gradFill>
            <a:gsLst>
              <a:gs pos="69000">
                <a:schemeClr val="tx1">
                  <a:lumMod val="25000"/>
                  <a:lumOff val="75000"/>
                </a:schemeClr>
              </a:gs>
              <a:gs pos="100000">
                <a:schemeClr val="tx1">
                  <a:lumMod val="10000"/>
                  <a:lumOff val="90000"/>
                  <a:alpha val="0"/>
                </a:schemeClr>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B032590-EF8D-AFB7-B73C-FF0970457361}"/>
              </a:ext>
            </a:extLst>
          </p:cNvPr>
          <p:cNvSpPr txBox="1"/>
          <p:nvPr/>
        </p:nvSpPr>
        <p:spPr>
          <a:xfrm>
            <a:off x="1579380" y="1886941"/>
            <a:ext cx="2358167" cy="369332"/>
          </a:xfrm>
          <a:prstGeom prst="rect">
            <a:avLst/>
          </a:prstGeom>
          <a:noFill/>
        </p:spPr>
        <p:txBody>
          <a:bodyPr wrap="square" rtlCol="0">
            <a:spAutoFit/>
          </a:bodyPr>
          <a:lstStyle/>
          <a:p>
            <a:r>
              <a:rPr lang="en-GB" b="1" dirty="0">
                <a:latin typeface="Nexus Sans Pro"/>
              </a:rPr>
              <a:t>see </a:t>
            </a:r>
            <a:r>
              <a:rPr lang="en-GB" b="1" dirty="0">
                <a:latin typeface="Nexus Sans Pro"/>
                <a:hlinkClick r:id="rId10"/>
              </a:rPr>
              <a:t>G. </a:t>
            </a:r>
            <a:r>
              <a:rPr lang="en-GB" b="1" dirty="0" err="1">
                <a:latin typeface="Nexus Sans Pro"/>
                <a:hlinkClick r:id="rId10"/>
              </a:rPr>
              <a:t>Vannoye’s</a:t>
            </a:r>
            <a:r>
              <a:rPr lang="en-GB" b="1" dirty="0">
                <a:latin typeface="Nexus Sans Pro"/>
                <a:hlinkClick r:id="rId10"/>
              </a:rPr>
              <a:t> talk</a:t>
            </a:r>
            <a:endParaRPr lang="en-GB" b="1" dirty="0">
              <a:latin typeface="Nexus Sans Pro"/>
            </a:endParaRPr>
          </a:p>
        </p:txBody>
      </p:sp>
      <p:sp>
        <p:nvSpPr>
          <p:cNvPr id="21" name="TextBox 20">
            <a:extLst>
              <a:ext uri="{FF2B5EF4-FFF2-40B4-BE49-F238E27FC236}">
                <a16:creationId xmlns:a16="http://schemas.microsoft.com/office/drawing/2014/main" id="{825BCB93-7482-2070-116E-A6E8D013EE4A}"/>
              </a:ext>
            </a:extLst>
          </p:cNvPr>
          <p:cNvSpPr txBox="1"/>
          <p:nvPr/>
        </p:nvSpPr>
        <p:spPr>
          <a:xfrm>
            <a:off x="2200651" y="2447277"/>
            <a:ext cx="1115627" cy="461665"/>
          </a:xfrm>
          <a:prstGeom prst="rect">
            <a:avLst/>
          </a:prstGeom>
          <a:noFill/>
        </p:spPr>
        <p:txBody>
          <a:bodyPr wrap="square" rtlCol="0">
            <a:spAutoFit/>
          </a:bodyPr>
          <a:lstStyle/>
          <a:p>
            <a:r>
              <a:rPr lang="en-GB" sz="2400" dirty="0">
                <a:latin typeface="Aptos Black" panose="020B0004020202020204" pitchFamily="34" charset="0"/>
              </a:rPr>
              <a:t>CCSN</a:t>
            </a:r>
          </a:p>
        </p:txBody>
      </p:sp>
      <p:sp>
        <p:nvSpPr>
          <p:cNvPr id="22" name="TextBox 21">
            <a:extLst>
              <a:ext uri="{FF2B5EF4-FFF2-40B4-BE49-F238E27FC236}">
                <a16:creationId xmlns:a16="http://schemas.microsoft.com/office/drawing/2014/main" id="{535F5A90-E027-A2CC-7711-45A4B26BF56F}"/>
              </a:ext>
            </a:extLst>
          </p:cNvPr>
          <p:cNvSpPr txBox="1"/>
          <p:nvPr/>
        </p:nvSpPr>
        <p:spPr>
          <a:xfrm>
            <a:off x="2200651" y="3739808"/>
            <a:ext cx="1115627" cy="461665"/>
          </a:xfrm>
          <a:prstGeom prst="rect">
            <a:avLst/>
          </a:prstGeom>
          <a:noFill/>
        </p:spPr>
        <p:txBody>
          <a:bodyPr wrap="square" rtlCol="0">
            <a:spAutoFit/>
          </a:bodyPr>
          <a:lstStyle/>
          <a:p>
            <a:r>
              <a:rPr lang="en-GB" sz="2400" dirty="0">
                <a:latin typeface="Aptos Black" panose="020B0004020202020204" pitchFamily="34" charset="0"/>
              </a:rPr>
              <a:t>CCSN</a:t>
            </a:r>
          </a:p>
        </p:txBody>
      </p:sp>
      <p:sp>
        <p:nvSpPr>
          <p:cNvPr id="23" name="TextBox 22">
            <a:extLst>
              <a:ext uri="{FF2B5EF4-FFF2-40B4-BE49-F238E27FC236}">
                <a16:creationId xmlns:a16="http://schemas.microsoft.com/office/drawing/2014/main" id="{6FEE567E-30B1-1260-41BB-808B33E818C6}"/>
              </a:ext>
            </a:extLst>
          </p:cNvPr>
          <p:cNvSpPr txBox="1"/>
          <p:nvPr/>
        </p:nvSpPr>
        <p:spPr>
          <a:xfrm>
            <a:off x="98932" y="111920"/>
            <a:ext cx="6588948" cy="646331"/>
          </a:xfrm>
          <a:prstGeom prst="rect">
            <a:avLst/>
          </a:prstGeom>
          <a:noFill/>
        </p:spPr>
        <p:txBody>
          <a:bodyPr wrap="square">
            <a:spAutoFit/>
          </a:bodyPr>
          <a:lstStyle/>
          <a:p>
            <a:r>
              <a:rPr lang="it-IT" sz="3600" b="1" dirty="0">
                <a:solidFill>
                  <a:srgbClr val="8A0000"/>
                </a:solidFill>
                <a:latin typeface="Aptos Black" panose="020B0604020202020204" pitchFamily="34" charset="0"/>
              </a:rPr>
              <a:t>MeV-GeV neutrino </a:t>
            </a:r>
            <a:r>
              <a:rPr lang="it-IT" sz="3600" b="1" dirty="0" err="1">
                <a:solidFill>
                  <a:srgbClr val="8A0000"/>
                </a:solidFill>
                <a:latin typeface="Aptos Black" panose="020B0604020202020204" pitchFamily="34" charset="0"/>
              </a:rPr>
              <a:t>selections</a:t>
            </a:r>
            <a:endParaRPr lang="it-IT" sz="3600" b="1" dirty="0">
              <a:solidFill>
                <a:srgbClr val="8A0000"/>
              </a:solidFill>
              <a:latin typeface="Aptos Black" panose="020B0604020202020204" pitchFamily="34" charset="0"/>
            </a:endParaRPr>
          </a:p>
        </p:txBody>
      </p:sp>
      <p:sp>
        <p:nvSpPr>
          <p:cNvPr id="27" name="TextBox 26">
            <a:extLst>
              <a:ext uri="{FF2B5EF4-FFF2-40B4-BE49-F238E27FC236}">
                <a16:creationId xmlns:a16="http://schemas.microsoft.com/office/drawing/2014/main" id="{381DDC6E-BA50-920C-6058-2B50F8AB04BE}"/>
              </a:ext>
            </a:extLst>
          </p:cNvPr>
          <p:cNvSpPr txBox="1"/>
          <p:nvPr/>
        </p:nvSpPr>
        <p:spPr>
          <a:xfrm>
            <a:off x="7344080" y="2447276"/>
            <a:ext cx="1085111" cy="461665"/>
          </a:xfrm>
          <a:prstGeom prst="rect">
            <a:avLst/>
          </a:prstGeom>
          <a:noFill/>
        </p:spPr>
        <p:txBody>
          <a:bodyPr wrap="square" rtlCol="0">
            <a:spAutoFit/>
          </a:bodyPr>
          <a:lstStyle/>
          <a:p>
            <a:r>
              <a:rPr lang="en-GB" sz="2400" dirty="0">
                <a:latin typeface="Aptos Black" panose="020B0004020202020204" pitchFamily="34" charset="0"/>
              </a:rPr>
              <a:t>ORCA </a:t>
            </a:r>
          </a:p>
        </p:txBody>
      </p:sp>
      <p:sp>
        <p:nvSpPr>
          <p:cNvPr id="28" name="TextBox 27">
            <a:extLst>
              <a:ext uri="{FF2B5EF4-FFF2-40B4-BE49-F238E27FC236}">
                <a16:creationId xmlns:a16="http://schemas.microsoft.com/office/drawing/2014/main" id="{D54CC901-18D1-FCA4-00D3-7F65203C6266}"/>
              </a:ext>
            </a:extLst>
          </p:cNvPr>
          <p:cNvSpPr txBox="1"/>
          <p:nvPr/>
        </p:nvSpPr>
        <p:spPr>
          <a:xfrm>
            <a:off x="8429191" y="2440367"/>
            <a:ext cx="968854" cy="461665"/>
          </a:xfrm>
          <a:prstGeom prst="rect">
            <a:avLst/>
          </a:prstGeom>
          <a:noFill/>
        </p:spPr>
        <p:txBody>
          <a:bodyPr wrap="square" rtlCol="0">
            <a:spAutoFit/>
          </a:bodyPr>
          <a:lstStyle/>
          <a:p>
            <a:r>
              <a:rPr lang="en-GB" sz="1200" dirty="0">
                <a:latin typeface="Aptos Black" panose="020B0004020202020204" pitchFamily="34" charset="0"/>
              </a:rPr>
              <a:t>TRACKS</a:t>
            </a:r>
          </a:p>
          <a:p>
            <a:r>
              <a:rPr lang="en-GB" sz="1200" dirty="0">
                <a:latin typeface="Aptos Black" panose="020B0004020202020204" pitchFamily="34" charset="0"/>
              </a:rPr>
              <a:t>SHOWERS </a:t>
            </a:r>
          </a:p>
        </p:txBody>
      </p:sp>
      <p:sp>
        <p:nvSpPr>
          <p:cNvPr id="29" name="TextBox 28">
            <a:extLst>
              <a:ext uri="{FF2B5EF4-FFF2-40B4-BE49-F238E27FC236}">
                <a16:creationId xmlns:a16="http://schemas.microsoft.com/office/drawing/2014/main" id="{8AFBF2A7-07AD-43DD-F17D-803C3B472042}"/>
              </a:ext>
            </a:extLst>
          </p:cNvPr>
          <p:cNvSpPr txBox="1"/>
          <p:nvPr/>
        </p:nvSpPr>
        <p:spPr>
          <a:xfrm>
            <a:off x="5115589" y="3700180"/>
            <a:ext cx="1684377" cy="461665"/>
          </a:xfrm>
          <a:prstGeom prst="rect">
            <a:avLst/>
          </a:prstGeom>
          <a:noFill/>
        </p:spPr>
        <p:txBody>
          <a:bodyPr wrap="square" rtlCol="0">
            <a:spAutoFit/>
          </a:bodyPr>
          <a:lstStyle/>
          <a:p>
            <a:r>
              <a:rPr lang="en-GB" sz="2400" dirty="0">
                <a:latin typeface="Aptos Black" panose="020B0004020202020204" pitchFamily="34" charset="0"/>
              </a:rPr>
              <a:t>ELOWEN</a:t>
            </a:r>
          </a:p>
        </p:txBody>
      </p:sp>
      <p:sp>
        <p:nvSpPr>
          <p:cNvPr id="30" name="TextBox 29">
            <a:extLst>
              <a:ext uri="{FF2B5EF4-FFF2-40B4-BE49-F238E27FC236}">
                <a16:creationId xmlns:a16="http://schemas.microsoft.com/office/drawing/2014/main" id="{41440C9E-1789-DD82-789A-62C8A774B5E5}"/>
              </a:ext>
            </a:extLst>
          </p:cNvPr>
          <p:cNvSpPr txBox="1"/>
          <p:nvPr/>
        </p:nvSpPr>
        <p:spPr>
          <a:xfrm>
            <a:off x="7713668" y="3739807"/>
            <a:ext cx="1684377" cy="461665"/>
          </a:xfrm>
          <a:prstGeom prst="rect">
            <a:avLst/>
          </a:prstGeom>
          <a:noFill/>
        </p:spPr>
        <p:txBody>
          <a:bodyPr wrap="square" rtlCol="0">
            <a:spAutoFit/>
          </a:bodyPr>
          <a:lstStyle/>
          <a:p>
            <a:r>
              <a:rPr lang="en-GB" sz="2400" dirty="0">
                <a:latin typeface="Aptos Black" panose="020B0004020202020204" pitchFamily="34" charset="0"/>
              </a:rPr>
              <a:t>GRECO</a:t>
            </a:r>
          </a:p>
        </p:txBody>
      </p:sp>
      <p:sp>
        <p:nvSpPr>
          <p:cNvPr id="31" name="TextBox 30">
            <a:extLst>
              <a:ext uri="{FF2B5EF4-FFF2-40B4-BE49-F238E27FC236}">
                <a16:creationId xmlns:a16="http://schemas.microsoft.com/office/drawing/2014/main" id="{BECF2DAC-8F70-6B2C-9F7A-D3BC50CF8E9D}"/>
              </a:ext>
            </a:extLst>
          </p:cNvPr>
          <p:cNvSpPr txBox="1"/>
          <p:nvPr/>
        </p:nvSpPr>
        <p:spPr>
          <a:xfrm>
            <a:off x="1871531" y="4771801"/>
            <a:ext cx="2007978" cy="400110"/>
          </a:xfrm>
          <a:prstGeom prst="rect">
            <a:avLst/>
          </a:prstGeom>
          <a:noFill/>
        </p:spPr>
        <p:txBody>
          <a:bodyPr wrap="square" rtlCol="0">
            <a:spAutoFit/>
          </a:bodyPr>
          <a:lstStyle/>
          <a:p>
            <a:r>
              <a:rPr lang="en-GB" sz="2000" dirty="0">
                <a:latin typeface="Aptos Black" panose="020B0004020202020204" pitchFamily="34" charset="0"/>
              </a:rPr>
              <a:t>O(10) MeV</a:t>
            </a:r>
          </a:p>
        </p:txBody>
      </p:sp>
      <p:sp>
        <p:nvSpPr>
          <p:cNvPr id="32" name="TextBox 31">
            <a:extLst>
              <a:ext uri="{FF2B5EF4-FFF2-40B4-BE49-F238E27FC236}">
                <a16:creationId xmlns:a16="http://schemas.microsoft.com/office/drawing/2014/main" id="{E787271A-4DB6-61B2-9BB5-56E412BE89E8}"/>
              </a:ext>
            </a:extLst>
          </p:cNvPr>
          <p:cNvSpPr txBox="1"/>
          <p:nvPr/>
        </p:nvSpPr>
        <p:spPr>
          <a:xfrm>
            <a:off x="4653164" y="4762471"/>
            <a:ext cx="2007978" cy="400110"/>
          </a:xfrm>
          <a:prstGeom prst="rect">
            <a:avLst/>
          </a:prstGeom>
          <a:noFill/>
        </p:spPr>
        <p:txBody>
          <a:bodyPr wrap="square" rtlCol="0">
            <a:spAutoFit/>
          </a:bodyPr>
          <a:lstStyle/>
          <a:p>
            <a:r>
              <a:rPr lang="en-GB" sz="2000" dirty="0">
                <a:latin typeface="Aptos Black" panose="020B0004020202020204" pitchFamily="34" charset="0"/>
              </a:rPr>
              <a:t>0.5 GeV</a:t>
            </a:r>
          </a:p>
        </p:txBody>
      </p:sp>
      <p:cxnSp>
        <p:nvCxnSpPr>
          <p:cNvPr id="33" name="Straight Connector 32">
            <a:extLst>
              <a:ext uri="{FF2B5EF4-FFF2-40B4-BE49-F238E27FC236}">
                <a16:creationId xmlns:a16="http://schemas.microsoft.com/office/drawing/2014/main" id="{B68F0B52-A470-E5A5-6D97-97B169BD1D21}"/>
              </a:ext>
            </a:extLst>
          </p:cNvPr>
          <p:cNvCxnSpPr>
            <a:cxnSpLocks/>
          </p:cNvCxnSpPr>
          <p:nvPr/>
        </p:nvCxnSpPr>
        <p:spPr>
          <a:xfrm>
            <a:off x="4802020" y="4614535"/>
            <a:ext cx="0" cy="18890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BE0772-749D-638B-5B19-45F5C830CC76}"/>
              </a:ext>
            </a:extLst>
          </p:cNvPr>
          <p:cNvCxnSpPr>
            <a:cxnSpLocks/>
          </p:cNvCxnSpPr>
          <p:nvPr/>
        </p:nvCxnSpPr>
        <p:spPr>
          <a:xfrm>
            <a:off x="6886006" y="4612641"/>
            <a:ext cx="0" cy="18890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6F2E4FA-96C8-D6DB-C383-338D9F5C488A}"/>
              </a:ext>
            </a:extLst>
          </p:cNvPr>
          <p:cNvSpPr txBox="1"/>
          <p:nvPr/>
        </p:nvSpPr>
        <p:spPr>
          <a:xfrm>
            <a:off x="6738925" y="4761460"/>
            <a:ext cx="974743" cy="400110"/>
          </a:xfrm>
          <a:prstGeom prst="rect">
            <a:avLst/>
          </a:prstGeom>
          <a:noFill/>
        </p:spPr>
        <p:txBody>
          <a:bodyPr wrap="square" rtlCol="0">
            <a:spAutoFit/>
          </a:bodyPr>
          <a:lstStyle/>
          <a:p>
            <a:r>
              <a:rPr lang="en-GB" sz="2000" dirty="0">
                <a:latin typeface="Aptos Black" panose="020B0004020202020204" pitchFamily="34" charset="0"/>
              </a:rPr>
              <a:t>5 GeV</a:t>
            </a:r>
          </a:p>
        </p:txBody>
      </p:sp>
      <p:cxnSp>
        <p:nvCxnSpPr>
          <p:cNvPr id="36" name="Straight Connector 35">
            <a:extLst>
              <a:ext uri="{FF2B5EF4-FFF2-40B4-BE49-F238E27FC236}">
                <a16:creationId xmlns:a16="http://schemas.microsoft.com/office/drawing/2014/main" id="{AC2E3F5C-0ECD-B54D-3F83-0503580050D8}"/>
              </a:ext>
            </a:extLst>
          </p:cNvPr>
          <p:cNvCxnSpPr>
            <a:cxnSpLocks/>
          </p:cNvCxnSpPr>
          <p:nvPr/>
        </p:nvCxnSpPr>
        <p:spPr>
          <a:xfrm>
            <a:off x="9760347" y="4616183"/>
            <a:ext cx="0" cy="18890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F403C54-1198-42FA-3053-FD03E8741128}"/>
              </a:ext>
            </a:extLst>
          </p:cNvPr>
          <p:cNvSpPr txBox="1"/>
          <p:nvPr/>
        </p:nvSpPr>
        <p:spPr>
          <a:xfrm>
            <a:off x="9601303" y="4761460"/>
            <a:ext cx="974743" cy="400110"/>
          </a:xfrm>
          <a:prstGeom prst="rect">
            <a:avLst/>
          </a:prstGeom>
          <a:noFill/>
        </p:spPr>
        <p:txBody>
          <a:bodyPr wrap="square" rtlCol="0">
            <a:spAutoFit/>
          </a:bodyPr>
          <a:lstStyle/>
          <a:p>
            <a:r>
              <a:rPr lang="en-GB" sz="2000" dirty="0">
                <a:latin typeface="Aptos Black" panose="020B0004020202020204" pitchFamily="34" charset="0"/>
              </a:rPr>
              <a:t>1 TeV</a:t>
            </a:r>
          </a:p>
        </p:txBody>
      </p:sp>
      <p:sp>
        <p:nvSpPr>
          <p:cNvPr id="38" name="TextBox 37">
            <a:extLst>
              <a:ext uri="{FF2B5EF4-FFF2-40B4-BE49-F238E27FC236}">
                <a16:creationId xmlns:a16="http://schemas.microsoft.com/office/drawing/2014/main" id="{09C93D20-6499-DB59-352D-12CBA41C353D}"/>
              </a:ext>
            </a:extLst>
          </p:cNvPr>
          <p:cNvSpPr txBox="1"/>
          <p:nvPr/>
        </p:nvSpPr>
        <p:spPr>
          <a:xfrm>
            <a:off x="10998427" y="4980854"/>
            <a:ext cx="974743" cy="400110"/>
          </a:xfrm>
          <a:prstGeom prst="rect">
            <a:avLst/>
          </a:prstGeom>
          <a:noFill/>
        </p:spPr>
        <p:txBody>
          <a:bodyPr wrap="square" rtlCol="0">
            <a:spAutoFit/>
          </a:bodyPr>
          <a:lstStyle/>
          <a:p>
            <a:r>
              <a:rPr lang="en-GB" sz="2000" dirty="0">
                <a:latin typeface="Aptos Black" panose="020B0004020202020204" pitchFamily="34" charset="0"/>
              </a:rPr>
              <a:t>E</a:t>
            </a:r>
            <a:r>
              <a:rPr lang="el-GR" sz="2400" baseline="-25000" dirty="0">
                <a:latin typeface="Aptos Black" panose="020B0004020202020204" pitchFamily="34" charset="0"/>
                <a:ea typeface="Calibri" panose="020F0502020204030204" pitchFamily="34" charset="0"/>
                <a:cs typeface="Calibri" panose="020F0502020204030204" pitchFamily="34" charset="0"/>
              </a:rPr>
              <a:t>ν</a:t>
            </a:r>
            <a:endParaRPr lang="en-GB" sz="2000" baseline="-25000" dirty="0">
              <a:latin typeface="Aptos Black" panose="020B0004020202020204" pitchFamily="34" charset="0"/>
            </a:endParaRPr>
          </a:p>
        </p:txBody>
      </p:sp>
    </p:spTree>
    <p:extLst>
      <p:ext uri="{BB962C8B-B14F-4D97-AF65-F5344CB8AC3E}">
        <p14:creationId xmlns:p14="http://schemas.microsoft.com/office/powerpoint/2010/main" val="294013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7</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CB818823-6B38-B376-10EC-8F986EB29ADF}"/>
              </a:ext>
            </a:extLst>
          </p:cNvPr>
          <p:cNvSpPr txBox="1"/>
          <p:nvPr/>
        </p:nvSpPr>
        <p:spPr>
          <a:xfrm>
            <a:off x="98931" y="111920"/>
            <a:ext cx="6772131" cy="646331"/>
          </a:xfrm>
          <a:prstGeom prst="rect">
            <a:avLst/>
          </a:prstGeom>
          <a:noFill/>
        </p:spPr>
        <p:txBody>
          <a:bodyPr wrap="square">
            <a:spAutoFit/>
          </a:bodyPr>
          <a:lstStyle/>
          <a:p>
            <a:r>
              <a:rPr lang="it-IT" sz="3600" b="1" dirty="0">
                <a:solidFill>
                  <a:srgbClr val="8A0000"/>
                </a:solidFill>
                <a:latin typeface="Aptos Black" panose="020B0604020202020204" pitchFamily="34" charset="0"/>
              </a:rPr>
              <a:t>MeV-GeV neutrino sources</a:t>
            </a:r>
          </a:p>
        </p:txBody>
      </p:sp>
      <p:sp>
        <p:nvSpPr>
          <p:cNvPr id="6" name="TextBox 5">
            <a:extLst>
              <a:ext uri="{FF2B5EF4-FFF2-40B4-BE49-F238E27FC236}">
                <a16:creationId xmlns:a16="http://schemas.microsoft.com/office/drawing/2014/main" id="{E85960C9-5462-0F8E-6A6A-FFEB5C9EC83A}"/>
              </a:ext>
            </a:extLst>
          </p:cNvPr>
          <p:cNvSpPr txBox="1"/>
          <p:nvPr/>
        </p:nvSpPr>
        <p:spPr>
          <a:xfrm>
            <a:off x="98931" y="1182221"/>
            <a:ext cx="1983028" cy="461665"/>
          </a:xfrm>
          <a:prstGeom prst="rect">
            <a:avLst/>
          </a:prstGeom>
          <a:noFill/>
        </p:spPr>
        <p:txBody>
          <a:bodyPr wrap="square" rtlCol="0">
            <a:spAutoFit/>
          </a:bodyPr>
          <a:lstStyle/>
          <a:p>
            <a:r>
              <a:rPr lang="en-GB" sz="2400" dirty="0">
                <a:latin typeface="Aptos Black" panose="020B0004020202020204" pitchFamily="34" charset="0"/>
              </a:rPr>
              <a:t>Solar Flares</a:t>
            </a:r>
          </a:p>
        </p:txBody>
      </p:sp>
      <p:sp>
        <p:nvSpPr>
          <p:cNvPr id="7" name="TextBox 6">
            <a:extLst>
              <a:ext uri="{FF2B5EF4-FFF2-40B4-BE49-F238E27FC236}">
                <a16:creationId xmlns:a16="http://schemas.microsoft.com/office/drawing/2014/main" id="{4CE16ADC-F6C3-CD55-518D-A5B296AFCD34}"/>
              </a:ext>
            </a:extLst>
          </p:cNvPr>
          <p:cNvSpPr txBox="1"/>
          <p:nvPr/>
        </p:nvSpPr>
        <p:spPr>
          <a:xfrm>
            <a:off x="4262915" y="1182221"/>
            <a:ext cx="1534160" cy="461665"/>
          </a:xfrm>
          <a:prstGeom prst="rect">
            <a:avLst/>
          </a:prstGeom>
          <a:noFill/>
        </p:spPr>
        <p:txBody>
          <a:bodyPr wrap="square" rtlCol="0">
            <a:spAutoFit/>
          </a:bodyPr>
          <a:lstStyle/>
          <a:p>
            <a:r>
              <a:rPr lang="en-GB" sz="2400" b="1" dirty="0">
                <a:latin typeface="Aptos Black" panose="020B0004020202020204" pitchFamily="34" charset="0"/>
              </a:rPr>
              <a:t>GRBs</a:t>
            </a:r>
          </a:p>
        </p:txBody>
      </p:sp>
      <p:sp>
        <p:nvSpPr>
          <p:cNvPr id="10" name="TextBox 9">
            <a:extLst>
              <a:ext uri="{FF2B5EF4-FFF2-40B4-BE49-F238E27FC236}">
                <a16:creationId xmlns:a16="http://schemas.microsoft.com/office/drawing/2014/main" id="{A6C9204C-BC03-E365-7EC9-56BB63B90834}"/>
              </a:ext>
            </a:extLst>
          </p:cNvPr>
          <p:cNvSpPr txBox="1"/>
          <p:nvPr/>
        </p:nvSpPr>
        <p:spPr>
          <a:xfrm>
            <a:off x="8455377" y="1182221"/>
            <a:ext cx="1534160" cy="461665"/>
          </a:xfrm>
          <a:prstGeom prst="rect">
            <a:avLst/>
          </a:prstGeom>
          <a:noFill/>
        </p:spPr>
        <p:txBody>
          <a:bodyPr wrap="square" rtlCol="0">
            <a:spAutoFit/>
          </a:bodyPr>
          <a:lstStyle/>
          <a:p>
            <a:r>
              <a:rPr lang="en-GB" sz="2400" dirty="0">
                <a:latin typeface="Aptos Black" panose="020B0004020202020204" pitchFamily="34" charset="0"/>
              </a:rPr>
              <a:t>GWs</a:t>
            </a:r>
          </a:p>
        </p:txBody>
      </p:sp>
      <p:pic>
        <p:nvPicPr>
          <p:cNvPr id="12" name="Picture 11" descr="Graphical user interface&#10;&#10;Description automatically generated">
            <a:extLst>
              <a:ext uri="{FF2B5EF4-FFF2-40B4-BE49-F238E27FC236}">
                <a16:creationId xmlns:a16="http://schemas.microsoft.com/office/drawing/2014/main" id="{0FC9A825-C766-723F-7F40-6388D897D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529" y="1723852"/>
            <a:ext cx="3308305" cy="3576805"/>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pic>
        <p:nvPicPr>
          <p:cNvPr id="14" name="Picture 2" descr="image">
            <a:extLst>
              <a:ext uri="{FF2B5EF4-FFF2-40B4-BE49-F238E27FC236}">
                <a16:creationId xmlns:a16="http://schemas.microsoft.com/office/drawing/2014/main" id="{6764342D-3CEA-0A0F-ED14-3B9B14E980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1174" y="1723852"/>
            <a:ext cx="3580435" cy="3580435"/>
          </a:xfrm>
          <a:prstGeom prst="rect">
            <a:avLst/>
          </a:prstGeom>
          <a:noFill/>
          <a:ln w="19050">
            <a:solidFill>
              <a:schemeClr val="bg1">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A2DCF72-CEC4-8B11-5E5D-4B4D64DC2848}"/>
              </a:ext>
            </a:extLst>
          </p:cNvPr>
          <p:cNvSpPr txBox="1"/>
          <p:nvPr/>
        </p:nvSpPr>
        <p:spPr>
          <a:xfrm>
            <a:off x="4129208" y="5397725"/>
            <a:ext cx="2873811" cy="276999"/>
          </a:xfrm>
          <a:prstGeom prst="rect">
            <a:avLst/>
          </a:prstGeom>
          <a:noFill/>
        </p:spPr>
        <p:txBody>
          <a:bodyPr wrap="square" rtlCol="0">
            <a:spAutoFit/>
          </a:bodyPr>
          <a:lstStyle/>
          <a:p>
            <a:r>
              <a:rPr lang="en-GB" sz="1200" dirty="0">
                <a:latin typeface="Nexus Sans Pro"/>
              </a:rPr>
              <a:t>Credit: NASA/DOE/Fermi LAT Collaboration</a:t>
            </a:r>
          </a:p>
        </p:txBody>
      </p:sp>
      <p:pic>
        <p:nvPicPr>
          <p:cNvPr id="16" name="Picture 15" descr="A blue and green spiral pattern with white balls&#10;&#10;Description automatically generated with medium confidence">
            <a:extLst>
              <a:ext uri="{FF2B5EF4-FFF2-40B4-BE49-F238E27FC236}">
                <a16:creationId xmlns:a16="http://schemas.microsoft.com/office/drawing/2014/main" id="{A44830E9-AC90-10D7-727C-F95A4284F2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8950" y="1696450"/>
            <a:ext cx="3604207" cy="3604207"/>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E73BEC5-C8D2-937F-0411-96E485DC38AA}"/>
              </a:ext>
            </a:extLst>
          </p:cNvPr>
          <p:cNvSpPr txBox="1"/>
          <p:nvPr/>
        </p:nvSpPr>
        <p:spPr>
          <a:xfrm>
            <a:off x="190042" y="5401466"/>
            <a:ext cx="1821125" cy="276999"/>
          </a:xfrm>
          <a:prstGeom prst="rect">
            <a:avLst/>
          </a:prstGeom>
          <a:noFill/>
        </p:spPr>
        <p:txBody>
          <a:bodyPr wrap="square">
            <a:spAutoFit/>
          </a:bodyPr>
          <a:lstStyle/>
          <a:p>
            <a:r>
              <a:rPr lang="en-GB" sz="1200" dirty="0">
                <a:latin typeface="Nexus Sans Pro"/>
              </a:rPr>
              <a:t>Credit: NASA/SDO</a:t>
            </a:r>
            <a:endParaRPr lang="en-GB" sz="1200" dirty="0"/>
          </a:p>
        </p:txBody>
      </p:sp>
      <p:sp>
        <p:nvSpPr>
          <p:cNvPr id="18" name="TextBox 17">
            <a:extLst>
              <a:ext uri="{FF2B5EF4-FFF2-40B4-BE49-F238E27FC236}">
                <a16:creationId xmlns:a16="http://schemas.microsoft.com/office/drawing/2014/main" id="{3E5E6C87-9CC0-496F-62B3-512FB33AD6FA}"/>
              </a:ext>
            </a:extLst>
          </p:cNvPr>
          <p:cNvSpPr txBox="1"/>
          <p:nvPr/>
        </p:nvSpPr>
        <p:spPr>
          <a:xfrm>
            <a:off x="8393090" y="5393881"/>
            <a:ext cx="2873811" cy="276999"/>
          </a:xfrm>
          <a:prstGeom prst="rect">
            <a:avLst/>
          </a:prstGeom>
          <a:noFill/>
        </p:spPr>
        <p:txBody>
          <a:bodyPr wrap="square" rtlCol="0">
            <a:spAutoFit/>
          </a:bodyPr>
          <a:lstStyle/>
          <a:p>
            <a:r>
              <a:rPr lang="en-GB" sz="1200" dirty="0">
                <a:latin typeface="Nexus Sans Pro"/>
              </a:rPr>
              <a:t>Credit: R. Hurt/Caltech-JPL</a:t>
            </a:r>
          </a:p>
        </p:txBody>
      </p:sp>
      <p:sp>
        <p:nvSpPr>
          <p:cNvPr id="19" name="TextBox 18">
            <a:extLst>
              <a:ext uri="{FF2B5EF4-FFF2-40B4-BE49-F238E27FC236}">
                <a16:creationId xmlns:a16="http://schemas.microsoft.com/office/drawing/2014/main" id="{93E53637-D07D-1760-D268-A18330CFB67A}"/>
              </a:ext>
            </a:extLst>
          </p:cNvPr>
          <p:cNvSpPr txBox="1"/>
          <p:nvPr/>
        </p:nvSpPr>
        <p:spPr>
          <a:xfrm>
            <a:off x="190042" y="5595508"/>
            <a:ext cx="3384181" cy="553998"/>
          </a:xfrm>
          <a:prstGeom prst="rect">
            <a:avLst/>
          </a:prstGeom>
          <a:noFill/>
        </p:spPr>
        <p:txBody>
          <a:bodyPr wrap="square">
            <a:spAutoFit/>
          </a:bodyPr>
          <a:lstStyle/>
          <a:p>
            <a:r>
              <a:rPr lang="en-GB" sz="1000" dirty="0">
                <a:solidFill>
                  <a:schemeClr val="tx1">
                    <a:lumMod val="75000"/>
                    <a:lumOff val="25000"/>
                  </a:schemeClr>
                </a:solidFill>
                <a:latin typeface="Nexus Sans Pro"/>
                <a:hlinkClick r:id="rId13"/>
              </a:rPr>
              <a:t>G. d</a:t>
            </a:r>
            <a:r>
              <a:rPr lang="en-GB" sz="1000" b="0" i="0" dirty="0">
                <a:solidFill>
                  <a:schemeClr val="tx1">
                    <a:lumMod val="75000"/>
                    <a:lumOff val="25000"/>
                  </a:schemeClr>
                </a:solidFill>
                <a:effectLst/>
                <a:latin typeface="Nexus Sans Pro"/>
                <a:hlinkClick r:id="rId13"/>
              </a:rPr>
              <a:t>e </a:t>
            </a:r>
            <a:r>
              <a:rPr lang="en-GB" sz="1000" b="0" i="0" dirty="0" err="1">
                <a:solidFill>
                  <a:schemeClr val="tx1">
                    <a:lumMod val="75000"/>
                    <a:lumOff val="25000"/>
                  </a:schemeClr>
                </a:solidFill>
                <a:effectLst/>
                <a:latin typeface="Nexus Sans Pro"/>
                <a:hlinkClick r:id="rId13"/>
              </a:rPr>
              <a:t>Wasseige</a:t>
            </a:r>
            <a:r>
              <a:rPr lang="en-GB" sz="1000" b="0" i="0" dirty="0">
                <a:solidFill>
                  <a:schemeClr val="tx1">
                    <a:lumMod val="75000"/>
                    <a:lumOff val="25000"/>
                  </a:schemeClr>
                </a:solidFill>
                <a:effectLst/>
                <a:latin typeface="Nexus Sans Pro"/>
                <a:hlinkClick r:id="rId13"/>
              </a:rPr>
              <a:t>, “</a:t>
            </a:r>
            <a:r>
              <a:rPr lang="en-GB" sz="1000" b="0" i="1" dirty="0">
                <a:solidFill>
                  <a:schemeClr val="tx1">
                    <a:lumMod val="75000"/>
                    <a:lumOff val="25000"/>
                  </a:schemeClr>
                </a:solidFill>
                <a:effectLst/>
                <a:latin typeface="Nexus Sans Pro"/>
                <a:hlinkClick r:id="rId13"/>
              </a:rPr>
              <a:t>Solar Flare Neutrinos in the Multi-Messenger Era: Flux Calculations and a Search with the </a:t>
            </a:r>
            <a:r>
              <a:rPr lang="en-GB" sz="1000" b="0" i="1" dirty="0" err="1">
                <a:solidFill>
                  <a:schemeClr val="tx1">
                    <a:lumMod val="75000"/>
                    <a:lumOff val="25000"/>
                  </a:schemeClr>
                </a:solidFill>
                <a:effectLst/>
                <a:latin typeface="Nexus Sans Pro"/>
                <a:hlinkClick r:id="rId13"/>
              </a:rPr>
              <a:t>IceCube</a:t>
            </a:r>
            <a:r>
              <a:rPr lang="en-GB" sz="1000" b="0" i="1" dirty="0">
                <a:solidFill>
                  <a:schemeClr val="tx1">
                    <a:lumMod val="75000"/>
                    <a:lumOff val="25000"/>
                  </a:schemeClr>
                </a:solidFill>
                <a:effectLst/>
                <a:latin typeface="Nexus Sans Pro"/>
                <a:hlinkClick r:id="rId13"/>
              </a:rPr>
              <a:t> Neutrino observatory”, </a:t>
            </a:r>
            <a:r>
              <a:rPr lang="en-GB" sz="1000" i="1" dirty="0">
                <a:solidFill>
                  <a:schemeClr val="tx1">
                    <a:lumMod val="75000"/>
                    <a:lumOff val="25000"/>
                  </a:schemeClr>
                </a:solidFill>
                <a:latin typeface="Nexus Sans Pro"/>
                <a:hlinkClick r:id="rId13"/>
              </a:rPr>
              <a:t>P</a:t>
            </a:r>
            <a:r>
              <a:rPr lang="en-GB" sz="1000" b="0" i="1" dirty="0">
                <a:solidFill>
                  <a:schemeClr val="tx1">
                    <a:lumMod val="75000"/>
                    <a:lumOff val="25000"/>
                  </a:schemeClr>
                </a:solidFill>
                <a:effectLst/>
                <a:latin typeface="Nexus Sans Pro"/>
                <a:hlinkClick r:id="rId13"/>
              </a:rPr>
              <a:t>hD thesis  Vrije Universiteit Brussel (2018)</a:t>
            </a:r>
            <a:endParaRPr lang="en-GB" sz="1000" dirty="0">
              <a:solidFill>
                <a:schemeClr val="tx1">
                  <a:lumMod val="75000"/>
                  <a:lumOff val="25000"/>
                </a:schemeClr>
              </a:solidFill>
            </a:endParaRPr>
          </a:p>
        </p:txBody>
      </p:sp>
      <p:sp>
        <p:nvSpPr>
          <p:cNvPr id="21" name="TextBox 20">
            <a:extLst>
              <a:ext uri="{FF2B5EF4-FFF2-40B4-BE49-F238E27FC236}">
                <a16:creationId xmlns:a16="http://schemas.microsoft.com/office/drawing/2014/main" id="{A965EBEB-F0AB-B38B-B70A-FE786DA4FC66}"/>
              </a:ext>
            </a:extLst>
          </p:cNvPr>
          <p:cNvSpPr txBox="1"/>
          <p:nvPr/>
        </p:nvSpPr>
        <p:spPr>
          <a:xfrm>
            <a:off x="4155335" y="5594906"/>
            <a:ext cx="3481309" cy="577081"/>
          </a:xfrm>
          <a:prstGeom prst="rect">
            <a:avLst/>
          </a:prstGeom>
          <a:noFill/>
        </p:spPr>
        <p:txBody>
          <a:bodyPr wrap="square">
            <a:spAutoFit/>
          </a:bodyPr>
          <a:lstStyle/>
          <a:p>
            <a:r>
              <a:rPr lang="en-GB" sz="1050" dirty="0" err="1">
                <a:solidFill>
                  <a:schemeClr val="tx1">
                    <a:lumMod val="75000"/>
                    <a:lumOff val="25000"/>
                  </a:schemeClr>
                </a:solidFill>
                <a:latin typeface="Nexus Sans Pro"/>
                <a:hlinkClick r:id="rId14"/>
              </a:rPr>
              <a:t>K.Murase</a:t>
            </a:r>
            <a:r>
              <a:rPr lang="en-GB" sz="1050" dirty="0">
                <a:solidFill>
                  <a:schemeClr val="tx1">
                    <a:lumMod val="75000"/>
                    <a:lumOff val="25000"/>
                  </a:schemeClr>
                </a:solidFill>
                <a:latin typeface="Nexus Sans Pro"/>
                <a:hlinkClick r:id="rId14"/>
              </a:rPr>
              <a:t>, et al., </a:t>
            </a:r>
            <a:r>
              <a:rPr lang="en-GB" sz="1050" dirty="0">
                <a:latin typeface="Nexus Sans Pro"/>
                <a:hlinkClick r:id="rId14"/>
              </a:rPr>
              <a:t>“</a:t>
            </a:r>
            <a:r>
              <a:rPr lang="en-GB" sz="1050" dirty="0" err="1">
                <a:latin typeface="Nexus Sans Pro"/>
                <a:hlinkClick r:id="rId14"/>
              </a:rPr>
              <a:t>Subphotospheric</a:t>
            </a:r>
            <a:r>
              <a:rPr lang="en-GB" sz="1050" dirty="0">
                <a:latin typeface="Nexus Sans Pro"/>
                <a:hlinkClick r:id="rId14"/>
              </a:rPr>
              <a:t> Neutrinos from Gamma-Ray Bursts: The Role of Neutrons</a:t>
            </a:r>
            <a:r>
              <a:rPr lang="en-GB" sz="1050" b="0" i="1" dirty="0">
                <a:solidFill>
                  <a:schemeClr val="tx1">
                    <a:lumMod val="75000"/>
                    <a:lumOff val="25000"/>
                  </a:schemeClr>
                </a:solidFill>
                <a:effectLst/>
                <a:latin typeface="Nexus Sans Pro"/>
                <a:hlinkClick r:id="rId14"/>
              </a:rPr>
              <a:t>”, Phys. Rev. Lett. </a:t>
            </a:r>
            <a:r>
              <a:rPr lang="en-GB" sz="1050" b="1" i="1" dirty="0">
                <a:solidFill>
                  <a:schemeClr val="tx1">
                    <a:lumMod val="75000"/>
                    <a:lumOff val="25000"/>
                  </a:schemeClr>
                </a:solidFill>
                <a:latin typeface="Nexus Sans Pro"/>
                <a:hlinkClick r:id="rId14"/>
              </a:rPr>
              <a:t>111</a:t>
            </a:r>
            <a:r>
              <a:rPr lang="en-GB" sz="1050" b="0" i="1" dirty="0">
                <a:solidFill>
                  <a:schemeClr val="tx1">
                    <a:lumMod val="75000"/>
                    <a:lumOff val="25000"/>
                  </a:schemeClr>
                </a:solidFill>
                <a:effectLst/>
                <a:latin typeface="Nexus Sans Pro"/>
                <a:hlinkClick r:id="rId14"/>
              </a:rPr>
              <a:t> (2013)</a:t>
            </a:r>
            <a:endParaRPr lang="en-GB" sz="1050" dirty="0">
              <a:solidFill>
                <a:schemeClr val="tx1">
                  <a:lumMod val="75000"/>
                  <a:lumOff val="25000"/>
                </a:schemeClr>
              </a:solidFill>
              <a:latin typeface="Nexus Sans Pro"/>
            </a:endParaRPr>
          </a:p>
        </p:txBody>
      </p:sp>
      <p:sp>
        <p:nvSpPr>
          <p:cNvPr id="22" name="TextBox 21">
            <a:extLst>
              <a:ext uri="{FF2B5EF4-FFF2-40B4-BE49-F238E27FC236}">
                <a16:creationId xmlns:a16="http://schemas.microsoft.com/office/drawing/2014/main" id="{817402F4-2040-82FE-1B65-562CF3F9964F}"/>
              </a:ext>
            </a:extLst>
          </p:cNvPr>
          <p:cNvSpPr txBox="1"/>
          <p:nvPr/>
        </p:nvSpPr>
        <p:spPr>
          <a:xfrm>
            <a:off x="8203731" y="5604985"/>
            <a:ext cx="4101737" cy="415498"/>
          </a:xfrm>
          <a:prstGeom prst="rect">
            <a:avLst/>
          </a:prstGeom>
          <a:noFill/>
        </p:spPr>
        <p:txBody>
          <a:bodyPr wrap="square">
            <a:spAutoFit/>
          </a:bodyPr>
          <a:lstStyle/>
          <a:p>
            <a:r>
              <a:rPr lang="en-GB" sz="1050" dirty="0">
                <a:solidFill>
                  <a:schemeClr val="tx1">
                    <a:lumMod val="75000"/>
                    <a:lumOff val="25000"/>
                  </a:schemeClr>
                </a:solidFill>
                <a:latin typeface="Nexus Sans Pro"/>
                <a:hlinkClick r:id="rId15"/>
              </a:rPr>
              <a:t>K. Asano, K. </a:t>
            </a:r>
            <a:r>
              <a:rPr lang="en-GB" sz="1050" dirty="0" err="1">
                <a:solidFill>
                  <a:schemeClr val="tx1">
                    <a:lumMod val="75000"/>
                    <a:lumOff val="25000"/>
                  </a:schemeClr>
                </a:solidFill>
                <a:latin typeface="Nexus Sans Pro"/>
                <a:hlinkClick r:id="rId15"/>
              </a:rPr>
              <a:t>Murase</a:t>
            </a:r>
            <a:r>
              <a:rPr lang="en-GB" sz="1050" dirty="0">
                <a:solidFill>
                  <a:schemeClr val="tx1">
                    <a:lumMod val="75000"/>
                    <a:lumOff val="25000"/>
                  </a:schemeClr>
                </a:solidFill>
                <a:latin typeface="Nexus Sans Pro"/>
                <a:hlinkClick r:id="rId15"/>
              </a:rPr>
              <a:t> </a:t>
            </a:r>
            <a:r>
              <a:rPr lang="en-GB" sz="1050" dirty="0">
                <a:latin typeface="Nexus Sans Pro"/>
                <a:hlinkClick r:id="rId15"/>
              </a:rPr>
              <a:t>“Gamma-Ray Bursts as </a:t>
            </a:r>
            <a:r>
              <a:rPr lang="en-GB" sz="1050" dirty="0" err="1">
                <a:latin typeface="Nexus Sans Pro"/>
                <a:hlinkClick r:id="rId15"/>
              </a:rPr>
              <a:t>Multienergy</a:t>
            </a:r>
            <a:r>
              <a:rPr lang="en-GB" sz="1050" dirty="0">
                <a:latin typeface="Nexus Sans Pro"/>
                <a:hlinkClick r:id="rId15"/>
              </a:rPr>
              <a:t> Neutrino Sources</a:t>
            </a:r>
            <a:r>
              <a:rPr lang="en-GB" sz="1050" b="0" i="1" dirty="0">
                <a:solidFill>
                  <a:schemeClr val="tx1">
                    <a:lumMod val="75000"/>
                    <a:lumOff val="25000"/>
                  </a:schemeClr>
                </a:solidFill>
                <a:effectLst/>
                <a:latin typeface="Nexus Sans Pro"/>
                <a:hlinkClick r:id="rId15"/>
              </a:rPr>
              <a:t>”, Adv. in Astro., 568516  (2015)</a:t>
            </a:r>
            <a:endParaRPr lang="en-GB" sz="1050" dirty="0">
              <a:solidFill>
                <a:schemeClr val="tx1">
                  <a:lumMod val="75000"/>
                  <a:lumOff val="25000"/>
                </a:schemeClr>
              </a:solidFill>
              <a:latin typeface="Nexus Sans Pro"/>
            </a:endParaRPr>
          </a:p>
        </p:txBody>
      </p:sp>
    </p:spTree>
    <p:extLst>
      <p:ext uri="{BB962C8B-B14F-4D97-AF65-F5344CB8AC3E}">
        <p14:creationId xmlns:p14="http://schemas.microsoft.com/office/powerpoint/2010/main" val="94153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8</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sp>
        <p:nvSpPr>
          <p:cNvPr id="5" name="TextBox 4">
            <a:extLst>
              <a:ext uri="{FF2B5EF4-FFF2-40B4-BE49-F238E27FC236}">
                <a16:creationId xmlns:a16="http://schemas.microsoft.com/office/drawing/2014/main" id="{CB818823-6B38-B376-10EC-8F986EB29ADF}"/>
              </a:ext>
            </a:extLst>
          </p:cNvPr>
          <p:cNvSpPr txBox="1"/>
          <p:nvPr/>
        </p:nvSpPr>
        <p:spPr>
          <a:xfrm>
            <a:off x="98931" y="111920"/>
            <a:ext cx="6772131" cy="646331"/>
          </a:xfrm>
          <a:prstGeom prst="rect">
            <a:avLst/>
          </a:prstGeom>
          <a:noFill/>
        </p:spPr>
        <p:txBody>
          <a:bodyPr wrap="square">
            <a:spAutoFit/>
          </a:bodyPr>
          <a:lstStyle/>
          <a:p>
            <a:r>
              <a:rPr lang="it-IT" sz="3600" b="1" dirty="0">
                <a:solidFill>
                  <a:srgbClr val="8A0000"/>
                </a:solidFill>
                <a:latin typeface="Aptos Black" panose="020B0604020202020204" pitchFamily="34" charset="0"/>
              </a:rPr>
              <a:t>MeV-GeV neutrino sources</a:t>
            </a:r>
          </a:p>
        </p:txBody>
      </p:sp>
      <p:sp>
        <p:nvSpPr>
          <p:cNvPr id="6" name="TextBox 5">
            <a:extLst>
              <a:ext uri="{FF2B5EF4-FFF2-40B4-BE49-F238E27FC236}">
                <a16:creationId xmlns:a16="http://schemas.microsoft.com/office/drawing/2014/main" id="{E85960C9-5462-0F8E-6A6A-FFEB5C9EC83A}"/>
              </a:ext>
            </a:extLst>
          </p:cNvPr>
          <p:cNvSpPr txBox="1"/>
          <p:nvPr/>
        </p:nvSpPr>
        <p:spPr>
          <a:xfrm>
            <a:off x="98931" y="1182221"/>
            <a:ext cx="1983028" cy="461665"/>
          </a:xfrm>
          <a:prstGeom prst="rect">
            <a:avLst/>
          </a:prstGeom>
          <a:noFill/>
        </p:spPr>
        <p:txBody>
          <a:bodyPr wrap="square" rtlCol="0">
            <a:spAutoFit/>
          </a:bodyPr>
          <a:lstStyle/>
          <a:p>
            <a:r>
              <a:rPr lang="en-GB" sz="2400" dirty="0">
                <a:latin typeface="Aptos Black" panose="020B0004020202020204" pitchFamily="34" charset="0"/>
              </a:rPr>
              <a:t>Solar Flares</a:t>
            </a:r>
          </a:p>
        </p:txBody>
      </p:sp>
      <p:sp>
        <p:nvSpPr>
          <p:cNvPr id="7" name="TextBox 6">
            <a:extLst>
              <a:ext uri="{FF2B5EF4-FFF2-40B4-BE49-F238E27FC236}">
                <a16:creationId xmlns:a16="http://schemas.microsoft.com/office/drawing/2014/main" id="{4CE16ADC-F6C3-CD55-518D-A5B296AFCD34}"/>
              </a:ext>
            </a:extLst>
          </p:cNvPr>
          <p:cNvSpPr txBox="1"/>
          <p:nvPr/>
        </p:nvSpPr>
        <p:spPr>
          <a:xfrm>
            <a:off x="4262915" y="1182221"/>
            <a:ext cx="1534160" cy="461665"/>
          </a:xfrm>
          <a:prstGeom prst="rect">
            <a:avLst/>
          </a:prstGeom>
          <a:noFill/>
        </p:spPr>
        <p:txBody>
          <a:bodyPr wrap="square" rtlCol="0">
            <a:spAutoFit/>
          </a:bodyPr>
          <a:lstStyle/>
          <a:p>
            <a:r>
              <a:rPr lang="en-GB" sz="2400" b="1" dirty="0">
                <a:latin typeface="Aptos Black" panose="020B0004020202020204" pitchFamily="34" charset="0"/>
              </a:rPr>
              <a:t>GRBs</a:t>
            </a:r>
          </a:p>
        </p:txBody>
      </p:sp>
      <p:sp>
        <p:nvSpPr>
          <p:cNvPr id="10" name="TextBox 9">
            <a:extLst>
              <a:ext uri="{FF2B5EF4-FFF2-40B4-BE49-F238E27FC236}">
                <a16:creationId xmlns:a16="http://schemas.microsoft.com/office/drawing/2014/main" id="{A6C9204C-BC03-E365-7EC9-56BB63B90834}"/>
              </a:ext>
            </a:extLst>
          </p:cNvPr>
          <p:cNvSpPr txBox="1"/>
          <p:nvPr/>
        </p:nvSpPr>
        <p:spPr>
          <a:xfrm>
            <a:off x="8455377" y="1182221"/>
            <a:ext cx="1534160" cy="461665"/>
          </a:xfrm>
          <a:prstGeom prst="rect">
            <a:avLst/>
          </a:prstGeom>
          <a:noFill/>
        </p:spPr>
        <p:txBody>
          <a:bodyPr wrap="square" rtlCol="0">
            <a:spAutoFit/>
          </a:bodyPr>
          <a:lstStyle/>
          <a:p>
            <a:r>
              <a:rPr lang="en-GB" sz="2400" dirty="0">
                <a:latin typeface="Aptos Black" panose="020B0004020202020204" pitchFamily="34" charset="0"/>
              </a:rPr>
              <a:t>GWs</a:t>
            </a:r>
          </a:p>
        </p:txBody>
      </p:sp>
      <p:pic>
        <p:nvPicPr>
          <p:cNvPr id="12" name="Picture 11" descr="Graphical user interface&#10;&#10;Description automatically generated">
            <a:extLst>
              <a:ext uri="{FF2B5EF4-FFF2-40B4-BE49-F238E27FC236}">
                <a16:creationId xmlns:a16="http://schemas.microsoft.com/office/drawing/2014/main" id="{0FC9A825-C766-723F-7F40-6388D897D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529" y="1723852"/>
            <a:ext cx="3308305" cy="3576805"/>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pic>
        <p:nvPicPr>
          <p:cNvPr id="14" name="Picture 2">
            <a:extLst>
              <a:ext uri="{FF2B5EF4-FFF2-40B4-BE49-F238E27FC236}">
                <a16:creationId xmlns:a16="http://schemas.microsoft.com/office/drawing/2014/main" id="{6764342D-3CEA-0A0F-ED14-3B9B14E980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4151174" y="1723852"/>
            <a:ext cx="3580435" cy="3580435"/>
          </a:xfrm>
          <a:prstGeom prst="rect">
            <a:avLst/>
          </a:prstGeom>
          <a:noFill/>
          <a:ln w="19050">
            <a:solidFill>
              <a:schemeClr val="bg1">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A2DCF72-CEC4-8B11-5E5D-4B4D64DC2848}"/>
              </a:ext>
            </a:extLst>
          </p:cNvPr>
          <p:cNvSpPr txBox="1"/>
          <p:nvPr/>
        </p:nvSpPr>
        <p:spPr>
          <a:xfrm>
            <a:off x="4129208" y="5397725"/>
            <a:ext cx="2873811" cy="276999"/>
          </a:xfrm>
          <a:prstGeom prst="rect">
            <a:avLst/>
          </a:prstGeom>
          <a:noFill/>
        </p:spPr>
        <p:txBody>
          <a:bodyPr wrap="square" rtlCol="0">
            <a:spAutoFit/>
          </a:bodyPr>
          <a:lstStyle/>
          <a:p>
            <a:r>
              <a:rPr lang="en-GB" sz="1200" dirty="0">
                <a:latin typeface="Nexus Sans Pro"/>
              </a:rPr>
              <a:t>Credit: NASA/DOE/Fermi LAT Collaboration</a:t>
            </a:r>
          </a:p>
        </p:txBody>
      </p:sp>
      <p:pic>
        <p:nvPicPr>
          <p:cNvPr id="16" name="Picture 15" descr="A blue and green spiral pattern with white balls&#10;&#10;Description automatically generated with medium confidence">
            <a:extLst>
              <a:ext uri="{FF2B5EF4-FFF2-40B4-BE49-F238E27FC236}">
                <a16:creationId xmlns:a16="http://schemas.microsoft.com/office/drawing/2014/main" id="{A44830E9-AC90-10D7-727C-F95A4284F2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8950" y="1696450"/>
            <a:ext cx="3604207" cy="3604207"/>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E73BEC5-C8D2-937F-0411-96E485DC38AA}"/>
              </a:ext>
            </a:extLst>
          </p:cNvPr>
          <p:cNvSpPr txBox="1"/>
          <p:nvPr/>
        </p:nvSpPr>
        <p:spPr>
          <a:xfrm>
            <a:off x="190042" y="5401466"/>
            <a:ext cx="1821125" cy="276999"/>
          </a:xfrm>
          <a:prstGeom prst="rect">
            <a:avLst/>
          </a:prstGeom>
          <a:noFill/>
        </p:spPr>
        <p:txBody>
          <a:bodyPr wrap="square">
            <a:spAutoFit/>
          </a:bodyPr>
          <a:lstStyle/>
          <a:p>
            <a:r>
              <a:rPr lang="en-GB" sz="1200" dirty="0">
                <a:latin typeface="Nexus Sans Pro"/>
              </a:rPr>
              <a:t>Credit: NASA/SDO</a:t>
            </a:r>
            <a:endParaRPr lang="en-GB" sz="1200" dirty="0"/>
          </a:p>
        </p:txBody>
      </p:sp>
      <p:sp>
        <p:nvSpPr>
          <p:cNvPr id="18" name="TextBox 17">
            <a:extLst>
              <a:ext uri="{FF2B5EF4-FFF2-40B4-BE49-F238E27FC236}">
                <a16:creationId xmlns:a16="http://schemas.microsoft.com/office/drawing/2014/main" id="{3E5E6C87-9CC0-496F-62B3-512FB33AD6FA}"/>
              </a:ext>
            </a:extLst>
          </p:cNvPr>
          <p:cNvSpPr txBox="1"/>
          <p:nvPr/>
        </p:nvSpPr>
        <p:spPr>
          <a:xfrm>
            <a:off x="8393090" y="5393881"/>
            <a:ext cx="2873811" cy="276999"/>
          </a:xfrm>
          <a:prstGeom prst="rect">
            <a:avLst/>
          </a:prstGeom>
          <a:noFill/>
        </p:spPr>
        <p:txBody>
          <a:bodyPr wrap="square" rtlCol="0">
            <a:spAutoFit/>
          </a:bodyPr>
          <a:lstStyle/>
          <a:p>
            <a:r>
              <a:rPr lang="en-GB" sz="1200" dirty="0">
                <a:latin typeface="Nexus Sans Pro"/>
              </a:rPr>
              <a:t>Credit: R. Hurt/Caltech-JPL</a:t>
            </a:r>
          </a:p>
        </p:txBody>
      </p:sp>
      <p:sp>
        <p:nvSpPr>
          <p:cNvPr id="19" name="TextBox 18">
            <a:extLst>
              <a:ext uri="{FF2B5EF4-FFF2-40B4-BE49-F238E27FC236}">
                <a16:creationId xmlns:a16="http://schemas.microsoft.com/office/drawing/2014/main" id="{93E53637-D07D-1760-D268-A18330CFB67A}"/>
              </a:ext>
            </a:extLst>
          </p:cNvPr>
          <p:cNvSpPr txBox="1"/>
          <p:nvPr/>
        </p:nvSpPr>
        <p:spPr>
          <a:xfrm>
            <a:off x="190042" y="5595508"/>
            <a:ext cx="3384181" cy="553998"/>
          </a:xfrm>
          <a:prstGeom prst="rect">
            <a:avLst/>
          </a:prstGeom>
          <a:noFill/>
        </p:spPr>
        <p:txBody>
          <a:bodyPr wrap="square">
            <a:spAutoFit/>
          </a:bodyPr>
          <a:lstStyle/>
          <a:p>
            <a:r>
              <a:rPr lang="en-GB" sz="1000" dirty="0">
                <a:solidFill>
                  <a:schemeClr val="tx1">
                    <a:lumMod val="75000"/>
                    <a:lumOff val="25000"/>
                  </a:schemeClr>
                </a:solidFill>
                <a:latin typeface="Nexus Sans Pro"/>
                <a:hlinkClick r:id="rId13"/>
              </a:rPr>
              <a:t>G. d</a:t>
            </a:r>
            <a:r>
              <a:rPr lang="en-GB" sz="1000" b="0" i="0" dirty="0">
                <a:solidFill>
                  <a:schemeClr val="tx1">
                    <a:lumMod val="75000"/>
                    <a:lumOff val="25000"/>
                  </a:schemeClr>
                </a:solidFill>
                <a:effectLst/>
                <a:latin typeface="Nexus Sans Pro"/>
                <a:hlinkClick r:id="rId13"/>
              </a:rPr>
              <a:t>e </a:t>
            </a:r>
            <a:r>
              <a:rPr lang="en-GB" sz="1000" b="0" i="0" dirty="0" err="1">
                <a:solidFill>
                  <a:schemeClr val="tx1">
                    <a:lumMod val="75000"/>
                    <a:lumOff val="25000"/>
                  </a:schemeClr>
                </a:solidFill>
                <a:effectLst/>
                <a:latin typeface="Nexus Sans Pro"/>
                <a:hlinkClick r:id="rId13"/>
              </a:rPr>
              <a:t>Wasseige</a:t>
            </a:r>
            <a:r>
              <a:rPr lang="en-GB" sz="1000" b="0" i="0" dirty="0">
                <a:solidFill>
                  <a:schemeClr val="tx1">
                    <a:lumMod val="75000"/>
                    <a:lumOff val="25000"/>
                  </a:schemeClr>
                </a:solidFill>
                <a:effectLst/>
                <a:latin typeface="Nexus Sans Pro"/>
                <a:hlinkClick r:id="rId13"/>
              </a:rPr>
              <a:t>, “</a:t>
            </a:r>
            <a:r>
              <a:rPr lang="en-GB" sz="1000" b="0" i="1" dirty="0">
                <a:solidFill>
                  <a:schemeClr val="tx1">
                    <a:lumMod val="75000"/>
                    <a:lumOff val="25000"/>
                  </a:schemeClr>
                </a:solidFill>
                <a:effectLst/>
                <a:latin typeface="Nexus Sans Pro"/>
                <a:hlinkClick r:id="rId13"/>
              </a:rPr>
              <a:t>Solar Flare Neutrinos in the Multi-Messenger Era: Flux Calculations and a Search with the </a:t>
            </a:r>
            <a:r>
              <a:rPr lang="en-GB" sz="1000" b="0" i="1" dirty="0" err="1">
                <a:solidFill>
                  <a:schemeClr val="tx1">
                    <a:lumMod val="75000"/>
                    <a:lumOff val="25000"/>
                  </a:schemeClr>
                </a:solidFill>
                <a:effectLst/>
                <a:latin typeface="Nexus Sans Pro"/>
                <a:hlinkClick r:id="rId13"/>
              </a:rPr>
              <a:t>IceCube</a:t>
            </a:r>
            <a:r>
              <a:rPr lang="en-GB" sz="1000" b="0" i="1" dirty="0">
                <a:solidFill>
                  <a:schemeClr val="tx1">
                    <a:lumMod val="75000"/>
                    <a:lumOff val="25000"/>
                  </a:schemeClr>
                </a:solidFill>
                <a:effectLst/>
                <a:latin typeface="Nexus Sans Pro"/>
                <a:hlinkClick r:id="rId13"/>
              </a:rPr>
              <a:t> Neutrino observatory”, </a:t>
            </a:r>
            <a:r>
              <a:rPr lang="en-GB" sz="1000" i="1" dirty="0">
                <a:solidFill>
                  <a:schemeClr val="tx1">
                    <a:lumMod val="75000"/>
                    <a:lumOff val="25000"/>
                  </a:schemeClr>
                </a:solidFill>
                <a:latin typeface="Nexus Sans Pro"/>
                <a:hlinkClick r:id="rId13"/>
              </a:rPr>
              <a:t>P</a:t>
            </a:r>
            <a:r>
              <a:rPr lang="en-GB" sz="1000" b="0" i="1" dirty="0">
                <a:solidFill>
                  <a:schemeClr val="tx1">
                    <a:lumMod val="75000"/>
                    <a:lumOff val="25000"/>
                  </a:schemeClr>
                </a:solidFill>
                <a:effectLst/>
                <a:latin typeface="Nexus Sans Pro"/>
                <a:hlinkClick r:id="rId13"/>
              </a:rPr>
              <a:t>hD thesis  Vrije Universiteit Brussel (2018)</a:t>
            </a:r>
            <a:endParaRPr lang="en-GB" sz="1000" dirty="0">
              <a:solidFill>
                <a:schemeClr val="tx1">
                  <a:lumMod val="75000"/>
                  <a:lumOff val="25000"/>
                </a:schemeClr>
              </a:solidFill>
            </a:endParaRPr>
          </a:p>
        </p:txBody>
      </p:sp>
      <p:sp>
        <p:nvSpPr>
          <p:cNvPr id="21" name="TextBox 20">
            <a:extLst>
              <a:ext uri="{FF2B5EF4-FFF2-40B4-BE49-F238E27FC236}">
                <a16:creationId xmlns:a16="http://schemas.microsoft.com/office/drawing/2014/main" id="{A965EBEB-F0AB-B38B-B70A-FE786DA4FC66}"/>
              </a:ext>
            </a:extLst>
          </p:cNvPr>
          <p:cNvSpPr txBox="1"/>
          <p:nvPr/>
        </p:nvSpPr>
        <p:spPr>
          <a:xfrm>
            <a:off x="4155335" y="5594906"/>
            <a:ext cx="3481309" cy="577081"/>
          </a:xfrm>
          <a:prstGeom prst="rect">
            <a:avLst/>
          </a:prstGeom>
          <a:noFill/>
        </p:spPr>
        <p:txBody>
          <a:bodyPr wrap="square">
            <a:spAutoFit/>
          </a:bodyPr>
          <a:lstStyle/>
          <a:p>
            <a:r>
              <a:rPr lang="en-GB" sz="1050" dirty="0" err="1">
                <a:solidFill>
                  <a:schemeClr val="tx1">
                    <a:lumMod val="75000"/>
                    <a:lumOff val="25000"/>
                  </a:schemeClr>
                </a:solidFill>
                <a:latin typeface="Nexus Sans Pro"/>
                <a:hlinkClick r:id="rId14"/>
              </a:rPr>
              <a:t>K.Murase</a:t>
            </a:r>
            <a:r>
              <a:rPr lang="en-GB" sz="1050" dirty="0">
                <a:solidFill>
                  <a:schemeClr val="tx1">
                    <a:lumMod val="75000"/>
                    <a:lumOff val="25000"/>
                  </a:schemeClr>
                </a:solidFill>
                <a:latin typeface="Nexus Sans Pro"/>
                <a:hlinkClick r:id="rId14"/>
              </a:rPr>
              <a:t>, et al., </a:t>
            </a:r>
            <a:r>
              <a:rPr lang="en-GB" sz="1050" dirty="0">
                <a:latin typeface="Nexus Sans Pro"/>
                <a:hlinkClick r:id="rId14"/>
              </a:rPr>
              <a:t>“</a:t>
            </a:r>
            <a:r>
              <a:rPr lang="en-GB" sz="1050" dirty="0" err="1">
                <a:latin typeface="Nexus Sans Pro"/>
                <a:hlinkClick r:id="rId14"/>
              </a:rPr>
              <a:t>Subphotospheric</a:t>
            </a:r>
            <a:r>
              <a:rPr lang="en-GB" sz="1050" dirty="0">
                <a:latin typeface="Nexus Sans Pro"/>
                <a:hlinkClick r:id="rId14"/>
              </a:rPr>
              <a:t> Neutrinos from Gamma-Ray Bursts: The Role of Neutrons</a:t>
            </a:r>
            <a:r>
              <a:rPr lang="en-GB" sz="1050" b="0" i="1" dirty="0">
                <a:solidFill>
                  <a:schemeClr val="tx1">
                    <a:lumMod val="75000"/>
                    <a:lumOff val="25000"/>
                  </a:schemeClr>
                </a:solidFill>
                <a:effectLst/>
                <a:latin typeface="Nexus Sans Pro"/>
                <a:hlinkClick r:id="rId14"/>
              </a:rPr>
              <a:t>”, Phys. Rev. Lett. </a:t>
            </a:r>
            <a:r>
              <a:rPr lang="en-GB" sz="1050" b="1" i="1" dirty="0">
                <a:solidFill>
                  <a:schemeClr val="tx1">
                    <a:lumMod val="75000"/>
                    <a:lumOff val="25000"/>
                  </a:schemeClr>
                </a:solidFill>
                <a:latin typeface="Nexus Sans Pro"/>
                <a:hlinkClick r:id="rId14"/>
              </a:rPr>
              <a:t>111</a:t>
            </a:r>
            <a:r>
              <a:rPr lang="en-GB" sz="1050" b="0" i="1" dirty="0">
                <a:solidFill>
                  <a:schemeClr val="tx1">
                    <a:lumMod val="75000"/>
                    <a:lumOff val="25000"/>
                  </a:schemeClr>
                </a:solidFill>
                <a:effectLst/>
                <a:latin typeface="Nexus Sans Pro"/>
                <a:hlinkClick r:id="rId14"/>
              </a:rPr>
              <a:t> (2013)</a:t>
            </a:r>
            <a:endParaRPr lang="en-GB" sz="1050" dirty="0">
              <a:solidFill>
                <a:schemeClr val="tx1">
                  <a:lumMod val="75000"/>
                  <a:lumOff val="25000"/>
                </a:schemeClr>
              </a:solidFill>
              <a:latin typeface="Nexus Sans Pro"/>
            </a:endParaRPr>
          </a:p>
        </p:txBody>
      </p:sp>
      <p:sp>
        <p:nvSpPr>
          <p:cNvPr id="27" name="TextBox 26">
            <a:extLst>
              <a:ext uri="{FF2B5EF4-FFF2-40B4-BE49-F238E27FC236}">
                <a16:creationId xmlns:a16="http://schemas.microsoft.com/office/drawing/2014/main" id="{FC3EF472-1969-C692-EC51-DDA3CBE0B930}"/>
              </a:ext>
            </a:extLst>
          </p:cNvPr>
          <p:cNvSpPr txBox="1"/>
          <p:nvPr/>
        </p:nvSpPr>
        <p:spPr>
          <a:xfrm>
            <a:off x="8203731" y="5604985"/>
            <a:ext cx="4101737" cy="415498"/>
          </a:xfrm>
          <a:prstGeom prst="rect">
            <a:avLst/>
          </a:prstGeom>
          <a:noFill/>
        </p:spPr>
        <p:txBody>
          <a:bodyPr wrap="square">
            <a:spAutoFit/>
          </a:bodyPr>
          <a:lstStyle/>
          <a:p>
            <a:r>
              <a:rPr lang="en-GB" sz="1050" dirty="0">
                <a:solidFill>
                  <a:schemeClr val="tx1">
                    <a:lumMod val="75000"/>
                    <a:lumOff val="25000"/>
                  </a:schemeClr>
                </a:solidFill>
                <a:latin typeface="Nexus Sans Pro"/>
                <a:hlinkClick r:id="rId15"/>
              </a:rPr>
              <a:t>K. Asano, K. </a:t>
            </a:r>
            <a:r>
              <a:rPr lang="en-GB" sz="1050" dirty="0" err="1">
                <a:solidFill>
                  <a:schemeClr val="tx1">
                    <a:lumMod val="75000"/>
                    <a:lumOff val="25000"/>
                  </a:schemeClr>
                </a:solidFill>
                <a:latin typeface="Nexus Sans Pro"/>
                <a:hlinkClick r:id="rId15"/>
              </a:rPr>
              <a:t>Murase</a:t>
            </a:r>
            <a:r>
              <a:rPr lang="en-GB" sz="1050" dirty="0">
                <a:solidFill>
                  <a:schemeClr val="tx1">
                    <a:lumMod val="75000"/>
                    <a:lumOff val="25000"/>
                  </a:schemeClr>
                </a:solidFill>
                <a:latin typeface="Nexus Sans Pro"/>
                <a:hlinkClick r:id="rId15"/>
              </a:rPr>
              <a:t> </a:t>
            </a:r>
            <a:r>
              <a:rPr lang="en-GB" sz="1050" dirty="0">
                <a:latin typeface="Nexus Sans Pro"/>
                <a:hlinkClick r:id="rId15"/>
              </a:rPr>
              <a:t>“Gamma-Ray Bursts as </a:t>
            </a:r>
            <a:r>
              <a:rPr lang="en-GB" sz="1050" dirty="0" err="1">
                <a:latin typeface="Nexus Sans Pro"/>
                <a:hlinkClick r:id="rId15"/>
              </a:rPr>
              <a:t>Multienergy</a:t>
            </a:r>
            <a:r>
              <a:rPr lang="en-GB" sz="1050" dirty="0">
                <a:latin typeface="Nexus Sans Pro"/>
                <a:hlinkClick r:id="rId15"/>
              </a:rPr>
              <a:t> Neutrino Sources</a:t>
            </a:r>
            <a:r>
              <a:rPr lang="en-GB" sz="1050" b="0" i="1" dirty="0">
                <a:solidFill>
                  <a:schemeClr val="tx1">
                    <a:lumMod val="75000"/>
                    <a:lumOff val="25000"/>
                  </a:schemeClr>
                </a:solidFill>
                <a:effectLst/>
                <a:latin typeface="Nexus Sans Pro"/>
                <a:hlinkClick r:id="rId15"/>
              </a:rPr>
              <a:t>”, Adv. in Astro., 568516  (2015)</a:t>
            </a:r>
            <a:endParaRPr lang="en-GB" sz="1050" dirty="0">
              <a:solidFill>
                <a:schemeClr val="tx1">
                  <a:lumMod val="75000"/>
                  <a:lumOff val="25000"/>
                </a:schemeClr>
              </a:solidFill>
              <a:latin typeface="Nexus Sans Pro"/>
            </a:endParaRPr>
          </a:p>
        </p:txBody>
      </p:sp>
    </p:spTree>
    <p:extLst>
      <p:ext uri="{BB962C8B-B14F-4D97-AF65-F5344CB8AC3E}">
        <p14:creationId xmlns:p14="http://schemas.microsoft.com/office/powerpoint/2010/main" val="3971559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numero diapositiva 3">
            <a:extLst>
              <a:ext uri="{FF2B5EF4-FFF2-40B4-BE49-F238E27FC236}">
                <a16:creationId xmlns:a16="http://schemas.microsoft.com/office/drawing/2014/main" id="{F0E71F3D-4306-4A09-9701-2ECD1755AB2B}"/>
              </a:ext>
            </a:extLst>
          </p:cNvPr>
          <p:cNvSpPr>
            <a:spLocks noGrp="1"/>
          </p:cNvSpPr>
          <p:nvPr>
            <p:ph type="sldNum" sz="quarter" idx="12"/>
          </p:nvPr>
        </p:nvSpPr>
        <p:spPr>
          <a:xfrm>
            <a:off x="10145319" y="6451297"/>
            <a:ext cx="1706217" cy="365125"/>
          </a:xfrm>
        </p:spPr>
        <p:txBody>
          <a:bodyPr/>
          <a:lstStyle/>
          <a:p>
            <a:fld id="{D18EDBDE-03B7-4A3E-8E18-72A4EBFF9AA6}" type="slidenum">
              <a:rPr lang="it-IT" sz="1600" smtClean="0">
                <a:solidFill>
                  <a:schemeClr val="tx1">
                    <a:lumMod val="90000"/>
                    <a:lumOff val="10000"/>
                  </a:schemeClr>
                </a:solidFill>
                <a:latin typeface="Calibri" panose="020F0502020204030204" pitchFamily="34" charset="0"/>
                <a:cs typeface="Calibri" panose="020F0502020204030204" pitchFamily="34" charset="0"/>
              </a:rPr>
              <a:t>9</a:t>
            </a:fld>
            <a:endParaRPr lang="it-IT" sz="1600" dirty="0">
              <a:solidFill>
                <a:schemeClr val="tx1">
                  <a:lumMod val="90000"/>
                  <a:lumOff val="10000"/>
                </a:schemeClr>
              </a:solidFill>
              <a:latin typeface="Calibri" panose="020F0502020204030204" pitchFamily="34" charset="0"/>
              <a:cs typeface="Calibri" panose="020F0502020204030204" pitchFamily="34" charset="0"/>
            </a:endParaRPr>
          </a:p>
        </p:txBody>
      </p:sp>
      <p:cxnSp>
        <p:nvCxnSpPr>
          <p:cNvPr id="24" name="Connettore diritto 23">
            <a:extLst>
              <a:ext uri="{FF2B5EF4-FFF2-40B4-BE49-F238E27FC236}">
                <a16:creationId xmlns:a16="http://schemas.microsoft.com/office/drawing/2014/main" id="{95F3C478-475F-4B41-9E78-B1E9AFE63CC9}"/>
              </a:ext>
            </a:extLst>
          </p:cNvPr>
          <p:cNvCxnSpPr>
            <a:cxnSpLocks/>
          </p:cNvCxnSpPr>
          <p:nvPr/>
        </p:nvCxnSpPr>
        <p:spPr>
          <a:xfrm>
            <a:off x="896471" y="6388924"/>
            <a:ext cx="10965404" cy="0"/>
          </a:xfrm>
          <a:prstGeom prst="line">
            <a:avLst/>
          </a:prstGeom>
          <a:ln w="15875">
            <a:solidFill>
              <a:srgbClr val="011E41"/>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704772DC-71BC-492B-909D-F4B1374FE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982" y="6444467"/>
            <a:ext cx="1299882" cy="301613"/>
          </a:xfrm>
          <a:prstGeom prst="rect">
            <a:avLst/>
          </a:prstGeom>
        </p:spPr>
      </p:pic>
      <p:pic>
        <p:nvPicPr>
          <p:cNvPr id="26" name="Picture 25" descr="Diagram&#10;&#10;Description automatically generated">
            <a:extLst>
              <a:ext uri="{FF2B5EF4-FFF2-40B4-BE49-F238E27FC236}">
                <a16:creationId xmlns:a16="http://schemas.microsoft.com/office/drawing/2014/main" id="{8205BF9F-7AD0-4CAD-9974-ABDB328F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71" y="6395834"/>
            <a:ext cx="406364" cy="420587"/>
          </a:xfrm>
          <a:prstGeom prst="rect">
            <a:avLst/>
          </a:prstGeom>
        </p:spPr>
      </p:pic>
      <p:pic>
        <p:nvPicPr>
          <p:cNvPr id="3" name="Picture 2" descr="A purple text on a black background&#10;&#10;Description automatically generated">
            <a:extLst>
              <a:ext uri="{FF2B5EF4-FFF2-40B4-BE49-F238E27FC236}">
                <a16:creationId xmlns:a16="http://schemas.microsoft.com/office/drawing/2014/main" id="{F4201B7C-CF79-0E54-F21E-7041B18C9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854" y="6423564"/>
            <a:ext cx="604792" cy="383493"/>
          </a:xfrm>
          <a:prstGeom prst="rect">
            <a:avLst/>
          </a:prstGeom>
        </p:spPr>
      </p:pic>
      <p:sp>
        <p:nvSpPr>
          <p:cNvPr id="4" name="Segnaposto piè di pagina 4">
            <a:extLst>
              <a:ext uri="{FF2B5EF4-FFF2-40B4-BE49-F238E27FC236}">
                <a16:creationId xmlns:a16="http://schemas.microsoft.com/office/drawing/2014/main" id="{D0777143-4996-17FA-69D9-816B12CCDBB9}"/>
              </a:ext>
            </a:extLst>
          </p:cNvPr>
          <p:cNvSpPr>
            <a:spLocks noGrp="1"/>
          </p:cNvSpPr>
          <p:nvPr>
            <p:ph type="ftr" sz="quarter" idx="11"/>
          </p:nvPr>
        </p:nvSpPr>
        <p:spPr>
          <a:xfrm>
            <a:off x="3750915" y="6432747"/>
            <a:ext cx="2378655" cy="365125"/>
          </a:xfrm>
        </p:spPr>
        <p:txBody>
          <a:bodyPr/>
          <a:lstStyle/>
          <a:p>
            <a:r>
              <a:rPr lang="it-IT" sz="1400" dirty="0">
                <a:solidFill>
                  <a:schemeClr val="tx1">
                    <a:lumMod val="90000"/>
                    <a:lumOff val="10000"/>
                  </a:schemeClr>
                </a:solidFill>
                <a:latin typeface="Nexus Sans Pro"/>
              </a:rPr>
              <a:t>J. Mauro on </a:t>
            </a:r>
            <a:r>
              <a:rPr lang="it-IT" sz="1400" dirty="0" err="1">
                <a:solidFill>
                  <a:schemeClr val="tx1">
                    <a:lumMod val="90000"/>
                    <a:lumOff val="10000"/>
                  </a:schemeClr>
                </a:solidFill>
                <a:latin typeface="Nexus Sans Pro"/>
              </a:rPr>
              <a:t>behalf</a:t>
            </a:r>
            <a:r>
              <a:rPr lang="it-IT" sz="1400" dirty="0">
                <a:solidFill>
                  <a:schemeClr val="tx1">
                    <a:lumMod val="90000"/>
                    <a:lumOff val="10000"/>
                  </a:schemeClr>
                </a:solidFill>
                <a:latin typeface="Nexus Sans Pro"/>
              </a:rPr>
              <a:t> o</a:t>
            </a:r>
            <a:r>
              <a:rPr lang="en-001" sz="1400" dirty="0">
                <a:solidFill>
                  <a:schemeClr val="tx1">
                    <a:lumMod val="90000"/>
                    <a:lumOff val="10000"/>
                  </a:schemeClr>
                </a:solidFill>
                <a:latin typeface="Nexus Sans Pro"/>
              </a:rPr>
              <a:t>f</a:t>
            </a:r>
            <a:endParaRPr lang="it-IT" sz="1400" dirty="0">
              <a:solidFill>
                <a:schemeClr val="tx1">
                  <a:lumMod val="90000"/>
                  <a:lumOff val="10000"/>
                </a:schemeClr>
              </a:solidFill>
              <a:latin typeface="Nexus Sans Pro"/>
            </a:endParaRPr>
          </a:p>
        </p:txBody>
      </p:sp>
      <p:sp>
        <p:nvSpPr>
          <p:cNvPr id="8" name="TextBox 7">
            <a:extLst>
              <a:ext uri="{FF2B5EF4-FFF2-40B4-BE49-F238E27FC236}">
                <a16:creationId xmlns:a16="http://schemas.microsoft.com/office/drawing/2014/main" id="{29F528D4-20B9-D192-8117-DBE7E26BDE0C}"/>
              </a:ext>
            </a:extLst>
          </p:cNvPr>
          <p:cNvSpPr txBox="1"/>
          <p:nvPr/>
        </p:nvSpPr>
        <p:spPr>
          <a:xfrm>
            <a:off x="807145" y="6555512"/>
            <a:ext cx="2615157" cy="276999"/>
          </a:xfrm>
          <a:prstGeom prst="rect">
            <a:avLst/>
          </a:prstGeom>
          <a:noFill/>
        </p:spPr>
        <p:txBody>
          <a:bodyPr wrap="square" rtlCol="0">
            <a:spAutoFit/>
          </a:bodyPr>
          <a:lstStyle/>
          <a:p>
            <a:r>
              <a:rPr lang="en-GB" sz="1200" dirty="0">
                <a:latin typeface="Nexus Sans Pro"/>
              </a:rPr>
              <a:t>2</a:t>
            </a:r>
            <a:r>
              <a:rPr lang="en-001" sz="1200" dirty="0">
                <a:latin typeface="Nexus Sans Pro"/>
              </a:rPr>
              <a:t>3</a:t>
            </a:r>
            <a:r>
              <a:rPr lang="en-GB" sz="1200" dirty="0">
                <a:latin typeface="Nexus Sans Pro"/>
              </a:rPr>
              <a:t>-2</a:t>
            </a:r>
            <a:r>
              <a:rPr lang="en-001" sz="1200" dirty="0">
                <a:latin typeface="Nexus Sans Pro"/>
              </a:rPr>
              <a:t>7</a:t>
            </a:r>
            <a:r>
              <a:rPr lang="en-GB" sz="1200" dirty="0">
                <a:latin typeface="Nexus Sans Pro"/>
              </a:rPr>
              <a:t> </a:t>
            </a:r>
            <a:r>
              <a:rPr lang="en-001" sz="1200" dirty="0">
                <a:latin typeface="Nexus Sans Pro"/>
              </a:rPr>
              <a:t>September</a:t>
            </a:r>
            <a:r>
              <a:rPr lang="en-GB" sz="1200" dirty="0">
                <a:latin typeface="Nexus Sans Pro"/>
              </a:rPr>
              <a:t> 2024</a:t>
            </a:r>
          </a:p>
        </p:txBody>
      </p:sp>
      <p:sp>
        <p:nvSpPr>
          <p:cNvPr id="9" name="Segnaposto piè di pagina 4">
            <a:extLst>
              <a:ext uri="{FF2B5EF4-FFF2-40B4-BE49-F238E27FC236}">
                <a16:creationId xmlns:a16="http://schemas.microsoft.com/office/drawing/2014/main" id="{2C578EC5-B9B0-CA58-4163-A823807C269B}"/>
              </a:ext>
            </a:extLst>
          </p:cNvPr>
          <p:cNvSpPr txBox="1">
            <a:spLocks/>
          </p:cNvSpPr>
          <p:nvPr/>
        </p:nvSpPr>
        <p:spPr>
          <a:xfrm>
            <a:off x="5430509" y="6420071"/>
            <a:ext cx="2196027"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it-IT" sz="1400" dirty="0">
                <a:solidFill>
                  <a:schemeClr val="tx1">
                    <a:lumMod val="90000"/>
                    <a:lumOff val="10000"/>
                  </a:schemeClr>
                </a:solidFill>
                <a:latin typeface="Nexus Sans Pro"/>
              </a:rPr>
              <a:t>KM</a:t>
            </a:r>
            <a:r>
              <a:rPr lang="it-IT" sz="1400" dirty="0">
                <a:solidFill>
                  <a:schemeClr val="tx1">
                    <a:lumMod val="90000"/>
                    <a:lumOff val="10000"/>
                  </a:schemeClr>
                </a:solidFill>
                <a:latin typeface="Nexus Sans Pro"/>
                <a:cs typeface="Calibri" panose="020F0502020204030204" pitchFamily="34" charset="0"/>
              </a:rPr>
              <a:t>3</a:t>
            </a:r>
            <a:r>
              <a:rPr lang="it-IT" sz="1400" dirty="0">
                <a:solidFill>
                  <a:schemeClr val="tx1">
                    <a:lumMod val="90000"/>
                    <a:lumOff val="10000"/>
                  </a:schemeClr>
                </a:solidFill>
                <a:latin typeface="Nexus Sans Pro"/>
              </a:rPr>
              <a:t>NeT Collaboration</a:t>
            </a:r>
            <a:endParaRPr lang="en-001" sz="1400" dirty="0">
              <a:solidFill>
                <a:schemeClr val="tx1">
                  <a:lumMod val="90000"/>
                  <a:lumOff val="10000"/>
                </a:schemeClr>
              </a:solidFill>
              <a:latin typeface="Nexus Sans Pro"/>
            </a:endParaRPr>
          </a:p>
          <a:p>
            <a:pPr algn="r"/>
            <a:r>
              <a:rPr lang="en-001" sz="1400" dirty="0" err="1">
                <a:solidFill>
                  <a:schemeClr val="tx1">
                    <a:lumMod val="90000"/>
                    <a:lumOff val="10000"/>
                  </a:schemeClr>
                </a:solidFill>
                <a:latin typeface="Nexus Sans Pro"/>
              </a:rPr>
              <a:t>IceCube</a:t>
            </a:r>
            <a:r>
              <a:rPr lang="en-001" sz="1400" dirty="0">
                <a:solidFill>
                  <a:schemeClr val="tx1">
                    <a:lumMod val="90000"/>
                    <a:lumOff val="10000"/>
                  </a:schemeClr>
                </a:solidFill>
                <a:latin typeface="Nexus Sans Pro"/>
              </a:rPr>
              <a:t> Collaboration</a:t>
            </a:r>
          </a:p>
        </p:txBody>
      </p:sp>
      <p:pic>
        <p:nvPicPr>
          <p:cNvPr id="11" name="Graphic 10">
            <a:extLst>
              <a:ext uri="{FF2B5EF4-FFF2-40B4-BE49-F238E27FC236}">
                <a16:creationId xmlns:a16="http://schemas.microsoft.com/office/drawing/2014/main" id="{311083EA-016A-BF3C-3D4A-D85D9FC75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282444"/>
            <a:ext cx="821348" cy="551519"/>
          </a:xfrm>
          <a:prstGeom prst="rect">
            <a:avLst/>
          </a:prstGeom>
        </p:spPr>
      </p:pic>
      <p:pic>
        <p:nvPicPr>
          <p:cNvPr id="2" name="Picture 1">
            <a:extLst>
              <a:ext uri="{FF2B5EF4-FFF2-40B4-BE49-F238E27FC236}">
                <a16:creationId xmlns:a16="http://schemas.microsoft.com/office/drawing/2014/main" id="{0BB9044C-B4EE-1769-D051-0940C03589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58194" y="6395835"/>
            <a:ext cx="406363" cy="465746"/>
          </a:xfrm>
          <a:prstGeom prst="rect">
            <a:avLst/>
          </a:prstGeom>
        </p:spPr>
      </p:pic>
      <p:pic>
        <p:nvPicPr>
          <p:cNvPr id="13" name="Picture 12" descr="A blue circle with white circles and a black line&#10;&#10;Description automatically generated">
            <a:extLst>
              <a:ext uri="{FF2B5EF4-FFF2-40B4-BE49-F238E27FC236}">
                <a16:creationId xmlns:a16="http://schemas.microsoft.com/office/drawing/2014/main" id="{099A719F-6193-A12B-E172-86E13C90F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0129" y="6408732"/>
            <a:ext cx="463716" cy="395574"/>
          </a:xfrm>
          <a:prstGeom prst="rect">
            <a:avLst/>
          </a:prstGeom>
        </p:spPr>
      </p:pic>
      <p:pic>
        <p:nvPicPr>
          <p:cNvPr id="5" name="Picture 4">
            <a:extLst>
              <a:ext uri="{FF2B5EF4-FFF2-40B4-BE49-F238E27FC236}">
                <a16:creationId xmlns:a16="http://schemas.microsoft.com/office/drawing/2014/main" id="{435B6770-A2CA-6B9B-2D7F-667E7EA960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75" y="1933253"/>
            <a:ext cx="4824926" cy="3618695"/>
          </a:xfrm>
          <a:prstGeom prst="rect">
            <a:avLst/>
          </a:prstGeom>
          <a:noFill/>
          <a:ln w="19050">
            <a:solidFill>
              <a:schemeClr val="bg1">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F66E45-6346-7768-E9CC-F91A609B417B}"/>
              </a:ext>
            </a:extLst>
          </p:cNvPr>
          <p:cNvSpPr txBox="1"/>
          <p:nvPr/>
        </p:nvSpPr>
        <p:spPr>
          <a:xfrm>
            <a:off x="98932" y="111920"/>
            <a:ext cx="6684640" cy="646331"/>
          </a:xfrm>
          <a:prstGeom prst="rect">
            <a:avLst/>
          </a:prstGeom>
          <a:noFill/>
        </p:spPr>
        <p:txBody>
          <a:bodyPr wrap="square">
            <a:spAutoFit/>
          </a:bodyPr>
          <a:lstStyle/>
          <a:p>
            <a:r>
              <a:rPr lang="it-IT" sz="3600" b="1" dirty="0" err="1">
                <a:solidFill>
                  <a:srgbClr val="8A0000"/>
                </a:solidFill>
                <a:latin typeface="Aptos Black" panose="020B0604020202020204" pitchFamily="34" charset="0"/>
              </a:rPr>
              <a:t>Gravitational</a:t>
            </a:r>
            <a:r>
              <a:rPr lang="it-IT" sz="3600" b="1" dirty="0">
                <a:solidFill>
                  <a:srgbClr val="8A0000"/>
                </a:solidFill>
                <a:latin typeface="Aptos Black" panose="020B0604020202020204" pitchFamily="34" charset="0"/>
              </a:rPr>
              <a:t> </a:t>
            </a:r>
            <a:r>
              <a:rPr lang="it-IT" sz="3600" b="1" dirty="0" err="1">
                <a:solidFill>
                  <a:srgbClr val="8A0000"/>
                </a:solidFill>
                <a:latin typeface="Aptos Black" panose="020B0604020202020204" pitchFamily="34" charset="0"/>
              </a:rPr>
              <a:t>waves</a:t>
            </a:r>
            <a:r>
              <a:rPr lang="it-IT" sz="3600" b="1" dirty="0">
                <a:solidFill>
                  <a:srgbClr val="8A0000"/>
                </a:solidFill>
                <a:latin typeface="Aptos Black" panose="020B0604020202020204" pitchFamily="34" charset="0"/>
              </a:rPr>
              <a:t> follow-up </a:t>
            </a:r>
          </a:p>
        </p:txBody>
      </p:sp>
      <p:pic>
        <p:nvPicPr>
          <p:cNvPr id="7" name="Picture 6">
            <a:extLst>
              <a:ext uri="{FF2B5EF4-FFF2-40B4-BE49-F238E27FC236}">
                <a16:creationId xmlns:a16="http://schemas.microsoft.com/office/drawing/2014/main" id="{C1856B6D-BA73-B813-189F-4C2EB9549B28}"/>
              </a:ext>
            </a:extLst>
          </p:cNvPr>
          <p:cNvPicPr>
            <a:picLocks noChangeAspect="1"/>
          </p:cNvPicPr>
          <p:nvPr/>
        </p:nvPicPr>
        <p:blipFill>
          <a:blip r:embed="rId11"/>
          <a:stretch>
            <a:fillRect/>
          </a:stretch>
        </p:blipFill>
        <p:spPr>
          <a:xfrm>
            <a:off x="6956400" y="1959026"/>
            <a:ext cx="4613584" cy="3562712"/>
          </a:xfrm>
          <a:prstGeom prst="rect">
            <a:avLst/>
          </a:prstGeom>
          <a:ln w="19050">
            <a:solidFill>
              <a:schemeClr val="bg1">
                <a:lumMod val="10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5AE2D98-8FA8-94A9-8A38-7AA2A05FE59C}"/>
              </a:ext>
            </a:extLst>
          </p:cNvPr>
          <p:cNvSpPr txBox="1"/>
          <p:nvPr/>
        </p:nvSpPr>
        <p:spPr>
          <a:xfrm>
            <a:off x="410675" y="1306052"/>
            <a:ext cx="1481920" cy="461665"/>
          </a:xfrm>
          <a:prstGeom prst="rect">
            <a:avLst/>
          </a:prstGeom>
          <a:noFill/>
        </p:spPr>
        <p:txBody>
          <a:bodyPr wrap="square" rtlCol="0">
            <a:spAutoFit/>
          </a:bodyPr>
          <a:lstStyle/>
          <a:p>
            <a:r>
              <a:rPr lang="en-GB" sz="2400" dirty="0">
                <a:latin typeface="Aptos Black" panose="020B0004020202020204" pitchFamily="34" charset="0"/>
              </a:rPr>
              <a:t>O4</a:t>
            </a:r>
          </a:p>
        </p:txBody>
      </p:sp>
      <p:sp>
        <p:nvSpPr>
          <p:cNvPr id="12" name="TextBox 11">
            <a:extLst>
              <a:ext uri="{FF2B5EF4-FFF2-40B4-BE49-F238E27FC236}">
                <a16:creationId xmlns:a16="http://schemas.microsoft.com/office/drawing/2014/main" id="{065D8C3D-1BE6-5793-4BE8-DF60DC7620C6}"/>
              </a:ext>
            </a:extLst>
          </p:cNvPr>
          <p:cNvSpPr txBox="1"/>
          <p:nvPr/>
        </p:nvSpPr>
        <p:spPr>
          <a:xfrm>
            <a:off x="6928071" y="1306052"/>
            <a:ext cx="1481920" cy="461665"/>
          </a:xfrm>
          <a:prstGeom prst="rect">
            <a:avLst/>
          </a:prstGeom>
          <a:noFill/>
        </p:spPr>
        <p:txBody>
          <a:bodyPr wrap="square" rtlCol="0">
            <a:spAutoFit/>
          </a:bodyPr>
          <a:lstStyle/>
          <a:p>
            <a:r>
              <a:rPr lang="en-GB" sz="2400" dirty="0">
                <a:latin typeface="Aptos Black" panose="020B0004020202020204" pitchFamily="34" charset="0"/>
              </a:rPr>
              <a:t>O3</a:t>
            </a:r>
          </a:p>
        </p:txBody>
      </p:sp>
      <p:pic>
        <p:nvPicPr>
          <p:cNvPr id="14" name="Picture 13" descr="Diagram&#10;&#10;Description automatically generated">
            <a:extLst>
              <a:ext uri="{FF2B5EF4-FFF2-40B4-BE49-F238E27FC236}">
                <a16:creationId xmlns:a16="http://schemas.microsoft.com/office/drawing/2014/main" id="{69445E92-D3B1-FFC5-8439-024E235A4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6721" y="930923"/>
            <a:ext cx="783263" cy="810677"/>
          </a:xfrm>
          <a:prstGeom prst="rect">
            <a:avLst/>
          </a:prstGeom>
        </p:spPr>
      </p:pic>
      <p:pic>
        <p:nvPicPr>
          <p:cNvPr id="15" name="Picture 14">
            <a:extLst>
              <a:ext uri="{FF2B5EF4-FFF2-40B4-BE49-F238E27FC236}">
                <a16:creationId xmlns:a16="http://schemas.microsoft.com/office/drawing/2014/main" id="{D75E6A1D-912D-793C-0B0B-85A21B08193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07684" y="936339"/>
            <a:ext cx="821348" cy="941372"/>
          </a:xfrm>
          <a:prstGeom prst="rect">
            <a:avLst/>
          </a:prstGeom>
        </p:spPr>
      </p:pic>
      <p:sp>
        <p:nvSpPr>
          <p:cNvPr id="16" name="TextBox 15">
            <a:extLst>
              <a:ext uri="{FF2B5EF4-FFF2-40B4-BE49-F238E27FC236}">
                <a16:creationId xmlns:a16="http://schemas.microsoft.com/office/drawing/2014/main" id="{4F6747C4-53BE-EA3F-2563-30A77EAAD9A7}"/>
              </a:ext>
            </a:extLst>
          </p:cNvPr>
          <p:cNvSpPr txBox="1"/>
          <p:nvPr/>
        </p:nvSpPr>
        <p:spPr>
          <a:xfrm>
            <a:off x="6696782" y="5661201"/>
            <a:ext cx="5132819" cy="461665"/>
          </a:xfrm>
          <a:prstGeom prst="rect">
            <a:avLst/>
          </a:prstGeom>
          <a:noFill/>
        </p:spPr>
        <p:txBody>
          <a:bodyPr wrap="square" lIns="91440" tIns="45720" rIns="91440" bIns="45720" rtlCol="0" anchor="t">
            <a:spAutoFit/>
          </a:bodyPr>
          <a:lstStyle/>
          <a:p>
            <a:pPr algn="just"/>
            <a:r>
              <a:rPr lang="en-GB" sz="1200" b="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KM3NeT</a:t>
            </a:r>
            <a:r>
              <a:rPr lang="en-GB" sz="12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 Collaboration, “Searches for neutrino counterparts of gravitational waves from the LIGO/Virgo third observing run with KM3NeT”, </a:t>
            </a:r>
            <a:r>
              <a:rPr lang="en-GB" sz="1200" i="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JCAP </a:t>
            </a:r>
            <a:r>
              <a:rPr lang="en-GB" sz="1200" b="1"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04 </a:t>
            </a:r>
            <a:r>
              <a:rPr lang="en-GB" sz="1200" dirty="0">
                <a:solidFill>
                  <a:schemeClr val="accent2">
                    <a:lumMod val="75000"/>
                  </a:schemeClr>
                </a:solidFill>
                <a:latin typeface="Nexus Sans Pro"/>
                <a:hlinkClick r:id="rId12">
                  <a:extLst>
                    <a:ext uri="{A12FA001-AC4F-418D-AE19-62706E023703}">
                      <ahyp:hlinkClr xmlns:ahyp="http://schemas.microsoft.com/office/drawing/2018/hyperlinkcolor" val="tx"/>
                    </a:ext>
                  </a:extLst>
                </a:hlinkClick>
              </a:rPr>
              <a:t>(2024)</a:t>
            </a:r>
            <a:endParaRPr lang="en-GB" sz="1600" dirty="0">
              <a:solidFill>
                <a:schemeClr val="accent2">
                  <a:lumMod val="75000"/>
                </a:schemeClr>
              </a:solidFill>
            </a:endParaRPr>
          </a:p>
        </p:txBody>
      </p:sp>
      <p:sp>
        <p:nvSpPr>
          <p:cNvPr id="17" name="TextBox 16">
            <a:extLst>
              <a:ext uri="{FF2B5EF4-FFF2-40B4-BE49-F238E27FC236}">
                <a16:creationId xmlns:a16="http://schemas.microsoft.com/office/drawing/2014/main" id="{4564CFBF-232B-456F-64D9-423C8418767F}"/>
              </a:ext>
            </a:extLst>
          </p:cNvPr>
          <p:cNvSpPr txBox="1"/>
          <p:nvPr/>
        </p:nvSpPr>
        <p:spPr>
          <a:xfrm>
            <a:off x="122756" y="5623437"/>
            <a:ext cx="5400764" cy="646331"/>
          </a:xfrm>
          <a:prstGeom prst="rect">
            <a:avLst/>
          </a:prstGeom>
          <a:noFill/>
        </p:spPr>
        <p:txBody>
          <a:bodyPr wrap="square" lIns="91440" tIns="45720" rIns="91440" bIns="45720" rtlCol="0" anchor="t">
            <a:spAutoFit/>
          </a:bodyPr>
          <a:lstStyle/>
          <a:p>
            <a:pPr algn="just"/>
            <a:r>
              <a:rPr lang="en-GB" sz="1200" dirty="0" err="1">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K.Kruiswijk</a:t>
            </a:r>
            <a:r>
              <a:rPr lang="en-GB" sz="1200"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 M. </a:t>
            </a:r>
            <a:r>
              <a:rPr lang="en-GB" sz="1200" dirty="0" err="1">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Lamomoureux</a:t>
            </a:r>
            <a:r>
              <a:rPr lang="en-GB" sz="1200"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 G. de </a:t>
            </a:r>
            <a:r>
              <a:rPr lang="en-GB" sz="1200" dirty="0" err="1">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Wasseige</a:t>
            </a:r>
            <a:r>
              <a:rPr lang="en-GB" sz="1200"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 on behalf of the </a:t>
            </a:r>
            <a:r>
              <a:rPr lang="en-GB" sz="1200" b="1" dirty="0" err="1">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IceCube</a:t>
            </a:r>
            <a:r>
              <a:rPr lang="en-GB" sz="1200"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 Collaboration, “First results of low-energy neutrino follow-ups of Run O4 compact binary mergers with the </a:t>
            </a:r>
            <a:r>
              <a:rPr lang="en-GB" sz="1200" dirty="0" err="1">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IceCube</a:t>
            </a:r>
            <a:r>
              <a:rPr lang="en-GB" sz="1200"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 Neutrino Observatory”, </a:t>
            </a:r>
            <a:r>
              <a:rPr lang="en-GB" sz="1200" i="1" dirty="0" err="1">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PoS</a:t>
            </a:r>
            <a:r>
              <a:rPr lang="en-GB" sz="1200" i="1"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(ICRC2023) </a:t>
            </a:r>
            <a:r>
              <a:rPr lang="en-GB" sz="1200" b="1"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444 </a:t>
            </a:r>
            <a:r>
              <a:rPr lang="en-GB" sz="1200" dirty="0">
                <a:solidFill>
                  <a:schemeClr val="accent2">
                    <a:lumMod val="75000"/>
                  </a:schemeClr>
                </a:solidFill>
                <a:latin typeface="Nexus Sans Pro"/>
                <a:hlinkClick r:id="rId13">
                  <a:extLst>
                    <a:ext uri="{A12FA001-AC4F-418D-AE19-62706E023703}">
                      <ahyp:hlinkClr xmlns:ahyp="http://schemas.microsoft.com/office/drawing/2018/hyperlinkcolor" val="tx"/>
                    </a:ext>
                  </a:extLst>
                </a:hlinkClick>
              </a:rPr>
              <a:t>(2023)</a:t>
            </a:r>
            <a:endParaRPr lang="en-GB" sz="1600" dirty="0">
              <a:solidFill>
                <a:schemeClr val="accent2">
                  <a:lumMod val="75000"/>
                </a:schemeClr>
              </a:solidFill>
            </a:endParaRPr>
          </a:p>
        </p:txBody>
      </p:sp>
    </p:spTree>
    <p:extLst>
      <p:ext uri="{BB962C8B-B14F-4D97-AF65-F5344CB8AC3E}">
        <p14:creationId xmlns:p14="http://schemas.microsoft.com/office/powerpoint/2010/main" val="4015855650"/>
      </p:ext>
    </p:extLst>
  </p:cSld>
  <p:clrMapOvr>
    <a:masterClrMapping/>
  </p:clrMapOvr>
</p:sld>
</file>

<file path=ppt/theme/theme1.xml><?xml version="1.0" encoding="utf-8"?>
<a:theme xmlns:a="http://schemas.openxmlformats.org/drawingml/2006/main" name="Base">
  <a:themeElements>
    <a:clrScheme name="UCLouvain">
      <a:dk1>
        <a:srgbClr val="011E41"/>
      </a:dk1>
      <a:lt1>
        <a:srgbClr val="F2F2F2"/>
      </a:lt1>
      <a:dk2>
        <a:srgbClr val="5EB3E4"/>
      </a:dk2>
      <a:lt2>
        <a:srgbClr val="F2F2F2"/>
      </a:lt2>
      <a:accent1>
        <a:srgbClr val="011E41"/>
      </a:accent1>
      <a:accent2>
        <a:srgbClr val="0606BA"/>
      </a:accent2>
      <a:accent3>
        <a:srgbClr val="5EB3E4"/>
      </a:accent3>
      <a:accent4>
        <a:srgbClr val="9ED1EE"/>
      </a:accent4>
      <a:accent5>
        <a:srgbClr val="9AB6D3"/>
      </a:accent5>
      <a:accent6>
        <a:srgbClr val="D6E1ED"/>
      </a:accent6>
      <a:hlink>
        <a:srgbClr val="04048B"/>
      </a:hlink>
      <a:folHlink>
        <a:srgbClr val="04048B"/>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EBFA8426B2C443A847472E8CE95BC7" ma:contentTypeVersion="15" ma:contentTypeDescription="Crée un document." ma:contentTypeScope="" ma:versionID="65ccb4b86b5964f042d9c7881cfa4d74">
  <xsd:schema xmlns:xsd="http://www.w3.org/2001/XMLSchema" xmlns:xs="http://www.w3.org/2001/XMLSchema" xmlns:p="http://schemas.microsoft.com/office/2006/metadata/properties" xmlns:ns3="1dc4b22d-3972-4c1f-8081-0dc2e9f638e1" xmlns:ns4="3471f1cd-a755-49c6-b177-07dcb7947403" targetNamespace="http://schemas.microsoft.com/office/2006/metadata/properties" ma:root="true" ma:fieldsID="a91ebf4e45401d4f641133993d7b8d45" ns3:_="" ns4:_="">
    <xsd:import namespace="1dc4b22d-3972-4c1f-8081-0dc2e9f638e1"/>
    <xsd:import namespace="3471f1cd-a755-49c6-b177-07dcb794740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LengthInSeconds" minOccurs="0"/>
                <xsd:element ref="ns4:MediaServiceDateTaken"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c4b22d-3972-4c1f-8081-0dc2e9f638e1"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71f1cd-a755-49c6-b177-07dcb794740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471f1cd-a755-49c6-b177-07dcb7947403" xsi:nil="true"/>
  </documentManagement>
</p:properties>
</file>

<file path=customXml/itemProps1.xml><?xml version="1.0" encoding="utf-8"?>
<ds:datastoreItem xmlns:ds="http://schemas.openxmlformats.org/officeDocument/2006/customXml" ds:itemID="{94BA6F00-2B70-4A27-A3A1-D80B160E1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c4b22d-3972-4c1f-8081-0dc2e9f638e1"/>
    <ds:schemaRef ds:uri="3471f1cd-a755-49c6-b177-07dcb79474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994BC2-5821-4E74-8D49-BE829444021C}">
  <ds:schemaRefs>
    <ds:schemaRef ds:uri="http://schemas.microsoft.com/sharepoint/v3/contenttype/forms"/>
  </ds:schemaRefs>
</ds:datastoreItem>
</file>

<file path=customXml/itemProps3.xml><?xml version="1.0" encoding="utf-8"?>
<ds:datastoreItem xmlns:ds="http://schemas.openxmlformats.org/officeDocument/2006/customXml" ds:itemID="{13409D31-8CB5-4CC8-BBFB-3526F74E10AB}">
  <ds:schemaRefs>
    <ds:schemaRef ds:uri="http://schemas.openxmlformats.org/package/2006/metadata/core-properties"/>
    <ds:schemaRef ds:uri="http://schemas.microsoft.com/office/2006/metadata/properties"/>
    <ds:schemaRef ds:uri="http://purl.org/dc/elements/1.1/"/>
    <ds:schemaRef ds:uri="http://purl.org/dc/terms/"/>
    <ds:schemaRef ds:uri="http://schemas.microsoft.com/office/2006/documentManagement/types"/>
    <ds:schemaRef ds:uri="http://schemas.microsoft.com/office/infopath/2007/PartnerControls"/>
    <ds:schemaRef ds:uri="http://purl.org/dc/dcmitype/"/>
    <ds:schemaRef ds:uri="3471f1cd-a755-49c6-b177-07dcb7947403"/>
    <ds:schemaRef ds:uri="1dc4b22d-3972-4c1f-8081-0dc2e9f638e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ML meeting</Template>
  <TotalTime>30125</TotalTime>
  <Words>3804</Words>
  <Application>Microsoft Office PowerPoint</Application>
  <PresentationFormat>Widescreen</PresentationFormat>
  <Paragraphs>273</Paragraphs>
  <Slides>22</Slides>
  <Notes>19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 Black</vt:lpstr>
      <vt:lpstr>Calibri</vt:lpstr>
      <vt:lpstr>Cambria Math</vt:lpstr>
      <vt:lpstr>Corbel</vt:lpstr>
      <vt:lpstr>Nexus Sans Pro</vt:lpstr>
      <vt:lpstr>Base</vt:lpstr>
      <vt:lpstr>probing astrophysical GeV neutrino emissions with IceCube  and KM3NeT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Flare  Neutrinos</dc:title>
  <dc:creator>Jonathan Mauro</dc:creator>
  <cp:lastModifiedBy>Jonathan Mauro</cp:lastModifiedBy>
  <cp:revision>210</cp:revision>
  <cp:lastPrinted>2024-03-11T14:12:56Z</cp:lastPrinted>
  <dcterms:created xsi:type="dcterms:W3CDTF">2023-01-25T08:28:34Z</dcterms:created>
  <dcterms:modified xsi:type="dcterms:W3CDTF">2024-09-24T12:18:30Z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0x01010004EBFA8426B2C443A847472E8CE95BC7</vt:lpwstr>
  </property>
</Properties>
</file>