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63" r:id="rId1"/>
  </p:sldMasterIdLst>
  <p:notesMasterIdLst>
    <p:notesMasterId r:id="rId19"/>
  </p:notesMasterIdLst>
  <p:sldIdLst>
    <p:sldId id="366" r:id="rId2"/>
    <p:sldId id="391" r:id="rId3"/>
    <p:sldId id="415" r:id="rId4"/>
    <p:sldId id="392" r:id="rId5"/>
    <p:sldId id="409" r:id="rId6"/>
    <p:sldId id="411" r:id="rId7"/>
    <p:sldId id="413" r:id="rId8"/>
    <p:sldId id="418" r:id="rId9"/>
    <p:sldId id="416" r:id="rId10"/>
    <p:sldId id="419" r:id="rId11"/>
    <p:sldId id="412" r:id="rId12"/>
    <p:sldId id="422" r:id="rId13"/>
    <p:sldId id="421" r:id="rId14"/>
    <p:sldId id="425" r:id="rId15"/>
    <p:sldId id="426" r:id="rId16"/>
    <p:sldId id="424" r:id="rId17"/>
    <p:sldId id="375" r:id="rId18"/>
  </p:sldIdLst>
  <p:sldSz cx="9144000" cy="5143500" type="screen16x9"/>
  <p:notesSz cx="7102475" cy="10231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00"/>
    <a:srgbClr val="FFFFFF"/>
    <a:srgbClr val="4D4D4D"/>
    <a:srgbClr val="AF1911"/>
    <a:srgbClr val="000000"/>
    <a:srgbClr val="3C6507"/>
    <a:srgbClr val="EB62FF"/>
    <a:srgbClr val="508709"/>
    <a:srgbClr val="4D005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0052" autoAdjust="0"/>
  </p:normalViewPr>
  <p:slideViewPr>
    <p:cSldViewPr snapToGrid="0">
      <p:cViewPr varScale="1">
        <p:scale>
          <a:sx n="103" d="100"/>
          <a:sy n="103" d="100"/>
        </p:scale>
        <p:origin x="250" y="4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3954" y="-114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51157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1"/>
            <a:ext cx="3077739" cy="51157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663533E2-2BBA-4318-B4CA-E5CA5E3E6E2E}" type="datetimeFigureOut">
              <a:rPr lang="fr-FR" smtClean="0"/>
              <a:pPr/>
              <a:t>24/09/2024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6763"/>
            <a:ext cx="6819900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9" y="4859934"/>
            <a:ext cx="5681980" cy="4604147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8091"/>
            <a:ext cx="3077739" cy="51157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9718091"/>
            <a:ext cx="3077739" cy="51157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825B86F0-1274-444A-B01A-348689B290B0}" type="slidenum">
              <a:rPr lang="fr-FR" smtClean="0"/>
              <a:pPr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4750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19900" cy="383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B86F0-1274-444A-B01A-348689B290B0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7930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19900" cy="383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B86F0-1274-444A-B01A-348689B290B0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0137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19900" cy="383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B86F0-1274-444A-B01A-348689B290B0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2991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19900" cy="383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B86F0-1274-444A-B01A-348689B290B0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5426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19900" cy="383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B86F0-1274-444A-B01A-348689B290B0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1955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19900" cy="383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B86F0-1274-444A-B01A-348689B290B0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9075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19900" cy="383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B86F0-1274-444A-B01A-348689B290B0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7930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19900" cy="383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B86F0-1274-444A-B01A-348689B290B0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1033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19900" cy="383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B86F0-1274-444A-B01A-348689B290B0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3114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19900" cy="383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B86F0-1274-444A-B01A-348689B290B0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0015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19900" cy="383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B86F0-1274-444A-B01A-348689B290B0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3087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19900" cy="383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B86F0-1274-444A-B01A-348689B290B0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4828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19900" cy="383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B86F0-1274-444A-B01A-348689B290B0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285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64726"/>
            <a:ext cx="8827266" cy="486232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7458" y="4716556"/>
            <a:ext cx="493059" cy="273844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1" y="1869282"/>
            <a:ext cx="6762749" cy="1102519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2" y="2975162"/>
            <a:ext cx="6762749" cy="131445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6" descr="download"/>
          <p:cNvSpPr>
            <a:spLocks noChangeAspect="1" noChangeArrowheads="1"/>
          </p:cNvSpPr>
          <p:nvPr userDrawn="1"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33850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2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97421" y="4805700"/>
            <a:ext cx="493059" cy="273844"/>
          </a:xfrm>
        </p:spPr>
        <p:txBody>
          <a:bodyPr/>
          <a:lstStyle>
            <a:lvl1pPr>
              <a:defRPr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BE173A6C-60FB-420C-9795-70D997F74414}" type="slidenum">
              <a:rPr lang="fr-FR" smtClean="0"/>
              <a:pPr>
                <a:defRPr/>
              </a:pPr>
              <a:t>‹N›</a:t>
            </a:fld>
            <a:endParaRPr lang="fr-FR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2403" y="792449"/>
            <a:ext cx="6109608" cy="9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90501" y="967384"/>
            <a:ext cx="8264195" cy="3929063"/>
          </a:xfrm>
          <a:prstGeom prst="rect">
            <a:avLst/>
          </a:prstGeom>
        </p:spPr>
      </p:pic>
      <p:sp>
        <p:nvSpPr>
          <p:cNvPr id="18" name="Content Placeholder 17"/>
          <p:cNvSpPr>
            <a:spLocks noGrp="1"/>
          </p:cNvSpPr>
          <p:nvPr>
            <p:ph sz="quarter" idx="11"/>
          </p:nvPr>
        </p:nvSpPr>
        <p:spPr>
          <a:xfrm>
            <a:off x="668407" y="968375"/>
            <a:ext cx="7718141" cy="3781046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18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2pPr>
            <a:lvl3pPr>
              <a:defRPr sz="18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3pPr>
            <a:lvl4pPr>
              <a:defRPr sz="18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4pPr>
            <a:lvl5pPr>
              <a:defRPr sz="18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670000" y="4828712"/>
            <a:ext cx="5238750" cy="273844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it-IT"/>
              <a:t>RICAP Sep. '24 - M. Mantovani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8" y="142281"/>
            <a:ext cx="8764587" cy="4858940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4" y="285750"/>
            <a:ext cx="7583487" cy="78329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4" y="1371600"/>
            <a:ext cx="7583487" cy="315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1" y="4716556"/>
            <a:ext cx="18875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2" y="164727"/>
            <a:ext cx="4930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81" r:id="rId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oi.org/10.3390/galaxies804008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ogbook.virgo-gw.eu/virgo/?r=60971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ogbook.virgo-gw.eu/virgo/?r=63491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hyperlink" Target="https://tds.virgo-gw.eu/ql/?c=205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089"/>
            <a:ext cx="9144000" cy="51435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D3A22AC-7052-457A-8C5E-B5218DEF2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917" y="1378075"/>
            <a:ext cx="7723279" cy="1102519"/>
          </a:xfrm>
        </p:spPr>
        <p:txBody>
          <a:bodyPr lIns="68580" tIns="34290" rIns="68580" bIns="34290"/>
          <a:lstStyle/>
          <a:p>
            <a:pPr algn="ctr"/>
            <a:r>
              <a:rPr lang="en-US" sz="3600" b="1" dirty="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The challenge of low frequency sensitivity in ground-based GW detectors</a:t>
            </a:r>
            <a:endParaRPr lang="it-IT" sz="3600" b="1" dirty="0">
              <a:solidFill>
                <a:srgbClr val="99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9C1E855-E79F-499A-84AA-4D7B528C3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4" y="3228202"/>
            <a:ext cx="2747646" cy="1915297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EE67C92F-3A75-4E13-BF10-C18EB50F9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5530" y="2459706"/>
            <a:ext cx="6105084" cy="1664362"/>
          </a:xfrm>
        </p:spPr>
        <p:txBody>
          <a:bodyPr lIns="68580" tIns="34290" rIns="68580" bIns="34290">
            <a:norm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Maddalena Mantovani*</a:t>
            </a:r>
          </a:p>
          <a:p>
            <a:pPr algn="ctr"/>
            <a:r>
              <a:rPr lang="it-IT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D. </a:t>
            </a:r>
            <a:r>
              <a:rPr lang="it-IT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Bersanetti</a:t>
            </a:r>
            <a:r>
              <a:rPr lang="it-IT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M. Boldrini, J. </a:t>
            </a:r>
            <a:r>
              <a:rPr lang="it-IT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Casanueva</a:t>
            </a:r>
            <a:r>
              <a:rPr lang="it-IT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Diaz, C. De Rossi, M. Pinto, P. Ruggi, P. </a:t>
            </a:r>
            <a:r>
              <a:rPr lang="it-IT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Spinicelli</a:t>
            </a:r>
            <a:r>
              <a:rPr lang="it-IT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M. Van </a:t>
            </a:r>
            <a:r>
              <a:rPr lang="it-IT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Dael</a:t>
            </a:r>
            <a:endParaRPr lang="it-IT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endParaRPr lang="it-IT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it-IT" sz="1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it-IT" sz="1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European</a:t>
            </a:r>
            <a:r>
              <a:rPr lang="it-IT" sz="1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Gravitational</a:t>
            </a:r>
            <a:r>
              <a:rPr lang="it-IT" sz="1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Observatory</a:t>
            </a:r>
            <a:r>
              <a:rPr lang="it-IT" sz="1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(EGO), </a:t>
            </a:r>
            <a:r>
              <a:rPr lang="it-IT" sz="1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Italy</a:t>
            </a:r>
            <a:r>
              <a:rPr lang="it-IT" sz="1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6273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2AA607D-7BE6-4B2E-B602-02D3D1B92E3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04800" y="1003986"/>
            <a:ext cx="4133850" cy="337185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8E7B343-DB11-41D3-9546-78B31547F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73A6C-60FB-420C-9795-70D997F74414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27819A5-691D-47A8-BBAF-0D2F58EB8B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41457" y="934396"/>
            <a:ext cx="4825313" cy="3781046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en-US" sz="1400" b="0" dirty="0"/>
              <a:t>Reduce the optical defects to lower the couplings of the angular degrees of freedom</a:t>
            </a:r>
          </a:p>
          <a:p>
            <a:pPr algn="just">
              <a:buFontTx/>
              <a:buChar char="-"/>
            </a:pPr>
            <a:r>
              <a:rPr lang="en-US" sz="1400" b="0" dirty="0"/>
              <a:t>Improve the photodiode sensing noise </a:t>
            </a:r>
            <a:r>
              <a:rPr lang="en-US" sz="1100" b="0" dirty="0"/>
              <a:t>(improve electronics or increase the impinging power making sure to have the sensors shot noise limited</a:t>
            </a:r>
            <a:r>
              <a:rPr lang="en-US" sz="1400" b="0" dirty="0"/>
              <a:t>)</a:t>
            </a:r>
          </a:p>
          <a:p>
            <a:pPr algn="just">
              <a:buFontTx/>
              <a:buChar char="-"/>
            </a:pPr>
            <a:r>
              <a:rPr lang="en-US" sz="1400" b="0" dirty="0"/>
              <a:t>Improve the controllers</a:t>
            </a:r>
          </a:p>
          <a:p>
            <a:pPr algn="just">
              <a:buFontTx/>
              <a:buChar char="-"/>
            </a:pPr>
            <a:r>
              <a:rPr lang="en-US" sz="1400" b="0" dirty="0"/>
              <a:t>Minimize the longitudinal angular coupling </a:t>
            </a:r>
            <a:r>
              <a:rPr lang="en-US" sz="1100" b="0" dirty="0"/>
              <a:t>(dithering technique(*) or angle/length feed-forward technique (**))</a:t>
            </a:r>
          </a:p>
          <a:p>
            <a:pPr algn="just">
              <a:buFontTx/>
              <a:buChar char="-"/>
            </a:pPr>
            <a:endParaRPr lang="en-US" sz="1100" b="0" dirty="0"/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en-US" sz="700" b="0" dirty="0">
                <a:solidFill>
                  <a:srgbClr val="990000"/>
                </a:solidFill>
              </a:rPr>
              <a:t>(*) </a:t>
            </a:r>
            <a:r>
              <a:rPr lang="en-US" sz="700" b="0" dirty="0" err="1">
                <a:solidFill>
                  <a:srgbClr val="990000"/>
                </a:solidFill>
              </a:rPr>
              <a:t>A.Allocca</a:t>
            </a:r>
            <a:r>
              <a:rPr lang="en-US" sz="700" b="0" dirty="0">
                <a:solidFill>
                  <a:srgbClr val="990000"/>
                </a:solidFill>
              </a:rPr>
              <a:t>, et. al. ”Interferometer Sensing and Control for the Advanced Virgo Experiment in the O3 Scientific Run”, Galaxies , vol.8, n.4, </a:t>
            </a:r>
            <a:r>
              <a:rPr lang="en-US" sz="700" b="0" dirty="0">
                <a:solidFill>
                  <a:srgbClr val="99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https://doi.org/10.3390/galaxies8040085</a:t>
            </a:r>
            <a:endParaRPr lang="en-US" sz="700" b="0" dirty="0">
              <a:solidFill>
                <a:srgbClr val="990000"/>
              </a:solidFill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en-US" sz="700" b="0" dirty="0">
                <a:solidFill>
                  <a:srgbClr val="990000"/>
                </a:solidFill>
              </a:rPr>
              <a:t>(**) Controls Issues in Advanced LIGO, </a:t>
            </a:r>
            <a:r>
              <a:rPr lang="en-US" sz="700" b="0" dirty="0" err="1">
                <a:solidFill>
                  <a:srgbClr val="990000"/>
                </a:solidFill>
              </a:rPr>
              <a:t>Jenne</a:t>
            </a:r>
            <a:r>
              <a:rPr lang="en-US" sz="700" b="0" dirty="0">
                <a:solidFill>
                  <a:srgbClr val="990000"/>
                </a:solidFill>
              </a:rPr>
              <a:t> Driggers GWADW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C96ADB-4858-4579-871A-458D385234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RICAP Sep. '24 - M. Mantovani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181E46-4DD1-4DAC-BEE3-DDCA16B2EDB3}"/>
              </a:ext>
            </a:extLst>
          </p:cNvPr>
          <p:cNvSpPr txBox="1">
            <a:spLocks/>
          </p:cNvSpPr>
          <p:nvPr/>
        </p:nvSpPr>
        <p:spPr>
          <a:xfrm>
            <a:off x="1814945" y="281160"/>
            <a:ext cx="6483928" cy="47602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b" anchorCtr="0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b="1" dirty="0">
                <a:latin typeface="Courier New" pitchFamily="49" charset="0"/>
                <a:ea typeface="+mj-ea"/>
                <a:cs typeface="Courier New" pitchFamily="49" charset="0"/>
              </a:rPr>
              <a:t>n</a:t>
            </a:r>
            <a:r>
              <a:rPr kumimoji="0" lang="en-US" sz="2400" b="1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ot only longitudinal </a:t>
            </a:r>
            <a:r>
              <a:rPr kumimoji="0" lang="en-US" sz="2400" b="1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dofs</a:t>
            </a:r>
            <a:r>
              <a:rPr lang="en-US" sz="2400" b="1" dirty="0">
                <a:latin typeface="Courier New" pitchFamily="49" charset="0"/>
                <a:ea typeface="+mj-ea"/>
                <a:cs typeface="Courier New" pitchFamily="49" charset="0"/>
              </a:rPr>
              <a:t>…</a:t>
            </a:r>
            <a:r>
              <a:rPr kumimoji="0" lang="en-US" sz="2400" b="1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 Angular noise</a:t>
            </a:r>
            <a:endParaRPr kumimoji="0" lang="en-US" sz="2400" b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923725F1-CFF2-457C-A3AC-33EBFCF00008}"/>
              </a:ext>
            </a:extLst>
          </p:cNvPr>
          <p:cNvSpPr/>
          <p:nvPr/>
        </p:nvSpPr>
        <p:spPr>
          <a:xfrm>
            <a:off x="2571146" y="835719"/>
            <a:ext cx="1734577" cy="12451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The angular noise couples to the longitudinal direction proportionally to the beam/mirror decentering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8ADE471-8E12-4305-905C-B95E6FD77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3" y="1057802"/>
            <a:ext cx="1865623" cy="88399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12E19C6F-5393-4DD7-BEFA-B39302DB8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93" y="2093449"/>
            <a:ext cx="3753009" cy="2495532"/>
          </a:xfrm>
          <a:prstGeom prst="rect">
            <a:avLst/>
          </a:prstGeom>
        </p:spPr>
      </p:pic>
      <p:sp>
        <p:nvSpPr>
          <p:cNvPr id="20" name="Rectangle 25">
            <a:extLst>
              <a:ext uri="{FF2B5EF4-FFF2-40B4-BE49-F238E27FC236}">
                <a16:creationId xmlns:a16="http://schemas.microsoft.com/office/drawing/2014/main" id="{E336CF1B-1C98-4395-8749-57443BC77ABF}"/>
              </a:ext>
            </a:extLst>
          </p:cNvPr>
          <p:cNvSpPr/>
          <p:nvPr/>
        </p:nvSpPr>
        <p:spPr>
          <a:xfrm>
            <a:off x="1423768" y="2362810"/>
            <a:ext cx="1734577" cy="500870"/>
          </a:xfrm>
          <a:prstGeom prst="rect">
            <a:avLst/>
          </a:prstGeom>
          <a:solidFill>
            <a:srgbClr val="3C6507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Example of Advanced Virgo angular noise budget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0EDAE0F-A23D-447C-A99E-E72A1A2AB1FA}"/>
              </a:ext>
            </a:extLst>
          </p:cNvPr>
          <p:cNvSpPr txBox="1"/>
          <p:nvPr/>
        </p:nvSpPr>
        <p:spPr>
          <a:xfrm>
            <a:off x="615693" y="4562821"/>
            <a:ext cx="4572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https://logbook.virgo-gw.eu/virgo/?r=65106</a:t>
            </a:r>
          </a:p>
        </p:txBody>
      </p:sp>
    </p:spTree>
    <p:extLst>
      <p:ext uri="{BB962C8B-B14F-4D97-AF65-F5344CB8AC3E}">
        <p14:creationId xmlns:p14="http://schemas.microsoft.com/office/powerpoint/2010/main" val="2768128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F57CE565-AB95-4377-92EC-1886CECF0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27" y="3154059"/>
            <a:ext cx="2147087" cy="1545579"/>
          </a:xfrm>
          <a:prstGeom prst="rect">
            <a:avLst/>
          </a:prstGeom>
        </p:spPr>
      </p:pic>
      <p:sp>
        <p:nvSpPr>
          <p:cNvPr id="34" name="Slide Number Placeholder 3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73A6C-60FB-420C-9795-70D997F74414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RICAP Sep. '24 - M. Mantovani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8D259CC-313F-4903-97AC-23FCB03201E2}"/>
              </a:ext>
            </a:extLst>
          </p:cNvPr>
          <p:cNvSpPr txBox="1">
            <a:spLocks/>
          </p:cNvSpPr>
          <p:nvPr/>
        </p:nvSpPr>
        <p:spPr>
          <a:xfrm>
            <a:off x="1814945" y="281160"/>
            <a:ext cx="6483928" cy="47602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b" anchorCtr="0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b="1" noProof="0" dirty="0">
                <a:latin typeface="Courier New" pitchFamily="49" charset="0"/>
                <a:ea typeface="+mj-ea"/>
                <a:cs typeface="Courier New" pitchFamily="49" charset="0"/>
              </a:rPr>
              <a:t>Non-linear noise : low frequency modulations</a:t>
            </a:r>
            <a:endParaRPr kumimoji="0" lang="en-US" sz="2400" b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F4A868E0-C2F4-4774-A057-5B220527C76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4"/>
          <a:stretch>
            <a:fillRect/>
          </a:stretch>
        </p:blipFill>
        <p:spPr>
          <a:xfrm>
            <a:off x="464451" y="935979"/>
            <a:ext cx="4763701" cy="2139724"/>
          </a:xfr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FC9B963-7856-4CCE-B8B6-45342D2AC301}"/>
              </a:ext>
            </a:extLst>
          </p:cNvPr>
          <p:cNvSpPr txBox="1"/>
          <p:nvPr/>
        </p:nvSpPr>
        <p:spPr>
          <a:xfrm>
            <a:off x="1065770" y="2989495"/>
            <a:ext cx="28575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https://logbook.virgo-gw.eu/virgo/?r=60971</a:t>
            </a:r>
            <a:endParaRPr lang="it-IT" sz="700" dirty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Segnaposto contenuto 3">
            <a:extLst>
              <a:ext uri="{FF2B5EF4-FFF2-40B4-BE49-F238E27FC236}">
                <a16:creationId xmlns:a16="http://schemas.microsoft.com/office/drawing/2014/main" id="{D8FA4199-D5C8-4E91-AA95-0AC42C9B41CE}"/>
              </a:ext>
            </a:extLst>
          </p:cNvPr>
          <p:cNvSpPr txBox="1">
            <a:spLocks/>
          </p:cNvSpPr>
          <p:nvPr/>
        </p:nvSpPr>
        <p:spPr>
          <a:xfrm>
            <a:off x="5168214" y="934396"/>
            <a:ext cx="3898556" cy="37810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18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Wingdings 2" pitchFamily="18" charset="2"/>
              <a:buNone/>
            </a:pPr>
            <a:r>
              <a:rPr lang="en-US" sz="1400" b="0" dirty="0"/>
              <a:t>One of the most challenging noise contributions at low frequency is due to the non linear coupling.</a:t>
            </a:r>
          </a:p>
          <a:p>
            <a:pPr marL="0" indent="0" algn="just">
              <a:spcBef>
                <a:spcPts val="0"/>
              </a:spcBef>
              <a:buFont typeface="Wingdings 2" pitchFamily="18" charset="2"/>
              <a:buNone/>
            </a:pPr>
            <a:r>
              <a:rPr lang="en-US" sz="1400" b="0" dirty="0"/>
              <a:t>The various auxiliary degrees of freedom are modulated at low frequency due to oscillations in the working point (especially due to alignment fluctuations). </a:t>
            </a:r>
          </a:p>
          <a:p>
            <a:pPr marL="0" indent="0" algn="just">
              <a:spcBef>
                <a:spcPts val="0"/>
              </a:spcBef>
              <a:buFont typeface="Wingdings 2" pitchFamily="18" charset="2"/>
              <a:buNone/>
            </a:pPr>
            <a:endParaRPr lang="en-US" sz="1400" b="0" dirty="0"/>
          </a:p>
          <a:p>
            <a:pPr marL="0" indent="0" algn="just">
              <a:spcBef>
                <a:spcPts val="0"/>
              </a:spcBef>
              <a:buFont typeface="Wingdings 2" pitchFamily="18" charset="2"/>
              <a:buNone/>
            </a:pPr>
            <a:r>
              <a:rPr lang="en-US" sz="1400" b="0" dirty="0"/>
              <a:t>These noise contributions cannot be suppressed using standard feed-forward techniques, which act in the linear regime.</a:t>
            </a:r>
          </a:p>
          <a:p>
            <a:pPr marL="0" indent="0" algn="just">
              <a:spcBef>
                <a:spcPts val="0"/>
              </a:spcBef>
              <a:buFont typeface="Wingdings 2" pitchFamily="18" charset="2"/>
              <a:buNone/>
            </a:pPr>
            <a:endParaRPr lang="en-US" sz="1400" b="0" dirty="0"/>
          </a:p>
          <a:p>
            <a:pPr marL="0" indent="0" algn="just">
              <a:spcBef>
                <a:spcPts val="0"/>
              </a:spcBef>
              <a:buFont typeface="Wingdings 2" pitchFamily="18" charset="2"/>
              <a:buNone/>
            </a:pPr>
            <a:r>
              <a:rPr lang="en-US" sz="1400" b="0" dirty="0"/>
              <a:t>The non-linear noise can be mitigated by improving the accuracy in the modulating </a:t>
            </a:r>
            <a:r>
              <a:rPr lang="en-US" sz="1400" b="0" dirty="0" err="1"/>
              <a:t>dofs</a:t>
            </a:r>
            <a:r>
              <a:rPr lang="en-US" sz="1400" b="0" dirty="0"/>
              <a:t>. Moreover, the suppression of non-linearities could be done  using  noise regression methods, which uses witness channels to make noise predictions. This method can be used to determine complex non-linear noise couplings in the detector signals(*).</a:t>
            </a:r>
          </a:p>
          <a:p>
            <a:pPr marL="0" indent="0" algn="just">
              <a:spcBef>
                <a:spcPts val="0"/>
              </a:spcBef>
              <a:buFont typeface="Wingdings 2" pitchFamily="18" charset="2"/>
              <a:buNone/>
            </a:pPr>
            <a:endParaRPr lang="en-US" sz="1400" b="0" dirty="0"/>
          </a:p>
          <a:p>
            <a:pPr marL="0" indent="0" algn="just">
              <a:spcBef>
                <a:spcPts val="0"/>
              </a:spcBef>
              <a:buFont typeface="Wingdings 2" pitchFamily="18" charset="2"/>
              <a:buNone/>
            </a:pPr>
            <a:endParaRPr lang="en-US" sz="1400" b="0" dirty="0"/>
          </a:p>
          <a:p>
            <a:pPr marL="0" indent="0" algn="just">
              <a:spcBef>
                <a:spcPts val="0"/>
              </a:spcBef>
              <a:buFont typeface="Wingdings 2" pitchFamily="18" charset="2"/>
              <a:buNone/>
            </a:pPr>
            <a:r>
              <a:rPr lang="en-US" sz="1400" b="0" dirty="0"/>
              <a:t>Studies are on-going to implement the non-linear noise suppression in the GW signal(**)(***). </a:t>
            </a:r>
          </a:p>
          <a:p>
            <a:pPr marL="0" indent="0" algn="just">
              <a:spcBef>
                <a:spcPts val="0"/>
              </a:spcBef>
              <a:buFont typeface="Wingdings 2" pitchFamily="18" charset="2"/>
              <a:buNone/>
            </a:pPr>
            <a:endParaRPr lang="en-US" sz="1300" b="0" dirty="0"/>
          </a:p>
          <a:p>
            <a:pPr marL="0" indent="0" algn="just">
              <a:spcBef>
                <a:spcPts val="0"/>
              </a:spcBef>
              <a:buFont typeface="Wingdings 2" pitchFamily="18" charset="2"/>
              <a:buNone/>
            </a:pPr>
            <a:r>
              <a:rPr lang="en-US" sz="1000" b="0" dirty="0">
                <a:solidFill>
                  <a:schemeClr val="accent5">
                    <a:lumMod val="75000"/>
                  </a:schemeClr>
                </a:solidFill>
              </a:rPr>
              <a:t>(**) Yu, Hang, e Rana X. Adhikari. 2022. «Nonlinear Noise Cleaning in Gravitational-Wave Detectors With Convolutional Neural Networks». Frontiers in Artificial Intelligence 5: Art. No. 811563.</a:t>
            </a:r>
          </a:p>
          <a:p>
            <a:pPr marL="0" indent="0" algn="just">
              <a:spcBef>
                <a:spcPts val="0"/>
              </a:spcBef>
              <a:buFont typeface="Wingdings 2" pitchFamily="18" charset="2"/>
              <a:buNone/>
            </a:pPr>
            <a:r>
              <a:rPr lang="en-US" sz="1000" b="0" dirty="0">
                <a:solidFill>
                  <a:schemeClr val="accent5">
                    <a:lumMod val="75000"/>
                  </a:schemeClr>
                </a:solidFill>
              </a:rPr>
              <a:t>(***) G. </a:t>
            </a:r>
            <a:r>
              <a:rPr lang="en-US" sz="1000" b="0" dirty="0" err="1">
                <a:solidFill>
                  <a:schemeClr val="accent5">
                    <a:lumMod val="75000"/>
                  </a:schemeClr>
                </a:solidFill>
              </a:rPr>
              <a:t>Vajente</a:t>
            </a:r>
            <a:r>
              <a:rPr lang="en-US" sz="1000" b="0" dirty="0">
                <a:solidFill>
                  <a:schemeClr val="accent5">
                    <a:lumMod val="75000"/>
                  </a:schemeClr>
                </a:solidFill>
              </a:rPr>
              <a:t>, Y. Huang, M. Isi, J. C. Driggers, J. S. Kissel, M. J. </a:t>
            </a:r>
            <a:r>
              <a:rPr lang="en-US" sz="1000" b="0" dirty="0" err="1">
                <a:solidFill>
                  <a:schemeClr val="accent5">
                    <a:lumMod val="75000"/>
                  </a:schemeClr>
                </a:solidFill>
              </a:rPr>
              <a:t>Szczepańczyk</a:t>
            </a:r>
            <a:r>
              <a:rPr lang="en-US" sz="1000" b="0" dirty="0">
                <a:solidFill>
                  <a:schemeClr val="accent5">
                    <a:lumMod val="75000"/>
                  </a:schemeClr>
                </a:solidFill>
              </a:rPr>
              <a:t>, and S. Vitale Phys. Rev. D 101, 042003 – Published 18 February 2020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D2EB08A-501C-4218-B085-D898A8421587}"/>
              </a:ext>
            </a:extLst>
          </p:cNvPr>
          <p:cNvSpPr txBox="1"/>
          <p:nvPr/>
        </p:nvSpPr>
        <p:spPr>
          <a:xfrm>
            <a:off x="2854497" y="3591555"/>
            <a:ext cx="179790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700" dirty="0">
                <a:solidFill>
                  <a:schemeClr val="accent5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(*) C F Da Silva Costa </a:t>
            </a:r>
            <a:r>
              <a:rPr lang="pt-BR" sz="700" i="1" dirty="0">
                <a:solidFill>
                  <a:schemeClr val="accent5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et al</a:t>
            </a:r>
            <a:r>
              <a:rPr lang="pt-BR" sz="700" dirty="0">
                <a:solidFill>
                  <a:schemeClr val="accent5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2018 </a:t>
            </a:r>
            <a:r>
              <a:rPr lang="pt-BR" sz="700" i="1" dirty="0">
                <a:solidFill>
                  <a:schemeClr val="accent5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Class. Quantum Grav.</a:t>
            </a:r>
            <a:r>
              <a:rPr lang="pt-BR" sz="700" dirty="0">
                <a:solidFill>
                  <a:schemeClr val="accent5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35 055008</a:t>
            </a:r>
            <a:endParaRPr lang="it-IT" sz="700" dirty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727575"/>
      </p:ext>
    </p:extLst>
  </p:cSld>
  <p:clrMapOvr>
    <a:masterClrMapping/>
  </p:clrMapOvr>
  <p:transition advTm="266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73A6C-60FB-420C-9795-70D997F74414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RICAP Sep. '24 - M. Mantovani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8D259CC-313F-4903-97AC-23FCB03201E2}"/>
              </a:ext>
            </a:extLst>
          </p:cNvPr>
          <p:cNvSpPr txBox="1">
            <a:spLocks/>
          </p:cNvSpPr>
          <p:nvPr/>
        </p:nvSpPr>
        <p:spPr>
          <a:xfrm>
            <a:off x="716692" y="281160"/>
            <a:ext cx="7582181" cy="47602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b" anchorCtr="0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b="1" noProof="0" dirty="0">
                <a:latin typeface="Courier New" pitchFamily="49" charset="0"/>
                <a:ea typeface="+mj-ea"/>
                <a:cs typeface="Courier New" pitchFamily="49" charset="0"/>
              </a:rPr>
              <a:t>Non-linear </a:t>
            </a:r>
            <a:r>
              <a:rPr lang="en-US" sz="2400" b="1" dirty="0">
                <a:latin typeface="Courier New" pitchFamily="49" charset="0"/>
                <a:ea typeface="+mj-ea"/>
                <a:cs typeface="Courier New" pitchFamily="49" charset="0"/>
              </a:rPr>
              <a:t>noise</a:t>
            </a:r>
            <a:r>
              <a:rPr lang="en-US" sz="2400" b="1" noProof="0" dirty="0">
                <a:latin typeface="Courier New" pitchFamily="49" charset="0"/>
                <a:ea typeface="+mj-ea"/>
                <a:cs typeface="Courier New" pitchFamily="49" charset="0"/>
              </a:rPr>
              <a:t> : stray </a:t>
            </a:r>
            <a:r>
              <a:rPr lang="en-US" sz="2400" b="1" dirty="0">
                <a:latin typeface="Courier New" pitchFamily="49" charset="0"/>
                <a:ea typeface="+mj-ea"/>
                <a:cs typeface="Courier New" pitchFamily="49" charset="0"/>
              </a:rPr>
              <a:t>light noise</a:t>
            </a:r>
            <a:endParaRPr kumimoji="0" lang="en-US" sz="2400" b="1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egnaposto contenuto 3">
                <a:extLst>
                  <a:ext uri="{FF2B5EF4-FFF2-40B4-BE49-F238E27FC236}">
                    <a16:creationId xmlns:a16="http://schemas.microsoft.com/office/drawing/2014/main" id="{D8FA4199-D5C8-4E91-AA95-0AC42C9B41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68214" y="934396"/>
                <a:ext cx="3898556" cy="37810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82575" indent="-282575" algn="l" defTabSz="914400" rtl="0" eaLnBrk="1" latinLnBrk="0" hangingPunct="1">
                  <a:spcBef>
                    <a:spcPts val="2000"/>
                  </a:spcBef>
                  <a:buFont typeface="Wingdings 2" pitchFamily="18" charset="2"/>
                  <a:buChar char=""/>
                  <a:defRPr sz="1800" b="1" kern="1200">
                    <a:solidFill>
                      <a:schemeClr val="tx1"/>
                    </a:solidFill>
                    <a:latin typeface="Courier New" pitchFamily="49" charset="0"/>
                    <a:ea typeface="+mn-ea"/>
                    <a:cs typeface="Courier New" pitchFamily="49" charset="0"/>
                  </a:defRPr>
                </a:lvl1pPr>
                <a:lvl2pPr marL="577850" indent="-295275" algn="l" defTabSz="914400" rtl="0" eaLnBrk="1" latinLnBrk="0" hangingPunct="1">
                  <a:spcBef>
                    <a:spcPts val="600"/>
                  </a:spcBef>
                  <a:buFont typeface="Wingdings 2" pitchFamily="18" charset="2"/>
                  <a:buChar char=""/>
                  <a:defRPr sz="1800" b="1" kern="1200">
                    <a:solidFill>
                      <a:schemeClr val="tx1"/>
                    </a:solidFill>
                    <a:latin typeface="Courier New" pitchFamily="49" charset="0"/>
                    <a:ea typeface="+mn-ea"/>
                    <a:cs typeface="Courier New" pitchFamily="49" charset="0"/>
                  </a:defRPr>
                </a:lvl2pPr>
                <a:lvl3pPr marL="860425" indent="-282575" algn="l" defTabSz="914400" rtl="0" eaLnBrk="1" latinLnBrk="0" hangingPunct="1">
                  <a:spcBef>
                    <a:spcPts val="600"/>
                  </a:spcBef>
                  <a:buFont typeface="Wingdings 2" pitchFamily="18" charset="2"/>
                  <a:buChar char=""/>
                  <a:defRPr sz="1800" b="1" kern="1200">
                    <a:solidFill>
                      <a:schemeClr val="tx1"/>
                    </a:solidFill>
                    <a:latin typeface="Courier New" pitchFamily="49" charset="0"/>
                    <a:ea typeface="+mn-ea"/>
                    <a:cs typeface="Courier New" pitchFamily="49" charset="0"/>
                  </a:defRPr>
                </a:lvl3pPr>
                <a:lvl4pPr marL="1143000" indent="-282575" algn="l" defTabSz="914400" rtl="0" eaLnBrk="1" latinLnBrk="0" hangingPunct="1">
                  <a:spcBef>
                    <a:spcPts val="600"/>
                  </a:spcBef>
                  <a:buFont typeface="Wingdings 2" pitchFamily="18" charset="2"/>
                  <a:buChar char=""/>
                  <a:defRPr sz="1800" b="1" kern="1200">
                    <a:solidFill>
                      <a:schemeClr val="tx1"/>
                    </a:solidFill>
                    <a:latin typeface="Courier New" pitchFamily="49" charset="0"/>
                    <a:ea typeface="+mn-ea"/>
                    <a:cs typeface="Courier New" pitchFamily="49" charset="0"/>
                  </a:defRPr>
                </a:lvl4pPr>
                <a:lvl5pPr marL="1425575" indent="-282575" algn="l" defTabSz="914400" rtl="0" eaLnBrk="1" latinLnBrk="0" hangingPunct="1">
                  <a:spcBef>
                    <a:spcPts val="600"/>
                  </a:spcBef>
                  <a:buFont typeface="Wingdings 2" pitchFamily="18" charset="2"/>
                  <a:buChar char=""/>
                  <a:defRPr sz="1800" b="1" kern="1200">
                    <a:solidFill>
                      <a:schemeClr val="tx1"/>
                    </a:solidFill>
                    <a:latin typeface="Courier New" pitchFamily="49" charset="0"/>
                    <a:ea typeface="+mn-ea"/>
                    <a:cs typeface="Courier New" pitchFamily="49" charset="0"/>
                  </a:defRPr>
                </a:lvl5pPr>
                <a:lvl6pPr marL="1711325" indent="-288925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"/>
                  <a:defRPr lang="en-US" sz="1800" kern="1200" dirty="0" smtClean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6pPr>
                <a:lvl7pPr marL="2000250" indent="-288925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"/>
                  <a:defRPr lang="en-US" sz="1800" kern="1200" dirty="0" smtClean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7pPr>
                <a:lvl8pPr marL="2290763" indent="-288925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"/>
                  <a:defRPr lang="en-US" sz="1800" kern="1200" dirty="0" smtClean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8pPr>
                <a:lvl9pPr marL="2571750" indent="-288925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"/>
                  <a:defRPr lang="en-US" sz="1800" kern="120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Wingdings 2" pitchFamily="18" charset="2"/>
                  <a:buNone/>
                </a:pPr>
                <a:r>
                  <a:rPr lang="en-US" sz="1100" b="0" dirty="0"/>
                  <a:t>In complex optical systems such as GW detectors, stray light is usually one of the main sources of non-linear noise. Not only for direct coupling to the sensitivity, but also through auxiliary </a:t>
                </a:r>
                <a:r>
                  <a:rPr lang="en-US" sz="1100" b="0" dirty="0" err="1"/>
                  <a:t>dofs</a:t>
                </a:r>
                <a:r>
                  <a:rPr lang="en-US" sz="1100" b="0" dirty="0"/>
                  <a:t>.</a:t>
                </a:r>
              </a:p>
              <a:p>
                <a:pPr marL="0" indent="0" algn="just">
                  <a:buFont typeface="Wingdings 2" pitchFamily="18" charset="2"/>
                  <a:buNone/>
                </a:pPr>
                <a:r>
                  <a:rPr lang="en-US" sz="1100" b="0" dirty="0"/>
                  <a:t>The stray light noise content in the sensitivity can be derived from: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𝑠𝑛</m:t>
                              </m:r>
                            </m:e>
                          </m:d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𝐴𝑆𝐷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100" b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en-US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𝑠𝑐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1100" b="0" dirty="0"/>
              </a:p>
              <a:p>
                <a:pPr marL="0" indent="0" algn="just">
                  <a:buNone/>
                </a:pPr>
                <a:r>
                  <a:rPr lang="en-US" sz="1100" b="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𝑠𝑛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1100" b="0" dirty="0"/>
                  <a:t> is the noise in the sensitivity,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100" b="0" dirty="0"/>
                  <a:t> is the coupling factor,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𝐴𝑆𝐷</m:t>
                    </m:r>
                  </m:oMath>
                </a14:m>
                <a:r>
                  <a:rPr lang="en-US" sz="1100" b="0" dirty="0"/>
                  <a:t> is the amplitude spectral density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𝑠𝑐</m:t>
                        </m:r>
                      </m:sub>
                    </m:sSub>
                    <m:d>
                      <m:dPr>
                        <m:ctrlP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100" b="0" dirty="0"/>
                  <a:t> is the displacement noise of the scattering object.</a:t>
                </a:r>
              </a:p>
              <a:p>
                <a:pPr marL="0" indent="0" algn="just">
                  <a:buNone/>
                </a:pPr>
                <a:r>
                  <a:rPr lang="en-US" sz="1100" b="0" dirty="0"/>
                  <a:t>The stray light noise can be mitigated by reducing the coupling (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100" b="0" dirty="0"/>
                  <a:t>) by optimizing the optical system (i.e. reduce the re-entering of the stray light into the main beam), reducing the displacement noise of the scattering surface, or implementing non-linear noise subtractions.</a:t>
                </a:r>
              </a:p>
            </p:txBody>
          </p:sp>
        </mc:Choice>
        <mc:Fallback xmlns="">
          <p:sp>
            <p:nvSpPr>
              <p:cNvPr id="23" name="Segnaposto contenuto 3">
                <a:extLst>
                  <a:ext uri="{FF2B5EF4-FFF2-40B4-BE49-F238E27FC236}">
                    <a16:creationId xmlns:a16="http://schemas.microsoft.com/office/drawing/2014/main" id="{D8FA4199-D5C8-4E91-AA95-0AC42C9B4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214" y="934396"/>
                <a:ext cx="3898556" cy="3781046"/>
              </a:xfrm>
              <a:prstGeom prst="rect">
                <a:avLst/>
              </a:prstGeom>
              <a:blipFill>
                <a:blip r:embed="rId3"/>
                <a:stretch>
                  <a:fillRect t="-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9AE20CEC-874F-47B7-8F5A-31970D52C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63" y="986234"/>
            <a:ext cx="4142602" cy="166162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5D68575-960E-46B7-B5D2-D58CB19F3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763" y="2704734"/>
            <a:ext cx="4142602" cy="166162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DC6BBD2-7381-45D7-9D38-F9C97303C7F7}"/>
              </a:ext>
            </a:extLst>
          </p:cNvPr>
          <p:cNvSpPr txBox="1"/>
          <p:nvPr/>
        </p:nvSpPr>
        <p:spPr>
          <a:xfrm>
            <a:off x="1562240" y="3351109"/>
            <a:ext cx="1312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</a:t>
            </a:r>
            <a:r>
              <a:rPr lang="it-IT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amplitude</a:t>
            </a:r>
            <a:r>
              <a:rPr lang="it-IT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depends</a:t>
            </a:r>
            <a:r>
              <a:rPr lang="it-IT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on G</a:t>
            </a: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61E785E-4EE0-40EB-AF91-754F8271A7D2}"/>
              </a:ext>
            </a:extLst>
          </p:cNvPr>
          <p:cNvCxnSpPr/>
          <p:nvPr/>
        </p:nvCxnSpPr>
        <p:spPr>
          <a:xfrm flipH="1">
            <a:off x="4164227" y="3762634"/>
            <a:ext cx="343555" cy="895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0465A47-1EB9-439D-94FA-53A3F90CB27F}"/>
              </a:ext>
            </a:extLst>
          </p:cNvPr>
          <p:cNvSpPr txBox="1"/>
          <p:nvPr/>
        </p:nvSpPr>
        <p:spPr>
          <a:xfrm>
            <a:off x="4003729" y="3224453"/>
            <a:ext cx="13129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it-IT" sz="1000" b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cut</a:t>
            </a:r>
            <a:r>
              <a:rPr lang="it-IT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depends</a:t>
            </a:r>
            <a:r>
              <a:rPr lang="it-IT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on the </a:t>
            </a:r>
            <a:r>
              <a:rPr lang="it-IT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scatterer</a:t>
            </a:r>
            <a:r>
              <a:rPr lang="it-IT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displacement</a:t>
            </a:r>
            <a:r>
              <a:rPr lang="it-IT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48607417-057C-4CCB-8FDB-C67CCD903C96}"/>
              </a:ext>
            </a:extLst>
          </p:cNvPr>
          <p:cNvCxnSpPr>
            <a:cxnSpLocks/>
          </p:cNvCxnSpPr>
          <p:nvPr/>
        </p:nvCxnSpPr>
        <p:spPr>
          <a:xfrm>
            <a:off x="2390470" y="3706426"/>
            <a:ext cx="176646" cy="14579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2ED9005-A7EB-4A0E-83C0-BBBF15934D03}"/>
              </a:ext>
            </a:extLst>
          </p:cNvPr>
          <p:cNvSpPr txBox="1"/>
          <p:nvPr/>
        </p:nvSpPr>
        <p:spPr>
          <a:xfrm>
            <a:off x="1084305" y="4439393"/>
            <a:ext cx="4572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https://logbook.virgo-gw.eu/virgo/?r=63491</a:t>
            </a:r>
            <a:endParaRPr lang="en-US" sz="700" dirty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16154"/>
      </p:ext>
    </p:extLst>
  </p:cSld>
  <p:clrMapOvr>
    <a:masterClrMapping/>
  </p:clrMapOvr>
  <p:transition advTm="266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07DDF51-FBAA-4497-93F8-1F9ADCA7A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6" y="960738"/>
            <a:ext cx="3736869" cy="3611261"/>
          </a:xfrm>
          <a:prstGeom prst="rect">
            <a:avLst/>
          </a:prstGeom>
        </p:spPr>
      </p:pic>
      <p:sp>
        <p:nvSpPr>
          <p:cNvPr id="34" name="Slide Number Placeholder 3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73A6C-60FB-420C-9795-70D997F74414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RICAP Sep. '24 - M. Mantovani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8D259CC-313F-4903-97AC-23FCB03201E2}"/>
              </a:ext>
            </a:extLst>
          </p:cNvPr>
          <p:cNvSpPr txBox="1">
            <a:spLocks/>
          </p:cNvSpPr>
          <p:nvPr/>
        </p:nvSpPr>
        <p:spPr>
          <a:xfrm>
            <a:off x="716692" y="281160"/>
            <a:ext cx="7582181" cy="47602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b" anchorCtr="0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b="1" noProof="0" dirty="0">
                <a:latin typeface="Courier New" pitchFamily="49" charset="0"/>
                <a:ea typeface="+mj-ea"/>
                <a:cs typeface="Courier New" pitchFamily="49" charset="0"/>
              </a:rPr>
              <a:t>How to improve for NextGen detectors?</a:t>
            </a:r>
            <a:endParaRPr kumimoji="0" lang="en-US" sz="2400" b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3" name="Segnaposto contenuto 3">
            <a:extLst>
              <a:ext uri="{FF2B5EF4-FFF2-40B4-BE49-F238E27FC236}">
                <a16:creationId xmlns:a16="http://schemas.microsoft.com/office/drawing/2014/main" id="{D8FA4199-D5C8-4E91-AA95-0AC42C9B41CE}"/>
              </a:ext>
            </a:extLst>
          </p:cNvPr>
          <p:cNvSpPr txBox="1">
            <a:spLocks/>
          </p:cNvSpPr>
          <p:nvPr/>
        </p:nvSpPr>
        <p:spPr>
          <a:xfrm>
            <a:off x="5240076" y="934396"/>
            <a:ext cx="3826693" cy="3781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18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sz="1100" b="0" dirty="0"/>
              <a:t>For the next generation detectors the low frequency sensitivity is extremely challenging. Several orders of magnitude of improvement in the low frequency region are required. Thus: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100" b="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1100" b="0" dirty="0"/>
              <a:t>The suppression of seismic noise in the detection band has to be improved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100" b="0" dirty="0"/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en-US" sz="1100" b="0" dirty="0"/>
              <a:t>Improved and compact super-attenuators to better kill seismic noise @ few Hz (</a:t>
            </a:r>
            <a:r>
              <a:rPr lang="en-US" sz="1100" b="0" dirty="0" err="1"/>
              <a:t>e.g</a:t>
            </a:r>
            <a:r>
              <a:rPr lang="en-US" sz="1100" b="0" dirty="0"/>
              <a:t> M. </a:t>
            </a:r>
            <a:r>
              <a:rPr lang="en-US" sz="1100" b="0" dirty="0" err="1"/>
              <a:t>Razzano’s</a:t>
            </a:r>
            <a:r>
              <a:rPr lang="en-US" sz="1100" b="0" dirty="0"/>
              <a:t> talk)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en-US" sz="1100" b="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1100" b="0" dirty="0"/>
              <a:t>Suspension thermal noise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100" b="0" dirty="0"/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en-US" sz="1100" b="0" dirty="0"/>
              <a:t>Go cryogenic!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en-US" sz="1100" b="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1100" b="0" dirty="0"/>
              <a:t>Gravity gradient noise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100" b="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1100" b="0" dirty="0"/>
              <a:t>- Go underground! See D. </a:t>
            </a:r>
            <a:r>
              <a:rPr lang="en-US" sz="1100" b="0" dirty="0" err="1"/>
              <a:t>Rozza’s</a:t>
            </a:r>
            <a:r>
              <a:rPr lang="en-US" sz="1100" b="0" dirty="0"/>
              <a:t> talk</a:t>
            </a: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66B8259F-D041-4668-BFB6-F306C4447D0B}"/>
              </a:ext>
            </a:extLst>
          </p:cNvPr>
          <p:cNvSpPr/>
          <p:nvPr/>
        </p:nvSpPr>
        <p:spPr>
          <a:xfrm>
            <a:off x="778474" y="1572034"/>
            <a:ext cx="321275" cy="2261650"/>
          </a:xfrm>
          <a:prstGeom prst="downArrow">
            <a:avLst/>
          </a:prstGeom>
          <a:solidFill>
            <a:srgbClr val="AF1911">
              <a:alpha val="8784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DE1410B-F483-41AA-AA48-6FA9F70D1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147" y="2004318"/>
            <a:ext cx="1415185" cy="190651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66641A8-030C-418D-8298-73DD963A0CA8}"/>
              </a:ext>
            </a:extLst>
          </p:cNvPr>
          <p:cNvSpPr txBox="1"/>
          <p:nvPr/>
        </p:nvSpPr>
        <p:spPr>
          <a:xfrm>
            <a:off x="3969615" y="3699992"/>
            <a:ext cx="156004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M. </a:t>
            </a:r>
            <a:r>
              <a:rPr lang="en-US" sz="1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Razzano</a:t>
            </a:r>
            <a:endParaRPr lang="en-US" sz="10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11916"/>
      </p:ext>
    </p:extLst>
  </p:cSld>
  <p:clrMapOvr>
    <a:masterClrMapping/>
  </p:clrMapOvr>
  <p:transition advTm="266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73A6C-60FB-420C-9795-70D997F74414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RICAP Sep. '24 - M. Mantovani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8D259CC-313F-4903-97AC-23FCB03201E2}"/>
              </a:ext>
            </a:extLst>
          </p:cNvPr>
          <p:cNvSpPr txBox="1">
            <a:spLocks/>
          </p:cNvSpPr>
          <p:nvPr/>
        </p:nvSpPr>
        <p:spPr>
          <a:xfrm>
            <a:off x="716692" y="281160"/>
            <a:ext cx="7582181" cy="47602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b" anchorCtr="0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b="1" noProof="0" dirty="0">
                <a:latin typeface="Courier New" pitchFamily="49" charset="0"/>
                <a:ea typeface="+mj-ea"/>
                <a:cs typeface="Courier New" pitchFamily="49" charset="0"/>
              </a:rPr>
              <a:t>How to improve for NextGen detectors?</a:t>
            </a:r>
            <a:endParaRPr kumimoji="0" lang="en-US" sz="2400" b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3" name="Segnaposto contenuto 3">
            <a:extLst>
              <a:ext uri="{FF2B5EF4-FFF2-40B4-BE49-F238E27FC236}">
                <a16:creationId xmlns:a16="http://schemas.microsoft.com/office/drawing/2014/main" id="{D8FA4199-D5C8-4E91-AA95-0AC42C9B41CE}"/>
              </a:ext>
            </a:extLst>
          </p:cNvPr>
          <p:cNvSpPr txBox="1">
            <a:spLocks/>
          </p:cNvSpPr>
          <p:nvPr/>
        </p:nvSpPr>
        <p:spPr>
          <a:xfrm>
            <a:off x="4006679" y="934396"/>
            <a:ext cx="5060091" cy="37810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18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sz="1100" b="0" dirty="0"/>
              <a:t>But this is not enough, the control noise re-introduction will be still the major offender. The solution would be to have large suppression of the seismic motion at low frequency to strongly reduce the control bandwidths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100" b="0" dirty="0"/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en-US" sz="1100" b="0" dirty="0"/>
              <a:t>Pre-isolate the suspensions</a:t>
            </a:r>
          </a:p>
          <a:p>
            <a:pPr lvl="1" algn="just">
              <a:spcBef>
                <a:spcPts val="0"/>
              </a:spcBef>
              <a:buFontTx/>
              <a:buChar char="-"/>
            </a:pPr>
            <a:r>
              <a:rPr lang="en-US" sz="1100" b="0" dirty="0"/>
              <a:t>R&amp;D on 6D sensors</a:t>
            </a:r>
          </a:p>
          <a:p>
            <a:pPr lvl="1" algn="just">
              <a:spcBef>
                <a:spcPts val="0"/>
              </a:spcBef>
              <a:buFontTx/>
              <a:buChar char="-"/>
            </a:pPr>
            <a:endParaRPr lang="en-US" sz="1100" b="0" dirty="0"/>
          </a:p>
          <a:p>
            <a:pPr lvl="1" algn="just">
              <a:spcBef>
                <a:spcPts val="0"/>
              </a:spcBef>
              <a:buFontTx/>
              <a:buChar char="-"/>
            </a:pPr>
            <a:endParaRPr lang="en-US" sz="1100" b="0" dirty="0"/>
          </a:p>
          <a:p>
            <a:pPr lvl="1" algn="just">
              <a:spcBef>
                <a:spcPts val="0"/>
              </a:spcBef>
              <a:buFontTx/>
              <a:buChar char="-"/>
            </a:pPr>
            <a:endParaRPr lang="en-US" sz="1100" b="0" dirty="0"/>
          </a:p>
          <a:p>
            <a:pPr lvl="1" algn="just">
              <a:spcBef>
                <a:spcPts val="0"/>
              </a:spcBef>
              <a:buFontTx/>
              <a:buChar char="-"/>
            </a:pPr>
            <a:endParaRPr lang="en-US" sz="1100" b="0" dirty="0"/>
          </a:p>
          <a:p>
            <a:pPr lvl="1" algn="just">
              <a:spcBef>
                <a:spcPts val="0"/>
              </a:spcBef>
              <a:buFontTx/>
              <a:buChar char="-"/>
            </a:pPr>
            <a:endParaRPr lang="en-US" sz="1100" b="0" dirty="0"/>
          </a:p>
          <a:p>
            <a:pPr lvl="1" algn="just">
              <a:spcBef>
                <a:spcPts val="0"/>
              </a:spcBef>
              <a:buFontTx/>
              <a:buChar char="-"/>
            </a:pPr>
            <a:endParaRPr lang="en-US" sz="1100" b="0" dirty="0"/>
          </a:p>
          <a:p>
            <a:pPr lvl="1" algn="just">
              <a:spcBef>
                <a:spcPts val="0"/>
              </a:spcBef>
              <a:buFontTx/>
              <a:buChar char="-"/>
            </a:pPr>
            <a:endParaRPr lang="en-US" sz="1100" b="0" dirty="0"/>
          </a:p>
          <a:p>
            <a:pPr lvl="1" algn="just">
              <a:spcBef>
                <a:spcPts val="0"/>
              </a:spcBef>
              <a:buFontTx/>
              <a:buChar char="-"/>
            </a:pPr>
            <a:endParaRPr lang="en-US" sz="1100" b="0" dirty="0"/>
          </a:p>
          <a:p>
            <a:pPr lvl="1" algn="just">
              <a:spcBef>
                <a:spcPts val="0"/>
              </a:spcBef>
              <a:buFontTx/>
              <a:buChar char="-"/>
            </a:pPr>
            <a:endParaRPr lang="en-US" sz="1100" b="0" dirty="0"/>
          </a:p>
          <a:p>
            <a:pPr lvl="1" algn="just">
              <a:spcBef>
                <a:spcPts val="0"/>
              </a:spcBef>
              <a:buFontTx/>
              <a:buChar char="-"/>
            </a:pPr>
            <a:endParaRPr lang="en-US" sz="1100" b="0" dirty="0"/>
          </a:p>
          <a:p>
            <a:pPr lvl="1" algn="just">
              <a:spcBef>
                <a:spcPts val="0"/>
              </a:spcBef>
              <a:buFontTx/>
              <a:buChar char="-"/>
            </a:pPr>
            <a:endParaRPr lang="en-US" sz="1100" b="0" dirty="0"/>
          </a:p>
          <a:p>
            <a:pPr lvl="1" algn="just">
              <a:spcBef>
                <a:spcPts val="0"/>
              </a:spcBef>
              <a:buFontTx/>
              <a:buChar char="-"/>
            </a:pPr>
            <a:r>
              <a:rPr lang="en-US" sz="1100" b="0" dirty="0"/>
              <a:t>R&amp;D on Inter-locks of the platforms. </a:t>
            </a:r>
          </a:p>
          <a:p>
            <a:pPr marL="282575" lvl="1" indent="0" algn="just">
              <a:spcBef>
                <a:spcPts val="0"/>
              </a:spcBef>
              <a:buNone/>
            </a:pPr>
            <a:r>
              <a:rPr lang="en-US" sz="1100" b="0" dirty="0"/>
              <a:t>The platforms relative displacements (angle and distance) are controlled, reducing the longitudinal residual motion by 3 orders of magnitude and the residual angular motion to 1 </a:t>
            </a:r>
            <a:r>
              <a:rPr lang="en-US" sz="1100" b="0" dirty="0" err="1"/>
              <a:t>nrad</a:t>
            </a:r>
            <a:r>
              <a:rPr lang="en-US" sz="1100" b="0" dirty="0"/>
              <a:t>/sqrt(Hz) @ 100mHz.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100" b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3D68C2B-DF53-4B4C-A4A9-4327E96D0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98" y="894900"/>
            <a:ext cx="3356564" cy="3240375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10C983C-BA03-46C2-A2D4-8225E7C86FC3}"/>
              </a:ext>
            </a:extLst>
          </p:cNvPr>
          <p:cNvSpPr txBox="1"/>
          <p:nvPr/>
        </p:nvSpPr>
        <p:spPr>
          <a:xfrm>
            <a:off x="543698" y="4122523"/>
            <a:ext cx="258565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7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S. M. </a:t>
            </a:r>
            <a:r>
              <a:rPr lang="en-US" sz="700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Koehlenbeck</a:t>
            </a:r>
            <a:r>
              <a:rPr lang="en-US" sz="7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et. al. ”A study on motion reduction for suspended platforms used in gravitational wave detectors.” Sci Rep 13, 2388 (2023). https://doi.org/10.1038/s41598-023-29418-x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C8DBCF1-4B78-4E33-8392-29252F427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648" y="2155837"/>
            <a:ext cx="981834" cy="1426896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689F9C17-2C57-4961-8A3B-A3F76CA29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4458" y="2164644"/>
            <a:ext cx="2263012" cy="1418989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7D64FF7-F9A1-4510-87FD-CCEB1083C492}"/>
              </a:ext>
            </a:extLst>
          </p:cNvPr>
          <p:cNvSpPr txBox="1"/>
          <p:nvPr/>
        </p:nvSpPr>
        <p:spPr>
          <a:xfrm>
            <a:off x="7647469" y="2381257"/>
            <a:ext cx="134309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“Active platform stabilization with a 6D seismometer” Appl. Phys. Lett. 121, 174101 (2022)</a:t>
            </a:r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23128"/>
      </p:ext>
    </p:extLst>
  </p:cSld>
  <p:clrMapOvr>
    <a:masterClrMapping/>
  </p:clrMapOvr>
  <p:transition advTm="266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73A6C-60FB-420C-9795-70D997F74414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RICAP Sep. '24 - M. Mantovani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8D259CC-313F-4903-97AC-23FCB03201E2}"/>
              </a:ext>
            </a:extLst>
          </p:cNvPr>
          <p:cNvSpPr txBox="1">
            <a:spLocks/>
          </p:cNvSpPr>
          <p:nvPr/>
        </p:nvSpPr>
        <p:spPr>
          <a:xfrm>
            <a:off x="716692" y="281160"/>
            <a:ext cx="7582181" cy="47602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b" anchorCtr="0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b="1" noProof="0" dirty="0">
                <a:latin typeface="Courier New" pitchFamily="49" charset="0"/>
                <a:ea typeface="+mj-ea"/>
                <a:cs typeface="Courier New" pitchFamily="49" charset="0"/>
              </a:rPr>
              <a:t>How to improve for NextGen detectors?</a:t>
            </a:r>
            <a:endParaRPr kumimoji="0" lang="en-US" sz="2400" b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3" name="Segnaposto contenuto 3">
            <a:extLst>
              <a:ext uri="{FF2B5EF4-FFF2-40B4-BE49-F238E27FC236}">
                <a16:creationId xmlns:a16="http://schemas.microsoft.com/office/drawing/2014/main" id="{D8FA4199-D5C8-4E91-AA95-0AC42C9B41CE}"/>
              </a:ext>
            </a:extLst>
          </p:cNvPr>
          <p:cNvSpPr txBox="1">
            <a:spLocks/>
          </p:cNvSpPr>
          <p:nvPr/>
        </p:nvSpPr>
        <p:spPr>
          <a:xfrm>
            <a:off x="5168214" y="934396"/>
            <a:ext cx="3898556" cy="3781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18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Tx/>
              <a:buChar char="-"/>
            </a:pPr>
            <a:r>
              <a:rPr lang="en-US" sz="1100" b="0" dirty="0"/>
              <a:t>Very large test masses to reduce (*)</a:t>
            </a:r>
          </a:p>
          <a:p>
            <a:pPr lvl="1" algn="just">
              <a:spcBef>
                <a:spcPts val="0"/>
              </a:spcBef>
              <a:buFontTx/>
              <a:buChar char="-"/>
            </a:pPr>
            <a:r>
              <a:rPr lang="en-US" sz="1100" b="0" dirty="0"/>
              <a:t>Radiation pressure noise</a:t>
            </a:r>
          </a:p>
          <a:p>
            <a:pPr lvl="1" algn="just">
              <a:spcBef>
                <a:spcPts val="0"/>
              </a:spcBef>
              <a:buFontTx/>
              <a:buChar char="-"/>
            </a:pPr>
            <a:r>
              <a:rPr lang="en-US" sz="1100" b="0" dirty="0"/>
              <a:t>Alignment noise:</a:t>
            </a:r>
          </a:p>
          <a:p>
            <a:pPr marL="295275" lvl="1" indent="0" algn="just">
              <a:spcBef>
                <a:spcPts val="0"/>
              </a:spcBef>
              <a:buNone/>
            </a:pPr>
            <a:r>
              <a:rPr lang="en-US" sz="1100" b="0" dirty="0"/>
              <a:t>Heavy (High moment of inertia) test mass to reduce the Sidles/</a:t>
            </a:r>
            <a:r>
              <a:rPr lang="en-US" sz="1100" b="0" dirty="0" err="1"/>
              <a:t>Sigg</a:t>
            </a:r>
            <a:r>
              <a:rPr lang="en-US" sz="1100" b="0" dirty="0"/>
              <a:t> mode frequency (radiation pressure effect). Lower angular mode frequencies =&gt; lower angular control noise</a:t>
            </a:r>
          </a:p>
          <a:p>
            <a:pPr marL="295275" lvl="1" indent="0" algn="just">
              <a:spcBef>
                <a:spcPts val="0"/>
              </a:spcBef>
              <a:buNone/>
            </a:pPr>
            <a:endParaRPr lang="en-US" sz="1100" b="0" dirty="0"/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en-US" sz="1100" b="0" dirty="0"/>
              <a:t>Diagnosis of stray light using instrumented baffles (**)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en-US" sz="1100" b="0" dirty="0"/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en-US" sz="1100" b="0" dirty="0"/>
              <a:t>Magnetic noise (***)</a:t>
            </a:r>
          </a:p>
          <a:p>
            <a:pPr lvl="1" algn="just">
              <a:spcBef>
                <a:spcPts val="0"/>
              </a:spcBef>
              <a:buFontTx/>
              <a:buChar char="-"/>
            </a:pPr>
            <a:r>
              <a:rPr lang="en-US" sz="1100" b="0" dirty="0"/>
              <a:t>Better grounding</a:t>
            </a:r>
          </a:p>
          <a:p>
            <a:pPr lvl="1" algn="just">
              <a:spcBef>
                <a:spcPts val="0"/>
              </a:spcBef>
              <a:buFontTx/>
              <a:buChar char="-"/>
            </a:pPr>
            <a:r>
              <a:rPr lang="en-US" sz="1100" b="0" dirty="0"/>
              <a:t>Avoid noisy electronic devices</a:t>
            </a:r>
          </a:p>
          <a:p>
            <a:pPr lvl="1" algn="just">
              <a:spcBef>
                <a:spcPts val="0"/>
              </a:spcBef>
              <a:buFontTx/>
              <a:buChar char="-"/>
            </a:pPr>
            <a:r>
              <a:rPr lang="en-US" sz="1100" b="0" dirty="0"/>
              <a:t>Increase distance between electronics/cables and optical components</a:t>
            </a:r>
          </a:p>
          <a:p>
            <a:pPr lvl="1" algn="just">
              <a:spcBef>
                <a:spcPts val="0"/>
              </a:spcBef>
              <a:buFontTx/>
              <a:buChar char="-"/>
            </a:pPr>
            <a:r>
              <a:rPr lang="en-US" sz="1100" b="0" dirty="0"/>
              <a:t>Passive magnetic shields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100" b="0" dirty="0"/>
          </a:p>
          <a:p>
            <a:pPr marL="0" indent="0" algn="just">
              <a:spcBef>
                <a:spcPts val="0"/>
              </a:spcBef>
              <a:buNone/>
            </a:pPr>
            <a:endParaRPr lang="en-US" sz="1000" b="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ED204D3-A6D6-4194-AD6A-FE81A36F9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80" y="888528"/>
            <a:ext cx="2747777" cy="2039934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D2AFC82-C81F-41BD-8F7E-0D2BB8B7A2C6}"/>
              </a:ext>
            </a:extLst>
          </p:cNvPr>
          <p:cNvSpPr txBox="1"/>
          <p:nvPr/>
        </p:nvSpPr>
        <p:spPr>
          <a:xfrm>
            <a:off x="226840" y="2889161"/>
            <a:ext cx="201209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(*) B. </a:t>
            </a:r>
            <a:r>
              <a:rPr lang="en-US" sz="700" b="0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Lanz</a:t>
            </a:r>
            <a:r>
              <a:rPr lang="en-US" sz="700" b="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“100 kg optic with upgraded suspension for LIGO A#” GWADW 23</a:t>
            </a:r>
            <a:endParaRPr lang="en-US" sz="700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Freccia a sinistra 4">
            <a:extLst>
              <a:ext uri="{FF2B5EF4-FFF2-40B4-BE49-F238E27FC236}">
                <a16:creationId xmlns:a16="http://schemas.microsoft.com/office/drawing/2014/main" id="{24A55298-0513-45DB-A8FC-C79880DA5637}"/>
              </a:ext>
            </a:extLst>
          </p:cNvPr>
          <p:cNvSpPr/>
          <p:nvPr/>
        </p:nvSpPr>
        <p:spPr>
          <a:xfrm>
            <a:off x="2130340" y="1584295"/>
            <a:ext cx="1091684" cy="296136"/>
          </a:xfrm>
          <a:prstGeom prst="leftArrow">
            <a:avLst/>
          </a:prstGeom>
          <a:solidFill>
            <a:srgbClr val="990000">
              <a:alpha val="3882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DB558E0-0B3A-423D-BDB6-FC680414F36F}"/>
              </a:ext>
            </a:extLst>
          </p:cNvPr>
          <p:cNvSpPr txBox="1"/>
          <p:nvPr/>
        </p:nvSpPr>
        <p:spPr>
          <a:xfrm>
            <a:off x="2049162" y="1589202"/>
            <a:ext cx="13365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M_tot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M_fin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C36FB85-FE5C-4094-85C1-9D6C35229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682" y="2843541"/>
            <a:ext cx="2611096" cy="1833873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9DF6A58-60E8-4D5A-9761-0EE4DBDF0AA8}"/>
              </a:ext>
            </a:extLst>
          </p:cNvPr>
          <p:cNvSpPr txBox="1"/>
          <p:nvPr/>
        </p:nvSpPr>
        <p:spPr>
          <a:xfrm>
            <a:off x="3870984" y="1242953"/>
            <a:ext cx="129723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700" b="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(**) “Stray light noise simulations for the Einstein Telescope and Virgo and the use of instrumented baffles”</a:t>
            </a:r>
            <a:r>
              <a:rPr lang="pt-BR" sz="700" b="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DOI: https://doi.org/10.22323/1.449.0551 </a:t>
            </a:r>
            <a:endParaRPr lang="en-US" sz="700" b="0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EAC3C34-5F8B-4D12-A377-D3F452F4F99D}"/>
              </a:ext>
            </a:extLst>
          </p:cNvPr>
          <p:cNvSpPr txBox="1"/>
          <p:nvPr/>
        </p:nvSpPr>
        <p:spPr>
          <a:xfrm>
            <a:off x="454111" y="3523437"/>
            <a:ext cx="15538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(***) Site-selection criteria for the Einstein Telescope. Rev. Sci. </a:t>
            </a:r>
            <a:r>
              <a:rPr lang="en-US" sz="700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Instrum</a:t>
            </a:r>
            <a:r>
              <a:rPr lang="en-US" sz="7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91, 094504 (2020); </a:t>
            </a:r>
            <a:r>
              <a:rPr lang="en-US" sz="700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doi</a:t>
            </a:r>
            <a:r>
              <a:rPr lang="en-US" sz="7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10.1063/5.0018414</a:t>
            </a:r>
          </a:p>
        </p:txBody>
      </p:sp>
    </p:spTree>
    <p:extLst>
      <p:ext uri="{BB962C8B-B14F-4D97-AF65-F5344CB8AC3E}">
        <p14:creationId xmlns:p14="http://schemas.microsoft.com/office/powerpoint/2010/main" val="3809602791"/>
      </p:ext>
    </p:extLst>
  </p:cSld>
  <p:clrMapOvr>
    <a:masterClrMapping/>
  </p:clrMapOvr>
  <p:transition advTm="266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73A6C-60FB-420C-9795-70D997F74414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RICAP Sep. '24 - M. Mantovani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8D259CC-313F-4903-97AC-23FCB03201E2}"/>
              </a:ext>
            </a:extLst>
          </p:cNvPr>
          <p:cNvSpPr txBox="1">
            <a:spLocks/>
          </p:cNvSpPr>
          <p:nvPr/>
        </p:nvSpPr>
        <p:spPr>
          <a:xfrm>
            <a:off x="716692" y="281160"/>
            <a:ext cx="7582181" cy="47602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b" anchorCtr="0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b="1" noProof="0" dirty="0">
                <a:latin typeface="Courier New" pitchFamily="49" charset="0"/>
                <a:ea typeface="+mj-ea"/>
                <a:cs typeface="Courier New" pitchFamily="49" charset="0"/>
              </a:rPr>
              <a:t>Conclusions</a:t>
            </a:r>
            <a:endParaRPr kumimoji="0" lang="en-US" sz="2400" b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3" name="Segnaposto contenuto 3">
            <a:extLst>
              <a:ext uri="{FF2B5EF4-FFF2-40B4-BE49-F238E27FC236}">
                <a16:creationId xmlns:a16="http://schemas.microsoft.com/office/drawing/2014/main" id="{D8FA4199-D5C8-4E91-AA95-0AC42C9B41CE}"/>
              </a:ext>
            </a:extLst>
          </p:cNvPr>
          <p:cNvSpPr txBox="1">
            <a:spLocks/>
          </p:cNvSpPr>
          <p:nvPr/>
        </p:nvSpPr>
        <p:spPr>
          <a:xfrm>
            <a:off x="611659" y="934396"/>
            <a:ext cx="8455111" cy="3781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18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b="1" kern="120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b="0" dirty="0"/>
              <a:t>Reaching the low frequency design sensitivity is a challenge for the present detector, which have as main limitations:</a:t>
            </a:r>
          </a:p>
          <a:p>
            <a:pPr algn="just">
              <a:buFontTx/>
              <a:buChar char="-"/>
            </a:pPr>
            <a:r>
              <a:rPr lang="en-US" sz="1400" b="0" dirty="0"/>
              <a:t>Control noise (longitudinal and angular)</a:t>
            </a:r>
          </a:p>
          <a:p>
            <a:pPr algn="just">
              <a:buFontTx/>
              <a:buChar char="-"/>
            </a:pPr>
            <a:r>
              <a:rPr lang="en-US" sz="1400" b="0" dirty="0"/>
              <a:t>Non linear noise (stray light, non-linear couplings of auxiliary degrees of freedom)</a:t>
            </a:r>
          </a:p>
          <a:p>
            <a:pPr marL="0" indent="0" algn="just">
              <a:buNone/>
            </a:pPr>
            <a:r>
              <a:rPr lang="en-US" sz="1400" b="0" dirty="0"/>
              <a:t>It will be even more challenging for the next generation of gravitational wave detectors</a:t>
            </a:r>
          </a:p>
          <a:p>
            <a:pPr marL="0" indent="0" algn="just">
              <a:buNone/>
            </a:pPr>
            <a:r>
              <a:rPr lang="en-US" sz="1400" b="0" dirty="0"/>
              <a:t>But, </a:t>
            </a:r>
            <a:r>
              <a:rPr lang="en-US" sz="1400" dirty="0"/>
              <a:t>Strong R&amp;D efforts from the entire GW community bring great hope for overcoming the low-frequency barrier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642347003"/>
      </p:ext>
    </p:extLst>
  </p:cSld>
  <p:clrMapOvr>
    <a:masterClrMapping/>
  </p:clrMapOvr>
  <p:transition advTm="266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637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5609" y="2571750"/>
            <a:ext cx="672652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The end...</a:t>
            </a:r>
          </a:p>
          <a:p>
            <a:endParaRPr lang="it-IT" sz="36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t-IT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And thanks to </a:t>
            </a:r>
            <a:r>
              <a:rPr lang="en-US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The LIGO Scientific Collaboration, 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the Virgo Collaboration, and the KAGRA Collaboration.</a:t>
            </a:r>
            <a:endParaRPr lang="it-IT" sz="16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73A6C-60FB-420C-9795-70D997F74414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229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73A6C-60FB-420C-9795-70D997F74414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RICAP Sep. '24 - M. Mantovani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8D259CC-313F-4903-97AC-23FCB03201E2}"/>
              </a:ext>
            </a:extLst>
          </p:cNvPr>
          <p:cNvSpPr txBox="1">
            <a:spLocks/>
          </p:cNvSpPr>
          <p:nvPr/>
        </p:nvSpPr>
        <p:spPr>
          <a:xfrm>
            <a:off x="1814945" y="281160"/>
            <a:ext cx="6483928" cy="47602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b" anchorCtr="0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b="1" noProof="0" dirty="0">
                <a:latin typeface="Courier New" pitchFamily="49" charset="0"/>
                <a:ea typeface="+mj-ea"/>
                <a:cs typeface="Courier New" pitchFamily="49" charset="0"/>
              </a:rPr>
              <a:t>GW detector sensitivities @ Low frequency</a:t>
            </a:r>
            <a:endParaRPr kumimoji="0" lang="en-US" sz="2400" b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547479" y="1053927"/>
            <a:ext cx="8336799" cy="3669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 algn="just">
              <a:spcBef>
                <a:spcPts val="600"/>
              </a:spcBef>
              <a:defRPr/>
            </a:pPr>
            <a:endParaRPr lang="en-US" b="1" dirty="0">
              <a:latin typeface="Courier New" pitchFamily="49" charset="0"/>
              <a:cs typeface="Courier New" pitchFamily="49" charset="0"/>
              <a:sym typeface="Wingding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1845" y="1207127"/>
            <a:ext cx="33270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Detect new gravitational signals: continuous waves emitted from isolated neutron stars or binary systems long before merging </a:t>
            </a:r>
          </a:p>
          <a:p>
            <a:pPr marL="285750" indent="-285750" algn="just">
              <a:buFontTx/>
              <a:buChar char="-"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Better parameter estimation of binary systems during the in-spiral phase.</a:t>
            </a:r>
          </a:p>
          <a:p>
            <a:pPr marL="285750" indent="-285750" algn="just">
              <a:buFontTx/>
              <a:buChar char="-"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algn="just"/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algn="just"/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algn="just"/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9D9463F-52F4-4A1B-86F5-BAF8FE6F9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346" y="1125449"/>
            <a:ext cx="4084423" cy="2964124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160C03DF-D2EA-4878-AB28-8A5D50005E10}"/>
              </a:ext>
            </a:extLst>
          </p:cNvPr>
          <p:cNvSpPr/>
          <p:nvPr/>
        </p:nvSpPr>
        <p:spPr>
          <a:xfrm>
            <a:off x="1628003" y="1007076"/>
            <a:ext cx="1470454" cy="277100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43045"/>
      </p:ext>
    </p:extLst>
  </p:cSld>
  <p:clrMapOvr>
    <a:masterClrMapping/>
  </p:clrMapOvr>
  <p:transition advTm="266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73A6C-60FB-420C-9795-70D997F74414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RICAP Sep. '24 - M. Mantovani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8D259CC-313F-4903-97AC-23FCB03201E2}"/>
              </a:ext>
            </a:extLst>
          </p:cNvPr>
          <p:cNvSpPr txBox="1">
            <a:spLocks/>
          </p:cNvSpPr>
          <p:nvPr/>
        </p:nvSpPr>
        <p:spPr>
          <a:xfrm>
            <a:off x="1814945" y="281160"/>
            <a:ext cx="6483928" cy="47602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b" anchorCtr="0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b="1" noProof="0" dirty="0">
                <a:latin typeface="Courier New" pitchFamily="49" charset="0"/>
                <a:ea typeface="+mj-ea"/>
                <a:cs typeface="Courier New" pitchFamily="49" charset="0"/>
              </a:rPr>
              <a:t>GW detector sensitivities @ Low frequency</a:t>
            </a:r>
            <a:endParaRPr kumimoji="0" lang="en-US" sz="2400" b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547479" y="1053927"/>
            <a:ext cx="8336799" cy="3669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 algn="just">
              <a:spcBef>
                <a:spcPts val="600"/>
              </a:spcBef>
              <a:defRPr/>
            </a:pPr>
            <a:endParaRPr lang="en-US" b="1" dirty="0">
              <a:latin typeface="Courier New" pitchFamily="49" charset="0"/>
              <a:cs typeface="Courier New" pitchFamily="49" charset="0"/>
              <a:sym typeface="Wingding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84108" y="1207127"/>
            <a:ext cx="264434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Courier New" pitchFamily="49" charset="0"/>
                <a:cs typeface="Courier New" pitchFamily="49" charset="0"/>
              </a:rPr>
              <a:t>The fundamental noises that limit the sensitivity at low frequency are:</a:t>
            </a:r>
          </a:p>
          <a:p>
            <a:pPr marL="285750" indent="-285750" algn="just">
              <a:buFontTx/>
              <a:buChar char="-"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Seismic noise</a:t>
            </a:r>
          </a:p>
          <a:p>
            <a:pPr marL="285750" indent="-285750" algn="just">
              <a:buFontTx/>
              <a:buChar char="-"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Suspension thermal noise</a:t>
            </a:r>
          </a:p>
          <a:p>
            <a:pPr marL="285750" indent="-285750" algn="just">
              <a:buFontTx/>
              <a:buChar char="-"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Radiation pressure noise</a:t>
            </a:r>
          </a:p>
          <a:p>
            <a:pPr marL="285750" indent="-285750" algn="ctr">
              <a:buFontTx/>
              <a:buChar char="-"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sz="1600" dirty="0">
                <a:latin typeface="Courier New" pitchFamily="49" charset="0"/>
                <a:cs typeface="Courier New" pitchFamily="49" charset="0"/>
              </a:rPr>
              <a:t>but…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9D9463F-52F4-4A1B-86F5-BAF8FE6F9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346" y="1125449"/>
            <a:ext cx="4084423" cy="2964124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160C03DF-D2EA-4878-AB28-8A5D50005E10}"/>
              </a:ext>
            </a:extLst>
          </p:cNvPr>
          <p:cNvSpPr/>
          <p:nvPr/>
        </p:nvSpPr>
        <p:spPr>
          <a:xfrm>
            <a:off x="1628003" y="1007076"/>
            <a:ext cx="1470454" cy="277100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1959020"/>
      </p:ext>
    </p:extLst>
  </p:cSld>
  <p:clrMapOvr>
    <a:masterClrMapping/>
  </p:clrMapOvr>
  <p:transition advTm="266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73A6C-60FB-420C-9795-70D997F74414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RICAP Sep. '24 - M. Mantovani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8D259CC-313F-4903-97AC-23FCB03201E2}"/>
              </a:ext>
            </a:extLst>
          </p:cNvPr>
          <p:cNvSpPr txBox="1">
            <a:spLocks/>
          </p:cNvSpPr>
          <p:nvPr/>
        </p:nvSpPr>
        <p:spPr>
          <a:xfrm>
            <a:off x="1814945" y="262624"/>
            <a:ext cx="6483928" cy="47602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b" anchorCtr="0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en-US" sz="2400" b="1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Actual limit at low frequency</a:t>
            </a:r>
            <a:endParaRPr kumimoji="0" lang="en-US" sz="2400" b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547479" y="908736"/>
            <a:ext cx="8336799" cy="3669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 algn="just">
              <a:spcBef>
                <a:spcPts val="600"/>
              </a:spcBef>
              <a:defRPr/>
            </a:pPr>
            <a:endParaRPr lang="en-US" b="1" dirty="0">
              <a:latin typeface="Courier New" pitchFamily="49" charset="0"/>
              <a:cs typeface="Courier New" pitchFamily="49" charset="0"/>
              <a:sym typeface="Wingdings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3085AD-B186-48AB-9018-17791EC3E86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04800" y="997809"/>
            <a:ext cx="4133850" cy="337185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5C499A3-5390-4C1D-8250-6046999D2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79" y="1510614"/>
            <a:ext cx="4379798" cy="255944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3C1F0B2-ED22-41EB-8421-CAEFEB7C3F16}"/>
              </a:ext>
            </a:extLst>
          </p:cNvPr>
          <p:cNvSpPr/>
          <p:nvPr/>
        </p:nvSpPr>
        <p:spPr>
          <a:xfrm>
            <a:off x="2876035" y="4012858"/>
            <a:ext cx="2122273" cy="92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C211C5-A2C1-480C-AFD6-3F824D71BB2D}"/>
              </a:ext>
            </a:extLst>
          </p:cNvPr>
          <p:cNvSpPr/>
          <p:nvPr/>
        </p:nvSpPr>
        <p:spPr>
          <a:xfrm>
            <a:off x="583762" y="1040882"/>
            <a:ext cx="1640454" cy="2805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latin typeface="Courier New" pitchFamily="49" charset="0"/>
                <a:cs typeface="Courier New" pitchFamily="49" charset="0"/>
              </a:rPr>
              <a:t>Advanced LIGO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A393037-DF52-494F-B4BF-2CCDBE175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403" y="1037967"/>
            <a:ext cx="4120978" cy="3090734"/>
          </a:xfrm>
          <a:prstGeom prst="rect">
            <a:avLst/>
          </a:prstGeom>
        </p:spPr>
      </p:pic>
      <p:sp>
        <p:nvSpPr>
          <p:cNvPr id="28" name="Rectangle 25">
            <a:extLst>
              <a:ext uri="{FF2B5EF4-FFF2-40B4-BE49-F238E27FC236}">
                <a16:creationId xmlns:a16="http://schemas.microsoft.com/office/drawing/2014/main" id="{B1603896-F136-45EA-AD32-0BE8E6385758}"/>
              </a:ext>
            </a:extLst>
          </p:cNvPr>
          <p:cNvSpPr/>
          <p:nvPr/>
        </p:nvSpPr>
        <p:spPr>
          <a:xfrm>
            <a:off x="5422462" y="857533"/>
            <a:ext cx="1753724" cy="2805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latin typeface="Courier New" pitchFamily="49" charset="0"/>
                <a:cs typeface="Courier New" pitchFamily="49" charset="0"/>
              </a:rPr>
              <a:t>Advanced Virgo</a:t>
            </a:r>
          </a:p>
        </p:txBody>
      </p:sp>
      <p:sp>
        <p:nvSpPr>
          <p:cNvPr id="40" name="Rectangle 25">
            <a:extLst>
              <a:ext uri="{FF2B5EF4-FFF2-40B4-BE49-F238E27FC236}">
                <a16:creationId xmlns:a16="http://schemas.microsoft.com/office/drawing/2014/main" id="{3284E76E-8782-4894-8A39-C063DB6AC04C}"/>
              </a:ext>
            </a:extLst>
          </p:cNvPr>
          <p:cNvSpPr/>
          <p:nvPr/>
        </p:nvSpPr>
        <p:spPr>
          <a:xfrm>
            <a:off x="597481" y="4237621"/>
            <a:ext cx="8117122" cy="4757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None of the present detectors has reached the design sensitivity at low frequency. They are not being limited by fundamental noises, but by control noises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65A9BF8-EE7B-4D90-9467-6B9B74E36094}"/>
              </a:ext>
            </a:extLst>
          </p:cNvPr>
          <p:cNvSpPr/>
          <p:nvPr/>
        </p:nvSpPr>
        <p:spPr>
          <a:xfrm>
            <a:off x="892776" y="1676400"/>
            <a:ext cx="3788553" cy="214057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id="{E7D98CFB-4E70-40C1-BC3A-39A05D8AC172}"/>
              </a:ext>
            </a:extLst>
          </p:cNvPr>
          <p:cNvSpPr/>
          <p:nvPr/>
        </p:nvSpPr>
        <p:spPr>
          <a:xfrm>
            <a:off x="3092508" y="2655159"/>
            <a:ext cx="1369297" cy="4757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Longitudinal</a:t>
            </a:r>
            <a:endParaRPr lang="it-IT" sz="1200" b="1" dirty="0">
              <a:latin typeface="Courier New" pitchFamily="49" charset="0"/>
              <a:cs typeface="Courier New" pitchFamily="49" charset="0"/>
            </a:endParaRPr>
          </a:p>
          <a:p>
            <a:r>
              <a:rPr lang="it-IT" sz="12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Angular</a:t>
            </a:r>
            <a:endParaRPr lang="it-IT" sz="12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5A6A67CA-93D7-4DEC-8E58-D8843379A345}"/>
              </a:ext>
            </a:extLst>
          </p:cNvPr>
          <p:cNvSpPr/>
          <p:nvPr/>
        </p:nvSpPr>
        <p:spPr>
          <a:xfrm>
            <a:off x="5347386" y="1272835"/>
            <a:ext cx="3212852" cy="251494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F1B875F1-FE2B-4E6A-BD12-897F424ED3FD}"/>
              </a:ext>
            </a:extLst>
          </p:cNvPr>
          <p:cNvSpPr/>
          <p:nvPr/>
        </p:nvSpPr>
        <p:spPr>
          <a:xfrm>
            <a:off x="7098956" y="3141705"/>
            <a:ext cx="1369297" cy="4757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Longitudinal</a:t>
            </a:r>
            <a:endParaRPr lang="it-IT" sz="1200" b="1" dirty="0">
              <a:latin typeface="Courier New" pitchFamily="49" charset="0"/>
              <a:cs typeface="Courier New" pitchFamily="49" charset="0"/>
            </a:endParaRPr>
          </a:p>
          <a:p>
            <a:r>
              <a:rPr lang="it-IT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Angular</a:t>
            </a:r>
            <a:endParaRPr lang="it-IT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3D6F0B9F-5448-4C13-8C6D-7BBB84D312C7}"/>
              </a:ext>
            </a:extLst>
          </p:cNvPr>
          <p:cNvSpPr/>
          <p:nvPr/>
        </p:nvSpPr>
        <p:spPr>
          <a:xfrm>
            <a:off x="912175" y="1941688"/>
            <a:ext cx="978920" cy="1873296"/>
          </a:xfrm>
          <a:custGeom>
            <a:avLst/>
            <a:gdLst>
              <a:gd name="connsiteX0" fmla="*/ 0 w 978920"/>
              <a:gd name="connsiteY0" fmla="*/ 0 h 1873296"/>
              <a:gd name="connsiteX1" fmla="*/ 175761 w 978920"/>
              <a:gd name="connsiteY1" fmla="*/ 549530 h 1873296"/>
              <a:gd name="connsiteX2" fmla="*/ 273653 w 978920"/>
              <a:gd name="connsiteY2" fmla="*/ 489460 h 1873296"/>
              <a:gd name="connsiteX3" fmla="*/ 438289 w 978920"/>
              <a:gd name="connsiteY3" fmla="*/ 889927 h 1873296"/>
              <a:gd name="connsiteX4" fmla="*/ 676345 w 978920"/>
              <a:gd name="connsiteY4" fmla="*/ 1455030 h 1873296"/>
              <a:gd name="connsiteX5" fmla="*/ 914400 w 978920"/>
              <a:gd name="connsiteY5" fmla="*/ 1790978 h 1873296"/>
              <a:gd name="connsiteX6" fmla="*/ 978920 w 978920"/>
              <a:gd name="connsiteY6" fmla="*/ 1873296 h 187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8920" h="1873296">
                <a:moveTo>
                  <a:pt x="0" y="0"/>
                </a:moveTo>
                <a:cubicBezTo>
                  <a:pt x="65076" y="233976"/>
                  <a:pt x="130152" y="467953"/>
                  <a:pt x="175761" y="549530"/>
                </a:cubicBezTo>
                <a:cubicBezTo>
                  <a:pt x="221370" y="631107"/>
                  <a:pt x="229898" y="432727"/>
                  <a:pt x="273653" y="489460"/>
                </a:cubicBezTo>
                <a:cubicBezTo>
                  <a:pt x="317408" y="546193"/>
                  <a:pt x="371174" y="728999"/>
                  <a:pt x="438289" y="889927"/>
                </a:cubicBezTo>
                <a:cubicBezTo>
                  <a:pt x="505404" y="1050855"/>
                  <a:pt x="596993" y="1304855"/>
                  <a:pt x="676345" y="1455030"/>
                </a:cubicBezTo>
                <a:cubicBezTo>
                  <a:pt x="755697" y="1605205"/>
                  <a:pt x="863971" y="1721267"/>
                  <a:pt x="914400" y="1790978"/>
                </a:cubicBezTo>
                <a:cubicBezTo>
                  <a:pt x="964829" y="1860689"/>
                  <a:pt x="971874" y="1866992"/>
                  <a:pt x="978920" y="1873296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29E044F4-746E-4FD3-A9DE-A8AE75D78F56}"/>
              </a:ext>
            </a:extLst>
          </p:cNvPr>
          <p:cNvSpPr/>
          <p:nvPr/>
        </p:nvSpPr>
        <p:spPr>
          <a:xfrm>
            <a:off x="892776" y="1881316"/>
            <a:ext cx="1133732" cy="1501346"/>
          </a:xfrm>
          <a:custGeom>
            <a:avLst/>
            <a:gdLst>
              <a:gd name="connsiteX0" fmla="*/ 21624 w 1133732"/>
              <a:gd name="connsiteY0" fmla="*/ 0 h 1501346"/>
              <a:gd name="connsiteX1" fmla="*/ 126656 w 1133732"/>
              <a:gd name="connsiteY1" fmla="*/ 240957 h 1501346"/>
              <a:gd name="connsiteX2" fmla="*/ 312008 w 1133732"/>
              <a:gd name="connsiteY2" fmla="*/ 503538 h 1501346"/>
              <a:gd name="connsiteX3" fmla="*/ 546786 w 1133732"/>
              <a:gd name="connsiteY3" fmla="*/ 797011 h 1501346"/>
              <a:gd name="connsiteX4" fmla="*/ 756851 w 1133732"/>
              <a:gd name="connsiteY4" fmla="*/ 1056503 h 1501346"/>
              <a:gd name="connsiteX5" fmla="*/ 954559 w 1133732"/>
              <a:gd name="connsiteY5" fmla="*/ 1192427 h 1501346"/>
              <a:gd name="connsiteX6" fmla="*/ 1133732 w 1133732"/>
              <a:gd name="connsiteY6" fmla="*/ 1448830 h 1501346"/>
              <a:gd name="connsiteX7" fmla="*/ 1133732 w 1133732"/>
              <a:gd name="connsiteY7" fmla="*/ 1501346 h 1501346"/>
              <a:gd name="connsiteX8" fmla="*/ 651819 w 1133732"/>
              <a:gd name="connsiteY8" fmla="*/ 1340708 h 1501346"/>
              <a:gd name="connsiteX9" fmla="*/ 463378 w 1133732"/>
              <a:gd name="connsiteY9" fmla="*/ 1312906 h 1501346"/>
              <a:gd name="connsiteX10" fmla="*/ 299651 w 1133732"/>
              <a:gd name="connsiteY10" fmla="*/ 1217141 h 1501346"/>
              <a:gd name="connsiteX11" fmla="*/ 114300 w 1133732"/>
              <a:gd name="connsiteY11" fmla="*/ 1034879 h 1501346"/>
              <a:gd name="connsiteX12" fmla="*/ 86497 w 1133732"/>
              <a:gd name="connsiteY12" fmla="*/ 852616 h 1501346"/>
              <a:gd name="connsiteX13" fmla="*/ 9267 w 1133732"/>
              <a:gd name="connsiteY13" fmla="*/ 707425 h 1501346"/>
              <a:gd name="connsiteX14" fmla="*/ 0 w 1133732"/>
              <a:gd name="connsiteY14" fmla="*/ 586946 h 1501346"/>
              <a:gd name="connsiteX15" fmla="*/ 21624 w 1133732"/>
              <a:gd name="connsiteY15" fmla="*/ 0 h 15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3732" h="1501346">
                <a:moveTo>
                  <a:pt x="21624" y="0"/>
                </a:moveTo>
                <a:lnTo>
                  <a:pt x="126656" y="240957"/>
                </a:lnTo>
                <a:lnTo>
                  <a:pt x="312008" y="503538"/>
                </a:lnTo>
                <a:lnTo>
                  <a:pt x="546786" y="797011"/>
                </a:lnTo>
                <a:lnTo>
                  <a:pt x="756851" y="1056503"/>
                </a:lnTo>
                <a:lnTo>
                  <a:pt x="954559" y="1192427"/>
                </a:lnTo>
                <a:lnTo>
                  <a:pt x="1133732" y="1448830"/>
                </a:lnTo>
                <a:lnTo>
                  <a:pt x="1133732" y="1501346"/>
                </a:lnTo>
                <a:lnTo>
                  <a:pt x="651819" y="1340708"/>
                </a:lnTo>
                <a:lnTo>
                  <a:pt x="463378" y="1312906"/>
                </a:lnTo>
                <a:lnTo>
                  <a:pt x="299651" y="1217141"/>
                </a:lnTo>
                <a:lnTo>
                  <a:pt x="114300" y="1034879"/>
                </a:lnTo>
                <a:lnTo>
                  <a:pt x="86497" y="852616"/>
                </a:lnTo>
                <a:lnTo>
                  <a:pt x="9267" y="707425"/>
                </a:lnTo>
                <a:lnTo>
                  <a:pt x="0" y="586946"/>
                </a:lnTo>
                <a:lnTo>
                  <a:pt x="21624" y="0"/>
                </a:lnTo>
                <a:close/>
              </a:path>
            </a:pathLst>
          </a:custGeom>
          <a:solidFill>
            <a:srgbClr val="4D4D4D">
              <a:alpha val="32941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F1D77B62-6A35-4F4F-A93B-C199E00BE838}"/>
              </a:ext>
            </a:extLst>
          </p:cNvPr>
          <p:cNvSpPr/>
          <p:nvPr/>
        </p:nvSpPr>
        <p:spPr>
          <a:xfrm>
            <a:off x="896601" y="2377752"/>
            <a:ext cx="1464422" cy="1469469"/>
          </a:xfrm>
          <a:custGeom>
            <a:avLst/>
            <a:gdLst>
              <a:gd name="connsiteX0" fmla="*/ 0 w 1464422"/>
              <a:gd name="connsiteY0" fmla="*/ 0 h 1469469"/>
              <a:gd name="connsiteX1" fmla="*/ 149063 w 1464422"/>
              <a:gd name="connsiteY1" fmla="*/ 162412 h 1469469"/>
              <a:gd name="connsiteX2" fmla="*/ 344847 w 1464422"/>
              <a:gd name="connsiteY2" fmla="*/ 133489 h 1469469"/>
              <a:gd name="connsiteX3" fmla="*/ 505034 w 1464422"/>
              <a:gd name="connsiteY3" fmla="*/ 453863 h 1469469"/>
              <a:gd name="connsiteX4" fmla="*/ 765338 w 1464422"/>
              <a:gd name="connsiteY4" fmla="*/ 754213 h 1469469"/>
              <a:gd name="connsiteX5" fmla="*/ 1045665 w 1464422"/>
              <a:gd name="connsiteY5" fmla="*/ 974470 h 1469469"/>
              <a:gd name="connsiteX6" fmla="*/ 1372713 w 1464422"/>
              <a:gd name="connsiteY6" fmla="*/ 1334891 h 1469469"/>
              <a:gd name="connsiteX7" fmla="*/ 1461706 w 1464422"/>
              <a:gd name="connsiteY7" fmla="*/ 1466155 h 1469469"/>
              <a:gd name="connsiteX8" fmla="*/ 1432783 w 1464422"/>
              <a:gd name="connsiteY8" fmla="*/ 1417209 h 146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4422" h="1469469">
                <a:moveTo>
                  <a:pt x="0" y="0"/>
                </a:moveTo>
                <a:cubicBezTo>
                  <a:pt x="45794" y="70082"/>
                  <a:pt x="91588" y="140164"/>
                  <a:pt x="149063" y="162412"/>
                </a:cubicBezTo>
                <a:cubicBezTo>
                  <a:pt x="206538" y="184660"/>
                  <a:pt x="285519" y="84914"/>
                  <a:pt x="344847" y="133489"/>
                </a:cubicBezTo>
                <a:cubicBezTo>
                  <a:pt x="404175" y="182064"/>
                  <a:pt x="434952" y="350409"/>
                  <a:pt x="505034" y="453863"/>
                </a:cubicBezTo>
                <a:cubicBezTo>
                  <a:pt x="575116" y="557317"/>
                  <a:pt x="675233" y="667445"/>
                  <a:pt x="765338" y="754213"/>
                </a:cubicBezTo>
                <a:cubicBezTo>
                  <a:pt x="855443" y="840981"/>
                  <a:pt x="944436" y="877690"/>
                  <a:pt x="1045665" y="974470"/>
                </a:cubicBezTo>
                <a:cubicBezTo>
                  <a:pt x="1146894" y="1071250"/>
                  <a:pt x="1303373" y="1252944"/>
                  <a:pt x="1372713" y="1334891"/>
                </a:cubicBezTo>
                <a:cubicBezTo>
                  <a:pt x="1442053" y="1416838"/>
                  <a:pt x="1451694" y="1452435"/>
                  <a:pt x="1461706" y="1466155"/>
                </a:cubicBezTo>
                <a:cubicBezTo>
                  <a:pt x="1471718" y="1479875"/>
                  <a:pt x="1452250" y="1448542"/>
                  <a:pt x="1432783" y="1417209"/>
                </a:cubicBezTo>
              </a:path>
            </a:pathLst>
          </a:custGeom>
          <a:noFill/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4613A6D6-0AA1-44F3-B261-F0A136FBC38F}"/>
              </a:ext>
            </a:extLst>
          </p:cNvPr>
          <p:cNvSpPr/>
          <p:nvPr/>
        </p:nvSpPr>
        <p:spPr>
          <a:xfrm>
            <a:off x="5443153" y="1266566"/>
            <a:ext cx="966916" cy="2480618"/>
          </a:xfrm>
          <a:custGeom>
            <a:avLst/>
            <a:gdLst>
              <a:gd name="connsiteX0" fmla="*/ 0 w 966916"/>
              <a:gd name="connsiteY0" fmla="*/ 0 h 2480618"/>
              <a:gd name="connsiteX1" fmla="*/ 420130 w 966916"/>
              <a:gd name="connsiteY1" fmla="*/ 1272745 h 2480618"/>
              <a:gd name="connsiteX2" fmla="*/ 966916 w 966916"/>
              <a:gd name="connsiteY2" fmla="*/ 2480618 h 2480618"/>
              <a:gd name="connsiteX3" fmla="*/ 966916 w 966916"/>
              <a:gd name="connsiteY3" fmla="*/ 2480618 h 248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6916" h="2480618">
                <a:moveTo>
                  <a:pt x="0" y="0"/>
                </a:moveTo>
                <a:cubicBezTo>
                  <a:pt x="129488" y="429654"/>
                  <a:pt x="258977" y="859309"/>
                  <a:pt x="420130" y="1272745"/>
                </a:cubicBezTo>
                <a:cubicBezTo>
                  <a:pt x="581283" y="1686181"/>
                  <a:pt x="966916" y="2480618"/>
                  <a:pt x="966916" y="2480618"/>
                </a:cubicBezTo>
                <a:lnTo>
                  <a:pt x="966916" y="2480618"/>
                </a:lnTo>
              </a:path>
            </a:pathLst>
          </a:cu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A3E86685-1182-4D1F-8EF4-4D9FFF05F5D9}"/>
              </a:ext>
            </a:extLst>
          </p:cNvPr>
          <p:cNvSpPr/>
          <p:nvPr/>
        </p:nvSpPr>
        <p:spPr>
          <a:xfrm>
            <a:off x="5377292" y="1256275"/>
            <a:ext cx="1031024" cy="1992750"/>
          </a:xfrm>
          <a:custGeom>
            <a:avLst/>
            <a:gdLst>
              <a:gd name="connsiteX0" fmla="*/ 116624 w 1031024"/>
              <a:gd name="connsiteY0" fmla="*/ 0 h 1992750"/>
              <a:gd name="connsiteX1" fmla="*/ 366774 w 1031024"/>
              <a:gd name="connsiteY1" fmla="*/ 774113 h 1992750"/>
              <a:gd name="connsiteX2" fmla="*/ 611854 w 1031024"/>
              <a:gd name="connsiteY2" fmla="*/ 1451885 h 1992750"/>
              <a:gd name="connsiteX3" fmla="*/ 905949 w 1031024"/>
              <a:gd name="connsiteY3" fmla="*/ 1904859 h 1992750"/>
              <a:gd name="connsiteX4" fmla="*/ 990459 w 1031024"/>
              <a:gd name="connsiteY4" fmla="*/ 1980918 h 1992750"/>
              <a:gd name="connsiteX5" fmla="*/ 1031024 w 1031024"/>
              <a:gd name="connsiteY5" fmla="*/ 1992750 h 1992750"/>
              <a:gd name="connsiteX6" fmla="*/ 752141 w 1031024"/>
              <a:gd name="connsiteY6" fmla="*/ 1920071 h 1992750"/>
              <a:gd name="connsiteX7" fmla="*/ 659180 w 1031024"/>
              <a:gd name="connsiteY7" fmla="*/ 1791615 h 1992750"/>
              <a:gd name="connsiteX8" fmla="*/ 530724 w 1031024"/>
              <a:gd name="connsiteY8" fmla="*/ 1588791 h 1992750"/>
              <a:gd name="connsiteX9" fmla="*/ 388747 w 1031024"/>
              <a:gd name="connsiteY9" fmla="*/ 1318359 h 1992750"/>
              <a:gd name="connsiteX10" fmla="*/ 0 w 1031024"/>
              <a:gd name="connsiteY10" fmla="*/ 534104 h 1992750"/>
              <a:gd name="connsiteX11" fmla="*/ 0 w 1031024"/>
              <a:gd name="connsiteY11" fmla="*/ 15212 h 1992750"/>
              <a:gd name="connsiteX12" fmla="*/ 0 w 1031024"/>
              <a:gd name="connsiteY12" fmla="*/ 0 h 1992750"/>
              <a:gd name="connsiteX13" fmla="*/ 116624 w 1031024"/>
              <a:gd name="connsiteY13" fmla="*/ 0 h 19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31024" h="1992750">
                <a:moveTo>
                  <a:pt x="116624" y="0"/>
                </a:moveTo>
                <a:lnTo>
                  <a:pt x="366774" y="774113"/>
                </a:lnTo>
                <a:lnTo>
                  <a:pt x="611854" y="1451885"/>
                </a:lnTo>
                <a:lnTo>
                  <a:pt x="905949" y="1904859"/>
                </a:lnTo>
                <a:lnTo>
                  <a:pt x="990459" y="1980918"/>
                </a:lnTo>
                <a:lnTo>
                  <a:pt x="1031024" y="1992750"/>
                </a:lnTo>
                <a:lnTo>
                  <a:pt x="752141" y="1920071"/>
                </a:lnTo>
                <a:lnTo>
                  <a:pt x="659180" y="1791615"/>
                </a:lnTo>
                <a:lnTo>
                  <a:pt x="530724" y="1588791"/>
                </a:lnTo>
                <a:lnTo>
                  <a:pt x="388747" y="1318359"/>
                </a:lnTo>
                <a:lnTo>
                  <a:pt x="0" y="534104"/>
                </a:lnTo>
                <a:lnTo>
                  <a:pt x="0" y="15212"/>
                </a:lnTo>
                <a:lnTo>
                  <a:pt x="0" y="0"/>
                </a:lnTo>
                <a:lnTo>
                  <a:pt x="116624" y="0"/>
                </a:lnTo>
                <a:close/>
              </a:path>
            </a:pathLst>
          </a:custGeom>
          <a:solidFill>
            <a:srgbClr val="4D4D4D">
              <a:alpha val="4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D014B25C-DE3A-4538-8939-EAF06D5BAC3A}"/>
              </a:ext>
            </a:extLst>
          </p:cNvPr>
          <p:cNvSpPr/>
          <p:nvPr/>
        </p:nvSpPr>
        <p:spPr>
          <a:xfrm>
            <a:off x="5430796" y="1306725"/>
            <a:ext cx="1396314" cy="2227305"/>
          </a:xfrm>
          <a:custGeom>
            <a:avLst/>
            <a:gdLst>
              <a:gd name="connsiteX0" fmla="*/ 0 w 1396314"/>
              <a:gd name="connsiteY0" fmla="*/ 0 h 2227305"/>
              <a:gd name="connsiteX1" fmla="*/ 546787 w 1396314"/>
              <a:gd name="connsiteY1" fmla="*/ 1584754 h 2227305"/>
              <a:gd name="connsiteX2" fmla="*/ 988541 w 1396314"/>
              <a:gd name="connsiteY2" fmla="*/ 2079024 h 2227305"/>
              <a:gd name="connsiteX3" fmla="*/ 1396314 w 1396314"/>
              <a:gd name="connsiteY3" fmla="*/ 2227305 h 2227305"/>
              <a:gd name="connsiteX4" fmla="*/ 1396314 w 1396314"/>
              <a:gd name="connsiteY4" fmla="*/ 2227305 h 222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314" h="2227305">
                <a:moveTo>
                  <a:pt x="0" y="0"/>
                </a:moveTo>
                <a:cubicBezTo>
                  <a:pt x="191015" y="619125"/>
                  <a:pt x="382030" y="1238250"/>
                  <a:pt x="546787" y="1584754"/>
                </a:cubicBezTo>
                <a:cubicBezTo>
                  <a:pt x="711544" y="1931258"/>
                  <a:pt x="846953" y="1971932"/>
                  <a:pt x="988541" y="2079024"/>
                </a:cubicBezTo>
                <a:cubicBezTo>
                  <a:pt x="1130129" y="2186116"/>
                  <a:pt x="1396314" y="2227305"/>
                  <a:pt x="1396314" y="2227305"/>
                </a:cubicBezTo>
                <a:lnTo>
                  <a:pt x="1396314" y="2227305"/>
                </a:ln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43045"/>
      </p:ext>
    </p:extLst>
  </p:cSld>
  <p:clrMapOvr>
    <a:masterClrMapping/>
  </p:clrMapOvr>
  <p:transition advTm="266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48437CC1-EA4E-49C4-9231-BC9E5ED6D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59" y="1415743"/>
            <a:ext cx="4599893" cy="337996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39B14B2-5B1E-4561-A7B4-A82537B2C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675" y="1311938"/>
            <a:ext cx="1521303" cy="1402619"/>
          </a:xfrm>
          <a:prstGeom prst="rect">
            <a:avLst/>
          </a:prstGeom>
        </p:spPr>
      </p:pic>
      <p:sp>
        <p:nvSpPr>
          <p:cNvPr id="34" name="Slide Number Placeholder 3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73A6C-60FB-420C-9795-70D997F74414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RICAP Sep. '24 - M. Mantovani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8D259CC-313F-4903-97AC-23FCB03201E2}"/>
              </a:ext>
            </a:extLst>
          </p:cNvPr>
          <p:cNvSpPr txBox="1">
            <a:spLocks/>
          </p:cNvSpPr>
          <p:nvPr/>
        </p:nvSpPr>
        <p:spPr>
          <a:xfrm>
            <a:off x="1814945" y="281160"/>
            <a:ext cx="6483928" cy="47602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b" anchorCtr="0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en-US" sz="2400" b="1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Why?</a:t>
            </a:r>
            <a:endParaRPr kumimoji="0" lang="en-US" sz="2400" b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BA16DDE0-FD52-4152-A167-5BA1E70985C0}"/>
              </a:ext>
            </a:extLst>
          </p:cNvPr>
          <p:cNvSpPr/>
          <p:nvPr/>
        </p:nvSpPr>
        <p:spPr>
          <a:xfrm>
            <a:off x="5674841" y="1038345"/>
            <a:ext cx="3440583" cy="3521298"/>
          </a:xfrm>
          <a:prstGeom prst="rect">
            <a:avLst/>
          </a:prstGeom>
          <a:solidFill>
            <a:srgbClr val="9900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The detector shows its best sensitivity only if the main optical components are kept in precise microscopic positions (with very high accuracy, from 10</a:t>
            </a:r>
            <a:r>
              <a:rPr lang="en-US" sz="1200" baseline="30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-16</a:t>
            </a:r>
            <a:r>
              <a:rPr lang="en-US" sz="12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 to 10</a:t>
            </a:r>
            <a:r>
              <a:rPr lang="en-US" sz="1200" baseline="30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-12</a:t>
            </a:r>
            <a:r>
              <a:rPr lang="en-US" sz="12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 and 10</a:t>
            </a:r>
            <a:r>
              <a:rPr lang="en-US" sz="1200" baseline="30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-9</a:t>
            </a:r>
            <a:r>
              <a:rPr lang="en-US" sz="12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rad) in order to have:</a:t>
            </a:r>
          </a:p>
          <a:p>
            <a:pPr marL="171450" indent="-171450" algn="just">
              <a:buFontTx/>
              <a:buChar char="-"/>
            </a:pPr>
            <a:r>
              <a:rPr lang="en-US" sz="12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arm cavities on resonance</a:t>
            </a:r>
          </a:p>
          <a:p>
            <a:pPr marL="171450" indent="-171450" algn="just">
              <a:buFontTx/>
              <a:buChar char="-"/>
            </a:pPr>
            <a:r>
              <a:rPr lang="en-US" sz="12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Power recycling cavity on resonance</a:t>
            </a:r>
          </a:p>
          <a:p>
            <a:pPr marL="171450" indent="-171450" algn="just">
              <a:buFontTx/>
              <a:buChar char="-"/>
            </a:pPr>
            <a:r>
              <a:rPr lang="en-US" sz="12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Signal recycling cavity on anti-resonance</a:t>
            </a:r>
          </a:p>
          <a:p>
            <a:pPr marL="171450" indent="-171450" algn="just">
              <a:buFontTx/>
              <a:buChar char="-"/>
            </a:pPr>
            <a:r>
              <a:rPr lang="en-US" sz="12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MICHelson</a:t>
            </a:r>
            <a:r>
              <a:rPr lang="en-US" sz="12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in destructive interference</a:t>
            </a:r>
          </a:p>
          <a:p>
            <a:pPr marL="171450" indent="-171450" algn="just">
              <a:buFontTx/>
              <a:buChar char="-"/>
            </a:pPr>
            <a:r>
              <a:rPr lang="en-US" sz="12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Mirrors aligned on the beam </a:t>
            </a:r>
          </a:p>
          <a:p>
            <a:pPr marL="171450" indent="-171450" algn="just">
              <a:buFontTx/>
              <a:buChar char="-"/>
            </a:pPr>
            <a:endParaRPr lang="en-US" sz="12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sz="12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The mirrors usually move orders of magnitude more than that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9E1B7E9E-590A-4171-B615-94A406C60F7A}"/>
              </a:ext>
            </a:extLst>
          </p:cNvPr>
          <p:cNvSpPr/>
          <p:nvPr/>
        </p:nvSpPr>
        <p:spPr>
          <a:xfrm>
            <a:off x="4062796" y="1212751"/>
            <a:ext cx="1516280" cy="405984"/>
          </a:xfrm>
          <a:custGeom>
            <a:avLst/>
            <a:gdLst>
              <a:gd name="connsiteX0" fmla="*/ 0 w 1516280"/>
              <a:gd name="connsiteY0" fmla="*/ 67665 h 405984"/>
              <a:gd name="connsiteX1" fmla="*/ 67665 w 1516280"/>
              <a:gd name="connsiteY1" fmla="*/ 0 h 405984"/>
              <a:gd name="connsiteX2" fmla="*/ 555601 w 1516280"/>
              <a:gd name="connsiteY2" fmla="*/ 0 h 405984"/>
              <a:gd name="connsiteX3" fmla="*/ 1029727 w 1516280"/>
              <a:gd name="connsiteY3" fmla="*/ 0 h 405984"/>
              <a:gd name="connsiteX4" fmla="*/ 1448615 w 1516280"/>
              <a:gd name="connsiteY4" fmla="*/ 0 h 405984"/>
              <a:gd name="connsiteX5" fmla="*/ 1516280 w 1516280"/>
              <a:gd name="connsiteY5" fmla="*/ 67665 h 405984"/>
              <a:gd name="connsiteX6" fmla="*/ 1516280 w 1516280"/>
              <a:gd name="connsiteY6" fmla="*/ 338319 h 405984"/>
              <a:gd name="connsiteX7" fmla="*/ 1448615 w 1516280"/>
              <a:gd name="connsiteY7" fmla="*/ 405984 h 405984"/>
              <a:gd name="connsiteX8" fmla="*/ 974489 w 1516280"/>
              <a:gd name="connsiteY8" fmla="*/ 405984 h 405984"/>
              <a:gd name="connsiteX9" fmla="*/ 555601 w 1516280"/>
              <a:gd name="connsiteY9" fmla="*/ 405984 h 405984"/>
              <a:gd name="connsiteX10" fmla="*/ 67665 w 1516280"/>
              <a:gd name="connsiteY10" fmla="*/ 405984 h 405984"/>
              <a:gd name="connsiteX11" fmla="*/ 0 w 1516280"/>
              <a:gd name="connsiteY11" fmla="*/ 338319 h 405984"/>
              <a:gd name="connsiteX12" fmla="*/ 0 w 1516280"/>
              <a:gd name="connsiteY12" fmla="*/ 67665 h 40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16280" h="405984" extrusionOk="0">
                <a:moveTo>
                  <a:pt x="0" y="67665"/>
                </a:moveTo>
                <a:cubicBezTo>
                  <a:pt x="2628" y="39497"/>
                  <a:pt x="40876" y="1877"/>
                  <a:pt x="67665" y="0"/>
                </a:cubicBezTo>
                <a:cubicBezTo>
                  <a:pt x="276120" y="-48371"/>
                  <a:pt x="346180" y="24714"/>
                  <a:pt x="555601" y="0"/>
                </a:cubicBezTo>
                <a:cubicBezTo>
                  <a:pt x="765022" y="-24714"/>
                  <a:pt x="823958" y="55123"/>
                  <a:pt x="1029727" y="0"/>
                </a:cubicBezTo>
                <a:cubicBezTo>
                  <a:pt x="1235496" y="-55123"/>
                  <a:pt x="1247900" y="41833"/>
                  <a:pt x="1448615" y="0"/>
                </a:cubicBezTo>
                <a:cubicBezTo>
                  <a:pt x="1482383" y="2922"/>
                  <a:pt x="1515982" y="24278"/>
                  <a:pt x="1516280" y="67665"/>
                </a:cubicBezTo>
                <a:cubicBezTo>
                  <a:pt x="1536176" y="158059"/>
                  <a:pt x="1486230" y="226324"/>
                  <a:pt x="1516280" y="338319"/>
                </a:cubicBezTo>
                <a:cubicBezTo>
                  <a:pt x="1507356" y="374026"/>
                  <a:pt x="1486950" y="410113"/>
                  <a:pt x="1448615" y="405984"/>
                </a:cubicBezTo>
                <a:cubicBezTo>
                  <a:pt x="1214802" y="422216"/>
                  <a:pt x="1122433" y="369304"/>
                  <a:pt x="974489" y="405984"/>
                </a:cubicBezTo>
                <a:cubicBezTo>
                  <a:pt x="826545" y="442664"/>
                  <a:pt x="730843" y="404758"/>
                  <a:pt x="555601" y="405984"/>
                </a:cubicBezTo>
                <a:cubicBezTo>
                  <a:pt x="380359" y="407210"/>
                  <a:pt x="196771" y="369605"/>
                  <a:pt x="67665" y="405984"/>
                </a:cubicBezTo>
                <a:cubicBezTo>
                  <a:pt x="23972" y="401372"/>
                  <a:pt x="3087" y="372392"/>
                  <a:pt x="0" y="338319"/>
                </a:cubicBezTo>
                <a:cubicBezTo>
                  <a:pt x="-22729" y="238616"/>
                  <a:pt x="24659" y="125240"/>
                  <a:pt x="0" y="67665"/>
                </a:cubicBezTo>
                <a:close/>
              </a:path>
            </a:pathLst>
          </a:custGeom>
          <a:noFill/>
          <a:ln w="38100">
            <a:solidFill>
              <a:srgbClr val="990000"/>
            </a:solidFill>
            <a:extLst>
              <a:ext uri="{C807C97D-BFC1-408E-A445-0C87EB9F89A2}">
                <ask:lineSketchStyleProps xmlns:ask="http://schemas.microsoft.com/office/drawing/2018/sketchyshapes" sd="55066570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8250434-A483-4C34-A054-1DD2552AE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7804" y="815674"/>
            <a:ext cx="757881" cy="7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32081"/>
      </p:ext>
    </p:extLst>
  </p:cSld>
  <p:clrMapOvr>
    <a:masterClrMapping/>
  </p:clrMapOvr>
  <p:transition advTm="266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F5F1060B-62C4-477D-BA26-9EAA34FA3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2546" y="908602"/>
            <a:ext cx="6827274" cy="3767353"/>
          </a:xfrm>
          <a:prstGeom prst="rect">
            <a:avLst/>
          </a:prstGeom>
        </p:spPr>
      </p:pic>
      <p:sp>
        <p:nvSpPr>
          <p:cNvPr id="34" name="Slide Number Placeholder 3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73A6C-60FB-420C-9795-70D997F74414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RICAP Sep. '24 - M. Mantovani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8D259CC-313F-4903-97AC-23FCB03201E2}"/>
              </a:ext>
            </a:extLst>
          </p:cNvPr>
          <p:cNvSpPr txBox="1">
            <a:spLocks/>
          </p:cNvSpPr>
          <p:nvPr/>
        </p:nvSpPr>
        <p:spPr>
          <a:xfrm>
            <a:off x="1814945" y="281160"/>
            <a:ext cx="6483928" cy="47602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b" anchorCtr="0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en-US" sz="2400" b="1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Why?</a:t>
            </a:r>
            <a:endParaRPr kumimoji="0" lang="en-US" sz="2400" b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BA16DDE0-FD52-4152-A167-5BA1E70985C0}"/>
              </a:ext>
            </a:extLst>
          </p:cNvPr>
          <p:cNvSpPr/>
          <p:nvPr/>
        </p:nvSpPr>
        <p:spPr>
          <a:xfrm>
            <a:off x="5782961" y="1038345"/>
            <a:ext cx="3327057" cy="3521298"/>
          </a:xfrm>
          <a:prstGeom prst="rect">
            <a:avLst/>
          </a:prstGeom>
          <a:solidFill>
            <a:srgbClr val="9900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Active control servos are implemented to reach and maintain the mirrors in the optimal position and to reduce the residual mirror motion</a:t>
            </a:r>
          </a:p>
          <a:p>
            <a:pPr algn="just"/>
            <a:endParaRPr lang="en-US" sz="12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endParaRPr lang="en-US" sz="12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endParaRPr lang="en-US" sz="12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sz="12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 inevitably re-introduces the auxiliary degrees of freedom (</a:t>
            </a:r>
            <a:r>
              <a:rPr lang="en-US" sz="12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dofs</a:t>
            </a:r>
            <a:r>
              <a:rPr lang="en-US" sz="12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control noise into the GW signal (through opto-mechanical coupling).</a:t>
            </a:r>
          </a:p>
          <a:p>
            <a:pPr algn="just"/>
            <a:endParaRPr lang="en-US" sz="12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850C6DA-A73E-491B-A1EB-5015E0E5A929}"/>
              </a:ext>
            </a:extLst>
          </p:cNvPr>
          <p:cNvSpPr txBox="1"/>
          <p:nvPr/>
        </p:nvSpPr>
        <p:spPr>
          <a:xfrm>
            <a:off x="846438" y="4574868"/>
            <a:ext cx="4572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00" dirty="0">
                <a:solidFill>
                  <a:schemeClr val="accent5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 N </a:t>
            </a:r>
            <a:r>
              <a:rPr lang="it-IT" sz="700" dirty="0" err="1">
                <a:solidFill>
                  <a:schemeClr val="accent5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Tapia</a:t>
            </a:r>
            <a:r>
              <a:rPr lang="it-IT" sz="700" dirty="0">
                <a:solidFill>
                  <a:schemeClr val="accent5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San </a:t>
            </a:r>
            <a:r>
              <a:rPr lang="it-IT" sz="700" dirty="0" err="1">
                <a:solidFill>
                  <a:schemeClr val="accent5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Martín</a:t>
            </a:r>
            <a:r>
              <a:rPr lang="it-IT" sz="700" dirty="0">
                <a:solidFill>
                  <a:schemeClr val="accent5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i="1" dirty="0">
                <a:solidFill>
                  <a:schemeClr val="accent5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et al</a:t>
            </a:r>
            <a:r>
              <a:rPr lang="it-IT" sz="700" dirty="0">
                <a:solidFill>
                  <a:schemeClr val="accent5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2023 </a:t>
            </a:r>
            <a:r>
              <a:rPr lang="it-IT" sz="700" i="1" dirty="0">
                <a:solidFill>
                  <a:schemeClr val="accent5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Class. Quantum </a:t>
            </a:r>
            <a:r>
              <a:rPr lang="it-IT" sz="700" i="1" dirty="0" err="1">
                <a:solidFill>
                  <a:schemeClr val="accent5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Grav</a:t>
            </a:r>
            <a:r>
              <a:rPr lang="it-IT" sz="700" i="1" dirty="0">
                <a:solidFill>
                  <a:schemeClr val="accent5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it-IT" sz="700" dirty="0">
                <a:solidFill>
                  <a:schemeClr val="accent5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b="1" dirty="0">
                <a:solidFill>
                  <a:schemeClr val="accent5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40</a:t>
            </a:r>
            <a:r>
              <a:rPr lang="it-IT" sz="700" dirty="0">
                <a:solidFill>
                  <a:schemeClr val="accent5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185008</a:t>
            </a:r>
            <a:endParaRPr lang="it-IT" sz="700" dirty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19452"/>
      </p:ext>
    </p:extLst>
  </p:cSld>
  <p:clrMapOvr>
    <a:masterClrMapping/>
  </p:clrMapOvr>
  <p:transition advTm="266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73A6C-60FB-420C-9795-70D997F74414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RICAP Sep. '24 - M. Mantovani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8D259CC-313F-4903-97AC-23FCB03201E2}"/>
              </a:ext>
            </a:extLst>
          </p:cNvPr>
          <p:cNvSpPr txBox="1">
            <a:spLocks/>
          </p:cNvSpPr>
          <p:nvPr/>
        </p:nvSpPr>
        <p:spPr>
          <a:xfrm>
            <a:off x="1814945" y="281160"/>
            <a:ext cx="6483928" cy="47602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b" anchorCtr="0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en-US" sz="2400" b="1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Example of Auxiliary degrees of freedom couplings (MICH)</a:t>
            </a:r>
            <a:endParaRPr kumimoji="0" lang="en-US" sz="2400" b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6A20A1A9-9319-4CAA-A9F6-D0AFF4B2E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11" y="888654"/>
            <a:ext cx="2618300" cy="290169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AE18B16-FCBF-4E8D-A0CD-8C0B51340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027" y="2008290"/>
            <a:ext cx="3806606" cy="2693855"/>
          </a:xfrm>
          <a:prstGeom prst="rect">
            <a:avLst/>
          </a:prstGeom>
        </p:spPr>
      </p:pic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1E44807C-1885-4C42-86E2-769DC3AD30A8}"/>
              </a:ext>
            </a:extLst>
          </p:cNvPr>
          <p:cNvSpPr/>
          <p:nvPr/>
        </p:nvSpPr>
        <p:spPr>
          <a:xfrm rot="2392160">
            <a:off x="4220195" y="2534375"/>
            <a:ext cx="240957" cy="70124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41006BA8-929A-42F9-BF8B-E1DD7AF94AA2}"/>
              </a:ext>
            </a:extLst>
          </p:cNvPr>
          <p:cNvSpPr/>
          <p:nvPr/>
        </p:nvSpPr>
        <p:spPr>
          <a:xfrm>
            <a:off x="5325402" y="2683195"/>
            <a:ext cx="1369297" cy="854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Reduction</a:t>
            </a:r>
            <a:r>
              <a:rPr lang="it-IT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of the MICH </a:t>
            </a:r>
            <a:r>
              <a:rPr lang="it-IT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residual</a:t>
            </a:r>
            <a:r>
              <a:rPr lang="it-IT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motion</a:t>
            </a:r>
            <a:endParaRPr lang="it-IT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E60041D4-3FCF-4E2C-AB26-BD54AA9E14AF}"/>
              </a:ext>
            </a:extLst>
          </p:cNvPr>
          <p:cNvSpPr/>
          <p:nvPr/>
        </p:nvSpPr>
        <p:spPr>
          <a:xfrm>
            <a:off x="3385027" y="941392"/>
            <a:ext cx="5238750" cy="854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 order to reach and keep the precise microscopic position within the required accuracy, the auxiliary degrees of freedom are actively controlled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16AA0317-BAD2-4DBA-9908-8D0149E33068}"/>
              </a:ext>
            </a:extLst>
          </p:cNvPr>
          <p:cNvSpPr/>
          <p:nvPr/>
        </p:nvSpPr>
        <p:spPr>
          <a:xfrm>
            <a:off x="520223" y="2421924"/>
            <a:ext cx="2467023" cy="131290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642C2CE6-05C2-4559-83B5-538AA389D044}"/>
              </a:ext>
            </a:extLst>
          </p:cNvPr>
          <p:cNvCxnSpPr>
            <a:cxnSpLocks/>
          </p:cNvCxnSpPr>
          <p:nvPr/>
        </p:nvCxnSpPr>
        <p:spPr>
          <a:xfrm>
            <a:off x="3907824" y="4071551"/>
            <a:ext cx="4358846" cy="30892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25">
            <a:extLst>
              <a:ext uri="{FF2B5EF4-FFF2-40B4-BE49-F238E27FC236}">
                <a16:creationId xmlns:a16="http://schemas.microsoft.com/office/drawing/2014/main" id="{0A0EDEE5-9A7A-49F7-A212-C012D3039D06}"/>
              </a:ext>
            </a:extLst>
          </p:cNvPr>
          <p:cNvSpPr/>
          <p:nvPr/>
        </p:nvSpPr>
        <p:spPr>
          <a:xfrm>
            <a:off x="7048295" y="3538979"/>
            <a:ext cx="1575482" cy="854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Sensing </a:t>
            </a:r>
            <a:r>
              <a:rPr lang="it-IT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noise</a:t>
            </a:r>
            <a:endParaRPr lang="it-IT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CA512AC-A06C-4E2D-B1CC-0927FC6336F8}"/>
              </a:ext>
            </a:extLst>
          </p:cNvPr>
          <p:cNvSpPr txBox="1"/>
          <p:nvPr/>
        </p:nvSpPr>
        <p:spPr>
          <a:xfrm>
            <a:off x="464711" y="3847864"/>
            <a:ext cx="259049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accent5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“The longitudinal control for the Advanced Virgo Plus gravitational wave detector” (PhD Thesis, </a:t>
            </a:r>
            <a:r>
              <a:rPr lang="en-US" sz="700" dirty="0" err="1">
                <a:solidFill>
                  <a:schemeClr val="accent5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Università</a:t>
            </a:r>
            <a:r>
              <a:rPr lang="en-US" sz="700" dirty="0">
                <a:solidFill>
                  <a:schemeClr val="accent5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di Trento, December 2022) M. </a:t>
            </a:r>
            <a:r>
              <a:rPr lang="en-US" sz="700" dirty="0" err="1">
                <a:solidFill>
                  <a:schemeClr val="accent5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Valentini</a:t>
            </a:r>
            <a:r>
              <a:rPr lang="en-US" sz="700" dirty="0">
                <a:solidFill>
                  <a:schemeClr val="accent5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	https://tds.virgo-gw.eu/ql/?c=18934</a:t>
            </a:r>
            <a:endParaRPr lang="it-IT" sz="700" dirty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008471"/>
      </p:ext>
    </p:extLst>
  </p:cSld>
  <p:clrMapOvr>
    <a:masterClrMapping/>
  </p:clrMapOvr>
  <p:transition advTm="266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73A6C-60FB-420C-9795-70D997F74414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RICAP Sep. '24 - M. Mantovani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8D259CC-313F-4903-97AC-23FCB03201E2}"/>
              </a:ext>
            </a:extLst>
          </p:cNvPr>
          <p:cNvSpPr txBox="1">
            <a:spLocks/>
          </p:cNvSpPr>
          <p:nvPr/>
        </p:nvSpPr>
        <p:spPr>
          <a:xfrm>
            <a:off x="1814945" y="281160"/>
            <a:ext cx="6483928" cy="47602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b" anchorCtr="0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en-US" sz="2400" b="1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Example of Auxiliary degrees of freedom couplings (MICH)</a:t>
            </a:r>
            <a:endParaRPr kumimoji="0" lang="en-US" sz="2400" b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6A20A1A9-9319-4CAA-A9F6-D0AFF4B2E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11" y="888654"/>
            <a:ext cx="2618300" cy="2901693"/>
          </a:xfrm>
          <a:prstGeom prst="rect">
            <a:avLst/>
          </a:prstGeom>
        </p:spPr>
      </p:pic>
      <p:sp>
        <p:nvSpPr>
          <p:cNvPr id="33" name="Rectangle 25">
            <a:extLst>
              <a:ext uri="{FF2B5EF4-FFF2-40B4-BE49-F238E27FC236}">
                <a16:creationId xmlns:a16="http://schemas.microsoft.com/office/drawing/2014/main" id="{E60041D4-3FCF-4E2C-AB26-BD54AA9E14AF}"/>
              </a:ext>
            </a:extLst>
          </p:cNvPr>
          <p:cNvSpPr/>
          <p:nvPr/>
        </p:nvSpPr>
        <p:spPr>
          <a:xfrm>
            <a:off x="6141307" y="1567663"/>
            <a:ext cx="2828672" cy="93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The auxiliary degree of freedom is opto-mechanically coupled to the GW signal (DARM).</a:t>
            </a:r>
          </a:p>
          <a:p>
            <a:pPr algn="ctr"/>
            <a:r>
              <a:rPr lang="en-US" sz="12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The control noise 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of the auxiliary degrees of freedom will be reintroduced in the GW signal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15D08572-D4E3-4A23-A05E-AE394C21D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520" y="1044380"/>
            <a:ext cx="2853857" cy="2391979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4CB99054-4F36-4CB4-941D-FEC7E38E0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11" y="888653"/>
            <a:ext cx="2618300" cy="2901693"/>
          </a:xfrm>
          <a:prstGeom prst="rect">
            <a:avLst/>
          </a:prstGeom>
        </p:spPr>
      </p:pic>
      <p:sp>
        <p:nvSpPr>
          <p:cNvPr id="23" name="Ovale 22">
            <a:extLst>
              <a:ext uri="{FF2B5EF4-FFF2-40B4-BE49-F238E27FC236}">
                <a16:creationId xmlns:a16="http://schemas.microsoft.com/office/drawing/2014/main" id="{416894C3-C497-40D6-BEF2-D85BEAE02FB9}"/>
              </a:ext>
            </a:extLst>
          </p:cNvPr>
          <p:cNvSpPr/>
          <p:nvPr/>
        </p:nvSpPr>
        <p:spPr>
          <a:xfrm>
            <a:off x="1411759" y="2137719"/>
            <a:ext cx="725960" cy="4757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21111707-7441-4C24-AD7E-0A6CB6A609D6}"/>
              </a:ext>
            </a:extLst>
          </p:cNvPr>
          <p:cNvCxnSpPr>
            <a:cxnSpLocks/>
            <a:stCxn id="23" idx="6"/>
          </p:cNvCxnSpPr>
          <p:nvPr/>
        </p:nvCxnSpPr>
        <p:spPr>
          <a:xfrm flipV="1">
            <a:off x="2137719" y="2137719"/>
            <a:ext cx="905132" cy="23786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5">
            <a:extLst>
              <a:ext uri="{FF2B5EF4-FFF2-40B4-BE49-F238E27FC236}">
                <a16:creationId xmlns:a16="http://schemas.microsoft.com/office/drawing/2014/main" id="{A3FDFF82-59E7-4A21-9B8A-0C9CCB73D41B}"/>
              </a:ext>
            </a:extLst>
          </p:cNvPr>
          <p:cNvSpPr/>
          <p:nvPr/>
        </p:nvSpPr>
        <p:spPr>
          <a:xfrm>
            <a:off x="1983266" y="3644447"/>
            <a:ext cx="5733529" cy="854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The coupling can be affected/worsened due to detector optical defects. These couplings are present also between auxiliary </a:t>
            </a:r>
            <a:r>
              <a:rPr lang="en-US" sz="12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dofs</a:t>
            </a:r>
            <a:r>
              <a:rPr lang="en-US" sz="12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which can worsen the noise and robustness performances  </a:t>
            </a: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7A75CB0E-0936-4E96-A5BA-420EACCE26A4}"/>
              </a:ext>
            </a:extLst>
          </p:cNvPr>
          <p:cNvSpPr/>
          <p:nvPr/>
        </p:nvSpPr>
        <p:spPr>
          <a:xfrm>
            <a:off x="2848233" y="839291"/>
            <a:ext cx="3243648" cy="2603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MICH </a:t>
            </a:r>
            <a:r>
              <a:rPr lang="it-IT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coupling</a:t>
            </a:r>
            <a:r>
              <a:rPr lang="it-IT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to DARM (GW </a:t>
            </a:r>
            <a:r>
              <a:rPr lang="it-IT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signal</a:t>
            </a:r>
            <a:r>
              <a:rPr lang="it-IT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7D3C93A8-C078-4BF2-860C-EF026E8A23A0}"/>
              </a:ext>
            </a:extLst>
          </p:cNvPr>
          <p:cNvSpPr/>
          <p:nvPr/>
        </p:nvSpPr>
        <p:spPr>
          <a:xfrm rot="16200000">
            <a:off x="5643676" y="2988619"/>
            <a:ext cx="923944" cy="273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it-IT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a.u</a:t>
            </a:r>
            <a:r>
              <a:rPr lang="it-IT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.]</a:t>
            </a: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25F4919F-2D0A-4A53-9270-9F17C856C952}"/>
              </a:ext>
            </a:extLst>
          </p:cNvPr>
          <p:cNvSpPr/>
          <p:nvPr/>
        </p:nvSpPr>
        <p:spPr>
          <a:xfrm rot="16200000">
            <a:off x="2716145" y="1083616"/>
            <a:ext cx="923944" cy="273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it-IT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a.u</a:t>
            </a:r>
            <a:r>
              <a:rPr lang="it-IT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844384092"/>
      </p:ext>
    </p:extLst>
  </p:cSld>
  <p:clrMapOvr>
    <a:masterClrMapping/>
  </p:clrMapOvr>
  <p:transition advTm="266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35A41AAC-0DEE-4776-92AD-13CE44CAE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636" y="2982041"/>
            <a:ext cx="2504726" cy="1413157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33B3BDE1-EA41-41F1-9F03-C43F077EE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629" y="1143000"/>
            <a:ext cx="2578740" cy="1866689"/>
          </a:xfrm>
          <a:prstGeom prst="rect">
            <a:avLst/>
          </a:prstGeom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2AA607D-7BE6-4B2E-B602-02D3D1B92E3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8E7B343-DB11-41D3-9546-78B31547F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73A6C-60FB-420C-9795-70D997F74414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27819A5-691D-47A8-BBAF-0D2F58EB8B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73962" y="934396"/>
            <a:ext cx="3292808" cy="3781046"/>
          </a:xfrm>
        </p:spPr>
        <p:txBody>
          <a:bodyPr>
            <a:normAutofit fontScale="85000" lnSpcReduction="10000"/>
          </a:bodyPr>
          <a:lstStyle/>
          <a:p>
            <a:pPr algn="just">
              <a:buFontTx/>
              <a:buChar char="-"/>
            </a:pPr>
            <a:r>
              <a:rPr lang="en-US" sz="1400" b="0" dirty="0"/>
              <a:t>Reduce the optical defects to improve the couplings of the auxiliary degrees of freedom</a:t>
            </a:r>
          </a:p>
          <a:p>
            <a:pPr algn="just">
              <a:buFontTx/>
              <a:buChar char="-"/>
            </a:pPr>
            <a:r>
              <a:rPr lang="en-US" sz="1400" b="0" dirty="0"/>
              <a:t>Improve the photodiode sensing noise </a:t>
            </a:r>
            <a:r>
              <a:rPr lang="en-US" sz="1100" b="0" dirty="0"/>
              <a:t>(improve electronics or increase the impinging power making sure to have the sensors shot noise limited</a:t>
            </a:r>
            <a:r>
              <a:rPr lang="en-US" sz="1400" b="0" dirty="0"/>
              <a:t>)</a:t>
            </a:r>
          </a:p>
          <a:p>
            <a:pPr algn="just">
              <a:buFontTx/>
              <a:buChar char="-"/>
            </a:pPr>
            <a:r>
              <a:rPr lang="en-US" sz="1400" b="0" dirty="0"/>
              <a:t>Improve the controllers</a:t>
            </a:r>
          </a:p>
          <a:p>
            <a:pPr algn="just">
              <a:buFontTx/>
              <a:buChar char="-"/>
            </a:pPr>
            <a:r>
              <a:rPr lang="en-US" sz="1400" b="0" dirty="0"/>
              <a:t>Feed-forward techniques </a:t>
            </a:r>
            <a:r>
              <a:rPr lang="en-US" sz="1000" b="0" dirty="0"/>
              <a:t>(</a:t>
            </a:r>
            <a:r>
              <a:rPr lang="en-US" sz="800" b="0" dirty="0">
                <a:solidFill>
                  <a:schemeClr val="accent5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https://tds.virgo-gw.eu/ql/?c=2055</a:t>
            </a:r>
            <a:r>
              <a:rPr lang="en-US" sz="1000" b="0" dirty="0"/>
              <a:t>)</a:t>
            </a:r>
          </a:p>
          <a:p>
            <a:pPr algn="just">
              <a:buFontTx/>
              <a:buChar char="-"/>
            </a:pPr>
            <a:r>
              <a:rPr lang="en-US" sz="1400" b="0" dirty="0"/>
              <a:t>Online diagonalization between auxiliary degrees of freedom </a:t>
            </a:r>
            <a:r>
              <a:rPr lang="en-US" sz="800" b="0" dirty="0">
                <a:solidFill>
                  <a:srgbClr val="990000"/>
                </a:solidFill>
              </a:rPr>
              <a:t>(van </a:t>
            </a:r>
            <a:r>
              <a:rPr lang="en-US" sz="800" b="0" dirty="0" err="1">
                <a:solidFill>
                  <a:srgbClr val="990000"/>
                </a:solidFill>
              </a:rPr>
              <a:t>Dael</a:t>
            </a:r>
            <a:r>
              <a:rPr lang="en-US" sz="800" b="0" dirty="0">
                <a:solidFill>
                  <a:srgbClr val="990000"/>
                </a:solidFill>
              </a:rPr>
              <a:t> et al 2024 Class. Quantum </a:t>
            </a:r>
            <a:r>
              <a:rPr lang="en-US" sz="800" b="0" dirty="0" err="1">
                <a:solidFill>
                  <a:srgbClr val="990000"/>
                </a:solidFill>
              </a:rPr>
              <a:t>Grav</a:t>
            </a:r>
            <a:r>
              <a:rPr lang="en-US" sz="800" b="0" dirty="0">
                <a:solidFill>
                  <a:srgbClr val="990000"/>
                </a:solidFill>
              </a:rPr>
              <a:t>. https://doi.org/10.1088/1361-6382/ad7cb9)</a:t>
            </a:r>
          </a:p>
          <a:p>
            <a:pPr marL="0" indent="0" algn="just">
              <a:buNone/>
            </a:pPr>
            <a:r>
              <a:rPr lang="en-US" sz="1100" b="0" dirty="0"/>
              <a:t> 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C96ADB-4858-4579-871A-458D385234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RICAP Sep. '24 - M. Mantovani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181E46-4DD1-4DAC-BEE3-DDCA16B2EDB3}"/>
              </a:ext>
            </a:extLst>
          </p:cNvPr>
          <p:cNvSpPr txBox="1">
            <a:spLocks/>
          </p:cNvSpPr>
          <p:nvPr/>
        </p:nvSpPr>
        <p:spPr>
          <a:xfrm>
            <a:off x="1814945" y="281160"/>
            <a:ext cx="6483928" cy="47602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b" anchorCtr="0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en-US" sz="2400" b="1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@ present : How to improve it?</a:t>
            </a:r>
            <a:endParaRPr kumimoji="0" lang="en-US" sz="2400" b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FBF6E8C-4FC8-4E61-8AEA-500F9E77E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84" y="1007076"/>
            <a:ext cx="3158692" cy="3660998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2639735C-6EA2-4CE6-AEAB-2F2DA0AA4A8D}"/>
              </a:ext>
            </a:extLst>
          </p:cNvPr>
          <p:cNvSpPr/>
          <p:nvPr/>
        </p:nvSpPr>
        <p:spPr>
          <a:xfrm>
            <a:off x="512805" y="2471351"/>
            <a:ext cx="1161536" cy="605481"/>
          </a:xfrm>
          <a:prstGeom prst="ellipse">
            <a:avLst/>
          </a:prstGeom>
          <a:noFill/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99F001B5-08C9-4610-ABFE-D6D1F5113CC8}"/>
              </a:ext>
            </a:extLst>
          </p:cNvPr>
          <p:cNvCxnSpPr>
            <a:cxnSpLocks/>
            <a:stCxn id="9" idx="6"/>
          </p:cNvCxnSpPr>
          <p:nvPr/>
        </p:nvCxnSpPr>
        <p:spPr>
          <a:xfrm flipV="1">
            <a:off x="1674341" y="2085537"/>
            <a:ext cx="2264375" cy="688555"/>
          </a:xfrm>
          <a:prstGeom prst="straightConnector1">
            <a:avLst/>
          </a:prstGeom>
          <a:ln>
            <a:solidFill>
              <a:srgbClr val="99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5">
            <a:extLst>
              <a:ext uri="{FF2B5EF4-FFF2-40B4-BE49-F238E27FC236}">
                <a16:creationId xmlns:a16="http://schemas.microsoft.com/office/drawing/2014/main" id="{923725F1-CFF2-457C-A3AC-33EBFCF00008}"/>
              </a:ext>
            </a:extLst>
          </p:cNvPr>
          <p:cNvSpPr/>
          <p:nvPr/>
        </p:nvSpPr>
        <p:spPr>
          <a:xfrm>
            <a:off x="2780270" y="4462759"/>
            <a:ext cx="3768204" cy="3129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Effect of the feed-forward on DARM</a:t>
            </a:r>
          </a:p>
          <a:p>
            <a:pPr algn="ctr"/>
            <a:r>
              <a:rPr lang="en-US" sz="700" dirty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https://logbook.virgo-gw.eu/virgo/?r=60841</a:t>
            </a:r>
          </a:p>
        </p:txBody>
      </p:sp>
    </p:spTree>
    <p:extLst>
      <p:ext uri="{BB962C8B-B14F-4D97-AF65-F5344CB8AC3E}">
        <p14:creationId xmlns:p14="http://schemas.microsoft.com/office/powerpoint/2010/main" val="1286291554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1st year project</Template>
  <TotalTime>63480</TotalTime>
  <Words>1801</Words>
  <Application>Microsoft Office PowerPoint</Application>
  <PresentationFormat>Presentazione su schermo (16:9)</PresentationFormat>
  <Paragraphs>203</Paragraphs>
  <Slides>17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Courier New</vt:lpstr>
      <vt:lpstr>Trebuchet MS</vt:lpstr>
      <vt:lpstr>Wingdings 2</vt:lpstr>
      <vt:lpstr>Revolution</vt:lpstr>
      <vt:lpstr>The challenge of low frequency sensitivity in ground-based GW detectors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European Gravitational Observatory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Mattia Boldrini</dc:creator>
  <cp:lastModifiedBy>Maddalena Mantovani</cp:lastModifiedBy>
  <cp:revision>827</cp:revision>
  <cp:lastPrinted>2024-09-24T07:59:35Z</cp:lastPrinted>
  <dcterms:created xsi:type="dcterms:W3CDTF">2020-11-19T09:31:19Z</dcterms:created>
  <dcterms:modified xsi:type="dcterms:W3CDTF">2024-09-24T08:28:09Z</dcterms:modified>
</cp:coreProperties>
</file>