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815" r:id="rId2"/>
    <p:sldId id="819" r:id="rId3"/>
    <p:sldId id="746" r:id="rId4"/>
    <p:sldId id="817" r:id="rId5"/>
    <p:sldId id="798" r:id="rId6"/>
    <p:sldId id="818" r:id="rId7"/>
    <p:sldId id="822" r:id="rId8"/>
    <p:sldId id="736" r:id="rId9"/>
    <p:sldId id="753" r:id="rId10"/>
    <p:sldId id="767" r:id="rId11"/>
    <p:sldId id="740" r:id="rId12"/>
    <p:sldId id="628" r:id="rId13"/>
    <p:sldId id="799" r:id="rId14"/>
    <p:sldId id="821" r:id="rId15"/>
    <p:sldId id="744" r:id="rId16"/>
    <p:sldId id="768" r:id="rId17"/>
    <p:sldId id="630" r:id="rId18"/>
    <p:sldId id="823" r:id="rId19"/>
    <p:sldId id="811" r:id="rId20"/>
    <p:sldId id="661" r:id="rId21"/>
    <p:sldId id="813" r:id="rId22"/>
    <p:sldId id="791" r:id="rId23"/>
    <p:sldId id="720" r:id="rId24"/>
    <p:sldId id="751" r:id="rId25"/>
    <p:sldId id="794" r:id="rId26"/>
    <p:sldId id="697" r:id="rId27"/>
    <p:sldId id="747" r:id="rId28"/>
    <p:sldId id="786" r:id="rId29"/>
    <p:sldId id="662" r:id="rId30"/>
    <p:sldId id="826" r:id="rId31"/>
    <p:sldId id="754" r:id="rId32"/>
    <p:sldId id="763" r:id="rId33"/>
    <p:sldId id="762" r:id="rId34"/>
    <p:sldId id="764" r:id="rId35"/>
    <p:sldId id="803" r:id="rId36"/>
    <p:sldId id="810" r:id="rId37"/>
    <p:sldId id="804" r:id="rId38"/>
    <p:sldId id="824" r:id="rId39"/>
    <p:sldId id="825" r:id="rId40"/>
    <p:sldId id="816" r:id="rId41"/>
    <p:sldId id="756" r:id="rId42"/>
    <p:sldId id="820" r:id="rId43"/>
    <p:sldId id="765" r:id="rId44"/>
    <p:sldId id="758" r:id="rId45"/>
    <p:sldId id="327" r:id="rId46"/>
    <p:sldId id="780" r:id="rId47"/>
    <p:sldId id="748" r:id="rId48"/>
    <p:sldId id="750" r:id="rId49"/>
    <p:sldId id="761" r:id="rId50"/>
    <p:sldId id="809" r:id="rId51"/>
    <p:sldId id="796" r:id="rId52"/>
    <p:sldId id="745" r:id="rId5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" initials="D" lastIdx="4" clrIdx="0">
    <p:extLst>
      <p:ext uri="{19B8F6BF-5375-455C-9EA6-DF929625EA0E}">
        <p15:presenceInfo xmlns:p15="http://schemas.microsoft.com/office/powerpoint/2012/main" userId="Danie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B0F"/>
    <a:srgbClr val="1D8105"/>
    <a:srgbClr val="EEA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62" autoAdjust="0"/>
    <p:restoredTop sz="59236" autoAdjust="0"/>
  </p:normalViewPr>
  <p:slideViewPr>
    <p:cSldViewPr>
      <p:cViewPr varScale="1">
        <p:scale>
          <a:sx n="91" d="100"/>
          <a:sy n="91" d="100"/>
        </p:scale>
        <p:origin x="60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AEB19-0629-4521-A178-CE6C39C60A41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266B8-F866-437D-83C9-A55A2561A9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23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1BCF9-D239-4E22-AC05-5A60878FF92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1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7996-9AD5-48C9-9C15-4BB7061CCD9F}" type="datetime1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77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CCA5-AE04-4EAB-9D55-68F2D70C1131}" type="datetime1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96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0779-F532-4BD8-B609-CA70D19AF3B6}" type="datetime1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06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D926-17F0-441E-9F3D-D95F0DCD1EDE}" type="datetime1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20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38A2-77A5-438D-87EA-30C0596F9E4B}" type="datetime1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94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D4F7-33B8-44C0-982A-C99D0F9DD92C}" type="datetime1">
              <a:rPr lang="it-IT" smtClean="0"/>
              <a:t>23/09/2024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33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0DE6-CF36-416B-A17D-2CFCC059F975}" type="datetime1">
              <a:rPr lang="it-IT" smtClean="0"/>
              <a:t>23/09/2024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12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A3702-CB1C-4F94-A2D5-17A6A480E758}" type="datetime1">
              <a:rPr lang="it-IT" smtClean="0"/>
              <a:t>23/09/2024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14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2433-C070-450F-A454-7A6CE74D8090}" type="datetime1">
              <a:rPr lang="it-IT" smtClean="0"/>
              <a:t>23/09/2024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21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2D8-1D2C-4E50-BB5B-987F1B4BDB40}" type="datetime1">
              <a:rPr lang="it-IT" smtClean="0"/>
              <a:t>23/09/2024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32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5FA3-393C-44CA-A8A4-BCAF3A19EAAB}" type="datetime1">
              <a:rPr lang="it-IT" smtClean="0"/>
              <a:t>23/09/2024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22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886B5-DDE3-4DA9-9BC3-67561515DFAF}" type="datetime1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Fargion 24 September,RICAP,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0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08922" TargetMode="External"/><Relationship Id="rId2" Type="http://schemas.openxmlformats.org/officeDocument/2006/relationships/hyperlink" Target="https://arxiv.org/abs/2408.0717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0801.0227" TargetMode="External"/><Relationship Id="rId5" Type="http://schemas.openxmlformats.org/officeDocument/2006/relationships/hyperlink" Target="https://arxiv.org/abs/0908.2650" TargetMode="External"/><Relationship Id="rId4" Type="http://schemas.openxmlformats.org/officeDocument/2006/relationships/hyperlink" Target="https://arxiv.org/abs/1412.1573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10.19227" TargetMode="External"/><Relationship Id="rId2" Type="http://schemas.openxmlformats.org/officeDocument/2006/relationships/hyperlink" Target="https://arxiv.org/abs/2310.1922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search/?searchtype=author&amp;query=Fraija%2C+N" TargetMode="External"/><Relationship Id="rId4" Type="http://schemas.openxmlformats.org/officeDocument/2006/relationships/hyperlink" Target="https://arxiv.org/format/2310.19227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oi.org/10.3390/universe10080323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0107DD-03CD-4C60-9626-478F3096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795320" cy="1143000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chemeClr val="accent1">
                    <a:lumMod val="75000"/>
                  </a:schemeClr>
                </a:solidFill>
              </a:rPr>
              <a:t>Frascati, 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24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September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</a:rPr>
              <a:t>,                 Daniele </a:t>
            </a:r>
            <a:r>
              <a:rPr lang="it-IT" sz="2000" b="1" i="1" dirty="0" err="1">
                <a:solidFill>
                  <a:schemeClr val="accent1">
                    <a:lumMod val="75000"/>
                  </a:schemeClr>
                </a:solidFill>
              </a:rPr>
              <a:t>Fargion</a:t>
            </a:r>
            <a:r>
              <a:rPr lang="it-IT" sz="20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br>
              <a:rPr lang="it-IT" sz="20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RICAP 2024</a:t>
            </a:r>
            <a:br>
              <a:rPr lang="it-IT" sz="20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Cosmic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Rays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Puzzle</a:t>
            </a:r>
            <a:endParaRPr lang="it-IT" sz="32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4D1F3D0-B372-4446-AA32-11A44C8AA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756031-3CA3-4F94-841B-D254115B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0C61C12-064F-48D4-AFD5-5FBA932FC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84534"/>
            <a:ext cx="8028384" cy="45460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3FE930-9BC4-40AB-B701-F055509FF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0289"/>
            <a:ext cx="1331590" cy="12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202AAD9-D605-485D-9987-6EA76CD8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052736"/>
            <a:ext cx="1417628" cy="133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CAP-24     Roma International Conference on AstroParticle Physics">
            <a:extLst>
              <a:ext uri="{FF2B5EF4-FFF2-40B4-BE49-F238E27FC236}">
                <a16:creationId xmlns:a16="http://schemas.microsoft.com/office/drawing/2014/main" id="{EB155F72-1945-4703-82C1-FE85098B2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5" y="26854"/>
            <a:ext cx="1368152" cy="9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CAP-24     Roma International Conference on AstroParticle Physics">
            <a:extLst>
              <a:ext uri="{FF2B5EF4-FFF2-40B4-BE49-F238E27FC236}">
                <a16:creationId xmlns:a16="http://schemas.microsoft.com/office/drawing/2014/main" id="{C68B111D-21F3-4665-AF4B-48C66702B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97" y="21972"/>
            <a:ext cx="1368152" cy="9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03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CB964-D6A3-41A0-BEBF-765260920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AGN and GRB 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Jets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it-IT" b="1" i="1" dirty="0" err="1">
                <a:solidFill>
                  <a:schemeClr val="accent5">
                    <a:lumMod val="75000"/>
                  </a:schemeClr>
                </a:solidFill>
              </a:rPr>
              <a:t>BH+Accretion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 disk</a:t>
            </a:r>
            <a:br>
              <a:rPr lang="it-IT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Ideal smoking gun sources for UHECR!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02EFFB-5C60-4B58-B530-AC2CA406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E7E1BC-B129-4F14-9D1F-59FF56E4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690E-04CF-4A9A-B385-D1B70A3AD0C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 descr="See Explanation.  Clicking on the picture will download&#10; the highest resolution version available.">
            <a:extLst>
              <a:ext uri="{FF2B5EF4-FFF2-40B4-BE49-F238E27FC236}">
                <a16:creationId xmlns:a16="http://schemas.microsoft.com/office/drawing/2014/main" id="{CBB41773-493D-4C95-A1A8-C5F6E1BCAF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6" y="1641315"/>
            <a:ext cx="58656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andra :: Photo Album :: GRB 140903A :: July 14, 2016">
            <a:extLst>
              <a:ext uri="{FF2B5EF4-FFF2-40B4-BE49-F238E27FC236}">
                <a16:creationId xmlns:a16="http://schemas.microsoft.com/office/drawing/2014/main" id="{C6E22D05-718F-4004-90BC-3BD61D94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22" y="2780928"/>
            <a:ext cx="293555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882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B043BAA-4002-4466-88CB-9015741DA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980728"/>
            <a:ext cx="8229600" cy="4078209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52CA52-03BB-4BAF-B30C-29683741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65705B-8354-4548-A9DF-3EDC83F5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86D34-86CF-48D3-B047-0C6665456ECF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EF12C0D-6E4E-4F9A-8273-6264DAE4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3861"/>
            <a:ext cx="8363272" cy="6336705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20B33B30-A8B7-40FE-A887-6C16F0616B07}"/>
              </a:ext>
            </a:extLst>
          </p:cNvPr>
          <p:cNvSpPr/>
          <p:nvPr/>
        </p:nvSpPr>
        <p:spPr>
          <a:xfrm rot="21351524">
            <a:off x="3775893" y="3511931"/>
            <a:ext cx="336695" cy="770012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291187-B6E4-420F-B9DD-65A8F31CF989}"/>
              </a:ext>
            </a:extLst>
          </p:cNvPr>
          <p:cNvSpPr txBox="1"/>
          <p:nvPr/>
        </p:nvSpPr>
        <p:spPr>
          <a:xfrm>
            <a:off x="2987824" y="126876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CAS 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C021AE-27E0-4999-BBD0-4EA57201C770}"/>
              </a:ext>
            </a:extLst>
          </p:cNvPr>
          <p:cNvSpPr txBox="1"/>
          <p:nvPr/>
        </p:nvSpPr>
        <p:spPr>
          <a:xfrm>
            <a:off x="5072067" y="125448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 82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FA1163-6DC8-4FCC-A6C5-F88C55305073}"/>
              </a:ext>
            </a:extLst>
          </p:cNvPr>
          <p:cNvSpPr txBox="1"/>
          <p:nvPr/>
        </p:nvSpPr>
        <p:spPr>
          <a:xfrm>
            <a:off x="2267744" y="285293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SS 433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7FAC8-616D-47E3-90B7-DDE9E7B1E5E6}"/>
              </a:ext>
            </a:extLst>
          </p:cNvPr>
          <p:cNvSpPr txBox="1"/>
          <p:nvPr/>
        </p:nvSpPr>
        <p:spPr>
          <a:xfrm>
            <a:off x="4087848" y="38418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CenA</a:t>
            </a:r>
            <a:endParaRPr lang="it-IT" sz="24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CB7980-4B51-4905-8B89-B8470912466E}"/>
              </a:ext>
            </a:extLst>
          </p:cNvPr>
          <p:cNvSpPr txBox="1"/>
          <p:nvPr/>
        </p:nvSpPr>
        <p:spPr>
          <a:xfrm>
            <a:off x="5408858" y="402647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VELA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15EB4E-8851-475C-A955-EB2A9DDEEB56}"/>
              </a:ext>
            </a:extLst>
          </p:cNvPr>
          <p:cNvSpPr txBox="1"/>
          <p:nvPr/>
        </p:nvSpPr>
        <p:spPr>
          <a:xfrm>
            <a:off x="6444208" y="2420888"/>
            <a:ext cx="67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Crab</a:t>
            </a:r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8A9BB5-01D8-435A-85E7-973A63BA3686}"/>
              </a:ext>
            </a:extLst>
          </p:cNvPr>
          <p:cNvSpPr txBox="1"/>
          <p:nvPr/>
        </p:nvSpPr>
        <p:spPr>
          <a:xfrm>
            <a:off x="2411760" y="1925801"/>
            <a:ext cx="81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Cyg</a:t>
            </a:r>
            <a:r>
              <a:rPr lang="it-IT" b="1" dirty="0"/>
              <a:t> X3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A48FA0-CCC8-46BD-BE82-860C6EA299E9}"/>
              </a:ext>
            </a:extLst>
          </p:cNvPr>
          <p:cNvSpPr txBox="1"/>
          <p:nvPr/>
        </p:nvSpPr>
        <p:spPr>
          <a:xfrm>
            <a:off x="5173551" y="4317643"/>
            <a:ext cx="627791" cy="3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LMC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6229C96-0CCE-4538-9F72-F2068D597E72}"/>
              </a:ext>
            </a:extLst>
          </p:cNvPr>
          <p:cNvSpPr txBox="1"/>
          <p:nvPr/>
        </p:nvSpPr>
        <p:spPr>
          <a:xfrm>
            <a:off x="7066161" y="3657144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NGC 253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3B9EE9C-04DC-4A36-8A2D-449626502619}"/>
              </a:ext>
            </a:extLst>
          </p:cNvPr>
          <p:cNvSpPr txBox="1"/>
          <p:nvPr/>
        </p:nvSpPr>
        <p:spPr>
          <a:xfrm>
            <a:off x="6660232" y="1644610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 31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A8DB36E-BAB2-40FE-A0F1-5CFDECC78525}"/>
              </a:ext>
            </a:extLst>
          </p:cNvPr>
          <p:cNvSpPr txBox="1"/>
          <p:nvPr/>
        </p:nvSpPr>
        <p:spPr>
          <a:xfrm>
            <a:off x="5364088" y="4509120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SMC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DF3254-1966-4F49-B5DE-767689468F01}"/>
              </a:ext>
            </a:extLst>
          </p:cNvPr>
          <p:cNvSpPr txBox="1"/>
          <p:nvPr/>
        </p:nvSpPr>
        <p:spPr>
          <a:xfrm>
            <a:off x="3203848" y="2348880"/>
            <a:ext cx="967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Virgo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54868DDC-B4B2-4022-B5AA-2974B217FD6E}"/>
              </a:ext>
            </a:extLst>
          </p:cNvPr>
          <p:cNvSpPr/>
          <p:nvPr/>
        </p:nvSpPr>
        <p:spPr>
          <a:xfrm rot="2908819">
            <a:off x="6813865" y="3009801"/>
            <a:ext cx="457541" cy="1770483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8EAD16A-820D-4246-B200-3D73D958F8EF}"/>
              </a:ext>
            </a:extLst>
          </p:cNvPr>
          <p:cNvSpPr/>
          <p:nvPr/>
        </p:nvSpPr>
        <p:spPr>
          <a:xfrm rot="18750260">
            <a:off x="6653409" y="1652951"/>
            <a:ext cx="288032" cy="961755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B755936-8AD7-4DC2-9F1F-F70DA6356B4E}"/>
              </a:ext>
            </a:extLst>
          </p:cNvPr>
          <p:cNvSpPr/>
          <p:nvPr/>
        </p:nvSpPr>
        <p:spPr>
          <a:xfrm rot="21351524">
            <a:off x="4561486" y="1545971"/>
            <a:ext cx="845580" cy="834530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0CEDBF-0497-4581-BB0B-9E9C51885EDB}"/>
              </a:ext>
            </a:extLst>
          </p:cNvPr>
          <p:cNvSpPr txBox="1"/>
          <p:nvPr/>
        </p:nvSpPr>
        <p:spPr>
          <a:xfrm>
            <a:off x="6079234" y="408683"/>
            <a:ext cx="2381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 GZK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cut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off UNIVERSE</a:t>
            </a:r>
          </a:p>
        </p:txBody>
      </p:sp>
    </p:spTree>
    <p:extLst>
      <p:ext uri="{BB962C8B-B14F-4D97-AF65-F5344CB8AC3E}">
        <p14:creationId xmlns:p14="http://schemas.microsoft.com/office/powerpoint/2010/main" val="41790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7025919-BC3E-4FB4-84CA-39E57CB58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96" y="1484784"/>
            <a:ext cx="8568952" cy="5328592"/>
          </a:xfrm>
          <a:prstGeom prst="rect">
            <a:avLst/>
          </a:prstGeom>
        </p:spPr>
      </p:pic>
      <p:pic>
        <p:nvPicPr>
          <p:cNvPr id="7" name="Segnaposto contenuto 5">
            <a:extLst>
              <a:ext uri="{FF2B5EF4-FFF2-40B4-BE49-F238E27FC236}">
                <a16:creationId xmlns:a16="http://schemas.microsoft.com/office/drawing/2014/main" id="{FF838C58-301D-4A14-94A7-E19FBA09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98" y="1600200"/>
            <a:ext cx="7962342" cy="452596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F583E8E-C9C0-4F51-8090-5342354C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597"/>
            <a:ext cx="8990656" cy="1143000"/>
          </a:xfrm>
        </p:spPr>
        <p:txBody>
          <a:bodyPr>
            <a:noAutofit/>
          </a:bodyPr>
          <a:lstStyle/>
          <a:p>
            <a:r>
              <a:rPr lang="it-IT" sz="2800" dirty="0"/>
              <a:t>AGAIN: </a:t>
            </a:r>
            <a:r>
              <a:rPr lang="it-IT" sz="2800" dirty="0" err="1"/>
              <a:t>expected</a:t>
            </a:r>
            <a:r>
              <a:rPr lang="it-IT" sz="2800" dirty="0"/>
              <a:t> VIRGO CLUSTER DOMINANCE  (40 </a:t>
            </a:r>
            <a:r>
              <a:rPr lang="it-IT" sz="2800" dirty="0" err="1"/>
              <a:t>Mpc</a:t>
            </a:r>
            <a:r>
              <a:rPr lang="it-IT" sz="2800" dirty="0"/>
              <a:t>):</a:t>
            </a:r>
            <a:br>
              <a:rPr lang="it-IT" sz="2800" dirty="0"/>
            </a:b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GALACTIC COORDINATE </a:t>
            </a:r>
            <a:r>
              <a:rPr lang="it-IT" sz="2800" dirty="0"/>
              <a:t>: </a:t>
            </a:r>
            <a:r>
              <a:rPr lang="it-IT" sz="2800" dirty="0" err="1"/>
              <a:t>but</a:t>
            </a:r>
            <a:r>
              <a:rPr lang="it-IT" sz="2800" dirty="0"/>
              <a:t>, </a:t>
            </a:r>
            <a:r>
              <a:rPr lang="it-IT" sz="2800" dirty="0" err="1"/>
              <a:t>only</a:t>
            </a:r>
            <a:r>
              <a:rPr lang="it-IT" sz="2800" dirty="0"/>
              <a:t> 1 clustering-</a:t>
            </a:r>
            <a:r>
              <a:rPr lang="it-IT" sz="2800" dirty="0">
                <a:sym typeface="Wingdings" panose="05000000000000000000" pitchFamily="2" charset="2"/>
              </a:rPr>
              <a:t> </a:t>
            </a:r>
            <a:r>
              <a:rPr lang="it-IT" sz="2800" dirty="0" err="1">
                <a:sym typeface="Wingdings" panose="05000000000000000000" pitchFamily="2" charset="2"/>
              </a:rPr>
              <a:t>Cen</a:t>
            </a:r>
            <a:r>
              <a:rPr lang="it-IT" sz="2800" dirty="0">
                <a:sym typeface="Wingdings" panose="05000000000000000000" pitchFamily="2" charset="2"/>
              </a:rPr>
              <a:t> A</a:t>
            </a:r>
            <a:endParaRPr lang="it-IT" sz="28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45DFDB-ABBD-468D-8F09-56FCF8AC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7AE941-A163-4707-8B9D-DE1A4A23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12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46CC25F-7C61-4B06-899C-A99F012BF605}"/>
              </a:ext>
            </a:extLst>
          </p:cNvPr>
          <p:cNvSpPr/>
          <p:nvPr/>
        </p:nvSpPr>
        <p:spPr>
          <a:xfrm rot="21103266">
            <a:off x="5432077" y="2935867"/>
            <a:ext cx="336695" cy="770012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6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75AB36-ED6C-4F39-90B8-AA621C98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How to make Virgo </a:t>
            </a:r>
            <a:r>
              <a:rPr lang="it-IT" b="1" i="1" dirty="0" err="1">
                <a:solidFill>
                  <a:srgbClr val="FF0000"/>
                </a:solidFill>
              </a:rPr>
              <a:t>opaque</a:t>
            </a:r>
            <a:r>
              <a:rPr lang="it-IT" b="1" i="1" dirty="0">
                <a:solidFill>
                  <a:srgbClr val="FF0000"/>
                </a:solidFill>
              </a:rPr>
              <a:t>, 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 err="1">
                <a:solidFill>
                  <a:srgbClr val="FF0000"/>
                </a:solidFill>
              </a:rPr>
              <a:t>while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only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Cen</a:t>
            </a:r>
            <a:r>
              <a:rPr lang="it-IT" b="1" i="1" dirty="0">
                <a:solidFill>
                  <a:srgbClr val="FF0000"/>
                </a:solidFill>
              </a:rPr>
              <a:t> A   </a:t>
            </a:r>
            <a:r>
              <a:rPr lang="it-IT" b="1" i="1" dirty="0" err="1">
                <a:solidFill>
                  <a:srgbClr val="FF0000"/>
                </a:solidFill>
              </a:rPr>
              <a:t>observable</a:t>
            </a:r>
            <a:r>
              <a:rPr lang="it-IT" b="1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BCE547-E2B5-452D-B81E-831EA7371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if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Proton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are the UHECR,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than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Virgo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should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shine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b="1" i="1" dirty="0">
                <a:solidFill>
                  <a:schemeClr val="accent1">
                    <a:lumMod val="75000"/>
                  </a:schemeClr>
                </a:solidFill>
              </a:rPr>
              <a:t>GZK</a:t>
            </a:r>
            <a:r>
              <a:rPr lang="it-IT" sz="46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600" b="1" i="1" dirty="0" err="1">
                <a:solidFill>
                  <a:schemeClr val="accent6">
                    <a:lumMod val="50000"/>
                  </a:schemeClr>
                </a:solidFill>
              </a:rPr>
              <a:t>cut</a:t>
            </a:r>
            <a:r>
              <a:rPr lang="it-IT" sz="4600" b="1" i="1" dirty="0">
                <a:solidFill>
                  <a:schemeClr val="accent6">
                    <a:lumMod val="50000"/>
                  </a:schemeClr>
                </a:solidFill>
              </a:rPr>
              <a:t> off </a:t>
            </a:r>
            <a:r>
              <a:rPr lang="it-IT" sz="46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it-IT" sz="4600" b="1" i="1" dirty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it-IT" sz="46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 (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doesn’t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endParaRPr lang="it-IT" sz="4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5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it-IT" sz="5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if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UHECR are (He,..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Lightest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nuclei)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</a:p>
          <a:p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They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should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shine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rgbClr val="00B050"/>
                </a:solidFill>
              </a:rPr>
              <a:t>at</a:t>
            </a:r>
            <a:r>
              <a:rPr lang="it-IT" sz="4800" b="1" i="1" dirty="0">
                <a:solidFill>
                  <a:srgbClr val="00B050"/>
                </a:solidFill>
              </a:rPr>
              <a:t>  a GDR</a:t>
            </a:r>
            <a:r>
              <a:rPr lang="it-IT" sz="4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6">
                    <a:lumMod val="50000"/>
                  </a:schemeClr>
                </a:solidFill>
              </a:rPr>
              <a:t>cut</a:t>
            </a:r>
            <a:r>
              <a:rPr lang="it-IT" sz="4800" b="1" i="1" dirty="0">
                <a:solidFill>
                  <a:schemeClr val="accent6">
                    <a:lumMod val="50000"/>
                  </a:schemeClr>
                </a:solidFill>
              </a:rPr>
              <a:t> off, </a:t>
            </a:r>
            <a:r>
              <a:rPr lang="it-IT" sz="4800" i="1" dirty="0" err="1">
                <a:solidFill>
                  <a:schemeClr val="accent6">
                    <a:lumMod val="50000"/>
                  </a:schemeClr>
                </a:solidFill>
              </a:rPr>
              <a:t>much</a:t>
            </a:r>
            <a:r>
              <a:rPr lang="it-IT" sz="48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800" i="1" dirty="0" err="1">
                <a:solidFill>
                  <a:schemeClr val="accent6">
                    <a:lumMod val="50000"/>
                  </a:schemeClr>
                </a:solidFill>
              </a:rPr>
              <a:t>smaller</a:t>
            </a:r>
            <a:r>
              <a:rPr lang="it-IT" sz="4800" i="1" dirty="0">
                <a:solidFill>
                  <a:schemeClr val="accent6">
                    <a:lumMod val="50000"/>
                  </a:schemeClr>
                </a:solidFill>
              </a:rPr>
              <a:t>,  …………………</a:t>
            </a:r>
            <a:r>
              <a:rPr lang="it-IT" sz="4800" b="1" i="1" dirty="0">
                <a:solidFill>
                  <a:srgbClr val="00B050"/>
                </a:solidFill>
              </a:rPr>
              <a:t>4 </a:t>
            </a:r>
            <a:r>
              <a:rPr lang="it-IT" sz="4800" b="1" i="1" dirty="0" err="1">
                <a:solidFill>
                  <a:srgbClr val="00B050"/>
                </a:solidFill>
              </a:rPr>
              <a:t>Mpc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,…</a:t>
            </a:r>
            <a:r>
              <a:rPr lang="it-IT" sz="4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therefore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….:</a:t>
            </a:r>
          </a:p>
          <a:p>
            <a:endParaRPr lang="it-IT" sz="4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Virgo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absent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far), </a:t>
            </a:r>
          </a:p>
          <a:p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Cen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A,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not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within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4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Mpc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12746C-6EA3-4813-BDD4-5C86A298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6F13B6-5B4B-4BC7-96D0-23C015DD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120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A3F0F-6923-45A7-9FC3-749DD461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4624"/>
            <a:ext cx="8496944" cy="1584906"/>
          </a:xfrm>
        </p:spPr>
        <p:txBody>
          <a:bodyPr>
            <a:noAutofit/>
          </a:bodyPr>
          <a:lstStyle/>
          <a:p>
            <a:r>
              <a:rPr lang="it-IT" sz="3600" dirty="0" err="1"/>
              <a:t>Distances</a:t>
            </a:r>
            <a:r>
              <a:rPr lang="it-IT" sz="3600" dirty="0"/>
              <a:t> </a:t>
            </a:r>
            <a:r>
              <a:rPr lang="it-IT" sz="3600" dirty="0" err="1"/>
              <a:t>flight</a:t>
            </a:r>
            <a:r>
              <a:rPr lang="it-IT" sz="3600" dirty="0"/>
              <a:t> for </a:t>
            </a:r>
            <a:r>
              <a:rPr lang="it-IT" sz="3600" dirty="0" err="1"/>
              <a:t>lightest</a:t>
            </a:r>
            <a:r>
              <a:rPr lang="it-IT" sz="3600" dirty="0"/>
              <a:t> UHECR Nuclei:</a:t>
            </a:r>
            <a:br>
              <a:rPr lang="it-IT" sz="3600" dirty="0"/>
            </a:br>
            <a:r>
              <a:rPr lang="it-IT" sz="3600" dirty="0">
                <a:solidFill>
                  <a:srgbClr val="00B050"/>
                </a:solidFill>
              </a:rPr>
              <a:t>D-He-Li-Be, </a:t>
            </a:r>
            <a:r>
              <a:rPr lang="it-IT" sz="3600" dirty="0" err="1">
                <a:solidFill>
                  <a:srgbClr val="00B050"/>
                </a:solidFill>
              </a:rPr>
              <a:t>very</a:t>
            </a:r>
            <a:r>
              <a:rPr lang="it-IT" sz="3600" dirty="0">
                <a:solidFill>
                  <a:srgbClr val="00B050"/>
                </a:solidFill>
              </a:rPr>
              <a:t> </a:t>
            </a:r>
            <a:r>
              <a:rPr lang="it-IT" sz="3600" dirty="0" err="1">
                <a:solidFill>
                  <a:srgbClr val="00B050"/>
                </a:solidFill>
              </a:rPr>
              <a:t>narrow</a:t>
            </a:r>
            <a:r>
              <a:rPr lang="it-IT" sz="36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it-IT" sz="3600" b="1" i="1" dirty="0">
                <a:solidFill>
                  <a:srgbClr val="00B050"/>
                </a:solidFill>
                <a:sym typeface="Wingdings" panose="05000000000000000000" pitchFamily="2" charset="2"/>
              </a:rPr>
              <a:t>4 </a:t>
            </a:r>
            <a:r>
              <a:rPr lang="it-IT" sz="3600" b="1" i="1" dirty="0" err="1">
                <a:solidFill>
                  <a:srgbClr val="00B050"/>
                </a:solidFill>
                <a:sym typeface="Wingdings" panose="05000000000000000000" pitchFamily="2" charset="2"/>
              </a:rPr>
              <a:t>Mpc</a:t>
            </a:r>
            <a:r>
              <a:rPr lang="it-IT" sz="3600" b="1" i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it-IT" sz="3600" b="1" i="1" dirty="0" err="1">
                <a:solidFill>
                  <a:srgbClr val="00B050"/>
                </a:solidFill>
                <a:sym typeface="Wingdings" panose="05000000000000000000" pitchFamily="2" charset="2"/>
              </a:rPr>
              <a:t>cut</a:t>
            </a:r>
            <a:r>
              <a:rPr lang="it-IT" sz="3600" b="1" i="1" dirty="0">
                <a:solidFill>
                  <a:srgbClr val="00B050"/>
                </a:solidFill>
                <a:sym typeface="Wingdings" panose="05000000000000000000" pitchFamily="2" charset="2"/>
              </a:rPr>
              <a:t> off</a:t>
            </a:r>
            <a:br>
              <a:rPr lang="it-IT" sz="3600" dirty="0">
                <a:sym typeface="Wingdings" panose="05000000000000000000" pitchFamily="2" charset="2"/>
              </a:rPr>
            </a:br>
            <a:r>
              <a:rPr lang="it-IT" sz="32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VIRGO (20 </a:t>
            </a:r>
            <a:r>
              <a:rPr lang="it-IT" sz="3200" b="1" i="1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Mpc</a:t>
            </a:r>
            <a:r>
              <a:rPr lang="it-IT" sz="32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it-IT" sz="24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IS FILTERED !!</a:t>
            </a:r>
            <a:r>
              <a:rPr lang="it-IT" sz="20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18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BUT  </a:t>
            </a:r>
            <a:r>
              <a:rPr lang="it-IT" sz="2000" b="1" i="1" dirty="0" err="1">
                <a:solidFill>
                  <a:srgbClr val="00B050"/>
                </a:solidFill>
                <a:sym typeface="Wingdings" panose="05000000000000000000" pitchFamily="2" charset="2"/>
              </a:rPr>
              <a:t>Cen</a:t>
            </a:r>
            <a:r>
              <a:rPr lang="it-IT" sz="2000" b="1" i="1" dirty="0">
                <a:solidFill>
                  <a:srgbClr val="00B050"/>
                </a:solidFill>
                <a:sym typeface="Wingdings" panose="05000000000000000000" pitchFamily="2" charset="2"/>
              </a:rPr>
              <a:t> A, M82, NGC 253, NOT!!.</a:t>
            </a:r>
            <a:endParaRPr lang="it-IT" sz="3600" b="1" i="1" dirty="0">
              <a:solidFill>
                <a:srgbClr val="00B05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73F7389-B1CC-4D76-AE64-E8488C9F7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701538"/>
            <a:ext cx="5616624" cy="475179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0A3BCA-25F7-48B0-95F2-C8CFC9B57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4471F4-E8F9-4C05-A0D0-59740B44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14</a:t>
            </a:fld>
            <a:endParaRPr lang="it-IT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8AF09D6A-5434-4457-AD54-B51EA9E73BD4}"/>
              </a:ext>
            </a:extLst>
          </p:cNvPr>
          <p:cNvSpPr/>
          <p:nvPr/>
        </p:nvSpPr>
        <p:spPr>
          <a:xfrm flipV="1">
            <a:off x="2843808" y="5929387"/>
            <a:ext cx="367680" cy="426963"/>
          </a:xfrm>
          <a:prstGeom prst="downArrow">
            <a:avLst/>
          </a:prstGeom>
          <a:solidFill>
            <a:srgbClr val="92D05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E1B618B-3EEF-4800-AB4A-ABE3BC2EB5A6}"/>
              </a:ext>
            </a:extLst>
          </p:cNvPr>
          <p:cNvSpPr/>
          <p:nvPr/>
        </p:nvSpPr>
        <p:spPr>
          <a:xfrm>
            <a:off x="3384649" y="1629531"/>
            <a:ext cx="72008" cy="4247742"/>
          </a:xfrm>
          <a:prstGeom prst="rect">
            <a:avLst/>
          </a:prstGeom>
          <a:solidFill>
            <a:schemeClr val="accent6">
              <a:lumMod val="5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D0DE8F49-9809-4BCB-886A-33FF15AD96E2}"/>
              </a:ext>
            </a:extLst>
          </p:cNvPr>
          <p:cNvSpPr/>
          <p:nvPr/>
        </p:nvSpPr>
        <p:spPr>
          <a:xfrm>
            <a:off x="2339752" y="1556792"/>
            <a:ext cx="792088" cy="31587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7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3D432-E31E-4F7B-A244-53946EA6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36" y="692696"/>
            <a:ext cx="8610128" cy="648072"/>
          </a:xfrm>
        </p:spPr>
        <p:txBody>
          <a:bodyPr>
            <a:noAutofit/>
          </a:bodyPr>
          <a:lstStyle/>
          <a:p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different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way to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verify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the  </a:t>
            </a:r>
            <a:r>
              <a:rPr lang="it-IT" sz="2000" b="1" i="1" dirty="0">
                <a:solidFill>
                  <a:schemeClr val="tx2">
                    <a:lumMod val="75000"/>
                  </a:schemeClr>
                </a:solidFill>
              </a:rPr>
              <a:t>COMPOSITION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: A </a:t>
            </a:r>
            <a:r>
              <a:rPr lang="it-IT" sz="2800" b="1" i="1" dirty="0">
                <a:solidFill>
                  <a:schemeClr val="accent6">
                    <a:lumMod val="50000"/>
                  </a:schemeClr>
                </a:solidFill>
              </a:rPr>
              <a:t>Test  for UHECR</a:t>
            </a:r>
            <a:b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observed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 by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their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huge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tree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-air-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showers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>
                <a:solidFill>
                  <a:schemeClr val="accent3">
                    <a:lumMod val="75000"/>
                  </a:schemeClr>
                </a:solidFill>
              </a:rPr>
              <a:t>AUGER  JCAP 2018: arxiv:1612.07155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air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shower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«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three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structure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Slanth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Depth 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&lt;=&gt;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imprint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>
                <a:solidFill>
                  <a:srgbClr val="00B050"/>
                </a:solidFill>
              </a:rPr>
              <a:t>The </a:t>
            </a:r>
            <a:r>
              <a:rPr lang="it-IT" sz="2000" b="1" i="1" dirty="0" err="1">
                <a:solidFill>
                  <a:srgbClr val="00B050"/>
                </a:solidFill>
              </a:rPr>
              <a:t>lightest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less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cross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section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more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penetrating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rgbClr val="00B050"/>
                </a:solidFill>
              </a:rPr>
              <a:t>lower</a:t>
            </a:r>
            <a:r>
              <a:rPr lang="it-IT" sz="2000" b="1" i="1" dirty="0">
                <a:solidFill>
                  <a:srgbClr val="00B050"/>
                </a:solidFill>
              </a:rPr>
              <a:t> </a:t>
            </a:r>
            <a:r>
              <a:rPr lang="it-IT" sz="2000" b="1" i="1" dirty="0" err="1">
                <a:solidFill>
                  <a:srgbClr val="00B050"/>
                </a:solidFill>
              </a:rPr>
              <a:t>altitude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/>
              <a:t>The </a:t>
            </a:r>
            <a:r>
              <a:rPr lang="it-IT" sz="2000" b="1" i="1" dirty="0" err="1"/>
              <a:t>heavier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,larger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cross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section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less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pennetrating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/>
              <a:t>higher</a:t>
            </a:r>
            <a:r>
              <a:rPr lang="it-IT" sz="2000" b="1" i="1" dirty="0"/>
              <a:t> </a:t>
            </a:r>
            <a:r>
              <a:rPr lang="it-IT" sz="2000" b="1" i="1" dirty="0" err="1"/>
              <a:t>altitude</a:t>
            </a:r>
            <a:endParaRPr lang="it-IT" sz="2000" b="1" i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CF8561-544A-4437-8A0C-1704924F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002E3A-6D86-4585-9BFF-DEB58446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2690E-04CF-4A9A-B385-D1B70A3AD0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F713D4-C7D4-4B82-8CC6-91633905D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31" y="2492896"/>
            <a:ext cx="3353162" cy="25148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EC98F40-43D3-4E21-A7A6-E49C9D518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41" y="2133755"/>
            <a:ext cx="2676550" cy="384324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26241F-AE6E-4355-9BCE-C548254FA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" y="2325995"/>
            <a:ext cx="3029247" cy="38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491B2A-9C04-40A9-9F23-ED387F9A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3203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: from </a:t>
            </a:r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lightest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to heavy nuclei with UHECR energy </a:t>
            </a:r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growth</a:t>
            </a:r>
            <a:endParaRPr lang="it-IT" sz="3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146FB93-C18C-461F-8318-A75DB63A9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  <a14:imgEffect>
                      <a14:brightnessContrast bright="4000"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484784"/>
            <a:ext cx="8502571" cy="460851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7E8EFD-590A-443B-8590-5B8FD215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83318A-69C6-40F5-BCCD-490EE3F2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462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BAEADD-C26B-4154-9121-2DAAF3BE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45041"/>
            <a:ext cx="8723312" cy="1143000"/>
          </a:xfrm>
        </p:spPr>
        <p:txBody>
          <a:bodyPr>
            <a:noAutofit/>
          </a:bodyPr>
          <a:lstStyle/>
          <a:p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with UHECR energy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growth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by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Slanth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Depth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2400" b="1" i="1" dirty="0" err="1">
                <a:solidFill>
                  <a:schemeClr val="accent1">
                    <a:lumMod val="75000"/>
                  </a:schemeClr>
                </a:solidFill>
              </a:rPr>
              <a:t>Xmax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   :</a:t>
            </a:r>
            <a:r>
              <a:rPr lang="it-IT" sz="2400" b="1" i="1" dirty="0">
                <a:solidFill>
                  <a:srgbClr val="00B050"/>
                </a:solidFill>
              </a:rPr>
              <a:t>He-Be </a:t>
            </a:r>
            <a:r>
              <a:rPr lang="it-IT" sz="2400" b="1" i="1" dirty="0" err="1">
                <a:solidFill>
                  <a:srgbClr val="00B050"/>
                </a:solidFill>
              </a:rPr>
              <a:t>dominant</a:t>
            </a:r>
            <a:r>
              <a:rPr lang="it-IT" sz="2400" b="1" i="1" dirty="0">
                <a:solidFill>
                  <a:srgbClr val="00B050"/>
                </a:solidFill>
              </a:rPr>
              <a:t> 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from </a:t>
            </a:r>
            <a:r>
              <a:rPr lang="it-IT" sz="2400" b="1" i="1" dirty="0" err="1">
                <a:solidFill>
                  <a:schemeClr val="accent1">
                    <a:lumMod val="75000"/>
                  </a:schemeClr>
                </a:solidFill>
              </a:rPr>
              <a:t>ten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 up to  40 – 50 </a:t>
            </a:r>
            <a:r>
              <a:rPr lang="it-IT" sz="24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endParaRPr lang="it-IT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C506B70-C740-44F0-B015-B68332A05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84903"/>
            <a:ext cx="8229600" cy="335655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17F4B2-5E8E-43F9-B2F2-57E4AFB6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A731EF-DAAD-4E05-8BED-556CB1AB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E2410784-2042-4A4B-888B-5924BEE238E1}"/>
              </a:ext>
            </a:extLst>
          </p:cNvPr>
          <p:cNvSpPr/>
          <p:nvPr/>
        </p:nvSpPr>
        <p:spPr>
          <a:xfrm flipH="1">
            <a:off x="8172400" y="3645024"/>
            <a:ext cx="432048" cy="36512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0BF719EE-046D-458E-BFA5-9E2FA453D178}"/>
              </a:ext>
            </a:extLst>
          </p:cNvPr>
          <p:cNvSpPr/>
          <p:nvPr/>
        </p:nvSpPr>
        <p:spPr>
          <a:xfrm rot="19381101" flipH="1">
            <a:off x="3558244" y="2329929"/>
            <a:ext cx="432048" cy="36512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9D993E-7530-42CE-A64A-F092D3492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446222"/>
            <a:ext cx="2808312" cy="3552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59D6E9D-9463-4F48-9CBA-30EB9FE9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446222"/>
            <a:ext cx="2880320" cy="3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90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C82B84-A41B-4D38-8CB6-5A77A256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Astronomy</a:t>
            </a:r>
            <a:r>
              <a:rPr lang="it-IT" dirty="0"/>
              <a:t> versus UHECR </a:t>
            </a:r>
            <a:br>
              <a:rPr lang="it-IT" dirty="0"/>
            </a:br>
            <a:r>
              <a:rPr lang="it-IT" dirty="0"/>
              <a:t>(by </a:t>
            </a:r>
            <a:r>
              <a:rPr lang="it-IT" dirty="0" err="1"/>
              <a:t>proton</a:t>
            </a:r>
            <a:r>
              <a:rPr lang="it-IT" dirty="0"/>
              <a:t> or </a:t>
            </a:r>
            <a:r>
              <a:rPr lang="it-IT" b="1" i="1" dirty="0" err="1">
                <a:solidFill>
                  <a:srgbClr val="00B050"/>
                </a:solidFill>
              </a:rPr>
              <a:t>Lightest</a:t>
            </a:r>
            <a:r>
              <a:rPr lang="it-IT" b="1" i="1" dirty="0">
                <a:solidFill>
                  <a:srgbClr val="00B050"/>
                </a:solidFill>
              </a:rPr>
              <a:t> Nuclei</a:t>
            </a:r>
            <a:r>
              <a:rPr lang="it-IT" dirty="0"/>
              <a:t>)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9B73784-BEE8-4C5A-859C-E388D9C28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97" y="1495325"/>
            <a:ext cx="4789406" cy="4525963"/>
          </a:xfrm>
          <a:solidFill>
            <a:srgbClr val="92D050"/>
          </a:solidFill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A036E3-41C2-4171-B3BC-50677515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FA4646-C7CE-4EEA-B126-1A821781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18</a:t>
            </a:fld>
            <a:endParaRPr lang="it-IT"/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3AC86EE9-3DAA-4E4D-9642-3ABBAAE12A30}"/>
              </a:ext>
            </a:extLst>
          </p:cNvPr>
          <p:cNvSpPr/>
          <p:nvPr/>
        </p:nvSpPr>
        <p:spPr>
          <a:xfrm rot="10800000">
            <a:off x="5436096" y="3176186"/>
            <a:ext cx="1944216" cy="864095"/>
          </a:xfrm>
          <a:prstGeom prst="arc">
            <a:avLst>
              <a:gd name="adj1" fmla="val 16200000"/>
              <a:gd name="adj2" fmla="val 21032536"/>
            </a:avLst>
          </a:prstGeo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 contourW="12700">
            <a:bevelT w="0"/>
            <a:bevelB w="6350"/>
            <a:contourClr>
              <a:srgbClr val="92D050"/>
            </a:contourClr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8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3C152A-2E7F-419E-9DF3-34628C4E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UHECR clustering +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associated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sources: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within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>
                <a:solidFill>
                  <a:schemeClr val="accent6">
                    <a:lumMod val="50000"/>
                  </a:schemeClr>
                </a:solidFill>
              </a:rPr>
              <a:t>4 </a:t>
            </a:r>
            <a:r>
              <a:rPr lang="it-IT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observations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 up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5D3311-3559-4503-94C2-96330BEE3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3500" b="1" i="1" dirty="0" err="1">
                <a:solidFill>
                  <a:srgbClr val="00B050"/>
                </a:solidFill>
              </a:rPr>
              <a:t>Cen</a:t>
            </a:r>
            <a:r>
              <a:rPr lang="it-IT" sz="3500" b="1" i="1" dirty="0">
                <a:solidFill>
                  <a:srgbClr val="00B050"/>
                </a:solidFill>
              </a:rPr>
              <a:t> A,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(AUGER) 2007, </a:t>
            </a:r>
          </a:p>
          <a:p>
            <a:r>
              <a:rPr lang="it-IT" sz="3500" b="1" i="1" dirty="0">
                <a:solidFill>
                  <a:srgbClr val="00B050"/>
                </a:solidFill>
              </a:rPr>
              <a:t>M82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it-IT" sz="35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Telescope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Array) 2009,</a:t>
            </a:r>
          </a:p>
          <a:p>
            <a:r>
              <a:rPr lang="it-IT" sz="3500" b="1" i="1" dirty="0">
                <a:solidFill>
                  <a:srgbClr val="00B050"/>
                </a:solidFill>
              </a:rPr>
              <a:t>NGC 253 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(D:F: and AUGER) 2014</a:t>
            </a:r>
          </a:p>
          <a:p>
            <a:endParaRPr lang="it-IT" sz="35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Other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not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yet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widely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accepted</a:t>
            </a:r>
            <a:endParaRPr lang="it-IT" sz="22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3500" i="1" dirty="0">
                <a:solidFill>
                  <a:srgbClr val="00B050"/>
                </a:solidFill>
              </a:rPr>
              <a:t>LMC (DF) , </a:t>
            </a:r>
            <a:r>
              <a:rPr lang="it-IT" sz="3500" i="1" dirty="0" err="1">
                <a:solidFill>
                  <a:srgbClr val="00B050"/>
                </a:solidFill>
              </a:rPr>
              <a:t>Cas</a:t>
            </a:r>
            <a:r>
              <a:rPr lang="it-IT" sz="3500" i="1" dirty="0">
                <a:solidFill>
                  <a:srgbClr val="00B050"/>
                </a:solidFill>
              </a:rPr>
              <a:t> A,  </a:t>
            </a:r>
            <a:r>
              <a:rPr lang="it-IT" sz="3500" i="1" dirty="0" err="1">
                <a:solidFill>
                  <a:srgbClr val="00B050"/>
                </a:solidFill>
              </a:rPr>
              <a:t>Cyg</a:t>
            </a:r>
            <a:r>
              <a:rPr lang="it-IT" sz="3500" i="1" dirty="0">
                <a:solidFill>
                  <a:srgbClr val="00B050"/>
                </a:solidFill>
              </a:rPr>
              <a:t> X3 , (2012-2024)</a:t>
            </a:r>
          </a:p>
          <a:p>
            <a:r>
              <a:rPr lang="it-IT" sz="3500" i="1" dirty="0">
                <a:solidFill>
                  <a:srgbClr val="00B050"/>
                </a:solidFill>
              </a:rPr>
              <a:t>SS 433 (DF) (2014-2024)</a:t>
            </a:r>
          </a:p>
          <a:p>
            <a:r>
              <a:rPr lang="it-IT" sz="3500" i="1" dirty="0">
                <a:solidFill>
                  <a:srgbClr val="00B050"/>
                </a:solidFill>
              </a:rPr>
              <a:t>M31  (DF) (2018-2024),</a:t>
            </a:r>
          </a:p>
          <a:p>
            <a:r>
              <a:rPr lang="it-IT" sz="3500" i="1" dirty="0">
                <a:solidFill>
                  <a:srgbClr val="00B050"/>
                </a:solidFill>
              </a:rPr>
              <a:t>Maffei </a:t>
            </a:r>
            <a:r>
              <a:rPr lang="it-IT" sz="3500" i="1" dirty="0" err="1">
                <a:solidFill>
                  <a:srgbClr val="00B050"/>
                </a:solidFill>
              </a:rPr>
              <a:t>Galaxies</a:t>
            </a:r>
            <a:r>
              <a:rPr lang="it-IT" sz="3500" i="1" dirty="0">
                <a:solidFill>
                  <a:srgbClr val="00B050"/>
                </a:solidFill>
              </a:rPr>
              <a:t> (Taylor, DF), (2023-2024)</a:t>
            </a:r>
          </a:p>
          <a:p>
            <a:r>
              <a:rPr lang="it-IT" sz="4200" b="1" i="1" dirty="0">
                <a:solidFill>
                  <a:srgbClr val="00B050"/>
                </a:solidFill>
              </a:rPr>
              <a:t>LOCAL SHEET GALAXIES (2023-2024)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550847-67C8-4AA3-9B65-8EBCC1BB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017C00-ED77-4C0E-BF00-2DD645FA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01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EE067-0EE1-4F29-ACAC-A3C981DD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century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Cosmic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Ray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deflections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b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31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Any</a:t>
            </a:r>
            <a:r>
              <a:rPr lang="it-IT" sz="3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good </a:t>
            </a:r>
            <a:r>
              <a:rPr lang="it-IT" sz="31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reason</a:t>
            </a:r>
            <a:r>
              <a:rPr lang="it-IT" sz="3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for a </a:t>
            </a:r>
            <a:r>
              <a:rPr lang="it-IT" sz="31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never</a:t>
            </a:r>
            <a:r>
              <a:rPr lang="it-IT" sz="3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ending</a:t>
            </a:r>
            <a:r>
              <a:rPr lang="it-IT" sz="3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« </a:t>
            </a:r>
            <a:r>
              <a:rPr lang="it-IT" sz="31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blind</a:t>
            </a:r>
            <a:r>
              <a:rPr lang="it-IT" sz="3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man’s</a:t>
            </a:r>
            <a:r>
              <a:rPr lang="it-IT" sz="3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fly</a:t>
            </a:r>
            <a:r>
              <a:rPr lang="it-IT" sz="3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 ?</a:t>
            </a:r>
            <a:endParaRPr lang="it-IT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A0C86E5-162F-4CA4-8C95-AD433CF1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1678781"/>
            <a:ext cx="7702550" cy="43688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6218CE-1301-45BB-9339-76F17311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72F8D7-6C50-419E-8E4E-DD8C7021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179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D4D157-8B15-4D62-B153-5478C585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3688"/>
            <a:ext cx="8229600" cy="337963"/>
          </a:xfrm>
        </p:spPr>
        <p:txBody>
          <a:bodyPr>
            <a:noAutofit/>
          </a:bodyPr>
          <a:lstStyle/>
          <a:p>
            <a:r>
              <a:rPr lang="it-IT" sz="3200" b="1" i="1" dirty="0">
                <a:solidFill>
                  <a:schemeClr val="accent3">
                    <a:lumMod val="75000"/>
                  </a:schemeClr>
                </a:solidFill>
              </a:rPr>
              <a:t>2014 :the </a:t>
            </a:r>
            <a:r>
              <a:rPr lang="it-IT" sz="3200" b="1" i="1" dirty="0" err="1">
                <a:solidFill>
                  <a:schemeClr val="accent3">
                    <a:lumMod val="75000"/>
                  </a:schemeClr>
                </a:solidFill>
              </a:rPr>
              <a:t>Council</a:t>
            </a:r>
            <a:r>
              <a:rPr lang="it-IT" sz="3200" b="1" i="1" dirty="0">
                <a:solidFill>
                  <a:schemeClr val="accent3">
                    <a:lumMod val="75000"/>
                  </a:schemeClr>
                </a:solidFill>
              </a:rPr>
              <a:t> of Giants  </a:t>
            </a:r>
            <a:r>
              <a:rPr lang="it-IT" sz="3600" b="1" i="1" dirty="0" err="1">
                <a:solidFill>
                  <a:schemeClr val="accent6">
                    <a:lumMod val="50000"/>
                  </a:schemeClr>
                </a:solidFill>
              </a:rPr>
              <a:t>at</a:t>
            </a:r>
            <a:r>
              <a:rPr lang="it-IT" sz="3600" b="1" i="1" dirty="0">
                <a:solidFill>
                  <a:schemeClr val="accent6">
                    <a:lumMod val="50000"/>
                  </a:schemeClr>
                </a:solidFill>
              </a:rPr>
              <a:t> Local </a:t>
            </a:r>
            <a:r>
              <a:rPr lang="it-IT" sz="3600" b="1" i="1" dirty="0" err="1">
                <a:solidFill>
                  <a:schemeClr val="accent6">
                    <a:lumMod val="50000"/>
                  </a:schemeClr>
                </a:solidFill>
              </a:rPr>
              <a:t>Sheet</a:t>
            </a:r>
            <a:br>
              <a:rPr lang="it-IT" sz="36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3200" b="1" i="1" dirty="0" err="1">
                <a:solidFill>
                  <a:srgbClr val="00B050"/>
                </a:solidFill>
              </a:rPr>
              <a:t>Within</a:t>
            </a:r>
            <a:r>
              <a:rPr lang="it-IT" sz="3200" b="1" i="1" dirty="0">
                <a:solidFill>
                  <a:srgbClr val="00B050"/>
                </a:solidFill>
              </a:rPr>
              <a:t> the GDR </a:t>
            </a:r>
            <a:r>
              <a:rPr lang="it-IT" sz="3200" b="1" i="1" dirty="0" err="1">
                <a:solidFill>
                  <a:srgbClr val="00B050"/>
                </a:solidFill>
              </a:rPr>
              <a:t>cut</a:t>
            </a:r>
            <a:r>
              <a:rPr lang="it-IT" sz="3200" b="1" i="1" dirty="0">
                <a:solidFill>
                  <a:srgbClr val="00B050"/>
                </a:solidFill>
              </a:rPr>
              <a:t> off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ED9B4E3-2F17-41AF-8EFF-B4ABCE4D1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9" y="1232646"/>
            <a:ext cx="6624735" cy="543864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E608DC-6487-4AEF-A730-F3CA748C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83362"/>
            <a:ext cx="2743944" cy="138113"/>
          </a:xfrm>
        </p:spPr>
        <p:txBody>
          <a:bodyPr/>
          <a:lstStyle/>
          <a:p>
            <a:r>
              <a:rPr lang="it-IT"/>
              <a:t>Fargion 24 September,RICAP, 2024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07846A-5811-402D-9AC4-48DC3DE5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4E36-0AEA-40C4-85FE-0B7DF346B73A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5D00083-117D-4EE5-836E-1CF12402635C}"/>
              </a:ext>
            </a:extLst>
          </p:cNvPr>
          <p:cNvSpPr/>
          <p:nvPr/>
        </p:nvSpPr>
        <p:spPr>
          <a:xfrm>
            <a:off x="3779912" y="2564904"/>
            <a:ext cx="2016224" cy="2016224"/>
          </a:xfrm>
          <a:prstGeom prst="ellipse">
            <a:avLst/>
          </a:prstGeom>
          <a:solidFill>
            <a:srgbClr val="FFFF00">
              <a:alpha val="12000"/>
            </a:srgbClr>
          </a:solidFill>
          <a:ln w="469900">
            <a:solidFill>
              <a:schemeClr val="accent1">
                <a:shade val="50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2841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CE8516-D8C0-4D5E-A1DF-1B049AB0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9001000" cy="1143000"/>
          </a:xfrm>
        </p:spPr>
        <p:txBody>
          <a:bodyPr>
            <a:normAutofit fontScale="90000"/>
          </a:bodyPr>
          <a:lstStyle/>
          <a:p>
            <a:r>
              <a:rPr lang="it-IT" i="1" dirty="0" err="1">
                <a:solidFill>
                  <a:srgbClr val="00B050"/>
                </a:solidFill>
              </a:rPr>
              <a:t>Council</a:t>
            </a:r>
            <a:r>
              <a:rPr lang="it-IT" i="1" dirty="0">
                <a:solidFill>
                  <a:srgbClr val="00B050"/>
                </a:solidFill>
              </a:rPr>
              <a:t> of </a:t>
            </a:r>
            <a:r>
              <a:rPr lang="it-IT" b="1" i="1" dirty="0">
                <a:solidFill>
                  <a:srgbClr val="00B050"/>
                </a:solidFill>
              </a:rPr>
              <a:t>Giants</a:t>
            </a:r>
            <a:r>
              <a:rPr lang="it-IT" i="1" dirty="0">
                <a:solidFill>
                  <a:srgbClr val="00B050"/>
                </a:solidFill>
              </a:rPr>
              <a:t>: just a </a:t>
            </a:r>
            <a:r>
              <a:rPr lang="it-IT" i="1" dirty="0" err="1">
                <a:solidFill>
                  <a:srgbClr val="00B050"/>
                </a:solidFill>
              </a:rPr>
              <a:t>dozen</a:t>
            </a:r>
            <a:r>
              <a:rPr lang="it-IT" i="1" dirty="0">
                <a:solidFill>
                  <a:srgbClr val="00B050"/>
                </a:solidFill>
              </a:rPr>
              <a:t> of  </a:t>
            </a:r>
            <a:r>
              <a:rPr lang="it-IT" i="1" dirty="0" err="1">
                <a:solidFill>
                  <a:srgbClr val="00B050"/>
                </a:solidFill>
              </a:rPr>
              <a:t>objects</a:t>
            </a:r>
            <a:endParaRPr lang="it-IT" i="1" dirty="0">
              <a:solidFill>
                <a:srgbClr val="00B05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1F8DE76-D19A-47AE-AD1C-D5683297F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556792"/>
            <a:ext cx="9397264" cy="449172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B59F4B-58C3-4CA6-B223-D7FA237C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9CCA4B-F247-43B6-B66B-DCA3960E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739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077A06-4720-469E-83E7-8B5783250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Local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Galaxies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or the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Council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Giants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map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sz="2700" dirty="0" err="1"/>
              <a:t>galactic</a:t>
            </a:r>
            <a:r>
              <a:rPr lang="it-IT" sz="2700" dirty="0"/>
              <a:t> coordinate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A2B5B58-0374-4213-811A-8EB04B040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96791"/>
            <a:ext cx="8229600" cy="313278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D59253-D924-4D00-8FD9-8E6F7F5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4C1AAE-C9DC-44C7-88C1-E24B137D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946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7D4DF2-E600-415F-883B-38783136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2164"/>
            <a:ext cx="8579296" cy="634082"/>
          </a:xfrm>
        </p:spPr>
        <p:txBody>
          <a:bodyPr>
            <a:noAutofit/>
          </a:bodyPr>
          <a:lstStyle/>
          <a:p>
            <a:r>
              <a:rPr lang="it-IT" sz="3600" b="1" i="1" dirty="0">
                <a:solidFill>
                  <a:srgbClr val="00B050"/>
                </a:solidFill>
              </a:rPr>
              <a:t>The Local </a:t>
            </a:r>
            <a:r>
              <a:rPr lang="it-IT" sz="3600" b="1" i="1" dirty="0" err="1">
                <a:solidFill>
                  <a:srgbClr val="00B050"/>
                </a:solidFill>
              </a:rPr>
              <a:t>Sheet</a:t>
            </a:r>
            <a:r>
              <a:rPr lang="it-IT" sz="3600" b="1" i="1" dirty="0">
                <a:solidFill>
                  <a:srgbClr val="00B050"/>
                </a:solidFill>
              </a:rPr>
              <a:t>- A </a:t>
            </a:r>
            <a:r>
              <a:rPr lang="it-IT" sz="3600" b="1" i="1" dirty="0" err="1">
                <a:solidFill>
                  <a:srgbClr val="00B050"/>
                </a:solidFill>
              </a:rPr>
              <a:t>Few</a:t>
            </a:r>
            <a:r>
              <a:rPr lang="it-IT" sz="3600" b="1" i="1" dirty="0">
                <a:solidFill>
                  <a:srgbClr val="00B050"/>
                </a:solidFill>
              </a:rPr>
              <a:t> </a:t>
            </a:r>
            <a:r>
              <a:rPr lang="it-IT" sz="3600" b="1" i="1" dirty="0" err="1">
                <a:solidFill>
                  <a:srgbClr val="00B050"/>
                </a:solidFill>
              </a:rPr>
              <a:t>Mpc</a:t>
            </a:r>
            <a:r>
              <a:rPr lang="it-IT" sz="3600" b="1" i="1" dirty="0">
                <a:solidFill>
                  <a:srgbClr val="00B050"/>
                </a:solidFill>
              </a:rPr>
              <a:t> </a:t>
            </a:r>
            <a:r>
              <a:rPr lang="it-IT" sz="3600" b="1" i="1" dirty="0" err="1">
                <a:solidFill>
                  <a:srgbClr val="00B050"/>
                </a:solidFill>
              </a:rPr>
              <a:t>distances</a:t>
            </a:r>
            <a:br>
              <a:rPr lang="it-IT" sz="3600" b="1" i="1" dirty="0">
                <a:solidFill>
                  <a:srgbClr val="00B050"/>
                </a:solidFill>
              </a:rPr>
            </a:br>
            <a:r>
              <a:rPr lang="it-IT" sz="3600" b="1" i="1" dirty="0">
                <a:solidFill>
                  <a:srgbClr val="F19B0F"/>
                </a:solidFill>
              </a:rPr>
              <a:t>South</a:t>
            </a:r>
            <a:r>
              <a:rPr lang="it-IT" sz="3600" b="1" i="1" dirty="0">
                <a:solidFill>
                  <a:srgbClr val="00B050"/>
                </a:solidFill>
              </a:rPr>
              <a:t>-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North </a:t>
            </a:r>
            <a:r>
              <a:rPr lang="it-IT" sz="3600" b="1" i="1" dirty="0">
                <a:solidFill>
                  <a:srgbClr val="00B050"/>
                </a:solidFill>
              </a:rPr>
              <a:t>UHECR </a:t>
            </a:r>
            <a:r>
              <a:rPr lang="it-IT" sz="3600" b="1" i="1" dirty="0" err="1">
                <a:solidFill>
                  <a:srgbClr val="00B050"/>
                </a:solidFill>
              </a:rPr>
              <a:t>sky</a:t>
            </a:r>
            <a:r>
              <a:rPr lang="it-IT" sz="3600" b="1" i="1" dirty="0">
                <a:solidFill>
                  <a:srgbClr val="00B050"/>
                </a:solidFill>
              </a:rPr>
              <a:t> </a:t>
            </a:r>
            <a:r>
              <a:rPr lang="it-IT" sz="4000" b="1" i="1" dirty="0" err="1">
                <a:solidFill>
                  <a:srgbClr val="FF0000"/>
                </a:solidFill>
              </a:rPr>
              <a:t>asymmetry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E28DE5B-7529-4881-AA13-974E30643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322153"/>
            <a:ext cx="6336704" cy="5399322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B1E7C3-126C-47E8-A4E6-7FE4D8AE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211AF2-0DC0-4C62-B519-9A538C64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23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C77AC5A-B178-427E-B74F-51548160D83C}"/>
              </a:ext>
            </a:extLst>
          </p:cNvPr>
          <p:cNvSpPr/>
          <p:nvPr/>
        </p:nvSpPr>
        <p:spPr>
          <a:xfrm rot="21069932">
            <a:off x="3366567" y="1894274"/>
            <a:ext cx="1403960" cy="3715218"/>
          </a:xfrm>
          <a:prstGeom prst="rect">
            <a:avLst/>
          </a:prstGeom>
          <a:solidFill>
            <a:srgbClr val="FFC0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B00CB97-390D-4DE0-BB7D-61878A4093C6}"/>
              </a:ext>
            </a:extLst>
          </p:cNvPr>
          <p:cNvSpPr/>
          <p:nvPr/>
        </p:nvSpPr>
        <p:spPr>
          <a:xfrm rot="21069932" flipH="1">
            <a:off x="4886558" y="1612163"/>
            <a:ext cx="1920749" cy="3859433"/>
          </a:xfrm>
          <a:prstGeom prst="rect">
            <a:avLst/>
          </a:prstGeom>
          <a:solidFill>
            <a:srgbClr val="0070C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56B19210-0159-4F02-BAD4-525286B64C4E}"/>
              </a:ext>
            </a:extLst>
          </p:cNvPr>
          <p:cNvSpPr/>
          <p:nvPr/>
        </p:nvSpPr>
        <p:spPr>
          <a:xfrm>
            <a:off x="1403648" y="2097659"/>
            <a:ext cx="1512168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65D88C6-1681-4534-A1C5-88463E2D6E15}"/>
              </a:ext>
            </a:extLst>
          </p:cNvPr>
          <p:cNvSpPr/>
          <p:nvPr/>
        </p:nvSpPr>
        <p:spPr>
          <a:xfrm flipH="1">
            <a:off x="7039000" y="2204864"/>
            <a:ext cx="1647800" cy="50405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67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2CC81B-851B-4FAD-8262-15C6C1DA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093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North versus </a:t>
            </a:r>
            <a:r>
              <a:rPr lang="it-IT" b="1" i="1" dirty="0">
                <a:solidFill>
                  <a:srgbClr val="F19B0F"/>
                </a:solidFill>
              </a:rPr>
              <a:t>South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, </a:t>
            </a:r>
            <a:r>
              <a:rPr lang="it-IT" b="1" i="1" dirty="0">
                <a:solidFill>
                  <a:srgbClr val="F19B0F"/>
                </a:solidFill>
              </a:rPr>
              <a:t>AUGER</a:t>
            </a:r>
            <a:r>
              <a:rPr lang="it-IT" b="1" i="1" dirty="0">
                <a:solidFill>
                  <a:srgbClr val="FF0000"/>
                </a:solidFill>
              </a:rPr>
              <a:t>-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TA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sky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puzzling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>
                <a:solidFill>
                  <a:srgbClr val="FF0000"/>
                </a:solidFill>
              </a:rPr>
              <a:t>asymmetry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along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UHECR GZK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off</a:t>
            </a:r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76F640D-17E6-48EA-9834-7A1E2D4F0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73" y="2276872"/>
            <a:ext cx="9117839" cy="410445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FAFE74-6E96-4840-A263-89D9005F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520544-2F45-48F1-92EB-8F05EF2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24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2CFEC5-EB5F-44D7-B73A-D067CCAE7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27163"/>
            <a:ext cx="3744416" cy="45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31D813-EA6F-4DCE-87A3-4CC082774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  <a14:imgEffect>
                      <a14:brightnessContrast bright="11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628800"/>
            <a:ext cx="7773263" cy="5316406"/>
          </a:xfrm>
          <a:prstGeom prst="rect">
            <a:avLst/>
          </a:prstGeom>
        </p:spPr>
      </p:pic>
      <p:pic>
        <p:nvPicPr>
          <p:cNvPr id="10" name="Segnaposto contenuto 5">
            <a:extLst>
              <a:ext uri="{FF2B5EF4-FFF2-40B4-BE49-F238E27FC236}">
                <a16:creationId xmlns:a16="http://schemas.microsoft.com/office/drawing/2014/main" id="{04C9DBDF-5DA4-4F70-BF60-E017C097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401" y="1665512"/>
            <a:ext cx="5832648" cy="323670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2BA71F9-B440-4102-850A-D408B5A5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54" y="108272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Galactic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Coordinate: Hot Spots and </a:t>
            </a:r>
            <a:r>
              <a:rPr lang="it-IT" sz="3600" b="1" i="1" dirty="0">
                <a:solidFill>
                  <a:srgbClr val="FF0000"/>
                </a:solidFill>
              </a:rPr>
              <a:t>Local </a:t>
            </a:r>
            <a:r>
              <a:rPr lang="it-IT" sz="3600" b="1" i="1" dirty="0" err="1">
                <a:solidFill>
                  <a:srgbClr val="FF0000"/>
                </a:solidFill>
              </a:rPr>
              <a:t>Sheet</a:t>
            </a:r>
            <a:r>
              <a:rPr lang="it-IT" sz="3600" b="1" i="1" dirty="0">
                <a:solidFill>
                  <a:srgbClr val="FF0000"/>
                </a:solidFill>
              </a:rPr>
              <a:t> Sources++ </a:t>
            </a:r>
            <a:r>
              <a:rPr lang="it-IT" sz="3600" b="1" i="1" dirty="0" err="1">
                <a:solidFill>
                  <a:srgbClr val="FF0000"/>
                </a:solidFill>
              </a:rPr>
              <a:t>Multiplets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180642-89C1-4B7A-BC19-0ABF8FF8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6199C0-0015-4699-8D41-9DA9EAB2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25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65E290EF-1E3B-47D0-9EF1-CA03B0E6E11B}"/>
              </a:ext>
            </a:extLst>
          </p:cNvPr>
          <p:cNvSpPr/>
          <p:nvPr/>
        </p:nvSpPr>
        <p:spPr>
          <a:xfrm rot="8648632" flipH="1">
            <a:off x="5070429" y="4582830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BD6BB35D-8374-4092-8A2D-ADC44998F354}"/>
              </a:ext>
            </a:extLst>
          </p:cNvPr>
          <p:cNvSpPr/>
          <p:nvPr/>
        </p:nvSpPr>
        <p:spPr>
          <a:xfrm rot="4944017" flipH="1">
            <a:off x="5859637" y="2807292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A51D4190-64D5-4D4D-9603-14E2FAAB0DC2}"/>
              </a:ext>
            </a:extLst>
          </p:cNvPr>
          <p:cNvSpPr/>
          <p:nvPr/>
        </p:nvSpPr>
        <p:spPr>
          <a:xfrm rot="4944017" flipH="1">
            <a:off x="8515466" y="954364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0E04BA0-34DA-4C7F-A047-9FC44A51BD2F}"/>
              </a:ext>
            </a:extLst>
          </p:cNvPr>
          <p:cNvSpPr/>
          <p:nvPr/>
        </p:nvSpPr>
        <p:spPr>
          <a:xfrm>
            <a:off x="2051720" y="1296180"/>
            <a:ext cx="44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https://arxiv.org/pdf/2302.06489</a:t>
            </a:r>
          </a:p>
        </p:txBody>
      </p:sp>
    </p:spTree>
    <p:extLst>
      <p:ext uri="{BB962C8B-B14F-4D97-AF65-F5344CB8AC3E}">
        <p14:creationId xmlns:p14="http://schemas.microsoft.com/office/powerpoint/2010/main" val="41727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42F09-149D-478C-9D1F-B5D7E367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80" y="620688"/>
            <a:ext cx="8147248" cy="1930226"/>
          </a:xfrm>
        </p:spPr>
        <p:txBody>
          <a:bodyPr>
            <a:normAutofit fontScale="90000"/>
          </a:bodyPr>
          <a:lstStyle/>
          <a:p>
            <a:r>
              <a:rPr lang="en-US" sz="3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Stellar Mass and Star Formation Rate within a Billion Light-years, by Jonathan </a:t>
            </a:r>
            <a:r>
              <a:rPr lang="en-US" sz="31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Biteau</a:t>
            </a:r>
            <a:r>
              <a:rPr lang="en-US" sz="3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2021</a:t>
            </a:r>
            <a:br>
              <a:rPr lang="en-US" dirty="0"/>
            </a:br>
            <a:r>
              <a:rPr lang="en-US" sz="4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4000" b="1" i="1" u="sng" dirty="0">
                <a:solidFill>
                  <a:srgbClr val="0070C0"/>
                </a:solidFill>
              </a:rPr>
              <a:t>Andromeda</a:t>
            </a:r>
            <a:r>
              <a:rPr lang="en-US" sz="4000" b="1" i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4000" b="1" i="1" u="sng" dirty="0">
                <a:solidFill>
                  <a:srgbClr val="00B050"/>
                </a:solidFill>
              </a:rPr>
              <a:t>Local Sheet</a:t>
            </a:r>
            <a:r>
              <a:rPr lang="en-US" sz="40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4000" b="1" i="1" u="sng" dirty="0">
                <a:solidFill>
                  <a:srgbClr val="FF0000"/>
                </a:solidFill>
              </a:rPr>
              <a:t>VIRGO</a:t>
            </a:r>
            <a:br>
              <a:rPr lang="en-US" sz="4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mass distribution</a:t>
            </a:r>
            <a:br>
              <a:rPr lang="en-US" dirty="0"/>
            </a:b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05A251A-F3F7-4A36-BEF4-830E1806C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680" y="3219917"/>
            <a:ext cx="8229600" cy="300080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261AEE-A930-4685-B033-FF15CF4D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EEC0BA-692D-4EC5-9C2A-9E705B9C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4E36-0AEA-40C4-85FE-0B7DF346B73A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FD550C6B-5634-4702-A21B-FF05B91510BB}"/>
              </a:ext>
            </a:extLst>
          </p:cNvPr>
          <p:cNvSpPr/>
          <p:nvPr/>
        </p:nvSpPr>
        <p:spPr>
          <a:xfrm>
            <a:off x="1187624" y="249289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8716C292-97A0-4FF8-89D4-45D6DA754A9A}"/>
              </a:ext>
            </a:extLst>
          </p:cNvPr>
          <p:cNvSpPr/>
          <p:nvPr/>
        </p:nvSpPr>
        <p:spPr>
          <a:xfrm rot="10800000">
            <a:off x="2051721" y="5085184"/>
            <a:ext cx="288032" cy="452332"/>
          </a:xfrm>
          <a:prstGeom prst="downArrow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80D1588C-89DF-4B11-B0CC-C74D810C5C1A}"/>
              </a:ext>
            </a:extLst>
          </p:cNvPr>
          <p:cNvSpPr/>
          <p:nvPr/>
        </p:nvSpPr>
        <p:spPr>
          <a:xfrm rot="10800000">
            <a:off x="3203848" y="5157192"/>
            <a:ext cx="288032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A2106365-A0AE-4084-91C7-810A0D776762}"/>
              </a:ext>
            </a:extLst>
          </p:cNvPr>
          <p:cNvSpPr/>
          <p:nvPr/>
        </p:nvSpPr>
        <p:spPr>
          <a:xfrm rot="13869289">
            <a:off x="1340024" y="2007055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032147A3-A169-4454-9803-5E2789DB54ED}"/>
              </a:ext>
            </a:extLst>
          </p:cNvPr>
          <p:cNvSpPr/>
          <p:nvPr/>
        </p:nvSpPr>
        <p:spPr>
          <a:xfrm rot="10800000">
            <a:off x="6799919" y="5085184"/>
            <a:ext cx="288032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9FE33BE1-E540-4346-B199-3B64E571A653}"/>
              </a:ext>
            </a:extLst>
          </p:cNvPr>
          <p:cNvSpPr/>
          <p:nvPr/>
        </p:nvSpPr>
        <p:spPr>
          <a:xfrm rot="10800000">
            <a:off x="6084168" y="5085183"/>
            <a:ext cx="288032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6CD96D08-8A22-4D74-B0BD-76948B1CD27A}"/>
              </a:ext>
            </a:extLst>
          </p:cNvPr>
          <p:cNvSpPr/>
          <p:nvPr/>
        </p:nvSpPr>
        <p:spPr>
          <a:xfrm rot="10800000">
            <a:off x="1187623" y="501317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AC5BC12B-271F-4443-AB4B-810470893991}"/>
              </a:ext>
            </a:extLst>
          </p:cNvPr>
          <p:cNvSpPr/>
          <p:nvPr/>
        </p:nvSpPr>
        <p:spPr>
          <a:xfrm rot="10800000">
            <a:off x="5292080" y="501317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333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F5710A-29DF-44D9-8146-5B42C02A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2024, </a:t>
            </a:r>
            <a:r>
              <a:rPr lang="it-IT" b="1" i="1" dirty="0" err="1">
                <a:solidFill>
                  <a:schemeClr val="accent3">
                    <a:lumMod val="75000"/>
                  </a:schemeClr>
                </a:solidFill>
              </a:rPr>
              <a:t>Celestial</a:t>
            </a:r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 Coordinate  Hot Spots</a:t>
            </a:r>
            <a:br>
              <a:rPr lang="it-IT" b="1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and </a:t>
            </a:r>
            <a:r>
              <a:rPr lang="it-IT" b="1" i="1" dirty="0" err="1">
                <a:solidFill>
                  <a:srgbClr val="00B050"/>
                </a:solidFill>
              </a:rPr>
              <a:t>Amaterasu</a:t>
            </a:r>
            <a:endParaRPr lang="it-IT" b="1" i="1" dirty="0">
              <a:solidFill>
                <a:srgbClr val="00B05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926B811-DBF4-4BF5-B2B5-66FF4C08E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60" y="1600200"/>
            <a:ext cx="7600479" cy="452596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53B0C1-2F43-45AB-866A-47D67918E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D2F265-E17E-4B91-84F2-14243267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533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9BE24-BF4E-4C25-850A-150E7556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36525"/>
            <a:ext cx="8686800" cy="418058"/>
          </a:xfrm>
        </p:spPr>
        <p:txBody>
          <a:bodyPr>
            <a:noAutofit/>
          </a:bodyPr>
          <a:lstStyle/>
          <a:p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AUGER : the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Supergalactic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 versus </a:t>
            </a:r>
            <a:r>
              <a:rPr lang="it-IT" sz="1800" b="1" dirty="0">
                <a:solidFill>
                  <a:srgbClr val="1D8105"/>
                </a:solidFill>
              </a:rPr>
              <a:t>LOCAL SHEET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Plane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, 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July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 2024 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b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A 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very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missing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Virgo </a:t>
            </a:r>
            <a:endParaRPr lang="it-IT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EF022BC-8F5C-4032-B04F-58D819B50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2536" y="764704"/>
            <a:ext cx="9073008" cy="760839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277D2E-8342-4EA5-B5EB-88CB0B60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A99A78-341F-4E01-8C6A-97B51E1E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28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C578B78-A29D-40FC-B9CC-ECCD99E35ADD}"/>
              </a:ext>
            </a:extLst>
          </p:cNvPr>
          <p:cNvSpPr/>
          <p:nvPr/>
        </p:nvSpPr>
        <p:spPr>
          <a:xfrm>
            <a:off x="4572000" y="1052736"/>
            <a:ext cx="44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https://arxiv.org/pdf/2407.06874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217E5CC-32D5-4235-BB8A-3DCE911F23F0}"/>
              </a:ext>
            </a:extLst>
          </p:cNvPr>
          <p:cNvSpPr/>
          <p:nvPr/>
        </p:nvSpPr>
        <p:spPr>
          <a:xfrm>
            <a:off x="6084168" y="476672"/>
            <a:ext cx="216024" cy="216024"/>
          </a:xfrm>
          <a:prstGeom prst="ellipse">
            <a:avLst/>
          </a:prstGeom>
          <a:solidFill>
            <a:srgbClr val="FFFF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DF9EA7B-6579-4C09-BD62-71F17A96FECF}"/>
              </a:ext>
            </a:extLst>
          </p:cNvPr>
          <p:cNvSpPr/>
          <p:nvPr/>
        </p:nvSpPr>
        <p:spPr>
          <a:xfrm>
            <a:off x="5205783" y="6102822"/>
            <a:ext cx="216024" cy="216024"/>
          </a:xfrm>
          <a:prstGeom prst="ellipse">
            <a:avLst/>
          </a:prstGeom>
          <a:solidFill>
            <a:srgbClr val="FFFF00">
              <a:alpha val="9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FD351F2-F140-4630-B99A-247F521EC9D0}"/>
              </a:ext>
            </a:extLst>
          </p:cNvPr>
          <p:cNvSpPr/>
          <p:nvPr/>
        </p:nvSpPr>
        <p:spPr>
          <a:xfrm>
            <a:off x="5200457" y="5329786"/>
            <a:ext cx="216024" cy="216024"/>
          </a:xfrm>
          <a:prstGeom prst="ellipse">
            <a:avLst/>
          </a:prstGeom>
          <a:solidFill>
            <a:srgbClr val="FFFF00">
              <a:alpha val="9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3B80537-850A-4502-94B0-3E29EAD4D376}"/>
              </a:ext>
            </a:extLst>
          </p:cNvPr>
          <p:cNvSpPr/>
          <p:nvPr/>
        </p:nvSpPr>
        <p:spPr>
          <a:xfrm>
            <a:off x="5215309" y="4509120"/>
            <a:ext cx="216024" cy="216024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E83C57E-457B-4E77-B877-4283A8092AC6}"/>
              </a:ext>
            </a:extLst>
          </p:cNvPr>
          <p:cNvSpPr/>
          <p:nvPr/>
        </p:nvSpPr>
        <p:spPr>
          <a:xfrm>
            <a:off x="5205783" y="3717032"/>
            <a:ext cx="216024" cy="216024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1F909821-24D3-4429-B666-474F86AE2381}"/>
              </a:ext>
            </a:extLst>
          </p:cNvPr>
          <p:cNvSpPr/>
          <p:nvPr/>
        </p:nvSpPr>
        <p:spPr>
          <a:xfrm>
            <a:off x="5258739" y="2958848"/>
            <a:ext cx="216024" cy="216024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6A5067F-D52C-481C-B55D-D9F6C7AF0BB2}"/>
              </a:ext>
            </a:extLst>
          </p:cNvPr>
          <p:cNvSpPr/>
          <p:nvPr/>
        </p:nvSpPr>
        <p:spPr>
          <a:xfrm>
            <a:off x="5273028" y="2161997"/>
            <a:ext cx="216024" cy="216024"/>
          </a:xfrm>
          <a:prstGeom prst="ellipse">
            <a:avLst/>
          </a:prstGeom>
          <a:solidFill>
            <a:srgbClr val="FFFF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8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4" y="1695301"/>
            <a:ext cx="6878154" cy="406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6" y="1700809"/>
            <a:ext cx="8847781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1" y="274638"/>
            <a:ext cx="8951125" cy="1143000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DIPOLE: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SIZE</a:t>
            </a:r>
            <a:b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AUGER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big bang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Virgo-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- Great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Attractor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-and the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speed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Fargion 24 September,RICAP, 2024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22F1-0DD1-4220-AD7E-FDB1163335E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C564445-495E-4756-A848-710577E89C39}"/>
              </a:ext>
            </a:extLst>
          </p:cNvPr>
          <p:cNvSpPr/>
          <p:nvPr/>
        </p:nvSpPr>
        <p:spPr>
          <a:xfrm>
            <a:off x="4860032" y="2204864"/>
            <a:ext cx="216024" cy="216024"/>
          </a:xfrm>
          <a:prstGeom prst="ellipse">
            <a:avLst/>
          </a:prstGeom>
          <a:solidFill>
            <a:srgbClr val="FF00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8287FCB6-4D0B-4376-87B1-F21522A84DE9}"/>
              </a:ext>
            </a:extLst>
          </p:cNvPr>
          <p:cNvSpPr/>
          <p:nvPr/>
        </p:nvSpPr>
        <p:spPr>
          <a:xfrm>
            <a:off x="2699791" y="1232322"/>
            <a:ext cx="257721" cy="196428"/>
          </a:xfrm>
          <a:prstGeom prst="ellipse">
            <a:avLst/>
          </a:prstGeom>
          <a:solidFill>
            <a:srgbClr val="FF00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FE6A4-CFA5-4001-AFCD-16F2B15A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8568952" cy="365125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A brief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Summary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of «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Cosmic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Rays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04808E-1C1F-4B67-A766-F067D78E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F9A079-0924-47F8-930F-EF677A0B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295289"/>
            <a:ext cx="3168352" cy="20643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89214BF-4C94-4299-A8E2-B82A1FDA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762657"/>
            <a:ext cx="3084144" cy="243973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AD559D-45A4-4227-B069-1D3BD1329922}"/>
              </a:ext>
            </a:extLst>
          </p:cNvPr>
          <p:cNvSpPr txBox="1"/>
          <p:nvPr/>
        </p:nvSpPr>
        <p:spPr>
          <a:xfrm>
            <a:off x="6878965" y="6300028"/>
            <a:ext cx="100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UHECR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B5A53A68-0598-4DD0-B2AB-3AA3D11A0308}"/>
              </a:ext>
            </a:extLst>
          </p:cNvPr>
          <p:cNvSpPr/>
          <p:nvPr/>
        </p:nvSpPr>
        <p:spPr>
          <a:xfrm rot="16200000">
            <a:off x="8007464" y="6834296"/>
            <a:ext cx="234636" cy="624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675B5D59-D226-4F8E-98F8-BD29491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  <a:endParaRPr lang="it-IT" dirty="0"/>
          </a:p>
        </p:txBody>
      </p:sp>
      <p:pic>
        <p:nvPicPr>
          <p:cNvPr id="19" name="Segnaposto contenuto 18">
            <a:extLst>
              <a:ext uri="{FF2B5EF4-FFF2-40B4-BE49-F238E27FC236}">
                <a16:creationId xmlns:a16="http://schemas.microsoft.com/office/drawing/2014/main" id="{7E13A9E7-B1DF-4E74-A3DE-7D5204389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82082"/>
            <a:ext cx="5279514" cy="5599245"/>
          </a:xfr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CCB68C5-37A1-4EFC-9423-91A99901126C}"/>
              </a:ext>
            </a:extLst>
          </p:cNvPr>
          <p:cNvSpPr txBox="1"/>
          <p:nvPr/>
        </p:nvSpPr>
        <p:spPr>
          <a:xfrm>
            <a:off x="4443138" y="6017722"/>
            <a:ext cx="100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UHECR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94998693-C2D0-4C88-84CA-A7DB648A2E12}"/>
              </a:ext>
            </a:extLst>
          </p:cNvPr>
          <p:cNvSpPr/>
          <p:nvPr/>
        </p:nvSpPr>
        <p:spPr>
          <a:xfrm>
            <a:off x="2915816" y="5157192"/>
            <a:ext cx="811666" cy="325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8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D21858-5B6C-426F-BE38-99942004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227012"/>
            <a:ext cx="9145016" cy="1143000"/>
          </a:xfrm>
        </p:spPr>
        <p:txBody>
          <a:bodyPr>
            <a:normAutofit/>
          </a:bodyPr>
          <a:lstStyle/>
          <a:p>
            <a:r>
              <a:rPr lang="it-IT" sz="4000" i="1" dirty="0" err="1">
                <a:solidFill>
                  <a:schemeClr val="accent6">
                    <a:lumMod val="50000"/>
                  </a:schemeClr>
                </a:solidFill>
              </a:rPr>
              <a:t>Auger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000" i="1" dirty="0" err="1">
                <a:solidFill>
                  <a:schemeClr val="accent6">
                    <a:lumMod val="50000"/>
                  </a:schemeClr>
                </a:solidFill>
              </a:rPr>
              <a:t>Dipole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000" i="1" dirty="0" err="1">
                <a:solidFill>
                  <a:schemeClr val="accent6">
                    <a:lumMod val="50000"/>
                  </a:schemeClr>
                </a:solidFill>
              </a:rPr>
              <a:t>at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</a:rPr>
              <a:t> 4-8, 8-16, 16-32, &gt;32 </a:t>
            </a:r>
            <a:r>
              <a:rPr lang="it-IT" sz="4000" i="1" dirty="0" err="1">
                <a:solidFill>
                  <a:schemeClr val="accent6">
                    <a:lumMod val="50000"/>
                  </a:schemeClr>
                </a:solidFill>
              </a:rPr>
              <a:t>EeV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43C062F-AE12-4A67-AD77-47B3C549D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634331"/>
            <a:ext cx="7581900" cy="44577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4A8386-F31C-4FD7-A8DD-8007CC89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AA802F-E170-46DD-A3F2-48892338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217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4CAC7-2916-4E03-81C6-0B799A25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6525"/>
            <a:ext cx="8651304" cy="1143000"/>
          </a:xfrm>
        </p:spPr>
        <p:txBody>
          <a:bodyPr>
            <a:noAutofit/>
          </a:bodyPr>
          <a:lstStyle/>
          <a:p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Galactic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coordinate</a:t>
            </a:r>
            <a:r>
              <a:rPr lang="it-IT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AUGER </a:t>
            </a:r>
            <a:r>
              <a:rPr lang="it-IT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Dipole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Anisotropy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-Hot spots- Local </a:t>
            </a:r>
            <a:r>
              <a:rPr lang="it-IT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Sources</a:t>
            </a:r>
            <a:endParaRPr lang="it-IT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BAAC526-3FCF-42A0-952D-C46BA5E0E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96752"/>
            <a:ext cx="7776864" cy="5201345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617F1AC-2332-46CB-914A-3F50F8DC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A41DEC-7814-4AFB-9640-9566840D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855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BA71F9-B440-4102-850A-D408B5A5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Galactic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Coordinate: Hot Spots and Local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Sources++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Multiplets</a:t>
            </a:r>
            <a:endParaRPr lang="it-IT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31D813-EA6F-4DCE-87A3-4CC082774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628800"/>
            <a:ext cx="7773263" cy="531640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180642-89C1-4B7A-BC19-0ABF8FF8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6199C0-0015-4699-8D41-9DA9EAB2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32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65E290EF-1E3B-47D0-9EF1-CA03B0E6E11B}"/>
              </a:ext>
            </a:extLst>
          </p:cNvPr>
          <p:cNvSpPr/>
          <p:nvPr/>
        </p:nvSpPr>
        <p:spPr>
          <a:xfrm rot="8648632" flipH="1">
            <a:off x="5070429" y="4582830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BD6BB35D-8374-4092-8A2D-ADC44998F354}"/>
              </a:ext>
            </a:extLst>
          </p:cNvPr>
          <p:cNvSpPr/>
          <p:nvPr/>
        </p:nvSpPr>
        <p:spPr>
          <a:xfrm rot="4944017" flipH="1">
            <a:off x="5859637" y="2807292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A51D4190-64D5-4D4D-9603-14E2FAAB0DC2}"/>
              </a:ext>
            </a:extLst>
          </p:cNvPr>
          <p:cNvSpPr/>
          <p:nvPr/>
        </p:nvSpPr>
        <p:spPr>
          <a:xfrm rot="4944017" flipH="1">
            <a:off x="8515466" y="954364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162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6869EC-8DFE-4642-897B-F26296B8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Additional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Multiplets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puzzling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clustering </a:t>
            </a:r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3C454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B211DC6-370E-4948-8CDF-8E14C2425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424" y="1340768"/>
            <a:ext cx="7836039" cy="484559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4417A7-98D8-4C27-8486-EEF3321D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A964CB-63A8-4DA9-9625-73CFBFDC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33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82100E0C-96E7-42C5-AFBB-424F0B410976}"/>
              </a:ext>
            </a:extLst>
          </p:cNvPr>
          <p:cNvSpPr/>
          <p:nvPr/>
        </p:nvSpPr>
        <p:spPr>
          <a:xfrm rot="4944017" flipH="1">
            <a:off x="6139202" y="1871188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9A38D40E-7E8C-4F16-85F9-5B79925D63CB}"/>
              </a:ext>
            </a:extLst>
          </p:cNvPr>
          <p:cNvSpPr/>
          <p:nvPr/>
        </p:nvSpPr>
        <p:spPr>
          <a:xfrm rot="4944017" flipH="1" flipV="1">
            <a:off x="5892031" y="2999359"/>
            <a:ext cx="123929" cy="3019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12F082A-98A9-4621-BFB1-260521515067}"/>
              </a:ext>
            </a:extLst>
          </p:cNvPr>
          <p:cNvSpPr/>
          <p:nvPr/>
        </p:nvSpPr>
        <p:spPr>
          <a:xfrm rot="4944017" flipH="1">
            <a:off x="4126048" y="3132473"/>
            <a:ext cx="211021" cy="59255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452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AE8F32-9ECF-4C75-9894-545A934B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rgbClr val="00B050"/>
                </a:solidFill>
              </a:rPr>
              <a:t>Amaterasu</a:t>
            </a:r>
            <a:r>
              <a:rPr lang="it-IT" b="1" i="1" dirty="0">
                <a:solidFill>
                  <a:srgbClr val="00B050"/>
                </a:solidFill>
              </a:rPr>
              <a:t>,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most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recent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TA 220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EeV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UHECR: a  SS433 heavy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bent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Ni UHECR?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4C9A9DB-5A07-4461-BBDD-C9CCC785E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439" y="1600200"/>
            <a:ext cx="7563122" cy="452596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4FCBA3-56EE-4CB5-854E-0E66430D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A09F90-4822-48D1-AB29-877D116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34</a:t>
            </a:fld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1109D75-AC16-4E4B-A393-64D73A710D61}"/>
              </a:ext>
            </a:extLst>
          </p:cNvPr>
          <p:cNvSpPr/>
          <p:nvPr/>
        </p:nvSpPr>
        <p:spPr>
          <a:xfrm>
            <a:off x="1043608" y="1916832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BB3A542-83D9-4D6D-BD77-1007346D40D8}"/>
              </a:ext>
            </a:extLst>
          </p:cNvPr>
          <p:cNvSpPr/>
          <p:nvPr/>
        </p:nvSpPr>
        <p:spPr>
          <a:xfrm>
            <a:off x="539552" y="188640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995BB591-336C-4575-8C06-0A5A6CFC8108}"/>
              </a:ext>
            </a:extLst>
          </p:cNvPr>
          <p:cNvSpPr/>
          <p:nvPr/>
        </p:nvSpPr>
        <p:spPr>
          <a:xfrm rot="4944017" flipH="1">
            <a:off x="3549984" y="3132721"/>
            <a:ext cx="211021" cy="59255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000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B9F86C-0141-4EE0-B244-D4DC3473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691927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Conclusions</a:t>
            </a:r>
            <a:endParaRPr lang="it-IT" b="1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0EA9FE-FCBD-4F36-BC97-3E78BEAF2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579296" cy="5159598"/>
          </a:xfrm>
        </p:spPr>
        <p:txBody>
          <a:bodyPr>
            <a:normAutofit fontScale="77500" lnSpcReduction="20000"/>
          </a:bodyPr>
          <a:lstStyle/>
          <a:p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UHECR clustering are 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mostly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due to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lightest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nuclei: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D,H,Be,Li</a:t>
            </a:r>
            <a:endParaRPr lang="it-IT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are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mainly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made by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GRBs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AGN jets</a:t>
            </a:r>
          </a:p>
          <a:p>
            <a:endParaRPr lang="it-IT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Such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UHECR are 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bounded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within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4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 in Local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Sheet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Galaxies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it-IT" sz="2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20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first clustering :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Cen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A, M82, NGC 253  are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found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confirmed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M31, Maffei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Galaxies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Cas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A,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also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start to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arise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Multiplets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from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Cen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A and NGC 253 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have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been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foreseen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observed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Asymmetry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North South made by 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few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Local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masses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asymmetry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sky</a:t>
            </a:r>
            <a:endParaRPr lang="it-IT" sz="2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100" b="1" i="1" dirty="0">
                <a:solidFill>
                  <a:schemeClr val="accent2">
                    <a:lumMod val="75000"/>
                  </a:schemeClr>
                </a:solidFill>
              </a:rPr>
              <a:t>UHECR AUGER </a:t>
            </a:r>
            <a:r>
              <a:rPr lang="it-IT" sz="2100" b="1" i="1" dirty="0" err="1">
                <a:solidFill>
                  <a:schemeClr val="accent2">
                    <a:lumMod val="75000"/>
                  </a:schemeClr>
                </a:solidFill>
              </a:rPr>
              <a:t>Dipole</a:t>
            </a:r>
            <a:r>
              <a:rPr lang="it-IT" sz="21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100" b="1" i="1" dirty="0" err="1">
                <a:solidFill>
                  <a:schemeClr val="accent2">
                    <a:lumMod val="75000"/>
                  </a:schemeClr>
                </a:solidFill>
              </a:rPr>
              <a:t>fed</a:t>
            </a:r>
            <a:r>
              <a:rPr lang="it-IT" sz="2100" b="1" i="1" dirty="0">
                <a:solidFill>
                  <a:schemeClr val="accent2">
                    <a:lumMod val="75000"/>
                  </a:schemeClr>
                </a:solidFill>
              </a:rPr>
              <a:t> by NGC 253 and , </a:t>
            </a:r>
            <a:r>
              <a:rPr lang="it-IT" sz="2100" b="1" i="1" dirty="0" err="1">
                <a:solidFill>
                  <a:schemeClr val="accent2">
                    <a:lumMod val="75000"/>
                  </a:schemeClr>
                </a:solidFill>
              </a:rPr>
              <a:t>possible</a:t>
            </a:r>
            <a:r>
              <a:rPr lang="it-IT" sz="2100" b="1" i="1" dirty="0">
                <a:solidFill>
                  <a:schemeClr val="accent2">
                    <a:lumMod val="75000"/>
                  </a:schemeClr>
                </a:solidFill>
              </a:rPr>
              <a:t> LMC, Vela, </a:t>
            </a:r>
            <a:r>
              <a:rPr lang="it-IT" sz="2100" b="1" i="1" dirty="0" err="1">
                <a:solidFill>
                  <a:schemeClr val="accent2">
                    <a:lumMod val="75000"/>
                  </a:schemeClr>
                </a:solidFill>
              </a:rPr>
              <a:t>Crab</a:t>
            </a:r>
            <a:endParaRPr lang="it-IT" sz="20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600" b="1" i="1" dirty="0" err="1"/>
              <a:t>If</a:t>
            </a:r>
            <a:r>
              <a:rPr lang="it-IT" sz="2600" b="1" i="1" dirty="0"/>
              <a:t> </a:t>
            </a:r>
            <a:r>
              <a:rPr lang="it-IT" sz="2600" b="1" i="1" dirty="0" err="1"/>
              <a:t>Mrk</a:t>
            </a:r>
            <a:r>
              <a:rPr lang="it-IT" sz="2600" b="1" i="1" dirty="0"/>
              <a:t> </a:t>
            </a:r>
            <a:r>
              <a:rPr lang="it-IT" sz="2600" b="1" i="1" dirty="0" err="1"/>
              <a:t>os</a:t>
            </a:r>
            <a:r>
              <a:rPr lang="it-IT" sz="2600" b="1" i="1" dirty="0"/>
              <a:t>  3C454 AGN and UHECR cluster correlate more with  time, and </a:t>
            </a:r>
            <a:r>
              <a:rPr lang="it-IT" sz="2600" b="1" i="1" dirty="0" err="1"/>
              <a:t>their</a:t>
            </a:r>
            <a:r>
              <a:rPr lang="it-IT" sz="2600" b="1" i="1" dirty="0"/>
              <a:t> </a:t>
            </a:r>
            <a:r>
              <a:rPr lang="it-IT" sz="2600" b="1" i="1" dirty="0" err="1"/>
              <a:t>composition</a:t>
            </a:r>
            <a:r>
              <a:rPr lang="it-IT" sz="2600" b="1" i="1" dirty="0"/>
              <a:t> </a:t>
            </a:r>
            <a:r>
              <a:rPr lang="it-IT" sz="2600" b="1" i="1" dirty="0" err="1"/>
              <a:t>is</a:t>
            </a:r>
            <a:r>
              <a:rPr lang="it-IT" sz="2600" b="1" i="1" dirty="0"/>
              <a:t> </a:t>
            </a:r>
            <a:r>
              <a:rPr lang="it-IT" sz="2600" b="1" i="1" dirty="0" err="1"/>
              <a:t>mainly</a:t>
            </a:r>
            <a:r>
              <a:rPr lang="it-IT" sz="2600" b="1" i="1" dirty="0"/>
              <a:t> </a:t>
            </a:r>
            <a:r>
              <a:rPr lang="it-IT" sz="2600" b="1" i="1" dirty="0" err="1"/>
              <a:t>nucleon</a:t>
            </a:r>
            <a:r>
              <a:rPr lang="it-IT" sz="2600" b="1" i="1" dirty="0"/>
              <a:t> like,..</a:t>
            </a:r>
            <a:r>
              <a:rPr lang="it-IT" sz="2600" b="1" i="1" dirty="0" err="1"/>
              <a:t>then</a:t>
            </a:r>
            <a:r>
              <a:rPr lang="it-IT" sz="2600" b="1" i="1" dirty="0"/>
              <a:t> .. Z </a:t>
            </a:r>
            <a:r>
              <a:rPr lang="it-IT" sz="2600" b="1" i="1" dirty="0" err="1"/>
              <a:t>burst</a:t>
            </a:r>
            <a:r>
              <a:rPr lang="it-IT" sz="2600" b="1" i="1" dirty="0"/>
              <a:t> model </a:t>
            </a:r>
            <a:r>
              <a:rPr lang="it-IT" sz="2600" b="1" i="1" dirty="0" err="1"/>
              <a:t>based</a:t>
            </a:r>
            <a:r>
              <a:rPr lang="it-IT" sz="2600" b="1" i="1" dirty="0"/>
              <a:t> on </a:t>
            </a:r>
            <a:r>
              <a:rPr lang="it-IT" sz="2600" b="1" i="1" dirty="0" err="1"/>
              <a:t>ZeV-relic</a:t>
            </a:r>
            <a:r>
              <a:rPr lang="it-IT" sz="2600" b="1" i="1" dirty="0"/>
              <a:t> neutrino scattering, </a:t>
            </a:r>
            <a:r>
              <a:rPr lang="it-IT" sz="2600" b="1" i="1" dirty="0" err="1"/>
              <a:t>overcome</a:t>
            </a:r>
            <a:r>
              <a:rPr lang="it-IT" sz="2600" b="1" i="1" dirty="0"/>
              <a:t> the puzzle: A Great neutrino </a:t>
            </a:r>
            <a:r>
              <a:rPr lang="it-IT" sz="2600" b="1" i="1" dirty="0" err="1"/>
              <a:t>discover</a:t>
            </a:r>
            <a:endParaRPr lang="it-IT" sz="2600" b="1" i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44F83C-A78B-4547-9577-83FC7DB0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144E44-584A-4490-BA07-4B210CC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428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05392-D7EA-4BD5-B961-1C5D09CE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48" y="260648"/>
            <a:ext cx="8651304" cy="1143000"/>
          </a:xfrm>
        </p:spPr>
        <p:txBody>
          <a:bodyPr>
            <a:noAutofit/>
          </a:bodyPr>
          <a:lstStyle/>
          <a:p>
            <a:r>
              <a:rPr lang="it-IT" sz="3600" i="1" dirty="0">
                <a:solidFill>
                  <a:schemeClr val="accent3">
                    <a:lumMod val="75000"/>
                  </a:schemeClr>
                </a:solidFill>
              </a:rPr>
              <a:t>2008-2024: UHECR </a:t>
            </a:r>
            <a:r>
              <a:rPr lang="it-IT" sz="3600" i="1" dirty="0" err="1">
                <a:solidFill>
                  <a:schemeClr val="accent3">
                    <a:lumMod val="75000"/>
                  </a:schemeClr>
                </a:solidFill>
              </a:rPr>
              <a:t>Lightest</a:t>
            </a:r>
            <a:r>
              <a:rPr lang="it-IT" sz="3600" i="1" dirty="0">
                <a:solidFill>
                  <a:schemeClr val="accent3">
                    <a:lumMod val="75000"/>
                  </a:schemeClr>
                </a:solidFill>
              </a:rPr>
              <a:t> nuclei </a:t>
            </a:r>
            <a:br>
              <a:rPr lang="it-IT" sz="3600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it-IT" sz="3600" i="1" dirty="0">
                <a:solidFill>
                  <a:schemeClr val="accent3">
                    <a:lumMod val="75000"/>
                  </a:schemeClr>
                </a:solidFill>
              </a:rPr>
              <a:t>Model </a:t>
            </a:r>
            <a:r>
              <a:rPr lang="it-IT" sz="3600" i="1" dirty="0" err="1">
                <a:solidFill>
                  <a:schemeClr val="accent3">
                    <a:lumMod val="75000"/>
                  </a:schemeClr>
                </a:solidFill>
              </a:rPr>
              <a:t>evolution</a:t>
            </a:r>
            <a:r>
              <a:rPr lang="it-IT" sz="36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6BC109-CE1E-4DD6-8CAB-609D15E0A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sz="3600" b="1" dirty="0">
                <a:hlinkClick r:id="rId2"/>
              </a:rPr>
              <a:t>arXiv:2408.07172</a:t>
            </a:r>
            <a:r>
              <a:rPr lang="it-IT" sz="3600" b="1" dirty="0"/>
              <a:t>  , 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UHECR Clustering: </a:t>
            </a:r>
            <a:r>
              <a:rPr lang="it-IT" sz="3600" b="1" dirty="0" err="1">
                <a:solidFill>
                  <a:schemeClr val="accent2">
                    <a:lumMod val="75000"/>
                  </a:schemeClr>
                </a:solidFill>
              </a:rPr>
              <a:t>Lightest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 Nuclei </a:t>
            </a:r>
            <a:r>
              <a:rPr lang="it-IT" sz="3600" b="1" dirty="0">
                <a:solidFill>
                  <a:schemeClr val="accent3">
                    <a:lumMod val="75000"/>
                  </a:schemeClr>
                </a:solidFill>
              </a:rPr>
              <a:t>from 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Local </a:t>
            </a:r>
            <a:r>
              <a:rPr lang="it-IT" sz="3600" b="1" dirty="0" err="1">
                <a:solidFill>
                  <a:schemeClr val="accent6">
                    <a:lumMod val="50000"/>
                  </a:schemeClr>
                </a:solidFill>
              </a:rPr>
              <a:t>Sheet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600" b="1" dirty="0" err="1">
                <a:solidFill>
                  <a:schemeClr val="accent6">
                    <a:lumMod val="50000"/>
                  </a:schemeClr>
                </a:solidFill>
              </a:rPr>
              <a:t>Galaxies</a:t>
            </a:r>
            <a:endParaRPr lang="it-IT" sz="36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b="1" dirty="0">
                <a:hlinkClick r:id="rId3"/>
              </a:rPr>
              <a:t>arXiv:2303.08922</a:t>
            </a:r>
            <a:r>
              <a:rPr lang="it-IT" b="1" dirty="0"/>
              <a:t> 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, UHECR Signatures and Source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......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b="1" dirty="0">
                <a:hlinkClick r:id="rId4"/>
              </a:rPr>
              <a:t>arXiv:1412.1573</a:t>
            </a:r>
            <a:r>
              <a:rPr lang="it-IT" b="1" dirty="0"/>
              <a:t>,  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meaning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of the UHECR Hot Spots: A Light Nuclei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Nearby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Astronomy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…….</a:t>
            </a:r>
          </a:p>
          <a:p>
            <a:r>
              <a:rPr lang="it-IT" b="1" dirty="0">
                <a:hlinkClick r:id="rId5"/>
              </a:rPr>
              <a:t>arXiv:0908.2650</a:t>
            </a:r>
            <a:r>
              <a:rPr lang="it-IT" b="1" dirty="0"/>
              <a:t>,  </a:t>
            </a:r>
            <a:r>
              <a:rPr lang="it-IT" b="1" dirty="0" err="1"/>
              <a:t>Coherent</a:t>
            </a:r>
            <a:r>
              <a:rPr lang="it-IT" b="1" dirty="0"/>
              <a:t> and random UHECR </a:t>
            </a:r>
            <a:r>
              <a:rPr lang="it-IT" b="1" dirty="0" err="1"/>
              <a:t>Spectroscopy</a:t>
            </a:r>
            <a:r>
              <a:rPr lang="it-IT" b="1" dirty="0"/>
              <a:t> of </a:t>
            </a:r>
            <a:r>
              <a:rPr lang="it-IT" b="1" dirty="0" err="1"/>
              <a:t>Lightest</a:t>
            </a:r>
            <a:r>
              <a:rPr lang="it-IT" b="1" dirty="0"/>
              <a:t> Nuclei </a:t>
            </a:r>
            <a:r>
              <a:rPr lang="it-IT" b="1" dirty="0" err="1"/>
              <a:t>along</a:t>
            </a:r>
            <a:r>
              <a:rPr lang="it-IT" b="1" dirty="0"/>
              <a:t> </a:t>
            </a:r>
            <a:r>
              <a:rPr lang="it-IT" b="1" dirty="0" err="1"/>
              <a:t>CenA</a:t>
            </a:r>
            <a:r>
              <a:rPr lang="it-IT" b="1" dirty="0"/>
              <a:t>…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arXiv:0801.0227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it-IT" sz="4100" b="1" dirty="0">
                <a:solidFill>
                  <a:schemeClr val="accent6">
                    <a:lumMod val="50000"/>
                  </a:schemeClr>
                </a:solidFill>
              </a:rPr>
              <a:t>Light Nuclei solving </a:t>
            </a:r>
            <a:r>
              <a:rPr lang="it-IT" sz="4100" b="1" dirty="0" err="1">
                <a:solidFill>
                  <a:schemeClr val="accent6">
                    <a:lumMod val="50000"/>
                  </a:schemeClr>
                </a:solidFill>
              </a:rPr>
              <a:t>Auger</a:t>
            </a:r>
            <a:r>
              <a:rPr lang="it-IT" sz="4100" b="1" dirty="0">
                <a:solidFill>
                  <a:schemeClr val="accent6">
                    <a:lumMod val="50000"/>
                  </a:schemeClr>
                </a:solidFill>
              </a:rPr>
              <a:t> puzzles.  The </a:t>
            </a:r>
            <a:r>
              <a:rPr lang="it-IT" sz="4100" b="1" dirty="0" err="1">
                <a:solidFill>
                  <a:schemeClr val="accent6">
                    <a:lumMod val="50000"/>
                  </a:schemeClr>
                </a:solidFill>
              </a:rPr>
              <a:t>Cen</a:t>
            </a:r>
            <a:r>
              <a:rPr lang="it-IT" sz="4100" b="1" dirty="0">
                <a:solidFill>
                  <a:schemeClr val="accent6">
                    <a:lumMod val="50000"/>
                  </a:schemeClr>
                </a:solidFill>
              </a:rPr>
              <a:t>-A </a:t>
            </a:r>
            <a:r>
              <a:rPr lang="it-IT" sz="4100" b="1" dirty="0" err="1">
                <a:solidFill>
                  <a:schemeClr val="accent6">
                    <a:lumMod val="50000"/>
                  </a:schemeClr>
                </a:solidFill>
              </a:rPr>
              <a:t>imprint</a:t>
            </a:r>
            <a:endParaRPr lang="it-IT" sz="41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b="1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55697C-DC21-4E06-91D0-140D0A5B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798AB3-994C-468E-92AB-19D86513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575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30BDB3-5832-4CAC-98EF-8F57533E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i="1" dirty="0">
                <a:solidFill>
                  <a:schemeClr val="accent6">
                    <a:lumMod val="50000"/>
                  </a:schemeClr>
                </a:solidFill>
              </a:rPr>
              <a:t>Thank </a:t>
            </a:r>
            <a:r>
              <a:rPr lang="it-IT" sz="3600" i="1" dirty="0" err="1">
                <a:solidFill>
                  <a:schemeClr val="accent6">
                    <a:lumMod val="50000"/>
                  </a:schemeClr>
                </a:solidFill>
              </a:rPr>
              <a:t>You</a:t>
            </a:r>
            <a:r>
              <a:rPr lang="it-IT" sz="3600" i="1" dirty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it-IT" sz="3600" i="1" dirty="0" err="1">
                <a:solidFill>
                  <a:schemeClr val="accent6">
                    <a:lumMod val="50000"/>
                  </a:schemeClr>
                </a:solidFill>
              </a:rPr>
              <a:t>your</a:t>
            </a:r>
            <a:r>
              <a:rPr lang="it-IT" sz="3600" i="1" dirty="0">
                <a:solidFill>
                  <a:schemeClr val="accent6">
                    <a:lumMod val="50000"/>
                  </a:schemeClr>
                </a:solidFill>
              </a:rPr>
              <a:t> Ultra High Energy  </a:t>
            </a:r>
            <a:r>
              <a:rPr lang="it-IT" sz="3600" b="1" i="1" dirty="0" err="1">
                <a:solidFill>
                  <a:schemeClr val="accent3">
                    <a:lumMod val="75000"/>
                  </a:schemeClr>
                </a:solidFill>
              </a:rPr>
              <a:t>attention</a:t>
            </a:r>
            <a:endParaRPr lang="it-IT" sz="36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D62C4C2-72A8-44FA-B7EB-20DD5F9F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988E2C-CCC3-496C-A210-9C61D749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37</a:t>
            </a:fld>
            <a:endParaRPr lang="it-IT"/>
          </a:p>
        </p:txBody>
      </p:sp>
      <p:pic>
        <p:nvPicPr>
          <p:cNvPr id="7" name="Segnaposto contenuto 7">
            <a:extLst>
              <a:ext uri="{FF2B5EF4-FFF2-40B4-BE49-F238E27FC236}">
                <a16:creationId xmlns:a16="http://schemas.microsoft.com/office/drawing/2014/main" id="{A3C48C06-D0E1-47A1-9053-24B3F5950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700808"/>
            <a:ext cx="747265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9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1510BE-AB7C-4EAD-B4ED-709A7613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51021D-D5FD-4D11-9F6D-376D8D659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762F7A-C186-432E-B58F-B1A726BD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375024-C4A9-4B79-941E-A0E23A60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097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D7B7E0-8B4A-4228-AE5C-FB8297E4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81A143-7E83-4BF2-9C3C-E0DCECB69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3BB0E7-B954-468B-9765-969A4E95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9D3B01-B08B-4D23-95AF-E51A55D9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30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2650E8-7AC1-4B01-B355-874E59F5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Cosmic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Rays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Charged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Bent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Smeared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But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UHECR, are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less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smeared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, </a:t>
            </a:r>
            <a:r>
              <a:rPr lang="it-IT" sz="3200" b="1" i="1" dirty="0">
                <a:solidFill>
                  <a:schemeClr val="accent6">
                    <a:lumMod val="75000"/>
                  </a:schemeClr>
                </a:solidFill>
              </a:rPr>
              <a:t>more </a:t>
            </a:r>
            <a:r>
              <a:rPr lang="it-IT" sz="3200" b="1" i="1" dirty="0" err="1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it-IT" sz="3200" b="1" i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br>
              <a:rPr lang="it-IT" sz="32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3200" b="1" i="1" dirty="0">
                <a:solidFill>
                  <a:schemeClr val="accent6">
                    <a:lumMod val="75000"/>
                  </a:schemeClr>
                </a:solidFill>
              </a:rPr>
              <a:t>A new UHECR 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(&gt;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it-IT" sz="3200" b="1" i="1" dirty="0">
                <a:solidFill>
                  <a:schemeClr val="accent6">
                    <a:lumMod val="75000"/>
                  </a:schemeClr>
                </a:solidFill>
              </a:rPr>
              <a:t>« </a:t>
            </a:r>
            <a:r>
              <a:rPr lang="it-IT" sz="3200" b="1" i="1" dirty="0" err="1">
                <a:solidFill>
                  <a:schemeClr val="accent6">
                    <a:lumMod val="75000"/>
                  </a:schemeClr>
                </a:solidFill>
              </a:rPr>
              <a:t>Astronomy</a:t>
            </a:r>
            <a:r>
              <a:rPr lang="it-IT" sz="3200" b="1" i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B89691-95D4-4DBD-817B-0CB1A25F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2C62E4-BE1A-4196-9C16-4D4D6B4B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20BAD4-4F93-4977-8995-59A6894E4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730" y="1772816"/>
            <a:ext cx="3616714" cy="4505424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5C50A44-7B8F-47AB-B6D3-14C431119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0065" y="1694524"/>
            <a:ext cx="3641081" cy="457743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CFC2508-0A27-4286-9B5E-9FC322C71A4F}"/>
              </a:ext>
            </a:extLst>
          </p:cNvPr>
          <p:cNvSpPr/>
          <p:nvPr/>
        </p:nvSpPr>
        <p:spPr>
          <a:xfrm>
            <a:off x="2160065" y="1700808"/>
            <a:ext cx="3641081" cy="1915157"/>
          </a:xfrm>
          <a:prstGeom prst="rect">
            <a:avLst/>
          </a:prstGeom>
          <a:solidFill>
            <a:schemeClr val="accent1">
              <a:lumMod val="60000"/>
              <a:lumOff val="40000"/>
              <a:alpha val="66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8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6431B-DCCE-4974-AC6E-BBC21A41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2 (2014, </a:t>
            </a:r>
            <a:r>
              <a:rPr lang="it-IT" dirty="0" err="1"/>
              <a:t>ten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ago)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4E66D7-A415-4453-84BA-A86F73D4C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message</a:t>
            </a:r>
            <a:r>
              <a:rPr lang="it-IT" dirty="0"/>
              <a:t> in </a:t>
            </a:r>
            <a:r>
              <a:rPr lang="it-IT" dirty="0" err="1"/>
              <a:t>earliest</a:t>
            </a:r>
            <a:r>
              <a:rPr lang="it-IT" dirty="0"/>
              <a:t> time: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CA84B9-F926-4BDD-830D-09E0D789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A48A4C-4C5C-49E9-ABEE-D6B528EF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40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1E0C86-FD26-4A2F-A438-3E5E9452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97041"/>
            <a:ext cx="5652120" cy="36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0380FA-4BA5-4440-AA05-38A7D65C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1341184"/>
            <a:ext cx="7560840" cy="4304020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F71B22D-58AE-4501-90A4-5B5767D98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1212796"/>
            <a:ext cx="8640960" cy="51685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A69379C-4C2F-4A11-87BA-FCED14963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8892480" cy="772843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Z-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resonance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on 3C454 : neutrino-neutrino</a:t>
            </a:r>
            <a:b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relic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in UHECR puzzle?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0F0829-3A9E-4983-8640-EF57FDAC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D1483A-0D59-46D7-844C-C6848692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DB0E63D-9A67-4452-9B8D-367D3466CDAE}"/>
              </a:ext>
            </a:extLst>
          </p:cNvPr>
          <p:cNvSpPr/>
          <p:nvPr/>
        </p:nvSpPr>
        <p:spPr>
          <a:xfrm>
            <a:off x="5292080" y="1140372"/>
            <a:ext cx="131258" cy="128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4C455D-221F-49F1-930C-EE9D6A0438BB}"/>
              </a:ext>
            </a:extLst>
          </p:cNvPr>
          <p:cNvSpPr txBox="1"/>
          <p:nvPr/>
        </p:nvSpPr>
        <p:spPr>
          <a:xfrm>
            <a:off x="3203848" y="400506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92D050"/>
                </a:solidFill>
              </a:rPr>
              <a:t>3C454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B6E3C3C6-D0E9-46BB-A523-69D9C546B07E}"/>
              </a:ext>
            </a:extLst>
          </p:cNvPr>
          <p:cNvSpPr/>
          <p:nvPr/>
        </p:nvSpPr>
        <p:spPr>
          <a:xfrm rot="4944017" flipH="1">
            <a:off x="3694000" y="4141081"/>
            <a:ext cx="211021" cy="59255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75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1E760-6A01-4D46-B265-48596DBCE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Far AGN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correlating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UHECR</a:t>
            </a:r>
            <a:b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and UHE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ZeV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neutrino scattering on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relic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eV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ones</a:t>
            </a:r>
            <a:endParaRPr lang="it-IT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E13141-E22E-403C-BBB0-6EA489684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b="1" dirty="0">
                <a:hlinkClick r:id="rId2"/>
              </a:rPr>
              <a:t>arXiv:2310.19227</a:t>
            </a:r>
            <a:r>
              <a:rPr lang="it-IT" sz="2000" b="1" dirty="0"/>
              <a:t>  [</a:t>
            </a:r>
            <a:r>
              <a:rPr lang="it-IT" sz="2000" b="1" dirty="0">
                <a:hlinkClick r:id="rId3"/>
              </a:rPr>
              <a:t>pdf</a:t>
            </a:r>
            <a:r>
              <a:rPr lang="it-IT" sz="2000" b="1" dirty="0"/>
              <a:t>, </a:t>
            </a:r>
            <a:r>
              <a:rPr lang="it-IT" sz="2000" b="1" dirty="0" err="1">
                <a:hlinkClick r:id="rId4"/>
              </a:rPr>
              <a:t>other</a:t>
            </a:r>
            <a:r>
              <a:rPr lang="it-IT" sz="2000" b="1" dirty="0"/>
              <a:t>] </a:t>
            </a:r>
            <a:endParaRPr lang="it-IT" sz="2000" dirty="0"/>
          </a:p>
          <a:p>
            <a:r>
              <a:rPr lang="it-IT" sz="2000" b="1" dirty="0"/>
              <a:t>The </a:t>
            </a:r>
            <a:r>
              <a:rPr lang="it-IT" sz="2000" b="1" dirty="0" err="1"/>
              <a:t>unprecedented</a:t>
            </a:r>
            <a:r>
              <a:rPr lang="it-IT" sz="2000" b="1" dirty="0"/>
              <a:t> </a:t>
            </a:r>
            <a:r>
              <a:rPr lang="it-IT" sz="2000" b="1" dirty="0" err="1"/>
              <a:t>flaring</a:t>
            </a:r>
            <a:r>
              <a:rPr lang="it-IT" sz="2000" b="1" dirty="0"/>
              <a:t> activities </a:t>
            </a:r>
            <a:r>
              <a:rPr lang="it-IT" sz="2000" b="1" dirty="0" err="1"/>
              <a:t>around</a:t>
            </a:r>
            <a:r>
              <a:rPr lang="it-IT" sz="2000" b="1" dirty="0"/>
              <a:t> </a:t>
            </a:r>
            <a:r>
              <a:rPr lang="it-IT" sz="2000" b="1" dirty="0" err="1"/>
              <a:t>Mrk</a:t>
            </a:r>
            <a:r>
              <a:rPr lang="it-IT" sz="2000" b="1" dirty="0"/>
              <a:t> 421 in 2012 and 2013: The test for neutrino and UHECR event connection</a:t>
            </a:r>
          </a:p>
          <a:p>
            <a:r>
              <a:rPr lang="it-IT" sz="2000" b="1" dirty="0" err="1"/>
              <a:t>Authors</a:t>
            </a:r>
            <a:r>
              <a:rPr lang="it-IT" sz="2000" b="1" dirty="0"/>
              <a:t>:</a:t>
            </a:r>
            <a:r>
              <a:rPr lang="it-IT" sz="2000" dirty="0"/>
              <a:t> </a:t>
            </a:r>
            <a:r>
              <a:rPr lang="it-IT" sz="2000" dirty="0" err="1">
                <a:hlinkClick r:id="rId5"/>
              </a:rPr>
              <a:t>Nissim</a:t>
            </a:r>
            <a:r>
              <a:rPr lang="it-IT" sz="2000" dirty="0">
                <a:hlinkClick r:id="rId5"/>
              </a:rPr>
              <a:t> </a:t>
            </a:r>
            <a:r>
              <a:rPr lang="it-IT" sz="2000" dirty="0" err="1">
                <a:hlinkClick r:id="rId5"/>
              </a:rPr>
              <a:t>Fraija</a:t>
            </a:r>
            <a:r>
              <a:rPr lang="it-IT" sz="2000" dirty="0" err="1"/>
              <a:t>,et</a:t>
            </a:r>
            <a:r>
              <a:rPr lang="it-IT" sz="2000" dirty="0"/>
              <a:t> al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28F2E7-1BC0-4F9F-BFE3-6FC4A41E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AFD8EF-FCA1-43C8-85BE-39F614A5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903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3C3204-8243-4EF6-9080-17EB35DE2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0790"/>
            <a:ext cx="8867328" cy="1143000"/>
          </a:xfrm>
        </p:spPr>
        <p:txBody>
          <a:bodyPr>
            <a:normAutofit fontScale="90000"/>
          </a:bodyPr>
          <a:lstStyle/>
          <a:p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Uhe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ZeV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neutrino scattering </a:t>
            </a:r>
            <a:br>
              <a:rPr lang="it-IT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on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relic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ones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1-0.2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eV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mass)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E8B10BA-C4BF-41CF-80E1-7835347A6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1475628"/>
            <a:ext cx="6785457" cy="5063284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E88278-FD1A-44CC-B18E-A80CFD26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286276-0F75-47E2-8428-C3D5DC78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911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7A9C06-858C-48CC-B548-2212C6C59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r>
              <a:rPr lang="it-IT" dirty="0"/>
              <a:t>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78053-2BDB-4204-B53C-DD960E84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81128"/>
          </a:xfrm>
        </p:spPr>
        <p:txBody>
          <a:bodyPr>
            <a:normAutofit fontScale="92500"/>
          </a:bodyPr>
          <a:lstStyle/>
          <a:p>
            <a:r>
              <a:rPr lang="it-IT" b="1" i="1" dirty="0" err="1">
                <a:solidFill>
                  <a:srgbClr val="00B050"/>
                </a:solidFill>
              </a:rPr>
              <a:t>Ten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EeV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dipole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is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fed</a:t>
            </a:r>
            <a:r>
              <a:rPr lang="it-IT" b="1" i="1" dirty="0">
                <a:solidFill>
                  <a:srgbClr val="00B050"/>
                </a:solidFill>
              </a:rPr>
              <a:t> by NGC 253 AGN and by the </a:t>
            </a:r>
            <a:r>
              <a:rPr lang="it-IT" b="1" i="1" dirty="0" err="1">
                <a:solidFill>
                  <a:srgbClr val="00B050"/>
                </a:solidFill>
              </a:rPr>
              <a:t>local</a:t>
            </a:r>
            <a:r>
              <a:rPr lang="it-IT" b="1" i="1" dirty="0">
                <a:solidFill>
                  <a:srgbClr val="00B050"/>
                </a:solidFill>
              </a:rPr>
              <a:t> Vela, </a:t>
            </a:r>
            <a:r>
              <a:rPr lang="it-IT" b="1" i="1" dirty="0" err="1">
                <a:solidFill>
                  <a:srgbClr val="00B050"/>
                </a:solidFill>
              </a:rPr>
              <a:t>Crab</a:t>
            </a:r>
            <a:r>
              <a:rPr lang="it-IT" b="1" i="1" dirty="0">
                <a:solidFill>
                  <a:srgbClr val="00B050"/>
                </a:solidFill>
              </a:rPr>
              <a:t>. LMC and </a:t>
            </a:r>
            <a:r>
              <a:rPr lang="it-IT" b="1" i="1" dirty="0" err="1">
                <a:solidFill>
                  <a:srgbClr val="00B050"/>
                </a:solidFill>
              </a:rPr>
              <a:t>possibly</a:t>
            </a:r>
            <a:r>
              <a:rPr lang="it-IT" b="1" i="1" dirty="0">
                <a:solidFill>
                  <a:srgbClr val="00B050"/>
                </a:solidFill>
              </a:rPr>
              <a:t>, </a:t>
            </a:r>
            <a:r>
              <a:rPr lang="it-IT" b="1" i="1" dirty="0" err="1">
                <a:solidFill>
                  <a:srgbClr val="00B050"/>
                </a:solidFill>
              </a:rPr>
              <a:t>also</a:t>
            </a:r>
            <a:r>
              <a:rPr lang="it-IT" b="1" i="1" dirty="0">
                <a:solidFill>
                  <a:srgbClr val="00B050"/>
                </a:solidFill>
              </a:rPr>
              <a:t>, by Andromeda, </a:t>
            </a:r>
            <a:r>
              <a:rPr lang="it-IT" b="1" i="1" dirty="0" err="1">
                <a:solidFill>
                  <a:srgbClr val="00B050"/>
                </a:solidFill>
              </a:rPr>
              <a:t>Fornax</a:t>
            </a:r>
            <a:r>
              <a:rPr lang="it-IT" b="1" i="1" dirty="0">
                <a:solidFill>
                  <a:srgbClr val="00B050"/>
                </a:solidFill>
              </a:rPr>
              <a:t> D.</a:t>
            </a:r>
          </a:p>
          <a:p>
            <a:endParaRPr lang="it-IT" b="1" dirty="0">
              <a:solidFill>
                <a:srgbClr val="00B0F0"/>
              </a:solidFill>
            </a:endParaRPr>
          </a:p>
          <a:p>
            <a:r>
              <a:rPr lang="it-IT" b="1" dirty="0" err="1">
                <a:solidFill>
                  <a:srgbClr val="00B050"/>
                </a:solidFill>
              </a:rPr>
              <a:t>Puzzling</a:t>
            </a:r>
            <a:r>
              <a:rPr lang="it-IT" b="1" dirty="0">
                <a:solidFill>
                  <a:srgbClr val="00B050"/>
                </a:solidFill>
              </a:rPr>
              <a:t> 3C454  clustering </a:t>
            </a:r>
            <a:r>
              <a:rPr lang="it-IT" b="1" dirty="0">
                <a:solidFill>
                  <a:srgbClr val="00B0F0"/>
                </a:solidFill>
              </a:rPr>
              <a:t>, </a:t>
            </a:r>
            <a:r>
              <a:rPr lang="it-IT" b="1" dirty="0" err="1">
                <a:solidFill>
                  <a:srgbClr val="00B0F0"/>
                </a:solidFill>
              </a:rPr>
              <a:t>Amaterasu</a:t>
            </a:r>
            <a:r>
              <a:rPr lang="it-IT" b="1" dirty="0">
                <a:solidFill>
                  <a:srgbClr val="00B0F0"/>
                </a:solidFill>
              </a:rPr>
              <a:t>, </a:t>
            </a:r>
            <a:r>
              <a:rPr lang="it-IT" b="1" dirty="0" err="1">
                <a:solidFill>
                  <a:srgbClr val="00B0F0"/>
                </a:solidFill>
              </a:rPr>
              <a:t>if</a:t>
            </a:r>
            <a:r>
              <a:rPr lang="it-IT" b="1" dirty="0">
                <a:solidFill>
                  <a:srgbClr val="00B0F0"/>
                </a:solidFill>
              </a:rPr>
              <a:t> a  </a:t>
            </a:r>
            <a:r>
              <a:rPr lang="it-IT" b="1" dirty="0" err="1">
                <a:solidFill>
                  <a:srgbClr val="00B0F0"/>
                </a:solidFill>
              </a:rPr>
              <a:t>real</a:t>
            </a:r>
            <a:r>
              <a:rPr lang="it-IT" b="1" dirty="0">
                <a:solidFill>
                  <a:srgbClr val="00B0F0"/>
                </a:solidFill>
              </a:rPr>
              <a:t> one, </a:t>
            </a:r>
            <a:r>
              <a:rPr lang="it-IT" b="1" dirty="0" err="1">
                <a:solidFill>
                  <a:srgbClr val="00B050"/>
                </a:solidFill>
              </a:rPr>
              <a:t>might</a:t>
            </a:r>
            <a:r>
              <a:rPr lang="it-IT" b="1" dirty="0">
                <a:solidFill>
                  <a:srgbClr val="00B050"/>
                </a:solidFill>
              </a:rPr>
              <a:t> be </a:t>
            </a:r>
            <a:r>
              <a:rPr lang="it-IT" b="1" dirty="0" err="1">
                <a:solidFill>
                  <a:srgbClr val="00B050"/>
                </a:solidFill>
              </a:rPr>
              <a:t>related</a:t>
            </a:r>
            <a:r>
              <a:rPr lang="it-IT" b="1" dirty="0">
                <a:solidFill>
                  <a:srgbClr val="00B050"/>
                </a:solidFill>
              </a:rPr>
              <a:t> to UHE </a:t>
            </a:r>
            <a:r>
              <a:rPr lang="it-IT" b="1" dirty="0" err="1">
                <a:solidFill>
                  <a:srgbClr val="00B050"/>
                </a:solidFill>
              </a:rPr>
              <a:t>ZeV</a:t>
            </a:r>
            <a:r>
              <a:rPr lang="it-IT" b="1" dirty="0">
                <a:solidFill>
                  <a:srgbClr val="00B050"/>
                </a:solidFill>
              </a:rPr>
              <a:t> neutrino scattering </a:t>
            </a:r>
            <a:r>
              <a:rPr lang="it-IT" b="1" dirty="0" err="1">
                <a:solidFill>
                  <a:srgbClr val="00B0F0"/>
                </a:solidFill>
              </a:rPr>
              <a:t>onto</a:t>
            </a:r>
            <a:r>
              <a:rPr lang="it-IT" b="1" dirty="0">
                <a:solidFill>
                  <a:srgbClr val="00B0F0"/>
                </a:solidFill>
              </a:rPr>
              <a:t> </a:t>
            </a:r>
            <a:r>
              <a:rPr lang="it-IT" b="1" dirty="0" err="1">
                <a:solidFill>
                  <a:srgbClr val="00B0F0"/>
                </a:solidFill>
              </a:rPr>
              <a:t>relic</a:t>
            </a:r>
            <a:r>
              <a:rPr lang="it-IT" b="1" dirty="0">
                <a:solidFill>
                  <a:srgbClr val="00B0F0"/>
                </a:solidFill>
              </a:rPr>
              <a:t> </a:t>
            </a:r>
            <a:r>
              <a:rPr lang="it-IT" b="1" dirty="0" err="1">
                <a:solidFill>
                  <a:srgbClr val="00B0F0"/>
                </a:solidFill>
              </a:rPr>
              <a:t>ones</a:t>
            </a:r>
            <a:r>
              <a:rPr lang="it-IT" b="1" dirty="0">
                <a:solidFill>
                  <a:srgbClr val="00B0F0"/>
                </a:solidFill>
              </a:rPr>
              <a:t> in a hot, dark </a:t>
            </a:r>
            <a:r>
              <a:rPr lang="it-IT" b="1" dirty="0" err="1">
                <a:solidFill>
                  <a:srgbClr val="00B0F0"/>
                </a:solidFill>
              </a:rPr>
              <a:t>halo</a:t>
            </a:r>
            <a:r>
              <a:rPr lang="it-IT" b="1" dirty="0">
                <a:solidFill>
                  <a:srgbClr val="00B0F0"/>
                </a:solidFill>
              </a:rPr>
              <a:t>.</a:t>
            </a:r>
          </a:p>
          <a:p>
            <a:r>
              <a:rPr lang="it-IT" b="1" dirty="0">
                <a:solidFill>
                  <a:srgbClr val="00B0F0"/>
                </a:solidFill>
              </a:rPr>
              <a:t>THE Z-BURST </a:t>
            </a:r>
            <a:r>
              <a:rPr lang="it-IT" b="1" dirty="0" err="1">
                <a:solidFill>
                  <a:srgbClr val="00B0F0"/>
                </a:solidFill>
              </a:rPr>
              <a:t>lead</a:t>
            </a:r>
            <a:r>
              <a:rPr lang="it-IT" b="1" dirty="0">
                <a:solidFill>
                  <a:srgbClr val="00B0F0"/>
                </a:solidFill>
              </a:rPr>
              <a:t> to 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nucleon-composition</a:t>
            </a:r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b="1" dirty="0">
                <a:solidFill>
                  <a:srgbClr val="00B0F0"/>
                </a:solidFill>
              </a:rPr>
              <a:t>Heavy </a:t>
            </a:r>
            <a:r>
              <a:rPr lang="it-IT" b="1" dirty="0" err="1">
                <a:solidFill>
                  <a:srgbClr val="00B0F0"/>
                </a:solidFill>
              </a:rPr>
              <a:t>galactic</a:t>
            </a:r>
            <a:r>
              <a:rPr lang="it-IT" b="1" dirty="0">
                <a:solidFill>
                  <a:srgbClr val="00B0F0"/>
                </a:solidFill>
              </a:rPr>
              <a:t> nuclei </a:t>
            </a:r>
            <a:r>
              <a:rPr lang="it-IT" b="1" dirty="0" err="1">
                <a:solidFill>
                  <a:srgbClr val="00B0F0"/>
                </a:solidFill>
              </a:rPr>
              <a:t>lead</a:t>
            </a:r>
            <a:r>
              <a:rPr lang="it-IT" b="1" dirty="0">
                <a:solidFill>
                  <a:srgbClr val="00B0F0"/>
                </a:solidFill>
              </a:rPr>
              <a:t> to 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Ni-like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composition</a:t>
            </a:r>
            <a:endParaRPr lang="it-IT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00B0F0"/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6A654A-4BF6-46F1-A556-D4983B2E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ABD83F-DFD4-49BF-9F9D-8189B33A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711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EBF026D-5AAB-4528-BCC8-0F852D65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136904" cy="451152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FB73EBC-0C16-47B9-9ADE-61FA42F9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8092" y="-99392"/>
            <a:ext cx="9433048" cy="1714202"/>
          </a:xfrm>
        </p:spPr>
        <p:txBody>
          <a:bodyPr>
            <a:normAutofit/>
          </a:bodyPr>
          <a:lstStyle/>
          <a:p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A UHECR 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heaviest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nuclei CR connection?</a:t>
            </a:r>
            <a:b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Most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energetic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UHECR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bent</a:t>
            </a:r>
            <a:endParaRPr lang="it-IT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9B8CF21-F500-4C8D-B8C2-DD6549734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1268760"/>
            <a:ext cx="8057290" cy="604296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58CA1B-2B97-4B35-B384-9E7B501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2A8E84-465C-4F86-A24B-39CC181D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99C1A5-B5BF-4AC8-97B7-5262056B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778098"/>
          </a:xfrm>
        </p:spPr>
        <p:txBody>
          <a:bodyPr>
            <a:noAutofit/>
          </a:bodyPr>
          <a:lstStyle/>
          <a:p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spectra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2019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models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C30DD6D-1EB7-48A6-9A82-2EBAB5815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680" y="1038746"/>
            <a:ext cx="6962688" cy="538738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51D95E0-0030-4B0B-A8E5-B158F0B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E3D82D-4B95-4130-836D-3D5183BC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46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25459D35-9E81-4D9A-90AD-85BE8C7AA4C2}"/>
              </a:ext>
            </a:extLst>
          </p:cNvPr>
          <p:cNvSpPr/>
          <p:nvPr/>
        </p:nvSpPr>
        <p:spPr>
          <a:xfrm rot="16200000">
            <a:off x="1871700" y="3439767"/>
            <a:ext cx="432048" cy="648072"/>
          </a:xfrm>
          <a:prstGeom prst="downArrow">
            <a:avLst/>
          </a:prstGeom>
          <a:solidFill>
            <a:srgbClr val="F19B0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1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A514618-FE75-4425-805C-D66C72120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9793088" cy="493772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04DCEC-C9C7-4A0A-BCDE-C8DD4531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i="1" dirty="0">
                <a:solidFill>
                  <a:schemeClr val="accent1">
                    <a:lumMod val="75000"/>
                  </a:schemeClr>
                </a:solidFill>
              </a:rPr>
              <a:t>10 </a:t>
            </a:r>
            <a:r>
              <a:rPr lang="it-IT" sz="5400" i="1" dirty="0" err="1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it-IT" sz="5400" i="1" dirty="0">
                <a:solidFill>
                  <a:schemeClr val="accent1">
                    <a:lumMod val="75000"/>
                  </a:schemeClr>
                </a:solidFill>
              </a:rPr>
              <a:t> ago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ECC37A4-5FAC-4CF9-9B95-1C9D3101E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833" y="1208360"/>
            <a:ext cx="8229599" cy="561874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FA4841-C7F4-441F-BCB3-7380DE1C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749C9F-DFAF-4379-885F-BA74770B0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0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EA4718-88D2-4478-AF2E-C5DC92BB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03561"/>
            <a:ext cx="8686800" cy="706090"/>
          </a:xfrm>
        </p:spPr>
        <p:txBody>
          <a:bodyPr>
            <a:normAutofit fontScale="90000"/>
          </a:bodyPr>
          <a:lstStyle/>
          <a:p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Bending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charges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in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magnetic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fields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B9D686-5BF5-42F1-B258-798223418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001419"/>
          </a:xfrm>
        </p:spPr>
        <p:txBody>
          <a:bodyPr>
            <a:normAutofit/>
          </a:bodyPr>
          <a:lstStyle/>
          <a:p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TeVs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CR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Lunar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and Solar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Shadows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bending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F2B762-9DBE-41A5-934C-DB6AFFF2C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C1C0DB-C8CF-45F8-96F3-8D2306F1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A0D63E-4F8C-40C5-A37B-4EACFCF2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7236296" cy="454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32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A6CEF-5568-49BA-A5E3-A015009E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Amaterasu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Highest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event: From SS433?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F47A8CC-00D0-42D3-AB7E-8154010FA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9255"/>
            <a:ext cx="8229600" cy="434785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D086A1-00C8-4428-AA32-7F7E75F67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2917DF-F655-4E24-ACF6-4331B25CF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17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7EA349-A024-459B-A02E-FA3A32CE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46869"/>
            <a:ext cx="8877672" cy="1143000"/>
          </a:xfrm>
        </p:spPr>
        <p:txBody>
          <a:bodyPr>
            <a:normAutofit fontScale="90000"/>
          </a:bodyPr>
          <a:lstStyle/>
          <a:p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Two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different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accent1">
                    <a:lumMod val="75000"/>
                  </a:schemeClr>
                </a:solidFill>
              </a:rPr>
              <a:t>nuclear</a:t>
            </a:r>
            <a:r>
              <a:rPr lang="it-IT" sz="31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it-IT" sz="3100" b="1" i="1" dirty="0">
                <a:solidFill>
                  <a:schemeClr val="accent1">
                    <a:lumMod val="75000"/>
                  </a:schemeClr>
                </a:solidFill>
              </a:rPr>
              <a:t> off to UHECR by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relic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:photons: </a:t>
            </a:r>
            <a:r>
              <a:rPr lang="it-IT" sz="3100" b="1" i="1" dirty="0">
                <a:solidFill>
                  <a:schemeClr val="accent6">
                    <a:lumMod val="50000"/>
                  </a:schemeClr>
                </a:solidFill>
              </a:rPr>
              <a:t>GZK: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Greisen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Zatzepin,Kuzmin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31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100" b="1" i="1" dirty="0">
                <a:solidFill>
                  <a:srgbClr val="00B050"/>
                </a:solidFill>
              </a:rPr>
              <a:t>2</a:t>
            </a:r>
            <a:r>
              <a:rPr lang="it-IT" sz="3100" b="1" i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it-IT" sz="3200" b="1" i="1" dirty="0">
                <a:solidFill>
                  <a:srgbClr val="00B050"/>
                </a:solidFill>
              </a:rPr>
              <a:t>GDR :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Giant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Dipole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Resonance</a:t>
            </a:r>
            <a:b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it-IT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467454-DEA4-445A-BD8A-675D6F53A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988840"/>
            <a:ext cx="8616215" cy="439248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GZK </a:t>
            </a:r>
            <a:r>
              <a:rPr lang="it-IT" sz="4000" b="1" i="1" dirty="0" err="1">
                <a:solidFill>
                  <a:schemeClr val="accent2">
                    <a:lumMod val="75000"/>
                  </a:schemeClr>
                </a:solidFill>
              </a:rPr>
              <a:t>photopion</a:t>
            </a:r>
            <a:r>
              <a:rPr lang="it-IT" sz="4000" b="1" i="1" dirty="0">
                <a:solidFill>
                  <a:schemeClr val="accent2">
                    <a:lumMod val="75000"/>
                  </a:schemeClr>
                </a:solidFill>
              </a:rPr>
              <a:t> cutoff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occur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, 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makes UHECR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constrained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near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, ………………………………………………………</a:t>
            </a:r>
            <a:r>
              <a:rPr lang="it-IT" sz="6500" b="1" i="1" dirty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it-IT" sz="65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sz="6500" b="1" i="1" dirty="0">
                <a:solidFill>
                  <a:schemeClr val="accent6">
                    <a:lumMod val="50000"/>
                  </a:schemeClr>
                </a:solidFill>
              </a:rPr>
              <a:t> (1% </a:t>
            </a:r>
            <a:r>
              <a:rPr lang="it-IT" sz="6500" b="1" i="1" dirty="0" err="1">
                <a:solidFill>
                  <a:schemeClr val="accent6">
                    <a:lumMod val="50000"/>
                  </a:schemeClr>
                </a:solidFill>
              </a:rPr>
              <a:t>Cosmic</a:t>
            </a:r>
            <a:r>
              <a:rPr lang="it-IT" sz="65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6500" b="1" i="1" dirty="0" err="1">
                <a:solidFill>
                  <a:schemeClr val="accent6">
                    <a:lumMod val="50000"/>
                  </a:schemeClr>
                </a:solidFill>
              </a:rPr>
              <a:t>radius</a:t>
            </a:r>
            <a:r>
              <a:rPr lang="it-IT" sz="6500" b="1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4000" b="1" i="1" dirty="0">
                <a:solidFill>
                  <a:srgbClr val="00B050"/>
                </a:solidFill>
              </a:rPr>
              <a:t>GDR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it-IT" sz="4000" b="1" i="1" dirty="0" err="1">
                <a:solidFill>
                  <a:srgbClr val="00B050"/>
                </a:solidFill>
              </a:rPr>
              <a:t>photonuclear</a:t>
            </a:r>
            <a:r>
              <a:rPr lang="it-IT" sz="4000" b="1" i="1" dirty="0">
                <a:solidFill>
                  <a:srgbClr val="00B050"/>
                </a:solidFill>
              </a:rPr>
              <a:t> </a:t>
            </a:r>
            <a:r>
              <a:rPr lang="it-IT" sz="4000" b="1" i="1" dirty="0" err="1">
                <a:solidFill>
                  <a:srgbClr val="00B050"/>
                </a:solidFill>
              </a:rPr>
              <a:t>distruption</a:t>
            </a:r>
            <a:r>
              <a:rPr lang="it-IT" sz="4000" b="1" i="1" dirty="0">
                <a:solidFill>
                  <a:srgbClr val="00B050"/>
                </a:solidFill>
              </a:rPr>
              <a:t>  by </a:t>
            </a:r>
            <a:r>
              <a:rPr lang="it-IT" sz="4000" b="1" i="1" dirty="0" err="1">
                <a:solidFill>
                  <a:srgbClr val="00B050"/>
                </a:solidFill>
              </a:rPr>
              <a:t>Giant</a:t>
            </a:r>
            <a:r>
              <a:rPr lang="it-IT" sz="4000" b="1" i="1" dirty="0">
                <a:solidFill>
                  <a:srgbClr val="00B050"/>
                </a:solidFill>
              </a:rPr>
              <a:t> </a:t>
            </a:r>
            <a:r>
              <a:rPr lang="it-IT" sz="4000" b="1" i="1" dirty="0" err="1">
                <a:solidFill>
                  <a:srgbClr val="00B050"/>
                </a:solidFill>
              </a:rPr>
              <a:t>Dipole</a:t>
            </a:r>
            <a:r>
              <a:rPr lang="it-IT" sz="4000" b="1" i="1" dirty="0">
                <a:solidFill>
                  <a:srgbClr val="00B050"/>
                </a:solidFill>
              </a:rPr>
              <a:t> </a:t>
            </a:r>
            <a:r>
              <a:rPr lang="it-IT" sz="4000" b="1" i="1" dirty="0" err="1">
                <a:solidFill>
                  <a:srgbClr val="00B050"/>
                </a:solidFill>
              </a:rPr>
              <a:t>resonance</a:t>
            </a:r>
            <a:r>
              <a:rPr lang="it-IT" sz="4000" b="1" i="1" dirty="0">
                <a:solidFill>
                  <a:srgbClr val="00B050"/>
                </a:solidFill>
              </a:rPr>
              <a:t> </a:t>
            </a:r>
          </a:p>
          <a:p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makes  (to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nuclei ) a severe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off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,</a:t>
            </a:r>
          </a:p>
          <a:p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constrained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in a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nearer</a:t>
            </a:r>
            <a:r>
              <a:rPr lang="it-IT" sz="4300" b="1" i="1" dirty="0">
                <a:solidFill>
                  <a:schemeClr val="accent1">
                    <a:lumMod val="75000"/>
                  </a:schemeClr>
                </a:solidFill>
              </a:rPr>
              <a:t>, ………… </a:t>
            </a:r>
            <a:r>
              <a:rPr lang="it-IT" sz="8000" b="1" i="1" dirty="0">
                <a:solidFill>
                  <a:srgbClr val="00B050"/>
                </a:solidFill>
              </a:rPr>
              <a:t>4 </a:t>
            </a:r>
            <a:r>
              <a:rPr lang="it-IT" sz="8000" b="1" i="1" dirty="0" err="1">
                <a:solidFill>
                  <a:srgbClr val="00B050"/>
                </a:solidFill>
              </a:rPr>
              <a:t>Mpc</a:t>
            </a:r>
            <a:r>
              <a:rPr lang="it-IT" sz="8000" b="1" i="1" dirty="0">
                <a:solidFill>
                  <a:srgbClr val="00B050"/>
                </a:solidFill>
              </a:rPr>
              <a:t> </a:t>
            </a:r>
            <a:r>
              <a:rPr lang="it-IT" sz="5900" b="1" i="1" dirty="0">
                <a:solidFill>
                  <a:srgbClr val="00B050"/>
                </a:solidFill>
              </a:rPr>
              <a:t>(0.1% </a:t>
            </a:r>
            <a:r>
              <a:rPr lang="it-IT" sz="5900" b="1" i="1" dirty="0" err="1">
                <a:solidFill>
                  <a:srgbClr val="00B050"/>
                </a:solidFill>
              </a:rPr>
              <a:t>Cosmic</a:t>
            </a:r>
            <a:r>
              <a:rPr lang="it-IT" sz="5900" b="1" i="1" dirty="0">
                <a:solidFill>
                  <a:srgbClr val="00B050"/>
                </a:solidFill>
              </a:rPr>
              <a:t> </a:t>
            </a:r>
            <a:r>
              <a:rPr lang="it-IT" sz="5900" b="1" i="1" dirty="0" err="1">
                <a:solidFill>
                  <a:srgbClr val="00B050"/>
                </a:solidFill>
              </a:rPr>
              <a:t>radius</a:t>
            </a:r>
            <a:r>
              <a:rPr lang="it-IT" sz="5900" b="1" i="1" dirty="0">
                <a:solidFill>
                  <a:srgbClr val="00B050"/>
                </a:solidFill>
              </a:rPr>
              <a:t>)</a:t>
            </a:r>
            <a:endParaRPr lang="it-IT" sz="4000" b="1" i="1" dirty="0">
              <a:solidFill>
                <a:srgbClr val="00B05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BEE2-A996-4757-A24B-D929F173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3E2CDF-6FAD-4E41-927A-89B9AD1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7F35DA-8914-49E2-8F54-4A3DFF5C6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81687"/>
            <a:ext cx="3385721" cy="197963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BD30CF1-299E-4536-B674-994C5E3C4281}"/>
              </a:ext>
            </a:extLst>
          </p:cNvPr>
          <p:cNvSpPr/>
          <p:nvPr/>
        </p:nvSpPr>
        <p:spPr>
          <a:xfrm>
            <a:off x="5514781" y="2996952"/>
            <a:ext cx="569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chemeClr val="accent6">
                    <a:lumMod val="50000"/>
                  </a:schemeClr>
                </a:solidFill>
              </a:rPr>
              <a:t>GZK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635B7A3-0933-48C8-A2E9-D783310965F1}"/>
              </a:ext>
            </a:extLst>
          </p:cNvPr>
          <p:cNvSpPr/>
          <p:nvPr/>
        </p:nvSpPr>
        <p:spPr>
          <a:xfrm>
            <a:off x="3635896" y="2996952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rgbClr val="00B050"/>
                </a:solidFill>
              </a:rPr>
              <a:t>GDR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7653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6C7F0-3103-4428-9CC1-78D61FE6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232"/>
            <a:ext cx="9289032" cy="1325562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solidFill>
                  <a:schemeClr val="accent2">
                    <a:lumMod val="75000"/>
                  </a:schemeClr>
                </a:solidFill>
              </a:rPr>
              <a:t>Apparent</a:t>
            </a:r>
            <a:r>
              <a:rPr lang="it-IT" sz="3600" b="1" i="1" dirty="0">
                <a:solidFill>
                  <a:schemeClr val="accent2">
                    <a:lumMod val="75000"/>
                  </a:schemeClr>
                </a:solidFill>
              </a:rPr>
              <a:t>  GZK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cut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off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at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100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EeV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 in  UHECR led to models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based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on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photopion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opacity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=</a:t>
            </a:r>
            <a:endParaRPr lang="it-IT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45CC20-D6E5-40A1-B787-57AC63E1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19256" cy="4353347"/>
          </a:xfrm>
        </p:spPr>
        <p:txBody>
          <a:bodyPr>
            <a:normAutofit fontScale="85000" lnSpcReduction="20000"/>
          </a:bodyPr>
          <a:lstStyle/>
          <a:p>
            <a:r>
              <a:rPr lang="it-IT" sz="4800" b="1" i="1" dirty="0" err="1">
                <a:solidFill>
                  <a:srgbClr val="0070C0"/>
                </a:solidFill>
              </a:rPr>
              <a:t>Most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  <a:r>
              <a:rPr lang="it-IT" sz="4800" b="1" i="1" dirty="0" err="1">
                <a:solidFill>
                  <a:srgbClr val="0070C0"/>
                </a:solidFill>
              </a:rPr>
              <a:t>preferred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  <a:r>
              <a:rPr lang="it-IT" sz="4800" b="1" i="1" dirty="0" err="1">
                <a:solidFill>
                  <a:srgbClr val="0070C0"/>
                </a:solidFill>
              </a:rPr>
              <a:t>protons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  <a:r>
              <a:rPr lang="it-IT" sz="4800" b="1" i="1" dirty="0" err="1">
                <a:solidFill>
                  <a:srgbClr val="0070C0"/>
                </a:solidFill>
              </a:rPr>
              <a:t>as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it-IT" sz="4800" b="1" i="1" dirty="0">
                <a:solidFill>
                  <a:srgbClr val="0070C0"/>
                </a:solidFill>
              </a:rPr>
              <a:t>UHECR </a:t>
            </a:r>
          </a:p>
          <a:p>
            <a:pPr marL="0" indent="0">
              <a:buNone/>
            </a:pP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These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UHECR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protons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could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fly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almost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undeflected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,  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40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Mpc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,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at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hundred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EeV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energy</a:t>
            </a:r>
          </a:p>
          <a:p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Within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such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«GZK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distances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 Virgo 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cluster 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should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shine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bright</a:t>
            </a:r>
            <a:endParaRPr lang="it-IT" sz="48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FB9612-B7C9-4BB7-86C5-D86170F9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F3FAF3-9882-4E49-8F72-2A401B56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411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92AE0-018C-48C9-AD4E-679F1FD2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642194"/>
          </a:xfrm>
        </p:spPr>
        <p:txBody>
          <a:bodyPr>
            <a:normAutofit/>
          </a:bodyPr>
          <a:lstStyle/>
          <a:p>
            <a:r>
              <a:rPr lang="it-IT" sz="6000" dirty="0" err="1">
                <a:solidFill>
                  <a:schemeClr val="accent2">
                    <a:lumMod val="75000"/>
                  </a:schemeClr>
                </a:solidFill>
              </a:rPr>
              <a:t>However</a:t>
            </a:r>
            <a:endParaRPr lang="it-IT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9D672B-E89B-4FFD-84E0-E597D6D5C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it-IT" sz="5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 the clustering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observed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by AUGER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since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2007 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showing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on a  </a:t>
            </a:r>
            <a:r>
              <a:rPr lang="it-IT" sz="6900" b="1" i="1" dirty="0" err="1">
                <a:solidFill>
                  <a:schemeClr val="accent2">
                    <a:lumMod val="75000"/>
                  </a:schemeClr>
                </a:solidFill>
              </a:rPr>
              <a:t>mysterious</a:t>
            </a:r>
            <a:r>
              <a:rPr lang="it-IT" sz="6900" b="1" i="1" dirty="0">
                <a:solidFill>
                  <a:schemeClr val="accent2">
                    <a:lumMod val="75000"/>
                  </a:schemeClr>
                </a:solidFill>
              </a:rPr>
              <a:t>  VIRGO </a:t>
            </a:r>
            <a:r>
              <a:rPr lang="it-IT" sz="6900" b="1" i="1" dirty="0" err="1">
                <a:solidFill>
                  <a:schemeClr val="accent2">
                    <a:lumMod val="75000"/>
                  </a:schemeClr>
                </a:solidFill>
              </a:rPr>
              <a:t>absence</a:t>
            </a:r>
            <a:r>
              <a:rPr lang="it-IT" sz="6900" b="1" i="1" dirty="0">
                <a:solidFill>
                  <a:schemeClr val="accent2">
                    <a:lumMod val="75000"/>
                  </a:schemeClr>
                </a:solidFill>
              </a:rPr>
              <a:t>….</a:t>
            </a:r>
          </a:p>
          <a:p>
            <a:endParaRPr lang="it-IT" sz="5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IF UHECR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were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proton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than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</a:p>
          <a:p>
            <a:pPr marL="0" indent="0">
              <a:buNone/>
            </a:pP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VIRGO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Mpc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5400" b="1" i="1" dirty="0" err="1">
                <a:solidFill>
                  <a:schemeClr val="accent6">
                    <a:lumMod val="50000"/>
                  </a:schemeClr>
                </a:solidFill>
              </a:rPr>
              <a:t>it</a:t>
            </a:r>
            <a:r>
              <a:rPr lang="it-IT" sz="5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6">
                    <a:lumMod val="50000"/>
                  </a:schemeClr>
                </a:solidFill>
              </a:rPr>
              <a:t>had</a:t>
            </a:r>
            <a:r>
              <a:rPr lang="it-IT" sz="5400" b="1" i="1" dirty="0">
                <a:solidFill>
                  <a:schemeClr val="accent6">
                    <a:lumMod val="50000"/>
                  </a:schemeClr>
                </a:solidFill>
              </a:rPr>
              <a:t> to rise </a:t>
            </a:r>
            <a:r>
              <a:rPr lang="it-IT" sz="5400" b="1" i="1" dirty="0" err="1">
                <a:solidFill>
                  <a:schemeClr val="accent6">
                    <a:lumMod val="50000"/>
                  </a:schemeClr>
                </a:solidFill>
              </a:rPr>
              <a:t>bright</a:t>
            </a:r>
            <a:endParaRPr lang="it-IT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D8E640-84EF-4AB3-BB2E-5562F9C2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AE7A52-7714-4ADC-BAC4-4681C1B1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858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49CE4-B2D6-4276-BEB4-1F46167B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36525"/>
            <a:ext cx="8579296" cy="1143000"/>
          </a:xfrm>
        </p:spPr>
        <p:txBody>
          <a:bodyPr>
            <a:noAutofit/>
          </a:bodyPr>
          <a:lstStyle/>
          <a:p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UHECR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suffer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photo-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opacity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the GZK </a:t>
            </a:r>
            <a:r>
              <a:rPr lang="it-IT" sz="2800" b="1" i="1" dirty="0" err="1">
                <a:solidFill>
                  <a:schemeClr val="accent2">
                    <a:lumMod val="75000"/>
                  </a:schemeClr>
                </a:solidFill>
              </a:rPr>
              <a:t>cut</a:t>
            </a: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 off </a:t>
            </a:r>
            <a:br>
              <a:rPr lang="it-IT" sz="20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(and </a:t>
            </a:r>
            <a:r>
              <a:rPr lang="it-IT" sz="2800" b="1" i="1" dirty="0" err="1">
                <a:solidFill>
                  <a:srgbClr val="FF0000"/>
                </a:solidFill>
              </a:rPr>
              <a:t>also</a:t>
            </a:r>
            <a:r>
              <a:rPr lang="it-IT" sz="28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nuclear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disruption by </a:t>
            </a:r>
            <a:r>
              <a:rPr lang="it-IT" sz="2000" b="1" i="1" dirty="0" err="1">
                <a:solidFill>
                  <a:srgbClr val="FF0000"/>
                </a:solidFill>
              </a:rPr>
              <a:t>G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iant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D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ipole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R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esonance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GDR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D0B6F9-DED2-4931-9B3C-A7D3CB1D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65B808-1DD6-4635-AD42-5748B376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52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653551F-5863-410D-9A65-5A21CA85A046}"/>
              </a:ext>
            </a:extLst>
          </p:cNvPr>
          <p:cNvGrpSpPr/>
          <p:nvPr/>
        </p:nvGrpSpPr>
        <p:grpSpPr>
          <a:xfrm>
            <a:off x="611560" y="1196752"/>
            <a:ext cx="7627868" cy="7123458"/>
            <a:chOff x="611560" y="1417638"/>
            <a:chExt cx="7339836" cy="682476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77D9B60-B958-4FD2-9460-6C2BBA6F6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1417638"/>
              <a:ext cx="7339836" cy="6824760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B650ACAC-D4F0-4ACC-B683-B4C6D5FCF501}"/>
                </a:ext>
              </a:extLst>
            </p:cNvPr>
            <p:cNvSpPr/>
            <p:nvPr/>
          </p:nvSpPr>
          <p:spPr>
            <a:xfrm>
              <a:off x="6570409" y="5353717"/>
              <a:ext cx="6222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i="1" dirty="0">
                  <a:solidFill>
                    <a:schemeClr val="accent2">
                      <a:lumMod val="75000"/>
                    </a:schemeClr>
                  </a:solidFill>
                </a:rPr>
                <a:t>GZK </a:t>
              </a:r>
              <a:endParaRPr lang="it-IT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CF65A5E-1FD4-4EAF-9138-111E6B876597}"/>
                </a:ext>
              </a:extLst>
            </p:cNvPr>
            <p:cNvSpPr/>
            <p:nvPr/>
          </p:nvSpPr>
          <p:spPr>
            <a:xfrm>
              <a:off x="4462073" y="5338619"/>
              <a:ext cx="607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i="1" dirty="0">
                  <a:solidFill>
                    <a:schemeClr val="accent6">
                      <a:lumMod val="75000"/>
                    </a:schemeClr>
                  </a:solidFill>
                </a:rPr>
                <a:t>GDR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698154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3E1A3-6782-4597-8DF0-2FA8DC22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274638"/>
            <a:ext cx="9073008" cy="1143000"/>
          </a:xfrm>
        </p:spPr>
        <p:txBody>
          <a:bodyPr>
            <a:noAutofit/>
          </a:bodyPr>
          <a:lstStyle/>
          <a:p>
            <a:r>
              <a:rPr lang="it-IT" sz="3200" b="1" i="1" dirty="0">
                <a:solidFill>
                  <a:schemeClr val="accent6">
                    <a:lumMod val="50000"/>
                  </a:schemeClr>
                </a:solidFill>
              </a:rPr>
              <a:t>UHECR</a:t>
            </a:r>
            <a:r>
              <a:rPr lang="it-IT" sz="3200" dirty="0"/>
              <a:t> </a:t>
            </a:r>
            <a:r>
              <a:rPr lang="it-IT" sz="3200" b="1" i="1" dirty="0" err="1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it-IT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dirty="0"/>
              <a:t>by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dirty="0">
                <a:solidFill>
                  <a:schemeClr val="accent2">
                    <a:lumMod val="75000"/>
                  </a:schemeClr>
                </a:solidFill>
              </a:rPr>
              <a:t>GZK (p) </a:t>
            </a:r>
            <a:r>
              <a:rPr lang="it-IT" sz="3200" dirty="0"/>
              <a:t>and </a:t>
            </a:r>
            <a:r>
              <a:rPr lang="it-IT" sz="3200" b="1" dirty="0">
                <a:solidFill>
                  <a:srgbClr val="00B050"/>
                </a:solidFill>
              </a:rPr>
              <a:t>GDR (He) </a:t>
            </a:r>
            <a:r>
              <a:rPr lang="it-IT" sz="3200" b="1" dirty="0" err="1"/>
              <a:t>cut</a:t>
            </a:r>
            <a:r>
              <a:rPr lang="it-IT" sz="3200" b="1" dirty="0"/>
              <a:t> off</a:t>
            </a:r>
            <a:br>
              <a:rPr lang="it-IT" sz="3200" dirty="0"/>
            </a:br>
            <a:r>
              <a:rPr lang="it-IT" sz="3200" b="1" i="1" dirty="0" err="1">
                <a:solidFill>
                  <a:schemeClr val="accent6">
                    <a:lumMod val="75000"/>
                  </a:schemeClr>
                </a:solidFill>
              </a:rPr>
              <a:t>both</a:t>
            </a:r>
            <a:r>
              <a:rPr lang="it-IT" sz="3200" dirty="0"/>
              <a:t> in energy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it-IT" sz="3200" dirty="0" err="1"/>
              <a:t>distances</a:t>
            </a:r>
            <a:endParaRPr lang="it-IT" sz="3200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411E02F-3C65-4ACD-9B0A-914555B78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50" y="1600200"/>
            <a:ext cx="6071099" cy="4525963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86EF7A-33A1-4ABC-B041-7F9BFF05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F16B85-42CA-46C4-B39C-CDAAA454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6</a:t>
            </a:fld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AE0BE153-C0B9-4C52-96F4-6EC1CCE08860}"/>
              </a:ext>
            </a:extLst>
          </p:cNvPr>
          <p:cNvSpPr/>
          <p:nvPr/>
        </p:nvSpPr>
        <p:spPr>
          <a:xfrm>
            <a:off x="5292080" y="4149079"/>
            <a:ext cx="198182" cy="441799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3DE733F6-9127-49C9-AC95-8A9F2905946C}"/>
              </a:ext>
            </a:extLst>
          </p:cNvPr>
          <p:cNvSpPr/>
          <p:nvPr/>
        </p:nvSpPr>
        <p:spPr>
          <a:xfrm rot="21351266">
            <a:off x="4733859" y="4518844"/>
            <a:ext cx="287246" cy="504056"/>
          </a:xfrm>
          <a:prstGeom prst="downArrow">
            <a:avLst/>
          </a:prstGeom>
          <a:solidFill>
            <a:srgbClr val="00B050">
              <a:alpha val="58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883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1A97E-A6EA-4629-B5CB-33B2A74F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14586"/>
            <a:ext cx="8651304" cy="1210146"/>
          </a:xfrm>
        </p:spPr>
        <p:txBody>
          <a:bodyPr>
            <a:noAutofit/>
          </a:bodyPr>
          <a:lstStyle/>
          <a:p>
            <a:r>
              <a:rPr lang="it-IT" sz="3200" dirty="0"/>
              <a:t>Rare Air </a:t>
            </a:r>
            <a:r>
              <a:rPr lang="it-IT" sz="3200" dirty="0" err="1"/>
              <a:t>Shower</a:t>
            </a:r>
            <a:r>
              <a:rPr lang="it-IT" sz="3200" dirty="0"/>
              <a:t> </a:t>
            </a:r>
            <a:r>
              <a:rPr lang="it-IT" sz="3200" dirty="0" err="1"/>
              <a:t>detection</a:t>
            </a:r>
            <a:r>
              <a:rPr lang="it-IT" sz="3200" dirty="0"/>
              <a:t> for </a:t>
            </a:r>
            <a:r>
              <a:rPr lang="it-IT" sz="3200" b="1" i="1" dirty="0">
                <a:solidFill>
                  <a:schemeClr val="accent6">
                    <a:lumMod val="50000"/>
                  </a:schemeClr>
                </a:solidFill>
              </a:rPr>
              <a:t>UHECR, </a:t>
            </a:r>
            <a:r>
              <a:rPr lang="it-IT" sz="3200" i="1" dirty="0"/>
              <a:t>energy and </a:t>
            </a:r>
            <a:r>
              <a:rPr lang="it-IT" sz="3200" i="1" dirty="0" err="1"/>
              <a:t>composition</a:t>
            </a:r>
            <a:r>
              <a:rPr lang="it-IT" sz="3200" i="1" dirty="0"/>
              <a:t>. </a:t>
            </a:r>
            <a:r>
              <a:rPr lang="it-IT" sz="3200" i="1" dirty="0" err="1"/>
              <a:t>Largest</a:t>
            </a:r>
            <a:r>
              <a:rPr lang="it-IT" sz="3200" i="1" dirty="0"/>
              <a:t> (3000 km </a:t>
            </a:r>
            <a:r>
              <a:rPr lang="it-IT" sz="3200" i="1" dirty="0" err="1"/>
              <a:t>square</a:t>
            </a:r>
            <a:r>
              <a:rPr lang="it-IT" sz="3200" i="1" dirty="0"/>
              <a:t>)</a:t>
            </a:r>
            <a:br>
              <a:rPr lang="it-IT" sz="3200" i="1" dirty="0"/>
            </a:b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Auger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   arrays (South) and 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TA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 (600 km </a:t>
            </a:r>
            <a:r>
              <a:rPr lang="it-IT" sz="2800" i="1" dirty="0" err="1">
                <a:solidFill>
                  <a:schemeClr val="accent1">
                    <a:lumMod val="75000"/>
                  </a:schemeClr>
                </a:solidFill>
              </a:rPr>
              <a:t>square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) (North)</a:t>
            </a:r>
            <a:endParaRPr lang="it-IT" sz="3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62B0A3-06A4-47BF-A711-6C63CE2A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05B4F7-A147-4D9C-9C42-4D12B273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7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AFDDC78-6307-47E4-929E-9639E27C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060848"/>
            <a:ext cx="6120680" cy="412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2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6DCA1E7-12F8-44F1-9D6C-AEEE6CA0B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40" y="7029400"/>
            <a:ext cx="6400800" cy="1752600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BAAAB2-195F-4E10-8E3E-FB89049F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BA2B99-4BA7-4632-BBFD-9196FDB7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8</a:t>
            </a:fld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22997BF5-C5A6-4FBC-87DE-330609740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632848" cy="3432899"/>
          </a:xfrm>
        </p:spPr>
        <p:txBody>
          <a:bodyPr>
            <a:normAutofit fontScale="90000"/>
          </a:bodyPr>
          <a:lstStyle/>
          <a:p>
            <a:br>
              <a:rPr lang="it-IT" sz="53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5300" b="1" i="1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5300" b="1" i="1" dirty="0">
                <a:solidFill>
                  <a:schemeClr val="accent1">
                    <a:lumMod val="75000"/>
                  </a:schemeClr>
                </a:solidFill>
              </a:rPr>
              <a:t> to Heavy nuclei</a:t>
            </a:r>
            <a:br>
              <a:rPr lang="it-IT" sz="53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5300" b="1" i="1" dirty="0" err="1">
                <a:solidFill>
                  <a:schemeClr val="accent1">
                    <a:lumMod val="75000"/>
                  </a:schemeClr>
                </a:solidFill>
              </a:rPr>
              <a:t>confined</a:t>
            </a:r>
            <a:r>
              <a:rPr lang="it-IT" sz="5300" b="1" i="1" dirty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it-IT" sz="5300" b="1" i="1" dirty="0" err="1">
                <a:solidFill>
                  <a:schemeClr val="accent1">
                    <a:lumMod val="75000"/>
                  </a:schemeClr>
                </a:solidFill>
              </a:rPr>
              <a:t>Nearest</a:t>
            </a:r>
            <a:r>
              <a:rPr lang="it-IT" sz="53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5300" b="1" i="1" dirty="0" err="1">
                <a:solidFill>
                  <a:schemeClr val="accent1">
                    <a:lumMod val="75000"/>
                  </a:schemeClr>
                </a:solidFill>
              </a:rPr>
              <a:t>Universe</a:t>
            </a:r>
            <a:b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100" b="1" i="1" dirty="0">
                <a:solidFill>
                  <a:srgbClr val="0070C0"/>
                </a:solidFill>
              </a:rPr>
              <a:t>by</a:t>
            </a:r>
            <a:br>
              <a:rPr lang="it-IT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i="1" dirty="0">
                <a:solidFill>
                  <a:schemeClr val="accent3">
                    <a:lumMod val="75000"/>
                  </a:schemeClr>
                </a:solidFill>
              </a:rPr>
              <a:t>Daniele </a:t>
            </a:r>
            <a:r>
              <a:rPr lang="it-IT" sz="3600" b="1" i="1" dirty="0" err="1">
                <a:solidFill>
                  <a:schemeClr val="accent3">
                    <a:lumMod val="75000"/>
                  </a:schemeClr>
                </a:solidFill>
              </a:rPr>
              <a:t>Fargion</a:t>
            </a:r>
            <a:r>
              <a:rPr lang="it-IT" sz="2700" b="1" i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br>
              <a:rPr lang="it-IT" sz="22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200" b="1" i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see</a:t>
            </a:r>
            <a:r>
              <a:rPr lang="it-IT" sz="22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also</a:t>
            </a:r>
            <a:br>
              <a:rPr lang="it-IT" sz="22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it-IT" sz="27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700" b="1" i="1" u="sng" dirty="0">
                <a:solidFill>
                  <a:schemeClr val="accent1">
                    <a:lumMod val="75000"/>
                  </a:schemeClr>
                </a:solidFill>
              </a:rPr>
              <a:t>UHECR Clustering: </a:t>
            </a:r>
            <a:r>
              <a:rPr lang="it-IT" sz="2700" b="1" i="1" u="sng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2700" b="1" i="1" u="sng" dirty="0">
                <a:solidFill>
                  <a:schemeClr val="accent1">
                    <a:lumMod val="75000"/>
                  </a:schemeClr>
                </a:solidFill>
              </a:rPr>
              <a:t> Nuclei from Local </a:t>
            </a:r>
            <a:r>
              <a:rPr lang="it-IT" sz="2700" b="1" i="1" u="sng" dirty="0" err="1">
                <a:solidFill>
                  <a:schemeClr val="accent1">
                    <a:lumMod val="75000"/>
                  </a:schemeClr>
                </a:solidFill>
              </a:rPr>
              <a:t>Sheet</a:t>
            </a:r>
            <a:r>
              <a:rPr lang="it-IT" sz="2700" b="1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700" b="1" i="1" u="sng" dirty="0" err="1">
                <a:solidFill>
                  <a:schemeClr val="accent1">
                    <a:lumMod val="75000"/>
                  </a:schemeClr>
                </a:solidFill>
              </a:rPr>
              <a:t>Galaxies</a:t>
            </a:r>
            <a:br>
              <a:rPr lang="it-IT" sz="3600" b="1" u="sng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3600" b="1" i="1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https://doi.org/10.3390/universe10080323</a:t>
            </a:r>
            <a:br>
              <a:rPr lang="it-IT" sz="3600" u="sng" dirty="0"/>
            </a:br>
            <a:br>
              <a:rPr lang="it-IT" dirty="0"/>
            </a:br>
            <a:br>
              <a:rPr lang="it-IT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it-IT" sz="3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it-IT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RICAP-24     Roma International Conference on AstroParticle Physics">
            <a:extLst>
              <a:ext uri="{FF2B5EF4-FFF2-40B4-BE49-F238E27FC236}">
                <a16:creationId xmlns:a16="http://schemas.microsoft.com/office/drawing/2014/main" id="{5C2AFE6D-5D22-4A11-97E6-F9412ADC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771991" cy="12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CAP-24     Roma International Conference on AstroParticle Physics">
            <a:extLst>
              <a:ext uri="{FF2B5EF4-FFF2-40B4-BE49-F238E27FC236}">
                <a16:creationId xmlns:a16="http://schemas.microsoft.com/office/drawing/2014/main" id="{0FAB4F28-3682-4631-ADDF-4B8F355C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11" y="0"/>
            <a:ext cx="1771991" cy="12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4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C9FAF-100B-4F74-9601-0575DEDF3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41" y="189313"/>
            <a:ext cx="8507288" cy="1143000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Bending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charges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,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nucleon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nuclei in UHECR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GZK:</a:t>
            </a:r>
            <a:b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for Proton &lt;-&gt; 9°, </a:t>
            </a:r>
            <a:r>
              <a:rPr lang="it-IT" sz="2800" b="1" i="1" dirty="0">
                <a:solidFill>
                  <a:srgbClr val="00B050"/>
                </a:solidFill>
              </a:rPr>
              <a:t>for He-&gt; 18° </a:t>
            </a:r>
            <a:b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Therefore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Who and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Where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are the sources ? </a:t>
            </a:r>
            <a:endParaRPr lang="it-IT" sz="2800" b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458DEB-5295-49C9-92C9-9286A5BC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24 September,RICAP,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C4C4D3-0D51-40C2-93C1-D891030F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9</a:t>
            </a:fld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7FCB6C4-20EC-4203-A084-E639C531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3958030"/>
          </a:xfrm>
        </p:spPr>
        <p:txBody>
          <a:bodyPr/>
          <a:lstStyle/>
          <a:p>
            <a:r>
              <a:rPr lang="it-IT" i="1" dirty="0"/>
              <a:t>Random </a:t>
            </a:r>
            <a:r>
              <a:rPr lang="it-IT" i="1" dirty="0" err="1"/>
              <a:t>Galactic</a:t>
            </a:r>
            <a:r>
              <a:rPr lang="it-IT" i="1" dirty="0"/>
              <a:t> and Extra </a:t>
            </a:r>
            <a:r>
              <a:rPr lang="it-IT" i="1" dirty="0" err="1"/>
              <a:t>Galactic</a:t>
            </a:r>
            <a:r>
              <a:rPr lang="it-IT" i="1" dirty="0"/>
              <a:t> bending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CD47024-6D8A-46C4-880A-953FFB5D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48880"/>
            <a:ext cx="8747895" cy="37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30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12294</TotalTime>
  <Words>1899</Words>
  <Application>Microsoft Office PowerPoint</Application>
  <PresentationFormat>Presentazione su schermo (4:3)</PresentationFormat>
  <Paragraphs>246</Paragraphs>
  <Slides>52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5" baseType="lpstr">
      <vt:lpstr>Arial</vt:lpstr>
      <vt:lpstr>Calibri</vt:lpstr>
      <vt:lpstr>Tema di Office</vt:lpstr>
      <vt:lpstr>Frascati, 24 September,                 Daniele Fargion,  RICAP 2024 On Cosmic Rays Puzzle</vt:lpstr>
      <vt:lpstr>A century of Cosmic Ray deflections: Any good reason for a never ending, « blind man’s fly» ?</vt:lpstr>
      <vt:lpstr>A brief Summary of «Cosmic Rays»</vt:lpstr>
      <vt:lpstr>Cosmic Rays, Charged, Bent and much  Smeared. But, UHECR, are less  smeared , more bounded: A new UHECR (&gt; tens EeV) « Astronomy» ?</vt:lpstr>
      <vt:lpstr>The Two different nuclear cut off to UHECR by relic 1:photons: GZK:   Greisen, Zatzepin,Kuzmin  2:and GDR : Giant Dipole Resonance </vt:lpstr>
      <vt:lpstr>UHECR bounded by  GZK (p) and GDR (He) cut off both in energy and distances</vt:lpstr>
      <vt:lpstr>Rare Air Shower detection for UHECR, energy and composition. Largest (3000 km square) Auger   arrays (South) and TA (600 km square) (North)</vt:lpstr>
      <vt:lpstr> Lightest to Heavy nuclei confined in Nearest Universe by Daniele Fargion,  see also  UHECR Clustering: Lightest Nuclei from Local Sheet Galaxies https://doi.org/10.3390/universe10080323    </vt:lpstr>
      <vt:lpstr>Bending charges , nucleon, nuclei in UHECR at GZK: for Proton &lt;-&gt; 9°, for He-&gt; 18°  Therefore: Who and Where are the sources ? </vt:lpstr>
      <vt:lpstr>AGN and GRB Jets: BH+Accretion disk Ideal smoking gun sources for UHECR!</vt:lpstr>
      <vt:lpstr>Presentazione standard di PowerPoint</vt:lpstr>
      <vt:lpstr>AGAIN: expected VIRGO CLUSTER DOMINANCE  (40 Mpc): GALACTIC COORDINATE : but, only 1 clustering- Cen A</vt:lpstr>
      <vt:lpstr>How to make Virgo opaque,  while only Cen A   observable?</vt:lpstr>
      <vt:lpstr>Distances flight for lightest UHECR Nuclei: D-He-Li-Be, very narrow 4 Mpc cut off VIRGO (20 Mpc) IS FILTERED !! BUT  Cen A, M82, NGC 253, NOT!!.</vt:lpstr>
      <vt:lpstr>A different way to verify the  COMPOSITION : A Test  for UHECR observed  by their huge tree-air-showers.  AUGER  JCAP 2018: arxiv:1612.07155 Their air shower «three» structure = Slanth Depth &lt;=&gt; is the imprint. The lightest, less cross section, more penetrating, lower altitude The heavier,larger cross section, less pennetrating, higher altitude</vt:lpstr>
      <vt:lpstr>Composition evolution : from lightest to heavy nuclei with UHECR energy growth</vt:lpstr>
      <vt:lpstr>Composition evolution with UHECR energy growth by Slanth Depth, Xmax   :He-Be dominant from ten EeV up to  40 – 50 EeV</vt:lpstr>
      <vt:lpstr>Photon Astronomy versus UHECR  (by proton or Lightest Nuclei)</vt:lpstr>
      <vt:lpstr>UHECR clustering + associated sources: all within 4 Mpc: observations  up 2024</vt:lpstr>
      <vt:lpstr>2014 :the Council of Giants  at Local Sheet Within the GDR cut off</vt:lpstr>
      <vt:lpstr>Council of Giants: just a dozen of  objects</vt:lpstr>
      <vt:lpstr>The Local Sheet Galaxies, or the Council of Giants map, galactic coordinate</vt:lpstr>
      <vt:lpstr>The Local Sheet- A Few Mpc distances South-North UHECR sky asymmetry</vt:lpstr>
      <vt:lpstr>North versus South , AUGER-TA sky puzzling asymmetry along the  UHECR GZK cut off</vt:lpstr>
      <vt:lpstr>Galactic Coordinate: Hot Spots and Local Sheet Sources++ Multiplets</vt:lpstr>
      <vt:lpstr>Stellar Mass and Star Formation Rate within a Billion Light-years, by Jonathan Biteau 2021 the Andromeda-Local Sheet-VIRGO mass distribution </vt:lpstr>
      <vt:lpstr>2024, Celestial Coordinate  Hot Spots and Amaterasu</vt:lpstr>
      <vt:lpstr>AUGER : the Supergalactic  versus LOCAL SHEET= Plane , July 2024 , A  very missing Virgo </vt:lpstr>
      <vt:lpstr>UHECR DIPOLE: Different direction and SIZE of EeV AUGER anisotropy respect to the  cosmic big bang dipole-Virgo--   - Great Attractor-and the galactic speed</vt:lpstr>
      <vt:lpstr>Auger Dipole at 4-8, 8-16, 16-32, &gt;32 EeV </vt:lpstr>
      <vt:lpstr>Galactic coordinate—AUGER Dipole Anisotropy-Hot spots- Local Sheet Sources</vt:lpstr>
      <vt:lpstr>Galactic Coordinate: Hot Spots and Local Sheet Sources++ Multiplets</vt:lpstr>
      <vt:lpstr>Additional Multiplets  and puzzling clustering at 3C454</vt:lpstr>
      <vt:lpstr>Amaterasu, most recent TA 220 EeV  UHECR: a  SS433 heavy bent  Ni UHECR?</vt:lpstr>
      <vt:lpstr>Conclusions</vt:lpstr>
      <vt:lpstr>2008-2024: UHECR Lightest nuclei  Model evolution </vt:lpstr>
      <vt:lpstr>Thank You for your Ultra High Energy  attention</vt:lpstr>
      <vt:lpstr>Presentazione standard di PowerPoint</vt:lpstr>
      <vt:lpstr>Presentazione standard di PowerPoint</vt:lpstr>
      <vt:lpstr>Summary 2 (2014, ten years ago)</vt:lpstr>
      <vt:lpstr> Z-resonance on 3C454 : neutrino-neutrino  relic in UHECR puzzle?</vt:lpstr>
      <vt:lpstr>Far AGN correlating UHECR and UHE ZeV neutrino scattering on relic eV ones</vt:lpstr>
      <vt:lpstr>Uhe ZeV neutrino scattering  on relic ones (about 1-0.2 eV mass)</vt:lpstr>
      <vt:lpstr>Conclusion 2</vt:lpstr>
      <vt:lpstr>A UHECR  heaviest nuclei CR connection? Most energetic UHECR much bent</vt:lpstr>
      <vt:lpstr>UHECR spectra evolution: 2019 composition models</vt:lpstr>
      <vt:lpstr>10 years ago</vt:lpstr>
      <vt:lpstr>Bending charges  in magnetic fields</vt:lpstr>
      <vt:lpstr>Amaterasu Highest event: From SS433?</vt:lpstr>
      <vt:lpstr>Apparent  GZK cut off at 100 EeV  in  UHECR led to models based on photopion opacity =</vt:lpstr>
      <vt:lpstr>However</vt:lpstr>
      <vt:lpstr>The UHECR suffer of photo-pion opacity: the GZK cut off  (and also photo nuclear disruption by Giant Dipole Resonance, GDR)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Neutrino interessanti</dc:title>
  <dc:creator>win</dc:creator>
  <cp:lastModifiedBy>Daniele</cp:lastModifiedBy>
  <cp:revision>651</cp:revision>
  <dcterms:created xsi:type="dcterms:W3CDTF">2021-05-19T09:15:38Z</dcterms:created>
  <dcterms:modified xsi:type="dcterms:W3CDTF">2024-09-23T20:19:26Z</dcterms:modified>
</cp:coreProperties>
</file>