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7"/>
  </p:notesMasterIdLst>
  <p:sldIdLst>
    <p:sldId id="257" r:id="rId2"/>
    <p:sldId id="361" r:id="rId3"/>
    <p:sldId id="362" r:id="rId4"/>
    <p:sldId id="364" r:id="rId5"/>
    <p:sldId id="365" r:id="rId6"/>
    <p:sldId id="366" r:id="rId7"/>
    <p:sldId id="367" r:id="rId8"/>
    <p:sldId id="350" r:id="rId9"/>
    <p:sldId id="355" r:id="rId10"/>
    <p:sldId id="356" r:id="rId11"/>
    <p:sldId id="401" r:id="rId12"/>
    <p:sldId id="373" r:id="rId13"/>
    <p:sldId id="374" r:id="rId14"/>
    <p:sldId id="375" r:id="rId15"/>
    <p:sldId id="378" r:id="rId16"/>
    <p:sldId id="372" r:id="rId17"/>
    <p:sldId id="379" r:id="rId18"/>
    <p:sldId id="376" r:id="rId19"/>
    <p:sldId id="382" r:id="rId20"/>
    <p:sldId id="384" r:id="rId21"/>
    <p:sldId id="385" r:id="rId22"/>
    <p:sldId id="386" r:id="rId23"/>
    <p:sldId id="388" r:id="rId24"/>
    <p:sldId id="403" r:id="rId25"/>
    <p:sldId id="290" r:id="rId26"/>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A99"/>
    <a:srgbClr val="FF5B5B"/>
    <a:srgbClr val="002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74103" autoAdjust="0"/>
  </p:normalViewPr>
  <p:slideViewPr>
    <p:cSldViewPr snapToGrid="0" snapToObjects="1">
      <p:cViewPr varScale="1">
        <p:scale>
          <a:sx n="87" d="100"/>
          <a:sy n="87" d="100"/>
        </p:scale>
        <p:origin x="168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74FB8C2-1E86-44E9-8822-588AEE0F5A14}" type="datetimeFigureOut">
              <a:rPr lang="it-IT" smtClean="0"/>
              <a:t>06/06/2023</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FF19CB8-96D8-4888-A24E-6BB8518B99DD}" type="slidenum">
              <a:rPr lang="it-IT" smtClean="0"/>
              <a:t>‹#›</a:t>
            </a:fld>
            <a:endParaRPr lang="it-IT"/>
          </a:p>
        </p:txBody>
      </p:sp>
    </p:spTree>
    <p:extLst>
      <p:ext uri="{BB962C8B-B14F-4D97-AF65-F5344CB8AC3E}">
        <p14:creationId xmlns:p14="http://schemas.microsoft.com/office/powerpoint/2010/main" val="405118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2</a:t>
            </a:fld>
            <a:endParaRPr lang="it-IT"/>
          </a:p>
        </p:txBody>
      </p:sp>
    </p:spTree>
    <p:extLst>
      <p:ext uri="{BB962C8B-B14F-4D97-AF65-F5344CB8AC3E}">
        <p14:creationId xmlns:p14="http://schemas.microsoft.com/office/powerpoint/2010/main" val="73791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Collaboration </a:t>
            </a:r>
            <a:r>
              <a:rPr lang="it-IT" dirty="0" err="1" smtClean="0"/>
              <a:t>agreement</a:t>
            </a:r>
            <a:r>
              <a:rPr lang="it-IT" dirty="0" smtClean="0"/>
              <a:t> TLS </a:t>
            </a:r>
            <a:r>
              <a:rPr lang="it-IT" dirty="0" err="1" smtClean="0"/>
              <a:t>Nov</a:t>
            </a:r>
            <a:r>
              <a:rPr lang="it-IT" dirty="0" smtClean="0"/>
              <a:t>. 2020;</a:t>
            </a:r>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14</a:t>
            </a:fld>
            <a:endParaRPr lang="it-IT"/>
          </a:p>
        </p:txBody>
      </p:sp>
    </p:spTree>
    <p:extLst>
      <p:ext uri="{BB962C8B-B14F-4D97-AF65-F5344CB8AC3E}">
        <p14:creationId xmlns:p14="http://schemas.microsoft.com/office/powerpoint/2010/main" val="202055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smtClean="0"/>
              <a:t>Contract</a:t>
            </a:r>
            <a:r>
              <a:rPr lang="it-IT" dirty="0" smtClean="0"/>
              <a:t> AR.CO Ottobre 2021.</a:t>
            </a:r>
          </a:p>
          <a:p>
            <a:r>
              <a:rPr lang="it-IT" dirty="0" smtClean="0"/>
              <a:t>Concrete casting</a:t>
            </a:r>
          </a:p>
          <a:p>
            <a:endParaRPr lang="it-IT" dirty="0" smtClean="0"/>
          </a:p>
          <a:p>
            <a:r>
              <a:rPr lang="en-US" dirty="0" smtClean="0"/>
              <a:t>- the accelerator and gantry rooms for Hitachi will be ready by October 30th, 2023. By ready they mean that all the structures will be completed; the finishing of the walls will be there; all the plants elements (ducts, pipes, cable trays, electrical panel) will be installed, but they will not be connected to working plants (I will return to this in a moment). The basic idea is that the rooms are in a condition such that there is (almost) no need for ARCO's people to enter them anymore.</a:t>
            </a:r>
          </a:p>
          <a:p>
            <a:endParaRPr lang="en-US" dirty="0" smtClean="0"/>
          </a:p>
          <a:p>
            <a:r>
              <a:rPr lang="en-US" dirty="0" smtClean="0"/>
              <a:t> </a:t>
            </a:r>
          </a:p>
          <a:p>
            <a:endParaRPr lang="en-US" dirty="0" smtClean="0"/>
          </a:p>
          <a:p>
            <a:r>
              <a:rPr lang="en-US" dirty="0" smtClean="0"/>
              <a:t>- The entire building, that is Hitachi and BNCT parts plus all the plants, will be completed and functional by April 30th, 2024.</a:t>
            </a:r>
          </a:p>
          <a:p>
            <a:endParaRPr lang="en-US" dirty="0" smtClean="0"/>
          </a:p>
          <a:p>
            <a:r>
              <a:rPr lang="en-US" dirty="0" smtClean="0"/>
              <a:t>In particular, the plants will be progressively activated in the last part of this period, since the electrical supply comes from an electrical room that is located on the top of the building, and in particular above the BNCT part; since this part will be completed by mid-January 2024 the electrical supply to the plants will come at the end.</a:t>
            </a:r>
          </a:p>
          <a:p>
            <a:endParaRPr lang="en-US" dirty="0" smtClean="0"/>
          </a:p>
          <a:p>
            <a:endParaRPr lang="it-IT" dirty="0" smtClean="0"/>
          </a:p>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16</a:t>
            </a:fld>
            <a:endParaRPr lang="it-IT"/>
          </a:p>
        </p:txBody>
      </p:sp>
    </p:spTree>
    <p:extLst>
      <p:ext uri="{BB962C8B-B14F-4D97-AF65-F5344CB8AC3E}">
        <p14:creationId xmlns:p14="http://schemas.microsoft.com/office/powerpoint/2010/main" val="46568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19</a:t>
            </a:fld>
            <a:endParaRPr lang="it-IT"/>
          </a:p>
        </p:txBody>
      </p:sp>
    </p:spTree>
    <p:extLst>
      <p:ext uri="{BB962C8B-B14F-4D97-AF65-F5344CB8AC3E}">
        <p14:creationId xmlns:p14="http://schemas.microsoft.com/office/powerpoint/2010/main" val="146648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3</a:t>
            </a:fld>
            <a:endParaRPr lang="it-IT"/>
          </a:p>
        </p:txBody>
      </p:sp>
    </p:spTree>
    <p:extLst>
      <p:ext uri="{BB962C8B-B14F-4D97-AF65-F5344CB8AC3E}">
        <p14:creationId xmlns:p14="http://schemas.microsoft.com/office/powerpoint/2010/main" val="278181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4</a:t>
            </a:fld>
            <a:endParaRPr lang="it-IT"/>
          </a:p>
        </p:txBody>
      </p:sp>
    </p:spTree>
    <p:extLst>
      <p:ext uri="{BB962C8B-B14F-4D97-AF65-F5344CB8AC3E}">
        <p14:creationId xmlns:p14="http://schemas.microsoft.com/office/powerpoint/2010/main" val="233560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5</a:t>
            </a:fld>
            <a:endParaRPr lang="it-IT"/>
          </a:p>
        </p:txBody>
      </p:sp>
    </p:spTree>
    <p:extLst>
      <p:ext uri="{BB962C8B-B14F-4D97-AF65-F5344CB8AC3E}">
        <p14:creationId xmlns:p14="http://schemas.microsoft.com/office/powerpoint/2010/main" val="297742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6</a:t>
            </a:fld>
            <a:endParaRPr lang="it-IT"/>
          </a:p>
        </p:txBody>
      </p:sp>
    </p:spTree>
    <p:extLst>
      <p:ext uri="{BB962C8B-B14F-4D97-AF65-F5344CB8AC3E}">
        <p14:creationId xmlns:p14="http://schemas.microsoft.com/office/powerpoint/2010/main" val="157507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7</a:t>
            </a:fld>
            <a:endParaRPr lang="it-IT"/>
          </a:p>
        </p:txBody>
      </p:sp>
    </p:spTree>
    <p:extLst>
      <p:ext uri="{BB962C8B-B14F-4D97-AF65-F5344CB8AC3E}">
        <p14:creationId xmlns:p14="http://schemas.microsoft.com/office/powerpoint/2010/main" val="773495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10</a:t>
            </a:fld>
            <a:endParaRPr lang="it-IT"/>
          </a:p>
        </p:txBody>
      </p:sp>
    </p:spTree>
    <p:extLst>
      <p:ext uri="{BB962C8B-B14F-4D97-AF65-F5344CB8AC3E}">
        <p14:creationId xmlns:p14="http://schemas.microsoft.com/office/powerpoint/2010/main" val="399807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12</a:t>
            </a:fld>
            <a:endParaRPr lang="it-IT"/>
          </a:p>
        </p:txBody>
      </p:sp>
    </p:spTree>
    <p:extLst>
      <p:ext uri="{BB962C8B-B14F-4D97-AF65-F5344CB8AC3E}">
        <p14:creationId xmlns:p14="http://schemas.microsoft.com/office/powerpoint/2010/main" val="42481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smtClean="0"/>
              <a:t>Contract</a:t>
            </a:r>
            <a:r>
              <a:rPr lang="it-IT" dirty="0" smtClean="0"/>
              <a:t> Hitachi </a:t>
            </a:r>
            <a:r>
              <a:rPr lang="it-IT" dirty="0" err="1" smtClean="0"/>
              <a:t>Dic</a:t>
            </a:r>
            <a:r>
              <a:rPr lang="it-IT" dirty="0" smtClean="0"/>
              <a:t>. 2019;</a:t>
            </a:r>
            <a:endParaRPr lang="it-IT" dirty="0"/>
          </a:p>
        </p:txBody>
      </p:sp>
      <p:sp>
        <p:nvSpPr>
          <p:cNvPr id="4" name="Slide Number Placeholder 3"/>
          <p:cNvSpPr>
            <a:spLocks noGrp="1"/>
          </p:cNvSpPr>
          <p:nvPr>
            <p:ph type="sldNum" sz="quarter" idx="10"/>
          </p:nvPr>
        </p:nvSpPr>
        <p:spPr/>
        <p:txBody>
          <a:bodyPr/>
          <a:lstStyle/>
          <a:p>
            <a:fld id="{EFF19CB8-96D8-4888-A24E-6BB8518B99DD}" type="slidenum">
              <a:rPr lang="it-IT" smtClean="0"/>
              <a:t>13</a:t>
            </a:fld>
            <a:endParaRPr lang="it-IT"/>
          </a:p>
        </p:txBody>
      </p:sp>
    </p:spTree>
    <p:extLst>
      <p:ext uri="{BB962C8B-B14F-4D97-AF65-F5344CB8AC3E}">
        <p14:creationId xmlns:p14="http://schemas.microsoft.com/office/powerpoint/2010/main" val="339745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E6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0696" y="404366"/>
            <a:ext cx="9315236" cy="1470025"/>
          </a:xfrm>
        </p:spPr>
        <p:txBody>
          <a:bodyPr>
            <a:normAutofit/>
          </a:bodyPr>
          <a:lstStyle>
            <a:lvl1pPr algn="l">
              <a:defRPr sz="5000" b="1">
                <a:solidFill>
                  <a:schemeClr val="bg1"/>
                </a:solidFill>
                <a:latin typeface="+mn-lt"/>
              </a:defRPr>
            </a:lvl1pPr>
          </a:lstStyle>
          <a:p>
            <a:r>
              <a:rPr lang="en-US" dirty="0" smtClean="0"/>
              <a:t>Title</a:t>
            </a:r>
            <a:endParaRPr lang="it-IT" dirty="0"/>
          </a:p>
        </p:txBody>
      </p:sp>
      <p:sp>
        <p:nvSpPr>
          <p:cNvPr id="3" name="Subtitle 2"/>
          <p:cNvSpPr>
            <a:spLocks noGrp="1"/>
          </p:cNvSpPr>
          <p:nvPr>
            <p:ph type="subTitle" idx="1" hasCustomPrompt="1"/>
          </p:nvPr>
        </p:nvSpPr>
        <p:spPr>
          <a:xfrm>
            <a:off x="650696" y="2375899"/>
            <a:ext cx="8534400" cy="778267"/>
          </a:xfrm>
        </p:spPr>
        <p:txBody>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a:t>
            </a:r>
            <a:endParaRPr lang="it-IT" dirty="0"/>
          </a:p>
        </p:txBody>
      </p:sp>
      <p:pic>
        <p:nvPicPr>
          <p:cNvPr id="9" name="Immagine 8" descr="Immagine che contiene tavolo&#10;&#10;Descrizione generata automaticamente">
            <a:extLst>
              <a:ext uri="{FF2B5EF4-FFF2-40B4-BE49-F238E27FC236}">
                <a16:creationId xmlns="" xmlns:a16="http://schemas.microsoft.com/office/drawing/2014/main" id="{AC8A7DF9-3E4E-7C4E-8F90-F54F58A4042F}"/>
              </a:ext>
            </a:extLst>
          </p:cNvPr>
          <p:cNvPicPr>
            <a:picLocks noChangeAspect="1"/>
          </p:cNvPicPr>
          <p:nvPr userDrawn="1"/>
        </p:nvPicPr>
        <p:blipFill>
          <a:blip r:embed="rId2"/>
          <a:stretch>
            <a:fillRect/>
          </a:stretch>
        </p:blipFill>
        <p:spPr>
          <a:xfrm>
            <a:off x="10721163" y="0"/>
            <a:ext cx="1470837" cy="6858000"/>
          </a:xfrm>
          <a:prstGeom prst="rect">
            <a:avLst/>
          </a:prstGeom>
        </p:spPr>
      </p:pic>
      <p:sp>
        <p:nvSpPr>
          <p:cNvPr id="10"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96976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t-IT"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7"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descr="Immagine che contiene disegnando, tavolo&#10;&#10;Descrizione generata automaticamente">
            <a:extLst>
              <a:ext uri="{FF2B5EF4-FFF2-40B4-BE49-F238E27FC236}">
                <a16:creationId xmlns=""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sp>
        <p:nvSpPr>
          <p:cNvPr id="14" name="TextBox 13"/>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15" name="TextBox 14"/>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256878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5307"/>
            <a:ext cx="10972800" cy="1143000"/>
          </a:xfrm>
        </p:spPr>
        <p:txBody>
          <a:bodyPr/>
          <a:lstStyle/>
          <a:p>
            <a:r>
              <a:rPr lang="en-US" dirty="0" smtClean="0"/>
              <a:t>Click to edit Master title style</a:t>
            </a:r>
            <a:endParaRPr lang="it-IT" dirty="0"/>
          </a:p>
        </p:txBody>
      </p:sp>
      <p:sp>
        <p:nvSpPr>
          <p:cNvPr id="3" name="Content Placeholder 2"/>
          <p:cNvSpPr>
            <a:spLocks noGrp="1"/>
          </p:cNvSpPr>
          <p:nvPr>
            <p:ph idx="1"/>
          </p:nvPr>
        </p:nvSpPr>
        <p:spPr>
          <a:xfrm>
            <a:off x="609600" y="1590869"/>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7"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descr="Immagine che contiene disegnando, tavolo&#10;&#10;Descrizione generata automaticamente">
            <a:extLst>
              <a:ext uri="{FF2B5EF4-FFF2-40B4-BE49-F238E27FC236}">
                <a16:creationId xmlns=""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pic>
        <p:nvPicPr>
          <p:cNvPr id="9" name="Immagine 10" descr="sistema-sanitario-lombardia.png"/>
          <p:cNvPicPr>
            <a:picLocks noChangeAspect="1"/>
          </p:cNvPicPr>
          <p:nvPr userDrawn="1"/>
        </p:nvPicPr>
        <p:blipFill>
          <a:blip r:embed="rId3" cstate="print"/>
          <a:srcRect/>
          <a:stretch>
            <a:fillRect/>
          </a:stretch>
        </p:blipFill>
        <p:spPr bwMode="auto">
          <a:xfrm>
            <a:off x="8833142" y="6508479"/>
            <a:ext cx="1285875" cy="238125"/>
          </a:xfrm>
          <a:prstGeom prst="rect">
            <a:avLst/>
          </a:prstGeom>
          <a:noFill/>
          <a:ln w="9525">
            <a:noFill/>
            <a:miter lim="800000"/>
            <a:headEnd/>
            <a:tailEnd/>
          </a:ln>
        </p:spPr>
      </p:pic>
      <p:sp>
        <p:nvSpPr>
          <p:cNvPr id="10" name="TextBox 9"/>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12" name="TextBox 11"/>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335044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6"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Immagine 7" descr="Immagine che contiene disegnando, tavolo&#10;&#10;Descrizione generata automaticamente">
            <a:extLst>
              <a:ext uri="{FF2B5EF4-FFF2-40B4-BE49-F238E27FC236}">
                <a16:creationId xmlns=""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sp>
        <p:nvSpPr>
          <p:cNvPr id="8" name="TextBox 7"/>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9" name="TextBox 8"/>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17456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Immagine 7" descr="Immagine che contiene disegnando, tavolo&#10;&#10;Descrizione generata automaticamente">
            <a:extLst>
              <a:ext uri="{FF2B5EF4-FFF2-40B4-BE49-F238E27FC236}">
                <a16:creationId xmlns=""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sp>
        <p:nvSpPr>
          <p:cNvPr id="8" name="TextBox 7"/>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9" name="TextBox 8"/>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180942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7" name="Rettangolo 6">
            <a:extLst>
              <a:ext uri="{FF2B5EF4-FFF2-40B4-BE49-F238E27FC236}">
                <a16:creationId xmlns=""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descr="Immagine che contiene disegnando, tavolo&#10;&#10;Descrizione generata automaticamente">
            <a:extLst>
              <a:ext uri="{FF2B5EF4-FFF2-40B4-BE49-F238E27FC236}">
                <a16:creationId xmlns=""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sp>
        <p:nvSpPr>
          <p:cNvPr id="9" name="TextBox 8"/>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10" name="TextBox 9"/>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371106196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30001" y="622802"/>
            <a:ext cx="10933351" cy="332399"/>
          </a:xfrm>
        </p:spPr>
        <p:txBody>
          <a:bodyPr/>
          <a:lstStyle>
            <a:lvl1pPr>
              <a:defRPr>
                <a:latin typeface="+mj-lt"/>
                <a:sym typeface="Trebuchet MS" panose="020B0603020202020204" pitchFamily="34" charset="0"/>
              </a:defRPr>
            </a:lvl1pPr>
          </a:lstStyle>
          <a:p>
            <a:r>
              <a:rPr lang="en-US" dirty="0"/>
              <a:t>Click to add title</a:t>
            </a:r>
          </a:p>
        </p:txBody>
      </p:sp>
      <p:sp>
        <p:nvSpPr>
          <p:cNvPr id="4" name="TextBox 3"/>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5" name="TextBox 4"/>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661749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4" name="TextBox 3"/>
          <p:cNvSpPr txBox="1"/>
          <p:nvPr userDrawn="1"/>
        </p:nvSpPr>
        <p:spPr>
          <a:xfrm>
            <a:off x="2160000" y="6473654"/>
            <a:ext cx="4320000" cy="307777"/>
          </a:xfrm>
          <a:prstGeom prst="rect">
            <a:avLst/>
          </a:prstGeom>
          <a:noFill/>
        </p:spPr>
        <p:txBody>
          <a:bodyPr wrap="square" rtlCol="0">
            <a:spAutoFit/>
          </a:bodyPr>
          <a:lstStyle/>
          <a:p>
            <a:r>
              <a:rPr lang="en-GB" sz="1400" dirty="0" smtClean="0"/>
              <a:t>Foot</a:t>
            </a:r>
            <a:r>
              <a:rPr lang="en-GB" sz="1400" baseline="0" dirty="0" smtClean="0"/>
              <a:t> meeting - Bergamo</a:t>
            </a:r>
            <a:endParaRPr lang="it-IT" sz="1400" dirty="0"/>
          </a:p>
        </p:txBody>
      </p:sp>
      <p:sp>
        <p:nvSpPr>
          <p:cNvPr id="5" name="TextBox 4"/>
          <p:cNvSpPr txBox="1"/>
          <p:nvPr userDrawn="1"/>
        </p:nvSpPr>
        <p:spPr>
          <a:xfrm>
            <a:off x="559558" y="6473654"/>
            <a:ext cx="1053494" cy="307777"/>
          </a:xfrm>
          <a:prstGeom prst="rect">
            <a:avLst/>
          </a:prstGeom>
          <a:noFill/>
        </p:spPr>
        <p:txBody>
          <a:bodyPr wrap="none" rtlCol="0">
            <a:spAutoFit/>
          </a:bodyPr>
          <a:lstStyle/>
          <a:p>
            <a:r>
              <a:rPr lang="en-GB" sz="1400" dirty="0" smtClean="0"/>
              <a:t>06/06/2023</a:t>
            </a:r>
            <a:endParaRPr lang="it-IT" sz="1400" dirty="0"/>
          </a:p>
        </p:txBody>
      </p:sp>
    </p:spTree>
    <p:extLst>
      <p:ext uri="{BB962C8B-B14F-4D97-AF65-F5344CB8AC3E}">
        <p14:creationId xmlns:p14="http://schemas.microsoft.com/office/powerpoint/2010/main" val="49060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it-IT" dirty="0"/>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90CD2F10-3BDC-42F9-9D81-0696FABFEEF2}" type="datetimeFigureOut">
              <a:rPr lang="it-IT" smtClean="0"/>
              <a:pPr/>
              <a:t>06/06/2023</a:t>
            </a:fld>
            <a:endParaRPr lang="it-IT"/>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GB" dirty="0" smtClean="0"/>
              <a:t>XXXPPP</a:t>
            </a:r>
            <a:endParaRPr lang="it-IT" dirty="0"/>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7C84AE9F-4E37-4A28-B6B1-E125800DB39E}" type="slidenum">
              <a:rPr lang="it-IT" smtClean="0"/>
              <a:pPr/>
              <a:t>‹#›</a:t>
            </a:fld>
            <a:endParaRPr lang="it-IT"/>
          </a:p>
        </p:txBody>
      </p:sp>
    </p:spTree>
    <p:extLst>
      <p:ext uri="{BB962C8B-B14F-4D97-AF65-F5344CB8AC3E}">
        <p14:creationId xmlns:p14="http://schemas.microsoft.com/office/powerpoint/2010/main" val="275498521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1" r:id="rId3"/>
    <p:sldLayoutId id="2147483657" r:id="rId4"/>
    <p:sldLayoutId id="2147483658" r:id="rId5"/>
    <p:sldLayoutId id="2147483659" r:id="rId6"/>
    <p:sldLayoutId id="2147483660" r:id="rId7"/>
    <p:sldLayoutId id="2147483662" r:id="rId8"/>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6"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CNAO Status</a:t>
            </a:r>
            <a:endParaRPr lang="it-IT" dirty="0"/>
          </a:p>
        </p:txBody>
      </p:sp>
      <p:sp>
        <p:nvSpPr>
          <p:cNvPr id="9" name="Subtitle 8"/>
          <p:cNvSpPr>
            <a:spLocks noGrp="1"/>
          </p:cNvSpPr>
          <p:nvPr>
            <p:ph type="subTitle" idx="1"/>
          </p:nvPr>
        </p:nvSpPr>
        <p:spPr/>
        <p:txBody>
          <a:bodyPr/>
          <a:lstStyle/>
          <a:p>
            <a:r>
              <a:rPr lang="it-IT" dirty="0" smtClean="0"/>
              <a:t>M. Pullia</a:t>
            </a:r>
            <a:endParaRPr lang="it-IT" dirty="0"/>
          </a:p>
        </p:txBody>
      </p:sp>
    </p:spTree>
    <p:extLst>
      <p:ext uri="{BB962C8B-B14F-4D97-AF65-F5344CB8AC3E}">
        <p14:creationId xmlns:p14="http://schemas.microsoft.com/office/powerpoint/2010/main" val="2338013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First He </a:t>
            </a:r>
            <a:r>
              <a:rPr lang="it-IT" dirty="0" err="1" smtClean="0"/>
              <a:t>Beam</a:t>
            </a:r>
            <a:r>
              <a:rPr lang="it-IT" dirty="0"/>
              <a:t>!</a:t>
            </a:r>
          </a:p>
        </p:txBody>
      </p:sp>
      <p:pic>
        <p:nvPicPr>
          <p:cNvPr id="4" name="Picture 3"/>
          <p:cNvPicPr>
            <a:picLocks noChangeAspect="1"/>
          </p:cNvPicPr>
          <p:nvPr/>
        </p:nvPicPr>
        <p:blipFill>
          <a:blip r:embed="rId3"/>
          <a:stretch>
            <a:fillRect/>
          </a:stretch>
        </p:blipFill>
        <p:spPr>
          <a:xfrm>
            <a:off x="6483484" y="111242"/>
            <a:ext cx="5404773" cy="2488300"/>
          </a:xfrm>
          <a:prstGeom prst="rect">
            <a:avLst/>
          </a:prstGeom>
        </p:spPr>
      </p:pic>
      <p:pic>
        <p:nvPicPr>
          <p:cNvPr id="6" name="Picture 5"/>
          <p:cNvPicPr>
            <a:picLocks noChangeAspect="1"/>
          </p:cNvPicPr>
          <p:nvPr/>
        </p:nvPicPr>
        <p:blipFill>
          <a:blip r:embed="rId4"/>
          <a:stretch>
            <a:fillRect/>
          </a:stretch>
        </p:blipFill>
        <p:spPr>
          <a:xfrm>
            <a:off x="6483484" y="2854754"/>
            <a:ext cx="5708516" cy="4003246"/>
          </a:xfrm>
          <a:prstGeom prst="rect">
            <a:avLst/>
          </a:prstGeom>
        </p:spPr>
      </p:pic>
      <p:pic>
        <p:nvPicPr>
          <p:cNvPr id="9" name="Picture 8"/>
          <p:cNvPicPr>
            <a:picLocks noChangeAspect="1"/>
          </p:cNvPicPr>
          <p:nvPr/>
        </p:nvPicPr>
        <p:blipFill>
          <a:blip r:embed="rId5"/>
          <a:stretch>
            <a:fillRect/>
          </a:stretch>
        </p:blipFill>
        <p:spPr>
          <a:xfrm>
            <a:off x="569277" y="3842966"/>
            <a:ext cx="3466666" cy="2600000"/>
          </a:xfrm>
          <a:prstGeom prst="rect">
            <a:avLst/>
          </a:prstGeom>
        </p:spPr>
      </p:pic>
      <p:pic>
        <p:nvPicPr>
          <p:cNvPr id="10" name="Picture 9"/>
          <p:cNvPicPr>
            <a:picLocks noChangeAspect="1"/>
          </p:cNvPicPr>
          <p:nvPr/>
        </p:nvPicPr>
        <p:blipFill>
          <a:blip r:embed="rId6"/>
          <a:stretch>
            <a:fillRect/>
          </a:stretch>
        </p:blipFill>
        <p:spPr>
          <a:xfrm>
            <a:off x="3789053" y="3842966"/>
            <a:ext cx="3466666" cy="2600000"/>
          </a:xfrm>
          <a:prstGeom prst="rect">
            <a:avLst/>
          </a:prstGeom>
        </p:spPr>
      </p:pic>
      <p:sp>
        <p:nvSpPr>
          <p:cNvPr id="11" name="TextBox 10"/>
          <p:cNvSpPr txBox="1"/>
          <p:nvPr/>
        </p:nvSpPr>
        <p:spPr>
          <a:xfrm>
            <a:off x="976896" y="1355392"/>
            <a:ext cx="5139292" cy="2308324"/>
          </a:xfrm>
          <a:prstGeom prst="rect">
            <a:avLst/>
          </a:prstGeom>
          <a:noFill/>
        </p:spPr>
        <p:txBody>
          <a:bodyPr wrap="none" rtlCol="0">
            <a:spAutoFit/>
          </a:bodyPr>
          <a:lstStyle/>
          <a:p>
            <a:r>
              <a:rPr lang="it-IT" sz="2400" dirty="0" smtClean="0"/>
              <a:t>20 </a:t>
            </a:r>
            <a:r>
              <a:rPr lang="it-IT" sz="2400" dirty="0" err="1" smtClean="0"/>
              <a:t>Nov</a:t>
            </a:r>
            <a:r>
              <a:rPr lang="it-IT" sz="2400" dirty="0" smtClean="0"/>
              <a:t> 2022</a:t>
            </a:r>
          </a:p>
          <a:p>
            <a:endParaRPr lang="it-IT" sz="2400" dirty="0" smtClean="0"/>
          </a:p>
          <a:p>
            <a:r>
              <a:rPr lang="it-IT" sz="2400" dirty="0" smtClean="0"/>
              <a:t>First </a:t>
            </a:r>
            <a:r>
              <a:rPr lang="it-IT" sz="2400" dirty="0" err="1" smtClean="0"/>
              <a:t>beam</a:t>
            </a:r>
            <a:r>
              <a:rPr lang="it-IT" sz="2400" dirty="0" smtClean="0"/>
              <a:t> </a:t>
            </a:r>
            <a:r>
              <a:rPr lang="it-IT" sz="2400" dirty="0" err="1" smtClean="0"/>
              <a:t>needed</a:t>
            </a:r>
            <a:r>
              <a:rPr lang="it-IT" sz="2400" dirty="0" smtClean="0"/>
              <a:t> to </a:t>
            </a:r>
            <a:r>
              <a:rPr lang="it-IT" sz="2400" dirty="0" err="1" smtClean="0"/>
              <a:t>reach</a:t>
            </a:r>
            <a:r>
              <a:rPr lang="it-IT" sz="2400" dirty="0" smtClean="0"/>
              <a:t> </a:t>
            </a:r>
            <a:r>
              <a:rPr lang="it-IT" sz="2400" dirty="0" err="1" smtClean="0"/>
              <a:t>Inspirit</a:t>
            </a:r>
            <a:r>
              <a:rPr lang="it-IT" sz="2400" dirty="0" smtClean="0"/>
              <a:t> goal</a:t>
            </a:r>
          </a:p>
          <a:p>
            <a:r>
              <a:rPr lang="it-IT" sz="2400" dirty="0"/>
              <a:t>a</a:t>
            </a:r>
            <a:r>
              <a:rPr lang="it-IT" sz="2400" dirty="0" smtClean="0"/>
              <a:t>nd to conclude the </a:t>
            </a:r>
            <a:r>
              <a:rPr lang="it-IT" sz="2400" dirty="0" err="1" smtClean="0"/>
              <a:t>Inspirit</a:t>
            </a:r>
            <a:r>
              <a:rPr lang="it-IT" sz="2400" dirty="0" smtClean="0"/>
              <a:t> </a:t>
            </a:r>
            <a:r>
              <a:rPr lang="it-IT" sz="2400" dirty="0" err="1" smtClean="0"/>
              <a:t>project</a:t>
            </a:r>
            <a:endParaRPr lang="it-IT" sz="2400" dirty="0" smtClean="0"/>
          </a:p>
          <a:p>
            <a:endParaRPr lang="it-IT" sz="2400" dirty="0"/>
          </a:p>
          <a:p>
            <a:r>
              <a:rPr lang="it-IT" sz="2400" dirty="0" err="1" smtClean="0"/>
              <a:t>Now</a:t>
            </a:r>
            <a:r>
              <a:rPr lang="it-IT" sz="2400" dirty="0" smtClean="0"/>
              <a:t> </a:t>
            </a:r>
            <a:r>
              <a:rPr lang="it-IT" sz="2400" dirty="0" err="1" smtClean="0"/>
              <a:t>waiting</a:t>
            </a:r>
            <a:r>
              <a:rPr lang="it-IT" sz="2400" dirty="0" smtClean="0"/>
              <a:t> for </a:t>
            </a:r>
            <a:r>
              <a:rPr lang="it-IT" sz="2400" dirty="0" err="1" smtClean="0"/>
              <a:t>authorization</a:t>
            </a:r>
            <a:endParaRPr lang="it-IT" sz="2400" dirty="0"/>
          </a:p>
        </p:txBody>
      </p:sp>
      <p:pic>
        <p:nvPicPr>
          <p:cNvPr id="12" name="Immagine 10" descr="sistema-sanitario-lombardia.png"/>
          <p:cNvPicPr>
            <a:picLocks noChangeAspect="1"/>
          </p:cNvPicPr>
          <p:nvPr/>
        </p:nvPicPr>
        <p:blipFill>
          <a:blip r:embed="rId7" cstate="print"/>
          <a:srcRect/>
          <a:stretch>
            <a:fillRect/>
          </a:stretch>
        </p:blipFill>
        <p:spPr bwMode="auto">
          <a:xfrm>
            <a:off x="8823809" y="6510131"/>
            <a:ext cx="1285875" cy="238125"/>
          </a:xfrm>
          <a:prstGeom prst="rect">
            <a:avLst/>
          </a:prstGeom>
          <a:noFill/>
          <a:ln w="9525">
            <a:noFill/>
            <a:miter lim="800000"/>
            <a:headEnd/>
            <a:tailEnd/>
          </a:ln>
        </p:spPr>
      </p:pic>
    </p:spTree>
    <p:extLst>
      <p:ext uri="{BB962C8B-B14F-4D97-AF65-F5344CB8AC3E}">
        <p14:creationId xmlns:p14="http://schemas.microsoft.com/office/powerpoint/2010/main" val="2064887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Waiting</a:t>
            </a:r>
            <a:r>
              <a:rPr lang="it-IT" dirty="0" smtClean="0"/>
              <a:t> for </a:t>
            </a:r>
            <a:r>
              <a:rPr lang="it-IT" dirty="0" err="1" smtClean="0"/>
              <a:t>authorization</a:t>
            </a:r>
            <a:endParaRPr lang="it-IT" dirty="0"/>
          </a:p>
        </p:txBody>
      </p:sp>
      <p:sp>
        <p:nvSpPr>
          <p:cNvPr id="3" name="Content Placeholder 2"/>
          <p:cNvSpPr>
            <a:spLocks noGrp="1"/>
          </p:cNvSpPr>
          <p:nvPr>
            <p:ph idx="1"/>
          </p:nvPr>
        </p:nvSpPr>
        <p:spPr/>
        <p:txBody>
          <a:bodyPr/>
          <a:lstStyle/>
          <a:p>
            <a:r>
              <a:rPr lang="it-IT" dirty="0" smtClean="0"/>
              <a:t>Feedback from ISIN: </a:t>
            </a:r>
            <a:r>
              <a:rPr lang="it-IT" dirty="0" err="1" smtClean="0"/>
              <a:t>clarifications</a:t>
            </a:r>
            <a:r>
              <a:rPr lang="it-IT" dirty="0" smtClean="0"/>
              <a:t> </a:t>
            </a:r>
            <a:r>
              <a:rPr lang="it-IT" dirty="0" err="1" smtClean="0"/>
              <a:t>required</a:t>
            </a:r>
            <a:endParaRPr lang="it-IT" dirty="0"/>
          </a:p>
          <a:p>
            <a:r>
              <a:rPr lang="it-IT" dirty="0" err="1" smtClean="0"/>
              <a:t>Questions</a:t>
            </a:r>
            <a:r>
              <a:rPr lang="it-IT" dirty="0" smtClean="0"/>
              <a:t> </a:t>
            </a:r>
            <a:r>
              <a:rPr lang="it-IT" dirty="0" err="1" smtClean="0"/>
              <a:t>answered</a:t>
            </a:r>
            <a:r>
              <a:rPr lang="it-IT" dirty="0" smtClean="0"/>
              <a:t> a the </a:t>
            </a:r>
            <a:r>
              <a:rPr lang="it-IT" dirty="0" err="1" smtClean="0"/>
              <a:t>beginning</a:t>
            </a:r>
            <a:r>
              <a:rPr lang="it-IT" dirty="0" smtClean="0"/>
              <a:t> of </a:t>
            </a:r>
            <a:r>
              <a:rPr lang="it-IT" dirty="0" err="1" smtClean="0"/>
              <a:t>May</a:t>
            </a:r>
            <a:endParaRPr lang="it-IT" dirty="0"/>
          </a:p>
        </p:txBody>
      </p:sp>
    </p:spTree>
    <p:extLst>
      <p:ext uri="{BB962C8B-B14F-4D97-AF65-F5344CB8AC3E}">
        <p14:creationId xmlns:p14="http://schemas.microsoft.com/office/powerpoint/2010/main" val="68971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9"/>
          <p:cNvGrpSpPr/>
          <p:nvPr/>
        </p:nvGrpSpPr>
        <p:grpSpPr>
          <a:xfrm>
            <a:off x="3844048" y="332252"/>
            <a:ext cx="7455108" cy="5971110"/>
            <a:chOff x="622067" y="595697"/>
            <a:chExt cx="7455108" cy="5971110"/>
          </a:xfrm>
        </p:grpSpPr>
        <p:pic>
          <p:nvPicPr>
            <p:cNvPr id="5" name="Immagine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113" t="4427" r="19260" b="7812"/>
            <a:stretch/>
          </p:blipFill>
          <p:spPr bwMode="auto">
            <a:xfrm>
              <a:off x="2261016" y="595697"/>
              <a:ext cx="5476909" cy="597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igura a mano libera: forma 3">
              <a:extLst>
                <a:ext uri="{FF2B5EF4-FFF2-40B4-BE49-F238E27FC236}">
                  <a16:creationId xmlns:a16="http://schemas.microsoft.com/office/drawing/2014/main" xmlns="" id="{597D680C-7556-45D9-8A57-FBAB9F50A857}"/>
                </a:ext>
              </a:extLst>
            </p:cNvPr>
            <p:cNvSpPr/>
            <p:nvPr/>
          </p:nvSpPr>
          <p:spPr bwMode="auto">
            <a:xfrm>
              <a:off x="2523390" y="3679346"/>
              <a:ext cx="1371501" cy="1874305"/>
            </a:xfrm>
            <a:custGeom>
              <a:avLst/>
              <a:gdLst>
                <a:gd name="connsiteX0" fmla="*/ 0 w 1402080"/>
                <a:gd name="connsiteY0" fmla="*/ 566057 h 1889760"/>
                <a:gd name="connsiteX1" fmla="*/ 17417 w 1402080"/>
                <a:gd name="connsiteY1" fmla="*/ 1872343 h 1889760"/>
                <a:gd name="connsiteX2" fmla="*/ 1280160 w 1402080"/>
                <a:gd name="connsiteY2" fmla="*/ 1889760 h 1889760"/>
                <a:gd name="connsiteX3" fmla="*/ 1262743 w 1402080"/>
                <a:gd name="connsiteY3" fmla="*/ 1036320 h 1889760"/>
                <a:gd name="connsiteX4" fmla="*/ 1227909 w 1402080"/>
                <a:gd name="connsiteY4" fmla="*/ 1027611 h 1889760"/>
                <a:gd name="connsiteX5" fmla="*/ 1227909 w 1402080"/>
                <a:gd name="connsiteY5" fmla="*/ 931817 h 1889760"/>
                <a:gd name="connsiteX6" fmla="*/ 1132114 w 1402080"/>
                <a:gd name="connsiteY6" fmla="*/ 931817 h 1889760"/>
                <a:gd name="connsiteX7" fmla="*/ 1140823 w 1402080"/>
                <a:gd name="connsiteY7" fmla="*/ 505097 h 1889760"/>
                <a:gd name="connsiteX8" fmla="*/ 1079863 w 1402080"/>
                <a:gd name="connsiteY8" fmla="*/ 487680 h 1889760"/>
                <a:gd name="connsiteX9" fmla="*/ 1079863 w 1402080"/>
                <a:gd name="connsiteY9" fmla="*/ 365760 h 1889760"/>
                <a:gd name="connsiteX10" fmla="*/ 1384663 w 1402080"/>
                <a:gd name="connsiteY10" fmla="*/ 374468 h 1889760"/>
                <a:gd name="connsiteX11" fmla="*/ 1402080 w 1402080"/>
                <a:gd name="connsiteY11" fmla="*/ 17417 h 1889760"/>
                <a:gd name="connsiteX12" fmla="*/ 1018903 w 1402080"/>
                <a:gd name="connsiteY12" fmla="*/ 0 h 1889760"/>
                <a:gd name="connsiteX13" fmla="*/ 1018903 w 1402080"/>
                <a:gd name="connsiteY13" fmla="*/ 95794 h 1889760"/>
                <a:gd name="connsiteX14" fmla="*/ 888274 w 1402080"/>
                <a:gd name="connsiteY14" fmla="*/ 95794 h 1889760"/>
                <a:gd name="connsiteX15" fmla="*/ 905691 w 1402080"/>
                <a:gd name="connsiteY15" fmla="*/ 365760 h 1889760"/>
                <a:gd name="connsiteX16" fmla="*/ 383177 w 1402080"/>
                <a:gd name="connsiteY16" fmla="*/ 374468 h 1889760"/>
                <a:gd name="connsiteX17" fmla="*/ 383177 w 1402080"/>
                <a:gd name="connsiteY17" fmla="*/ 574765 h 1889760"/>
                <a:gd name="connsiteX18" fmla="*/ 0 w 1402080"/>
                <a:gd name="connsiteY18" fmla="*/ 566057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080" h="1889760">
                  <a:moveTo>
                    <a:pt x="0" y="566057"/>
                  </a:moveTo>
                  <a:lnTo>
                    <a:pt x="17417" y="1872343"/>
                  </a:lnTo>
                  <a:lnTo>
                    <a:pt x="1280160" y="1889760"/>
                  </a:lnTo>
                  <a:lnTo>
                    <a:pt x="1262743" y="1036320"/>
                  </a:lnTo>
                  <a:lnTo>
                    <a:pt x="1227909" y="1027611"/>
                  </a:lnTo>
                  <a:lnTo>
                    <a:pt x="1227909" y="931817"/>
                  </a:lnTo>
                  <a:lnTo>
                    <a:pt x="1132114" y="931817"/>
                  </a:lnTo>
                  <a:lnTo>
                    <a:pt x="1140823" y="505097"/>
                  </a:lnTo>
                  <a:lnTo>
                    <a:pt x="1079863" y="487680"/>
                  </a:lnTo>
                  <a:lnTo>
                    <a:pt x="1079863" y="365760"/>
                  </a:lnTo>
                  <a:lnTo>
                    <a:pt x="1384663" y="374468"/>
                  </a:lnTo>
                  <a:lnTo>
                    <a:pt x="1402080" y="17417"/>
                  </a:lnTo>
                  <a:lnTo>
                    <a:pt x="1018903" y="0"/>
                  </a:lnTo>
                  <a:lnTo>
                    <a:pt x="1018903" y="95794"/>
                  </a:lnTo>
                  <a:lnTo>
                    <a:pt x="888274" y="95794"/>
                  </a:lnTo>
                  <a:lnTo>
                    <a:pt x="905691" y="365760"/>
                  </a:lnTo>
                  <a:lnTo>
                    <a:pt x="383177" y="374468"/>
                  </a:lnTo>
                  <a:lnTo>
                    <a:pt x="383177" y="574765"/>
                  </a:lnTo>
                  <a:lnTo>
                    <a:pt x="0" y="566057"/>
                  </a:lnTo>
                  <a:close/>
                </a:path>
              </a:pathLst>
            </a:custGeom>
            <a:solidFill>
              <a:srgbClr val="FEB4B9">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7" name="Figura a mano libera: forma 4">
              <a:extLst>
                <a:ext uri="{FF2B5EF4-FFF2-40B4-BE49-F238E27FC236}">
                  <a16:creationId xmlns:a16="http://schemas.microsoft.com/office/drawing/2014/main" xmlns="" id="{07275C8E-1732-4022-91CB-1472EFBC8C03}"/>
                </a:ext>
              </a:extLst>
            </p:cNvPr>
            <p:cNvSpPr/>
            <p:nvPr/>
          </p:nvSpPr>
          <p:spPr bwMode="auto">
            <a:xfrm>
              <a:off x="3894891" y="5260607"/>
              <a:ext cx="427703" cy="287594"/>
            </a:xfrm>
            <a:custGeom>
              <a:avLst/>
              <a:gdLst>
                <a:gd name="connsiteX0" fmla="*/ 0 w 427703"/>
                <a:gd name="connsiteY0" fmla="*/ 0 h 287594"/>
                <a:gd name="connsiteX1" fmla="*/ 0 w 427703"/>
                <a:gd name="connsiteY1" fmla="*/ 287594 h 287594"/>
                <a:gd name="connsiteX2" fmla="*/ 427703 w 427703"/>
                <a:gd name="connsiteY2" fmla="*/ 287594 h 287594"/>
                <a:gd name="connsiteX3" fmla="*/ 427703 w 427703"/>
                <a:gd name="connsiteY3" fmla="*/ 7375 h 287594"/>
                <a:gd name="connsiteX4" fmla="*/ 0 w 427703"/>
                <a:gd name="connsiteY4" fmla="*/ 0 h 287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03" h="287594">
                  <a:moveTo>
                    <a:pt x="0" y="0"/>
                  </a:moveTo>
                  <a:lnTo>
                    <a:pt x="0" y="287594"/>
                  </a:lnTo>
                  <a:lnTo>
                    <a:pt x="427703" y="287594"/>
                  </a:lnTo>
                  <a:lnTo>
                    <a:pt x="427703" y="7375"/>
                  </a:lnTo>
                  <a:lnTo>
                    <a:pt x="0" y="0"/>
                  </a:lnTo>
                  <a:close/>
                </a:path>
              </a:pathLst>
            </a:custGeom>
            <a:solidFill>
              <a:srgbClr val="FFCC99">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8" name="CasellaDiTesto 6">
              <a:extLst>
                <a:ext uri="{FF2B5EF4-FFF2-40B4-BE49-F238E27FC236}">
                  <a16:creationId xmlns:a16="http://schemas.microsoft.com/office/drawing/2014/main" xmlns="" id="{42ED0B91-10B5-425D-A910-B1C23DAED25A}"/>
                </a:ext>
              </a:extLst>
            </p:cNvPr>
            <p:cNvSpPr txBox="1"/>
            <p:nvPr/>
          </p:nvSpPr>
          <p:spPr>
            <a:xfrm>
              <a:off x="4349248" y="1353954"/>
              <a:ext cx="1584176" cy="646331"/>
            </a:xfrm>
            <a:prstGeom prst="rect">
              <a:avLst/>
            </a:prstGeom>
            <a:solidFill>
              <a:schemeClr val="bg1">
                <a:alpha val="50000"/>
              </a:schemeClr>
            </a:solidFill>
          </p:spPr>
          <p:txBody>
            <a:bodyPr wrap="square" rtlCol="0">
              <a:spAutoFit/>
            </a:bodyPr>
            <a:lstStyle/>
            <a:p>
              <a:pPr algn="ctr"/>
              <a:r>
                <a:rPr lang="it-IT" sz="1200" b="1" dirty="0" smtClean="0">
                  <a:solidFill>
                    <a:srgbClr val="FFC000"/>
                  </a:solidFill>
                  <a:latin typeface="Arial" panose="020B0604020202020204" pitchFamily="34" charset="0"/>
                  <a:cs typeface="Arial" panose="020B0604020202020204" pitchFamily="34" charset="0"/>
                </a:rPr>
                <a:t>EXPANSION AREA: </a:t>
              </a:r>
            </a:p>
            <a:p>
              <a:pPr algn="ctr"/>
              <a:r>
                <a:rPr lang="it-IT" sz="1200" b="1" dirty="0" smtClean="0">
                  <a:solidFill>
                    <a:srgbClr val="FFC000"/>
                  </a:solidFill>
                  <a:latin typeface="Arial" panose="020B0604020202020204" pitchFamily="34" charset="0"/>
                  <a:cs typeface="Arial" panose="020B0604020202020204" pitchFamily="34" charset="0"/>
                </a:rPr>
                <a:t>PT</a:t>
              </a:r>
              <a:endParaRPr lang="it-IT" sz="1200" b="1" dirty="0">
                <a:solidFill>
                  <a:srgbClr val="FFC000"/>
                </a:solidFill>
                <a:latin typeface="Arial" panose="020B0604020202020204" pitchFamily="34" charset="0"/>
                <a:cs typeface="Arial" panose="020B0604020202020204" pitchFamily="34" charset="0"/>
              </a:endParaRPr>
            </a:p>
          </p:txBody>
        </p:sp>
        <p:sp>
          <p:nvSpPr>
            <p:cNvPr id="9" name="CasellaDiTesto 7">
              <a:extLst>
                <a:ext uri="{FF2B5EF4-FFF2-40B4-BE49-F238E27FC236}">
                  <a16:creationId xmlns:a16="http://schemas.microsoft.com/office/drawing/2014/main" xmlns="" id="{1B8A4AA9-015B-40CE-B697-B2863613AEDF}"/>
                </a:ext>
              </a:extLst>
            </p:cNvPr>
            <p:cNvSpPr txBox="1"/>
            <p:nvPr/>
          </p:nvSpPr>
          <p:spPr>
            <a:xfrm>
              <a:off x="840657" y="1001418"/>
              <a:ext cx="1584176" cy="646331"/>
            </a:xfrm>
            <a:prstGeom prst="rect">
              <a:avLst/>
            </a:prstGeom>
            <a:solidFill>
              <a:schemeClr val="bg1">
                <a:alpha val="50000"/>
              </a:schemeClr>
            </a:solidFill>
          </p:spPr>
          <p:txBody>
            <a:bodyPr wrap="square" rtlCol="0">
              <a:spAutoFit/>
            </a:bodyPr>
            <a:lstStyle/>
            <a:p>
              <a:pPr algn="ctr"/>
              <a:r>
                <a:rPr lang="it-IT" sz="1200" b="1" dirty="0" smtClean="0">
                  <a:solidFill>
                    <a:srgbClr val="92D050"/>
                  </a:solidFill>
                  <a:latin typeface="Arial" panose="020B0604020202020204" pitchFamily="34" charset="0"/>
                  <a:cs typeface="Arial" panose="020B0604020202020204" pitchFamily="34" charset="0"/>
                </a:rPr>
                <a:t>EXPANSION AREA:</a:t>
              </a:r>
            </a:p>
            <a:p>
              <a:pPr algn="ctr"/>
              <a:r>
                <a:rPr lang="it-IT" sz="1200" b="1" dirty="0" smtClean="0">
                  <a:solidFill>
                    <a:srgbClr val="92D050"/>
                  </a:solidFill>
                  <a:latin typeface="Arial" panose="020B0604020202020204" pitchFamily="34" charset="0"/>
                  <a:cs typeface="Arial" panose="020B0604020202020204" pitchFamily="34" charset="0"/>
                </a:rPr>
                <a:t>BNCT</a:t>
              </a:r>
              <a:endParaRPr lang="it-IT" sz="1200" b="1" dirty="0">
                <a:solidFill>
                  <a:srgbClr val="92D050"/>
                </a:solidFill>
                <a:latin typeface="Arial" panose="020B0604020202020204" pitchFamily="34" charset="0"/>
                <a:cs typeface="Arial" panose="020B0604020202020204" pitchFamily="34" charset="0"/>
              </a:endParaRPr>
            </a:p>
          </p:txBody>
        </p:sp>
        <p:sp>
          <p:nvSpPr>
            <p:cNvPr id="10" name="CasellaDiTesto 8">
              <a:extLst>
                <a:ext uri="{FF2B5EF4-FFF2-40B4-BE49-F238E27FC236}">
                  <a16:creationId xmlns:a16="http://schemas.microsoft.com/office/drawing/2014/main" xmlns="" id="{CAADE49A-DC54-4383-AD72-FA0CAD78EB50}"/>
                </a:ext>
              </a:extLst>
            </p:cNvPr>
            <p:cNvSpPr txBox="1"/>
            <p:nvPr/>
          </p:nvSpPr>
          <p:spPr>
            <a:xfrm>
              <a:off x="622067" y="4470749"/>
              <a:ext cx="1778850" cy="1015663"/>
            </a:xfrm>
            <a:prstGeom prst="rect">
              <a:avLst/>
            </a:prstGeom>
            <a:solidFill>
              <a:schemeClr val="bg1">
                <a:alpha val="50000"/>
              </a:schemeClr>
            </a:solidFill>
          </p:spPr>
          <p:txBody>
            <a:bodyPr wrap="square" rtlCol="0">
              <a:spAutoFit/>
            </a:bodyPr>
            <a:lstStyle/>
            <a:p>
              <a:pPr algn="ctr"/>
              <a:r>
                <a:rPr lang="it-IT" sz="1200" b="1" dirty="0" smtClean="0">
                  <a:solidFill>
                    <a:srgbClr val="FF5B5B"/>
                  </a:solidFill>
                  <a:latin typeface="Arial" panose="020B0604020202020204" pitchFamily="34" charset="0"/>
                  <a:cs typeface="Arial" panose="020B0604020202020204" pitchFamily="34" charset="0"/>
                </a:rPr>
                <a:t>REARRANGEMENT FOR PATIENTS WAITING AREA; AMBULATORIES AND ANCILLARY AREAS</a:t>
              </a:r>
              <a:endParaRPr lang="it-IT" sz="1200" b="1" dirty="0">
                <a:solidFill>
                  <a:srgbClr val="FF5B5B"/>
                </a:solidFill>
                <a:latin typeface="Arial" panose="020B0604020202020204" pitchFamily="34" charset="0"/>
                <a:cs typeface="Arial" panose="020B0604020202020204" pitchFamily="34" charset="0"/>
              </a:endParaRPr>
            </a:p>
          </p:txBody>
        </p:sp>
        <p:sp>
          <p:nvSpPr>
            <p:cNvPr id="11" name="CasellaDiTesto 9">
              <a:extLst>
                <a:ext uri="{FF2B5EF4-FFF2-40B4-BE49-F238E27FC236}">
                  <a16:creationId xmlns:a16="http://schemas.microsoft.com/office/drawing/2014/main" xmlns="" id="{F8AB9DBD-5CF8-438D-9FC7-7544FF814400}"/>
                </a:ext>
              </a:extLst>
            </p:cNvPr>
            <p:cNvSpPr txBox="1"/>
            <p:nvPr/>
          </p:nvSpPr>
          <p:spPr>
            <a:xfrm>
              <a:off x="5573384" y="5132703"/>
              <a:ext cx="2164541" cy="646331"/>
            </a:xfrm>
            <a:prstGeom prst="rect">
              <a:avLst/>
            </a:prstGeom>
            <a:solidFill>
              <a:schemeClr val="bg1">
                <a:alpha val="90000"/>
              </a:schemeClr>
            </a:solidFill>
          </p:spPr>
          <p:txBody>
            <a:bodyPr wrap="square" rtlCol="0">
              <a:spAutoFit/>
            </a:bodyPr>
            <a:lstStyle/>
            <a:p>
              <a:pPr algn="ctr"/>
              <a:r>
                <a:rPr lang="it-IT" sz="1200" b="1" dirty="0" smtClean="0">
                  <a:solidFill>
                    <a:srgbClr val="FF9933"/>
                  </a:solidFill>
                  <a:latin typeface="Arial" panose="020B0604020202020204" pitchFamily="34" charset="0"/>
                  <a:cs typeface="Arial" panose="020B0604020202020204" pitchFamily="34" charset="0"/>
                </a:rPr>
                <a:t>REARRANGEMENT FOR</a:t>
              </a:r>
              <a:endParaRPr lang="it-IT" sz="1200" b="1" dirty="0">
                <a:solidFill>
                  <a:srgbClr val="FF9933"/>
                </a:solidFill>
                <a:latin typeface="Arial" panose="020B0604020202020204" pitchFamily="34" charset="0"/>
                <a:cs typeface="Arial" panose="020B0604020202020204" pitchFamily="34" charset="0"/>
              </a:endParaRPr>
            </a:p>
            <a:p>
              <a:pPr algn="ctr"/>
              <a:r>
                <a:rPr lang="it-IT" sz="1200" b="1" dirty="0" smtClean="0">
                  <a:solidFill>
                    <a:srgbClr val="FF9933"/>
                  </a:solidFill>
                  <a:latin typeface="Arial" panose="020B0604020202020204" pitchFamily="34" charset="0"/>
                  <a:cs typeface="Arial" panose="020B0604020202020204" pitchFamily="34" charset="0"/>
                </a:rPr>
                <a:t>PERSONNEL DRESSING ROOMS</a:t>
              </a:r>
              <a:endParaRPr lang="it-IT" sz="1200" b="1" dirty="0">
                <a:solidFill>
                  <a:srgbClr val="FF9933"/>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xmlns="" id="{D4EF7BB6-449B-4A9E-8C70-0A5FF7A85DAC}"/>
                </a:ext>
              </a:extLst>
            </p:cNvPr>
            <p:cNvSpPr txBox="1"/>
            <p:nvPr/>
          </p:nvSpPr>
          <p:spPr>
            <a:xfrm>
              <a:off x="1020328" y="3084439"/>
              <a:ext cx="1918189" cy="646331"/>
            </a:xfrm>
            <a:prstGeom prst="rect">
              <a:avLst/>
            </a:prstGeom>
            <a:solidFill>
              <a:schemeClr val="bg1">
                <a:alpha val="70000"/>
              </a:schemeClr>
            </a:solidFill>
          </p:spPr>
          <p:txBody>
            <a:bodyPr wrap="square" rtlCol="0">
              <a:spAutoFit/>
            </a:bodyPr>
            <a:lstStyle/>
            <a:p>
              <a:pPr algn="ctr"/>
              <a:r>
                <a:rPr lang="it-IT" sz="1200" b="1" dirty="0" smtClean="0">
                  <a:solidFill>
                    <a:srgbClr val="7030A0"/>
                  </a:solidFill>
                  <a:latin typeface="Arial" panose="020B0604020202020204" pitchFamily="34" charset="0"/>
                  <a:cs typeface="Arial" panose="020B0604020202020204" pitchFamily="34" charset="0"/>
                </a:rPr>
                <a:t>EXPANSION AREA: </a:t>
              </a:r>
            </a:p>
            <a:p>
              <a:pPr algn="ctr"/>
              <a:r>
                <a:rPr lang="it-IT" sz="1200" b="1" dirty="0" smtClean="0">
                  <a:solidFill>
                    <a:srgbClr val="7030A0"/>
                  </a:solidFill>
                  <a:latin typeface="Arial" panose="020B0604020202020204" pitchFamily="34" charset="0"/>
                  <a:cs typeface="Arial" panose="020B0604020202020204" pitchFamily="34" charset="0"/>
                </a:rPr>
                <a:t>DRESSING ROOMS AND TOILETS</a:t>
              </a:r>
              <a:endParaRPr lang="it-IT" sz="1200" b="1" dirty="0">
                <a:solidFill>
                  <a:srgbClr val="7030A0"/>
                </a:solidFill>
                <a:latin typeface="Arial" panose="020B0604020202020204" pitchFamily="34" charset="0"/>
                <a:cs typeface="Arial" panose="020B0604020202020204" pitchFamily="34" charset="0"/>
              </a:endParaRPr>
            </a:p>
          </p:txBody>
        </p:sp>
        <p:sp>
          <p:nvSpPr>
            <p:cNvPr id="15" name="Figura a mano libera 14"/>
            <p:cNvSpPr/>
            <p:nvPr/>
          </p:nvSpPr>
          <p:spPr bwMode="auto">
            <a:xfrm>
              <a:off x="2523391" y="1200244"/>
              <a:ext cx="1222940" cy="1593188"/>
            </a:xfrm>
            <a:custGeom>
              <a:avLst/>
              <a:gdLst>
                <a:gd name="connsiteX0" fmla="*/ 0 w 1222940"/>
                <a:gd name="connsiteY0" fmla="*/ 22439 h 1593188"/>
                <a:gd name="connsiteX1" fmla="*/ 16830 w 1222940"/>
                <a:gd name="connsiteY1" fmla="*/ 1593188 h 1593188"/>
                <a:gd name="connsiteX2" fmla="*/ 291711 w 1222940"/>
                <a:gd name="connsiteY2" fmla="*/ 1593188 h 1593188"/>
                <a:gd name="connsiteX3" fmla="*/ 291711 w 1222940"/>
                <a:gd name="connsiteY3" fmla="*/ 1565139 h 1593188"/>
                <a:gd name="connsiteX4" fmla="*/ 409517 w 1222940"/>
                <a:gd name="connsiteY4" fmla="*/ 1570749 h 1593188"/>
                <a:gd name="connsiteX5" fmla="*/ 420736 w 1222940"/>
                <a:gd name="connsiteY5" fmla="*/ 1239769 h 1593188"/>
                <a:gd name="connsiteX6" fmla="*/ 886351 w 1222940"/>
                <a:gd name="connsiteY6" fmla="*/ 1245379 h 1593188"/>
                <a:gd name="connsiteX7" fmla="*/ 886351 w 1222940"/>
                <a:gd name="connsiteY7" fmla="*/ 1396844 h 1593188"/>
                <a:gd name="connsiteX8" fmla="*/ 1200501 w 1222940"/>
                <a:gd name="connsiteY8" fmla="*/ 1408064 h 1593188"/>
                <a:gd name="connsiteX9" fmla="*/ 1222940 w 1222940"/>
                <a:gd name="connsiteY9" fmla="*/ 0 h 1593188"/>
                <a:gd name="connsiteX10" fmla="*/ 0 w 1222940"/>
                <a:gd name="connsiteY10" fmla="*/ 22439 h 15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940" h="1593188">
                  <a:moveTo>
                    <a:pt x="0" y="22439"/>
                  </a:moveTo>
                  <a:lnTo>
                    <a:pt x="16830" y="1593188"/>
                  </a:lnTo>
                  <a:lnTo>
                    <a:pt x="291711" y="1593188"/>
                  </a:lnTo>
                  <a:lnTo>
                    <a:pt x="291711" y="1565139"/>
                  </a:lnTo>
                  <a:lnTo>
                    <a:pt x="409517" y="1570749"/>
                  </a:lnTo>
                  <a:lnTo>
                    <a:pt x="420736" y="1239769"/>
                  </a:lnTo>
                  <a:lnTo>
                    <a:pt x="886351" y="1245379"/>
                  </a:lnTo>
                  <a:lnTo>
                    <a:pt x="886351" y="1396844"/>
                  </a:lnTo>
                  <a:lnTo>
                    <a:pt x="1200501" y="1408064"/>
                  </a:lnTo>
                  <a:lnTo>
                    <a:pt x="1222940" y="0"/>
                  </a:lnTo>
                  <a:lnTo>
                    <a:pt x="0" y="22439"/>
                  </a:lnTo>
                  <a:close/>
                </a:path>
              </a:pathLst>
            </a:custGeom>
            <a:solidFill>
              <a:srgbClr val="9CE2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6" name="Figura a mano libera 15"/>
            <p:cNvSpPr/>
            <p:nvPr/>
          </p:nvSpPr>
          <p:spPr bwMode="auto">
            <a:xfrm>
              <a:off x="2938518" y="1194634"/>
              <a:ext cx="1727823" cy="2260756"/>
            </a:xfrm>
            <a:custGeom>
              <a:avLst/>
              <a:gdLst>
                <a:gd name="connsiteX0" fmla="*/ 0 w 1727823"/>
                <a:gd name="connsiteY0" fmla="*/ 1234160 h 2260756"/>
                <a:gd name="connsiteX1" fmla="*/ 0 w 1727823"/>
                <a:gd name="connsiteY1" fmla="*/ 1604408 h 2260756"/>
                <a:gd name="connsiteX2" fmla="*/ 342198 w 1727823"/>
                <a:gd name="connsiteY2" fmla="*/ 1593188 h 2260756"/>
                <a:gd name="connsiteX3" fmla="*/ 336589 w 1727823"/>
                <a:gd name="connsiteY3" fmla="*/ 1946606 h 2260756"/>
                <a:gd name="connsiteX4" fmla="*/ 454395 w 1727823"/>
                <a:gd name="connsiteY4" fmla="*/ 1946606 h 2260756"/>
                <a:gd name="connsiteX5" fmla="*/ 577811 w 1727823"/>
                <a:gd name="connsiteY5" fmla="*/ 1952216 h 2260756"/>
                <a:gd name="connsiteX6" fmla="*/ 583420 w 1727823"/>
                <a:gd name="connsiteY6" fmla="*/ 2103681 h 2260756"/>
                <a:gd name="connsiteX7" fmla="*/ 779764 w 1727823"/>
                <a:gd name="connsiteY7" fmla="*/ 2114901 h 2260756"/>
                <a:gd name="connsiteX8" fmla="*/ 790984 w 1727823"/>
                <a:gd name="connsiteY8" fmla="*/ 2243927 h 2260756"/>
                <a:gd name="connsiteX9" fmla="*/ 1503430 w 1727823"/>
                <a:gd name="connsiteY9" fmla="*/ 2260756 h 2260756"/>
                <a:gd name="connsiteX10" fmla="*/ 1509040 w 1727823"/>
                <a:gd name="connsiteY10" fmla="*/ 1677335 h 2260756"/>
                <a:gd name="connsiteX11" fmla="*/ 1727823 w 1727823"/>
                <a:gd name="connsiteY11" fmla="*/ 1666116 h 2260756"/>
                <a:gd name="connsiteX12" fmla="*/ 1727823 w 1727823"/>
                <a:gd name="connsiteY12" fmla="*/ 0 h 2260756"/>
                <a:gd name="connsiteX13" fmla="*/ 813423 w 1727823"/>
                <a:gd name="connsiteY13" fmla="*/ 5610 h 2260756"/>
                <a:gd name="connsiteX14" fmla="*/ 796593 w 1727823"/>
                <a:gd name="connsiteY14" fmla="*/ 1402454 h 2260756"/>
                <a:gd name="connsiteX15" fmla="*/ 448785 w 1727823"/>
                <a:gd name="connsiteY15" fmla="*/ 1424894 h 2260756"/>
                <a:gd name="connsiteX16" fmla="*/ 465614 w 1727823"/>
                <a:gd name="connsiteY16" fmla="*/ 1245379 h 2260756"/>
                <a:gd name="connsiteX17" fmla="*/ 0 w 1727823"/>
                <a:gd name="connsiteY17" fmla="*/ 1234160 h 22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7823" h="2260756">
                  <a:moveTo>
                    <a:pt x="0" y="1234160"/>
                  </a:moveTo>
                  <a:lnTo>
                    <a:pt x="0" y="1604408"/>
                  </a:lnTo>
                  <a:lnTo>
                    <a:pt x="342198" y="1593188"/>
                  </a:lnTo>
                  <a:cubicBezTo>
                    <a:pt x="340328" y="1710994"/>
                    <a:pt x="338459" y="1828800"/>
                    <a:pt x="336589" y="1946606"/>
                  </a:cubicBezTo>
                  <a:lnTo>
                    <a:pt x="454395" y="1946606"/>
                  </a:lnTo>
                  <a:lnTo>
                    <a:pt x="577811" y="1952216"/>
                  </a:lnTo>
                  <a:lnTo>
                    <a:pt x="583420" y="2103681"/>
                  </a:lnTo>
                  <a:lnTo>
                    <a:pt x="779764" y="2114901"/>
                  </a:lnTo>
                  <a:lnTo>
                    <a:pt x="790984" y="2243927"/>
                  </a:lnTo>
                  <a:lnTo>
                    <a:pt x="1503430" y="2260756"/>
                  </a:lnTo>
                  <a:lnTo>
                    <a:pt x="1509040" y="1677335"/>
                  </a:lnTo>
                  <a:lnTo>
                    <a:pt x="1727823" y="1666116"/>
                  </a:lnTo>
                  <a:lnTo>
                    <a:pt x="1727823" y="0"/>
                  </a:lnTo>
                  <a:lnTo>
                    <a:pt x="813423" y="5610"/>
                  </a:lnTo>
                  <a:lnTo>
                    <a:pt x="796593" y="1402454"/>
                  </a:lnTo>
                  <a:lnTo>
                    <a:pt x="448785" y="1424894"/>
                  </a:lnTo>
                  <a:lnTo>
                    <a:pt x="465614" y="1245379"/>
                  </a:lnTo>
                  <a:lnTo>
                    <a:pt x="0" y="1234160"/>
                  </a:lnTo>
                  <a:close/>
                </a:path>
              </a:pathLst>
            </a:custGeom>
            <a:solidFill>
              <a:srgbClr val="FDDC63">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7" name="Rettangolo 16"/>
            <p:cNvSpPr/>
            <p:nvPr/>
          </p:nvSpPr>
          <p:spPr bwMode="auto">
            <a:xfrm>
              <a:off x="5933424" y="3103282"/>
              <a:ext cx="360040" cy="288032"/>
            </a:xfrm>
            <a:prstGeom prst="rect">
              <a:avLst/>
            </a:prstGeom>
            <a:solidFill>
              <a:srgbClr val="CC99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8" name="CasellaDiTesto 17">
              <a:extLst>
                <a:ext uri="{FF2B5EF4-FFF2-40B4-BE49-F238E27FC236}">
                  <a16:creationId xmlns:a16="http://schemas.microsoft.com/office/drawing/2014/main" xmlns="" id="{42ED0B91-10B5-425D-A910-B1C23DAED25A}"/>
                </a:ext>
              </a:extLst>
            </p:cNvPr>
            <p:cNvSpPr txBox="1"/>
            <p:nvPr/>
          </p:nvSpPr>
          <p:spPr>
            <a:xfrm>
              <a:off x="6492999" y="2975815"/>
              <a:ext cx="1584176" cy="830997"/>
            </a:xfrm>
            <a:prstGeom prst="rect">
              <a:avLst/>
            </a:prstGeom>
            <a:solidFill>
              <a:schemeClr val="bg1">
                <a:alpha val="50000"/>
              </a:schemeClr>
            </a:solidFill>
          </p:spPr>
          <p:txBody>
            <a:bodyPr wrap="square" rtlCol="0">
              <a:spAutoFit/>
            </a:bodyPr>
            <a:lstStyle/>
            <a:p>
              <a:pPr algn="ctr"/>
              <a:r>
                <a:rPr lang="it-IT" sz="1200" b="1" dirty="0" smtClean="0">
                  <a:solidFill>
                    <a:srgbClr val="CC9900"/>
                  </a:solidFill>
                  <a:latin typeface="Arial" panose="020B0604020202020204" pitchFamily="34" charset="0"/>
                  <a:cs typeface="Arial" panose="020B0604020202020204" pitchFamily="34" charset="0"/>
                </a:rPr>
                <a:t>EXPANSION AREA:</a:t>
              </a:r>
              <a:endParaRPr lang="it-IT" sz="1200" b="1" dirty="0">
                <a:solidFill>
                  <a:srgbClr val="CC9900"/>
                </a:solidFill>
                <a:latin typeface="Arial" panose="020B0604020202020204" pitchFamily="34" charset="0"/>
                <a:cs typeface="Arial" panose="020B0604020202020204" pitchFamily="34" charset="0"/>
              </a:endParaRPr>
            </a:p>
            <a:p>
              <a:pPr algn="ctr"/>
              <a:r>
                <a:rPr lang="it-IT" sz="1200" b="1" dirty="0">
                  <a:solidFill>
                    <a:srgbClr val="CC9900"/>
                  </a:solidFill>
                  <a:latin typeface="Arial" panose="020B0604020202020204" pitchFamily="34" charset="0"/>
                  <a:cs typeface="Arial" panose="020B0604020202020204" pitchFamily="34" charset="0"/>
                </a:rPr>
                <a:t>STORAGE AND ELEVATOR </a:t>
              </a:r>
              <a:r>
                <a:rPr lang="it-IT" sz="1200" b="1" dirty="0" smtClean="0">
                  <a:solidFill>
                    <a:srgbClr val="CC9900"/>
                  </a:solidFill>
                  <a:latin typeface="Arial" panose="020B0604020202020204" pitchFamily="34" charset="0"/>
                  <a:cs typeface="Arial" panose="020B0604020202020204" pitchFamily="34" charset="0"/>
                </a:rPr>
                <a:t>AREAS</a:t>
              </a:r>
              <a:endParaRPr lang="it-IT" sz="1200" b="1" dirty="0">
                <a:solidFill>
                  <a:srgbClr val="CC9900"/>
                </a:solidFill>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306" y="3190875"/>
              <a:ext cx="450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normAutofit fontScale="90000"/>
          </a:bodyPr>
          <a:lstStyle/>
          <a:p>
            <a:r>
              <a:rPr lang="en-GB" dirty="0" smtClean="0"/>
              <a:t>Expansion:</a:t>
            </a:r>
            <a:br>
              <a:rPr lang="en-GB" dirty="0" smtClean="0"/>
            </a:br>
            <a:r>
              <a:rPr lang="en-GB" dirty="0" smtClean="0"/>
              <a:t>New facilities</a:t>
            </a:r>
            <a:endParaRPr lang="it-IT" dirty="0"/>
          </a:p>
        </p:txBody>
      </p:sp>
      <p:sp>
        <p:nvSpPr>
          <p:cNvPr id="3" name="TextBox 2"/>
          <p:cNvSpPr txBox="1"/>
          <p:nvPr/>
        </p:nvSpPr>
        <p:spPr>
          <a:xfrm>
            <a:off x="609600" y="1707004"/>
            <a:ext cx="2005485" cy="369332"/>
          </a:xfrm>
          <a:prstGeom prst="rect">
            <a:avLst/>
          </a:prstGeom>
          <a:noFill/>
        </p:spPr>
        <p:txBody>
          <a:bodyPr wrap="none" rtlCol="0">
            <a:spAutoFit/>
          </a:bodyPr>
          <a:lstStyle/>
          <a:p>
            <a:r>
              <a:rPr lang="it-IT" dirty="0" smtClean="0"/>
              <a:t>Level -1 – End 2023</a:t>
            </a:r>
            <a:endParaRPr lang="it-IT" dirty="0"/>
          </a:p>
        </p:txBody>
      </p:sp>
    </p:spTree>
    <p:extLst>
      <p:ext uri="{BB962C8B-B14F-4D97-AF65-F5344CB8AC3E}">
        <p14:creationId xmlns:p14="http://schemas.microsoft.com/office/powerpoint/2010/main" val="3809992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31924" t="9385" r="30233" b="11588"/>
          <a:stretch/>
        </p:blipFill>
        <p:spPr>
          <a:xfrm>
            <a:off x="747068" y="1468720"/>
            <a:ext cx="4824391" cy="4730062"/>
          </a:xfrm>
          <a:prstGeom prst="rect">
            <a:avLst/>
          </a:prstGeom>
        </p:spPr>
      </p:pic>
      <p:sp>
        <p:nvSpPr>
          <p:cNvPr id="9" name="Title 2">
            <a:extLst>
              <a:ext uri="{FF2B5EF4-FFF2-40B4-BE49-F238E27FC236}">
                <a16:creationId xmlns:a16="http://schemas.microsoft.com/office/drawing/2014/main" xmlns="" id="{EF6E3648-6905-D945-95DC-878F2F91165C}"/>
              </a:ext>
            </a:extLst>
          </p:cNvPr>
          <p:cNvSpPr txBox="1">
            <a:spLocks/>
          </p:cNvSpPr>
          <p:nvPr/>
        </p:nvSpPr>
        <p:spPr>
          <a:xfrm>
            <a:off x="592542" y="95441"/>
            <a:ext cx="11599458" cy="758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smtClean="0">
                <a:solidFill>
                  <a:srgbClr val="FF0000"/>
                </a:solidFill>
                <a:effectLst>
                  <a:outerShdw blurRad="38100" dist="38100" dir="2700000" algn="tl">
                    <a:srgbClr val="000000">
                      <a:alpha val="43137"/>
                    </a:srgbClr>
                  </a:outerShdw>
                </a:effectLst>
              </a:rPr>
              <a:t>Hitachi </a:t>
            </a:r>
            <a:r>
              <a:rPr lang="en-US" sz="2800" b="1" i="1" dirty="0" err="1" smtClean="0">
                <a:solidFill>
                  <a:srgbClr val="FF0000"/>
                </a:solidFill>
                <a:effectLst>
                  <a:outerShdw blurRad="38100" dist="38100" dir="2700000" algn="tl">
                    <a:srgbClr val="000000">
                      <a:alpha val="43137"/>
                    </a:srgbClr>
                  </a:outerShdw>
                </a:effectLst>
              </a:rPr>
              <a:t>Protontherapy</a:t>
            </a:r>
            <a:r>
              <a:rPr lang="en-US" sz="2800" b="1" i="1" dirty="0" smtClean="0">
                <a:solidFill>
                  <a:srgbClr val="FF0000"/>
                </a:solidFill>
                <a:effectLst>
                  <a:outerShdw blurRad="38100" dist="38100" dir="2700000" algn="tl">
                    <a:srgbClr val="000000">
                      <a:alpha val="43137"/>
                    </a:srgbClr>
                  </a:outerShdw>
                </a:effectLst>
              </a:rPr>
              <a:t> gantry system layout</a:t>
            </a:r>
            <a:endParaRPr lang="en-US" sz="2800" b="1" i="1" dirty="0">
              <a:solidFill>
                <a:srgbClr val="FF0000"/>
              </a:solidFill>
              <a:effectLst>
                <a:outerShdw blurRad="38100" dist="38100" dir="2700000" algn="tl">
                  <a:srgbClr val="000000">
                    <a:alpha val="43137"/>
                  </a:srgbClr>
                </a:outerShdw>
              </a:effectLst>
            </a:endParaRPr>
          </a:p>
        </p:txBody>
      </p:sp>
      <p:sp>
        <p:nvSpPr>
          <p:cNvPr id="2" name="CasellaDiTesto 1"/>
          <p:cNvSpPr txBox="1"/>
          <p:nvPr/>
        </p:nvSpPr>
        <p:spPr>
          <a:xfrm>
            <a:off x="5571459" y="816371"/>
            <a:ext cx="6039294" cy="5539978"/>
          </a:xfrm>
          <a:prstGeom prst="rect">
            <a:avLst/>
          </a:prstGeom>
          <a:noFill/>
        </p:spPr>
        <p:txBody>
          <a:bodyPr wrap="square" rtlCol="0">
            <a:spAutoFit/>
          </a:bodyPr>
          <a:lstStyle/>
          <a:p>
            <a:r>
              <a:rPr lang="it-IT" sz="2400" i="1" dirty="0" smtClean="0">
                <a:solidFill>
                  <a:srgbClr val="C00000"/>
                </a:solidFill>
              </a:rPr>
              <a:t>Installation of a state-of-the-art single room </a:t>
            </a:r>
            <a:r>
              <a:rPr lang="it-IT" sz="2400" i="1" dirty="0" err="1" smtClean="0">
                <a:solidFill>
                  <a:srgbClr val="C00000"/>
                </a:solidFill>
              </a:rPr>
              <a:t>facility</a:t>
            </a:r>
            <a:r>
              <a:rPr lang="it-IT" sz="2400" i="1" dirty="0" smtClean="0">
                <a:solidFill>
                  <a:srgbClr val="C00000"/>
                </a:solidFill>
              </a:rPr>
              <a:t> for </a:t>
            </a:r>
            <a:r>
              <a:rPr lang="it-IT" sz="2400" i="1" dirty="0" err="1" smtClean="0">
                <a:solidFill>
                  <a:srgbClr val="C00000"/>
                </a:solidFill>
              </a:rPr>
              <a:t>protons</a:t>
            </a:r>
            <a:r>
              <a:rPr lang="it-IT" sz="2400" i="1" dirty="0" smtClean="0">
                <a:solidFill>
                  <a:srgbClr val="C00000"/>
                </a:solidFill>
              </a:rPr>
              <a:t>, </a:t>
            </a:r>
            <a:r>
              <a:rPr lang="it-IT" sz="2400" i="1" dirty="0" err="1" smtClean="0">
                <a:solidFill>
                  <a:srgbClr val="C00000"/>
                </a:solidFill>
              </a:rPr>
              <a:t>equipped</a:t>
            </a:r>
            <a:r>
              <a:rPr lang="it-IT" sz="2400" i="1" dirty="0" smtClean="0">
                <a:solidFill>
                  <a:srgbClr val="C00000"/>
                </a:solidFill>
              </a:rPr>
              <a:t> with an </a:t>
            </a:r>
            <a:r>
              <a:rPr lang="it-IT" sz="2400" i="1" dirty="0" err="1" smtClean="0">
                <a:solidFill>
                  <a:srgbClr val="C00000"/>
                </a:solidFill>
              </a:rPr>
              <a:t>isocentric</a:t>
            </a:r>
            <a:r>
              <a:rPr lang="it-IT" sz="2400" i="1" dirty="0" smtClean="0">
                <a:solidFill>
                  <a:srgbClr val="C00000"/>
                </a:solidFill>
              </a:rPr>
              <a:t> </a:t>
            </a:r>
            <a:r>
              <a:rPr lang="it-IT" sz="2400" i="1" dirty="0" err="1" smtClean="0">
                <a:solidFill>
                  <a:srgbClr val="C00000"/>
                </a:solidFill>
              </a:rPr>
              <a:t>gantry</a:t>
            </a:r>
            <a:endParaRPr lang="it-IT" sz="2400" i="1" dirty="0" smtClean="0">
              <a:solidFill>
                <a:srgbClr val="C00000"/>
              </a:solidFill>
            </a:endParaRPr>
          </a:p>
          <a:p>
            <a:endParaRPr lang="it-IT" dirty="0" smtClean="0"/>
          </a:p>
          <a:p>
            <a:r>
              <a:rPr lang="it-IT" sz="2400" b="1" dirty="0" err="1" smtClean="0"/>
              <a:t>Main</a:t>
            </a:r>
            <a:r>
              <a:rPr lang="it-IT" sz="2400" b="1" dirty="0" smtClean="0"/>
              <a:t> </a:t>
            </a:r>
            <a:r>
              <a:rPr lang="it-IT" sz="2400" b="1" dirty="0" err="1" smtClean="0"/>
              <a:t>features</a:t>
            </a:r>
            <a:r>
              <a:rPr lang="it-IT" sz="2400" b="1" dirty="0" smtClean="0"/>
              <a:t>:</a:t>
            </a:r>
          </a:p>
          <a:p>
            <a:pPr marL="285750" indent="-285750">
              <a:buFontTx/>
              <a:buChar char="-"/>
            </a:pPr>
            <a:r>
              <a:rPr lang="it-IT" sz="2400" dirty="0" err="1"/>
              <a:t>s</a:t>
            </a:r>
            <a:r>
              <a:rPr lang="it-IT" sz="2400" dirty="0" err="1" smtClean="0"/>
              <a:t>ynchrotron</a:t>
            </a:r>
            <a:r>
              <a:rPr lang="it-IT" sz="2400" dirty="0" smtClean="0"/>
              <a:t>, 5.7 m </a:t>
            </a:r>
            <a:r>
              <a:rPr lang="it-IT" sz="2400" dirty="0" err="1" smtClean="0"/>
              <a:t>diameter</a:t>
            </a:r>
            <a:r>
              <a:rPr lang="it-IT" sz="2400" dirty="0" smtClean="0"/>
              <a:t>;</a:t>
            </a:r>
          </a:p>
          <a:p>
            <a:pPr marL="285750" indent="-285750">
              <a:buFontTx/>
              <a:buChar char="-"/>
            </a:pPr>
            <a:r>
              <a:rPr lang="it-IT" sz="2400" dirty="0" smtClean="0"/>
              <a:t>70-230 </a:t>
            </a:r>
            <a:r>
              <a:rPr lang="it-IT" sz="2400" dirty="0" err="1" smtClean="0"/>
              <a:t>MeV</a:t>
            </a:r>
            <a:r>
              <a:rPr lang="it-IT" sz="2400" dirty="0" smtClean="0"/>
              <a:t> </a:t>
            </a:r>
            <a:r>
              <a:rPr lang="it-IT" sz="2400" dirty="0" err="1" smtClean="0"/>
              <a:t>energy</a:t>
            </a:r>
            <a:r>
              <a:rPr lang="it-IT" sz="2400" dirty="0" smtClean="0"/>
              <a:t> </a:t>
            </a:r>
            <a:r>
              <a:rPr lang="it-IT" sz="2400" dirty="0" err="1" smtClean="0"/>
              <a:t>range</a:t>
            </a:r>
            <a:r>
              <a:rPr lang="it-IT" sz="2400" dirty="0" smtClean="0"/>
              <a:t>;</a:t>
            </a:r>
          </a:p>
          <a:p>
            <a:pPr marL="285750" indent="-285750">
              <a:buFontTx/>
              <a:buChar char="-"/>
            </a:pPr>
            <a:r>
              <a:rPr lang="en-GB" sz="2400" dirty="0" smtClean="0"/>
              <a:t>active</a:t>
            </a:r>
            <a:r>
              <a:rPr lang="it-IT" sz="2400" dirty="0" smtClean="0"/>
              <a:t> </a:t>
            </a:r>
            <a:r>
              <a:rPr lang="it-IT" sz="2400" dirty="0" err="1" smtClean="0"/>
              <a:t>pencil</a:t>
            </a:r>
            <a:r>
              <a:rPr lang="it-IT" sz="2400" dirty="0" smtClean="0"/>
              <a:t> </a:t>
            </a:r>
            <a:r>
              <a:rPr lang="it-IT" sz="2400" dirty="0" err="1" smtClean="0"/>
              <a:t>beam</a:t>
            </a:r>
            <a:r>
              <a:rPr lang="it-IT" sz="2400" dirty="0" smtClean="0"/>
              <a:t> scanning; </a:t>
            </a:r>
          </a:p>
          <a:p>
            <a:pPr marL="285750" indent="-285750">
              <a:buFontTx/>
              <a:buChar char="-"/>
            </a:pPr>
            <a:r>
              <a:rPr lang="it-IT" sz="2400" dirty="0" err="1"/>
              <a:t>o</a:t>
            </a:r>
            <a:r>
              <a:rPr lang="it-IT" sz="2400" dirty="0" err="1" smtClean="0"/>
              <a:t>rgan</a:t>
            </a:r>
            <a:r>
              <a:rPr lang="it-IT" sz="2400" dirty="0" smtClean="0"/>
              <a:t> </a:t>
            </a:r>
            <a:r>
              <a:rPr lang="it-IT" sz="2400" dirty="0" err="1" smtClean="0"/>
              <a:t>motion</a:t>
            </a:r>
            <a:r>
              <a:rPr lang="it-IT" sz="2400" dirty="0" smtClean="0"/>
              <a:t> management </a:t>
            </a:r>
            <a:r>
              <a:rPr lang="it-IT" sz="2400" dirty="0" err="1" smtClean="0"/>
              <a:t>functionality</a:t>
            </a:r>
            <a:r>
              <a:rPr lang="it-IT" sz="2400" dirty="0" smtClean="0"/>
              <a:t>; </a:t>
            </a:r>
          </a:p>
          <a:p>
            <a:pPr marL="285750" indent="-285750">
              <a:buFontTx/>
              <a:buChar char="-"/>
            </a:pPr>
            <a:r>
              <a:rPr lang="it-IT" sz="2400" dirty="0" smtClean="0"/>
              <a:t>large </a:t>
            </a:r>
            <a:r>
              <a:rPr lang="it-IT" sz="2400" dirty="0" err="1" smtClean="0"/>
              <a:t>irradiation</a:t>
            </a:r>
            <a:r>
              <a:rPr lang="it-IT" sz="2400" dirty="0" smtClean="0"/>
              <a:t> </a:t>
            </a:r>
            <a:r>
              <a:rPr lang="it-IT" sz="2400" dirty="0" err="1" smtClean="0"/>
              <a:t>field</a:t>
            </a:r>
            <a:r>
              <a:rPr lang="it-IT" sz="2400" dirty="0" smtClean="0"/>
              <a:t> (30 x 40) cm</a:t>
            </a:r>
            <a:r>
              <a:rPr lang="it-IT" sz="2400" baseline="30000" dirty="0" smtClean="0"/>
              <a:t>2</a:t>
            </a:r>
            <a:r>
              <a:rPr lang="it-IT" sz="2400" dirty="0" smtClean="0"/>
              <a:t>; for </a:t>
            </a:r>
            <a:r>
              <a:rPr lang="it-IT" sz="2400" dirty="0" err="1" smtClean="0"/>
              <a:t>paediatric</a:t>
            </a:r>
            <a:r>
              <a:rPr lang="it-IT" sz="2400" dirty="0" smtClean="0"/>
              <a:t> </a:t>
            </a:r>
            <a:r>
              <a:rPr lang="it-IT" sz="2400" dirty="0" err="1" smtClean="0"/>
              <a:t>patients</a:t>
            </a:r>
            <a:r>
              <a:rPr lang="it-IT" sz="2400" dirty="0" smtClean="0"/>
              <a:t>, to </a:t>
            </a:r>
            <a:r>
              <a:rPr lang="it-IT" sz="2400" dirty="0" err="1" smtClean="0"/>
              <a:t>ease</a:t>
            </a:r>
            <a:r>
              <a:rPr lang="it-IT" sz="2400" dirty="0" smtClean="0"/>
              <a:t> cranio-</a:t>
            </a:r>
            <a:r>
              <a:rPr lang="it-IT" sz="2400" dirty="0" err="1" smtClean="0"/>
              <a:t>spinal</a:t>
            </a:r>
            <a:r>
              <a:rPr lang="it-IT" sz="2400" dirty="0" smtClean="0"/>
              <a:t> </a:t>
            </a:r>
            <a:r>
              <a:rPr lang="it-IT" sz="2400" dirty="0" err="1" smtClean="0"/>
              <a:t>irradiations</a:t>
            </a:r>
            <a:r>
              <a:rPr lang="it-IT" sz="2400" dirty="0" smtClean="0"/>
              <a:t> </a:t>
            </a:r>
            <a:r>
              <a:rPr lang="it-IT" sz="2400" dirty="0" err="1" smtClean="0"/>
              <a:t>reducing</a:t>
            </a:r>
            <a:r>
              <a:rPr lang="it-IT" sz="2400" dirty="0" smtClean="0"/>
              <a:t> to a minimum the </a:t>
            </a:r>
            <a:r>
              <a:rPr lang="it-IT" sz="2400" dirty="0" err="1" smtClean="0"/>
              <a:t>required</a:t>
            </a:r>
            <a:r>
              <a:rPr lang="it-IT" sz="2400" dirty="0" smtClean="0"/>
              <a:t> </a:t>
            </a:r>
            <a:r>
              <a:rPr lang="it-IT" sz="2400" dirty="0" err="1" smtClean="0"/>
              <a:t>field</a:t>
            </a:r>
            <a:r>
              <a:rPr lang="it-IT" sz="2400" dirty="0" smtClean="0"/>
              <a:t> </a:t>
            </a:r>
            <a:r>
              <a:rPr lang="it-IT" sz="2400" dirty="0" err="1" smtClean="0"/>
              <a:t>patching</a:t>
            </a:r>
            <a:r>
              <a:rPr lang="it-IT" sz="2400" dirty="0" smtClean="0"/>
              <a:t>;</a:t>
            </a:r>
          </a:p>
          <a:p>
            <a:pPr marL="285750" indent="-285750">
              <a:buFontTx/>
              <a:buChar char="-"/>
            </a:pPr>
            <a:r>
              <a:rPr lang="it-IT" sz="2400" dirty="0" smtClean="0"/>
              <a:t>360 </a:t>
            </a:r>
            <a:r>
              <a:rPr lang="it-IT" sz="2400" dirty="0" err="1" smtClean="0"/>
              <a:t>deg</a:t>
            </a:r>
            <a:r>
              <a:rPr lang="it-IT" sz="2400" dirty="0" smtClean="0"/>
              <a:t> </a:t>
            </a:r>
            <a:r>
              <a:rPr lang="it-IT" sz="2400" dirty="0" err="1" smtClean="0"/>
              <a:t>rotating</a:t>
            </a:r>
            <a:r>
              <a:rPr lang="it-IT" sz="2400" dirty="0" smtClean="0"/>
              <a:t> </a:t>
            </a:r>
            <a:r>
              <a:rPr lang="it-IT" sz="2400" dirty="0" err="1" smtClean="0"/>
              <a:t>gantry</a:t>
            </a:r>
            <a:r>
              <a:rPr lang="it-IT" sz="2400" dirty="0" smtClean="0"/>
              <a:t>, 6 </a:t>
            </a:r>
            <a:r>
              <a:rPr lang="it-IT" sz="2400" dirty="0" err="1" smtClean="0"/>
              <a:t>dof</a:t>
            </a:r>
            <a:r>
              <a:rPr lang="it-IT" sz="2400" dirty="0" smtClean="0"/>
              <a:t> </a:t>
            </a:r>
            <a:r>
              <a:rPr lang="it-IT" sz="2400" dirty="0" err="1" smtClean="0"/>
              <a:t>robotic</a:t>
            </a:r>
            <a:r>
              <a:rPr lang="it-IT" sz="2400" dirty="0" smtClean="0"/>
              <a:t> </a:t>
            </a:r>
            <a:r>
              <a:rPr lang="it-IT" sz="2400" dirty="0" err="1" smtClean="0"/>
              <a:t>couch</a:t>
            </a:r>
            <a:r>
              <a:rPr lang="it-IT" sz="2400" dirty="0" smtClean="0"/>
              <a:t>;</a:t>
            </a:r>
          </a:p>
          <a:p>
            <a:pPr marL="285750" indent="-285750">
              <a:buFontTx/>
              <a:buChar char="-"/>
            </a:pPr>
            <a:r>
              <a:rPr lang="it-IT" sz="2400" dirty="0" err="1" smtClean="0"/>
              <a:t>possibilities</a:t>
            </a:r>
            <a:r>
              <a:rPr lang="it-IT" sz="2400" dirty="0" smtClean="0"/>
              <a:t> of </a:t>
            </a:r>
            <a:r>
              <a:rPr lang="it-IT" sz="2400" dirty="0" err="1" smtClean="0"/>
              <a:t>treatments</a:t>
            </a:r>
            <a:r>
              <a:rPr lang="it-IT" sz="2400" dirty="0" smtClean="0"/>
              <a:t> in </a:t>
            </a:r>
            <a:r>
              <a:rPr lang="it-IT" sz="2400" dirty="0" err="1" smtClean="0"/>
              <a:t>anaesthesia</a:t>
            </a:r>
            <a:r>
              <a:rPr lang="it-IT" sz="2400" dirty="0"/>
              <a:t>.</a:t>
            </a:r>
          </a:p>
        </p:txBody>
      </p:sp>
      <p:sp>
        <p:nvSpPr>
          <p:cNvPr id="6" name="TextBox 5"/>
          <p:cNvSpPr txBox="1"/>
          <p:nvPr/>
        </p:nvSpPr>
        <p:spPr>
          <a:xfrm>
            <a:off x="8059782" y="6488668"/>
            <a:ext cx="2252283" cy="369332"/>
          </a:xfrm>
          <a:prstGeom prst="rect">
            <a:avLst/>
          </a:prstGeom>
          <a:noFill/>
        </p:spPr>
        <p:txBody>
          <a:bodyPr wrap="none" rtlCol="0">
            <a:spAutoFit/>
          </a:bodyPr>
          <a:lstStyle/>
          <a:p>
            <a:r>
              <a:rPr lang="en-GB" dirty="0" smtClean="0"/>
              <a:t>Courtesy of M. Necchi</a:t>
            </a:r>
            <a:endParaRPr lang="it-IT" dirty="0"/>
          </a:p>
        </p:txBody>
      </p:sp>
    </p:spTree>
    <p:extLst>
      <p:ext uri="{BB962C8B-B14F-4D97-AF65-F5344CB8AC3E}">
        <p14:creationId xmlns:p14="http://schemas.microsoft.com/office/powerpoint/2010/main" val="317611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940593" y="547688"/>
            <a:ext cx="8458200" cy="6000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altLang="it-IT" sz="3000" smtClean="0">
                <a:latin typeface="Calibri" panose="020F0502020204030204" pitchFamily="34" charset="0"/>
                <a:sym typeface="Handwriting - Dakota"/>
              </a:rPr>
              <a:t>BNCT: </a:t>
            </a:r>
            <a:r>
              <a:rPr lang="en-US" altLang="it-IT" sz="3000" smtClean="0">
                <a:solidFill>
                  <a:srgbClr val="FF0000"/>
                </a:solidFill>
                <a:latin typeface="Calibri" panose="020F0502020204030204" pitchFamily="34" charset="0"/>
                <a:sym typeface="Handwriting - Dakota"/>
              </a:rPr>
              <a:t>tandem accelerator</a:t>
            </a:r>
            <a:endParaRPr lang="en-US" altLang="it-IT" sz="2800" smtClean="0">
              <a:solidFill>
                <a:srgbClr val="FF0000"/>
              </a:solidFill>
              <a:latin typeface="Calibri" panose="020F0502020204030204" pitchFamily="34" charset="0"/>
              <a:sym typeface="Handwriting - Dakota"/>
            </a:endParaRPr>
          </a:p>
        </p:txBody>
      </p:sp>
      <p:pic>
        <p:nvPicPr>
          <p:cNvPr id="5"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4706" y="6842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2293" y="5721350"/>
            <a:ext cx="307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0806" y="4670425"/>
            <a:ext cx="401637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3"/>
          <p:cNvSpPr txBox="1">
            <a:spLocks noChangeArrowheads="1"/>
          </p:cNvSpPr>
          <p:nvPr/>
        </p:nvSpPr>
        <p:spPr bwMode="auto">
          <a:xfrm>
            <a:off x="2066006" y="4984750"/>
            <a:ext cx="3586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it-IT" altLang="it-IT">
                <a:solidFill>
                  <a:srgbClr val="000000"/>
                </a:solidFill>
              </a:rPr>
              <a:t>Proton energy 2.5 MeV</a:t>
            </a:r>
          </a:p>
          <a:p>
            <a:r>
              <a:rPr lang="it-IT" altLang="it-IT">
                <a:solidFill>
                  <a:srgbClr val="000000"/>
                </a:solidFill>
              </a:rPr>
              <a:t>Intensity 10-15 mA</a:t>
            </a:r>
          </a:p>
          <a:p>
            <a:r>
              <a:rPr lang="it-IT" altLang="it-IT">
                <a:solidFill>
                  <a:srgbClr val="000000"/>
                </a:solidFill>
              </a:rPr>
              <a:t>p-Li reaction</a:t>
            </a:r>
          </a:p>
        </p:txBody>
      </p:sp>
    </p:spTree>
    <p:extLst>
      <p:ext uri="{BB962C8B-B14F-4D97-AF65-F5344CB8AC3E}">
        <p14:creationId xmlns:p14="http://schemas.microsoft.com/office/powerpoint/2010/main" val="1203533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4294967295"/>
          </p:nvPr>
        </p:nvSpPr>
        <p:spPr>
          <a:xfrm>
            <a:off x="4038600" y="6356350"/>
            <a:ext cx="4114800" cy="365125"/>
          </a:xfrm>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89" y="390525"/>
            <a:ext cx="9248775" cy="64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527851" y="116958"/>
            <a:ext cx="2381693"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uppo 5"/>
          <p:cNvGrpSpPr/>
          <p:nvPr/>
        </p:nvGrpSpPr>
        <p:grpSpPr>
          <a:xfrm>
            <a:off x="538163" y="116958"/>
            <a:ext cx="9341255" cy="6741042"/>
            <a:chOff x="538163" y="116958"/>
            <a:chExt cx="9341255" cy="6741042"/>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390525"/>
              <a:ext cx="9248775" cy="64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7497725" y="116958"/>
              <a:ext cx="2381693"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458146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Content Placeholder 2"/>
          <p:cNvSpPr>
            <a:spLocks noGrp="1"/>
          </p:cNvSpPr>
          <p:nvPr>
            <p:ph idx="1"/>
          </p:nvPr>
        </p:nvSpPr>
        <p:spPr/>
        <p:txBody>
          <a:bodyPr/>
          <a:lstStyle/>
          <a:p>
            <a:endParaRPr lang="it-IT"/>
          </a:p>
        </p:txBody>
      </p:sp>
      <p:pic>
        <p:nvPicPr>
          <p:cNvPr id="4" name="Picture 3"/>
          <p:cNvPicPr>
            <a:picLocks noChangeAspect="1"/>
          </p:cNvPicPr>
          <p:nvPr/>
        </p:nvPicPr>
        <p:blipFill>
          <a:blip r:embed="rId3"/>
          <a:stretch>
            <a:fillRect/>
          </a:stretch>
        </p:blipFill>
        <p:spPr>
          <a:xfrm>
            <a:off x="0" y="843698"/>
            <a:ext cx="12192000" cy="5632704"/>
          </a:xfrm>
          <a:prstGeom prst="rect">
            <a:avLst/>
          </a:prstGeom>
        </p:spPr>
      </p:pic>
      <p:sp>
        <p:nvSpPr>
          <p:cNvPr id="5" name="TextBox 4"/>
          <p:cNvSpPr txBox="1"/>
          <p:nvPr/>
        </p:nvSpPr>
        <p:spPr>
          <a:xfrm>
            <a:off x="8341567" y="843698"/>
            <a:ext cx="3545633" cy="923330"/>
          </a:xfrm>
          <a:prstGeom prst="rect">
            <a:avLst/>
          </a:prstGeom>
          <a:noFill/>
        </p:spPr>
        <p:txBody>
          <a:bodyPr wrap="square" rtlCol="0">
            <a:spAutoFit/>
          </a:bodyPr>
          <a:lstStyle/>
          <a:p>
            <a:r>
              <a:rPr lang="it-IT" dirty="0" smtClean="0"/>
              <a:t>Accelerator and </a:t>
            </a:r>
            <a:r>
              <a:rPr lang="it-IT" dirty="0" err="1" smtClean="0"/>
              <a:t>gantry</a:t>
            </a:r>
            <a:r>
              <a:rPr lang="it-IT" dirty="0" smtClean="0"/>
              <a:t> room ready for Hitachi by the end of the </a:t>
            </a:r>
            <a:r>
              <a:rPr lang="it-IT" dirty="0" err="1" smtClean="0"/>
              <a:t>year</a:t>
            </a:r>
            <a:endParaRPr lang="it-IT" dirty="0" smtClean="0"/>
          </a:p>
          <a:p>
            <a:r>
              <a:rPr lang="it-IT" dirty="0" err="1" smtClean="0"/>
              <a:t>Completion</a:t>
            </a:r>
            <a:r>
              <a:rPr lang="it-IT" dirty="0" smtClean="0"/>
              <a:t> by </a:t>
            </a:r>
            <a:r>
              <a:rPr lang="it-IT" dirty="0" err="1" smtClean="0"/>
              <a:t>May</a:t>
            </a:r>
            <a:r>
              <a:rPr lang="it-IT" dirty="0" smtClean="0"/>
              <a:t> 2024</a:t>
            </a:r>
            <a:endParaRPr lang="it-IT" dirty="0"/>
          </a:p>
        </p:txBody>
      </p:sp>
    </p:spTree>
    <p:extLst>
      <p:ext uri="{BB962C8B-B14F-4D97-AF65-F5344CB8AC3E}">
        <p14:creationId xmlns:p14="http://schemas.microsoft.com/office/powerpoint/2010/main" val="150843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Carbon Gantry</a:t>
            </a: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2" y="1600200"/>
            <a:ext cx="8701087" cy="481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23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Carbon </a:t>
            </a:r>
            <a:r>
              <a:rPr lang="it-IT" dirty="0" err="1" smtClean="0"/>
              <a:t>Gantry</a:t>
            </a:r>
            <a:endParaRPr lang="it-IT" dirty="0"/>
          </a:p>
        </p:txBody>
      </p:sp>
      <p:sp>
        <p:nvSpPr>
          <p:cNvPr id="3" name="Content Placeholder 2"/>
          <p:cNvSpPr>
            <a:spLocks noGrp="1"/>
          </p:cNvSpPr>
          <p:nvPr>
            <p:ph idx="1"/>
          </p:nvPr>
        </p:nvSpPr>
        <p:spPr/>
        <p:txBody>
          <a:bodyPr/>
          <a:lstStyle/>
          <a:p>
            <a:r>
              <a:rPr lang="it-IT" dirty="0" err="1" smtClean="0"/>
              <a:t>Comparison</a:t>
            </a:r>
            <a:r>
              <a:rPr lang="it-IT" dirty="0" smtClean="0"/>
              <a:t> of </a:t>
            </a:r>
            <a:r>
              <a:rPr lang="it-IT" dirty="0" err="1" smtClean="0"/>
              <a:t>options</a:t>
            </a:r>
            <a:r>
              <a:rPr lang="it-IT" dirty="0" smtClean="0"/>
              <a:t> and </a:t>
            </a:r>
            <a:r>
              <a:rPr lang="it-IT" dirty="0" err="1" smtClean="0"/>
              <a:t>choice</a:t>
            </a:r>
            <a:endParaRPr lang="it-IT" dirty="0" smtClean="0"/>
          </a:p>
          <a:p>
            <a:r>
              <a:rPr lang="it-IT" dirty="0" smtClean="0"/>
              <a:t>360°</a:t>
            </a:r>
          </a:p>
          <a:p>
            <a:r>
              <a:rPr lang="it-IT" dirty="0" err="1" smtClean="0"/>
              <a:t>Gradient</a:t>
            </a:r>
            <a:r>
              <a:rPr lang="it-IT" dirty="0" smtClean="0"/>
              <a:t> free SC </a:t>
            </a:r>
            <a:r>
              <a:rPr lang="it-IT" dirty="0" err="1" smtClean="0"/>
              <a:t>dipoles</a:t>
            </a:r>
            <a:r>
              <a:rPr lang="it-IT" dirty="0" smtClean="0"/>
              <a:t> </a:t>
            </a:r>
          </a:p>
          <a:p>
            <a:pPr marL="0" indent="0">
              <a:buNone/>
            </a:pPr>
            <a:r>
              <a:rPr lang="it-IT" dirty="0"/>
              <a:t> </a:t>
            </a:r>
            <a:r>
              <a:rPr lang="it-IT" dirty="0" smtClean="0"/>
              <a:t>   with </a:t>
            </a:r>
            <a:r>
              <a:rPr lang="it-IT" dirty="0" err="1" smtClean="0"/>
              <a:t>spool</a:t>
            </a:r>
            <a:r>
              <a:rPr lang="it-IT" dirty="0" smtClean="0"/>
              <a:t> </a:t>
            </a:r>
            <a:r>
              <a:rPr lang="it-IT" dirty="0" err="1" smtClean="0"/>
              <a:t>piece</a:t>
            </a:r>
            <a:r>
              <a:rPr lang="it-IT" dirty="0" smtClean="0"/>
              <a:t> </a:t>
            </a:r>
            <a:r>
              <a:rPr lang="it-IT" dirty="0" err="1" smtClean="0"/>
              <a:t>quads</a:t>
            </a:r>
            <a:endParaRPr lang="it-IT" dirty="0" smtClean="0"/>
          </a:p>
          <a:p>
            <a:r>
              <a:rPr lang="it-IT" dirty="0" smtClean="0"/>
              <a:t>No large </a:t>
            </a:r>
            <a:r>
              <a:rPr lang="it-IT" dirty="0" err="1" smtClean="0"/>
              <a:t>momentum</a:t>
            </a:r>
            <a:r>
              <a:rPr lang="it-IT" dirty="0" smtClean="0"/>
              <a:t> </a:t>
            </a:r>
            <a:r>
              <a:rPr lang="it-IT" dirty="0" err="1" smtClean="0"/>
              <a:t>acceptance</a:t>
            </a:r>
            <a:endParaRPr lang="it-IT" dirty="0"/>
          </a:p>
        </p:txBody>
      </p:sp>
      <p:pic>
        <p:nvPicPr>
          <p:cNvPr id="10" name="Picture 9"/>
          <p:cNvPicPr>
            <a:picLocks noChangeAspect="1"/>
          </p:cNvPicPr>
          <p:nvPr/>
        </p:nvPicPr>
        <p:blipFill>
          <a:blip r:embed="rId2"/>
          <a:stretch>
            <a:fillRect/>
          </a:stretch>
        </p:blipFill>
        <p:spPr>
          <a:xfrm>
            <a:off x="7471611" y="3376015"/>
            <a:ext cx="4475747" cy="3458532"/>
          </a:xfrm>
          <a:prstGeom prst="rect">
            <a:avLst/>
          </a:prstGeom>
        </p:spPr>
      </p:pic>
      <p:pic>
        <p:nvPicPr>
          <p:cNvPr id="11" name="Picture 10"/>
          <p:cNvPicPr>
            <a:picLocks noChangeAspect="1"/>
          </p:cNvPicPr>
          <p:nvPr/>
        </p:nvPicPr>
        <p:blipFill>
          <a:blip r:embed="rId3"/>
          <a:stretch>
            <a:fillRect/>
          </a:stretch>
        </p:blipFill>
        <p:spPr>
          <a:xfrm>
            <a:off x="7744327" y="0"/>
            <a:ext cx="4354783" cy="3482419"/>
          </a:xfrm>
          <a:prstGeom prst="rect">
            <a:avLst/>
          </a:prstGeom>
        </p:spPr>
      </p:pic>
    </p:spTree>
    <p:extLst>
      <p:ext uri="{BB962C8B-B14F-4D97-AF65-F5344CB8AC3E}">
        <p14:creationId xmlns:p14="http://schemas.microsoft.com/office/powerpoint/2010/main" val="84006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D3B16545-BD3E-76D6-4605-519872D64AA1}"/>
              </a:ext>
            </a:extLst>
          </p:cNvPr>
          <p:cNvSpPr txBox="1"/>
          <p:nvPr/>
        </p:nvSpPr>
        <p:spPr>
          <a:xfrm>
            <a:off x="587166" y="470352"/>
            <a:ext cx="10451622" cy="646331"/>
          </a:xfrm>
          <a:prstGeom prst="rect">
            <a:avLst/>
          </a:prstGeom>
          <a:noFill/>
        </p:spPr>
        <p:txBody>
          <a:bodyPr wrap="square" rtlCol="0">
            <a:spAutoFit/>
          </a:bodyPr>
          <a:lstStyle/>
          <a:p>
            <a:r>
              <a:rPr lang="it-IT" sz="3600" dirty="0" smtClean="0">
                <a:latin typeface="Georgia" panose="02040502050405020303" pitchFamily="18" charset="0"/>
                <a:cs typeface="Times New Roman" panose="02020603050405020304" pitchFamily="18" charset="0"/>
              </a:rPr>
              <a:t>SC </a:t>
            </a:r>
            <a:r>
              <a:rPr lang="it-IT" sz="3600" dirty="0" err="1" smtClean="0">
                <a:latin typeface="Georgia" panose="02040502050405020303" pitchFamily="18" charset="0"/>
                <a:cs typeface="Times New Roman" panose="02020603050405020304" pitchFamily="18" charset="0"/>
              </a:rPr>
              <a:t>magnets</a:t>
            </a:r>
            <a:r>
              <a:rPr lang="it-IT" sz="3600" dirty="0" smtClean="0">
                <a:latin typeface="Georgia" panose="02040502050405020303" pitchFamily="18" charset="0"/>
                <a:cs typeface="Times New Roman" panose="02020603050405020304" pitchFamily="18" charset="0"/>
              </a:rPr>
              <a:t> </a:t>
            </a:r>
            <a:r>
              <a:rPr lang="it-IT" sz="3600" dirty="0" err="1" smtClean="0">
                <a:latin typeface="Georgia" panose="02040502050405020303" pitchFamily="18" charset="0"/>
                <a:cs typeface="Times New Roman" panose="02020603050405020304" pitchFamily="18" charset="0"/>
              </a:rPr>
              <a:t>electromagnetic</a:t>
            </a:r>
            <a:r>
              <a:rPr lang="it-IT" sz="3600" dirty="0" smtClean="0">
                <a:latin typeface="Georgia" panose="02040502050405020303" pitchFamily="18" charset="0"/>
                <a:cs typeface="Times New Roman" panose="02020603050405020304" pitchFamily="18" charset="0"/>
              </a:rPr>
              <a:t> </a:t>
            </a:r>
            <a:r>
              <a:rPr lang="it-IT" sz="3600" dirty="0">
                <a:latin typeface="Georgia" panose="02040502050405020303" pitchFamily="18" charset="0"/>
                <a:cs typeface="Times New Roman" panose="02020603050405020304" pitchFamily="18" charset="0"/>
              </a:rPr>
              <a:t>design</a:t>
            </a:r>
            <a:endParaRPr lang="en-US" sz="3600" dirty="0">
              <a:latin typeface="Georgia" panose="02040502050405020303" pitchFamily="18" charset="0"/>
            </a:endParaRPr>
          </a:p>
        </p:txBody>
      </p:sp>
      <p:sp>
        <p:nvSpPr>
          <p:cNvPr id="3" name="CasellaDiTesto 2">
            <a:extLst>
              <a:ext uri="{FF2B5EF4-FFF2-40B4-BE49-F238E27FC236}">
                <a16:creationId xmlns:a16="http://schemas.microsoft.com/office/drawing/2014/main" xmlns="" id="{996015A4-5A59-7A83-8503-AFCBE687F557}"/>
              </a:ext>
            </a:extLst>
          </p:cNvPr>
          <p:cNvSpPr txBox="1"/>
          <p:nvPr/>
        </p:nvSpPr>
        <p:spPr>
          <a:xfrm>
            <a:off x="4342012" y="1714357"/>
            <a:ext cx="3821929" cy="369332"/>
          </a:xfrm>
          <a:prstGeom prst="rect">
            <a:avLst/>
          </a:prstGeom>
          <a:noFill/>
        </p:spPr>
        <p:txBody>
          <a:bodyPr wrap="square">
            <a:spAutoFit/>
          </a:bodyPr>
          <a:lstStyle/>
          <a:p>
            <a:r>
              <a:rPr lang="it-IT" dirty="0" err="1">
                <a:latin typeface="Georgia" panose="02040502050405020303" pitchFamily="18" charset="0"/>
              </a:rPr>
              <a:t>Electromagnetic</a:t>
            </a:r>
            <a:r>
              <a:rPr lang="it-IT" dirty="0">
                <a:latin typeface="Georgia" panose="02040502050405020303" pitchFamily="18" charset="0"/>
              </a:rPr>
              <a:t> design </a:t>
            </a:r>
            <a:r>
              <a:rPr lang="it-IT" dirty="0" err="1">
                <a:latin typeface="Georgia" panose="02040502050405020303" pitchFamily="18" charset="0"/>
              </a:rPr>
              <a:t>loop</a:t>
            </a:r>
            <a:r>
              <a:rPr lang="it-IT" dirty="0">
                <a:latin typeface="Georgia" panose="02040502050405020303" pitchFamily="18" charset="0"/>
              </a:rPr>
              <a:t> </a:t>
            </a:r>
            <a:r>
              <a:rPr lang="it-IT" dirty="0" err="1">
                <a:latin typeface="Georgia" panose="02040502050405020303" pitchFamily="18" charset="0"/>
              </a:rPr>
              <a:t>closed</a:t>
            </a:r>
            <a:r>
              <a:rPr lang="it-IT" dirty="0">
                <a:latin typeface="Georgia" panose="02040502050405020303" pitchFamily="18" charset="0"/>
              </a:rPr>
              <a:t>!</a:t>
            </a:r>
            <a:endParaRPr lang="en-US" dirty="0">
              <a:latin typeface="Georgia" panose="02040502050405020303" pitchFamily="18" charset="0"/>
            </a:endParaRPr>
          </a:p>
        </p:txBody>
      </p:sp>
      <p:pic>
        <p:nvPicPr>
          <p:cNvPr id="7" name="Immagine 6">
            <a:extLst>
              <a:ext uri="{FF2B5EF4-FFF2-40B4-BE49-F238E27FC236}">
                <a16:creationId xmlns:a16="http://schemas.microsoft.com/office/drawing/2014/main" xmlns="" id="{28F8136B-8BC0-A3BA-2C45-569CB686E15D}"/>
              </a:ext>
            </a:extLst>
          </p:cNvPr>
          <p:cNvPicPr>
            <a:picLocks noChangeAspect="1"/>
          </p:cNvPicPr>
          <p:nvPr/>
        </p:nvPicPr>
        <p:blipFill>
          <a:blip r:embed="rId3"/>
          <a:stretch>
            <a:fillRect/>
          </a:stretch>
        </p:blipFill>
        <p:spPr>
          <a:xfrm>
            <a:off x="367881" y="3547562"/>
            <a:ext cx="3634312" cy="2840086"/>
          </a:xfrm>
          <a:prstGeom prst="rect">
            <a:avLst/>
          </a:prstGeom>
        </p:spPr>
      </p:pic>
      <p:pic>
        <p:nvPicPr>
          <p:cNvPr id="10" name="Immagine 9">
            <a:extLst>
              <a:ext uri="{FF2B5EF4-FFF2-40B4-BE49-F238E27FC236}">
                <a16:creationId xmlns:a16="http://schemas.microsoft.com/office/drawing/2014/main" xmlns="" id="{110FDE55-8B7B-AA98-E123-393E08280293}"/>
              </a:ext>
            </a:extLst>
          </p:cNvPr>
          <p:cNvPicPr>
            <a:picLocks noChangeAspect="1"/>
          </p:cNvPicPr>
          <p:nvPr/>
        </p:nvPicPr>
        <p:blipFill rotWithShape="1">
          <a:blip r:embed="rId4"/>
          <a:srcRect r="21178"/>
          <a:stretch/>
        </p:blipFill>
        <p:spPr>
          <a:xfrm>
            <a:off x="4359321" y="3120325"/>
            <a:ext cx="3190068" cy="3218299"/>
          </a:xfrm>
          <a:prstGeom prst="rect">
            <a:avLst/>
          </a:prstGeom>
        </p:spPr>
      </p:pic>
      <p:sp>
        <p:nvSpPr>
          <p:cNvPr id="11" name="CasellaDiTesto 10">
            <a:extLst>
              <a:ext uri="{FF2B5EF4-FFF2-40B4-BE49-F238E27FC236}">
                <a16:creationId xmlns:a16="http://schemas.microsoft.com/office/drawing/2014/main" xmlns="" id="{A3CA9C8F-E41F-8E54-7D54-4E219DB3E1E2}"/>
              </a:ext>
            </a:extLst>
          </p:cNvPr>
          <p:cNvSpPr txBox="1"/>
          <p:nvPr/>
        </p:nvSpPr>
        <p:spPr>
          <a:xfrm>
            <a:off x="1314138" y="3187350"/>
            <a:ext cx="1279517" cy="369332"/>
          </a:xfrm>
          <a:prstGeom prst="rect">
            <a:avLst/>
          </a:prstGeom>
          <a:noFill/>
        </p:spPr>
        <p:txBody>
          <a:bodyPr wrap="none" rtlCol="0">
            <a:spAutoFit/>
          </a:bodyPr>
          <a:lstStyle/>
          <a:p>
            <a:r>
              <a:rPr lang="it-IT">
                <a:latin typeface="Georgia" panose="02040502050405020303" pitchFamily="18" charset="0"/>
              </a:rPr>
              <a:t>ROXIE 2D</a:t>
            </a:r>
            <a:endParaRPr lang="en-US">
              <a:latin typeface="Georgia" panose="02040502050405020303" pitchFamily="18" charset="0"/>
            </a:endParaRPr>
          </a:p>
        </p:txBody>
      </p:sp>
      <p:pic>
        <p:nvPicPr>
          <p:cNvPr id="12" name="Immagine 11">
            <a:extLst>
              <a:ext uri="{FF2B5EF4-FFF2-40B4-BE49-F238E27FC236}">
                <a16:creationId xmlns:a16="http://schemas.microsoft.com/office/drawing/2014/main" xmlns="" id="{39697790-8898-36E0-6025-598C6DEC39B5}"/>
              </a:ext>
            </a:extLst>
          </p:cNvPr>
          <p:cNvPicPr>
            <a:picLocks noChangeAspect="1"/>
          </p:cNvPicPr>
          <p:nvPr/>
        </p:nvPicPr>
        <p:blipFill rotWithShape="1">
          <a:blip r:embed="rId5">
            <a:extLst>
              <a:ext uri="{28A0092B-C50C-407E-A947-70E740481C1C}">
                <a14:useLocalDpi xmlns:a14="http://schemas.microsoft.com/office/drawing/2010/main" val="0"/>
              </a:ext>
            </a:extLst>
          </a:blip>
          <a:srcRect l="20834" r="30166"/>
          <a:stretch/>
        </p:blipFill>
        <p:spPr>
          <a:xfrm>
            <a:off x="8514423" y="1336276"/>
            <a:ext cx="3576937" cy="2509809"/>
          </a:xfrm>
          <a:prstGeom prst="rect">
            <a:avLst/>
          </a:prstGeom>
        </p:spPr>
      </p:pic>
      <p:sp>
        <p:nvSpPr>
          <p:cNvPr id="13" name="CasellaDiTesto 12">
            <a:extLst>
              <a:ext uri="{FF2B5EF4-FFF2-40B4-BE49-F238E27FC236}">
                <a16:creationId xmlns:a16="http://schemas.microsoft.com/office/drawing/2014/main" xmlns="" id="{E5D32D5B-DC87-D23D-7BE4-3445604FB735}"/>
              </a:ext>
            </a:extLst>
          </p:cNvPr>
          <p:cNvSpPr txBox="1"/>
          <p:nvPr/>
        </p:nvSpPr>
        <p:spPr>
          <a:xfrm>
            <a:off x="9205916" y="1151610"/>
            <a:ext cx="2073564" cy="369332"/>
          </a:xfrm>
          <a:prstGeom prst="rect">
            <a:avLst/>
          </a:prstGeom>
          <a:noFill/>
        </p:spPr>
        <p:txBody>
          <a:bodyPr wrap="square">
            <a:spAutoFit/>
          </a:bodyPr>
          <a:lstStyle/>
          <a:p>
            <a:pPr marL="0" lvl="1"/>
            <a:r>
              <a:rPr lang="it-IT">
                <a:latin typeface="Georgia" panose="02040502050405020303" pitchFamily="18" charset="0"/>
              </a:rPr>
              <a:t>OPERA 3D </a:t>
            </a:r>
            <a:r>
              <a:rPr lang="it-IT" err="1">
                <a:latin typeface="Georgia" panose="02040502050405020303" pitchFamily="18" charset="0"/>
              </a:rPr>
              <a:t>curved</a:t>
            </a:r>
            <a:endParaRPr lang="it-IT">
              <a:latin typeface="Georgia" panose="02040502050405020303" pitchFamily="18" charset="0"/>
            </a:endParaRPr>
          </a:p>
        </p:txBody>
      </p:sp>
      <p:sp>
        <p:nvSpPr>
          <p:cNvPr id="14" name="CasellaDiTesto 13">
            <a:extLst>
              <a:ext uri="{FF2B5EF4-FFF2-40B4-BE49-F238E27FC236}">
                <a16:creationId xmlns:a16="http://schemas.microsoft.com/office/drawing/2014/main" xmlns="" id="{55197611-39C3-16D6-E7EF-22DEFD185BF4}"/>
              </a:ext>
            </a:extLst>
          </p:cNvPr>
          <p:cNvSpPr txBox="1"/>
          <p:nvPr/>
        </p:nvSpPr>
        <p:spPr>
          <a:xfrm>
            <a:off x="4892205" y="2718720"/>
            <a:ext cx="2124299" cy="369332"/>
          </a:xfrm>
          <a:prstGeom prst="rect">
            <a:avLst/>
          </a:prstGeom>
          <a:noFill/>
        </p:spPr>
        <p:txBody>
          <a:bodyPr wrap="none" rtlCol="0">
            <a:spAutoFit/>
          </a:bodyPr>
          <a:lstStyle/>
          <a:p>
            <a:r>
              <a:rPr lang="it-IT">
                <a:latin typeface="Georgia" panose="02040502050405020303" pitchFamily="18" charset="0"/>
              </a:rPr>
              <a:t>ROXIE 3D </a:t>
            </a:r>
            <a:r>
              <a:rPr lang="it-IT" err="1">
                <a:latin typeface="Georgia" panose="02040502050405020303" pitchFamily="18" charset="0"/>
              </a:rPr>
              <a:t>straight</a:t>
            </a:r>
            <a:endParaRPr lang="en-US">
              <a:latin typeface="Georgia" panose="02040502050405020303" pitchFamily="18" charset="0"/>
            </a:endParaRPr>
          </a:p>
        </p:txBody>
      </p:sp>
      <p:pic>
        <p:nvPicPr>
          <p:cNvPr id="15" name="Immagine 14">
            <a:extLst>
              <a:ext uri="{FF2B5EF4-FFF2-40B4-BE49-F238E27FC236}">
                <a16:creationId xmlns:a16="http://schemas.microsoft.com/office/drawing/2014/main" xmlns="" id="{85A3C5A7-3995-7790-68AA-0B590FCD376B}"/>
              </a:ext>
            </a:extLst>
          </p:cNvPr>
          <p:cNvPicPr>
            <a:picLocks noChangeAspect="1"/>
          </p:cNvPicPr>
          <p:nvPr/>
        </p:nvPicPr>
        <p:blipFill>
          <a:blip r:embed="rId6"/>
          <a:stretch>
            <a:fillRect/>
          </a:stretch>
        </p:blipFill>
        <p:spPr>
          <a:xfrm>
            <a:off x="395632" y="1362378"/>
            <a:ext cx="3388538" cy="1789229"/>
          </a:xfrm>
          <a:prstGeom prst="rect">
            <a:avLst/>
          </a:prstGeom>
        </p:spPr>
      </p:pic>
      <p:pic>
        <p:nvPicPr>
          <p:cNvPr id="26" name="Picture 4">
            <a:extLst>
              <a:ext uri="{FF2B5EF4-FFF2-40B4-BE49-F238E27FC236}">
                <a16:creationId xmlns:a16="http://schemas.microsoft.com/office/drawing/2014/main" xmlns="" id="{17F7B378-A6B4-F49C-E857-B02FB4216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3941" y="4319821"/>
            <a:ext cx="3758510" cy="2113481"/>
          </a:xfrm>
          <a:prstGeom prst="rect">
            <a:avLst/>
          </a:prstGeom>
        </p:spPr>
      </p:pic>
      <p:sp>
        <p:nvSpPr>
          <p:cNvPr id="28" name="Freccia a destra 27">
            <a:extLst>
              <a:ext uri="{FF2B5EF4-FFF2-40B4-BE49-F238E27FC236}">
                <a16:creationId xmlns:a16="http://schemas.microsoft.com/office/drawing/2014/main" xmlns="" id="{C8BF44C0-0B54-2F08-F02F-8818B411665F}"/>
              </a:ext>
            </a:extLst>
          </p:cNvPr>
          <p:cNvSpPr/>
          <p:nvPr/>
        </p:nvSpPr>
        <p:spPr>
          <a:xfrm rot="20135474">
            <a:off x="3223075" y="3801779"/>
            <a:ext cx="774574" cy="55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ccia a destra 28">
            <a:extLst>
              <a:ext uri="{FF2B5EF4-FFF2-40B4-BE49-F238E27FC236}">
                <a16:creationId xmlns:a16="http://schemas.microsoft.com/office/drawing/2014/main" xmlns="" id="{70F8087B-2BFF-72FF-D4AA-1A8BBDC95174}"/>
              </a:ext>
            </a:extLst>
          </p:cNvPr>
          <p:cNvSpPr/>
          <p:nvPr/>
        </p:nvSpPr>
        <p:spPr>
          <a:xfrm rot="20135474">
            <a:off x="7672592" y="2626685"/>
            <a:ext cx="774574" cy="55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ccia a destra 29">
            <a:extLst>
              <a:ext uri="{FF2B5EF4-FFF2-40B4-BE49-F238E27FC236}">
                <a16:creationId xmlns:a16="http://schemas.microsoft.com/office/drawing/2014/main" xmlns="" id="{727C6410-1EC7-60D6-C701-EBAFFE1CA23D}"/>
              </a:ext>
            </a:extLst>
          </p:cNvPr>
          <p:cNvSpPr/>
          <p:nvPr/>
        </p:nvSpPr>
        <p:spPr>
          <a:xfrm rot="5400000">
            <a:off x="10132113" y="3297935"/>
            <a:ext cx="774574" cy="55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xmlns="" id="{B4433591-AF71-A018-42E8-123FE3F6191D}"/>
              </a:ext>
            </a:extLst>
          </p:cNvPr>
          <p:cNvSpPr txBox="1"/>
          <p:nvPr/>
        </p:nvSpPr>
        <p:spPr>
          <a:xfrm>
            <a:off x="8316871" y="3970258"/>
            <a:ext cx="3576937" cy="369332"/>
          </a:xfrm>
          <a:prstGeom prst="rect">
            <a:avLst/>
          </a:prstGeom>
          <a:noFill/>
        </p:spPr>
        <p:txBody>
          <a:bodyPr wrap="square">
            <a:spAutoFit/>
          </a:bodyPr>
          <a:lstStyle/>
          <a:p>
            <a:pPr marL="0" lvl="1"/>
            <a:r>
              <a:rPr lang="it-IT" err="1">
                <a:latin typeface="Georgia" panose="02040502050405020303" pitchFamily="18" charset="0"/>
              </a:rPr>
              <a:t>Beam</a:t>
            </a:r>
            <a:r>
              <a:rPr lang="it-IT">
                <a:latin typeface="Georgia" panose="02040502050405020303" pitchFamily="18" charset="0"/>
              </a:rPr>
              <a:t> </a:t>
            </a:r>
            <a:r>
              <a:rPr lang="it-IT" err="1">
                <a:latin typeface="Georgia" panose="02040502050405020303" pitchFamily="18" charset="0"/>
              </a:rPr>
              <a:t>optics</a:t>
            </a:r>
            <a:r>
              <a:rPr lang="it-IT">
                <a:latin typeface="Georgia" panose="02040502050405020303" pitchFamily="18" charset="0"/>
              </a:rPr>
              <a:t> </a:t>
            </a:r>
            <a:r>
              <a:rPr lang="it-IT" err="1">
                <a:latin typeface="Georgia" panose="02040502050405020303" pitchFamily="18" charset="0"/>
              </a:rPr>
              <a:t>simulations</a:t>
            </a:r>
            <a:r>
              <a:rPr lang="it-IT">
                <a:latin typeface="Georgia" panose="02040502050405020303" pitchFamily="18" charset="0"/>
              </a:rPr>
              <a:t> (CNAO)</a:t>
            </a:r>
          </a:p>
        </p:txBody>
      </p:sp>
      <p:sp>
        <p:nvSpPr>
          <p:cNvPr id="32" name="Freccia a destra 31">
            <a:extLst>
              <a:ext uri="{FF2B5EF4-FFF2-40B4-BE49-F238E27FC236}">
                <a16:creationId xmlns:a16="http://schemas.microsoft.com/office/drawing/2014/main" xmlns="" id="{7E995BC7-7E46-7F95-FAFD-7B0A27AD4C28}"/>
              </a:ext>
            </a:extLst>
          </p:cNvPr>
          <p:cNvSpPr/>
          <p:nvPr/>
        </p:nvSpPr>
        <p:spPr>
          <a:xfrm rot="10800000">
            <a:off x="3572759" y="6319768"/>
            <a:ext cx="5633157" cy="55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xmlns="" id="{93593D26-F4F2-0929-8E7A-77223DCD8C36}"/>
              </a:ext>
            </a:extLst>
          </p:cNvPr>
          <p:cNvSpPr txBox="1"/>
          <p:nvPr/>
        </p:nvSpPr>
        <p:spPr>
          <a:xfrm>
            <a:off x="513708" y="6274208"/>
            <a:ext cx="1977705" cy="307777"/>
          </a:xfrm>
          <a:prstGeom prst="rect">
            <a:avLst/>
          </a:prstGeom>
          <a:noFill/>
        </p:spPr>
        <p:txBody>
          <a:bodyPr wrap="square">
            <a:spAutoFit/>
          </a:bodyPr>
          <a:lstStyle/>
          <a:p>
            <a:r>
              <a:rPr lang="en-US" sz="1400" i="1" dirty="0">
                <a:latin typeface="Georgia" panose="02040502050405020303" pitchFamily="18" charset="0"/>
                <a:sym typeface="Wingdings" panose="05000000000000000000" pitchFamily="2" charset="2"/>
              </a:rPr>
              <a:t>Courtesy </a:t>
            </a:r>
            <a:r>
              <a:rPr lang="en-US" sz="1400" i="1" dirty="0" smtClean="0">
                <a:latin typeface="Georgia" panose="02040502050405020303" pitchFamily="18" charset="0"/>
                <a:sym typeface="Wingdings" panose="05000000000000000000" pitchFamily="2" charset="2"/>
              </a:rPr>
              <a:t>M. </a:t>
            </a:r>
            <a:r>
              <a:rPr lang="en-US" sz="1400" i="1" dirty="0" err="1" smtClean="0">
                <a:latin typeface="Georgia" panose="02040502050405020303" pitchFamily="18" charset="0"/>
                <a:sym typeface="Wingdings" panose="05000000000000000000" pitchFamily="2" charset="2"/>
              </a:rPr>
              <a:t>Prioli</a:t>
            </a:r>
            <a:endParaRPr lang="en-US" sz="1400" i="1" dirty="0"/>
          </a:p>
        </p:txBody>
      </p:sp>
      <p:pic>
        <p:nvPicPr>
          <p:cNvPr id="6" name="Picture 4" descr="A picture containing diagram&#10;&#10;Description automatically generated">
            <a:extLst>
              <a:ext uri="{FF2B5EF4-FFF2-40B4-BE49-F238E27FC236}">
                <a16:creationId xmlns:a16="http://schemas.microsoft.com/office/drawing/2014/main" xmlns="" id="{83EDE678-F90E-A108-C7BA-78C5ED9E69C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84" t="5573" r="4079" b="6298"/>
          <a:stretch/>
        </p:blipFill>
        <p:spPr>
          <a:xfrm>
            <a:off x="10823076" y="169200"/>
            <a:ext cx="1212176" cy="920165"/>
          </a:xfrm>
          <a:prstGeom prst="rect">
            <a:avLst/>
          </a:prstGeom>
        </p:spPr>
      </p:pic>
      <p:sp>
        <p:nvSpPr>
          <p:cNvPr id="9" name="CasellaDiTesto 8">
            <a:extLst>
              <a:ext uri="{FF2B5EF4-FFF2-40B4-BE49-F238E27FC236}">
                <a16:creationId xmlns:a16="http://schemas.microsoft.com/office/drawing/2014/main" xmlns="" id="{C3E905A4-4C9F-1B32-23AA-A701C6BE0140}"/>
              </a:ext>
            </a:extLst>
          </p:cNvPr>
          <p:cNvSpPr txBox="1"/>
          <p:nvPr/>
        </p:nvSpPr>
        <p:spPr>
          <a:xfrm>
            <a:off x="7849073" y="169200"/>
            <a:ext cx="2738872" cy="369332"/>
          </a:xfrm>
          <a:prstGeom prst="rect">
            <a:avLst/>
          </a:prstGeom>
          <a:noFill/>
          <a:ln>
            <a:solidFill>
              <a:schemeClr val="tx1"/>
            </a:solidFill>
          </a:ln>
        </p:spPr>
        <p:txBody>
          <a:bodyPr wrap="square">
            <a:spAutoFit/>
          </a:bodyPr>
          <a:lstStyle/>
          <a:p>
            <a:r>
              <a:rPr lang="en-US" sz="1800">
                <a:latin typeface="Georgia" panose="02040502050405020303" pitchFamily="18" charset="0"/>
              </a:rPr>
              <a:t>INFN-MI/GE, </a:t>
            </a:r>
            <a:r>
              <a:rPr lang="en-US" sz="1800" err="1">
                <a:latin typeface="Georgia" panose="02040502050405020303" pitchFamily="18" charset="0"/>
              </a:rPr>
              <a:t>UniMi</a:t>
            </a:r>
            <a:r>
              <a:rPr lang="en-US" sz="1800">
                <a:latin typeface="Georgia" panose="02040502050405020303" pitchFamily="18" charset="0"/>
              </a:rPr>
              <a:t>/Ge</a:t>
            </a:r>
            <a:endParaRPr lang="en-US"/>
          </a:p>
        </p:txBody>
      </p:sp>
    </p:spTree>
    <p:extLst>
      <p:ext uri="{BB962C8B-B14F-4D97-AF65-F5344CB8AC3E}">
        <p14:creationId xmlns:p14="http://schemas.microsoft.com/office/powerpoint/2010/main" val="238309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smtClean="0"/>
              <a:t>Installation of the </a:t>
            </a:r>
            <a:r>
              <a:rPr lang="it-IT" sz="1800" dirty="0" err="1" smtClean="0"/>
              <a:t>low</a:t>
            </a:r>
            <a:r>
              <a:rPr lang="it-IT" sz="1800" dirty="0" smtClean="0"/>
              <a:t> </a:t>
            </a:r>
            <a:r>
              <a:rPr lang="it-IT" sz="1800" dirty="0" err="1" smtClean="0"/>
              <a:t>energy</a:t>
            </a:r>
            <a:r>
              <a:rPr lang="it-IT" sz="1800" dirty="0" smtClean="0"/>
              <a:t> line to </a:t>
            </a:r>
            <a:r>
              <a:rPr lang="it-IT" sz="1800" dirty="0" err="1" smtClean="0"/>
              <a:t>connect</a:t>
            </a:r>
            <a:r>
              <a:rPr lang="it-IT" sz="1800" dirty="0" smtClean="0"/>
              <a:t> the new source to the </a:t>
            </a:r>
            <a:r>
              <a:rPr lang="it-IT" sz="1800" dirty="0" err="1" smtClean="0"/>
              <a:t>rest</a:t>
            </a:r>
            <a:r>
              <a:rPr lang="it-IT" sz="1800" dirty="0" smtClean="0"/>
              <a:t> of the machine</a:t>
            </a:r>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4048194" y="2412463"/>
            <a:ext cx="5708516" cy="4003246"/>
          </a:xfrm>
          <a:prstGeom prst="rect">
            <a:avLst/>
          </a:prstGeom>
        </p:spPr>
      </p:pic>
    </p:spTree>
    <p:extLst>
      <p:ext uri="{BB962C8B-B14F-4D97-AF65-F5344CB8AC3E}">
        <p14:creationId xmlns:p14="http://schemas.microsoft.com/office/powerpoint/2010/main" val="2419946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xmlns="" id="{9655AEAC-25A6-84F1-82E9-ECF0A8ABAF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96712" y="4105118"/>
            <a:ext cx="3408000" cy="2556000"/>
          </a:xfrm>
          <a:prstGeom prst="rect">
            <a:avLst/>
          </a:prstGeom>
        </p:spPr>
      </p:pic>
      <p:sp>
        <p:nvSpPr>
          <p:cNvPr id="4" name="CasellaDiTesto 3">
            <a:extLst>
              <a:ext uri="{FF2B5EF4-FFF2-40B4-BE49-F238E27FC236}">
                <a16:creationId xmlns:a16="http://schemas.microsoft.com/office/drawing/2014/main" xmlns="" id="{25C51E70-B4DD-76AD-6A38-67BC761DFAA6}"/>
              </a:ext>
            </a:extLst>
          </p:cNvPr>
          <p:cNvSpPr txBox="1"/>
          <p:nvPr/>
        </p:nvSpPr>
        <p:spPr>
          <a:xfrm>
            <a:off x="502502" y="1543320"/>
            <a:ext cx="7142636" cy="4540345"/>
          </a:xfrm>
          <a:prstGeom prst="rect">
            <a:avLst/>
          </a:prstGeom>
          <a:noFill/>
        </p:spPr>
        <p:txBody>
          <a:bodyPr wrap="square">
            <a:spAutoFit/>
          </a:bodyPr>
          <a:lstStyle/>
          <a:p>
            <a:pPr>
              <a:lnSpc>
                <a:spcPct val="114000"/>
              </a:lnSpc>
            </a:pPr>
            <a:r>
              <a:rPr lang="en-US">
                <a:latin typeface="Georgia" panose="02040502050405020303" pitchFamily="18" charset="0"/>
              </a:rPr>
              <a:t>The gantry optical layout requires spool piece quadrupoles at each end of the dipole magnets</a:t>
            </a:r>
            <a:endParaRPr lang="en-US" sz="1800">
              <a:latin typeface="Georgia" panose="02040502050405020303" pitchFamily="18" charset="0"/>
            </a:endParaRPr>
          </a:p>
          <a:p>
            <a:pPr>
              <a:spcBef>
                <a:spcPts val="600"/>
              </a:spcBef>
            </a:pPr>
            <a:r>
              <a:rPr lang="en-US">
                <a:latin typeface="Georgia" panose="02040502050405020303" pitchFamily="18" charset="0"/>
              </a:rPr>
              <a:t>One possibility is to leverage on the INFN-MI LASA experience on the </a:t>
            </a:r>
            <a:r>
              <a:rPr lang="en-US" err="1">
                <a:latin typeface="Georgia" panose="02040502050405020303" pitchFamily="18" charset="0"/>
              </a:rPr>
              <a:t>superferric</a:t>
            </a:r>
            <a:r>
              <a:rPr lang="en-US">
                <a:latin typeface="Georgia" panose="02040502050405020303" pitchFamily="18" charset="0"/>
              </a:rPr>
              <a:t> HOC magnets for HL-LHC</a:t>
            </a:r>
          </a:p>
          <a:p>
            <a:pPr>
              <a:spcBef>
                <a:spcPts val="600"/>
              </a:spcBef>
            </a:pPr>
            <a:endParaRPr lang="en-US">
              <a:latin typeface="Georgia" panose="02040502050405020303" pitchFamily="18" charset="0"/>
            </a:endParaRPr>
          </a:p>
          <a:p>
            <a:pPr>
              <a:spcBef>
                <a:spcPts val="600"/>
              </a:spcBef>
            </a:pPr>
            <a:r>
              <a:rPr lang="en-US">
                <a:latin typeface="Georgia" panose="02040502050405020303" pitchFamily="18" charset="0"/>
              </a:rPr>
              <a:t>First design:</a:t>
            </a:r>
          </a:p>
          <a:p>
            <a:pPr marL="285750" indent="-285750">
              <a:spcBef>
                <a:spcPts val="600"/>
              </a:spcBef>
              <a:buFont typeface="Arial" panose="020B0604020202020204" pitchFamily="34" charset="0"/>
              <a:buChar char="•"/>
            </a:pPr>
            <a:r>
              <a:rPr lang="en-US">
                <a:latin typeface="Georgia" panose="02040502050405020303" pitchFamily="18" charset="0"/>
              </a:rPr>
              <a:t>40 T/m @ </a:t>
            </a:r>
            <a:r>
              <a:rPr lang="en-US" err="1">
                <a:latin typeface="Georgia" panose="02040502050405020303" pitchFamily="18" charset="0"/>
              </a:rPr>
              <a:t>R</a:t>
            </a:r>
            <a:r>
              <a:rPr lang="en-US" baseline="-25000" err="1">
                <a:latin typeface="Georgia" panose="02040502050405020303" pitchFamily="18" charset="0"/>
              </a:rPr>
              <a:t>ref</a:t>
            </a:r>
            <a:r>
              <a:rPr lang="en-US">
                <a:latin typeface="Georgia" panose="02040502050405020303" pitchFamily="18" charset="0"/>
              </a:rPr>
              <a:t> =26.7 mm of  magnet field gradient </a:t>
            </a:r>
          </a:p>
          <a:p>
            <a:pPr marL="285750" indent="-285750">
              <a:spcBef>
                <a:spcPts val="600"/>
              </a:spcBef>
              <a:buFont typeface="Arial" panose="020B0604020202020204" pitchFamily="34" charset="0"/>
              <a:buChar char="•"/>
            </a:pPr>
            <a:r>
              <a:rPr lang="en-US">
                <a:latin typeface="Georgia" panose="02040502050405020303" pitchFamily="18" charset="0"/>
              </a:rPr>
              <a:t>175 mm of magnetic length </a:t>
            </a:r>
          </a:p>
          <a:p>
            <a:pPr marL="285750" indent="-285750">
              <a:spcBef>
                <a:spcPts val="600"/>
              </a:spcBef>
              <a:buFont typeface="Arial" panose="020B0604020202020204" pitchFamily="34" charset="0"/>
              <a:buChar char="•"/>
            </a:pPr>
            <a:r>
              <a:rPr lang="en-US">
                <a:latin typeface="Georgia" panose="02040502050405020303" pitchFamily="18" charset="0"/>
              </a:rPr>
              <a:t>60% margin on the </a:t>
            </a:r>
            <a:r>
              <a:rPr lang="en-US" err="1">
                <a:latin typeface="Georgia" panose="02040502050405020303" pitchFamily="18" charset="0"/>
              </a:rPr>
              <a:t>loadline</a:t>
            </a:r>
            <a:r>
              <a:rPr lang="en-US">
                <a:latin typeface="Georgia" panose="02040502050405020303" pitchFamily="18" charset="0"/>
              </a:rPr>
              <a:t> @ T = 5.5 K.</a:t>
            </a:r>
          </a:p>
          <a:p>
            <a:pPr marL="285750" indent="-285750">
              <a:spcBef>
                <a:spcPts val="600"/>
              </a:spcBef>
              <a:buFont typeface="Arial" panose="020B0604020202020204" pitchFamily="34" charset="0"/>
              <a:buChar char="•"/>
            </a:pPr>
            <a:r>
              <a:rPr lang="en-US">
                <a:latin typeface="Georgia" panose="02040502050405020303" pitchFamily="18" charset="0"/>
              </a:rPr>
              <a:t>Indirect Cooling (gas vs cryocooler)</a:t>
            </a:r>
          </a:p>
          <a:p>
            <a:pPr marL="285750" indent="-285750">
              <a:spcBef>
                <a:spcPts val="600"/>
              </a:spcBef>
              <a:buFont typeface="Arial" panose="020B0604020202020204" pitchFamily="34" charset="0"/>
              <a:buChar char="•"/>
            </a:pPr>
            <a:endParaRPr lang="en-US">
              <a:latin typeface="Georgia" panose="02040502050405020303" pitchFamily="18" charset="0"/>
            </a:endParaRPr>
          </a:p>
          <a:p>
            <a:pPr>
              <a:spcBef>
                <a:spcPts val="600"/>
              </a:spcBef>
            </a:pPr>
            <a:r>
              <a:rPr lang="en-US">
                <a:latin typeface="Georgia" panose="02040502050405020303" pitchFamily="18" charset="0"/>
              </a:rPr>
              <a:t>The thermal design is more demanding!</a:t>
            </a:r>
          </a:p>
          <a:p>
            <a:pPr>
              <a:spcBef>
                <a:spcPts val="600"/>
              </a:spcBef>
            </a:pPr>
            <a:endParaRPr lang="en-US">
              <a:latin typeface="Georgia" panose="02040502050405020303" pitchFamily="18" charset="0"/>
            </a:endParaRPr>
          </a:p>
        </p:txBody>
      </p:sp>
      <p:sp>
        <p:nvSpPr>
          <p:cNvPr id="2" name="CasellaDiTesto 1">
            <a:extLst>
              <a:ext uri="{FF2B5EF4-FFF2-40B4-BE49-F238E27FC236}">
                <a16:creationId xmlns:a16="http://schemas.microsoft.com/office/drawing/2014/main" xmlns="" id="{9257BF3E-603E-27B2-87B4-3299E73F9567}"/>
              </a:ext>
            </a:extLst>
          </p:cNvPr>
          <p:cNvSpPr txBox="1"/>
          <p:nvPr/>
        </p:nvSpPr>
        <p:spPr>
          <a:xfrm>
            <a:off x="587166" y="470352"/>
            <a:ext cx="7744034" cy="646331"/>
          </a:xfrm>
          <a:prstGeom prst="rect">
            <a:avLst/>
          </a:prstGeom>
          <a:noFill/>
        </p:spPr>
        <p:txBody>
          <a:bodyPr wrap="square" rtlCol="0">
            <a:spAutoFit/>
          </a:bodyPr>
          <a:lstStyle/>
          <a:p>
            <a:r>
              <a:rPr lang="en-US" sz="3600" dirty="0" smtClean="0">
                <a:latin typeface="Georgia" panose="02040502050405020303" pitchFamily="18" charset="0"/>
                <a:cs typeface="Times New Roman" panose="02020603050405020304" pitchFamily="18" charset="0"/>
              </a:rPr>
              <a:t>SC magnets </a:t>
            </a:r>
            <a:r>
              <a:rPr lang="en-US" sz="3600" dirty="0" smtClean="0">
                <a:latin typeface="Georgia" panose="02040502050405020303" pitchFamily="18" charset="0"/>
              </a:rPr>
              <a:t>quadrupole </a:t>
            </a:r>
            <a:r>
              <a:rPr lang="en-US" sz="3600" dirty="0">
                <a:latin typeface="Georgia" panose="02040502050405020303" pitchFamily="18" charset="0"/>
              </a:rPr>
              <a:t>spool pieces</a:t>
            </a:r>
          </a:p>
        </p:txBody>
      </p:sp>
      <p:pic>
        <p:nvPicPr>
          <p:cNvPr id="3" name="Picture 4" descr="A picture containing diagram&#10;&#10;Description automatically generated">
            <a:extLst>
              <a:ext uri="{FF2B5EF4-FFF2-40B4-BE49-F238E27FC236}">
                <a16:creationId xmlns:a16="http://schemas.microsoft.com/office/drawing/2014/main" xmlns="" id="{8DDA33A2-384D-0C6F-50CE-6F4520066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4" t="5573" r="4079" b="6298"/>
          <a:stretch/>
        </p:blipFill>
        <p:spPr>
          <a:xfrm>
            <a:off x="10823076" y="169200"/>
            <a:ext cx="1212176" cy="920165"/>
          </a:xfrm>
          <a:prstGeom prst="rect">
            <a:avLst/>
          </a:prstGeom>
        </p:spPr>
      </p:pic>
      <p:grpSp>
        <p:nvGrpSpPr>
          <p:cNvPr id="10" name="Gruppo 9">
            <a:extLst>
              <a:ext uri="{FF2B5EF4-FFF2-40B4-BE49-F238E27FC236}">
                <a16:creationId xmlns:a16="http://schemas.microsoft.com/office/drawing/2014/main" xmlns="" id="{84385C3F-176D-3084-FE15-CA91C3DFEA2D}"/>
              </a:ext>
            </a:extLst>
          </p:cNvPr>
          <p:cNvGrpSpPr/>
          <p:nvPr/>
        </p:nvGrpSpPr>
        <p:grpSpPr>
          <a:xfrm>
            <a:off x="7200106" y="913603"/>
            <a:ext cx="5181904" cy="2991879"/>
            <a:chOff x="7454630" y="2732025"/>
            <a:chExt cx="5181904" cy="2991879"/>
          </a:xfrm>
        </p:grpSpPr>
        <p:pic>
          <p:nvPicPr>
            <p:cNvPr id="5" name="Immagine 4">
              <a:extLst>
                <a:ext uri="{FF2B5EF4-FFF2-40B4-BE49-F238E27FC236}">
                  <a16:creationId xmlns:a16="http://schemas.microsoft.com/office/drawing/2014/main" xmlns="" id="{56041F33-FB21-364E-4553-B87EAD897163}"/>
                </a:ext>
              </a:extLst>
            </p:cNvPr>
            <p:cNvPicPr>
              <a:picLocks noChangeAspect="1"/>
            </p:cNvPicPr>
            <p:nvPr/>
          </p:nvPicPr>
          <p:blipFill rotWithShape="1">
            <a:blip r:embed="rId4"/>
            <a:srcRect b="36633"/>
            <a:stretch/>
          </p:blipFill>
          <p:spPr>
            <a:xfrm>
              <a:off x="7454630" y="3150832"/>
              <a:ext cx="5181904" cy="2573072"/>
            </a:xfrm>
            <a:prstGeom prst="rect">
              <a:avLst/>
            </a:prstGeom>
          </p:spPr>
        </p:pic>
        <p:sp>
          <p:nvSpPr>
            <p:cNvPr id="7" name="CasellaDiTesto 6">
              <a:extLst>
                <a:ext uri="{FF2B5EF4-FFF2-40B4-BE49-F238E27FC236}">
                  <a16:creationId xmlns:a16="http://schemas.microsoft.com/office/drawing/2014/main" xmlns="" id="{D824639F-08FD-80E7-E186-840D1B6572EA}"/>
                </a:ext>
              </a:extLst>
            </p:cNvPr>
            <p:cNvSpPr txBox="1"/>
            <p:nvPr/>
          </p:nvSpPr>
          <p:spPr>
            <a:xfrm>
              <a:off x="9564962" y="2732025"/>
              <a:ext cx="1635187" cy="523220"/>
            </a:xfrm>
            <a:prstGeom prst="rect">
              <a:avLst/>
            </a:prstGeom>
            <a:noFill/>
          </p:spPr>
          <p:txBody>
            <a:bodyPr wrap="square">
              <a:spAutoFit/>
            </a:bodyPr>
            <a:lstStyle/>
            <a:p>
              <a:pPr algn="ctr"/>
              <a:r>
                <a:rPr lang="en-US" sz="1400">
                  <a:latin typeface="Georgia" panose="02040502050405020303" pitchFamily="18" charset="0"/>
                </a:rPr>
                <a:t>HL-LHC Skew quadrupole</a:t>
              </a:r>
              <a:endParaRPr lang="en-US" sz="1400"/>
            </a:p>
          </p:txBody>
        </p:sp>
        <p:sp>
          <p:nvSpPr>
            <p:cNvPr id="8" name="CasellaDiTesto 7">
              <a:extLst>
                <a:ext uri="{FF2B5EF4-FFF2-40B4-BE49-F238E27FC236}">
                  <a16:creationId xmlns:a16="http://schemas.microsoft.com/office/drawing/2014/main" xmlns="" id="{B4CD4353-9D4F-7057-19D0-333C69B5102B}"/>
                </a:ext>
              </a:extLst>
            </p:cNvPr>
            <p:cNvSpPr txBox="1"/>
            <p:nvPr/>
          </p:nvSpPr>
          <p:spPr>
            <a:xfrm>
              <a:off x="7778342" y="3025573"/>
              <a:ext cx="2067249" cy="523220"/>
            </a:xfrm>
            <a:prstGeom prst="rect">
              <a:avLst/>
            </a:prstGeom>
            <a:noFill/>
          </p:spPr>
          <p:txBody>
            <a:bodyPr wrap="square">
              <a:spAutoFit/>
            </a:bodyPr>
            <a:lstStyle/>
            <a:p>
              <a:pPr algn="ctr"/>
              <a:r>
                <a:rPr lang="en-US" sz="1400">
                  <a:latin typeface="Georgia" panose="02040502050405020303" pitchFamily="18" charset="0"/>
                </a:rPr>
                <a:t>SIG spool piece quadrupole</a:t>
              </a:r>
              <a:endParaRPr lang="en-US" sz="1400"/>
            </a:p>
          </p:txBody>
        </p:sp>
      </p:grpSp>
      <p:pic>
        <p:nvPicPr>
          <p:cNvPr id="12" name="Immagine 11">
            <a:extLst>
              <a:ext uri="{FF2B5EF4-FFF2-40B4-BE49-F238E27FC236}">
                <a16:creationId xmlns:a16="http://schemas.microsoft.com/office/drawing/2014/main" xmlns="" id="{0F9B0493-06AF-6564-3241-82ACD7B71F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15414" y="3832454"/>
            <a:ext cx="2379735" cy="2664166"/>
          </a:xfrm>
          <a:prstGeom prst="rect">
            <a:avLst/>
          </a:prstGeom>
        </p:spPr>
      </p:pic>
      <p:sp>
        <p:nvSpPr>
          <p:cNvPr id="6" name="CasellaDiTesto 5">
            <a:extLst>
              <a:ext uri="{FF2B5EF4-FFF2-40B4-BE49-F238E27FC236}">
                <a16:creationId xmlns:a16="http://schemas.microsoft.com/office/drawing/2014/main" xmlns="" id="{EFD2606F-6F86-F0A1-A03F-3DA648D2B981}"/>
              </a:ext>
            </a:extLst>
          </p:cNvPr>
          <p:cNvSpPr txBox="1"/>
          <p:nvPr/>
        </p:nvSpPr>
        <p:spPr>
          <a:xfrm>
            <a:off x="8500527" y="169200"/>
            <a:ext cx="2087418" cy="369332"/>
          </a:xfrm>
          <a:prstGeom prst="rect">
            <a:avLst/>
          </a:prstGeom>
          <a:noFill/>
          <a:ln>
            <a:solidFill>
              <a:schemeClr val="tx1"/>
            </a:solidFill>
          </a:ln>
        </p:spPr>
        <p:txBody>
          <a:bodyPr wrap="square">
            <a:spAutoFit/>
          </a:bodyPr>
          <a:lstStyle/>
          <a:p>
            <a:r>
              <a:rPr lang="en-US" sz="1800">
                <a:latin typeface="Georgia" panose="02040502050405020303" pitchFamily="18" charset="0"/>
              </a:rPr>
              <a:t>INFN-MI, </a:t>
            </a:r>
            <a:r>
              <a:rPr lang="en-US" sz="1800" err="1">
                <a:latin typeface="Georgia" panose="02040502050405020303" pitchFamily="18" charset="0"/>
              </a:rPr>
              <a:t>UniMi</a:t>
            </a:r>
            <a:endParaRPr lang="en-US"/>
          </a:p>
        </p:txBody>
      </p:sp>
      <p:sp>
        <p:nvSpPr>
          <p:cNvPr id="11" name="CasellaDiTesto 10">
            <a:extLst>
              <a:ext uri="{FF2B5EF4-FFF2-40B4-BE49-F238E27FC236}">
                <a16:creationId xmlns:a16="http://schemas.microsoft.com/office/drawing/2014/main" xmlns="" id="{43614DB1-9904-109F-EF78-1F7778B893DF}"/>
              </a:ext>
            </a:extLst>
          </p:cNvPr>
          <p:cNvSpPr txBox="1"/>
          <p:nvPr/>
        </p:nvSpPr>
        <p:spPr>
          <a:xfrm>
            <a:off x="8557442" y="3961839"/>
            <a:ext cx="3048833" cy="307777"/>
          </a:xfrm>
          <a:prstGeom prst="rect">
            <a:avLst/>
          </a:prstGeom>
          <a:noFill/>
        </p:spPr>
        <p:txBody>
          <a:bodyPr wrap="square">
            <a:spAutoFit/>
          </a:bodyPr>
          <a:lstStyle/>
          <a:p>
            <a:r>
              <a:rPr lang="en-US" sz="1400" i="1">
                <a:latin typeface="Georgia" panose="02040502050405020303" pitchFamily="18" charset="0"/>
                <a:sym typeface="Wingdings" panose="05000000000000000000" pitchFamily="2" charset="2"/>
              </a:rPr>
              <a:t>Courtesy of S. Mariotto, F. Mariani</a:t>
            </a:r>
            <a:endParaRPr lang="en-US" sz="1400" i="1"/>
          </a:p>
        </p:txBody>
      </p:sp>
      <p:sp>
        <p:nvSpPr>
          <p:cNvPr id="14" name="CasellaDiTesto 4">
            <a:extLst>
              <a:ext uri="{FF2B5EF4-FFF2-40B4-BE49-F238E27FC236}">
                <a16:creationId xmlns:a16="http://schemas.microsoft.com/office/drawing/2014/main" xmlns="" id="{93593D26-F4F2-0929-8E7A-77223DCD8C36}"/>
              </a:ext>
            </a:extLst>
          </p:cNvPr>
          <p:cNvSpPr txBox="1"/>
          <p:nvPr/>
        </p:nvSpPr>
        <p:spPr>
          <a:xfrm>
            <a:off x="513708" y="6274208"/>
            <a:ext cx="1977705" cy="307777"/>
          </a:xfrm>
          <a:prstGeom prst="rect">
            <a:avLst/>
          </a:prstGeom>
          <a:noFill/>
        </p:spPr>
        <p:txBody>
          <a:bodyPr wrap="square">
            <a:spAutoFit/>
          </a:bodyPr>
          <a:lstStyle/>
          <a:p>
            <a:r>
              <a:rPr lang="en-US" sz="1400" i="1" dirty="0">
                <a:latin typeface="Georgia" panose="02040502050405020303" pitchFamily="18" charset="0"/>
                <a:sym typeface="Wingdings" panose="05000000000000000000" pitchFamily="2" charset="2"/>
              </a:rPr>
              <a:t>Courtesy </a:t>
            </a:r>
            <a:r>
              <a:rPr lang="en-US" sz="1400" i="1" dirty="0" smtClean="0">
                <a:latin typeface="Georgia" panose="02040502050405020303" pitchFamily="18" charset="0"/>
                <a:sym typeface="Wingdings" panose="05000000000000000000" pitchFamily="2" charset="2"/>
              </a:rPr>
              <a:t>M. </a:t>
            </a:r>
            <a:r>
              <a:rPr lang="en-US" sz="1400" i="1" dirty="0" err="1" smtClean="0">
                <a:latin typeface="Georgia" panose="02040502050405020303" pitchFamily="18" charset="0"/>
                <a:sym typeface="Wingdings" panose="05000000000000000000" pitchFamily="2" charset="2"/>
              </a:rPr>
              <a:t>Prioli</a:t>
            </a:r>
            <a:endParaRPr lang="en-US" sz="1400" i="1" dirty="0"/>
          </a:p>
        </p:txBody>
      </p:sp>
    </p:spTree>
    <p:extLst>
      <p:ext uri="{BB962C8B-B14F-4D97-AF65-F5344CB8AC3E}">
        <p14:creationId xmlns:p14="http://schemas.microsoft.com/office/powerpoint/2010/main" val="2280833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9257BF3E-603E-27B2-87B4-3299E73F9567}"/>
              </a:ext>
            </a:extLst>
          </p:cNvPr>
          <p:cNvSpPr txBox="1"/>
          <p:nvPr/>
        </p:nvSpPr>
        <p:spPr>
          <a:xfrm>
            <a:off x="587166" y="470352"/>
            <a:ext cx="7744034" cy="646331"/>
          </a:xfrm>
          <a:prstGeom prst="rect">
            <a:avLst/>
          </a:prstGeom>
          <a:noFill/>
        </p:spPr>
        <p:txBody>
          <a:bodyPr wrap="square" rtlCol="0">
            <a:spAutoFit/>
          </a:bodyPr>
          <a:lstStyle/>
          <a:p>
            <a:r>
              <a:rPr lang="en-US" sz="3600" dirty="0" smtClean="0">
                <a:latin typeface="Georgia" panose="02040502050405020303" pitchFamily="18" charset="0"/>
              </a:rPr>
              <a:t>Scanning </a:t>
            </a:r>
            <a:r>
              <a:rPr lang="en-US" sz="3600" dirty="0">
                <a:latin typeface="Georgia" panose="02040502050405020303" pitchFamily="18" charset="0"/>
              </a:rPr>
              <a:t>magnet system </a:t>
            </a:r>
          </a:p>
        </p:txBody>
      </p:sp>
      <p:pic>
        <p:nvPicPr>
          <p:cNvPr id="3" name="Picture 4" descr="A picture containing diagram&#10;&#10;Description automatically generated">
            <a:extLst>
              <a:ext uri="{FF2B5EF4-FFF2-40B4-BE49-F238E27FC236}">
                <a16:creationId xmlns:a16="http://schemas.microsoft.com/office/drawing/2014/main" xmlns="" id="{8DDA33A2-384D-0C6F-50CE-6F45200660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4" t="5573" r="4079" b="6298"/>
          <a:stretch/>
        </p:blipFill>
        <p:spPr>
          <a:xfrm>
            <a:off x="10823076" y="169200"/>
            <a:ext cx="1212176" cy="920165"/>
          </a:xfrm>
          <a:prstGeom prst="rect">
            <a:avLst/>
          </a:prstGeom>
        </p:spPr>
      </p:pic>
      <p:pic>
        <p:nvPicPr>
          <p:cNvPr id="4" name="Picture 1">
            <a:extLst>
              <a:ext uri="{FF2B5EF4-FFF2-40B4-BE49-F238E27FC236}">
                <a16:creationId xmlns:a16="http://schemas.microsoft.com/office/drawing/2014/main" xmlns="" id="{9749860A-E77C-8FED-897D-9BD8454F60AD}"/>
              </a:ext>
            </a:extLst>
          </p:cNvPr>
          <p:cNvPicPr>
            <a:picLocks noChangeAspect="1"/>
          </p:cNvPicPr>
          <p:nvPr/>
        </p:nvPicPr>
        <p:blipFill>
          <a:blip r:embed="rId3"/>
          <a:stretch>
            <a:fillRect/>
          </a:stretch>
        </p:blipFill>
        <p:spPr>
          <a:xfrm>
            <a:off x="8557596" y="1316731"/>
            <a:ext cx="3634404" cy="4919472"/>
          </a:xfrm>
          <a:prstGeom prst="rect">
            <a:avLst/>
          </a:prstGeom>
        </p:spPr>
      </p:pic>
      <p:pic>
        <p:nvPicPr>
          <p:cNvPr id="5" name="Picture 4">
            <a:extLst>
              <a:ext uri="{FF2B5EF4-FFF2-40B4-BE49-F238E27FC236}">
                <a16:creationId xmlns:a16="http://schemas.microsoft.com/office/drawing/2014/main" xmlns="" id="{158132B7-52C4-A47D-5EA2-118F81955F7C}"/>
              </a:ext>
            </a:extLst>
          </p:cNvPr>
          <p:cNvPicPr>
            <a:picLocks noChangeAspect="1"/>
          </p:cNvPicPr>
          <p:nvPr/>
        </p:nvPicPr>
        <p:blipFill rotWithShape="1">
          <a:blip r:embed="rId4"/>
          <a:srcRect t="16064" b="23369"/>
          <a:stretch/>
        </p:blipFill>
        <p:spPr>
          <a:xfrm>
            <a:off x="4459183" y="4463963"/>
            <a:ext cx="3538542" cy="1772240"/>
          </a:xfrm>
          <a:prstGeom prst="rect">
            <a:avLst/>
          </a:prstGeom>
        </p:spPr>
      </p:pic>
      <p:pic>
        <p:nvPicPr>
          <p:cNvPr id="1027" name="Picture 3">
            <a:extLst>
              <a:ext uri="{FF2B5EF4-FFF2-40B4-BE49-F238E27FC236}">
                <a16:creationId xmlns:a16="http://schemas.microsoft.com/office/drawing/2014/main" xmlns="" id="{3396E667-3031-DBB1-D3D2-94A98F7A6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30" y="2905342"/>
            <a:ext cx="3600000" cy="345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xmlns="" id="{44C203D3-CE8B-96C1-B74C-C02A7DFE2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30" y="1316731"/>
            <a:ext cx="3600000" cy="158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xmlns="" id="{0189249A-E831-FB28-454B-AE4DE5826A87}"/>
              </a:ext>
            </a:extLst>
          </p:cNvPr>
          <p:cNvSpPr/>
          <p:nvPr/>
        </p:nvSpPr>
        <p:spPr>
          <a:xfrm>
            <a:off x="2780908" y="2362200"/>
            <a:ext cx="377072" cy="190216"/>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ttangolo 7">
            <a:extLst>
              <a:ext uri="{FF2B5EF4-FFF2-40B4-BE49-F238E27FC236}">
                <a16:creationId xmlns:a16="http://schemas.microsoft.com/office/drawing/2014/main" xmlns="" id="{392BC6C0-0635-B133-0D5F-9777E98CD45B}"/>
              </a:ext>
            </a:extLst>
          </p:cNvPr>
          <p:cNvSpPr/>
          <p:nvPr/>
        </p:nvSpPr>
        <p:spPr>
          <a:xfrm>
            <a:off x="3064694" y="5102225"/>
            <a:ext cx="396056" cy="190216"/>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ttangolo 8">
            <a:extLst>
              <a:ext uri="{FF2B5EF4-FFF2-40B4-BE49-F238E27FC236}">
                <a16:creationId xmlns:a16="http://schemas.microsoft.com/office/drawing/2014/main" xmlns="" id="{0C569B59-D7DE-C5E6-7091-37D8110972A1}"/>
              </a:ext>
            </a:extLst>
          </p:cNvPr>
          <p:cNvSpPr/>
          <p:nvPr/>
        </p:nvSpPr>
        <p:spPr>
          <a:xfrm>
            <a:off x="3040881" y="5739643"/>
            <a:ext cx="443681" cy="190216"/>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CasellaDiTesto 10">
            <a:extLst>
              <a:ext uri="{FF2B5EF4-FFF2-40B4-BE49-F238E27FC236}">
                <a16:creationId xmlns:a16="http://schemas.microsoft.com/office/drawing/2014/main" xmlns="" id="{C4B8117B-BAA1-8EE7-8318-61D40E4A5C59}"/>
              </a:ext>
            </a:extLst>
          </p:cNvPr>
          <p:cNvSpPr txBox="1"/>
          <p:nvPr/>
        </p:nvSpPr>
        <p:spPr>
          <a:xfrm>
            <a:off x="4376394" y="1344049"/>
            <a:ext cx="4859970" cy="1200329"/>
          </a:xfrm>
          <a:prstGeom prst="rect">
            <a:avLst/>
          </a:prstGeom>
          <a:noFill/>
        </p:spPr>
        <p:txBody>
          <a:bodyPr wrap="square">
            <a:spAutoFit/>
          </a:bodyPr>
          <a:lstStyle/>
          <a:p>
            <a:r>
              <a:rPr lang="en-US" sz="1800">
                <a:latin typeface="Georgia" panose="02040502050405020303" pitchFamily="18" charset="0"/>
              </a:rPr>
              <a:t>Design targets:</a:t>
            </a:r>
          </a:p>
          <a:p>
            <a:pPr marL="285750" indent="-285750">
              <a:buFont typeface="Arial" panose="020B0604020202020204" pitchFamily="34" charset="0"/>
              <a:buChar char="•"/>
            </a:pPr>
            <a:r>
              <a:rPr lang="en-US">
                <a:latin typeface="Georgia" panose="02040502050405020303" pitchFamily="18" charset="0"/>
              </a:rPr>
              <a:t>Wide area 240 x 300 mm</a:t>
            </a:r>
            <a:r>
              <a:rPr lang="en-US" baseline="30000">
                <a:latin typeface="Georgia" panose="02040502050405020303" pitchFamily="18" charset="0"/>
              </a:rPr>
              <a:t>2</a:t>
            </a:r>
          </a:p>
          <a:p>
            <a:pPr marL="285750" indent="-285750">
              <a:buFont typeface="Arial" panose="020B0604020202020204" pitchFamily="34" charset="0"/>
              <a:buChar char="•"/>
            </a:pPr>
            <a:r>
              <a:rPr lang="en-US">
                <a:latin typeface="Georgia" panose="02040502050405020303" pitchFamily="18" charset="0"/>
              </a:rPr>
              <a:t>Scanning speed: 20 m/s</a:t>
            </a:r>
          </a:p>
          <a:p>
            <a:pPr marL="285750" indent="-285750">
              <a:buFont typeface="Arial" panose="020B0604020202020204" pitchFamily="34" charset="0"/>
              <a:buChar char="•"/>
            </a:pPr>
            <a:r>
              <a:rPr lang="en-US">
                <a:latin typeface="Georgia" panose="02040502050405020303" pitchFamily="18" charset="0"/>
              </a:rPr>
              <a:t>Beam accuracy better than 0.5 mm</a:t>
            </a:r>
          </a:p>
        </p:txBody>
      </p:sp>
      <p:sp>
        <p:nvSpPr>
          <p:cNvPr id="10" name="CasellaDiTesto 9">
            <a:extLst>
              <a:ext uri="{FF2B5EF4-FFF2-40B4-BE49-F238E27FC236}">
                <a16:creationId xmlns:a16="http://schemas.microsoft.com/office/drawing/2014/main" xmlns="" id="{CA39B0D8-D800-7992-A46D-41F3E1DF8108}"/>
              </a:ext>
            </a:extLst>
          </p:cNvPr>
          <p:cNvSpPr txBox="1"/>
          <p:nvPr/>
        </p:nvSpPr>
        <p:spPr>
          <a:xfrm>
            <a:off x="4376394" y="2771744"/>
            <a:ext cx="4859970" cy="1477328"/>
          </a:xfrm>
          <a:prstGeom prst="rect">
            <a:avLst/>
          </a:prstGeom>
          <a:noFill/>
        </p:spPr>
        <p:txBody>
          <a:bodyPr wrap="square">
            <a:spAutoFit/>
          </a:bodyPr>
          <a:lstStyle/>
          <a:p>
            <a:r>
              <a:rPr lang="en-US" sz="1800" dirty="0">
                <a:latin typeface="Georgia" panose="02040502050405020303" pitchFamily="18" charset="0"/>
              </a:rPr>
              <a:t>Technical implications:</a:t>
            </a:r>
          </a:p>
          <a:p>
            <a:pPr marL="285750" indent="-285750">
              <a:buFont typeface="Arial" panose="020B0604020202020204" pitchFamily="34" charset="0"/>
              <a:buChar char="•"/>
            </a:pPr>
            <a:r>
              <a:rPr lang="en-US" dirty="0">
                <a:latin typeface="Georgia" panose="02040502050405020303" pitchFamily="18" charset="0"/>
              </a:rPr>
              <a:t>Demanding power supply (</a:t>
            </a:r>
            <a:r>
              <a:rPr lang="en-US" dirty="0" err="1">
                <a:latin typeface="Georgia" panose="02040502050405020303" pitchFamily="18" charset="0"/>
              </a:rPr>
              <a:t>MedAustron</a:t>
            </a:r>
            <a:r>
              <a:rPr lang="en-US" dirty="0">
                <a:latin typeface="Georgia" panose="02040502050405020303" pitchFamily="18" charset="0"/>
              </a:rPr>
              <a:t>)</a:t>
            </a:r>
            <a:br>
              <a:rPr lang="en-US" dirty="0">
                <a:latin typeface="Georgia" panose="02040502050405020303" pitchFamily="18" charset="0"/>
              </a:rPr>
            </a:br>
            <a:r>
              <a:rPr lang="en-US" dirty="0">
                <a:latin typeface="Georgia" panose="02040502050405020303" pitchFamily="18" charset="0"/>
                <a:sym typeface="Wingdings" panose="05000000000000000000" pitchFamily="2" charset="2"/>
              </a:rPr>
              <a:t> Possibility of including a complete system demonstrator</a:t>
            </a:r>
            <a:endParaRPr lang="en-US" dirty="0">
              <a:latin typeface="Georgia" panose="02040502050405020303" pitchFamily="18" charset="0"/>
            </a:endParaRPr>
          </a:p>
          <a:p>
            <a:pPr marL="285750" indent="-285750">
              <a:buFont typeface="Arial" panose="020B0604020202020204" pitchFamily="34" charset="0"/>
              <a:buChar char="•"/>
            </a:pPr>
            <a:r>
              <a:rPr lang="en-US" dirty="0">
                <a:latin typeface="Georgia" panose="02040502050405020303" pitchFamily="18" charset="0"/>
              </a:rPr>
              <a:t>Field repeatability 0.3 % in transient</a:t>
            </a:r>
          </a:p>
        </p:txBody>
      </p:sp>
      <p:sp>
        <p:nvSpPr>
          <p:cNvPr id="14" name="CasellaDiTesto 13">
            <a:extLst>
              <a:ext uri="{FF2B5EF4-FFF2-40B4-BE49-F238E27FC236}">
                <a16:creationId xmlns:a16="http://schemas.microsoft.com/office/drawing/2014/main" xmlns="" id="{F7180FDB-84F0-3292-15A6-D1083A8926B0}"/>
              </a:ext>
            </a:extLst>
          </p:cNvPr>
          <p:cNvSpPr txBox="1"/>
          <p:nvPr/>
        </p:nvSpPr>
        <p:spPr>
          <a:xfrm>
            <a:off x="8500527" y="169200"/>
            <a:ext cx="2087418" cy="646331"/>
          </a:xfrm>
          <a:prstGeom prst="rect">
            <a:avLst/>
          </a:prstGeom>
          <a:noFill/>
          <a:ln>
            <a:solidFill>
              <a:schemeClr val="tx1"/>
            </a:solidFill>
          </a:ln>
        </p:spPr>
        <p:txBody>
          <a:bodyPr wrap="square">
            <a:spAutoFit/>
          </a:bodyPr>
          <a:lstStyle/>
          <a:p>
            <a:r>
              <a:rPr lang="en-US" dirty="0">
                <a:latin typeface="Georgia" panose="02040502050405020303" pitchFamily="18" charset="0"/>
              </a:rPr>
              <a:t>Coordinated by </a:t>
            </a:r>
            <a:r>
              <a:rPr lang="en-US" sz="1800" dirty="0">
                <a:latin typeface="Georgia" panose="02040502050405020303" pitchFamily="18" charset="0"/>
              </a:rPr>
              <a:t>CNAO in SIGRUM</a:t>
            </a:r>
            <a:endParaRPr lang="en-US" dirty="0"/>
          </a:p>
        </p:txBody>
      </p:sp>
    </p:spTree>
    <p:extLst>
      <p:ext uri="{BB962C8B-B14F-4D97-AF65-F5344CB8AC3E}">
        <p14:creationId xmlns:p14="http://schemas.microsoft.com/office/powerpoint/2010/main" val="355931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1D20666-9E00-40A2-875F-A91772AF3D11}"/>
              </a:ext>
            </a:extLst>
          </p:cNvPr>
          <p:cNvSpPr>
            <a:spLocks noGrp="1"/>
          </p:cNvSpPr>
          <p:nvPr>
            <p:ph type="title"/>
          </p:nvPr>
        </p:nvSpPr>
        <p:spPr/>
        <p:txBody>
          <a:bodyPr/>
          <a:lstStyle/>
          <a:p>
            <a:r>
              <a:rPr lang="en-GB" dirty="0"/>
              <a:t>Cold-warm supports deformation</a:t>
            </a:r>
          </a:p>
        </p:txBody>
      </p:sp>
      <p:grpSp>
        <p:nvGrpSpPr>
          <p:cNvPr id="12" name="Gruppo 11">
            <a:extLst>
              <a:ext uri="{FF2B5EF4-FFF2-40B4-BE49-F238E27FC236}">
                <a16:creationId xmlns:a16="http://schemas.microsoft.com/office/drawing/2014/main" xmlns="" id="{4E3B53FA-FDD1-0418-13AF-884A0971C82D}"/>
              </a:ext>
            </a:extLst>
          </p:cNvPr>
          <p:cNvGrpSpPr/>
          <p:nvPr/>
        </p:nvGrpSpPr>
        <p:grpSpPr>
          <a:xfrm>
            <a:off x="1461135" y="1460011"/>
            <a:ext cx="3718173" cy="1854739"/>
            <a:chOff x="60063" y="1960183"/>
            <a:chExt cx="3718173" cy="1854739"/>
          </a:xfrm>
        </p:grpSpPr>
        <p:sp>
          <p:nvSpPr>
            <p:cNvPr id="7" name="Rettangolo con angoli arrotondati 6">
              <a:extLst>
                <a:ext uri="{FF2B5EF4-FFF2-40B4-BE49-F238E27FC236}">
                  <a16:creationId xmlns:a16="http://schemas.microsoft.com/office/drawing/2014/main" xmlns="" id="{53C427CF-8FC1-18E4-8F8E-0A20D4D7B8F1}"/>
                </a:ext>
              </a:extLst>
            </p:cNvPr>
            <p:cNvSpPr/>
            <p:nvPr/>
          </p:nvSpPr>
          <p:spPr>
            <a:xfrm>
              <a:off x="89074" y="1960184"/>
              <a:ext cx="3689162" cy="185473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6" name="Immagine 5">
              <a:extLst>
                <a:ext uri="{FF2B5EF4-FFF2-40B4-BE49-F238E27FC236}">
                  <a16:creationId xmlns:a16="http://schemas.microsoft.com/office/drawing/2014/main" xmlns="" id="{3A6B29F6-3B39-A953-1FCB-3739E64495C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063" y="2356244"/>
              <a:ext cx="1386058" cy="1361375"/>
            </a:xfrm>
            <a:prstGeom prst="rect">
              <a:avLst/>
            </a:prstGeom>
          </p:spPr>
        </p:pic>
        <p:pic>
          <p:nvPicPr>
            <p:cNvPr id="9" name="Immagine 8">
              <a:extLst>
                <a:ext uri="{FF2B5EF4-FFF2-40B4-BE49-F238E27FC236}">
                  <a16:creationId xmlns:a16="http://schemas.microsoft.com/office/drawing/2014/main" xmlns="" id="{58253F08-A739-3743-016F-56821011AD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76882" y="2495577"/>
              <a:ext cx="2303104" cy="1058795"/>
            </a:xfrm>
            <a:prstGeom prst="rect">
              <a:avLst/>
            </a:prstGeom>
          </p:spPr>
        </p:pic>
        <p:grpSp>
          <p:nvGrpSpPr>
            <p:cNvPr id="11" name="Gruppo 10">
              <a:extLst>
                <a:ext uri="{FF2B5EF4-FFF2-40B4-BE49-F238E27FC236}">
                  <a16:creationId xmlns:a16="http://schemas.microsoft.com/office/drawing/2014/main" xmlns="" id="{2FB1B97E-A0C4-A4E9-0B60-B1110FBF1382}"/>
                </a:ext>
              </a:extLst>
            </p:cNvPr>
            <p:cNvGrpSpPr/>
            <p:nvPr/>
          </p:nvGrpSpPr>
          <p:grpSpPr>
            <a:xfrm>
              <a:off x="745638" y="1960183"/>
              <a:ext cx="2438548" cy="369332"/>
              <a:chOff x="589599" y="1960183"/>
              <a:chExt cx="2438548" cy="369332"/>
            </a:xfrm>
          </p:grpSpPr>
          <p:sp>
            <p:nvSpPr>
              <p:cNvPr id="8" name="CasellaDiTesto 7">
                <a:extLst>
                  <a:ext uri="{FF2B5EF4-FFF2-40B4-BE49-F238E27FC236}">
                    <a16:creationId xmlns:a16="http://schemas.microsoft.com/office/drawing/2014/main" xmlns="" id="{90E3E741-7FAF-6963-7C6B-33BE3C477A84}"/>
                  </a:ext>
                </a:extLst>
              </p:cNvPr>
              <p:cNvSpPr txBox="1"/>
              <p:nvPr/>
            </p:nvSpPr>
            <p:spPr>
              <a:xfrm>
                <a:off x="901678" y="1960183"/>
                <a:ext cx="21264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Equilibrium solution</a:t>
                </a:r>
              </a:p>
            </p:txBody>
          </p:sp>
          <p:sp>
            <p:nvSpPr>
              <p:cNvPr id="10" name="CasellaDiTesto 9">
                <a:extLst>
                  <a:ext uri="{FF2B5EF4-FFF2-40B4-BE49-F238E27FC236}">
                    <a16:creationId xmlns:a16="http://schemas.microsoft.com/office/drawing/2014/main" xmlns="" id="{9DCE9144-D43D-F4FF-ED0A-3DC0DD1D9E34}"/>
                  </a:ext>
                </a:extLst>
              </p:cNvPr>
              <p:cNvSpPr txBox="1"/>
              <p:nvPr/>
            </p:nvSpPr>
            <p:spPr>
              <a:xfrm>
                <a:off x="589599" y="1960183"/>
                <a:ext cx="3120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1</a:t>
                </a:r>
              </a:p>
            </p:txBody>
          </p:sp>
        </p:grpSp>
      </p:grpSp>
      <p:grpSp>
        <p:nvGrpSpPr>
          <p:cNvPr id="50" name="Gruppo 49">
            <a:extLst>
              <a:ext uri="{FF2B5EF4-FFF2-40B4-BE49-F238E27FC236}">
                <a16:creationId xmlns:a16="http://schemas.microsoft.com/office/drawing/2014/main" xmlns="" id="{7C2C1E2A-4EAD-ACC5-E496-7AAA80F40F83}"/>
              </a:ext>
            </a:extLst>
          </p:cNvPr>
          <p:cNvGrpSpPr/>
          <p:nvPr/>
        </p:nvGrpSpPr>
        <p:grpSpPr>
          <a:xfrm>
            <a:off x="1461135" y="3459751"/>
            <a:ext cx="7280846" cy="2138389"/>
            <a:chOff x="4478194" y="1862646"/>
            <a:chExt cx="7280846" cy="2138389"/>
          </a:xfrm>
        </p:grpSpPr>
        <p:sp>
          <p:nvSpPr>
            <p:cNvPr id="15" name="Rettangolo con angoli arrotondati 14">
              <a:extLst>
                <a:ext uri="{FF2B5EF4-FFF2-40B4-BE49-F238E27FC236}">
                  <a16:creationId xmlns:a16="http://schemas.microsoft.com/office/drawing/2014/main" xmlns="" id="{E6680377-7AEE-A3E3-3DB8-F13770B1BC95}"/>
                </a:ext>
              </a:extLst>
            </p:cNvPr>
            <p:cNvSpPr/>
            <p:nvPr/>
          </p:nvSpPr>
          <p:spPr>
            <a:xfrm>
              <a:off x="4478194" y="1862646"/>
              <a:ext cx="7280846" cy="2138389"/>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17" name="Gruppo 16">
              <a:extLst>
                <a:ext uri="{FF2B5EF4-FFF2-40B4-BE49-F238E27FC236}">
                  <a16:creationId xmlns:a16="http://schemas.microsoft.com/office/drawing/2014/main" xmlns="" id="{7DD7C4FD-C33D-B315-34B4-2DDF16748B78}"/>
                </a:ext>
              </a:extLst>
            </p:cNvPr>
            <p:cNvGrpSpPr/>
            <p:nvPr/>
          </p:nvGrpSpPr>
          <p:grpSpPr>
            <a:xfrm>
              <a:off x="5144477" y="1862646"/>
              <a:ext cx="2882135" cy="369332"/>
              <a:chOff x="656002" y="1960183"/>
              <a:chExt cx="2882135" cy="369332"/>
            </a:xfrm>
          </p:grpSpPr>
          <p:sp>
            <p:nvSpPr>
              <p:cNvPr id="18" name="CasellaDiTesto 17">
                <a:extLst>
                  <a:ext uri="{FF2B5EF4-FFF2-40B4-BE49-F238E27FC236}">
                    <a16:creationId xmlns:a16="http://schemas.microsoft.com/office/drawing/2014/main" xmlns="" id="{65A54552-03C9-5326-815E-E66D5A0A7A84}"/>
                  </a:ext>
                </a:extLst>
              </p:cNvPr>
              <p:cNvSpPr txBox="1"/>
              <p:nvPr/>
            </p:nvSpPr>
            <p:spPr>
              <a:xfrm>
                <a:off x="968081" y="1960183"/>
                <a:ext cx="257005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DPK update and solution</a:t>
                </a:r>
              </a:p>
            </p:txBody>
          </p:sp>
          <p:sp>
            <p:nvSpPr>
              <p:cNvPr id="19" name="CasellaDiTesto 18">
                <a:extLst>
                  <a:ext uri="{FF2B5EF4-FFF2-40B4-BE49-F238E27FC236}">
                    <a16:creationId xmlns:a16="http://schemas.microsoft.com/office/drawing/2014/main" xmlns="" id="{BFB1605E-BF1E-2EE0-00C5-B9BA7C12F16D}"/>
                  </a:ext>
                </a:extLst>
              </p:cNvPr>
              <p:cNvSpPr txBox="1"/>
              <p:nvPr/>
            </p:nvSpPr>
            <p:spPr>
              <a:xfrm>
                <a:off x="656002" y="1960183"/>
                <a:ext cx="3120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2</a:t>
                </a:r>
              </a:p>
            </p:txBody>
          </p:sp>
        </p:grpSp>
        <p:pic>
          <p:nvPicPr>
            <p:cNvPr id="21" name="Immagine 20">
              <a:extLst>
                <a:ext uri="{FF2B5EF4-FFF2-40B4-BE49-F238E27FC236}">
                  <a16:creationId xmlns:a16="http://schemas.microsoft.com/office/drawing/2014/main" xmlns="" id="{ECDCAE8A-914E-3C79-31E8-FDC3D6B9B261}"/>
                </a:ext>
              </a:extLst>
            </p:cNvPr>
            <p:cNvPicPr>
              <a:picLocks noChangeAspect="1"/>
            </p:cNvPicPr>
            <p:nvPr/>
          </p:nvPicPr>
          <p:blipFill rotWithShape="1">
            <a:blip r:embed="rId4">
              <a:clrChange>
                <a:clrFrom>
                  <a:srgbClr val="FFFFFF"/>
                </a:clrFrom>
                <a:clrTo>
                  <a:srgbClr val="FFFFFF">
                    <a:alpha val="0"/>
                  </a:srgbClr>
                </a:clrTo>
              </a:clrChange>
            </a:blip>
            <a:srcRect l="13368"/>
            <a:stretch/>
          </p:blipFill>
          <p:spPr>
            <a:xfrm>
              <a:off x="6418148" y="2162366"/>
              <a:ext cx="2274748" cy="1838669"/>
            </a:xfrm>
            <a:prstGeom prst="rect">
              <a:avLst/>
            </a:prstGeom>
          </p:spPr>
        </p:pic>
        <p:grpSp>
          <p:nvGrpSpPr>
            <p:cNvPr id="40" name="Gruppo 39">
              <a:extLst>
                <a:ext uri="{FF2B5EF4-FFF2-40B4-BE49-F238E27FC236}">
                  <a16:creationId xmlns:a16="http://schemas.microsoft.com/office/drawing/2014/main" xmlns="" id="{616D524E-073E-7980-EBED-B80965B83F51}"/>
                </a:ext>
              </a:extLst>
            </p:cNvPr>
            <p:cNvGrpSpPr>
              <a:grpSpLocks/>
            </p:cNvGrpSpPr>
            <p:nvPr/>
          </p:nvGrpSpPr>
          <p:grpSpPr>
            <a:xfrm>
              <a:off x="4960339" y="3269594"/>
              <a:ext cx="740664" cy="174820"/>
              <a:chOff x="2993136" y="4954469"/>
              <a:chExt cx="1270254" cy="295762"/>
            </a:xfrm>
          </p:grpSpPr>
          <p:cxnSp>
            <p:nvCxnSpPr>
              <p:cNvPr id="23" name="Connettore diritto 22">
                <a:extLst>
                  <a:ext uri="{FF2B5EF4-FFF2-40B4-BE49-F238E27FC236}">
                    <a16:creationId xmlns:a16="http://schemas.microsoft.com/office/drawing/2014/main" xmlns="" id="{0078B824-C7F0-2C3F-CB89-1DCCFF9C2FF1}"/>
                  </a:ext>
                </a:extLst>
              </p:cNvPr>
              <p:cNvCxnSpPr/>
              <p:nvPr/>
            </p:nvCxnSpPr>
            <p:spPr>
              <a:xfrm>
                <a:off x="2993136" y="5102352"/>
                <a:ext cx="15849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28" name="Gruppo 27">
                <a:extLst>
                  <a:ext uri="{FF2B5EF4-FFF2-40B4-BE49-F238E27FC236}">
                    <a16:creationId xmlns:a16="http://schemas.microsoft.com/office/drawing/2014/main" xmlns="" id="{574D6F5F-F0C3-BB82-1D49-C47D815F695C}"/>
                  </a:ext>
                </a:extLst>
              </p:cNvPr>
              <p:cNvGrpSpPr/>
              <p:nvPr/>
            </p:nvGrpSpPr>
            <p:grpSpPr>
              <a:xfrm>
                <a:off x="3191256" y="4954474"/>
                <a:ext cx="237744" cy="295757"/>
                <a:chOff x="3191256" y="4954474"/>
                <a:chExt cx="237744" cy="295757"/>
              </a:xfrm>
            </p:grpSpPr>
            <p:cxnSp>
              <p:nvCxnSpPr>
                <p:cNvPr id="24" name="Connettore diritto 23">
                  <a:extLst>
                    <a:ext uri="{FF2B5EF4-FFF2-40B4-BE49-F238E27FC236}">
                      <a16:creationId xmlns:a16="http://schemas.microsoft.com/office/drawing/2014/main" xmlns="" id="{8EFB9549-92EC-74BA-EDA1-0EEBDF68DA71}"/>
                    </a:ext>
                  </a:extLst>
                </p:cNvPr>
                <p:cNvCxnSpPr>
                  <a:cxnSpLocks/>
                </p:cNvCxnSpPr>
                <p:nvPr/>
              </p:nvCxnSpPr>
              <p:spPr>
                <a:xfrm rot="-3600000">
                  <a:off x="3112008"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Connettore diritto 24">
                  <a:extLst>
                    <a:ext uri="{FF2B5EF4-FFF2-40B4-BE49-F238E27FC236}">
                      <a16:creationId xmlns:a16="http://schemas.microsoft.com/office/drawing/2014/main" xmlns="" id="{F41954F3-E554-3FA9-6A88-2D9C0B055F07}"/>
                    </a:ext>
                  </a:extLst>
                </p:cNvPr>
                <p:cNvCxnSpPr>
                  <a:cxnSpLocks/>
                </p:cNvCxnSpPr>
                <p:nvPr/>
              </p:nvCxnSpPr>
              <p:spPr>
                <a:xfrm rot="3600000">
                  <a:off x="3191257"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Connettore diritto 25">
                  <a:extLst>
                    <a:ext uri="{FF2B5EF4-FFF2-40B4-BE49-F238E27FC236}">
                      <a16:creationId xmlns:a16="http://schemas.microsoft.com/office/drawing/2014/main" xmlns="" id="{B18359A4-27D0-ADAD-89D3-96ED9315D491}"/>
                    </a:ext>
                  </a:extLst>
                </p:cNvPr>
                <p:cNvCxnSpPr>
                  <a:cxnSpLocks/>
                </p:cNvCxnSpPr>
                <p:nvPr/>
              </p:nvCxnSpPr>
              <p:spPr>
                <a:xfrm rot="3600000">
                  <a:off x="3270505" y="5170983"/>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Connettore diritto 26">
                  <a:extLst>
                    <a:ext uri="{FF2B5EF4-FFF2-40B4-BE49-F238E27FC236}">
                      <a16:creationId xmlns:a16="http://schemas.microsoft.com/office/drawing/2014/main" xmlns="" id="{E4F95D9E-54FE-27DC-7040-D521AFAA761A}"/>
                    </a:ext>
                  </a:extLst>
                </p:cNvPr>
                <p:cNvCxnSpPr>
                  <a:cxnSpLocks/>
                </p:cNvCxnSpPr>
                <p:nvPr/>
              </p:nvCxnSpPr>
              <p:spPr>
                <a:xfrm rot="18000000">
                  <a:off x="3349752" y="5170982"/>
                  <a:ext cx="158496"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9" name="Gruppo 28">
                <a:extLst>
                  <a:ext uri="{FF2B5EF4-FFF2-40B4-BE49-F238E27FC236}">
                    <a16:creationId xmlns:a16="http://schemas.microsoft.com/office/drawing/2014/main" xmlns="" id="{77167E81-EB56-E423-2971-2BC4D063746D}"/>
                  </a:ext>
                </a:extLst>
              </p:cNvPr>
              <p:cNvGrpSpPr/>
              <p:nvPr/>
            </p:nvGrpSpPr>
            <p:grpSpPr>
              <a:xfrm>
                <a:off x="3509391" y="4954471"/>
                <a:ext cx="237744" cy="295757"/>
                <a:chOff x="3191256" y="4954474"/>
                <a:chExt cx="237744" cy="295757"/>
              </a:xfrm>
            </p:grpSpPr>
            <p:cxnSp>
              <p:nvCxnSpPr>
                <p:cNvPr id="30" name="Connettore diritto 29">
                  <a:extLst>
                    <a:ext uri="{FF2B5EF4-FFF2-40B4-BE49-F238E27FC236}">
                      <a16:creationId xmlns:a16="http://schemas.microsoft.com/office/drawing/2014/main" xmlns="" id="{5A458E4F-FE2D-8AD5-7DD1-40EE63EFE481}"/>
                    </a:ext>
                  </a:extLst>
                </p:cNvPr>
                <p:cNvCxnSpPr>
                  <a:cxnSpLocks/>
                </p:cNvCxnSpPr>
                <p:nvPr/>
              </p:nvCxnSpPr>
              <p:spPr>
                <a:xfrm rot="-3600000">
                  <a:off x="3112008"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Connettore diritto 30">
                  <a:extLst>
                    <a:ext uri="{FF2B5EF4-FFF2-40B4-BE49-F238E27FC236}">
                      <a16:creationId xmlns:a16="http://schemas.microsoft.com/office/drawing/2014/main" xmlns="" id="{1DC83E68-DD18-6AE5-1174-93FFFE5240D6}"/>
                    </a:ext>
                  </a:extLst>
                </p:cNvPr>
                <p:cNvCxnSpPr>
                  <a:cxnSpLocks/>
                </p:cNvCxnSpPr>
                <p:nvPr/>
              </p:nvCxnSpPr>
              <p:spPr>
                <a:xfrm rot="3600000">
                  <a:off x="3191257"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Connettore diritto 31">
                  <a:extLst>
                    <a:ext uri="{FF2B5EF4-FFF2-40B4-BE49-F238E27FC236}">
                      <a16:creationId xmlns:a16="http://schemas.microsoft.com/office/drawing/2014/main" xmlns="" id="{22E7D7FB-4780-6E30-8FDD-A04551E43C25}"/>
                    </a:ext>
                  </a:extLst>
                </p:cNvPr>
                <p:cNvCxnSpPr>
                  <a:cxnSpLocks/>
                </p:cNvCxnSpPr>
                <p:nvPr/>
              </p:nvCxnSpPr>
              <p:spPr>
                <a:xfrm rot="3600000">
                  <a:off x="3270505" y="5170983"/>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Connettore diritto 32">
                  <a:extLst>
                    <a:ext uri="{FF2B5EF4-FFF2-40B4-BE49-F238E27FC236}">
                      <a16:creationId xmlns:a16="http://schemas.microsoft.com/office/drawing/2014/main" xmlns="" id="{6589D73C-0A68-F64A-7583-12DBF5F48800}"/>
                    </a:ext>
                  </a:extLst>
                </p:cNvPr>
                <p:cNvCxnSpPr>
                  <a:cxnSpLocks/>
                </p:cNvCxnSpPr>
                <p:nvPr/>
              </p:nvCxnSpPr>
              <p:spPr>
                <a:xfrm rot="18000000">
                  <a:off x="3349752" y="5170982"/>
                  <a:ext cx="158496"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4" name="Gruppo 33">
                <a:extLst>
                  <a:ext uri="{FF2B5EF4-FFF2-40B4-BE49-F238E27FC236}">
                    <a16:creationId xmlns:a16="http://schemas.microsoft.com/office/drawing/2014/main" xmlns="" id="{949CC765-0AEE-4B9B-2356-793EEAE97078}"/>
                  </a:ext>
                </a:extLst>
              </p:cNvPr>
              <p:cNvGrpSpPr/>
              <p:nvPr/>
            </p:nvGrpSpPr>
            <p:grpSpPr>
              <a:xfrm>
                <a:off x="3827526" y="4954469"/>
                <a:ext cx="237744" cy="295757"/>
                <a:chOff x="3191256" y="4954474"/>
                <a:chExt cx="237744" cy="295757"/>
              </a:xfrm>
            </p:grpSpPr>
            <p:cxnSp>
              <p:nvCxnSpPr>
                <p:cNvPr id="35" name="Connettore diritto 34">
                  <a:extLst>
                    <a:ext uri="{FF2B5EF4-FFF2-40B4-BE49-F238E27FC236}">
                      <a16:creationId xmlns:a16="http://schemas.microsoft.com/office/drawing/2014/main" xmlns="" id="{ACFAF223-643E-0654-76C9-76C9DA29107A}"/>
                    </a:ext>
                  </a:extLst>
                </p:cNvPr>
                <p:cNvCxnSpPr>
                  <a:cxnSpLocks/>
                </p:cNvCxnSpPr>
                <p:nvPr/>
              </p:nvCxnSpPr>
              <p:spPr>
                <a:xfrm rot="-3600000">
                  <a:off x="3112008"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Connettore diritto 35">
                  <a:extLst>
                    <a:ext uri="{FF2B5EF4-FFF2-40B4-BE49-F238E27FC236}">
                      <a16:creationId xmlns:a16="http://schemas.microsoft.com/office/drawing/2014/main" xmlns="" id="{9BD2FCB8-1CED-4016-0DDE-B499817C397A}"/>
                    </a:ext>
                  </a:extLst>
                </p:cNvPr>
                <p:cNvCxnSpPr>
                  <a:cxnSpLocks/>
                </p:cNvCxnSpPr>
                <p:nvPr/>
              </p:nvCxnSpPr>
              <p:spPr>
                <a:xfrm rot="3600000">
                  <a:off x="3191257" y="5033722"/>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Connettore diritto 36">
                  <a:extLst>
                    <a:ext uri="{FF2B5EF4-FFF2-40B4-BE49-F238E27FC236}">
                      <a16:creationId xmlns:a16="http://schemas.microsoft.com/office/drawing/2014/main" xmlns="" id="{D5D85462-A95E-5A27-4A9C-19E65F698595}"/>
                    </a:ext>
                  </a:extLst>
                </p:cNvPr>
                <p:cNvCxnSpPr>
                  <a:cxnSpLocks/>
                </p:cNvCxnSpPr>
                <p:nvPr/>
              </p:nvCxnSpPr>
              <p:spPr>
                <a:xfrm rot="3600000">
                  <a:off x="3270505" y="5170983"/>
                  <a:ext cx="1584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Connettore diritto 37">
                  <a:extLst>
                    <a:ext uri="{FF2B5EF4-FFF2-40B4-BE49-F238E27FC236}">
                      <a16:creationId xmlns:a16="http://schemas.microsoft.com/office/drawing/2014/main" xmlns="" id="{BBF43B4F-9D95-E353-B2BF-37FF3A3B9848}"/>
                    </a:ext>
                  </a:extLst>
                </p:cNvPr>
                <p:cNvCxnSpPr>
                  <a:cxnSpLocks/>
                </p:cNvCxnSpPr>
                <p:nvPr/>
              </p:nvCxnSpPr>
              <p:spPr>
                <a:xfrm rot="18000000">
                  <a:off x="3349752" y="5170982"/>
                  <a:ext cx="158496"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9" name="Connettore diritto 38">
                <a:extLst>
                  <a:ext uri="{FF2B5EF4-FFF2-40B4-BE49-F238E27FC236}">
                    <a16:creationId xmlns:a16="http://schemas.microsoft.com/office/drawing/2014/main" xmlns="" id="{BDE173E3-3330-CC6C-C4DF-0B19471BF9D1}"/>
                  </a:ext>
                </a:extLst>
              </p:cNvPr>
              <p:cNvCxnSpPr/>
              <p:nvPr/>
            </p:nvCxnSpPr>
            <p:spPr>
              <a:xfrm>
                <a:off x="4104894" y="5102346"/>
                <a:ext cx="158496"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41" name="Immagine 40">
              <a:extLst>
                <a:ext uri="{FF2B5EF4-FFF2-40B4-BE49-F238E27FC236}">
                  <a16:creationId xmlns:a16="http://schemas.microsoft.com/office/drawing/2014/main" xmlns="" id="{A5B2B452-A373-39BF-7D07-8EAC5C626836}"/>
                </a:ext>
              </a:extLst>
            </p:cNvPr>
            <p:cNvPicPr>
              <a:picLocks noChangeAspect="1"/>
            </p:cNvPicPr>
            <p:nvPr/>
          </p:nvPicPr>
          <p:blipFill rotWithShape="1">
            <a:blip r:embed="rId5">
              <a:clrChange>
                <a:clrFrom>
                  <a:srgbClr val="FFFFFF"/>
                </a:clrFrom>
                <a:clrTo>
                  <a:srgbClr val="FFFFFF">
                    <a:alpha val="0"/>
                  </a:srgbClr>
                </a:clrTo>
              </a:clrChange>
            </a:blip>
            <a:srcRect l="70763" r="6481"/>
            <a:stretch/>
          </p:blipFill>
          <p:spPr>
            <a:xfrm rot="16200000">
              <a:off x="5111231" y="2103533"/>
              <a:ext cx="351416" cy="1415765"/>
            </a:xfrm>
            <a:prstGeom prst="rect">
              <a:avLst/>
            </a:prstGeom>
          </p:spPr>
        </p:pic>
        <p:sp>
          <p:nvSpPr>
            <p:cNvPr id="42" name="Freccia bidirezionale verticale 41">
              <a:extLst>
                <a:ext uri="{FF2B5EF4-FFF2-40B4-BE49-F238E27FC236}">
                  <a16:creationId xmlns:a16="http://schemas.microsoft.com/office/drawing/2014/main" xmlns="" id="{A8EBB634-CCC0-9B64-3735-2C5CE1F370D4}"/>
                </a:ext>
              </a:extLst>
            </p:cNvPr>
            <p:cNvSpPr/>
            <p:nvPr/>
          </p:nvSpPr>
          <p:spPr>
            <a:xfrm>
              <a:off x="5237587" y="2931840"/>
              <a:ext cx="165858" cy="2685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ccia a destra 42">
              <a:extLst>
                <a:ext uri="{FF2B5EF4-FFF2-40B4-BE49-F238E27FC236}">
                  <a16:creationId xmlns:a16="http://schemas.microsoft.com/office/drawing/2014/main" xmlns="" id="{538D0FC6-7B1B-B05E-26FD-3F45ECABADF3}"/>
                </a:ext>
              </a:extLst>
            </p:cNvPr>
            <p:cNvSpPr/>
            <p:nvPr/>
          </p:nvSpPr>
          <p:spPr>
            <a:xfrm rot="10800000">
              <a:off x="4580930" y="3334169"/>
              <a:ext cx="325527" cy="457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4" name="Freccia a destra 43">
              <a:extLst>
                <a:ext uri="{FF2B5EF4-FFF2-40B4-BE49-F238E27FC236}">
                  <a16:creationId xmlns:a16="http://schemas.microsoft.com/office/drawing/2014/main" xmlns="" id="{088B2182-FFF5-7590-B042-BE32B6EF8147}"/>
                </a:ext>
              </a:extLst>
            </p:cNvPr>
            <p:cNvSpPr/>
            <p:nvPr/>
          </p:nvSpPr>
          <p:spPr>
            <a:xfrm>
              <a:off x="5758396" y="3334169"/>
              <a:ext cx="325527" cy="457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46" name="Connettore 2 45">
              <a:extLst>
                <a:ext uri="{FF2B5EF4-FFF2-40B4-BE49-F238E27FC236}">
                  <a16:creationId xmlns:a16="http://schemas.microsoft.com/office/drawing/2014/main" xmlns="" id="{B92D4DAE-26D7-06DB-CB54-31F6C07D4313}"/>
                </a:ext>
              </a:extLst>
            </p:cNvPr>
            <p:cNvCxnSpPr>
              <a:stCxn id="41" idx="2"/>
            </p:cNvCxnSpPr>
            <p:nvPr/>
          </p:nvCxnSpPr>
          <p:spPr>
            <a:xfrm>
              <a:off x="5994822" y="2811415"/>
              <a:ext cx="700618" cy="2162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49" name="Rettangolo con angoli arrotondati 48">
            <a:extLst>
              <a:ext uri="{FF2B5EF4-FFF2-40B4-BE49-F238E27FC236}">
                <a16:creationId xmlns:a16="http://schemas.microsoft.com/office/drawing/2014/main" xmlns="" id="{DD398A61-8DAC-0F21-2E38-0493178BFEA2}"/>
              </a:ext>
            </a:extLst>
          </p:cNvPr>
          <p:cNvSpPr/>
          <p:nvPr/>
        </p:nvSpPr>
        <p:spPr>
          <a:xfrm>
            <a:off x="5300672" y="1460011"/>
            <a:ext cx="4348185" cy="1938237"/>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8" name="Immagine 47">
            <a:extLst>
              <a:ext uri="{FF2B5EF4-FFF2-40B4-BE49-F238E27FC236}">
                <a16:creationId xmlns:a16="http://schemas.microsoft.com/office/drawing/2014/main" xmlns="" id="{8ADAE10A-84B9-B733-0F9D-D77BE7B45BC8}"/>
              </a:ext>
            </a:extLst>
          </p:cNvPr>
          <p:cNvPicPr>
            <a:picLocks noChangeAspect="1"/>
          </p:cNvPicPr>
          <p:nvPr/>
        </p:nvPicPr>
        <p:blipFill rotWithShape="1">
          <a:blip r:embed="rId6">
            <a:clrChange>
              <a:clrFrom>
                <a:srgbClr val="FFFFFF"/>
              </a:clrFrom>
              <a:clrTo>
                <a:srgbClr val="FFFFFF">
                  <a:alpha val="0"/>
                </a:srgbClr>
              </a:clrTo>
            </a:clrChange>
          </a:blip>
          <a:srcRect b="16809"/>
          <a:stretch/>
        </p:blipFill>
        <p:spPr>
          <a:xfrm>
            <a:off x="5492106" y="1994775"/>
            <a:ext cx="3910816" cy="1395134"/>
          </a:xfrm>
          <a:prstGeom prst="rect">
            <a:avLst/>
          </a:prstGeom>
        </p:spPr>
      </p:pic>
      <p:grpSp>
        <p:nvGrpSpPr>
          <p:cNvPr id="53" name="Gruppo 52">
            <a:extLst>
              <a:ext uri="{FF2B5EF4-FFF2-40B4-BE49-F238E27FC236}">
                <a16:creationId xmlns:a16="http://schemas.microsoft.com/office/drawing/2014/main" xmlns="" id="{A099A82C-A7A6-C617-1D96-44C4E12F8A7C}"/>
              </a:ext>
            </a:extLst>
          </p:cNvPr>
          <p:cNvGrpSpPr/>
          <p:nvPr/>
        </p:nvGrpSpPr>
        <p:grpSpPr>
          <a:xfrm>
            <a:off x="6598965" y="1461569"/>
            <a:ext cx="1789080" cy="369332"/>
            <a:chOff x="7956900" y="2047427"/>
            <a:chExt cx="1789080" cy="369332"/>
          </a:xfrm>
        </p:grpSpPr>
        <p:sp>
          <p:nvSpPr>
            <p:cNvPr id="51" name="CasellaDiTesto 50">
              <a:extLst>
                <a:ext uri="{FF2B5EF4-FFF2-40B4-BE49-F238E27FC236}">
                  <a16:creationId xmlns:a16="http://schemas.microsoft.com/office/drawing/2014/main" xmlns="" id="{F6B355DB-3A35-F54C-959A-1A894D6EC6D0}"/>
                </a:ext>
              </a:extLst>
            </p:cNvPr>
            <p:cNvSpPr txBox="1"/>
            <p:nvPr/>
          </p:nvSpPr>
          <p:spPr>
            <a:xfrm>
              <a:off x="8469644" y="2047427"/>
              <a:ext cx="127633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Benchmark</a:t>
              </a:r>
            </a:p>
          </p:txBody>
        </p:sp>
        <p:sp>
          <p:nvSpPr>
            <p:cNvPr id="52" name="CasellaDiTesto 51">
              <a:extLst>
                <a:ext uri="{FF2B5EF4-FFF2-40B4-BE49-F238E27FC236}">
                  <a16:creationId xmlns:a16="http://schemas.microsoft.com/office/drawing/2014/main" xmlns="" id="{49C18B5E-38B1-B9DE-F6D5-67B2D7B5FCF9}"/>
                </a:ext>
              </a:extLst>
            </p:cNvPr>
            <p:cNvSpPr txBox="1"/>
            <p:nvPr/>
          </p:nvSpPr>
          <p:spPr>
            <a:xfrm>
              <a:off x="7956900" y="2047427"/>
              <a:ext cx="51274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2.5</a:t>
              </a:r>
            </a:p>
          </p:txBody>
        </p:sp>
      </p:grpSp>
      <p:grpSp>
        <p:nvGrpSpPr>
          <p:cNvPr id="67" name="Gruppo 66">
            <a:extLst>
              <a:ext uri="{FF2B5EF4-FFF2-40B4-BE49-F238E27FC236}">
                <a16:creationId xmlns:a16="http://schemas.microsoft.com/office/drawing/2014/main" xmlns="" id="{D47F210A-CE37-E495-6A71-3A52AB5B0A01}"/>
              </a:ext>
            </a:extLst>
          </p:cNvPr>
          <p:cNvGrpSpPr/>
          <p:nvPr/>
        </p:nvGrpSpPr>
        <p:grpSpPr>
          <a:xfrm>
            <a:off x="5932456" y="3626340"/>
            <a:ext cx="3989073" cy="1634433"/>
            <a:chOff x="6618139" y="656841"/>
            <a:chExt cx="3989073" cy="1634433"/>
          </a:xfrm>
        </p:grpSpPr>
        <p:sp>
          <p:nvSpPr>
            <p:cNvPr id="61" name="Rettangolo 60">
              <a:extLst>
                <a:ext uri="{FF2B5EF4-FFF2-40B4-BE49-F238E27FC236}">
                  <a16:creationId xmlns:a16="http://schemas.microsoft.com/office/drawing/2014/main" xmlns="" id="{0E03D898-E816-A88C-7767-3C5093DF4C5A}"/>
                </a:ext>
              </a:extLst>
            </p:cNvPr>
            <p:cNvSpPr/>
            <p:nvPr/>
          </p:nvSpPr>
          <p:spPr>
            <a:xfrm>
              <a:off x="7064929" y="1756878"/>
              <a:ext cx="687428" cy="5105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DPK</a:t>
              </a:r>
            </a:p>
          </p:txBody>
        </p:sp>
        <p:sp>
          <p:nvSpPr>
            <p:cNvPr id="62" name="CasellaDiTesto 61">
              <a:extLst>
                <a:ext uri="{FF2B5EF4-FFF2-40B4-BE49-F238E27FC236}">
                  <a16:creationId xmlns:a16="http://schemas.microsoft.com/office/drawing/2014/main" xmlns="" id="{0773F53B-6462-DEE6-C054-9FF270F5FB40}"/>
                </a:ext>
              </a:extLst>
            </p:cNvPr>
            <p:cNvSpPr txBox="1"/>
            <p:nvPr/>
          </p:nvSpPr>
          <p:spPr>
            <a:xfrm>
              <a:off x="6618139" y="656841"/>
              <a:ext cx="2400928"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t>Rod length</a:t>
              </a:r>
            </a:p>
            <a:p>
              <a:pPr marL="285750" indent="-285750">
                <a:buFont typeface="Arial" panose="020B0604020202020204" pitchFamily="34" charset="0"/>
                <a:buChar char="•"/>
              </a:pPr>
              <a:r>
                <a:rPr lang="en-GB" sz="1200" dirty="0"/>
                <a:t>Cold joint position</a:t>
              </a:r>
            </a:p>
            <a:p>
              <a:pPr marL="285750" indent="-285750">
                <a:buFont typeface="Arial" panose="020B0604020202020204" pitchFamily="34" charset="0"/>
                <a:buChar char="•"/>
              </a:pPr>
              <a:r>
                <a:rPr lang="en-GB" sz="1200" dirty="0"/>
                <a:t>Warm joint position </a:t>
              </a:r>
            </a:p>
          </p:txBody>
        </p:sp>
        <p:sp>
          <p:nvSpPr>
            <p:cNvPr id="63" name="Freccia a destra 62">
              <a:extLst>
                <a:ext uri="{FF2B5EF4-FFF2-40B4-BE49-F238E27FC236}">
                  <a16:creationId xmlns:a16="http://schemas.microsoft.com/office/drawing/2014/main" xmlns="" id="{F2E169F6-C077-C0C2-C3FA-942138363B41}"/>
                </a:ext>
              </a:extLst>
            </p:cNvPr>
            <p:cNvSpPr/>
            <p:nvPr/>
          </p:nvSpPr>
          <p:spPr>
            <a:xfrm rot="5400000">
              <a:off x="7206579" y="1389249"/>
              <a:ext cx="399979"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4" name="Freccia a destra 63">
              <a:extLst>
                <a:ext uri="{FF2B5EF4-FFF2-40B4-BE49-F238E27FC236}">
                  <a16:creationId xmlns:a16="http://schemas.microsoft.com/office/drawing/2014/main" xmlns="" id="{88ECF7DB-7D74-2B84-83EE-770AB29D1FF1}"/>
                </a:ext>
              </a:extLst>
            </p:cNvPr>
            <p:cNvSpPr/>
            <p:nvPr/>
          </p:nvSpPr>
          <p:spPr>
            <a:xfrm>
              <a:off x="7779331" y="1843029"/>
              <a:ext cx="399979"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5" name="CasellaDiTesto 64">
              <a:extLst>
                <a:ext uri="{FF2B5EF4-FFF2-40B4-BE49-F238E27FC236}">
                  <a16:creationId xmlns:a16="http://schemas.microsoft.com/office/drawing/2014/main" xmlns="" id="{6F13B3C3-31CA-BC0F-C1BA-53E89F843FB2}"/>
                </a:ext>
              </a:extLst>
            </p:cNvPr>
            <p:cNvSpPr txBox="1"/>
            <p:nvPr/>
          </p:nvSpPr>
          <p:spPr>
            <a:xfrm>
              <a:off x="8206284" y="1768054"/>
              <a:ext cx="2400928" cy="523220"/>
            </a:xfrm>
            <a:prstGeom prst="rect">
              <a:avLst/>
            </a:prstGeom>
            <a:noFill/>
          </p:spPr>
          <p:txBody>
            <a:bodyPr wrap="square" rtlCol="0">
              <a:spAutoFit/>
            </a:bodyPr>
            <a:lstStyle/>
            <a:p>
              <a:pPr marL="285750" indent="-285750">
                <a:buFont typeface="Arial" panose="020B0604020202020204" pitchFamily="34" charset="0"/>
                <a:buChar char="•"/>
              </a:pPr>
              <a:r>
                <a:rPr lang="en-GB" sz="1400" dirty="0"/>
                <a:t>Position</a:t>
              </a:r>
            </a:p>
            <a:p>
              <a:pPr marL="285750" indent="-285750">
                <a:buFont typeface="Arial" panose="020B0604020202020204" pitchFamily="34" charset="0"/>
                <a:buChar char="•"/>
              </a:pPr>
              <a:r>
                <a:rPr lang="en-GB" sz="1400" dirty="0"/>
                <a:t>Rotation</a:t>
              </a:r>
            </a:p>
          </p:txBody>
        </p:sp>
      </p:grpSp>
      <p:sp>
        <p:nvSpPr>
          <p:cNvPr id="5" name="TextBox 4"/>
          <p:cNvSpPr txBox="1"/>
          <p:nvPr/>
        </p:nvSpPr>
        <p:spPr>
          <a:xfrm>
            <a:off x="609600" y="6001869"/>
            <a:ext cx="2437719" cy="369332"/>
          </a:xfrm>
          <a:prstGeom prst="rect">
            <a:avLst/>
          </a:prstGeom>
          <a:noFill/>
        </p:spPr>
        <p:txBody>
          <a:bodyPr wrap="none" rtlCol="0">
            <a:spAutoFit/>
          </a:bodyPr>
          <a:lstStyle/>
          <a:p>
            <a:r>
              <a:rPr lang="it-IT" dirty="0" err="1" smtClean="0"/>
              <a:t>Courtesy</a:t>
            </a:r>
            <a:r>
              <a:rPr lang="it-IT" dirty="0" smtClean="0"/>
              <a:t> of L. Piacentini</a:t>
            </a:r>
            <a:endParaRPr lang="it-IT" dirty="0"/>
          </a:p>
        </p:txBody>
      </p:sp>
      <p:pic>
        <p:nvPicPr>
          <p:cNvPr id="54" name="Immagin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701661" y="0"/>
            <a:ext cx="1384915" cy="749879"/>
          </a:xfrm>
          <a:prstGeom prst="rect">
            <a:avLst/>
          </a:prstGeom>
        </p:spPr>
      </p:pic>
      <p:pic>
        <p:nvPicPr>
          <p:cNvPr id="55" name="Immagin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9045" y="5976233"/>
            <a:ext cx="3847531" cy="394968"/>
          </a:xfrm>
          <a:prstGeom prst="rect">
            <a:avLst/>
          </a:prstGeom>
        </p:spPr>
      </p:pic>
    </p:spTree>
    <p:extLst>
      <p:ext uri="{BB962C8B-B14F-4D97-AF65-F5344CB8AC3E}">
        <p14:creationId xmlns:p14="http://schemas.microsoft.com/office/powerpoint/2010/main" val="3318402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ED10CB7-2EEF-B331-F188-0C12D6A21DD4}"/>
              </a:ext>
            </a:extLst>
          </p:cNvPr>
          <p:cNvSpPr>
            <a:spLocks noGrp="1"/>
          </p:cNvSpPr>
          <p:nvPr>
            <p:ph type="title"/>
          </p:nvPr>
        </p:nvSpPr>
        <p:spPr/>
        <p:txBody>
          <a:bodyPr/>
          <a:lstStyle/>
          <a:p>
            <a:r>
              <a:rPr lang="en-GB" dirty="0"/>
              <a:t>Next step: Vacuum vessel stiffness (VV)</a:t>
            </a:r>
          </a:p>
        </p:txBody>
      </p:sp>
      <p:grpSp>
        <p:nvGrpSpPr>
          <p:cNvPr id="15" name="Gruppo 14">
            <a:extLst>
              <a:ext uri="{FF2B5EF4-FFF2-40B4-BE49-F238E27FC236}">
                <a16:creationId xmlns:a16="http://schemas.microsoft.com/office/drawing/2014/main" xmlns="" id="{6FC96C7F-86E7-23FE-F805-9DE5D2755720}"/>
              </a:ext>
            </a:extLst>
          </p:cNvPr>
          <p:cNvGrpSpPr/>
          <p:nvPr/>
        </p:nvGrpSpPr>
        <p:grpSpPr>
          <a:xfrm>
            <a:off x="294593" y="1837882"/>
            <a:ext cx="5679883" cy="2624287"/>
            <a:chOff x="117413" y="1837985"/>
            <a:chExt cx="5679883" cy="2624287"/>
          </a:xfrm>
        </p:grpSpPr>
        <p:sp>
          <p:nvSpPr>
            <p:cNvPr id="6" name="Rettangolo con angoli arrotondati 5">
              <a:extLst>
                <a:ext uri="{FF2B5EF4-FFF2-40B4-BE49-F238E27FC236}">
                  <a16:creationId xmlns:a16="http://schemas.microsoft.com/office/drawing/2014/main" xmlns="" id="{99E8F2F4-F08D-185B-D140-8FC36E847378}"/>
                </a:ext>
              </a:extLst>
            </p:cNvPr>
            <p:cNvSpPr/>
            <p:nvPr/>
          </p:nvSpPr>
          <p:spPr>
            <a:xfrm>
              <a:off x="117413" y="1837985"/>
              <a:ext cx="5679883" cy="2624287"/>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dirty="0"/>
            </a:p>
          </p:txBody>
        </p:sp>
        <p:pic>
          <p:nvPicPr>
            <p:cNvPr id="5" name="Immagine 4">
              <a:extLst>
                <a:ext uri="{FF2B5EF4-FFF2-40B4-BE49-F238E27FC236}">
                  <a16:creationId xmlns:a16="http://schemas.microsoft.com/office/drawing/2014/main" xmlns="" id="{2EFEFAEF-5F64-94B4-D226-F40B458B80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65017" y="2307942"/>
              <a:ext cx="2232279" cy="1638514"/>
            </a:xfrm>
            <a:prstGeom prst="rect">
              <a:avLst/>
            </a:prstGeom>
          </p:spPr>
        </p:pic>
        <p:grpSp>
          <p:nvGrpSpPr>
            <p:cNvPr id="7" name="Gruppo 6">
              <a:extLst>
                <a:ext uri="{FF2B5EF4-FFF2-40B4-BE49-F238E27FC236}">
                  <a16:creationId xmlns:a16="http://schemas.microsoft.com/office/drawing/2014/main" xmlns="" id="{D3CCFC11-3972-0FFA-CBC5-D2B21C2257E1}"/>
                </a:ext>
              </a:extLst>
            </p:cNvPr>
            <p:cNvGrpSpPr/>
            <p:nvPr/>
          </p:nvGrpSpPr>
          <p:grpSpPr>
            <a:xfrm>
              <a:off x="1776045" y="1837985"/>
              <a:ext cx="2454630" cy="369332"/>
              <a:chOff x="7048500" y="1809758"/>
              <a:chExt cx="2454630" cy="369332"/>
            </a:xfrm>
          </p:grpSpPr>
          <p:sp>
            <p:nvSpPr>
              <p:cNvPr id="8" name="CasellaDiTesto 7">
                <a:extLst>
                  <a:ext uri="{FF2B5EF4-FFF2-40B4-BE49-F238E27FC236}">
                    <a16:creationId xmlns:a16="http://schemas.microsoft.com/office/drawing/2014/main" xmlns="" id="{79E8A391-B256-9834-7371-E79ADDEA9137}"/>
                  </a:ext>
                </a:extLst>
              </p:cNvPr>
              <p:cNvSpPr txBox="1"/>
              <p:nvPr/>
            </p:nvSpPr>
            <p:spPr>
              <a:xfrm>
                <a:off x="7399070" y="1809758"/>
                <a:ext cx="21040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Design and FEAs</a:t>
                </a:r>
              </a:p>
            </p:txBody>
          </p:sp>
          <p:sp>
            <p:nvSpPr>
              <p:cNvPr id="9" name="CasellaDiTesto 8">
                <a:extLst>
                  <a:ext uri="{FF2B5EF4-FFF2-40B4-BE49-F238E27FC236}">
                    <a16:creationId xmlns:a16="http://schemas.microsoft.com/office/drawing/2014/main" xmlns="" id="{ADB3E715-D709-21A1-3EDF-C3183C4C02C5}"/>
                  </a:ext>
                </a:extLst>
              </p:cNvPr>
              <p:cNvSpPr txBox="1"/>
              <p:nvPr/>
            </p:nvSpPr>
            <p:spPr>
              <a:xfrm>
                <a:off x="7048500" y="1809758"/>
                <a:ext cx="3505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1</a:t>
                </a:r>
              </a:p>
            </p:txBody>
          </p:sp>
        </p:grpSp>
        <p:pic>
          <p:nvPicPr>
            <p:cNvPr id="10" name="Immagine 9">
              <a:extLst>
                <a:ext uri="{FF2B5EF4-FFF2-40B4-BE49-F238E27FC236}">
                  <a16:creationId xmlns:a16="http://schemas.microsoft.com/office/drawing/2014/main" xmlns="" id="{9D180BCD-9B53-66E5-FEA1-562FBA9CF6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31195" y="2354791"/>
              <a:ext cx="1744659" cy="1676206"/>
            </a:xfrm>
            <a:prstGeom prst="rect">
              <a:avLst/>
            </a:prstGeom>
          </p:spPr>
        </p:pic>
        <p:pic>
          <p:nvPicPr>
            <p:cNvPr id="11" name="Immagine 10">
              <a:extLst>
                <a:ext uri="{FF2B5EF4-FFF2-40B4-BE49-F238E27FC236}">
                  <a16:creationId xmlns:a16="http://schemas.microsoft.com/office/drawing/2014/main" xmlns="" id="{24534B4C-8D03-A41C-AC15-C7B24E5CC0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6669" y="2436659"/>
              <a:ext cx="1435364" cy="1446864"/>
            </a:xfrm>
            <a:prstGeom prst="rect">
              <a:avLst/>
            </a:prstGeom>
          </p:spPr>
        </p:pic>
        <p:sp>
          <p:nvSpPr>
            <p:cNvPr id="12" name="CasellaDiTesto 11">
              <a:extLst>
                <a:ext uri="{FF2B5EF4-FFF2-40B4-BE49-F238E27FC236}">
                  <a16:creationId xmlns:a16="http://schemas.microsoft.com/office/drawing/2014/main" xmlns="" id="{D9C79D93-B17B-B979-616D-3E98E49FF298}"/>
                </a:ext>
              </a:extLst>
            </p:cNvPr>
            <p:cNvSpPr txBox="1"/>
            <p:nvPr/>
          </p:nvSpPr>
          <p:spPr>
            <a:xfrm>
              <a:off x="256491" y="3839540"/>
              <a:ext cx="1335626" cy="523220"/>
            </a:xfrm>
            <a:prstGeom prst="rect">
              <a:avLst/>
            </a:prstGeom>
            <a:noFill/>
          </p:spPr>
          <p:txBody>
            <a:bodyPr wrap="square" rtlCol="0">
              <a:spAutoFit/>
            </a:bodyPr>
            <a:lstStyle/>
            <a:p>
              <a:pPr algn="ctr"/>
              <a:r>
                <a:rPr lang="en-GB" sz="1400" dirty="0"/>
                <a:t>Geom. configuration</a:t>
              </a:r>
            </a:p>
          </p:txBody>
        </p:sp>
        <p:sp>
          <p:nvSpPr>
            <p:cNvPr id="13" name="CasellaDiTesto 12">
              <a:extLst>
                <a:ext uri="{FF2B5EF4-FFF2-40B4-BE49-F238E27FC236}">
                  <a16:creationId xmlns:a16="http://schemas.microsoft.com/office/drawing/2014/main" xmlns="" id="{CECAC91E-50A8-7E58-9E3D-E9EB6FAEDBD4}"/>
                </a:ext>
              </a:extLst>
            </p:cNvPr>
            <p:cNvSpPr txBox="1"/>
            <p:nvPr/>
          </p:nvSpPr>
          <p:spPr>
            <a:xfrm>
              <a:off x="1999947" y="3836962"/>
              <a:ext cx="1335626" cy="523220"/>
            </a:xfrm>
            <a:prstGeom prst="rect">
              <a:avLst/>
            </a:prstGeom>
            <a:noFill/>
          </p:spPr>
          <p:txBody>
            <a:bodyPr wrap="square" rtlCol="0">
              <a:spAutoFit/>
            </a:bodyPr>
            <a:lstStyle/>
            <a:p>
              <a:pPr algn="ctr"/>
              <a:r>
                <a:rPr lang="en-GB" sz="1400" dirty="0"/>
                <a:t>3D model design</a:t>
              </a:r>
            </a:p>
          </p:txBody>
        </p:sp>
        <p:sp>
          <p:nvSpPr>
            <p:cNvPr id="14" name="CasellaDiTesto 13">
              <a:extLst>
                <a:ext uri="{FF2B5EF4-FFF2-40B4-BE49-F238E27FC236}">
                  <a16:creationId xmlns:a16="http://schemas.microsoft.com/office/drawing/2014/main" xmlns="" id="{3FED75D2-6EDD-64B9-047D-85826083CFA2}"/>
                </a:ext>
              </a:extLst>
            </p:cNvPr>
            <p:cNvSpPr txBox="1"/>
            <p:nvPr/>
          </p:nvSpPr>
          <p:spPr>
            <a:xfrm>
              <a:off x="3704095" y="3944683"/>
              <a:ext cx="1335626" cy="307777"/>
            </a:xfrm>
            <a:prstGeom prst="rect">
              <a:avLst/>
            </a:prstGeom>
            <a:noFill/>
          </p:spPr>
          <p:txBody>
            <a:bodyPr wrap="square" rtlCol="0">
              <a:spAutoFit/>
            </a:bodyPr>
            <a:lstStyle/>
            <a:p>
              <a:pPr algn="ctr"/>
              <a:r>
                <a:rPr lang="en-GB" sz="1400" dirty="0"/>
                <a:t>FEAs</a:t>
              </a:r>
            </a:p>
          </p:txBody>
        </p:sp>
      </p:grpSp>
      <p:grpSp>
        <p:nvGrpSpPr>
          <p:cNvPr id="39" name="Gruppo 38">
            <a:extLst>
              <a:ext uri="{FF2B5EF4-FFF2-40B4-BE49-F238E27FC236}">
                <a16:creationId xmlns:a16="http://schemas.microsoft.com/office/drawing/2014/main" xmlns="" id="{89C1FCBD-ED4C-A083-228F-9BAC8B760E04}"/>
              </a:ext>
            </a:extLst>
          </p:cNvPr>
          <p:cNvGrpSpPr/>
          <p:nvPr/>
        </p:nvGrpSpPr>
        <p:grpSpPr>
          <a:xfrm>
            <a:off x="6243228" y="1837882"/>
            <a:ext cx="5679883" cy="3949934"/>
            <a:chOff x="6351157" y="1835060"/>
            <a:chExt cx="5679883" cy="3949934"/>
          </a:xfrm>
        </p:grpSpPr>
        <p:sp>
          <p:nvSpPr>
            <p:cNvPr id="32" name="Rettangolo con angoli arrotondati 31">
              <a:extLst>
                <a:ext uri="{FF2B5EF4-FFF2-40B4-BE49-F238E27FC236}">
                  <a16:creationId xmlns:a16="http://schemas.microsoft.com/office/drawing/2014/main" xmlns="" id="{ADACAD9A-5D98-C1C9-302A-A0530A6D7905}"/>
                </a:ext>
              </a:extLst>
            </p:cNvPr>
            <p:cNvSpPr/>
            <p:nvPr/>
          </p:nvSpPr>
          <p:spPr>
            <a:xfrm>
              <a:off x="6351157" y="1838129"/>
              <a:ext cx="5679883" cy="3946865"/>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dirty="0"/>
            </a:p>
          </p:txBody>
        </p:sp>
        <p:grpSp>
          <p:nvGrpSpPr>
            <p:cNvPr id="16" name="Gruppo 15">
              <a:extLst>
                <a:ext uri="{FF2B5EF4-FFF2-40B4-BE49-F238E27FC236}">
                  <a16:creationId xmlns:a16="http://schemas.microsoft.com/office/drawing/2014/main" xmlns="" id="{9F9C57A8-2D7A-A7A0-D368-8531B28BC71F}"/>
                </a:ext>
              </a:extLst>
            </p:cNvPr>
            <p:cNvGrpSpPr>
              <a:grpSpLocks noChangeAspect="1"/>
            </p:cNvGrpSpPr>
            <p:nvPr/>
          </p:nvGrpSpPr>
          <p:grpSpPr>
            <a:xfrm>
              <a:off x="8348593" y="4028409"/>
              <a:ext cx="1882937" cy="1595348"/>
              <a:chOff x="541539" y="2301240"/>
              <a:chExt cx="3435569" cy="2910840"/>
            </a:xfrm>
          </p:grpSpPr>
          <p:grpSp>
            <p:nvGrpSpPr>
              <p:cNvPr id="17" name="Gruppo 16">
                <a:extLst>
                  <a:ext uri="{FF2B5EF4-FFF2-40B4-BE49-F238E27FC236}">
                    <a16:creationId xmlns:a16="http://schemas.microsoft.com/office/drawing/2014/main" xmlns="" id="{44827791-40B3-CB08-BFF5-C8F0760E9F72}"/>
                  </a:ext>
                </a:extLst>
              </p:cNvPr>
              <p:cNvGrpSpPr>
                <a:grpSpLocks noChangeAspect="1"/>
              </p:cNvGrpSpPr>
              <p:nvPr/>
            </p:nvGrpSpPr>
            <p:grpSpPr>
              <a:xfrm>
                <a:off x="541539" y="2301240"/>
                <a:ext cx="3435569" cy="2910840"/>
                <a:chOff x="192495" y="1737360"/>
                <a:chExt cx="4872546" cy="4128342"/>
              </a:xfrm>
            </p:grpSpPr>
            <p:pic>
              <p:nvPicPr>
                <p:cNvPr id="22" name="Immagine 21">
                  <a:extLst>
                    <a:ext uri="{FF2B5EF4-FFF2-40B4-BE49-F238E27FC236}">
                      <a16:creationId xmlns:a16="http://schemas.microsoft.com/office/drawing/2014/main" xmlns="" id="{97585C72-4F16-D80A-22DB-E3CA4A589B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75886" y="1737360"/>
                  <a:ext cx="1222757" cy="1157870"/>
                </a:xfrm>
                <a:prstGeom prst="rect">
                  <a:avLst/>
                </a:prstGeom>
              </p:spPr>
            </p:pic>
            <p:pic>
              <p:nvPicPr>
                <p:cNvPr id="23" name="Immagine 22">
                  <a:extLst>
                    <a:ext uri="{FF2B5EF4-FFF2-40B4-BE49-F238E27FC236}">
                      <a16:creationId xmlns:a16="http://schemas.microsoft.com/office/drawing/2014/main" xmlns="" id="{8D996165-118F-35D7-E174-8576BE9CD2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01401" y="2140758"/>
                  <a:ext cx="1291528" cy="1157870"/>
                </a:xfrm>
                <a:prstGeom prst="rect">
                  <a:avLst/>
                </a:prstGeom>
              </p:spPr>
            </p:pic>
            <p:pic>
              <p:nvPicPr>
                <p:cNvPr id="24" name="Immagine 23">
                  <a:extLst>
                    <a:ext uri="{FF2B5EF4-FFF2-40B4-BE49-F238E27FC236}">
                      <a16:creationId xmlns:a16="http://schemas.microsoft.com/office/drawing/2014/main" xmlns="" id="{1BE55074-3C47-1CCE-7D75-7D6B01C9544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53176" y="3123582"/>
                  <a:ext cx="1311865" cy="1157870"/>
                </a:xfrm>
                <a:prstGeom prst="rect">
                  <a:avLst/>
                </a:prstGeom>
              </p:spPr>
            </p:pic>
            <p:pic>
              <p:nvPicPr>
                <p:cNvPr id="25" name="Immagine 24">
                  <a:extLst>
                    <a:ext uri="{FF2B5EF4-FFF2-40B4-BE49-F238E27FC236}">
                      <a16:creationId xmlns:a16="http://schemas.microsoft.com/office/drawing/2014/main" xmlns="" id="{67B7DBA3-1E82-FD9F-FD50-ED679012286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353801" y="4326924"/>
                  <a:ext cx="1311074" cy="1157870"/>
                </a:xfrm>
                <a:prstGeom prst="rect">
                  <a:avLst/>
                </a:prstGeom>
              </p:spPr>
            </p:pic>
            <p:pic>
              <p:nvPicPr>
                <p:cNvPr id="26" name="Immagine 25">
                  <a:extLst>
                    <a:ext uri="{FF2B5EF4-FFF2-40B4-BE49-F238E27FC236}">
                      <a16:creationId xmlns:a16="http://schemas.microsoft.com/office/drawing/2014/main" xmlns="" id="{6E7C0357-6E11-2E6C-5DA7-1595A798DA3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962285" y="4707832"/>
                  <a:ext cx="1272496" cy="1157870"/>
                </a:xfrm>
                <a:prstGeom prst="rect">
                  <a:avLst/>
                </a:prstGeom>
              </p:spPr>
            </p:pic>
            <p:pic>
              <p:nvPicPr>
                <p:cNvPr id="27" name="Immagine 26">
                  <a:extLst>
                    <a:ext uri="{FF2B5EF4-FFF2-40B4-BE49-F238E27FC236}">
                      <a16:creationId xmlns:a16="http://schemas.microsoft.com/office/drawing/2014/main" xmlns="" id="{E0C046C6-04D7-83F9-6348-D96EA637405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9743" y="4312118"/>
                  <a:ext cx="1283157" cy="1157870"/>
                </a:xfrm>
                <a:prstGeom prst="rect">
                  <a:avLst/>
                </a:prstGeom>
              </p:spPr>
            </p:pic>
            <p:pic>
              <p:nvPicPr>
                <p:cNvPr id="28" name="Immagine 27">
                  <a:extLst>
                    <a:ext uri="{FF2B5EF4-FFF2-40B4-BE49-F238E27FC236}">
                      <a16:creationId xmlns:a16="http://schemas.microsoft.com/office/drawing/2014/main" xmlns="" id="{10289229-4DD9-21A3-D8C3-129D5822F6A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92495" y="3184203"/>
                  <a:ext cx="1240155" cy="1157870"/>
                </a:xfrm>
                <a:prstGeom prst="rect">
                  <a:avLst/>
                </a:prstGeom>
              </p:spPr>
            </p:pic>
            <p:pic>
              <p:nvPicPr>
                <p:cNvPr id="29" name="Immagine 28">
                  <a:extLst>
                    <a:ext uri="{FF2B5EF4-FFF2-40B4-BE49-F238E27FC236}">
                      <a16:creationId xmlns:a16="http://schemas.microsoft.com/office/drawing/2014/main" xmlns="" id="{296BD531-BA5E-A338-E9EB-8DD5F6BC11D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09997" y="2118268"/>
                  <a:ext cx="1365889" cy="1157870"/>
                </a:xfrm>
                <a:prstGeom prst="rect">
                  <a:avLst/>
                </a:prstGeom>
              </p:spPr>
            </p:pic>
          </p:grpSp>
          <p:sp>
            <p:nvSpPr>
              <p:cNvPr id="18" name="CasellaDiTesto 17">
                <a:extLst>
                  <a:ext uri="{FF2B5EF4-FFF2-40B4-BE49-F238E27FC236}">
                    <a16:creationId xmlns:a16="http://schemas.microsoft.com/office/drawing/2014/main" xmlns="" id="{0CA51DB1-F234-333B-5219-855216953A97}"/>
                  </a:ext>
                </a:extLst>
              </p:cNvPr>
              <p:cNvSpPr txBox="1"/>
              <p:nvPr/>
            </p:nvSpPr>
            <p:spPr>
              <a:xfrm>
                <a:off x="2018629" y="2992420"/>
                <a:ext cx="563879" cy="421171"/>
              </a:xfrm>
              <a:prstGeom prst="rect">
                <a:avLst/>
              </a:prstGeom>
              <a:noFill/>
            </p:spPr>
            <p:txBody>
              <a:bodyPr wrap="square" rtlCol="0">
                <a:spAutoFit/>
              </a:bodyPr>
              <a:lstStyle/>
              <a:p>
                <a:r>
                  <a:rPr lang="en-GB" sz="900" dirty="0"/>
                  <a:t>0°</a:t>
                </a:r>
              </a:p>
            </p:txBody>
          </p:sp>
          <p:sp>
            <p:nvSpPr>
              <p:cNvPr id="19" name="CasellaDiTesto 18">
                <a:extLst>
                  <a:ext uri="{FF2B5EF4-FFF2-40B4-BE49-F238E27FC236}">
                    <a16:creationId xmlns:a16="http://schemas.microsoft.com/office/drawing/2014/main" xmlns="" id="{0B55468D-0A75-EED6-2718-81627F506AFA}"/>
                  </a:ext>
                </a:extLst>
              </p:cNvPr>
              <p:cNvSpPr txBox="1"/>
              <p:nvPr/>
            </p:nvSpPr>
            <p:spPr>
              <a:xfrm>
                <a:off x="2582509" y="3533094"/>
                <a:ext cx="1075836" cy="421171"/>
              </a:xfrm>
              <a:prstGeom prst="rect">
                <a:avLst/>
              </a:prstGeom>
              <a:noFill/>
            </p:spPr>
            <p:txBody>
              <a:bodyPr wrap="square" rtlCol="0">
                <a:spAutoFit/>
              </a:bodyPr>
              <a:lstStyle/>
              <a:p>
                <a:r>
                  <a:rPr lang="en-GB" sz="900" dirty="0"/>
                  <a:t>90°</a:t>
                </a:r>
              </a:p>
            </p:txBody>
          </p:sp>
          <p:sp>
            <p:nvSpPr>
              <p:cNvPr id="20" name="CasellaDiTesto 19">
                <a:extLst>
                  <a:ext uri="{FF2B5EF4-FFF2-40B4-BE49-F238E27FC236}">
                    <a16:creationId xmlns:a16="http://schemas.microsoft.com/office/drawing/2014/main" xmlns="" id="{22244C78-CBDD-43E4-AF4C-78142CE4A7F6}"/>
                  </a:ext>
                </a:extLst>
              </p:cNvPr>
              <p:cNvSpPr txBox="1"/>
              <p:nvPr/>
            </p:nvSpPr>
            <p:spPr>
              <a:xfrm>
                <a:off x="1929088" y="4095052"/>
                <a:ext cx="1079080" cy="421171"/>
              </a:xfrm>
              <a:prstGeom prst="rect">
                <a:avLst/>
              </a:prstGeom>
              <a:noFill/>
            </p:spPr>
            <p:txBody>
              <a:bodyPr wrap="square" rtlCol="0">
                <a:spAutoFit/>
              </a:bodyPr>
              <a:lstStyle/>
              <a:p>
                <a:r>
                  <a:rPr lang="en-GB" sz="900" dirty="0"/>
                  <a:t>180°</a:t>
                </a:r>
              </a:p>
            </p:txBody>
          </p:sp>
          <p:sp>
            <p:nvSpPr>
              <p:cNvPr id="21" name="CasellaDiTesto 20">
                <a:extLst>
                  <a:ext uri="{FF2B5EF4-FFF2-40B4-BE49-F238E27FC236}">
                    <a16:creationId xmlns:a16="http://schemas.microsoft.com/office/drawing/2014/main" xmlns="" id="{5BA35FA6-F492-A089-D531-8D9195C5F97A}"/>
                  </a:ext>
                </a:extLst>
              </p:cNvPr>
              <p:cNvSpPr txBox="1"/>
              <p:nvPr/>
            </p:nvSpPr>
            <p:spPr>
              <a:xfrm>
                <a:off x="1362175" y="3533094"/>
                <a:ext cx="716584" cy="421171"/>
              </a:xfrm>
              <a:prstGeom prst="rect">
                <a:avLst/>
              </a:prstGeom>
              <a:noFill/>
            </p:spPr>
            <p:txBody>
              <a:bodyPr wrap="square" rtlCol="0">
                <a:spAutoFit/>
              </a:bodyPr>
              <a:lstStyle/>
              <a:p>
                <a:r>
                  <a:rPr lang="en-GB" sz="900" dirty="0"/>
                  <a:t>270°</a:t>
                </a:r>
              </a:p>
            </p:txBody>
          </p:sp>
        </p:grpSp>
        <p:pic>
          <p:nvPicPr>
            <p:cNvPr id="30" name="Immagine 29" descr="Immagine che contiene grafico, diagramma&#10;&#10;Descrizione generata automaticamente">
              <a:extLst>
                <a:ext uri="{FF2B5EF4-FFF2-40B4-BE49-F238E27FC236}">
                  <a16:creationId xmlns:a16="http://schemas.microsoft.com/office/drawing/2014/main" xmlns="" id="{EDB754E6-9C39-4E99-DAE8-AD94FE5E0060}"/>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r="49543" b="50213"/>
            <a:stretch/>
          </p:blipFill>
          <p:spPr>
            <a:xfrm>
              <a:off x="6435994" y="2587014"/>
              <a:ext cx="2722150" cy="1392674"/>
            </a:xfrm>
            <a:prstGeom prst="rect">
              <a:avLst/>
            </a:prstGeom>
          </p:spPr>
        </p:pic>
        <p:pic>
          <p:nvPicPr>
            <p:cNvPr id="31" name="Immagine 30" descr="Immagine che contiene grafico, diagramma&#10;&#10;Descrizione generata automaticamente">
              <a:extLst>
                <a:ext uri="{FF2B5EF4-FFF2-40B4-BE49-F238E27FC236}">
                  <a16:creationId xmlns:a16="http://schemas.microsoft.com/office/drawing/2014/main" xmlns="" id="{C7CAA49E-7F52-90D3-16F8-ECF6CCB6C047}"/>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r="49543" b="50213"/>
            <a:stretch/>
          </p:blipFill>
          <p:spPr>
            <a:xfrm>
              <a:off x="9244900" y="2597277"/>
              <a:ext cx="2722150" cy="1392674"/>
            </a:xfrm>
            <a:prstGeom prst="rect">
              <a:avLst/>
            </a:prstGeom>
          </p:spPr>
        </p:pic>
        <p:grpSp>
          <p:nvGrpSpPr>
            <p:cNvPr id="33" name="Gruppo 32">
              <a:extLst>
                <a:ext uri="{FF2B5EF4-FFF2-40B4-BE49-F238E27FC236}">
                  <a16:creationId xmlns:a16="http://schemas.microsoft.com/office/drawing/2014/main" xmlns="" id="{ACF78CF2-AC18-A9BF-2A73-19118D3F0D2B}"/>
                </a:ext>
              </a:extLst>
            </p:cNvPr>
            <p:cNvGrpSpPr/>
            <p:nvPr/>
          </p:nvGrpSpPr>
          <p:grpSpPr>
            <a:xfrm>
              <a:off x="7924479" y="1835060"/>
              <a:ext cx="2454630" cy="369332"/>
              <a:chOff x="7048500" y="1809758"/>
              <a:chExt cx="2454630" cy="369332"/>
            </a:xfrm>
          </p:grpSpPr>
          <p:sp>
            <p:nvSpPr>
              <p:cNvPr id="34" name="CasellaDiTesto 33">
                <a:extLst>
                  <a:ext uri="{FF2B5EF4-FFF2-40B4-BE49-F238E27FC236}">
                    <a16:creationId xmlns:a16="http://schemas.microsoft.com/office/drawing/2014/main" xmlns="" id="{B62A3BA2-07E4-4BFF-1DA5-C0B3B610FB5E}"/>
                  </a:ext>
                </a:extLst>
              </p:cNvPr>
              <p:cNvSpPr txBox="1"/>
              <p:nvPr/>
            </p:nvSpPr>
            <p:spPr>
              <a:xfrm>
                <a:off x="7399070" y="1809758"/>
                <a:ext cx="21040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VV stiffness effect</a:t>
                </a:r>
              </a:p>
            </p:txBody>
          </p:sp>
          <p:sp>
            <p:nvSpPr>
              <p:cNvPr id="35" name="CasellaDiTesto 34">
                <a:extLst>
                  <a:ext uri="{FF2B5EF4-FFF2-40B4-BE49-F238E27FC236}">
                    <a16:creationId xmlns:a16="http://schemas.microsoft.com/office/drawing/2014/main" xmlns="" id="{26024F89-5986-0328-99FC-9F9E9B98DA8E}"/>
                  </a:ext>
                </a:extLst>
              </p:cNvPr>
              <p:cNvSpPr txBox="1"/>
              <p:nvPr/>
            </p:nvSpPr>
            <p:spPr>
              <a:xfrm>
                <a:off x="7048500" y="1809758"/>
                <a:ext cx="3505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2</a:t>
                </a:r>
              </a:p>
            </p:txBody>
          </p:sp>
        </p:grpSp>
        <p:sp>
          <p:nvSpPr>
            <p:cNvPr id="36" name="Freccia angolare in su 35">
              <a:extLst>
                <a:ext uri="{FF2B5EF4-FFF2-40B4-BE49-F238E27FC236}">
                  <a16:creationId xmlns:a16="http://schemas.microsoft.com/office/drawing/2014/main" xmlns="" id="{94DACF03-F5E9-8CF8-6BE5-085453231823}"/>
                </a:ext>
              </a:extLst>
            </p:cNvPr>
            <p:cNvSpPr/>
            <p:nvPr/>
          </p:nvSpPr>
          <p:spPr>
            <a:xfrm rot="5400000">
              <a:off x="7554913" y="4222548"/>
              <a:ext cx="944432" cy="47924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ccia angolare in su 36">
              <a:extLst>
                <a:ext uri="{FF2B5EF4-FFF2-40B4-BE49-F238E27FC236}">
                  <a16:creationId xmlns:a16="http://schemas.microsoft.com/office/drawing/2014/main" xmlns="" id="{3A841768-3D64-B3F6-26B9-3E23C3AC7027}"/>
                </a:ext>
              </a:extLst>
            </p:cNvPr>
            <p:cNvSpPr/>
            <p:nvPr/>
          </p:nvSpPr>
          <p:spPr>
            <a:xfrm>
              <a:off x="10314210" y="4001960"/>
              <a:ext cx="450796" cy="888620"/>
            </a:xfrm>
            <a:prstGeom prst="bentUpArrow">
              <a:avLst>
                <a:gd name="adj1" fmla="val 24659"/>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CasellaDiTesto 39">
            <a:extLst>
              <a:ext uri="{FF2B5EF4-FFF2-40B4-BE49-F238E27FC236}">
                <a16:creationId xmlns:a16="http://schemas.microsoft.com/office/drawing/2014/main" xmlns="" id="{E468EFC6-1ECA-DFA4-3893-48728C2D32D7}"/>
              </a:ext>
            </a:extLst>
          </p:cNvPr>
          <p:cNvSpPr txBox="1"/>
          <p:nvPr/>
        </p:nvSpPr>
        <p:spPr>
          <a:xfrm>
            <a:off x="6686223" y="2322098"/>
            <a:ext cx="2314917" cy="307777"/>
          </a:xfrm>
          <a:prstGeom prst="rect">
            <a:avLst/>
          </a:prstGeom>
          <a:noFill/>
        </p:spPr>
        <p:txBody>
          <a:bodyPr wrap="square" rtlCol="0">
            <a:spAutoFit/>
          </a:bodyPr>
          <a:lstStyle/>
          <a:p>
            <a:r>
              <a:rPr lang="en-GB" sz="1400" dirty="0"/>
              <a:t>Systematic error</a:t>
            </a:r>
          </a:p>
        </p:txBody>
      </p:sp>
      <p:sp>
        <p:nvSpPr>
          <p:cNvPr id="41" name="TextBox 40"/>
          <p:cNvSpPr txBox="1"/>
          <p:nvPr/>
        </p:nvSpPr>
        <p:spPr>
          <a:xfrm>
            <a:off x="609600" y="6001869"/>
            <a:ext cx="2437719" cy="369332"/>
          </a:xfrm>
          <a:prstGeom prst="rect">
            <a:avLst/>
          </a:prstGeom>
          <a:noFill/>
        </p:spPr>
        <p:txBody>
          <a:bodyPr wrap="none" rtlCol="0">
            <a:spAutoFit/>
          </a:bodyPr>
          <a:lstStyle/>
          <a:p>
            <a:r>
              <a:rPr lang="it-IT" dirty="0" err="1" smtClean="0"/>
              <a:t>Courtesy</a:t>
            </a:r>
            <a:r>
              <a:rPr lang="it-IT" dirty="0" smtClean="0"/>
              <a:t> of L. Piacentini</a:t>
            </a:r>
            <a:endParaRPr lang="it-IT" dirty="0"/>
          </a:p>
        </p:txBody>
      </p:sp>
      <p:pic>
        <p:nvPicPr>
          <p:cNvPr id="42" name="Immagine 5"/>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0701661" y="0"/>
            <a:ext cx="1384915" cy="749879"/>
          </a:xfrm>
          <a:prstGeom prst="rect">
            <a:avLst/>
          </a:prstGeom>
        </p:spPr>
      </p:pic>
      <p:pic>
        <p:nvPicPr>
          <p:cNvPr id="43" name="Immagin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39045" y="5976233"/>
            <a:ext cx="3847531" cy="394968"/>
          </a:xfrm>
          <a:prstGeom prst="rect">
            <a:avLst/>
          </a:prstGeom>
        </p:spPr>
      </p:pic>
    </p:spTree>
    <p:extLst>
      <p:ext uri="{BB962C8B-B14F-4D97-AF65-F5344CB8AC3E}">
        <p14:creationId xmlns:p14="http://schemas.microsoft.com/office/powerpoint/2010/main" val="866993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Doctoral</a:t>
            </a:r>
            <a:r>
              <a:rPr lang="it-IT" dirty="0" smtClean="0"/>
              <a:t> </a:t>
            </a:r>
            <a:r>
              <a:rPr lang="it-IT" dirty="0" err="1" smtClean="0"/>
              <a:t>school</a:t>
            </a:r>
            <a:r>
              <a:rPr lang="it-IT" dirty="0" smtClean="0"/>
              <a:t> in </a:t>
            </a:r>
            <a:r>
              <a:rPr lang="it-IT" dirty="0" err="1" smtClean="0"/>
              <a:t>hadrontherapy</a:t>
            </a:r>
            <a:endParaRPr lang="it-IT" dirty="0"/>
          </a:p>
        </p:txBody>
      </p:sp>
      <p:sp>
        <p:nvSpPr>
          <p:cNvPr id="3" name="Content Placeholder 2"/>
          <p:cNvSpPr>
            <a:spLocks noGrp="1"/>
          </p:cNvSpPr>
          <p:nvPr>
            <p:ph idx="1"/>
          </p:nvPr>
        </p:nvSpPr>
        <p:spPr/>
        <p:txBody>
          <a:bodyPr/>
          <a:lstStyle/>
          <a:p>
            <a:r>
              <a:rPr lang="it-IT" dirty="0" smtClean="0"/>
              <a:t>Second </a:t>
            </a:r>
            <a:r>
              <a:rPr lang="it-IT" dirty="0" err="1" smtClean="0"/>
              <a:t>year</a:t>
            </a:r>
            <a:r>
              <a:rPr lang="it-IT" dirty="0" smtClean="0"/>
              <a:t> </a:t>
            </a:r>
          </a:p>
          <a:p>
            <a:pPr marL="0" indent="0">
              <a:buNone/>
            </a:pPr>
            <a:r>
              <a:rPr lang="it-IT" dirty="0" err="1"/>
              <a:t>a</a:t>
            </a:r>
            <a:r>
              <a:rPr lang="it-IT" dirty="0" err="1" smtClean="0"/>
              <a:t>pplication</a:t>
            </a:r>
            <a:r>
              <a:rPr lang="it-IT" dirty="0" smtClean="0"/>
              <a:t> open </a:t>
            </a:r>
          </a:p>
          <a:p>
            <a:pPr marL="0" indent="0">
              <a:buNone/>
            </a:pPr>
            <a:r>
              <a:rPr lang="it-IT" dirty="0" err="1"/>
              <a:t>u</a:t>
            </a:r>
            <a:r>
              <a:rPr lang="it-IT" dirty="0" err="1" smtClean="0"/>
              <a:t>ntil</a:t>
            </a:r>
            <a:r>
              <a:rPr lang="it-IT" dirty="0" smtClean="0"/>
              <a:t> </a:t>
            </a:r>
            <a:r>
              <a:rPr lang="it-IT" dirty="0" err="1" smtClean="0"/>
              <a:t>July</a:t>
            </a:r>
            <a:r>
              <a:rPr lang="it-IT" dirty="0" smtClean="0"/>
              <a:t> 5</a:t>
            </a:r>
            <a:r>
              <a:rPr lang="it-IT" baseline="30000" dirty="0" smtClean="0"/>
              <a:t>th</a:t>
            </a:r>
            <a:r>
              <a:rPr lang="it-IT" dirty="0" smtClean="0"/>
              <a:t> </a:t>
            </a:r>
          </a:p>
          <a:p>
            <a:pPr marL="0" indent="0">
              <a:buNone/>
            </a:pPr>
            <a:endParaRPr lang="it-IT" dirty="0"/>
          </a:p>
        </p:txBody>
      </p:sp>
      <p:pic>
        <p:nvPicPr>
          <p:cNvPr id="4" name="Picture 3"/>
          <p:cNvPicPr>
            <a:picLocks noChangeAspect="1"/>
          </p:cNvPicPr>
          <p:nvPr/>
        </p:nvPicPr>
        <p:blipFill>
          <a:blip r:embed="rId2"/>
          <a:stretch>
            <a:fillRect/>
          </a:stretch>
        </p:blipFill>
        <p:spPr>
          <a:xfrm>
            <a:off x="3589741" y="1250302"/>
            <a:ext cx="8602259" cy="5589713"/>
          </a:xfrm>
          <a:prstGeom prst="rect">
            <a:avLst/>
          </a:prstGeom>
        </p:spPr>
      </p:pic>
      <p:sp>
        <p:nvSpPr>
          <p:cNvPr id="5" name="TextBox 4"/>
          <p:cNvSpPr txBox="1"/>
          <p:nvPr/>
        </p:nvSpPr>
        <p:spPr>
          <a:xfrm>
            <a:off x="609600" y="3851600"/>
            <a:ext cx="2884662" cy="1754326"/>
          </a:xfrm>
          <a:prstGeom prst="rect">
            <a:avLst/>
          </a:prstGeom>
          <a:noFill/>
        </p:spPr>
        <p:txBody>
          <a:bodyPr wrap="square" rtlCol="0">
            <a:spAutoFit/>
          </a:bodyPr>
          <a:lstStyle/>
          <a:p>
            <a:r>
              <a:rPr lang="it-IT" dirty="0"/>
              <a:t>https://www.iusspavia.it/en/education/doctoral-programmes/hadron-academy-risk-and-complexity-high-tech-medical-innovation/call</a:t>
            </a:r>
          </a:p>
        </p:txBody>
      </p:sp>
    </p:spTree>
    <p:extLst>
      <p:ext uri="{BB962C8B-B14F-4D97-AF65-F5344CB8AC3E}">
        <p14:creationId xmlns:p14="http://schemas.microsoft.com/office/powerpoint/2010/main" val="253124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GB" dirty="0" smtClean="0"/>
              <a:t>Thank you for your attention</a:t>
            </a:r>
            <a:endParaRPr lang="it-IT" dirty="0"/>
          </a:p>
        </p:txBody>
      </p:sp>
      <p:sp>
        <p:nvSpPr>
          <p:cNvPr id="8" name="Subtitle 6"/>
          <p:cNvSpPr txBox="1">
            <a:spLocks/>
          </p:cNvSpPr>
          <p:nvPr/>
        </p:nvSpPr>
        <p:spPr>
          <a:xfrm>
            <a:off x="1099658" y="5716343"/>
            <a:ext cx="9181164" cy="778267"/>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ct val="20000"/>
              </a:spcBef>
              <a:buFont typeface="Arial" panose="020B0604020202020204" pitchFamily="34" charset="0"/>
              <a:buNone/>
              <a:defRPr sz="3200" b="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defRPr/>
            </a:pPr>
            <a:r>
              <a:rPr lang="it-IT" altLang="it-IT" sz="2000" dirty="0">
                <a:latin typeface="Arial" pitchFamily="34" charset="0"/>
              </a:rPr>
              <a:t>“</a:t>
            </a:r>
            <a:r>
              <a:rPr lang="en-US" altLang="it-IT" sz="2000" dirty="0">
                <a:latin typeface="Arial" pitchFamily="34" charset="0"/>
              </a:rPr>
              <a:t>Physics is like sex: sure, it may give some practical results, but that's not why we do it.</a:t>
            </a:r>
            <a:r>
              <a:rPr lang="it-IT" altLang="it-IT" sz="2000" dirty="0">
                <a:latin typeface="Arial" pitchFamily="34" charset="0"/>
              </a:rPr>
              <a:t> ”</a:t>
            </a:r>
            <a:endParaRPr lang="it-IT" sz="2000" dirty="0">
              <a:latin typeface="Arial" pitchFamily="34" charset="0"/>
            </a:endParaRPr>
          </a:p>
          <a:p>
            <a:pPr algn="r">
              <a:defRPr/>
            </a:pPr>
            <a:r>
              <a:rPr lang="it-IT" sz="2000" dirty="0">
                <a:latin typeface="Arial" pitchFamily="34" charset="0"/>
              </a:rPr>
              <a:t>R. </a:t>
            </a:r>
            <a:r>
              <a:rPr lang="it-IT" sz="2000" dirty="0" err="1">
                <a:latin typeface="Arial" pitchFamily="34" charset="0"/>
              </a:rPr>
              <a:t>Feynmann</a:t>
            </a:r>
            <a:endParaRPr lang="it-IT" sz="2000" dirty="0">
              <a:latin typeface="Arial" pitchFamily="34" charset="0"/>
            </a:endParaRPr>
          </a:p>
        </p:txBody>
      </p:sp>
    </p:spTree>
    <p:extLst>
      <p:ext uri="{BB962C8B-B14F-4D97-AF65-F5344CB8AC3E}">
        <p14:creationId xmlns:p14="http://schemas.microsoft.com/office/powerpoint/2010/main" val="262313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smtClean="0"/>
              <a:t>Installation of the </a:t>
            </a:r>
            <a:r>
              <a:rPr lang="it-IT" sz="1800" dirty="0" err="1" smtClean="0"/>
              <a:t>low</a:t>
            </a:r>
            <a:r>
              <a:rPr lang="it-IT" sz="1800" dirty="0" smtClean="0"/>
              <a:t> </a:t>
            </a:r>
            <a:r>
              <a:rPr lang="it-IT" sz="1800" dirty="0" err="1" smtClean="0"/>
              <a:t>energy</a:t>
            </a:r>
            <a:r>
              <a:rPr lang="it-IT" sz="1800" dirty="0" smtClean="0"/>
              <a:t> line to </a:t>
            </a:r>
            <a:r>
              <a:rPr lang="it-IT" sz="1800" dirty="0" err="1" smtClean="0"/>
              <a:t>connect</a:t>
            </a:r>
            <a:r>
              <a:rPr lang="it-IT" sz="1800" dirty="0" smtClean="0"/>
              <a:t> the new source to the </a:t>
            </a:r>
          </a:p>
          <a:p>
            <a:pPr marL="457200" lvl="1" indent="0">
              <a:buNone/>
            </a:pPr>
            <a:r>
              <a:rPr lang="it-IT" sz="1800" dirty="0"/>
              <a:t> </a:t>
            </a:r>
            <a:r>
              <a:rPr lang="it-IT" sz="1800" dirty="0" smtClean="0"/>
              <a:t>     </a:t>
            </a:r>
            <a:r>
              <a:rPr lang="it-IT" sz="1800" dirty="0" err="1" smtClean="0"/>
              <a:t>rest</a:t>
            </a:r>
            <a:r>
              <a:rPr lang="it-IT" sz="1800" dirty="0" smtClean="0"/>
              <a:t> of the machine</a:t>
            </a:r>
          </a:p>
          <a:p>
            <a:pPr lvl="1"/>
            <a:r>
              <a:rPr lang="it-IT" sz="1800" dirty="0" err="1" smtClean="0"/>
              <a:t>Revamping</a:t>
            </a:r>
            <a:r>
              <a:rPr lang="it-IT" sz="1800" dirty="0" smtClean="0"/>
              <a:t> of HEBT </a:t>
            </a:r>
            <a:r>
              <a:rPr lang="it-IT" sz="1800" dirty="0" err="1" smtClean="0"/>
              <a:t>steerers</a:t>
            </a:r>
            <a:r>
              <a:rPr lang="it-IT" sz="1800" dirty="0" smtClean="0"/>
              <a:t> </a:t>
            </a:r>
            <a:r>
              <a:rPr lang="it-IT" sz="1800" dirty="0" err="1" smtClean="0"/>
              <a:t>power</a:t>
            </a:r>
            <a:r>
              <a:rPr lang="it-IT" sz="1800" dirty="0" smtClean="0"/>
              <a:t> </a:t>
            </a:r>
            <a:r>
              <a:rPr lang="it-IT" sz="1800" dirty="0" err="1" smtClean="0"/>
              <a:t>supplies</a:t>
            </a:r>
            <a:endParaRPr lang="it-IT" sz="1800" dirty="0" smtClean="0"/>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pic>
        <p:nvPicPr>
          <p:cNvPr id="6"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24626" y="1500188"/>
            <a:ext cx="6858000" cy="3857625"/>
          </a:xfrm>
          <a:prstGeom prst="rect">
            <a:avLst/>
          </a:prstGeom>
        </p:spPr>
      </p:pic>
    </p:spTree>
    <p:extLst>
      <p:ext uri="{BB962C8B-B14F-4D97-AF65-F5344CB8AC3E}">
        <p14:creationId xmlns:p14="http://schemas.microsoft.com/office/powerpoint/2010/main" val="1243903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a:t>Installation of the </a:t>
            </a:r>
            <a:r>
              <a:rPr lang="it-IT" sz="1800" dirty="0" err="1"/>
              <a:t>low</a:t>
            </a:r>
            <a:r>
              <a:rPr lang="it-IT" sz="1800" dirty="0"/>
              <a:t> </a:t>
            </a:r>
            <a:r>
              <a:rPr lang="it-IT" sz="1800" dirty="0" err="1"/>
              <a:t>energy</a:t>
            </a:r>
            <a:r>
              <a:rPr lang="it-IT" sz="1800" dirty="0"/>
              <a:t> line to </a:t>
            </a:r>
            <a:r>
              <a:rPr lang="it-IT" sz="1800" dirty="0" err="1"/>
              <a:t>connect</a:t>
            </a:r>
            <a:r>
              <a:rPr lang="it-IT" sz="1800" dirty="0"/>
              <a:t> the new source to the </a:t>
            </a:r>
          </a:p>
          <a:p>
            <a:pPr marL="457200" lvl="1" indent="0">
              <a:buNone/>
            </a:pPr>
            <a:r>
              <a:rPr lang="it-IT" sz="1800" dirty="0"/>
              <a:t>      </a:t>
            </a:r>
            <a:r>
              <a:rPr lang="it-IT" sz="1800" dirty="0" err="1"/>
              <a:t>rest</a:t>
            </a:r>
            <a:r>
              <a:rPr lang="it-IT" sz="1800" dirty="0"/>
              <a:t> of the machine</a:t>
            </a:r>
          </a:p>
          <a:p>
            <a:pPr lvl="1"/>
            <a:r>
              <a:rPr lang="it-IT" sz="1800" dirty="0" err="1" smtClean="0"/>
              <a:t>Revamping</a:t>
            </a:r>
            <a:r>
              <a:rPr lang="it-IT" sz="1800" dirty="0" smtClean="0"/>
              <a:t> of HEBT </a:t>
            </a:r>
            <a:r>
              <a:rPr lang="it-IT" sz="1800" dirty="0" err="1" smtClean="0"/>
              <a:t>steerers</a:t>
            </a:r>
            <a:r>
              <a:rPr lang="it-IT" sz="1800" dirty="0" smtClean="0"/>
              <a:t> </a:t>
            </a:r>
            <a:r>
              <a:rPr lang="it-IT" sz="1800" dirty="0" err="1" smtClean="0"/>
              <a:t>power</a:t>
            </a:r>
            <a:r>
              <a:rPr lang="it-IT" sz="1800" dirty="0" smtClean="0"/>
              <a:t> </a:t>
            </a:r>
            <a:r>
              <a:rPr lang="it-IT" sz="1800" dirty="0" err="1" smtClean="0"/>
              <a:t>supplies</a:t>
            </a:r>
            <a:endParaRPr lang="it-IT" sz="1800" dirty="0" smtClean="0"/>
          </a:p>
          <a:p>
            <a:pPr lvl="1"/>
            <a:r>
              <a:rPr lang="it-IT" sz="1800" dirty="0" err="1"/>
              <a:t>Revamping</a:t>
            </a:r>
            <a:r>
              <a:rPr lang="it-IT" sz="1800" dirty="0"/>
              <a:t> of </a:t>
            </a:r>
            <a:r>
              <a:rPr lang="it-IT" sz="1800" dirty="0" smtClean="0"/>
              <a:t>MEBT </a:t>
            </a:r>
            <a:r>
              <a:rPr lang="it-IT" sz="1800" dirty="0" err="1"/>
              <a:t>steerers</a:t>
            </a:r>
            <a:r>
              <a:rPr lang="it-IT" sz="1800" dirty="0"/>
              <a:t> </a:t>
            </a:r>
            <a:r>
              <a:rPr lang="it-IT" sz="1800" dirty="0" err="1"/>
              <a:t>power</a:t>
            </a:r>
            <a:r>
              <a:rPr lang="it-IT" sz="1800" dirty="0"/>
              <a:t> </a:t>
            </a:r>
            <a:r>
              <a:rPr lang="it-IT" sz="1800" dirty="0" err="1" smtClean="0"/>
              <a:t>supplies</a:t>
            </a:r>
            <a:endParaRPr lang="it-IT" sz="1800" dirty="0" smtClean="0"/>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pic>
        <p:nvPicPr>
          <p:cNvPr id="6"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74497" y="1500187"/>
            <a:ext cx="6858000" cy="3857625"/>
          </a:xfrm>
          <a:prstGeom prst="rect">
            <a:avLst/>
          </a:prstGeom>
        </p:spPr>
      </p:pic>
    </p:spTree>
    <p:extLst>
      <p:ext uri="{BB962C8B-B14F-4D97-AF65-F5344CB8AC3E}">
        <p14:creationId xmlns:p14="http://schemas.microsoft.com/office/powerpoint/2010/main" val="1819715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a:t>Installation of the </a:t>
            </a:r>
            <a:r>
              <a:rPr lang="it-IT" sz="1800" dirty="0" err="1"/>
              <a:t>low</a:t>
            </a:r>
            <a:r>
              <a:rPr lang="it-IT" sz="1800" dirty="0"/>
              <a:t> </a:t>
            </a:r>
            <a:r>
              <a:rPr lang="it-IT" sz="1800" dirty="0" err="1"/>
              <a:t>energy</a:t>
            </a:r>
            <a:r>
              <a:rPr lang="it-IT" sz="1800" dirty="0"/>
              <a:t> line to </a:t>
            </a:r>
            <a:r>
              <a:rPr lang="it-IT" sz="1800" dirty="0" err="1"/>
              <a:t>connect</a:t>
            </a:r>
            <a:r>
              <a:rPr lang="it-IT" sz="1800" dirty="0"/>
              <a:t> the new source to the </a:t>
            </a:r>
          </a:p>
          <a:p>
            <a:pPr marL="457200" lvl="1" indent="0">
              <a:buNone/>
            </a:pPr>
            <a:r>
              <a:rPr lang="it-IT" sz="1800" dirty="0"/>
              <a:t>      </a:t>
            </a:r>
            <a:r>
              <a:rPr lang="it-IT" sz="1800" dirty="0" err="1"/>
              <a:t>rest</a:t>
            </a:r>
            <a:r>
              <a:rPr lang="it-IT" sz="1800" dirty="0"/>
              <a:t> of the machine</a:t>
            </a:r>
          </a:p>
          <a:p>
            <a:pPr lvl="1"/>
            <a:r>
              <a:rPr lang="it-IT" sz="1800" dirty="0" err="1" smtClean="0"/>
              <a:t>Revamping</a:t>
            </a:r>
            <a:r>
              <a:rPr lang="it-IT" sz="1800" dirty="0" smtClean="0"/>
              <a:t> of HEBT </a:t>
            </a:r>
            <a:r>
              <a:rPr lang="it-IT" sz="1800" dirty="0" err="1" smtClean="0"/>
              <a:t>steerers</a:t>
            </a:r>
            <a:r>
              <a:rPr lang="it-IT" sz="1800" dirty="0" smtClean="0"/>
              <a:t> </a:t>
            </a:r>
            <a:r>
              <a:rPr lang="it-IT" sz="1800" dirty="0" err="1" smtClean="0"/>
              <a:t>power</a:t>
            </a:r>
            <a:r>
              <a:rPr lang="it-IT" sz="1800" dirty="0" smtClean="0"/>
              <a:t> </a:t>
            </a:r>
            <a:r>
              <a:rPr lang="it-IT" sz="1800" dirty="0" err="1" smtClean="0"/>
              <a:t>supplies</a:t>
            </a:r>
            <a:endParaRPr lang="it-IT" sz="1800" dirty="0" smtClean="0"/>
          </a:p>
          <a:p>
            <a:pPr lvl="1"/>
            <a:r>
              <a:rPr lang="it-IT" sz="1800" dirty="0" err="1"/>
              <a:t>Revamping</a:t>
            </a:r>
            <a:r>
              <a:rPr lang="it-IT" sz="1800" dirty="0"/>
              <a:t> of </a:t>
            </a:r>
            <a:r>
              <a:rPr lang="it-IT" sz="1800" dirty="0" smtClean="0"/>
              <a:t>MEBT </a:t>
            </a:r>
            <a:r>
              <a:rPr lang="it-IT" sz="1800" dirty="0" err="1"/>
              <a:t>steerers</a:t>
            </a:r>
            <a:r>
              <a:rPr lang="it-IT" sz="1800" dirty="0"/>
              <a:t> </a:t>
            </a:r>
            <a:r>
              <a:rPr lang="it-IT" sz="1800" dirty="0" err="1"/>
              <a:t>power</a:t>
            </a:r>
            <a:r>
              <a:rPr lang="it-IT" sz="1800" dirty="0"/>
              <a:t> </a:t>
            </a:r>
            <a:r>
              <a:rPr lang="it-IT" sz="1800" dirty="0" err="1" smtClean="0"/>
              <a:t>supplies</a:t>
            </a:r>
            <a:endParaRPr lang="it-IT" sz="1800" dirty="0" smtClean="0"/>
          </a:p>
          <a:p>
            <a:pPr lvl="1"/>
            <a:r>
              <a:rPr lang="it-IT" sz="1800" dirty="0" err="1" smtClean="0"/>
              <a:t>Commissioning</a:t>
            </a:r>
            <a:r>
              <a:rPr lang="it-IT" sz="1800" dirty="0" smtClean="0"/>
              <a:t> of a new PS for the HEBT </a:t>
            </a:r>
            <a:r>
              <a:rPr lang="it-IT" sz="1800" dirty="0" err="1" smtClean="0"/>
              <a:t>switching</a:t>
            </a:r>
            <a:r>
              <a:rPr lang="it-IT" sz="1800" dirty="0" smtClean="0"/>
              <a:t> </a:t>
            </a:r>
            <a:r>
              <a:rPr lang="it-IT" sz="1800" dirty="0" err="1" smtClean="0"/>
              <a:t>magnet</a:t>
            </a:r>
            <a:r>
              <a:rPr lang="it-IT" sz="1800" dirty="0" smtClean="0"/>
              <a:t>: </a:t>
            </a:r>
            <a:r>
              <a:rPr lang="it-IT" sz="1800" dirty="0" err="1" smtClean="0"/>
              <a:t>it</a:t>
            </a:r>
            <a:r>
              <a:rPr lang="it-IT" sz="1800" dirty="0" smtClean="0"/>
              <a:t> </a:t>
            </a:r>
            <a:r>
              <a:rPr lang="it-IT" sz="1800" dirty="0" err="1" smtClean="0"/>
              <a:t>will</a:t>
            </a:r>
            <a:r>
              <a:rPr lang="it-IT" sz="1800" dirty="0" smtClean="0"/>
              <a:t> be </a:t>
            </a:r>
            <a:r>
              <a:rPr lang="it-IT" sz="1800" dirty="0" err="1" smtClean="0"/>
              <a:t>installed</a:t>
            </a:r>
            <a:r>
              <a:rPr lang="it-IT" sz="1800" dirty="0" smtClean="0"/>
              <a:t> </a:t>
            </a:r>
            <a:r>
              <a:rPr lang="it-IT" sz="1800" dirty="0" err="1" smtClean="0"/>
              <a:t>next</a:t>
            </a:r>
            <a:r>
              <a:rPr lang="it-IT" sz="1800" dirty="0" smtClean="0"/>
              <a:t> week.</a:t>
            </a:r>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spTree>
    <p:extLst>
      <p:ext uri="{BB962C8B-B14F-4D97-AF65-F5344CB8AC3E}">
        <p14:creationId xmlns:p14="http://schemas.microsoft.com/office/powerpoint/2010/main" val="3458806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a:t>Installation of the </a:t>
            </a:r>
            <a:r>
              <a:rPr lang="it-IT" sz="1800" dirty="0" err="1"/>
              <a:t>low</a:t>
            </a:r>
            <a:r>
              <a:rPr lang="it-IT" sz="1800" dirty="0"/>
              <a:t> </a:t>
            </a:r>
            <a:r>
              <a:rPr lang="it-IT" sz="1800" dirty="0" err="1"/>
              <a:t>energy</a:t>
            </a:r>
            <a:r>
              <a:rPr lang="it-IT" sz="1800" dirty="0"/>
              <a:t> line to </a:t>
            </a:r>
            <a:r>
              <a:rPr lang="it-IT" sz="1800" dirty="0" err="1"/>
              <a:t>connect</a:t>
            </a:r>
            <a:r>
              <a:rPr lang="it-IT" sz="1800" dirty="0"/>
              <a:t> the new source to the </a:t>
            </a:r>
          </a:p>
          <a:p>
            <a:pPr marL="457200" lvl="1" indent="0">
              <a:buNone/>
            </a:pPr>
            <a:r>
              <a:rPr lang="it-IT" sz="1800" dirty="0"/>
              <a:t>      </a:t>
            </a:r>
            <a:r>
              <a:rPr lang="it-IT" sz="1800" dirty="0" err="1"/>
              <a:t>rest</a:t>
            </a:r>
            <a:r>
              <a:rPr lang="it-IT" sz="1800" dirty="0"/>
              <a:t> of the machine</a:t>
            </a:r>
          </a:p>
          <a:p>
            <a:pPr lvl="1"/>
            <a:r>
              <a:rPr lang="it-IT" sz="1800" dirty="0" err="1" smtClean="0"/>
              <a:t>Revamping</a:t>
            </a:r>
            <a:r>
              <a:rPr lang="it-IT" sz="1800" dirty="0" smtClean="0"/>
              <a:t> of HEBT </a:t>
            </a:r>
            <a:r>
              <a:rPr lang="it-IT" sz="1800" dirty="0" err="1" smtClean="0"/>
              <a:t>steerers</a:t>
            </a:r>
            <a:r>
              <a:rPr lang="it-IT" sz="1800" dirty="0" smtClean="0"/>
              <a:t> </a:t>
            </a:r>
            <a:r>
              <a:rPr lang="it-IT" sz="1800" dirty="0" err="1" smtClean="0"/>
              <a:t>power</a:t>
            </a:r>
            <a:r>
              <a:rPr lang="it-IT" sz="1800" dirty="0" smtClean="0"/>
              <a:t> </a:t>
            </a:r>
            <a:r>
              <a:rPr lang="it-IT" sz="1800" dirty="0" err="1" smtClean="0"/>
              <a:t>supplies</a:t>
            </a:r>
            <a:endParaRPr lang="it-IT" sz="1800" dirty="0" smtClean="0"/>
          </a:p>
          <a:p>
            <a:pPr lvl="1"/>
            <a:r>
              <a:rPr lang="it-IT" sz="1800" dirty="0" err="1"/>
              <a:t>Revamping</a:t>
            </a:r>
            <a:r>
              <a:rPr lang="it-IT" sz="1800" dirty="0"/>
              <a:t> of </a:t>
            </a:r>
            <a:r>
              <a:rPr lang="it-IT" sz="1800" dirty="0" smtClean="0"/>
              <a:t>MEBT </a:t>
            </a:r>
            <a:r>
              <a:rPr lang="it-IT" sz="1800" dirty="0" err="1"/>
              <a:t>steerers</a:t>
            </a:r>
            <a:r>
              <a:rPr lang="it-IT" sz="1800" dirty="0"/>
              <a:t> </a:t>
            </a:r>
            <a:r>
              <a:rPr lang="it-IT" sz="1800" dirty="0" err="1"/>
              <a:t>power</a:t>
            </a:r>
            <a:r>
              <a:rPr lang="it-IT" sz="1800" dirty="0"/>
              <a:t> </a:t>
            </a:r>
            <a:r>
              <a:rPr lang="it-IT" sz="1800" dirty="0" err="1" smtClean="0"/>
              <a:t>supplies</a:t>
            </a:r>
            <a:endParaRPr lang="it-IT" sz="1800" dirty="0" smtClean="0"/>
          </a:p>
          <a:p>
            <a:pPr lvl="1"/>
            <a:r>
              <a:rPr lang="it-IT" sz="1800" dirty="0" err="1" smtClean="0"/>
              <a:t>Commissioning</a:t>
            </a:r>
            <a:r>
              <a:rPr lang="it-IT" sz="1800" dirty="0" smtClean="0"/>
              <a:t> of a new PS for the HEBT </a:t>
            </a:r>
            <a:r>
              <a:rPr lang="it-IT" sz="1800" dirty="0" err="1" smtClean="0"/>
              <a:t>switching</a:t>
            </a:r>
            <a:r>
              <a:rPr lang="it-IT" sz="1800" dirty="0" smtClean="0"/>
              <a:t> </a:t>
            </a:r>
            <a:r>
              <a:rPr lang="it-IT" sz="1800" dirty="0" err="1" smtClean="0"/>
              <a:t>magnet</a:t>
            </a:r>
            <a:r>
              <a:rPr lang="it-IT" sz="1800" dirty="0" smtClean="0"/>
              <a:t>: </a:t>
            </a:r>
            <a:r>
              <a:rPr lang="it-IT" sz="1800" dirty="0" err="1" smtClean="0"/>
              <a:t>it</a:t>
            </a:r>
            <a:r>
              <a:rPr lang="it-IT" sz="1800" dirty="0" smtClean="0"/>
              <a:t> </a:t>
            </a:r>
            <a:r>
              <a:rPr lang="it-IT" sz="1800" dirty="0" err="1" smtClean="0"/>
              <a:t>will</a:t>
            </a:r>
            <a:r>
              <a:rPr lang="it-IT" sz="1800" dirty="0" smtClean="0"/>
              <a:t> be </a:t>
            </a:r>
            <a:r>
              <a:rPr lang="it-IT" sz="1800" dirty="0" err="1" smtClean="0"/>
              <a:t>installed</a:t>
            </a:r>
            <a:r>
              <a:rPr lang="it-IT" sz="1800" dirty="0" smtClean="0"/>
              <a:t> </a:t>
            </a:r>
            <a:r>
              <a:rPr lang="it-IT" sz="1800" dirty="0" err="1" smtClean="0"/>
              <a:t>next</a:t>
            </a:r>
            <a:r>
              <a:rPr lang="it-IT" sz="1800" dirty="0" smtClean="0"/>
              <a:t> week.</a:t>
            </a:r>
          </a:p>
          <a:p>
            <a:pPr lvl="1"/>
            <a:r>
              <a:rPr lang="it-IT" sz="1800" dirty="0" smtClean="0"/>
              <a:t>Installation of a new control </a:t>
            </a:r>
            <a:r>
              <a:rPr lang="it-IT" sz="1800" dirty="0" err="1" smtClean="0"/>
              <a:t>system</a:t>
            </a:r>
            <a:r>
              <a:rPr lang="it-IT" sz="1800" dirty="0" smtClean="0"/>
              <a:t> for the </a:t>
            </a:r>
            <a:r>
              <a:rPr lang="it-IT" sz="1800" dirty="0" err="1" smtClean="0"/>
              <a:t>linac</a:t>
            </a:r>
            <a:r>
              <a:rPr lang="it-IT" sz="1800" dirty="0" smtClean="0"/>
              <a:t> </a:t>
            </a:r>
            <a:r>
              <a:rPr lang="it-IT" sz="1800" dirty="0" err="1" smtClean="0"/>
              <a:t>magnets</a:t>
            </a:r>
            <a:r>
              <a:rPr lang="it-IT" sz="1800" dirty="0" smtClean="0"/>
              <a:t> </a:t>
            </a:r>
            <a:r>
              <a:rPr lang="it-IT" sz="1800" dirty="0" err="1" smtClean="0"/>
              <a:t>power</a:t>
            </a:r>
            <a:r>
              <a:rPr lang="it-IT" sz="1800" dirty="0" smtClean="0"/>
              <a:t> </a:t>
            </a:r>
            <a:r>
              <a:rPr lang="it-IT" sz="1800" dirty="0" err="1" smtClean="0"/>
              <a:t>supplies</a:t>
            </a:r>
            <a:endParaRPr lang="it-IT" sz="1800" dirty="0" smtClean="0"/>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pic>
        <p:nvPicPr>
          <p:cNvPr id="6" name="Immagine 6"/>
          <p:cNvPicPr>
            <a:picLocks noChangeAspect="1"/>
          </p:cNvPicPr>
          <p:nvPr/>
        </p:nvPicPr>
        <p:blipFill rotWithShape="1">
          <a:blip r:embed="rId4">
            <a:extLst>
              <a:ext uri="{28A0092B-C50C-407E-A947-70E740481C1C}">
                <a14:useLocalDpi xmlns:a14="http://schemas.microsoft.com/office/drawing/2010/main" val="0"/>
              </a:ext>
            </a:extLst>
          </a:blip>
          <a:srcRect t="10661"/>
          <a:stretch/>
        </p:blipFill>
        <p:spPr>
          <a:xfrm>
            <a:off x="5859624" y="3675786"/>
            <a:ext cx="6332376" cy="3182214"/>
          </a:xfrm>
          <a:prstGeom prst="rect">
            <a:avLst/>
          </a:prstGeom>
        </p:spPr>
      </p:pic>
    </p:spTree>
    <p:extLst>
      <p:ext uri="{BB962C8B-B14F-4D97-AF65-F5344CB8AC3E}">
        <p14:creationId xmlns:p14="http://schemas.microsoft.com/office/powerpoint/2010/main" val="2216492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85794"/>
            <a:ext cx="10972800" cy="1143000"/>
          </a:xfrm>
        </p:spPr>
        <p:txBody>
          <a:bodyPr/>
          <a:lstStyle/>
          <a:p>
            <a:r>
              <a:rPr lang="it-IT" dirty="0" err="1" smtClean="0"/>
              <a:t>Inspirit</a:t>
            </a:r>
            <a:endParaRPr lang="it-IT" dirty="0"/>
          </a:p>
        </p:txBody>
      </p:sp>
      <p:sp>
        <p:nvSpPr>
          <p:cNvPr id="3" name="Segnaposto contenuto 2"/>
          <p:cNvSpPr>
            <a:spLocks noGrp="1"/>
          </p:cNvSpPr>
          <p:nvPr>
            <p:ph idx="1"/>
          </p:nvPr>
        </p:nvSpPr>
        <p:spPr>
          <a:xfrm>
            <a:off x="609600" y="1417638"/>
            <a:ext cx="11337236" cy="4903649"/>
          </a:xfrm>
        </p:spPr>
        <p:txBody>
          <a:bodyPr>
            <a:noAutofit/>
          </a:bodyPr>
          <a:lstStyle/>
          <a:p>
            <a:r>
              <a:rPr lang="it-IT" sz="1800" dirty="0" smtClean="0"/>
              <a:t>In </a:t>
            </a:r>
            <a:r>
              <a:rPr lang="it-IT" sz="1800" dirty="0" err="1" smtClean="0"/>
              <a:t>December</a:t>
            </a:r>
            <a:r>
              <a:rPr lang="it-IT" sz="1800" dirty="0" smtClean="0"/>
              <a:t> INSPIRIT </a:t>
            </a:r>
            <a:r>
              <a:rPr lang="it-IT" sz="1800" dirty="0" err="1" smtClean="0"/>
              <a:t>project</a:t>
            </a:r>
            <a:r>
              <a:rPr lang="it-IT" sz="1800" dirty="0" smtClean="0"/>
              <a:t> </a:t>
            </a:r>
            <a:r>
              <a:rPr lang="it-IT" sz="1800" dirty="0" err="1" smtClean="0"/>
              <a:t>ended</a:t>
            </a:r>
            <a:r>
              <a:rPr lang="it-IT" sz="1800" dirty="0" smtClean="0"/>
              <a:t>. </a:t>
            </a:r>
            <a:r>
              <a:rPr lang="it-IT" sz="1800" dirty="0" err="1" smtClean="0"/>
              <a:t>All</a:t>
            </a:r>
            <a:r>
              <a:rPr lang="it-IT" sz="1800" dirty="0" smtClean="0"/>
              <a:t> the </a:t>
            </a:r>
            <a:r>
              <a:rPr lang="it-IT" sz="1800" dirty="0" err="1" smtClean="0"/>
              <a:t>project</a:t>
            </a:r>
            <a:r>
              <a:rPr lang="it-IT" sz="1800" dirty="0" smtClean="0"/>
              <a:t> </a:t>
            </a:r>
            <a:r>
              <a:rPr lang="it-IT" sz="1800" dirty="0" err="1" smtClean="0"/>
              <a:t>goals</a:t>
            </a:r>
            <a:r>
              <a:rPr lang="it-IT" sz="1800" dirty="0" smtClean="0"/>
              <a:t> </a:t>
            </a:r>
            <a:r>
              <a:rPr lang="it-IT" sz="1800" dirty="0" err="1" smtClean="0"/>
              <a:t>were</a:t>
            </a:r>
            <a:r>
              <a:rPr lang="it-IT" sz="1800" dirty="0" smtClean="0"/>
              <a:t> </a:t>
            </a:r>
            <a:r>
              <a:rPr lang="it-IT" sz="1800" dirty="0" err="1" smtClean="0"/>
              <a:t>successfully</a:t>
            </a:r>
            <a:r>
              <a:rPr lang="it-IT" sz="1800" dirty="0" smtClean="0"/>
              <a:t> </a:t>
            </a:r>
            <a:r>
              <a:rPr lang="it-IT" sz="1800" dirty="0" err="1" smtClean="0"/>
              <a:t>fullfilled</a:t>
            </a:r>
            <a:r>
              <a:rPr lang="it-IT" sz="1800" dirty="0" smtClean="0"/>
              <a:t>:</a:t>
            </a:r>
          </a:p>
          <a:p>
            <a:pPr lvl="1"/>
            <a:r>
              <a:rPr lang="it-IT" sz="1800" dirty="0"/>
              <a:t>Installation of the </a:t>
            </a:r>
            <a:r>
              <a:rPr lang="it-IT" sz="1800" dirty="0" err="1"/>
              <a:t>low</a:t>
            </a:r>
            <a:r>
              <a:rPr lang="it-IT" sz="1800" dirty="0"/>
              <a:t> </a:t>
            </a:r>
            <a:r>
              <a:rPr lang="it-IT" sz="1800" dirty="0" err="1"/>
              <a:t>energy</a:t>
            </a:r>
            <a:r>
              <a:rPr lang="it-IT" sz="1800" dirty="0"/>
              <a:t> line to </a:t>
            </a:r>
            <a:r>
              <a:rPr lang="it-IT" sz="1800" dirty="0" err="1"/>
              <a:t>connect</a:t>
            </a:r>
            <a:r>
              <a:rPr lang="it-IT" sz="1800" dirty="0"/>
              <a:t> the new source to the </a:t>
            </a:r>
          </a:p>
          <a:p>
            <a:pPr marL="457200" lvl="1" indent="0">
              <a:buNone/>
            </a:pPr>
            <a:r>
              <a:rPr lang="it-IT" sz="1800" dirty="0"/>
              <a:t>      </a:t>
            </a:r>
            <a:r>
              <a:rPr lang="it-IT" sz="1800" dirty="0" err="1"/>
              <a:t>rest</a:t>
            </a:r>
            <a:r>
              <a:rPr lang="it-IT" sz="1800" dirty="0"/>
              <a:t> of the machine</a:t>
            </a:r>
          </a:p>
          <a:p>
            <a:pPr lvl="1"/>
            <a:r>
              <a:rPr lang="it-IT" sz="1800" dirty="0" err="1" smtClean="0"/>
              <a:t>Revamping</a:t>
            </a:r>
            <a:r>
              <a:rPr lang="it-IT" sz="1800" dirty="0" smtClean="0"/>
              <a:t> of HEBT </a:t>
            </a:r>
            <a:r>
              <a:rPr lang="it-IT" sz="1800" dirty="0" err="1" smtClean="0"/>
              <a:t>steerers</a:t>
            </a:r>
            <a:r>
              <a:rPr lang="it-IT" sz="1800" dirty="0" smtClean="0"/>
              <a:t> </a:t>
            </a:r>
            <a:r>
              <a:rPr lang="it-IT" sz="1800" dirty="0" err="1" smtClean="0"/>
              <a:t>power</a:t>
            </a:r>
            <a:r>
              <a:rPr lang="it-IT" sz="1800" dirty="0" smtClean="0"/>
              <a:t> </a:t>
            </a:r>
            <a:r>
              <a:rPr lang="it-IT" sz="1800" dirty="0" err="1" smtClean="0"/>
              <a:t>supplies</a:t>
            </a:r>
            <a:endParaRPr lang="it-IT" sz="1800" dirty="0" smtClean="0"/>
          </a:p>
          <a:p>
            <a:pPr lvl="1"/>
            <a:r>
              <a:rPr lang="it-IT" sz="1800" dirty="0" err="1"/>
              <a:t>Revamping</a:t>
            </a:r>
            <a:r>
              <a:rPr lang="it-IT" sz="1800" dirty="0"/>
              <a:t> of </a:t>
            </a:r>
            <a:r>
              <a:rPr lang="it-IT" sz="1800" dirty="0" smtClean="0"/>
              <a:t>MEBT </a:t>
            </a:r>
            <a:r>
              <a:rPr lang="it-IT" sz="1800" dirty="0" err="1"/>
              <a:t>steerers</a:t>
            </a:r>
            <a:r>
              <a:rPr lang="it-IT" sz="1800" dirty="0"/>
              <a:t> </a:t>
            </a:r>
            <a:r>
              <a:rPr lang="it-IT" sz="1800" dirty="0" err="1"/>
              <a:t>power</a:t>
            </a:r>
            <a:r>
              <a:rPr lang="it-IT" sz="1800" dirty="0"/>
              <a:t> </a:t>
            </a:r>
            <a:r>
              <a:rPr lang="it-IT" sz="1800" dirty="0" err="1" smtClean="0"/>
              <a:t>supplies</a:t>
            </a:r>
            <a:endParaRPr lang="it-IT" sz="1800" dirty="0" smtClean="0"/>
          </a:p>
          <a:p>
            <a:pPr lvl="1"/>
            <a:r>
              <a:rPr lang="it-IT" sz="1800" dirty="0" err="1" smtClean="0"/>
              <a:t>Commissioning</a:t>
            </a:r>
            <a:r>
              <a:rPr lang="it-IT" sz="1800" dirty="0" smtClean="0"/>
              <a:t> of a new PS for the HEBT </a:t>
            </a:r>
            <a:r>
              <a:rPr lang="it-IT" sz="1800" dirty="0" err="1" smtClean="0"/>
              <a:t>switching</a:t>
            </a:r>
            <a:r>
              <a:rPr lang="it-IT" sz="1800" dirty="0" smtClean="0"/>
              <a:t> </a:t>
            </a:r>
            <a:r>
              <a:rPr lang="it-IT" sz="1800" dirty="0" err="1" smtClean="0"/>
              <a:t>magnet</a:t>
            </a:r>
            <a:r>
              <a:rPr lang="it-IT" sz="1800" dirty="0" smtClean="0"/>
              <a:t>: </a:t>
            </a:r>
            <a:r>
              <a:rPr lang="it-IT" sz="1800" dirty="0" err="1" smtClean="0"/>
              <a:t>it</a:t>
            </a:r>
            <a:r>
              <a:rPr lang="it-IT" sz="1800" dirty="0" smtClean="0"/>
              <a:t> </a:t>
            </a:r>
            <a:r>
              <a:rPr lang="it-IT" sz="1800" dirty="0" err="1" smtClean="0"/>
              <a:t>will</a:t>
            </a:r>
            <a:r>
              <a:rPr lang="it-IT" sz="1800" dirty="0" smtClean="0"/>
              <a:t> be </a:t>
            </a:r>
            <a:r>
              <a:rPr lang="it-IT" sz="1800" dirty="0" err="1" smtClean="0"/>
              <a:t>installed</a:t>
            </a:r>
            <a:r>
              <a:rPr lang="it-IT" sz="1800" dirty="0" smtClean="0"/>
              <a:t> in 2 weeks.</a:t>
            </a:r>
          </a:p>
          <a:p>
            <a:pPr lvl="1"/>
            <a:r>
              <a:rPr lang="it-IT" sz="1800" dirty="0" smtClean="0"/>
              <a:t>Installation of a new control </a:t>
            </a:r>
            <a:r>
              <a:rPr lang="it-IT" sz="1800" dirty="0" err="1" smtClean="0"/>
              <a:t>system</a:t>
            </a:r>
            <a:r>
              <a:rPr lang="it-IT" sz="1800" dirty="0" smtClean="0"/>
              <a:t> for the </a:t>
            </a:r>
            <a:r>
              <a:rPr lang="it-IT" sz="1800" dirty="0" err="1" smtClean="0"/>
              <a:t>linac</a:t>
            </a:r>
            <a:r>
              <a:rPr lang="it-IT" sz="1800" dirty="0" smtClean="0"/>
              <a:t> </a:t>
            </a:r>
            <a:r>
              <a:rPr lang="it-IT" sz="1800" dirty="0" err="1" smtClean="0"/>
              <a:t>magnets</a:t>
            </a:r>
            <a:r>
              <a:rPr lang="it-IT" sz="1800" dirty="0" smtClean="0"/>
              <a:t> </a:t>
            </a:r>
            <a:r>
              <a:rPr lang="it-IT" sz="1800" dirty="0" err="1" smtClean="0"/>
              <a:t>power</a:t>
            </a:r>
            <a:r>
              <a:rPr lang="it-IT" sz="1800" dirty="0" smtClean="0"/>
              <a:t> </a:t>
            </a:r>
            <a:r>
              <a:rPr lang="it-IT" sz="1800" dirty="0" err="1" smtClean="0"/>
              <a:t>supplies</a:t>
            </a:r>
            <a:endParaRPr lang="it-IT" sz="1800" dirty="0" smtClean="0"/>
          </a:p>
          <a:p>
            <a:pPr lvl="1"/>
            <a:r>
              <a:rPr lang="it-IT" sz="1800" dirty="0" smtClean="0"/>
              <a:t>Installation of new </a:t>
            </a:r>
            <a:r>
              <a:rPr lang="it-IT" sz="1800" dirty="0" err="1" smtClean="0"/>
              <a:t>digital</a:t>
            </a:r>
            <a:r>
              <a:rPr lang="it-IT" sz="1800" dirty="0" smtClean="0"/>
              <a:t> </a:t>
            </a:r>
            <a:r>
              <a:rPr lang="it-IT" sz="1800" dirty="0" err="1" smtClean="0"/>
              <a:t>LLRFs</a:t>
            </a:r>
            <a:r>
              <a:rPr lang="it-IT" sz="1800" dirty="0" smtClean="0"/>
              <a:t> for the </a:t>
            </a:r>
            <a:r>
              <a:rPr lang="it-IT" sz="1800" dirty="0" err="1" smtClean="0"/>
              <a:t>three</a:t>
            </a:r>
            <a:r>
              <a:rPr lang="it-IT" sz="1800" dirty="0" smtClean="0"/>
              <a:t> </a:t>
            </a:r>
            <a:r>
              <a:rPr lang="it-IT" sz="1800" dirty="0" err="1" smtClean="0"/>
              <a:t>linac</a:t>
            </a:r>
            <a:r>
              <a:rPr lang="it-IT" sz="1800" dirty="0" smtClean="0"/>
              <a:t> </a:t>
            </a:r>
            <a:r>
              <a:rPr lang="it-IT" sz="1800" dirty="0" err="1" smtClean="0"/>
              <a:t>amplifiers</a:t>
            </a:r>
            <a:endParaRPr lang="it-IT" sz="1800" dirty="0" smtClean="0"/>
          </a:p>
        </p:txBody>
      </p:sp>
      <p:pic>
        <p:nvPicPr>
          <p:cNvPr id="5"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pic>
        <p:nvPicPr>
          <p:cNvPr id="6"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34189" y="1500187"/>
            <a:ext cx="6858000" cy="3857625"/>
          </a:xfrm>
          <a:prstGeom prst="rect">
            <a:avLst/>
          </a:prstGeom>
        </p:spPr>
      </p:pic>
    </p:spTree>
    <p:extLst>
      <p:ext uri="{BB962C8B-B14F-4D97-AF65-F5344CB8AC3E}">
        <p14:creationId xmlns:p14="http://schemas.microsoft.com/office/powerpoint/2010/main" val="2690566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t-IT" dirty="0" err="1" smtClean="0"/>
              <a:t>Delivered</a:t>
            </a:r>
            <a:r>
              <a:rPr lang="it-IT" dirty="0" smtClean="0"/>
              <a:t> to CNAO</a:t>
            </a:r>
          </a:p>
          <a:p>
            <a:r>
              <a:rPr lang="it-IT" dirty="0" smtClean="0"/>
              <a:t>Assembly and </a:t>
            </a:r>
            <a:r>
              <a:rPr lang="it-IT" dirty="0" err="1" smtClean="0"/>
              <a:t>commissioning</a:t>
            </a:r>
            <a:r>
              <a:rPr lang="it-IT" dirty="0" smtClean="0"/>
              <a:t/>
            </a:r>
            <a:br>
              <a:rPr lang="it-IT" dirty="0" smtClean="0"/>
            </a:br>
            <a:r>
              <a:rPr lang="it-IT" dirty="0" smtClean="0"/>
              <a:t>in progress</a:t>
            </a:r>
          </a:p>
          <a:p>
            <a:r>
              <a:rPr lang="it-IT" dirty="0" err="1" smtClean="0"/>
              <a:t>Tests</a:t>
            </a:r>
            <a:r>
              <a:rPr lang="it-IT" dirty="0" smtClean="0"/>
              <a:t> of </a:t>
            </a:r>
            <a:r>
              <a:rPr lang="it-IT" dirty="0" err="1" smtClean="0"/>
              <a:t>controls</a:t>
            </a:r>
            <a:r>
              <a:rPr lang="it-IT" dirty="0" smtClean="0"/>
              <a:t> and </a:t>
            </a:r>
            <a:r>
              <a:rPr lang="it-IT" dirty="0" err="1" smtClean="0"/>
              <a:t>motion</a:t>
            </a:r>
            <a:r>
              <a:rPr lang="it-IT" dirty="0" smtClean="0"/>
              <a:t> </a:t>
            </a:r>
            <a:br>
              <a:rPr lang="it-IT" dirty="0" smtClean="0"/>
            </a:br>
            <a:r>
              <a:rPr lang="it-IT" dirty="0" err="1" smtClean="0"/>
              <a:t>foreseen</a:t>
            </a:r>
            <a:r>
              <a:rPr lang="it-IT" dirty="0" smtClean="0"/>
              <a:t> in </a:t>
            </a:r>
            <a:r>
              <a:rPr lang="it-IT" dirty="0" err="1" smtClean="0"/>
              <a:t>July</a:t>
            </a:r>
            <a:endParaRPr lang="it-IT" dirty="0" smtClean="0"/>
          </a:p>
          <a:p>
            <a:r>
              <a:rPr lang="it-IT" dirty="0" err="1" smtClean="0"/>
              <a:t>It</a:t>
            </a:r>
            <a:r>
              <a:rPr lang="it-IT" dirty="0" smtClean="0"/>
              <a:t> </a:t>
            </a:r>
            <a:r>
              <a:rPr lang="it-IT" dirty="0" err="1" smtClean="0"/>
              <a:t>will</a:t>
            </a:r>
            <a:r>
              <a:rPr lang="it-IT" dirty="0" smtClean="0"/>
              <a:t> be </a:t>
            </a:r>
            <a:r>
              <a:rPr lang="it-IT" dirty="0" err="1" smtClean="0"/>
              <a:t>installed</a:t>
            </a:r>
            <a:r>
              <a:rPr lang="it-IT" dirty="0" smtClean="0"/>
              <a:t> </a:t>
            </a:r>
            <a:r>
              <a:rPr lang="it-IT" dirty="0" err="1" smtClean="0"/>
              <a:t>next</a:t>
            </a:r>
            <a:r>
              <a:rPr lang="it-IT" dirty="0" smtClean="0"/>
              <a:t> </a:t>
            </a:r>
            <a:r>
              <a:rPr lang="it-IT" dirty="0" err="1" smtClean="0"/>
              <a:t>year</a:t>
            </a:r>
            <a:endParaRPr lang="it-IT" dirty="0" smtClean="0"/>
          </a:p>
        </p:txBody>
      </p:sp>
      <p:pic>
        <p:nvPicPr>
          <p:cNvPr id="4" name="Picture 3"/>
          <p:cNvPicPr>
            <a:picLocks noChangeAspect="1"/>
          </p:cNvPicPr>
          <p:nvPr/>
        </p:nvPicPr>
        <p:blipFill rotWithShape="1">
          <a:blip r:embed="rId2"/>
          <a:srcRect t="15510" b="8027"/>
          <a:stretch/>
        </p:blipFill>
        <p:spPr>
          <a:xfrm>
            <a:off x="6661120" y="0"/>
            <a:ext cx="4143721" cy="6858000"/>
          </a:xfrm>
          <a:prstGeom prst="rect">
            <a:avLst/>
          </a:prstGeom>
        </p:spPr>
      </p:pic>
      <p:sp>
        <p:nvSpPr>
          <p:cNvPr id="2" name="Title 1"/>
          <p:cNvSpPr>
            <a:spLocks noGrp="1"/>
          </p:cNvSpPr>
          <p:nvPr>
            <p:ph type="title"/>
          </p:nvPr>
        </p:nvSpPr>
        <p:spPr/>
        <p:txBody>
          <a:bodyPr/>
          <a:lstStyle/>
          <a:p>
            <a:r>
              <a:rPr lang="it-IT" dirty="0" err="1" smtClean="0"/>
              <a:t>Inspirit</a:t>
            </a:r>
            <a:r>
              <a:rPr lang="it-IT" dirty="0" smtClean="0"/>
              <a:t> - </a:t>
            </a:r>
            <a:r>
              <a:rPr lang="it-IT" dirty="0" err="1" smtClean="0"/>
              <a:t>Electrostatic</a:t>
            </a:r>
            <a:r>
              <a:rPr lang="it-IT" dirty="0" smtClean="0"/>
              <a:t> </a:t>
            </a:r>
            <a:r>
              <a:rPr lang="it-IT" dirty="0" err="1" smtClean="0"/>
              <a:t>septum</a:t>
            </a:r>
            <a:endParaRPr lang="it-IT" dirty="0"/>
          </a:p>
        </p:txBody>
      </p:sp>
      <p:pic>
        <p:nvPicPr>
          <p:cNvPr id="5" name="Immagine 10" descr="sistema-sanitario-lombardia.png"/>
          <p:cNvPicPr>
            <a:picLocks noChangeAspect="1"/>
          </p:cNvPicPr>
          <p:nvPr/>
        </p:nvPicPr>
        <p:blipFill>
          <a:blip r:embed="rId3" cstate="print"/>
          <a:srcRect/>
          <a:stretch>
            <a:fillRect/>
          </a:stretch>
        </p:blipFill>
        <p:spPr bwMode="auto">
          <a:xfrm>
            <a:off x="10906125" y="6391068"/>
            <a:ext cx="1285875" cy="238125"/>
          </a:xfrm>
          <a:prstGeom prst="rect">
            <a:avLst/>
          </a:prstGeom>
          <a:noFill/>
          <a:ln w="9525">
            <a:noFill/>
            <a:miter lim="800000"/>
            <a:headEnd/>
            <a:tailEnd/>
          </a:ln>
        </p:spPr>
      </p:pic>
    </p:spTree>
    <p:extLst>
      <p:ext uri="{BB962C8B-B14F-4D97-AF65-F5344CB8AC3E}">
        <p14:creationId xmlns:p14="http://schemas.microsoft.com/office/powerpoint/2010/main" val="704845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611623" y="1600200"/>
            <a:ext cx="8800802" cy="4925604"/>
          </a:xfrm>
          <a:prstGeom prst="rect">
            <a:avLst/>
          </a:prstGeom>
        </p:spPr>
      </p:pic>
      <p:sp>
        <p:nvSpPr>
          <p:cNvPr id="9" name="Title 8"/>
          <p:cNvSpPr>
            <a:spLocks noGrp="1"/>
          </p:cNvSpPr>
          <p:nvPr>
            <p:ph type="title"/>
          </p:nvPr>
        </p:nvSpPr>
        <p:spPr/>
        <p:txBody>
          <a:bodyPr/>
          <a:lstStyle/>
          <a:p>
            <a:r>
              <a:rPr lang="it-IT" dirty="0" err="1" smtClean="0"/>
              <a:t>Inspirit</a:t>
            </a:r>
            <a:r>
              <a:rPr lang="it-IT" dirty="0" smtClean="0"/>
              <a:t> – </a:t>
            </a:r>
            <a:r>
              <a:rPr lang="it-IT" dirty="0" err="1" smtClean="0"/>
              <a:t>third</a:t>
            </a:r>
            <a:r>
              <a:rPr lang="it-IT" dirty="0" smtClean="0"/>
              <a:t> source</a:t>
            </a:r>
            <a:endParaRPr lang="it-IT" dirty="0"/>
          </a:p>
        </p:txBody>
      </p:sp>
      <p:sp>
        <p:nvSpPr>
          <p:cNvPr id="10" name="Content Placeholder 9"/>
          <p:cNvSpPr>
            <a:spLocks noGrp="1"/>
          </p:cNvSpPr>
          <p:nvPr>
            <p:ph idx="1"/>
          </p:nvPr>
        </p:nvSpPr>
        <p:spPr>
          <a:xfrm>
            <a:off x="622041" y="1133670"/>
            <a:ext cx="10972800" cy="4525963"/>
          </a:xfrm>
        </p:spPr>
        <p:txBody>
          <a:bodyPr>
            <a:normAutofit/>
          </a:bodyPr>
          <a:lstStyle/>
          <a:p>
            <a:r>
              <a:rPr lang="it-IT" sz="2400" dirty="0" smtClean="0"/>
              <a:t>Source in the </a:t>
            </a:r>
            <a:r>
              <a:rPr lang="it-IT" sz="2400" dirty="0" err="1" smtClean="0"/>
              <a:t>synchrotron</a:t>
            </a:r>
            <a:r>
              <a:rPr lang="it-IT" sz="2400" dirty="0" smtClean="0"/>
              <a:t> hall</a:t>
            </a:r>
            <a:endParaRPr lang="it-IT" sz="2400" dirty="0"/>
          </a:p>
        </p:txBody>
      </p:sp>
      <p:pic>
        <p:nvPicPr>
          <p:cNvPr id="11" name="Immagine 10" descr="sistema-sanitario-lombardia.png"/>
          <p:cNvPicPr>
            <a:picLocks noChangeAspect="1"/>
          </p:cNvPicPr>
          <p:nvPr/>
        </p:nvPicPr>
        <p:blipFill>
          <a:blip r:embed="rId3" cstate="print"/>
          <a:srcRect/>
          <a:stretch>
            <a:fillRect/>
          </a:stretch>
        </p:blipFill>
        <p:spPr bwMode="auto">
          <a:xfrm>
            <a:off x="8879795" y="6510131"/>
            <a:ext cx="1285875" cy="238125"/>
          </a:xfrm>
          <a:prstGeom prst="rect">
            <a:avLst/>
          </a:prstGeom>
          <a:noFill/>
          <a:ln w="9525">
            <a:noFill/>
            <a:miter lim="800000"/>
            <a:headEnd/>
            <a:tailEnd/>
          </a:ln>
        </p:spPr>
      </p:pic>
    </p:spTree>
    <p:extLst>
      <p:ext uri="{BB962C8B-B14F-4D97-AF65-F5344CB8AC3E}">
        <p14:creationId xmlns:p14="http://schemas.microsoft.com/office/powerpoint/2010/main" val="423424838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9436</TotalTime>
  <Words>1110</Words>
  <Application>Microsoft Office PowerPoint</Application>
  <PresentationFormat>Widescreen</PresentationFormat>
  <Paragraphs>189</Paragraphs>
  <Slides>25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Arial</vt:lpstr>
      <vt:lpstr>Calibri</vt:lpstr>
      <vt:lpstr>Georgia</vt:lpstr>
      <vt:lpstr>Handwriting - Dakota</vt:lpstr>
      <vt:lpstr>Times New Roman</vt:lpstr>
      <vt:lpstr>Trebuchet MS</vt:lpstr>
      <vt:lpstr>Wingdings</vt:lpstr>
      <vt:lpstr>Custom Design</vt:lpstr>
      <vt:lpstr>CNAO Status</vt:lpstr>
      <vt:lpstr>Inspirit</vt:lpstr>
      <vt:lpstr>Inspirit</vt:lpstr>
      <vt:lpstr>Inspirit</vt:lpstr>
      <vt:lpstr>Inspirit</vt:lpstr>
      <vt:lpstr>Inspirit</vt:lpstr>
      <vt:lpstr>Inspirit</vt:lpstr>
      <vt:lpstr>Inspirit - Electrostatic septum</vt:lpstr>
      <vt:lpstr>Inspirit – third source</vt:lpstr>
      <vt:lpstr>First He Beam!</vt:lpstr>
      <vt:lpstr>Waiting for authorization</vt:lpstr>
      <vt:lpstr>Expansion: New facilities</vt:lpstr>
      <vt:lpstr>PowerPoint Presentation</vt:lpstr>
      <vt:lpstr>PowerPoint Presentation</vt:lpstr>
      <vt:lpstr>PowerPoint Presentation</vt:lpstr>
      <vt:lpstr>PowerPoint Presentation</vt:lpstr>
      <vt:lpstr>Carbon Gantry</vt:lpstr>
      <vt:lpstr>Carbon Gantry</vt:lpstr>
      <vt:lpstr>PowerPoint Presentation</vt:lpstr>
      <vt:lpstr>PowerPoint Presentation</vt:lpstr>
      <vt:lpstr>PowerPoint Presentation</vt:lpstr>
      <vt:lpstr>Cold-warm supports deformation</vt:lpstr>
      <vt:lpstr>Next step: Vacuum vessel stiffness (VV)</vt:lpstr>
      <vt:lpstr>Doctoral school in hadrontherapy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Pullia Marco</cp:lastModifiedBy>
  <cp:revision>161</cp:revision>
  <cp:lastPrinted>2021-06-15T13:58:24Z</cp:lastPrinted>
  <dcterms:created xsi:type="dcterms:W3CDTF">2019-12-09T11:54:53Z</dcterms:created>
  <dcterms:modified xsi:type="dcterms:W3CDTF">2023-06-06T02:52:38Z</dcterms:modified>
</cp:coreProperties>
</file>