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310" r:id="rId3"/>
    <p:sldId id="326" r:id="rId4"/>
    <p:sldId id="32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76" d="100"/>
          <a:sy n="76" d="100"/>
        </p:scale>
        <p:origin x="1768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16757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Next steps"/>
          <p:cNvSpPr txBox="1"/>
          <p:nvPr userDrawn="1"/>
        </p:nvSpPr>
        <p:spPr>
          <a:xfrm>
            <a:off x="10366466" y="706523"/>
            <a:ext cx="102592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endParaRPr lang="en-US" dirty="0"/>
          </a:p>
        </p:txBody>
      </p:sp>
      <p:pic>
        <p:nvPicPr>
          <p:cNvPr id="6" name="FOOTlogo.png" descr="FOOT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177071" y="176896"/>
            <a:ext cx="566319" cy="56158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7" name="Rounded Rectangle"/>
          <p:cNvSpPr/>
          <p:nvPr userDrawn="1"/>
        </p:nvSpPr>
        <p:spPr>
          <a:xfrm>
            <a:off x="2493574" y="1202117"/>
            <a:ext cx="9895286" cy="72001"/>
          </a:xfrm>
          <a:prstGeom prst="roundRect">
            <a:avLst>
              <a:gd name="adj" fmla="val 50000"/>
            </a:avLst>
          </a:prstGeom>
          <a:gradFill>
            <a:gsLst>
              <a:gs pos="11245">
                <a:srgbClr val="FFFFFF"/>
              </a:gs>
              <a:gs pos="61363">
                <a:srgbClr val="7FBADC"/>
              </a:gs>
              <a:gs pos="82165">
                <a:schemeClr val="accent1">
                  <a:lumOff val="-13575"/>
                </a:schemeClr>
              </a:gs>
            </a:gsLst>
            <a:lin ang="21143094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8" name="Proton beam"/>
          <p:cNvSpPr txBox="1"/>
          <p:nvPr userDrawn="1"/>
        </p:nvSpPr>
        <p:spPr>
          <a:xfrm>
            <a:off x="295916" y="9161482"/>
            <a:ext cx="1175638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FOOT Physics Meeting                                              			June  2023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85373" y="9296400"/>
            <a:ext cx="227280" cy="33700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rPr/>
              <a:t>1</a:t>
            </a:fld>
            <a:endParaRPr/>
          </a:p>
        </p:txBody>
      </p:sp>
      <p:sp>
        <p:nvSpPr>
          <p:cNvPr id="145" name="FOOT calorimeter"/>
          <p:cNvSpPr txBox="1"/>
          <p:nvPr/>
        </p:nvSpPr>
        <p:spPr>
          <a:xfrm>
            <a:off x="9000657" y="679807"/>
            <a:ext cx="3044090" cy="5842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FOOT calorimeter</a:t>
            </a:r>
          </a:p>
        </p:txBody>
      </p:sp>
      <p:pic>
        <p:nvPicPr>
          <p:cNvPr id="146" name="FOOTlogo.png" descr="FOO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071" y="176896"/>
            <a:ext cx="566319" cy="56158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147" name="Rounded Rectangle"/>
          <p:cNvSpPr/>
          <p:nvPr/>
        </p:nvSpPr>
        <p:spPr>
          <a:xfrm>
            <a:off x="2493574" y="1202117"/>
            <a:ext cx="9895286" cy="72001"/>
          </a:xfrm>
          <a:prstGeom prst="roundRect">
            <a:avLst>
              <a:gd name="adj" fmla="val 50000"/>
            </a:avLst>
          </a:prstGeom>
          <a:gradFill>
            <a:gsLst>
              <a:gs pos="11245">
                <a:srgbClr val="FFFFFF"/>
              </a:gs>
              <a:gs pos="61363">
                <a:srgbClr val="7FBADC"/>
              </a:gs>
              <a:gs pos="82165">
                <a:schemeClr val="accent1">
                  <a:lumOff val="-13575"/>
                </a:schemeClr>
              </a:gs>
            </a:gsLst>
            <a:lin ang="21143094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Proton beam"/>
          <p:cNvSpPr txBox="1"/>
          <p:nvPr/>
        </p:nvSpPr>
        <p:spPr>
          <a:xfrm>
            <a:off x="9049137" y="1307198"/>
            <a:ext cx="291915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sz="3600" dirty="0"/>
              <a:t>Status Report</a:t>
            </a:r>
            <a:endParaRPr sz="3600" dirty="0"/>
          </a:p>
        </p:txBody>
      </p:sp>
      <p:sp>
        <p:nvSpPr>
          <p:cNvPr id="23" name="Proton beam"/>
          <p:cNvSpPr txBox="1"/>
          <p:nvPr/>
        </p:nvSpPr>
        <p:spPr>
          <a:xfrm>
            <a:off x="1928323" y="3652150"/>
            <a:ext cx="29703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algn="l"/>
            <a:r>
              <a:rPr lang="en-US" sz="3600" b="1" dirty="0"/>
              <a:t>Construction</a:t>
            </a:r>
            <a:endParaRPr sz="3600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5834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>
                <a:solidFill>
                  <a:schemeClr val="accent1"/>
                </a:solidFill>
              </a:rPr>
              <a:t>Missing items:</a:t>
            </a:r>
          </a:p>
          <a:p>
            <a:pPr algn="l">
              <a:spcBef>
                <a:spcPts val="1500"/>
              </a:spcBef>
              <a:defRPr sz="3000"/>
            </a:pP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Mechanical pieces: </a:t>
            </a:r>
          </a:p>
          <a:p>
            <a:pPr algn="l">
              <a:spcBef>
                <a:spcPts val="1500"/>
              </a:spcBef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delivery of support table for calibrations in mid May</a:t>
            </a:r>
          </a:p>
          <a:p>
            <a:pPr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vertical module holders being redesigned to mount in a 6x6 configuration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6" indent="-342900" algn="l">
              <a:spcBef>
                <a:spcPts val="1500"/>
              </a:spcBef>
              <a:buFont typeface="Arial" panose="020B0604020202020204" pitchFamily="34" charset="0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Detectors:</a:t>
            </a:r>
          </a:p>
          <a:p>
            <a:pPr lvl="8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- delivery of last batch at the end of May</a:t>
            </a:r>
          </a:p>
          <a:p>
            <a:pPr lvl="8" indent="0" algn="l">
              <a:spcBef>
                <a:spcPts val="1500"/>
              </a:spcBef>
              <a:defRPr sz="2500"/>
            </a:pP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lvl="6" indent="0" algn="l">
              <a:spcBef>
                <a:spcPts val="1500"/>
              </a:spcBef>
              <a:defRPr sz="2500"/>
            </a:pP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lvl="4" indent="0" algn="l">
              <a:spcBef>
                <a:spcPts val="1500"/>
              </a:spcBef>
              <a:defRPr sz="2500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590618" y="706523"/>
            <a:ext cx="1654300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0276030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7296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>
                <a:solidFill>
                  <a:schemeClr val="accent1"/>
                </a:solidFill>
              </a:rPr>
              <a:t>Timeline: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Modules: 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- 22 modules (198 crystals) assembled, 17 of them already calibrated in 		temperature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- 40 crystals ready at CERN		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gluing at CERN (last 82 crystals) to be completed at the beginning of July</a:t>
            </a:r>
          </a:p>
          <a:p>
            <a:pPr lvl="1" indent="0" algn="l">
              <a:spcBef>
                <a:spcPts val="1500"/>
              </a:spcBef>
              <a:defRPr sz="2500"/>
            </a:pP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Temperature calibration: 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to be completed by the end of July (beginning of September)</a:t>
            </a:r>
          </a:p>
          <a:p>
            <a:pPr lvl="1" indent="0" algn="l">
              <a:spcBef>
                <a:spcPts val="1500"/>
              </a:spcBef>
              <a:defRPr sz="2500"/>
            </a:pP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1" indent="-342900" algn="l">
              <a:spcBef>
                <a:spcPts val="1500"/>
              </a:spcBef>
              <a:buFont typeface="Arial" panose="020B0604020202020204" pitchFamily="34" charset="0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System assembly: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- in September, at CNAO or in Torino? (to be decided)  </a:t>
            </a:r>
          </a:p>
          <a:p>
            <a:pPr lvl="1" indent="0" algn="l">
              <a:spcBef>
                <a:spcPts val="1500"/>
              </a:spcBef>
              <a:defRPr sz="2500"/>
            </a:pP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590618" y="706523"/>
            <a:ext cx="1654300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6212874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6412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>
                <a:solidFill>
                  <a:schemeClr val="accent1"/>
                </a:solidFill>
              </a:rPr>
              <a:t>Spares:</a:t>
            </a:r>
          </a:p>
          <a:p>
            <a:pPr algn="l">
              <a:spcBef>
                <a:spcPts val="1500"/>
              </a:spcBef>
              <a:defRPr sz="3000"/>
            </a:pP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SiPM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tiles: 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some available from FBK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asked for quotation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Front-end boards: 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- quotation for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30 pieces: 2.5 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kE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b="0" dirty="0">
                <a:solidFill>
                  <a:schemeClr val="accent5">
                    <a:lumMod val="50000"/>
                  </a:schemeClr>
                </a:solidFill>
              </a:rPr>
              <a:t>		50 pieces: 3.7 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</a:rPr>
              <a:t>kE</a:t>
            </a: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0" algn="l">
              <a:spcBef>
                <a:spcPts val="1500"/>
              </a:spcBef>
              <a:defRPr sz="2500"/>
            </a:pPr>
            <a:endParaRPr lang="en-US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590618" y="706523"/>
            <a:ext cx="1654300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7061459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15076</TotalTime>
  <Words>181</Words>
  <Application>Microsoft Macintosh PowerPoint</Application>
  <PresentationFormat>Custom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Avenir Next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Piergiorgio Cerello</cp:lastModifiedBy>
  <cp:revision>368</cp:revision>
  <cp:lastPrinted>2018-06-03T22:13:19Z</cp:lastPrinted>
  <dcterms:modified xsi:type="dcterms:W3CDTF">2023-06-06T07:22:35Z</dcterms:modified>
</cp:coreProperties>
</file>