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137354bc-8369-486a-a5fa-294e1d70ad2d" providerId="ADAL" clId="{C71F6C41-FACF-4DC8-88C4-04DD841681BE}"/>
    <pc:docChg chg="custSel modSld">
      <pc:chgData name="Mauro Villa" userId="137354bc-8369-486a-a5fa-294e1d70ad2d" providerId="ADAL" clId="{C71F6C41-FACF-4DC8-88C4-04DD841681BE}" dt="2023-06-04T10:04:39.146" v="1190" actId="20577"/>
      <pc:docMkLst>
        <pc:docMk/>
      </pc:docMkLst>
      <pc:sldChg chg="modSp mod">
        <pc:chgData name="Mauro Villa" userId="137354bc-8369-486a-a5fa-294e1d70ad2d" providerId="ADAL" clId="{C71F6C41-FACF-4DC8-88C4-04DD841681BE}" dt="2023-06-04T09:25:38.047" v="427" actId="20577"/>
        <pc:sldMkLst>
          <pc:docMk/>
          <pc:sldMk cId="2046152804" sldId="257"/>
        </pc:sldMkLst>
        <pc:spChg chg="mod">
          <ac:chgData name="Mauro Villa" userId="137354bc-8369-486a-a5fa-294e1d70ad2d" providerId="ADAL" clId="{C71F6C41-FACF-4DC8-88C4-04DD841681BE}" dt="2023-06-04T09:25:38.047" v="427" actId="20577"/>
          <ac:spMkLst>
            <pc:docMk/>
            <pc:sldMk cId="2046152804" sldId="257"/>
            <ac:spMk id="3" creationId="{2F5BF18F-C10C-76DC-B8AC-CE21B18A48BB}"/>
          </ac:spMkLst>
        </pc:spChg>
      </pc:sldChg>
      <pc:sldChg chg="modSp mod">
        <pc:chgData name="Mauro Villa" userId="137354bc-8369-486a-a5fa-294e1d70ad2d" providerId="ADAL" clId="{C71F6C41-FACF-4DC8-88C4-04DD841681BE}" dt="2023-06-04T09:28:48.448" v="683" actId="20577"/>
        <pc:sldMkLst>
          <pc:docMk/>
          <pc:sldMk cId="3010798544" sldId="259"/>
        </pc:sldMkLst>
        <pc:spChg chg="mod">
          <ac:chgData name="Mauro Villa" userId="137354bc-8369-486a-a5fa-294e1d70ad2d" providerId="ADAL" clId="{C71F6C41-FACF-4DC8-88C4-04DD841681BE}" dt="2023-06-04T09:28:48.448" v="683" actId="20577"/>
          <ac:spMkLst>
            <pc:docMk/>
            <pc:sldMk cId="3010798544" sldId="259"/>
            <ac:spMk id="3" creationId="{2F5BF18F-C10C-76DC-B8AC-CE21B18A48BB}"/>
          </ac:spMkLst>
        </pc:spChg>
      </pc:sldChg>
      <pc:sldChg chg="addSp modSp mod">
        <pc:chgData name="Mauro Villa" userId="137354bc-8369-486a-a5fa-294e1d70ad2d" providerId="ADAL" clId="{C71F6C41-FACF-4DC8-88C4-04DD841681BE}" dt="2023-06-04T10:04:39.146" v="1190" actId="20577"/>
        <pc:sldMkLst>
          <pc:docMk/>
          <pc:sldMk cId="2714340914" sldId="260"/>
        </pc:sldMkLst>
        <pc:spChg chg="mod">
          <ac:chgData name="Mauro Villa" userId="137354bc-8369-486a-a5fa-294e1d70ad2d" providerId="ADAL" clId="{C71F6C41-FACF-4DC8-88C4-04DD841681BE}" dt="2023-06-04T09:29:24.275" v="717" actId="6549"/>
          <ac:spMkLst>
            <pc:docMk/>
            <pc:sldMk cId="2714340914" sldId="260"/>
            <ac:spMk id="2" creationId="{4A1AD97F-F219-49BD-3EF6-A563AB24F3F9}"/>
          </ac:spMkLst>
        </pc:spChg>
        <pc:spChg chg="mod">
          <ac:chgData name="Mauro Villa" userId="137354bc-8369-486a-a5fa-294e1d70ad2d" providerId="ADAL" clId="{C71F6C41-FACF-4DC8-88C4-04DD841681BE}" dt="2023-06-04T10:04:39.146" v="1190" actId="20577"/>
          <ac:spMkLst>
            <pc:docMk/>
            <pc:sldMk cId="2714340914" sldId="260"/>
            <ac:spMk id="3" creationId="{2F5BF18F-C10C-76DC-B8AC-CE21B18A48BB}"/>
          </ac:spMkLst>
        </pc:spChg>
        <pc:picChg chg="add mod">
          <ac:chgData name="Mauro Villa" userId="137354bc-8369-486a-a5fa-294e1d70ad2d" providerId="ADAL" clId="{C71F6C41-FACF-4DC8-88C4-04DD841681BE}" dt="2023-06-04T10:04:31.194" v="1189" actId="1076"/>
          <ac:picMkLst>
            <pc:docMk/>
            <pc:sldMk cId="2714340914" sldId="260"/>
            <ac:picMk id="6" creationId="{5A184BE0-79EB-5557-091B-AA66F06A0DF2}"/>
          </ac:picMkLst>
        </pc:picChg>
        <pc:picChg chg="mod modCrop">
          <ac:chgData name="Mauro Villa" userId="137354bc-8369-486a-a5fa-294e1d70ad2d" providerId="ADAL" clId="{C71F6C41-FACF-4DC8-88C4-04DD841681BE}" dt="2023-06-04T10:04:01.689" v="1187" actId="1076"/>
          <ac:picMkLst>
            <pc:docMk/>
            <pc:sldMk cId="2714340914" sldId="260"/>
            <ac:picMk id="9" creationId="{38E7017B-E0BF-D1E8-46DC-A17D4587FAE9}"/>
          </ac:picMkLst>
        </pc:picChg>
        <pc:picChg chg="mod">
          <ac:chgData name="Mauro Villa" userId="137354bc-8369-486a-a5fa-294e1d70ad2d" providerId="ADAL" clId="{C71F6C41-FACF-4DC8-88C4-04DD841681BE}" dt="2023-06-04T10:03:31.761" v="1176" actId="1076"/>
          <ac:picMkLst>
            <pc:docMk/>
            <pc:sldMk cId="2714340914" sldId="260"/>
            <ac:picMk id="11" creationId="{B331441E-7AC8-F89F-0D9F-BBE1415C2845}"/>
          </ac:picMkLst>
        </pc:picChg>
        <pc:picChg chg="mod">
          <ac:chgData name="Mauro Villa" userId="137354bc-8369-486a-a5fa-294e1d70ad2d" providerId="ADAL" clId="{C71F6C41-FACF-4DC8-88C4-04DD841681BE}" dt="2023-06-04T10:03:56.849" v="1185" actId="1076"/>
          <ac:picMkLst>
            <pc:docMk/>
            <pc:sldMk cId="2714340914" sldId="260"/>
            <ac:picMk id="13" creationId="{4EF0A589-DEDF-6C8A-2263-837DA68F76BD}"/>
          </ac:picMkLst>
        </pc:picChg>
        <pc:picChg chg="mod">
          <ac:chgData name="Mauro Villa" userId="137354bc-8369-486a-a5fa-294e1d70ad2d" providerId="ADAL" clId="{C71F6C41-FACF-4DC8-88C4-04DD841681BE}" dt="2023-06-04T10:03:35.803" v="1178" actId="1076"/>
          <ac:picMkLst>
            <pc:docMk/>
            <pc:sldMk cId="2714340914" sldId="260"/>
            <ac:picMk id="15" creationId="{5AB44747-8547-AAC1-7065-46285F6D94DA}"/>
          </ac:picMkLst>
        </pc:picChg>
        <pc:picChg chg="mod">
          <ac:chgData name="Mauro Villa" userId="137354bc-8369-486a-a5fa-294e1d70ad2d" providerId="ADAL" clId="{C71F6C41-FACF-4DC8-88C4-04DD841681BE}" dt="2023-06-04T10:04:00.009" v="1186" actId="14100"/>
          <ac:picMkLst>
            <pc:docMk/>
            <pc:sldMk cId="2714340914" sldId="260"/>
            <ac:picMk id="17" creationId="{94EBFADA-A6F5-9809-4171-C7FE97ADB6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5B802-EC98-318F-7501-1CC032C0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A58A8B1-55CD-E8FC-3EBB-F685C076D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51AE7-9AA8-4A84-62F0-5AAEC1B2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95365D-20DE-F1B9-4638-734DE1A1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054D1-2EF7-C31A-6F36-96EF2559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3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B7EDB-87F2-9086-7F75-C9C64CDD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945D3A-CDED-238F-2857-4F079437C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F41A61-B3E4-4342-DA0E-AD2F7B0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9236E0-A8A3-C5A0-C369-46D441AD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2288A2-3B69-1409-3AAE-06E1D2A2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D97EE9-0B50-58C3-1B0B-96F66078D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E055984-E8DB-91B9-C60F-E222F40D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DA0E1-9B5C-1B47-88A7-EBA55D6F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297355-A4CB-8C5B-46A0-B7F90E2E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DDB48C-FAA1-CD6B-E13F-0566110E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84F5A-8B59-E2EE-523C-E25BD875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89D20E-99D1-E24D-05F7-B86EF4270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F52175-DC1C-BF54-245F-3C498566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748710-AE46-21AF-3F5A-63CE75D7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FED69-956B-A5EF-B1F9-837D23C1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EA4B6-91AB-4007-1D7B-BB580018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B29649-CA30-0893-D7F2-563EA2B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BD02A6-0C68-189C-A4AE-EF705E2E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DACDC2-B01D-FA95-DCF2-02EDA58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E8D84D-76D2-D2D6-E89A-23CD661D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AE99B-ACEF-071B-05A6-68CB107E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CAE6A-4AC2-CDE5-3837-458CBAADD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6E7822-6FF9-8694-ACC0-C8F25E764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4D516-9193-012C-FB1F-8F62C1B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52AD96-21F4-7A17-13D3-20EE1E92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B9C2C-D8DE-0FA5-FD3A-E3597F84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BCB93-C06D-23AF-A50D-EF89EE7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D6D4F1-9004-00BC-2E96-A857BB19F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A3C639-0830-BF42-762E-7D9974F7F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639192-C812-1A72-CB8D-D1AAEBC08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1D0A132-0E7B-DFB5-A43A-5E179150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E67697-1EC8-AC93-C125-D2E504A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1045C3-2855-E359-C584-FC674F5B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098395-42E2-2913-C731-69C21F3A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B13C5-9545-37F4-C8C1-362F642D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18685-2E3A-F4D3-33D6-51162A6E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4EACDD-3D72-7C1A-FF46-BFAC54E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FE9F16-9EDF-C3AE-12CA-C3D60C9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6AFC39-3503-60AC-40DA-CF18AC39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62FEC-2557-6BCA-F620-67CFD78C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F7614B-A44F-0BB4-5A6B-C2083A88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19930-7F36-2C33-539E-AF41F7CD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DBA60-F1E1-4DE3-0FFE-8BDC82F7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C7A853-7979-F000-6B5D-F591F9FD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79AA2-E962-2E3A-2103-D454742A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5C31-AD76-1D41-40C5-3ADBF24D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EE30C8-0072-F7BA-BDFA-F90F1EC3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A3846-B2C3-315D-98EB-6F20E32C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D8AE0B-95B4-A896-3282-568C0437D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FCFB33-3299-39D4-7186-FE145116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42F61-2C6D-CBE8-F1CE-CB1791BB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F72E12-6320-1B6E-AB08-D9629609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ACF3F7-B798-3153-8DAB-332C8E50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BA2842-4FEF-B076-A969-61C1F6F4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632E55-E3BC-55B7-285A-82FE68BE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DD819-542C-26C1-E57A-A36BB618F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CAE9-3520-445D-BE4D-91F189730796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E7DCAB-46D6-47CC-F63E-3485DE24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A454C-DD25-1702-5605-CC0802554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56E3-0898-4474-A668-6409A39AAB7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edificio, dipinto, aria aperta, casa&#10;&#10;Descrizione generata automaticamente">
            <a:extLst>
              <a:ext uri="{FF2B5EF4-FFF2-40B4-BE49-F238E27FC236}">
                <a16:creationId xmlns:a16="http://schemas.microsoft.com/office/drawing/2014/main" id="{18835368-9FF0-1185-5290-142512A88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-149289"/>
            <a:ext cx="1218669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8434A0-082F-2DEC-CC43-A71AA2AA1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63C447-A781-7FC5-94A2-A727E66D5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6AD87A-EBDA-6C89-0709-86FF1AEBEE56}"/>
              </a:ext>
            </a:extLst>
          </p:cNvPr>
          <p:cNvSpPr txBox="1"/>
          <p:nvPr/>
        </p:nvSpPr>
        <p:spPr>
          <a:xfrm>
            <a:off x="1524000" y="199291"/>
            <a:ext cx="735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XIV FOOT meeting 	</a:t>
            </a:r>
            <a:r>
              <a:rPr lang="it-IT" sz="2800" b="1" dirty="0" err="1">
                <a:solidFill>
                  <a:schemeClr val="bg1"/>
                </a:solidFill>
              </a:rPr>
              <a:t>Introductory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err="1">
                <a:solidFill>
                  <a:schemeClr val="bg1"/>
                </a:solidFill>
              </a:rPr>
              <a:t>remarks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footlogo.jpg" descr="footlogo.jpg">
            <a:extLst>
              <a:ext uri="{FF2B5EF4-FFF2-40B4-BE49-F238E27FC236}">
                <a16:creationId xmlns:a16="http://schemas.microsoft.com/office/drawing/2014/main" id="{E88101DB-24A5-6C68-2A5E-3E71DB26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515760" y="0"/>
            <a:ext cx="1469041" cy="1411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50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Detector status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520140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Electronic set-up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For the first time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the </a:t>
            </a:r>
            <a:r>
              <a:rPr lang="it-IT" dirty="0" err="1"/>
              <a:t>possibility</a:t>
            </a:r>
            <a:r>
              <a:rPr lang="it-IT" dirty="0"/>
              <a:t> to </a:t>
            </a:r>
            <a:r>
              <a:rPr lang="it-IT" dirty="0" err="1"/>
              <a:t>have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A complete detector by </a:t>
            </a:r>
            <a:r>
              <a:rPr lang="it-IT" dirty="0" err="1"/>
              <a:t>october</a:t>
            </a:r>
            <a:r>
              <a:rPr lang="it-IT" dirty="0"/>
              <a:t> 23</a:t>
            </a:r>
          </a:p>
          <a:p>
            <a:pPr lvl="1"/>
            <a:r>
              <a:rPr lang="it-IT" dirty="0"/>
              <a:t>Good knowledge of </a:t>
            </a:r>
            <a:r>
              <a:rPr lang="it-IT" dirty="0" err="1"/>
              <a:t>installed</a:t>
            </a:r>
            <a:r>
              <a:rPr lang="it-IT" dirty="0"/>
              <a:t> detectors</a:t>
            </a:r>
          </a:p>
          <a:p>
            <a:pPr lvl="1"/>
            <a:r>
              <a:rPr lang="it-IT" dirty="0"/>
              <a:t>Data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the first with the full detector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Emulsions:</a:t>
            </a:r>
          </a:p>
          <a:p>
            <a:pPr lvl="1"/>
            <a:r>
              <a:rPr lang="en-US" dirty="0"/>
              <a:t>Good</a:t>
            </a:r>
            <a:r>
              <a:rPr lang="it-IT" dirty="0"/>
              <a:t> </a:t>
            </a:r>
            <a:r>
              <a:rPr lang="en-US" dirty="0"/>
              <a:t>experience</a:t>
            </a:r>
            <a:r>
              <a:rPr lang="it-IT" dirty="0"/>
              <a:t> with standard </a:t>
            </a:r>
            <a:r>
              <a:rPr lang="it-IT" dirty="0" err="1"/>
              <a:t>emulsions</a:t>
            </a:r>
            <a:endParaRPr lang="it-IT" dirty="0"/>
          </a:p>
          <a:p>
            <a:pPr lvl="1"/>
            <a:r>
              <a:rPr lang="it-IT" dirty="0"/>
              <a:t>NIT </a:t>
            </a:r>
            <a:r>
              <a:rPr lang="it-IT" dirty="0" err="1"/>
              <a:t>emulsions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tested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a data </a:t>
            </a:r>
            <a:r>
              <a:rPr lang="it-IT" dirty="0" err="1">
                <a:sym typeface="Wingdings" panose="05000000000000000000" pitchFamily="2" charset="2"/>
              </a:rPr>
              <a:t>taking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using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them</a:t>
            </a:r>
            <a:r>
              <a:rPr lang="it-IT" dirty="0">
                <a:sym typeface="Wingdings" panose="05000000000000000000" pitchFamily="2" charset="2"/>
              </a:rPr>
              <a:t> for </a:t>
            </a:r>
            <a:r>
              <a:rPr lang="it-IT" dirty="0" err="1">
                <a:sym typeface="Wingdings" panose="05000000000000000000" pitchFamily="2" charset="2"/>
              </a:rPr>
              <a:t>physics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has</a:t>
            </a:r>
            <a:r>
              <a:rPr lang="it-IT" dirty="0">
                <a:sym typeface="Wingdings" panose="05000000000000000000" pitchFamily="2" charset="2"/>
              </a:rPr>
              <a:t> to be </a:t>
            </a:r>
            <a:r>
              <a:rPr lang="it-IT" dirty="0" err="1">
                <a:sym typeface="Wingdings" panose="05000000000000000000" pitchFamily="2" charset="2"/>
              </a:rPr>
              <a:t>planned</a:t>
            </a: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C0FCBE72-0B98-7575-D2D4-4888A6D0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90FE9A04-BBED-BEF2-990C-2B34159A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0037" y="-310844"/>
            <a:ext cx="2268447" cy="31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Tools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9296075" cy="5201403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Monte Carlo</a:t>
            </a:r>
            <a:r>
              <a:rPr lang="it-IT" dirty="0"/>
              <a:t>:</a:t>
            </a:r>
          </a:p>
          <a:p>
            <a:pPr lvl="1"/>
            <a:r>
              <a:rPr lang="it-IT" sz="2800" dirty="0" err="1"/>
              <a:t>Continuously</a:t>
            </a:r>
            <a:r>
              <a:rPr lang="it-IT" sz="2800" dirty="0"/>
              <a:t> </a:t>
            </a:r>
            <a:r>
              <a:rPr lang="it-IT" sz="2800" dirty="0" err="1"/>
              <a:t>evolving</a:t>
            </a:r>
            <a:r>
              <a:rPr lang="it-IT" sz="2800" dirty="0"/>
              <a:t> and following the </a:t>
            </a:r>
            <a:r>
              <a:rPr lang="it-IT" sz="2800" dirty="0" err="1"/>
              <a:t>different</a:t>
            </a:r>
            <a:r>
              <a:rPr lang="it-IT" sz="2800" dirty="0"/>
              <a:t> set-ups </a:t>
            </a:r>
            <a:r>
              <a:rPr lang="it-IT" sz="2800" dirty="0" err="1"/>
              <a:t>used</a:t>
            </a:r>
            <a:r>
              <a:rPr lang="it-IT" sz="2800" dirty="0"/>
              <a:t> in data </a:t>
            </a:r>
            <a:r>
              <a:rPr lang="it-IT" sz="2800" dirty="0" err="1"/>
              <a:t>takings</a:t>
            </a:r>
            <a:r>
              <a:rPr lang="it-IT" sz="2800" dirty="0"/>
              <a:t> or </a:t>
            </a:r>
            <a:r>
              <a:rPr lang="it-IT" sz="2800" dirty="0" err="1"/>
              <a:t>contributing</a:t>
            </a:r>
            <a:r>
              <a:rPr lang="it-IT" sz="2800" dirty="0"/>
              <a:t> to the </a:t>
            </a:r>
            <a:r>
              <a:rPr lang="it-IT" sz="2800" dirty="0" err="1"/>
              <a:t>definition</a:t>
            </a:r>
            <a:r>
              <a:rPr lang="it-IT" sz="2800" dirty="0"/>
              <a:t> of the set-ups!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Trigger and Data Acquisition:</a:t>
            </a:r>
          </a:p>
          <a:p>
            <a:pPr lvl="1"/>
            <a:r>
              <a:rPr lang="en-US" sz="2800" dirty="0"/>
              <a:t>Evolving with time and detectors on the beam line</a:t>
            </a:r>
          </a:p>
          <a:p>
            <a:pPr lvl="1"/>
            <a:r>
              <a:rPr lang="en-US" sz="2800" dirty="0"/>
              <a:t>More online controls; not yet finished!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Reconstruction software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Shoe: continuously evolving with the different set-ups. More features at each release. Well developed and tuned on MC data; requires tuning at each data taking (alignment, noise, detectors on the beam line….)   </a:t>
            </a:r>
          </a:p>
          <a:p>
            <a:pPr lvl="1"/>
            <a:r>
              <a:rPr lang="en-US" sz="2800" dirty="0"/>
              <a:t>Emulsions: properly running</a:t>
            </a:r>
          </a:p>
          <a:p>
            <a:pPr lvl="1"/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Tools are </a:t>
            </a:r>
            <a:r>
              <a:rPr lang="it-IT" b="1" dirty="0" err="1">
                <a:solidFill>
                  <a:schemeClr val="accent1"/>
                </a:solidFill>
              </a:rPr>
              <a:t>being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used</a:t>
            </a:r>
            <a:r>
              <a:rPr lang="it-IT" b="1" dirty="0">
                <a:solidFill>
                  <a:schemeClr val="accent1"/>
                </a:solidFill>
              </a:rPr>
              <a:t> to </a:t>
            </a:r>
            <a:r>
              <a:rPr lang="it-IT" b="1" dirty="0" err="1">
                <a:solidFill>
                  <a:schemeClr val="accent1"/>
                </a:solidFill>
              </a:rPr>
              <a:t>get</a:t>
            </a:r>
            <a:r>
              <a:rPr lang="it-IT" b="1" dirty="0">
                <a:solidFill>
                  <a:schemeClr val="accent1"/>
                </a:solidFill>
              </a:rPr>
              <a:t> some </a:t>
            </a:r>
            <a:r>
              <a:rPr lang="it-IT" b="1" dirty="0" err="1">
                <a:solidFill>
                  <a:schemeClr val="accent1"/>
                </a:solidFill>
              </a:rPr>
              <a:t>physics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strumento&#10;&#10;Descrizione generata automaticamente">
            <a:extLst>
              <a:ext uri="{FF2B5EF4-FFF2-40B4-BE49-F238E27FC236}">
                <a16:creationId xmlns:a16="http://schemas.microsoft.com/office/drawing/2014/main" id="{8EE5EB76-F234-DF24-D0F2-0D9050E8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275" y="4572482"/>
            <a:ext cx="1988091" cy="198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Data </a:t>
            </a:r>
            <a:r>
              <a:rPr lang="it-IT" b="1" dirty="0" err="1">
                <a:solidFill>
                  <a:srgbClr val="C00000"/>
                </a:solidFill>
              </a:rPr>
              <a:t>takings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472"/>
            <a:ext cx="6924471" cy="5201403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Electronic set-up</a:t>
            </a:r>
            <a:r>
              <a:rPr lang="it-IT" dirty="0"/>
              <a:t>:</a:t>
            </a:r>
          </a:p>
          <a:p>
            <a:pPr lvl="1"/>
            <a:r>
              <a:rPr lang="it-IT" sz="3200" dirty="0"/>
              <a:t>GSI 2021 (</a:t>
            </a:r>
            <a:r>
              <a:rPr lang="it-IT" sz="3200" baseline="30000" dirty="0"/>
              <a:t>16</a:t>
            </a:r>
            <a:r>
              <a:rPr lang="it-IT" sz="3200" dirty="0"/>
              <a:t>O, 200-400 MeV) </a:t>
            </a:r>
          </a:p>
          <a:p>
            <a:pPr lvl="1"/>
            <a:r>
              <a:rPr lang="it-IT" sz="3200" dirty="0"/>
              <a:t>HIT 2022 (</a:t>
            </a:r>
            <a:r>
              <a:rPr lang="it-IT" sz="3200" baseline="30000" dirty="0"/>
              <a:t>4</a:t>
            </a:r>
            <a:r>
              <a:rPr lang="it-IT" sz="3200" dirty="0"/>
              <a:t>He, </a:t>
            </a:r>
            <a:r>
              <a:rPr lang="it-IT" sz="3200" dirty="0" err="1"/>
              <a:t>several</a:t>
            </a:r>
            <a:r>
              <a:rPr lang="it-IT" sz="3200" dirty="0"/>
              <a:t> energies) </a:t>
            </a:r>
          </a:p>
          <a:p>
            <a:pPr lvl="1"/>
            <a:r>
              <a:rPr lang="it-IT" sz="3200" dirty="0"/>
              <a:t>CNAO 2022 (</a:t>
            </a:r>
            <a:r>
              <a:rPr lang="it-IT" sz="3200" baseline="30000" dirty="0"/>
              <a:t>12</a:t>
            </a:r>
            <a:r>
              <a:rPr lang="it-IT" sz="3200" dirty="0"/>
              <a:t>C, 200 MeV)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Emulsions:</a:t>
            </a:r>
          </a:p>
          <a:p>
            <a:pPr lvl="1"/>
            <a:r>
              <a:rPr lang="it-IT" sz="2800" dirty="0"/>
              <a:t>GSI 2019 </a:t>
            </a:r>
          </a:p>
          <a:p>
            <a:pPr lvl="1"/>
            <a:r>
              <a:rPr lang="it-IT" sz="2800" dirty="0"/>
              <a:t>GSI 2020 </a:t>
            </a:r>
          </a:p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At the moment </a:t>
            </a:r>
            <a:r>
              <a:rPr lang="it-IT" b="1" dirty="0" err="1">
                <a:solidFill>
                  <a:schemeClr val="accent1"/>
                </a:solidFill>
              </a:rPr>
              <a:t>we</a:t>
            </a:r>
            <a:r>
              <a:rPr lang="it-IT" b="1" dirty="0">
                <a:solidFill>
                  <a:schemeClr val="accent1"/>
                </a:solidFill>
              </a:rPr>
              <a:t> do </a:t>
            </a:r>
            <a:r>
              <a:rPr lang="it-IT" b="1" dirty="0" err="1">
                <a:solidFill>
                  <a:schemeClr val="accent1"/>
                </a:solidFill>
              </a:rPr>
              <a:t>not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lack</a:t>
            </a:r>
            <a:r>
              <a:rPr lang="it-IT" b="1" dirty="0">
                <a:solidFill>
                  <a:schemeClr val="accent1"/>
                </a:solidFill>
              </a:rPr>
              <a:t> data samples; for some of </a:t>
            </a:r>
            <a:r>
              <a:rPr lang="it-IT" b="1" dirty="0" err="1">
                <a:solidFill>
                  <a:schemeClr val="accent1"/>
                </a:solidFill>
              </a:rPr>
              <a:t>them</a:t>
            </a:r>
            <a:r>
              <a:rPr lang="it-IT" b="1" dirty="0">
                <a:solidFill>
                  <a:schemeClr val="accent1"/>
                </a:solidFill>
              </a:rPr>
              <a:t>, </a:t>
            </a:r>
            <a:r>
              <a:rPr lang="it-IT" b="1" dirty="0" err="1">
                <a:solidFill>
                  <a:schemeClr val="accent1"/>
                </a:solidFill>
              </a:rPr>
              <a:t>we</a:t>
            </a:r>
            <a:r>
              <a:rPr lang="it-IT" b="1" dirty="0">
                <a:solidFill>
                  <a:schemeClr val="accent1"/>
                </a:solidFill>
              </a:rPr>
              <a:t> just </a:t>
            </a:r>
            <a:r>
              <a:rPr lang="it-IT" b="1" dirty="0" err="1">
                <a:solidFill>
                  <a:schemeClr val="accent1"/>
                </a:solidFill>
              </a:rPr>
              <a:t>await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volontiers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Future </a:t>
            </a:r>
            <a:r>
              <a:rPr lang="it-IT" b="1" dirty="0" err="1">
                <a:solidFill>
                  <a:schemeClr val="accent1"/>
                </a:solidFill>
              </a:rPr>
              <a:t>campaigns</a:t>
            </a:r>
            <a:r>
              <a:rPr lang="it-IT" b="1" dirty="0">
                <a:solidFill>
                  <a:schemeClr val="accent1"/>
                </a:solidFill>
              </a:rPr>
              <a:t> (2023, 2024) </a:t>
            </a:r>
            <a:r>
              <a:rPr lang="it-IT" b="1" dirty="0" err="1">
                <a:solidFill>
                  <a:schemeClr val="accent1"/>
                </a:solidFill>
              </a:rPr>
              <a:t>will</a:t>
            </a:r>
            <a:r>
              <a:rPr lang="it-IT" b="1" dirty="0">
                <a:solidFill>
                  <a:schemeClr val="accent1"/>
                </a:solidFill>
              </a:rPr>
              <a:t> take </a:t>
            </a:r>
            <a:r>
              <a:rPr lang="it-IT" b="1" dirty="0" err="1">
                <a:solidFill>
                  <a:schemeClr val="accent1"/>
                </a:solidFill>
              </a:rPr>
              <a:t>advantage</a:t>
            </a:r>
            <a:r>
              <a:rPr lang="it-IT" b="1" dirty="0">
                <a:solidFill>
                  <a:schemeClr val="accent1"/>
                </a:solidFill>
              </a:rPr>
              <a:t> of the full detector and of </a:t>
            </a:r>
            <a:r>
              <a:rPr lang="it-IT" b="1" dirty="0" err="1">
                <a:solidFill>
                  <a:schemeClr val="accent1"/>
                </a:solidFill>
              </a:rPr>
              <a:t>our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improved</a:t>
            </a:r>
            <a:r>
              <a:rPr lang="it-IT" b="1" dirty="0">
                <a:solidFill>
                  <a:schemeClr val="accent1"/>
                </a:solidFill>
              </a:rPr>
              <a:t> knowledge on the detectors and </a:t>
            </a:r>
            <a:r>
              <a:rPr lang="it-IT" b="1" dirty="0" err="1">
                <a:solidFill>
                  <a:schemeClr val="accent1"/>
                </a:solidFill>
              </a:rPr>
              <a:t>reconstruction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programs</a:t>
            </a:r>
            <a:endParaRPr lang="it-I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 descr="Immagine che contiene giallo&#10;&#10;Descrizione generata automaticamente">
            <a:extLst>
              <a:ext uri="{FF2B5EF4-FFF2-40B4-BE49-F238E27FC236}">
                <a16:creationId xmlns:a16="http://schemas.microsoft.com/office/drawing/2014/main" id="{7FBDE7F6-C6C2-1DBB-7732-CAA585D1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4503" y="1707856"/>
            <a:ext cx="3868748" cy="43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AD97F-F219-49BD-3EF6-A563AB24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926347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FOOT impact on the community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BF18F-C10C-76DC-B8AC-CE21B18A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91" y="1056976"/>
            <a:ext cx="8277520" cy="55898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The FOOT community </a:t>
            </a:r>
            <a:r>
              <a:rPr lang="it-IT" b="1" dirty="0" err="1">
                <a:solidFill>
                  <a:schemeClr val="accent1"/>
                </a:solidFill>
              </a:rPr>
              <a:t>is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active</a:t>
            </a:r>
            <a:r>
              <a:rPr lang="it-IT" b="1" dirty="0">
                <a:solidFill>
                  <a:schemeClr val="accent1"/>
                </a:solidFill>
              </a:rPr>
              <a:t> on </a:t>
            </a:r>
            <a:r>
              <a:rPr lang="it-IT" b="1" dirty="0" err="1">
                <a:solidFill>
                  <a:schemeClr val="accent1"/>
                </a:solidFill>
              </a:rPr>
              <a:t>several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fronts</a:t>
            </a:r>
            <a:r>
              <a:rPr lang="it-IT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PRIN 2022 won with </a:t>
            </a:r>
            <a:r>
              <a:rPr lang="it-IT" b="1" dirty="0" err="1">
                <a:solidFill>
                  <a:schemeClr val="accent1"/>
                </a:solidFill>
              </a:rPr>
              <a:t>direct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involvement</a:t>
            </a:r>
            <a:r>
              <a:rPr lang="it-IT" b="1" dirty="0">
                <a:solidFill>
                  <a:schemeClr val="accent1"/>
                </a:solidFill>
              </a:rPr>
              <a:t> in FOOT: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	Giuliana  Galati (DAEMON)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	Matteo Morrocchi (</a:t>
            </a:r>
            <a:r>
              <a:rPr lang="it-IT" b="1" dirty="0" err="1">
                <a:solidFill>
                  <a:schemeClr val="accent1"/>
                </a:solidFill>
              </a:rPr>
              <a:t>TOFPIRad</a:t>
            </a:r>
            <a:r>
              <a:rPr lang="it-IT" b="1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	Eleuterio Spiriti (High performance DMAPS for HT)</a:t>
            </a:r>
          </a:p>
          <a:p>
            <a:pPr marL="0" indent="0">
              <a:buNone/>
            </a:pPr>
            <a:r>
              <a:rPr lang="it-IT" b="1">
                <a:solidFill>
                  <a:schemeClr val="accent1"/>
                </a:solidFill>
              </a:rPr>
              <a:t>	(</a:t>
            </a:r>
            <a:r>
              <a:rPr lang="it-IT" b="1" dirty="0" err="1">
                <a:solidFill>
                  <a:schemeClr val="accent1"/>
                </a:solidFill>
              </a:rPr>
              <a:t>but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also</a:t>
            </a:r>
            <a:r>
              <a:rPr lang="it-IT" b="1" dirty="0">
                <a:solidFill>
                  <a:schemeClr val="accent1"/>
                </a:solidFill>
              </a:rPr>
              <a:t>: Michela, Giuseppina, Giovanni,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                   Ester, Francesca … </a:t>
            </a:r>
            <a:r>
              <a:rPr lang="it-IT" b="1" dirty="0" err="1">
                <a:solidFill>
                  <a:schemeClr val="accent1"/>
                </a:solidFill>
              </a:rPr>
              <a:t>who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am</a:t>
            </a:r>
            <a:r>
              <a:rPr lang="it-IT" b="1" dirty="0">
                <a:solidFill>
                  <a:schemeClr val="accent1"/>
                </a:solidFill>
              </a:rPr>
              <a:t> I </a:t>
            </a:r>
            <a:r>
              <a:rPr lang="it-IT" b="1" dirty="0" err="1">
                <a:solidFill>
                  <a:schemeClr val="accent1"/>
                </a:solidFill>
              </a:rPr>
              <a:t>missing</a:t>
            </a:r>
            <a:r>
              <a:rPr lang="it-IT" b="1" dirty="0">
                <a:solidFill>
                  <a:schemeClr val="accent1"/>
                </a:solidFill>
              </a:rPr>
              <a:t>? </a:t>
            </a:r>
            <a:r>
              <a:rPr lang="it-IT" b="1" dirty="0" err="1">
                <a:solidFill>
                  <a:schemeClr val="accent1"/>
                </a:solidFill>
              </a:rPr>
              <a:t>Apologies</a:t>
            </a:r>
            <a:r>
              <a:rPr lang="it-IT" b="1" dirty="0">
                <a:solidFill>
                  <a:schemeClr val="accent1"/>
                </a:solidFill>
              </a:rPr>
              <a:t> for </a:t>
            </a:r>
            <a:r>
              <a:rPr lang="it-IT" b="1" dirty="0" err="1">
                <a:solidFill>
                  <a:schemeClr val="accent1"/>
                </a:solidFill>
              </a:rPr>
              <a:t>missing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ones</a:t>
            </a:r>
            <a:r>
              <a:rPr lang="it-IT" b="1" dirty="0">
                <a:solidFill>
                  <a:schemeClr val="accent1"/>
                </a:solidFill>
              </a:rPr>
              <a:t>…) </a:t>
            </a: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Paper and conference proceedings</a:t>
            </a: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Proposal writing </a:t>
            </a:r>
          </a:p>
          <a:p>
            <a:pPr lvl="1"/>
            <a:r>
              <a:rPr lang="en-US" dirty="0"/>
              <a:t>ESA fund requests 2023, Horizon Europe 2023 (space)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Agencies planning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dirty="0"/>
              <a:t>INFN Mid-term plan, </a:t>
            </a:r>
          </a:p>
          <a:p>
            <a:pPr lvl="1"/>
            <a:r>
              <a:rPr lang="en-US" dirty="0" err="1"/>
              <a:t>NuPECC</a:t>
            </a:r>
            <a:r>
              <a:rPr lang="en-US" dirty="0"/>
              <a:t> Long term plan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it-IT" b="1" dirty="0" err="1">
                <a:solidFill>
                  <a:schemeClr val="accent1"/>
                </a:solidFill>
              </a:rPr>
              <a:t>All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these</a:t>
            </a:r>
            <a:r>
              <a:rPr lang="it-IT" b="1" dirty="0">
                <a:solidFill>
                  <a:schemeClr val="accent1"/>
                </a:solidFill>
              </a:rPr>
              <a:t> activities are </a:t>
            </a:r>
            <a:r>
              <a:rPr lang="it-IT" b="1" dirty="0" err="1">
                <a:solidFill>
                  <a:schemeClr val="accent1"/>
                </a:solidFill>
              </a:rPr>
              <a:t>are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signs</a:t>
            </a:r>
            <a:r>
              <a:rPr lang="it-IT" b="1" dirty="0">
                <a:solidFill>
                  <a:schemeClr val="accent1"/>
                </a:solidFill>
              </a:rPr>
              <a:t> of a </a:t>
            </a:r>
            <a:r>
              <a:rPr lang="it-IT" b="1" dirty="0" err="1">
                <a:solidFill>
                  <a:schemeClr val="accent1"/>
                </a:solidFill>
              </a:rPr>
              <a:t>healthy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and </a:t>
            </a:r>
            <a:r>
              <a:rPr lang="it-IT" b="1" dirty="0" err="1">
                <a:solidFill>
                  <a:schemeClr val="accent1"/>
                </a:solidFill>
              </a:rPr>
              <a:t>active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collaboration</a:t>
            </a:r>
            <a:r>
              <a:rPr lang="it-IT" b="1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3F5E6669-EC4B-A7CF-0ED5-6B007CF2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E7017B-E0BF-D1E8-46DC-A17D4587F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19065" b="11599"/>
          <a:stretch/>
        </p:blipFill>
        <p:spPr>
          <a:xfrm>
            <a:off x="6601535" y="3371041"/>
            <a:ext cx="1703851" cy="141102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31441E-7AC8-F89F-0D9F-BBE1415C2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7" y="3481505"/>
            <a:ext cx="1067738" cy="82133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F0A589-DEDF-6C8A-2263-837DA68F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17" y="3011224"/>
            <a:ext cx="2035032" cy="20350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AB44747-8547-AAC1-7065-46285F6D9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209" y="5194004"/>
            <a:ext cx="1260598" cy="150363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4EBFADA-A6F5-9809-4171-C7FE97ADB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461" y="5194005"/>
            <a:ext cx="3144425" cy="1564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184BE0-79EB-5557-091B-AA66F06A0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273" y="1019055"/>
            <a:ext cx="2344226" cy="18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DF9CB7-872E-3B3D-8B6E-CE8A6845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Time to start the meeting!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4893C-CD2C-FD5E-F0A4-C434A5ED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4654" cy="2840643"/>
          </a:xfrm>
        </p:spPr>
        <p:txBody>
          <a:bodyPr/>
          <a:lstStyle/>
          <a:p>
            <a:r>
              <a:rPr lang="it-IT" dirty="0" err="1"/>
              <a:t>Please</a:t>
            </a:r>
            <a:r>
              <a:rPr lang="it-IT" dirty="0"/>
              <a:t> stay in the </a:t>
            </a:r>
            <a:r>
              <a:rPr lang="it-IT" dirty="0" err="1"/>
              <a:t>allocated</a:t>
            </a:r>
            <a:r>
              <a:rPr lang="it-IT" dirty="0"/>
              <a:t> time</a:t>
            </a:r>
          </a:p>
          <a:p>
            <a:r>
              <a:rPr lang="it-IT" dirty="0" err="1"/>
              <a:t>Please</a:t>
            </a:r>
            <a:r>
              <a:rPr lang="it-IT" dirty="0"/>
              <a:t> upload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fruitfull</a:t>
            </a:r>
            <a:r>
              <a:rPr lang="it-IT" dirty="0"/>
              <a:t> meeting!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76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34A3799B07F4F89FD062B0A17A3E6" ma:contentTypeVersion="11" ma:contentTypeDescription="Create a new document." ma:contentTypeScope="" ma:versionID="37f38cce62c4c5c7ebcccb1a2c96d107">
  <xsd:schema xmlns:xsd="http://www.w3.org/2001/XMLSchema" xmlns:xs="http://www.w3.org/2001/XMLSchema" xmlns:p="http://schemas.microsoft.com/office/2006/metadata/properties" xmlns:ns3="2547b2f1-a2a3-47f6-ba61-3aea4efa0095" targetNamespace="http://schemas.microsoft.com/office/2006/metadata/properties" ma:root="true" ma:fieldsID="9b73e398bf67f533d171ab331bd9a0c9" ns3:_="">
    <xsd:import namespace="2547b2f1-a2a3-47f6-ba61-3aea4efa00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b2f1-a2a3-47f6-ba61-3aea4efa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19B333-E20F-401E-AFCA-0EE38398D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47b2f1-a2a3-47f6-ba61-3aea4efa0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4B1B5-EF08-44F2-8735-58FA0735D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5386C-71BA-462D-8202-33EE198E839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547b2f1-a2a3-47f6-ba61-3aea4efa00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386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Detector status</vt:lpstr>
      <vt:lpstr>Tools</vt:lpstr>
      <vt:lpstr>Data takings</vt:lpstr>
      <vt:lpstr>FOOT impact on the community</vt:lpstr>
      <vt:lpstr>Time to start the meeting!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Villa</dc:creator>
  <cp:lastModifiedBy>Mauro Villa</cp:lastModifiedBy>
  <cp:revision>2</cp:revision>
  <dcterms:created xsi:type="dcterms:W3CDTF">2022-12-11T21:21:48Z</dcterms:created>
  <dcterms:modified xsi:type="dcterms:W3CDTF">2023-06-04T10:04:39Z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0x01010020E34A3799B07F4F89FD062B0A17A3E6</vt:lpwstr>
  </property>
</Properties>
</file>