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1" r:id="rId5"/>
    <p:sldMasterId id="2147483662" r:id="rId6"/>
    <p:sldMasterId id="2147483770" r:id="rId7"/>
    <p:sldMasterId id="2147483784" r:id="rId8"/>
    <p:sldMasterId id="2147483796" r:id="rId9"/>
  </p:sldMasterIdLst>
  <p:notesMasterIdLst>
    <p:notesMasterId r:id="rId31"/>
  </p:notesMasterIdLst>
  <p:handoutMasterIdLst>
    <p:handoutMasterId r:id="rId32"/>
  </p:handoutMasterIdLst>
  <p:sldIdLst>
    <p:sldId id="556" r:id="rId10"/>
    <p:sldId id="577" r:id="rId11"/>
    <p:sldId id="625" r:id="rId12"/>
    <p:sldId id="599" r:id="rId13"/>
    <p:sldId id="580" r:id="rId14"/>
    <p:sldId id="720" r:id="rId15"/>
    <p:sldId id="581" r:id="rId16"/>
    <p:sldId id="622" r:id="rId17"/>
    <p:sldId id="699" r:id="rId18"/>
    <p:sldId id="583" r:id="rId19"/>
    <p:sldId id="729" r:id="rId20"/>
    <p:sldId id="730" r:id="rId21"/>
    <p:sldId id="727" r:id="rId22"/>
    <p:sldId id="672" r:id="rId23"/>
    <p:sldId id="725" r:id="rId24"/>
    <p:sldId id="731" r:id="rId25"/>
    <p:sldId id="732" r:id="rId26"/>
    <p:sldId id="728" r:id="rId27"/>
    <p:sldId id="734" r:id="rId28"/>
    <p:sldId id="733" r:id="rId29"/>
    <p:sldId id="646" r:id="rId3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333333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DDDDDD"/>
    <a:srgbClr val="006699"/>
    <a:srgbClr val="0099CC"/>
    <a:srgbClr val="CCCCCC"/>
    <a:srgbClr val="999999"/>
    <a:srgbClr val="666666"/>
    <a:srgbClr val="FF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 autoAdjust="0"/>
    <p:restoredTop sz="79287" autoAdjust="0"/>
  </p:normalViewPr>
  <p:slideViewPr>
    <p:cSldViewPr>
      <p:cViewPr>
        <p:scale>
          <a:sx n="70" d="100"/>
          <a:sy n="70" d="100"/>
        </p:scale>
        <p:origin x="-17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0937500000000012"/>
          <c:y val="4.6908315565031965E-2"/>
          <c:w val="0.87053571428571463"/>
          <c:h val="0.7078891257995736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Traditional Structured data</c:v>
                </c:pt>
              </c:strCache>
            </c:strRef>
          </c:tx>
          <c:spPr>
            <a:gradFill rotWithShape="0">
              <a:gsLst>
                <a:gs pos="0">
                  <a:srgbClr val="F9DD37">
                    <a:gamma/>
                    <a:shade val="46275"/>
                    <a:invGamma/>
                  </a:srgbClr>
                </a:gs>
                <a:gs pos="50000">
                  <a:srgbClr val="F9DD37"/>
                </a:gs>
                <a:gs pos="100000">
                  <a:srgbClr val="F9DD3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3898">
              <a:noFill/>
            </a:ln>
          </c:spPr>
          <c:cat>
            <c:numRef>
              <c:f>Sheet1!$B$1:$H$1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5"/>
                <c:pt idx="0">
                  <c:v>1.6416006419999998</c:v>
                </c:pt>
                <c:pt idx="1">
                  <c:v>2.2190210210000001</c:v>
                </c:pt>
                <c:pt idx="2">
                  <c:v>2.7817600100000002</c:v>
                </c:pt>
                <c:pt idx="3">
                  <c:v>3.5477416230000003</c:v>
                </c:pt>
                <c:pt idx="4">
                  <c:v>4.740119644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Replicated data</c:v>
                </c:pt>
              </c:strCache>
            </c:strRef>
          </c:tx>
          <c:spPr>
            <a:gradFill rotWithShape="0">
              <a:gsLst>
                <a:gs pos="0">
                  <a:srgbClr val="A50001">
                    <a:gamma/>
                    <a:shade val="46275"/>
                    <a:invGamma/>
                  </a:srgbClr>
                </a:gs>
                <a:gs pos="50000">
                  <a:srgbClr val="A50001"/>
                </a:gs>
                <a:gs pos="100000">
                  <a:srgbClr val="A50001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3898">
              <a:noFill/>
            </a:ln>
          </c:spPr>
          <c:cat>
            <c:numRef>
              <c:f>Sheet1!$B$1:$H$1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5"/>
                <c:pt idx="0">
                  <c:v>1.82</c:v>
                </c:pt>
                <c:pt idx="1">
                  <c:v>2.65</c:v>
                </c:pt>
                <c:pt idx="2">
                  <c:v>3.65</c:v>
                </c:pt>
                <c:pt idx="3">
                  <c:v>5.1599999999999975</c:v>
                </c:pt>
                <c:pt idx="4">
                  <c:v>7.58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Unstructured data</c:v>
                </c:pt>
              </c:strCache>
            </c:strRef>
          </c:tx>
          <c:spPr>
            <a:gradFill rotWithShape="0">
              <a:gsLst>
                <a:gs pos="0">
                  <a:srgbClr val="DDD6AA">
                    <a:gamma/>
                    <a:shade val="46275"/>
                    <a:invGamma/>
                  </a:srgbClr>
                </a:gs>
                <a:gs pos="50000">
                  <a:srgbClr val="DDD6AA"/>
                </a:gs>
                <a:gs pos="100000">
                  <a:srgbClr val="DDD6AA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3898">
              <a:noFill/>
            </a:ln>
          </c:spPr>
          <c:cat>
            <c:numRef>
              <c:f>Sheet1!$B$1:$H$1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>
                  <c:v>1.1200000000000001</c:v>
                </c:pt>
                <c:pt idx="1">
                  <c:v>1.84</c:v>
                </c:pt>
                <c:pt idx="2">
                  <c:v>2.9899999999999998</c:v>
                </c:pt>
                <c:pt idx="3">
                  <c:v>4.9300000000000024</c:v>
                </c:pt>
                <c:pt idx="4">
                  <c:v>8.0500000000000007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Content Depots</c:v>
                </c:pt>
              </c:strCache>
            </c:strRef>
          </c:tx>
          <c:spPr>
            <a:gradFill rotWithShape="0">
              <a:gsLst>
                <a:gs pos="0">
                  <a:srgbClr val="529A21">
                    <a:gamma/>
                    <a:shade val="46275"/>
                    <a:invGamma/>
                  </a:srgbClr>
                </a:gs>
                <a:gs pos="50000">
                  <a:srgbClr val="529A21"/>
                </a:gs>
                <a:gs pos="100000">
                  <a:srgbClr val="529A21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3898">
              <a:noFill/>
            </a:ln>
          </c:spPr>
          <c:cat>
            <c:numRef>
              <c:f>Sheet1!$B$1:$H$1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Sheet1!$B$5:$H$5</c:f>
              <c:numCache>
                <c:formatCode>General</c:formatCode>
                <c:ptCount val="5"/>
                <c:pt idx="0">
                  <c:v>0.59586801500000064</c:v>
                </c:pt>
                <c:pt idx="1">
                  <c:v>1.4409918349999964</c:v>
                </c:pt>
                <c:pt idx="2">
                  <c:v>3.3701014219999998</c:v>
                </c:pt>
                <c:pt idx="3">
                  <c:v>6.5493473519999998</c:v>
                </c:pt>
                <c:pt idx="4">
                  <c:v>11.445744070000032</c:v>
                </c:pt>
              </c:numCache>
            </c:numRef>
          </c:val>
        </c:ser>
        <c:gapWidth val="50"/>
        <c:overlap val="100"/>
        <c:axId val="85588992"/>
        <c:axId val="90190592"/>
      </c:barChart>
      <c:catAx>
        <c:axId val="85588992"/>
        <c:scaling>
          <c:orientation val="minMax"/>
        </c:scaling>
        <c:axPos val="b"/>
        <c:numFmt formatCode="General" sourceLinked="1"/>
        <c:tickLblPos val="nextTo"/>
        <c:spPr>
          <a:ln w="1194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190592"/>
        <c:crosses val="autoZero"/>
        <c:auto val="1"/>
        <c:lblAlgn val="ctr"/>
        <c:lblOffset val="100"/>
        <c:tickLblSkip val="1"/>
        <c:tickMarkSkip val="1"/>
      </c:catAx>
      <c:valAx>
        <c:axId val="90190592"/>
        <c:scaling>
          <c:orientation val="minMax"/>
        </c:scaling>
        <c:axPos val="l"/>
        <c:majorGridlines>
          <c:spPr>
            <a:ln w="11949">
              <a:solidFill>
                <a:srgbClr val="C0C0C0"/>
              </a:solidFill>
              <a:prstDash val="solid"/>
            </a:ln>
          </c:spPr>
        </c:majorGridlines>
        <c:numFmt formatCode="0.0" sourceLinked="0"/>
        <c:tickLblPos val="nextTo"/>
        <c:spPr>
          <a:ln w="1194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5588992"/>
        <c:crosses val="autoZero"/>
        <c:crossBetween val="between"/>
      </c:valAx>
      <c:spPr>
        <a:solidFill>
          <a:schemeClr val="bg1"/>
        </a:solidFill>
        <a:ln w="11949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5892857142857345E-2"/>
          <c:y val="0.83368869936034162"/>
          <c:w val="0.74330357142857395"/>
          <c:h val="0.16204690831556542"/>
        </c:manualLayout>
      </c:layout>
      <c:spPr>
        <a:noFill/>
        <a:ln w="23898">
          <a:noFill/>
        </a:ln>
      </c:spPr>
      <c:txPr>
        <a:bodyPr/>
        <a:lstStyle/>
        <a:p>
          <a:pPr>
            <a:defRPr sz="120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fld id="{27516D37-F4D9-4E6B-BE68-8E73116610F9}" type="datetime1">
              <a:rPr lang="en-US"/>
              <a:pPr/>
              <a:t>5/18/2011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fld id="{FF9B2CBE-A5F1-479C-A56C-E9623025C918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fld id="{76BD5459-F56B-4B8A-8755-3F523723B779}" type="datetime1">
              <a:rPr lang="en-US"/>
              <a:pPr/>
              <a:t>5/18/2011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32325" cy="347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fld id="{D014012D-111C-4479-A66A-BE88FEDF321F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377D82C-9993-456D-B6DE-0FEAF874F7AC}" type="datetime1">
              <a:rPr lang="en-US" smtClean="0"/>
              <a:pPr/>
              <a:t>5/18/2011</a:t>
            </a:fld>
            <a:endParaRPr lang="en-US" smtClean="0"/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389DE-00F6-4BAC-993C-6B701975661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973843-BA78-49D5-821E-EDDC5BDD6A0B}" type="datetime1">
              <a:rPr lang="en-US"/>
              <a:pPr/>
              <a:t>5/18/2011</a:t>
            </a:fld>
            <a:endParaRPr lang="en-US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A3278-2B07-48FC-9242-D72228DF685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8A027A0-0B2A-4A3F-B4F3-A13D3218F4B1}" type="datetime1">
              <a:rPr lang="en-US" smtClean="0"/>
              <a:pPr/>
              <a:t>5/18/2011</a:t>
            </a:fld>
            <a:endParaRPr lang="en-US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816B1-8117-456F-B2BF-944691833C5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dirty="0" smtClean="0">
                <a:latin typeface="Arial" pitchFamily="34" charset="0"/>
              </a:rPr>
              <a:t>A look at the economic impact; with just</a:t>
            </a:r>
            <a:r>
              <a:rPr lang="en-US" altLang="ja-JP" baseline="0" dirty="0" smtClean="0">
                <a:latin typeface="Arial" pitchFamily="34" charset="0"/>
              </a:rPr>
              <a:t> 60% increase over the cost of the lowest tiers, we can, in this example, provide 80% of the workload from much higher and performing storage elements</a:t>
            </a:r>
            <a:endParaRPr lang="ja-JP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3C62378-EF61-4975-9C29-74FA50E42B89}" type="datetime1">
              <a:rPr lang="en-US" smtClean="0"/>
              <a:pPr/>
              <a:t>5/18/2011</a:t>
            </a:fld>
            <a:endParaRPr lang="en-US" smtClean="0"/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FCF67-41CD-449B-86C6-58B61A06D7E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6" name="Rectangle 3"/>
          <p:cNvSpPr txBox="1">
            <a:spLocks noGrp="1" noChangeArrowheads="1"/>
          </p:cNvSpPr>
          <p:nvPr/>
        </p:nvSpPr>
        <p:spPr bwMode="auto">
          <a:xfrm>
            <a:off x="3963542" y="1"/>
            <a:ext cx="3032641" cy="4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79" tIns="47521" rIns="96679" bIns="47521"/>
          <a:lstStyle/>
          <a:p>
            <a:pPr algn="r" defTabSz="960438"/>
            <a:fld id="{D407C051-2F1B-47B0-AA88-8C9475160FE4}" type="datetime1">
              <a:rPr kumimoji="0" lang="en-US" sz="1200">
                <a:solidFill>
                  <a:schemeClr val="tx1"/>
                </a:solidFill>
              </a:rPr>
              <a:pPr algn="r" defTabSz="960438"/>
              <a:t>5/18/2011</a:t>
            </a:fld>
            <a:endParaRPr kumimoji="0" lang="en-US" sz="1200">
              <a:solidFill>
                <a:schemeClr val="tx1"/>
              </a:solidFill>
            </a:endParaRPr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963542" y="8808064"/>
            <a:ext cx="3032641" cy="4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79" tIns="47521" rIns="96679" bIns="47521" anchor="b"/>
          <a:lstStyle/>
          <a:p>
            <a:pPr algn="r" defTabSz="960438"/>
            <a:fld id="{0F32F926-54C1-44B8-9887-B70B94C0EFFE}" type="slidenum">
              <a:rPr kumimoji="0" lang="en-US" sz="1200">
                <a:solidFill>
                  <a:schemeClr val="tx1"/>
                </a:solidFill>
              </a:rPr>
              <a:pPr algn="r" defTabSz="960438"/>
              <a:t>17</a:t>
            </a:fld>
            <a:endParaRPr kumimoji="0" lang="en-US" sz="1200">
              <a:solidFill>
                <a:schemeClr val="tx1"/>
              </a:solidFill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159" y="465477"/>
            <a:ext cx="5205383" cy="3476255"/>
          </a:xfrm>
          <a:ln/>
        </p:spPr>
      </p:sp>
      <p:sp>
        <p:nvSpPr>
          <p:cNvPr id="440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1595" y="4404034"/>
            <a:ext cx="5594515" cy="4167964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20A71FB-DDCB-4970-A441-4CAC057B074C}" type="datetime1">
              <a:rPr lang="en-US" smtClean="0"/>
              <a:pPr/>
              <a:t>5/18/2011</a:t>
            </a:fld>
            <a:endParaRPr lang="en-US" smtClean="0"/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74469-4391-44EB-B89C-09013EE377F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what we will use to design and deliver the next platform addressing the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BD5459-F56B-4B8A-8755-3F523723B77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4012D-111C-4479-A66A-BE88FEDF32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04E213-D89C-4D10-8A39-2442CF8791E1}" type="datetime1">
              <a:rPr lang="en-US"/>
              <a:pPr/>
              <a:t>5/18/2011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33D27-E817-43D9-8631-A23C9B4361EB}" type="slidenum">
              <a:rPr lang="en-US"/>
              <a:pPr/>
              <a:t>9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1513" y="496888"/>
            <a:ext cx="1814512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0" y="0"/>
            <a:ext cx="6705600" cy="1481138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31"/>
          <p:cNvSpPr>
            <a:spLocks noChangeArrowheads="1"/>
          </p:cNvSpPr>
          <p:nvPr/>
        </p:nvSpPr>
        <p:spPr bwMode="auto">
          <a:xfrm flipH="1">
            <a:off x="6702425" y="1196975"/>
            <a:ext cx="2441575" cy="284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2"/>
          <p:cNvSpPr>
            <a:spLocks noChangeArrowheads="1"/>
          </p:cNvSpPr>
          <p:nvPr/>
        </p:nvSpPr>
        <p:spPr bwMode="auto">
          <a:xfrm>
            <a:off x="0" y="1200150"/>
            <a:ext cx="6705600" cy="280988"/>
          </a:xfrm>
          <a:prstGeom prst="rect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33" descr="hds with sunri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05588" y="6477000"/>
            <a:ext cx="2206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875" y="6477000"/>
            <a:ext cx="1854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5"/>
          <p:cNvSpPr>
            <a:spLocks noChangeArrowheads="1"/>
          </p:cNvSpPr>
          <p:nvPr/>
        </p:nvSpPr>
        <p:spPr bwMode="auto">
          <a:xfrm>
            <a:off x="2725738" y="65468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800">
                <a:latin typeface="Helvetica"/>
                <a:cs typeface="Arial" pitchFamily="34" charset="0"/>
              </a:rPr>
              <a:t>© 2007 Hitachi Data Systems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ja-JP" sz="800">
              <a:cs typeface="Arial" pitchFamily="34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5200" y="2209800"/>
            <a:ext cx="5334000" cy="384175"/>
          </a:xfrm>
        </p:spPr>
        <p:txBody>
          <a:bodyPr lIns="0" rIns="0" anchor="t"/>
          <a:lstStyle>
            <a:lvl1pPr>
              <a:defRPr sz="2800"/>
            </a:lvl1pPr>
          </a:lstStyle>
          <a:p>
            <a:r>
              <a:rPr lang="en-US" altLang="ja-JP"/>
              <a:t>Presentation Title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535363"/>
            <a:ext cx="5334000" cy="304800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/>
            </a:lvl1pPr>
          </a:lstStyle>
          <a:p>
            <a:r>
              <a:rPr lang="en-US" altLang="ja-JP"/>
              <a:t>Presentation Sub-Title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90800" y="5410200"/>
            <a:ext cx="3735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Confidential – NDA Strictly Required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254000"/>
            <a:ext cx="219075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54000"/>
            <a:ext cx="641985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7086600" cy="328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7013" y="1066800"/>
            <a:ext cx="87630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7086600" cy="328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10668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260350"/>
            <a:ext cx="6719887" cy="3651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8788" y="1470025"/>
            <a:ext cx="4038600" cy="465613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9788" y="1470025"/>
            <a:ext cx="4038600" cy="465613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76600" y="6443246"/>
            <a:ext cx="228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Confidential</a:t>
            </a:r>
            <a:r>
              <a:rPr lang="en-US" sz="1200" b="1" baseline="0" dirty="0" smtClean="0"/>
              <a:t> – NDA Required</a:t>
            </a:r>
            <a:endParaRPr lang="en-US" sz="1200" b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2c CSLogo_b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29462" y="466725"/>
            <a:ext cx="1758982" cy="511397"/>
          </a:xfrm>
          <a:prstGeom prst="rect">
            <a:avLst/>
          </a:prstGeom>
        </p:spPr>
      </p:pic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5200" y="2209800"/>
            <a:ext cx="5334000" cy="384175"/>
          </a:xfrm>
        </p:spPr>
        <p:txBody>
          <a:bodyPr lIns="0" rIns="0" anchor="t"/>
          <a:lstStyle>
            <a:lvl1pPr>
              <a:defRPr sz="2800"/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535363"/>
            <a:ext cx="5334000" cy="304800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/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/>
          </a:p>
        </p:txBody>
      </p:sp>
      <p:pic>
        <p:nvPicPr>
          <p:cNvPr id="31878" name="Picture 1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6502400"/>
            <a:ext cx="1854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0"/>
            <a:ext cx="9144000" cy="1390650"/>
            <a:chOff x="0" y="0"/>
            <a:chExt cx="9144000" cy="1390650"/>
          </a:xfrm>
        </p:grpSpPr>
        <p:sp>
          <p:nvSpPr>
            <p:cNvPr id="11" name="Rectangle 38"/>
            <p:cNvSpPr>
              <a:spLocks noChangeArrowheads="1"/>
            </p:cNvSpPr>
            <p:nvPr userDrawn="1"/>
          </p:nvSpPr>
          <p:spPr bwMode="auto">
            <a:xfrm flipH="1">
              <a:off x="1587" y="0"/>
              <a:ext cx="6889750" cy="1152525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2" name="Rectangle 39"/>
            <p:cNvSpPr>
              <a:spLocks noChangeArrowheads="1"/>
            </p:cNvSpPr>
            <p:nvPr userDrawn="1"/>
          </p:nvSpPr>
          <p:spPr bwMode="auto">
            <a:xfrm>
              <a:off x="0" y="1152525"/>
              <a:ext cx="9144000" cy="238125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41"/>
            <p:cNvSpPr>
              <a:spLocks noChangeArrowheads="1"/>
            </p:cNvSpPr>
            <p:nvPr userDrawn="1"/>
          </p:nvSpPr>
          <p:spPr bwMode="auto">
            <a:xfrm>
              <a:off x="6886575" y="1152525"/>
              <a:ext cx="2257425" cy="238125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111305" y="6541933"/>
            <a:ext cx="2912977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kumimoji="0" lang="en-US" altLang="ja-JP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50" charset="-128"/>
              </a:rPr>
              <a:t>Copyright © 2010 Hitachi Data</a:t>
            </a:r>
            <a:r>
              <a:rPr kumimoji="0" lang="en-US" altLang="ja-JP" sz="8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50" charset="-128"/>
              </a:rPr>
              <a:t> Systems</a:t>
            </a:r>
            <a:r>
              <a:rPr kumimoji="0" lang="en-US" altLang="ja-JP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50" charset="-128"/>
              </a:rPr>
              <a:t>. </a:t>
            </a:r>
            <a:r>
              <a:rPr kumimoji="0" lang="en-US" altLang="ja-JP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50" charset="-128"/>
              </a:rPr>
              <a:t>All rights reserved.</a:t>
            </a:r>
          </a:p>
        </p:txBody>
      </p:sp>
      <p:pic>
        <p:nvPicPr>
          <p:cNvPr id="20" name="Picture 19" descr="Hitachi-Mark_wHDSname_bk_transpt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13179" y="6542330"/>
            <a:ext cx="1997393" cy="207455"/>
          </a:xfrm>
          <a:prstGeom prst="rect">
            <a:avLst/>
          </a:prstGeom>
        </p:spPr>
      </p:pic>
      <p:pic>
        <p:nvPicPr>
          <p:cNvPr id="14" name="Picture 13" descr="Wave_final_medium_Inspire-gray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2743200"/>
            <a:ext cx="9144000" cy="3810000"/>
          </a:xfrm>
          <a:prstGeom prst="rect">
            <a:avLst/>
          </a:prstGeom>
        </p:spPr>
      </p:pic>
      <p:pic>
        <p:nvPicPr>
          <p:cNvPr id="17" name="Picture 198" descr="HitachiTre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"/>
            <a:ext cx="6902824" cy="138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C:\Documents and Settings\kchang\Desktop\100yr_pos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1398588"/>
            <a:ext cx="2136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2590800" y="5410200"/>
            <a:ext cx="3735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Confidential – NDA Strictly Required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276600" y="6443246"/>
            <a:ext cx="228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Confidential</a:t>
            </a:r>
            <a:r>
              <a:rPr lang="en-US" sz="1200" b="1" baseline="0" dirty="0" smtClean="0"/>
              <a:t> – NDA Required</a:t>
            </a:r>
            <a:endParaRPr lang="en-US" sz="1200" b="1" dirty="0"/>
          </a:p>
        </p:txBody>
      </p:sp>
      <p:pic>
        <p:nvPicPr>
          <p:cNvPr id="5" name="Picture 85" descr="HDS_06b2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 descr="map1-colorfill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19400"/>
            <a:ext cx="7696200" cy="38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76600" y="6443246"/>
            <a:ext cx="228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Confidential</a:t>
            </a:r>
            <a:r>
              <a:rPr lang="en-US" sz="1200" b="1" baseline="0" dirty="0" smtClean="0"/>
              <a:t> – NDA Required</a:t>
            </a:r>
            <a:endParaRPr lang="en-US" sz="12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0668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0668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066800"/>
            <a:ext cx="8763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276600" y="6443246"/>
            <a:ext cx="228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Confidential</a:t>
            </a:r>
            <a:r>
              <a:rPr lang="en-US" sz="1200" b="1" baseline="0" dirty="0" smtClean="0"/>
              <a:t> – NDA Required</a:t>
            </a:r>
            <a:endParaRPr lang="en-US" sz="1200" b="1" dirty="0"/>
          </a:p>
        </p:txBody>
      </p:sp>
      <p:pic>
        <p:nvPicPr>
          <p:cNvPr id="5" name="Picture 85" descr="HDS_06b2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 descr="map1-colorfill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19400"/>
            <a:ext cx="7696200" cy="38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7" descr="HereComesThe_1600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2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3276600" y="6504801"/>
            <a:ext cx="228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Confidential</a:t>
            </a:r>
            <a:r>
              <a:rPr lang="en-US" sz="1200" b="1" baseline="0" dirty="0" smtClean="0"/>
              <a:t> – NDA Required</a:t>
            </a:r>
            <a:endParaRPr lang="en-US" sz="1200" b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254000"/>
            <a:ext cx="219075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54000"/>
            <a:ext cx="641985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7" descr="HereComesThe_1600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map2-white2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21113"/>
            <a:ext cx="347296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map1-fill2-white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3050"/>
            <a:ext cx="91440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1" descr="title-block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503488"/>
            <a:ext cx="615461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6" descr="ppt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17"/>
          <p:cNvSpPr>
            <a:spLocks noChangeShapeType="1"/>
          </p:cNvSpPr>
          <p:nvPr/>
        </p:nvSpPr>
        <p:spPr bwMode="auto">
          <a:xfrm>
            <a:off x="0" y="419100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Line 118"/>
          <p:cNvSpPr>
            <a:spLocks noChangeShapeType="1"/>
          </p:cNvSpPr>
          <p:nvPr/>
        </p:nvSpPr>
        <p:spPr bwMode="auto">
          <a:xfrm>
            <a:off x="0" y="1588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Line 119"/>
          <p:cNvSpPr>
            <a:spLocks noChangeShapeType="1"/>
          </p:cNvSpPr>
          <p:nvPr/>
        </p:nvSpPr>
        <p:spPr bwMode="auto">
          <a:xfrm>
            <a:off x="0" y="31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124"/>
          <p:cNvSpPr>
            <a:spLocks noChangeArrowheads="1"/>
          </p:cNvSpPr>
          <p:nvPr/>
        </p:nvSpPr>
        <p:spPr bwMode="auto">
          <a:xfrm>
            <a:off x="7540870" y="6632575"/>
            <a:ext cx="1603131" cy="2286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25"/>
          <p:cNvSpPr>
            <a:spLocks noChangeArrowheads="1"/>
          </p:cNvSpPr>
          <p:nvPr/>
        </p:nvSpPr>
        <p:spPr bwMode="auto">
          <a:xfrm>
            <a:off x="1" y="6629400"/>
            <a:ext cx="7540869" cy="228600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6"/>
          <p:cNvSpPr>
            <a:spLocks noChangeArrowheads="1"/>
          </p:cNvSpPr>
          <p:nvPr/>
        </p:nvSpPr>
        <p:spPr bwMode="auto">
          <a:xfrm>
            <a:off x="7640516" y="6677026"/>
            <a:ext cx="1485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90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© 2010 Hitachi Data Systems</a:t>
            </a:r>
          </a:p>
        </p:txBody>
      </p:sp>
      <p:sp>
        <p:nvSpPr>
          <p:cNvPr id="14" name="Line 127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Rectangle 131"/>
          <p:cNvSpPr>
            <a:spLocks noChangeArrowheads="1"/>
          </p:cNvSpPr>
          <p:nvPr/>
        </p:nvSpPr>
        <p:spPr bwMode="auto">
          <a:xfrm>
            <a:off x="4422531" y="6677026"/>
            <a:ext cx="303920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buFontTx/>
              <a:buNone/>
              <a:defRPr/>
            </a:pPr>
            <a:r>
              <a:rPr lang="en-US" altLang="ja-JP" sz="900" dirty="0">
                <a:solidFill>
                  <a:srgbClr val="292929"/>
                </a:solidFill>
                <a:latin typeface="Helvetica" pitchFamily="34" charset="0"/>
                <a:cs typeface="Arial" charset="0"/>
              </a:rPr>
              <a:t>Global Solution Strategy and Development</a:t>
            </a:r>
          </a:p>
        </p:txBody>
      </p:sp>
      <p:sp>
        <p:nvSpPr>
          <p:cNvPr id="16" name="Rectangle 36"/>
          <p:cNvSpPr>
            <a:spLocks noChangeArrowheads="1"/>
          </p:cNvSpPr>
          <p:nvPr userDrawn="1"/>
        </p:nvSpPr>
        <p:spPr bwMode="auto">
          <a:xfrm>
            <a:off x="83527" y="6677026"/>
            <a:ext cx="19562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900" b="1" dirty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Confidential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Arial" charset="0"/>
              </a:rPr>
              <a:t>| </a:t>
            </a:r>
            <a:r>
              <a:rPr lang="en-US" altLang="ja-JP" sz="900" dirty="0">
                <a:solidFill>
                  <a:srgbClr val="C00000"/>
                </a:solidFill>
                <a:latin typeface="Helvetica" pitchFamily="34" charset="0"/>
                <a:cs typeface="Arial" charset="0"/>
              </a:rPr>
              <a:t>NDA Required</a:t>
            </a:r>
          </a:p>
        </p:txBody>
      </p:sp>
      <p:sp>
        <p:nvSpPr>
          <p:cNvPr id="5227" name="Rectangle 10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8762" y="2706688"/>
            <a:ext cx="5586046" cy="3130550"/>
          </a:xfrm>
          <a:prstGeom prst="rect">
            <a:avLst/>
          </a:prstGeom>
        </p:spPr>
        <p:txBody>
          <a:bodyPr rIns="45720"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62" y="914400"/>
            <a:ext cx="8443546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F007399E-F960-4D22-8878-26BDD8F90E8F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71906ADE-16AF-4B65-8A81-9CFD2F442389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762" y="914400"/>
            <a:ext cx="4151435" cy="5486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74" y="914400"/>
            <a:ext cx="4151434" cy="5486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1B6BC1C5-3C52-4C1C-92B5-5550DC0CFB11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20C59606-B6A5-4E32-B78B-651885665C51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56A8F490-23D4-4CBF-86C2-334A96C1A74C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D8B0C55E-3C69-481A-8A92-52248BEDC082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0FC3F9AE-C42C-40B7-A5E4-58F20FCBD257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A905AA3F-9FDB-427D-A073-2C0AE2169658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762" y="914400"/>
            <a:ext cx="8443546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DFEB179A-47F6-45EF-BB00-DB01B8FE1031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2154" y="390526"/>
            <a:ext cx="2110154" cy="6010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762" y="390526"/>
            <a:ext cx="6192715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0B833D4F-C898-496B-B687-19E50F87500B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762" y="914400"/>
            <a:ext cx="4151435" cy="266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874" y="914400"/>
            <a:ext cx="4151434" cy="266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8762" y="3733800"/>
            <a:ext cx="4151435" cy="266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874" y="3733800"/>
            <a:ext cx="4151434" cy="266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19815349-458E-4FD2-B9F9-63EEAFCAC353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8762" y="914400"/>
            <a:ext cx="8443546" cy="5486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0567CF48-2F3F-4690-89BC-162666940D6A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8762" y="914400"/>
            <a:ext cx="4151435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874" y="914400"/>
            <a:ext cx="4151434" cy="266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874" y="3733800"/>
            <a:ext cx="4151434" cy="266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5B8B056F-F847-4B5A-AD0B-5A8971FF4895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85E952F4-4EAD-4C40-9B6F-AFA9253273F4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62" y="914400"/>
            <a:ext cx="8443546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CE598228-7755-40BB-A01A-36F7A602461D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7C610EF5-AAB3-43A4-8B99-194DB739A8CA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762" y="914400"/>
            <a:ext cx="4151435" cy="5486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74" y="914400"/>
            <a:ext cx="4151434" cy="5486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7CC8D7D5-9D88-48DF-90BE-E7F8D99CE0A3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FE3969A9-2D6D-46E9-A004-FF3A33A3FD56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23C20534-FA64-4F62-9D60-A5D5E2AE8B6D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8AD0644E-4822-4F87-BEE9-D2D6DD45246F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C70306C8-DB7A-4125-95BB-0F0DA57D01AE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9C1DC598-CC74-4A75-86EF-41748EFD4DDA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2" y="390525"/>
            <a:ext cx="6544408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762" y="914400"/>
            <a:ext cx="8443546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751C7969-CDE5-4CC0-AFC0-17B067EDA766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2154" y="390526"/>
            <a:ext cx="2110154" cy="6010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762" y="390526"/>
            <a:ext cx="6192715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25816" y="6632576"/>
            <a:ext cx="492369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-</a:t>
            </a:r>
            <a:fld id="{20E5A565-E507-4389-9FC1-18D53E9033A4}" type="slidenum">
              <a:rPr lang="en-US" altLang="ja-JP"/>
              <a:pPr>
                <a:defRPr/>
              </a:pPr>
              <a:t>‹N›</a:t>
            </a:fld>
            <a:r>
              <a:rPr lang="en-US" altLang="ja-JP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image" Target="../media/image6.jpeg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image" Target="../media/image7.gif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8"/>
          <p:cNvGrpSpPr>
            <a:grpSpLocks/>
          </p:cNvGrpSpPr>
          <p:nvPr/>
        </p:nvGrpSpPr>
        <p:grpSpPr bwMode="auto">
          <a:xfrm>
            <a:off x="0" y="0"/>
            <a:ext cx="9142413" cy="930275"/>
            <a:chOff x="0" y="0"/>
            <a:chExt cx="5759" cy="586"/>
          </a:xfrm>
        </p:grpSpPr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4797" cy="490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 flipH="1">
              <a:off x="0" y="489"/>
              <a:ext cx="4796" cy="97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Rectangle 65"/>
            <p:cNvSpPr>
              <a:spLocks noChangeArrowheads="1"/>
            </p:cNvSpPr>
            <p:nvPr userDrawn="1"/>
          </p:nvSpPr>
          <p:spPr bwMode="auto">
            <a:xfrm flipH="1">
              <a:off x="4795" y="489"/>
              <a:ext cx="964" cy="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8" name="Picture 67" descr="hitachi_inspireLogo"/>
            <p:cNvPicPr>
              <a:picLocks noChangeAspect="1" noChangeArrowheads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4904" y="193"/>
              <a:ext cx="76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54000"/>
            <a:ext cx="70866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Master title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0668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06363" y="6540500"/>
            <a:ext cx="261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  <a:buFontTx/>
              <a:buNone/>
            </a:pPr>
            <a:fld id="{CEB18E25-7F22-429D-AADE-310647468AFC}" type="slidenum">
              <a:rPr lang="en-US" sz="900">
                <a:latin typeface="Helvetica"/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‹N›</a:t>
            </a:fld>
            <a:endParaRPr lang="en-US" sz="900">
              <a:latin typeface="Helvetica"/>
              <a:cs typeface="Arial" pitchFamily="34" charset="0"/>
            </a:endParaRPr>
          </a:p>
        </p:txBody>
      </p:sp>
      <p:pic>
        <p:nvPicPr>
          <p:cNvPr id="2054" name="Picture 55" descr="hds with sunrise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781800" y="6477000"/>
            <a:ext cx="2206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6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SoeiKakugothicUB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SoeiKakugothicUB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SoeiKakugothicUB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SoeiKakugothicUB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SoeiKakugothicUB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SoeiKakugothicUB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SoeiKakugothicUB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SoeiKakugothicUB" pitchFamily="5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246313" algn="l"/>
          <a:tab pos="2514600" algn="l"/>
        </a:tabLst>
        <a:defRPr kumimoji="1" sz="2000">
          <a:solidFill>
            <a:srgbClr val="333333"/>
          </a:solidFill>
          <a:latin typeface="+mn-lt"/>
          <a:ea typeface="ＭＳ Ｐゴシック" pitchFamily="34" charset="-128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246313" algn="l"/>
          <a:tab pos="2514600" algn="l"/>
        </a:tabLst>
        <a:defRPr kumimoji="1">
          <a:solidFill>
            <a:srgbClr val="333333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246313" algn="l"/>
          <a:tab pos="2514600" algn="l"/>
        </a:tabLst>
        <a:defRPr kumimoji="1">
          <a:solidFill>
            <a:srgbClr val="333333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22"/>
          <p:cNvGrpSpPr>
            <a:grpSpLocks/>
          </p:cNvGrpSpPr>
          <p:nvPr/>
        </p:nvGrpSpPr>
        <p:grpSpPr bwMode="auto">
          <a:xfrm>
            <a:off x="0" y="0"/>
            <a:ext cx="9142413" cy="930275"/>
            <a:chOff x="0" y="0"/>
            <a:chExt cx="5759" cy="586"/>
          </a:xfrm>
        </p:grpSpPr>
        <p:sp>
          <p:nvSpPr>
            <p:cNvPr id="157819" name="Rectangle 123"/>
            <p:cNvSpPr>
              <a:spLocks noChangeArrowheads="1"/>
            </p:cNvSpPr>
            <p:nvPr/>
          </p:nvSpPr>
          <p:spPr bwMode="auto">
            <a:xfrm>
              <a:off x="0" y="0"/>
              <a:ext cx="4797" cy="490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20" name="Rectangle 124"/>
            <p:cNvSpPr>
              <a:spLocks noChangeArrowheads="1"/>
            </p:cNvSpPr>
            <p:nvPr/>
          </p:nvSpPr>
          <p:spPr bwMode="auto">
            <a:xfrm flipH="1">
              <a:off x="0" y="489"/>
              <a:ext cx="4796" cy="97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21" name="Rectangle 125"/>
            <p:cNvSpPr>
              <a:spLocks noChangeArrowheads="1"/>
            </p:cNvSpPr>
            <p:nvPr userDrawn="1"/>
          </p:nvSpPr>
          <p:spPr bwMode="auto">
            <a:xfrm flipH="1">
              <a:off x="4795" y="489"/>
              <a:ext cx="964" cy="9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81" name="Picture 126" descr="hitachi_inspireLogo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904" y="193"/>
              <a:ext cx="76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7778" name="Rectangle 82"/>
          <p:cNvSpPr>
            <a:spLocks noChangeArrowheads="1"/>
          </p:cNvSpPr>
          <p:nvPr/>
        </p:nvSpPr>
        <p:spPr bwMode="auto">
          <a:xfrm>
            <a:off x="2438400" y="2751138"/>
            <a:ext cx="4073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400" b="1">
                <a:solidFill>
                  <a:schemeClr val="tx2"/>
                </a:solidFill>
                <a:latin typeface="Helvetica" pitchFamily="34" charset="0"/>
              </a:rPr>
              <a:t>Questions/Discussion</a:t>
            </a:r>
          </a:p>
        </p:txBody>
      </p:sp>
      <p:pic>
        <p:nvPicPr>
          <p:cNvPr id="3076" name="Picture 105" descr="hds with sunris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781800" y="6477000"/>
            <a:ext cx="2206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823" name="Rectangle 127"/>
          <p:cNvSpPr>
            <a:spLocks noChangeArrowheads="1"/>
          </p:cNvSpPr>
          <p:nvPr/>
        </p:nvSpPr>
        <p:spPr bwMode="auto">
          <a:xfrm>
            <a:off x="106363" y="6540500"/>
            <a:ext cx="261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  <a:buFontTx/>
              <a:buNone/>
            </a:pPr>
            <a:fld id="{6C6EFAD9-7E1C-4720-AA91-000A10A9080B}" type="slidenum">
              <a:rPr lang="en-US" sz="900">
                <a:latin typeface="Helvetica"/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‹N›</a:t>
            </a:fld>
            <a:endParaRPr lang="en-US" sz="900">
              <a:latin typeface="Helvetic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/>
          <p:cNvGrpSpPr>
            <a:grpSpLocks/>
          </p:cNvGrpSpPr>
          <p:nvPr/>
        </p:nvGrpSpPr>
        <p:grpSpPr bwMode="auto">
          <a:xfrm>
            <a:off x="0" y="0"/>
            <a:ext cx="9142413" cy="930275"/>
            <a:chOff x="0" y="0"/>
            <a:chExt cx="5759" cy="586"/>
          </a:xfrm>
        </p:grpSpPr>
        <p:sp>
          <p:nvSpPr>
            <p:cNvPr id="422934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4797" cy="490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35" name="Rectangle 23"/>
            <p:cNvSpPr>
              <a:spLocks noChangeArrowheads="1"/>
            </p:cNvSpPr>
            <p:nvPr/>
          </p:nvSpPr>
          <p:spPr bwMode="auto">
            <a:xfrm flipH="1">
              <a:off x="0" y="489"/>
              <a:ext cx="4796" cy="97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36" name="Rectangle 24"/>
            <p:cNvSpPr>
              <a:spLocks noChangeArrowheads="1"/>
            </p:cNvSpPr>
            <p:nvPr userDrawn="1"/>
          </p:nvSpPr>
          <p:spPr bwMode="auto">
            <a:xfrm flipH="1">
              <a:off x="4795" y="489"/>
              <a:ext cx="964" cy="9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5" name="Picture 25" descr="hitachi_inspireLogo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904" y="193"/>
              <a:ext cx="76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3640138" y="2751138"/>
            <a:ext cx="4073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altLang="ja-JP" sz="2400" b="1">
                <a:solidFill>
                  <a:schemeClr val="tx2"/>
                </a:solidFill>
                <a:latin typeface="Helvetica" pitchFamily="34" charset="0"/>
              </a:rPr>
              <a:t>Thank You</a:t>
            </a:r>
          </a:p>
        </p:txBody>
      </p:sp>
      <p:pic>
        <p:nvPicPr>
          <p:cNvPr id="4100" name="Picture 14" descr="hds with sunris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781800" y="6477000"/>
            <a:ext cx="2206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38" name="Rectangle 26"/>
          <p:cNvSpPr>
            <a:spLocks noChangeArrowheads="1"/>
          </p:cNvSpPr>
          <p:nvPr/>
        </p:nvSpPr>
        <p:spPr bwMode="auto">
          <a:xfrm>
            <a:off x="106363" y="6540500"/>
            <a:ext cx="261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  <a:buFontTx/>
              <a:buNone/>
            </a:pPr>
            <a:fld id="{B331AF0B-B804-4367-A9C7-CCDB9AA19F91}" type="slidenum">
              <a:rPr lang="en-US" sz="900">
                <a:latin typeface="Helvetica"/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‹N›</a:t>
            </a:fld>
            <a:endParaRPr lang="en-US" sz="900">
              <a:latin typeface="Helvetic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c CSLogo_bk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843838" y="195263"/>
            <a:ext cx="1132904" cy="329375"/>
          </a:xfrm>
          <a:prstGeom prst="rect">
            <a:avLst/>
          </a:prstGeom>
        </p:spPr>
      </p:pic>
      <p:grpSp>
        <p:nvGrpSpPr>
          <p:cNvPr id="2" name="Group 14"/>
          <p:cNvGrpSpPr/>
          <p:nvPr/>
        </p:nvGrpSpPr>
        <p:grpSpPr>
          <a:xfrm>
            <a:off x="0" y="0"/>
            <a:ext cx="9144000" cy="757238"/>
            <a:chOff x="0" y="0"/>
            <a:chExt cx="9144000" cy="757238"/>
          </a:xfrm>
        </p:grpSpPr>
        <p:sp>
          <p:nvSpPr>
            <p:cNvPr id="11" name="Rectangle 17"/>
            <p:cNvSpPr>
              <a:spLocks noChangeArrowheads="1"/>
            </p:cNvSpPr>
            <p:nvPr userDrawn="1"/>
          </p:nvSpPr>
          <p:spPr bwMode="auto">
            <a:xfrm flipH="1">
              <a:off x="0" y="0"/>
              <a:ext cx="7686675" cy="757238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2" name="Rectangle 18"/>
            <p:cNvSpPr>
              <a:spLocks noChangeArrowheads="1"/>
            </p:cNvSpPr>
            <p:nvPr userDrawn="1"/>
          </p:nvSpPr>
          <p:spPr bwMode="auto">
            <a:xfrm>
              <a:off x="0" y="638174"/>
              <a:ext cx="9144000" cy="119063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3"/>
            <p:cNvSpPr>
              <a:spLocks noChangeArrowheads="1"/>
            </p:cNvSpPr>
            <p:nvPr userDrawn="1"/>
          </p:nvSpPr>
          <p:spPr bwMode="auto">
            <a:xfrm>
              <a:off x="7681913" y="635000"/>
              <a:ext cx="1462087" cy="122238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79550"/>
            <a:ext cx="708660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dirty="0" smtClean="0"/>
              <a:t>Master title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0668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6" name="Picture 15" descr="Hitachi-Mark_wHDSname_bk_transpt.gif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256929" y="6553200"/>
            <a:ext cx="1664494" cy="1728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833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834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創英角ｺﾞｼｯｸUB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創英角ｺﾞｼｯｸUB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創英角ｺﾞｼｯｸUB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創英角ｺﾞｼｯｸUB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創英角ｺﾞｼｯｸUB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創英角ｺﾞｼｯｸUB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創英角ｺﾞｼｯｸUB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rgbClr val="333333"/>
          </a:solidFill>
          <a:latin typeface="Helvetica" pitchFamily="34" charset="0"/>
          <a:ea typeface="HGP創英角ｺﾞｼｯｸUB" pitchFamily="50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tabLst>
          <a:tab pos="2246313" algn="l"/>
          <a:tab pos="2514600" algn="l"/>
        </a:tabLst>
        <a:defRPr kumimoji="1" sz="20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2246313" algn="l"/>
          <a:tab pos="2514600" algn="l"/>
        </a:tabLst>
        <a:defRPr kumimoji="1">
          <a:solidFill>
            <a:srgbClr val="333333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Char char="•"/>
        <a:tabLst>
          <a:tab pos="2246313" algn="l"/>
          <a:tab pos="2514600" algn="l"/>
        </a:tabLst>
        <a:defRPr kumimoji="1">
          <a:solidFill>
            <a:srgbClr val="333333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Char char="–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Arial" pitchFamily="34" charset="0"/>
        <a:buChar char="•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246313" algn="l"/>
          <a:tab pos="2514600" algn="l"/>
        </a:tabLst>
        <a:defRPr kumimoji="1" sz="16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78" name="Rectangle 82"/>
          <p:cNvSpPr>
            <a:spLocks noChangeArrowheads="1"/>
          </p:cNvSpPr>
          <p:nvPr/>
        </p:nvSpPr>
        <p:spPr bwMode="auto">
          <a:xfrm>
            <a:off x="2438400" y="2751138"/>
            <a:ext cx="4073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2400" b="1">
                <a:solidFill>
                  <a:schemeClr val="tx2"/>
                </a:solidFill>
                <a:latin typeface="Helvetica" pitchFamily="34" charset="0"/>
              </a:rPr>
              <a:t>Questions/Discussion</a:t>
            </a:r>
          </a:p>
        </p:txBody>
      </p:sp>
      <p:sp>
        <p:nvSpPr>
          <p:cNvPr id="157823" name="Rectangle 127"/>
          <p:cNvSpPr>
            <a:spLocks noChangeArrowheads="1"/>
          </p:cNvSpPr>
          <p:nvPr/>
        </p:nvSpPr>
        <p:spPr bwMode="auto">
          <a:xfrm>
            <a:off x="106363" y="6540500"/>
            <a:ext cx="261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  <a:buFontTx/>
              <a:buNone/>
            </a:pPr>
            <a:fld id="{FD8DEEDF-DA37-446F-A847-0990FED897FA}" type="slidenum">
              <a:rPr lang="en-US" sz="900">
                <a:latin typeface="Helvetica" pitchFamily="34" charset="0"/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‹N›</a:t>
            </a:fld>
            <a:endParaRPr lang="en-US" sz="900">
              <a:latin typeface="Helvetica" pitchFamily="34" charset="0"/>
              <a:cs typeface="Arial" charset="0"/>
            </a:endParaRPr>
          </a:p>
        </p:txBody>
      </p:sp>
      <p:pic>
        <p:nvPicPr>
          <p:cNvPr id="15" name="Picture 14" descr="Hitachi-Mark_wHDSname_bk_transpt.gif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256929" y="6553200"/>
            <a:ext cx="1664494" cy="172879"/>
          </a:xfrm>
          <a:prstGeom prst="rect">
            <a:avLst/>
          </a:prstGeom>
        </p:spPr>
      </p:pic>
      <p:grpSp>
        <p:nvGrpSpPr>
          <p:cNvPr id="2" name="Group 19"/>
          <p:cNvGrpSpPr/>
          <p:nvPr/>
        </p:nvGrpSpPr>
        <p:grpSpPr>
          <a:xfrm>
            <a:off x="0" y="0"/>
            <a:ext cx="9144000" cy="757238"/>
            <a:chOff x="0" y="0"/>
            <a:chExt cx="9144000" cy="757238"/>
          </a:xfrm>
        </p:grpSpPr>
        <p:pic>
          <p:nvPicPr>
            <p:cNvPr id="21" name="Picture 20" descr="2c CSLogo_bk.jpg"/>
            <p:cNvPicPr>
              <a:picLocks noChangeAspect="1"/>
            </p:cNvPicPr>
            <p:nvPr userDrawn="1"/>
          </p:nvPicPr>
          <p:blipFill>
            <a:blip r:embed="rId14" cstate="email"/>
            <a:stretch>
              <a:fillRect/>
            </a:stretch>
          </p:blipFill>
          <p:spPr>
            <a:xfrm>
              <a:off x="7843838" y="195263"/>
              <a:ext cx="1132904" cy="329375"/>
            </a:xfrm>
            <a:prstGeom prst="rect">
              <a:avLst/>
            </a:prstGeom>
          </p:spPr>
        </p:pic>
        <p:grpSp>
          <p:nvGrpSpPr>
            <p:cNvPr id="3" name="Group 14"/>
            <p:cNvGrpSpPr/>
            <p:nvPr userDrawn="1"/>
          </p:nvGrpSpPr>
          <p:grpSpPr>
            <a:xfrm>
              <a:off x="0" y="0"/>
              <a:ext cx="9144000" cy="757238"/>
              <a:chOff x="0" y="0"/>
              <a:chExt cx="9144000" cy="757238"/>
            </a:xfrm>
          </p:grpSpPr>
          <p:sp>
            <p:nvSpPr>
              <p:cNvPr id="23" name="Rectangle 17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7686675" cy="757238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638174"/>
                <a:ext cx="9144000" cy="119063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 userDrawn="1"/>
            </p:nvSpPr>
            <p:spPr bwMode="auto">
              <a:xfrm>
                <a:off x="7681913" y="635000"/>
                <a:ext cx="1462087" cy="122238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3640138" y="2751138"/>
            <a:ext cx="4073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b="1">
                <a:solidFill>
                  <a:schemeClr val="tx2"/>
                </a:solidFill>
                <a:latin typeface="Helvetica" pitchFamily="34" charset="0"/>
              </a:rPr>
              <a:t>Thank You</a:t>
            </a:r>
          </a:p>
        </p:txBody>
      </p:sp>
      <p:sp>
        <p:nvSpPr>
          <p:cNvPr id="422938" name="Rectangle 26"/>
          <p:cNvSpPr>
            <a:spLocks noChangeArrowheads="1"/>
          </p:cNvSpPr>
          <p:nvPr/>
        </p:nvSpPr>
        <p:spPr bwMode="auto">
          <a:xfrm>
            <a:off x="106363" y="6540500"/>
            <a:ext cx="261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  <a:buFontTx/>
              <a:buNone/>
            </a:pPr>
            <a:fld id="{F32A4FEC-487F-469E-96B0-74256C1F0F6C}" type="slidenum">
              <a:rPr lang="en-US" sz="900">
                <a:latin typeface="Helvetica" pitchFamily="34" charset="0"/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‹N›</a:t>
            </a:fld>
            <a:endParaRPr lang="en-US" sz="900">
              <a:latin typeface="Helvetica" pitchFamily="34" charset="0"/>
              <a:cs typeface="Arial" charset="0"/>
            </a:endParaRPr>
          </a:p>
        </p:txBody>
      </p:sp>
      <p:pic>
        <p:nvPicPr>
          <p:cNvPr id="15" name="Picture 14" descr="Hitachi-Mark_wHDSname_bk_transpt.gif"/>
          <p:cNvPicPr>
            <a:picLocks noChangeAspect="1"/>
          </p:cNvPicPr>
          <p:nvPr/>
        </p:nvPicPr>
        <p:blipFill>
          <a:blip r:embed="rId38" cstate="email"/>
          <a:stretch>
            <a:fillRect/>
          </a:stretch>
        </p:blipFill>
        <p:spPr>
          <a:xfrm>
            <a:off x="7256929" y="6553200"/>
            <a:ext cx="1664494" cy="172879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0"/>
            <a:ext cx="9144000" cy="757238"/>
            <a:chOff x="0" y="0"/>
            <a:chExt cx="9144000" cy="757238"/>
          </a:xfrm>
        </p:grpSpPr>
        <p:pic>
          <p:nvPicPr>
            <p:cNvPr id="17" name="Picture 16" descr="2c CSLogo_bk.jpg"/>
            <p:cNvPicPr>
              <a:picLocks noChangeAspect="1"/>
            </p:cNvPicPr>
            <p:nvPr userDrawn="1"/>
          </p:nvPicPr>
          <p:blipFill>
            <a:blip r:embed="rId39" cstate="email"/>
            <a:stretch>
              <a:fillRect/>
            </a:stretch>
          </p:blipFill>
          <p:spPr>
            <a:xfrm>
              <a:off x="7843838" y="195263"/>
              <a:ext cx="1132904" cy="329375"/>
            </a:xfrm>
            <a:prstGeom prst="rect">
              <a:avLst/>
            </a:prstGeom>
          </p:spPr>
        </p:pic>
        <p:grpSp>
          <p:nvGrpSpPr>
            <p:cNvPr id="3" name="Group 14"/>
            <p:cNvGrpSpPr/>
            <p:nvPr userDrawn="1"/>
          </p:nvGrpSpPr>
          <p:grpSpPr>
            <a:xfrm>
              <a:off x="0" y="0"/>
              <a:ext cx="9144000" cy="757238"/>
              <a:chOff x="0" y="0"/>
              <a:chExt cx="9144000" cy="757238"/>
            </a:xfrm>
          </p:grpSpPr>
          <p:sp>
            <p:nvSpPr>
              <p:cNvPr id="19" name="Rectangle 17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7686675" cy="757238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638174"/>
                <a:ext cx="9144000" cy="119063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 userDrawn="1"/>
            </p:nvSpPr>
            <p:spPr bwMode="auto">
              <a:xfrm>
                <a:off x="7681913" y="635000"/>
                <a:ext cx="1462087" cy="122238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Hitachi Storage Solutions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200400"/>
            <a:ext cx="4343400" cy="127419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Hitachi  HDD Directions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HDD Actual Technology &amp; Evolution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 dirty="0" smtClean="0"/>
              <a:t> HDD Performance Comparison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Performance prediction tool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481388" y="5867400"/>
            <a:ext cx="3833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1100" b="1" dirty="0">
                <a:solidFill>
                  <a:srgbClr val="000000"/>
                </a:solidFill>
                <a:latin typeface="Helvetica" pitchFamily="34" charset="0"/>
              </a:rPr>
              <a:t> Proprietary – Do not reproduce or distribute without the written consent of Hitachi Data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399" y="390525"/>
            <a:ext cx="6359771" cy="457200"/>
          </a:xfrm>
        </p:spPr>
        <p:txBody>
          <a:bodyPr/>
          <a:lstStyle/>
          <a:p>
            <a:r>
              <a:rPr lang="en-US" dirty="0" smtClean="0"/>
              <a:t>Flash Memory Drives/SSD - Adoption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992188" y="1066800"/>
            <a:ext cx="8151812" cy="1676400"/>
          </a:xfrm>
        </p:spPr>
        <p:txBody>
          <a:bodyPr/>
          <a:lstStyle/>
          <a:p>
            <a:r>
              <a:rPr lang="en-US" dirty="0" smtClean="0"/>
              <a:t>What prevent a faster adoption? In first place, Cost!!!!!!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1000" y="6248400"/>
            <a:ext cx="1723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Sources: IBS, IDC, Gartner</a:t>
            </a:r>
          </a:p>
          <a:p>
            <a:pPr>
              <a:buNone/>
            </a:pPr>
            <a:r>
              <a:rPr lang="en-US" sz="1000" dirty="0" smtClean="0"/>
              <a:t>HDD compared: SATA</a:t>
            </a:r>
            <a:endParaRPr lang="en-US" sz="10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0000" y="3886200"/>
            <a:ext cx="152400" cy="762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46313" algn="l"/>
                <a:tab pos="2514600" algn="l"/>
              </a:tabLst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ea typeface="MS PGothic" pitchFamily="50" charset="-128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2209800"/>
            <a:ext cx="9085544" cy="1295400"/>
            <a:chOff x="0" y="2209800"/>
            <a:chExt cx="9085544" cy="1295400"/>
          </a:xfrm>
        </p:grpSpPr>
        <p:pic>
          <p:nvPicPr>
            <p:cNvPr id="325635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2209800"/>
              <a:ext cx="9085544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sp>
          <p:nvSpPr>
            <p:cNvPr id="14" name="Rounded Rectangle 13"/>
            <p:cNvSpPr/>
            <p:nvPr/>
          </p:nvSpPr>
          <p:spPr bwMode="auto">
            <a:xfrm>
              <a:off x="1752600" y="2590800"/>
              <a:ext cx="2286000" cy="2286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46313" algn="l"/>
                  <a:tab pos="2514600" algn="l"/>
                </a:tabLst>
              </a:pPr>
              <a:endParaRPr kumimoji="1" lang="en-US" sz="1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  <a:ea typeface="MS PGothic" pitchFamily="50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 SAS vs SSD</a:t>
            </a:r>
            <a:endParaRPr lang="it-IT" dirty="0"/>
          </a:p>
        </p:txBody>
      </p:sp>
      <p:pic>
        <p:nvPicPr>
          <p:cNvPr id="4" name="Segnaposto contenuto 3" descr="Random_read comp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614" y="1066800"/>
            <a:ext cx="8385798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Sequential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 SAS vs SSD</a:t>
            </a:r>
            <a:endParaRPr lang="it-IT" dirty="0"/>
          </a:p>
        </p:txBody>
      </p:sp>
      <p:pic>
        <p:nvPicPr>
          <p:cNvPr id="4" name="Segnaposto contenuto 3" descr="Sequential_read comp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8153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HelveticaNeueLT Std"/>
                <a:ea typeface="HGS創英角ｺﾞｼｯｸUB"/>
                <a:cs typeface="Arial" charset="0"/>
              </a:rPr>
              <a:t>New  Technologies Effects</a:t>
            </a:r>
          </a:p>
        </p:txBody>
      </p:sp>
      <p:sp>
        <p:nvSpPr>
          <p:cNvPr id="38915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762000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  <a:tabLst>
                <a:tab pos="2246313" algn="l"/>
                <a:tab pos="2514600" algn="l"/>
              </a:tabLst>
            </a:pPr>
            <a:endParaRPr lang="en-US"/>
          </a:p>
        </p:txBody>
      </p:sp>
      <p:sp>
        <p:nvSpPr>
          <p:cNvPr id="38916" name="Title 3"/>
          <p:cNvSpPr txBox="1">
            <a:spLocks/>
          </p:cNvSpPr>
          <p:nvPr/>
        </p:nvSpPr>
        <p:spPr bwMode="auto">
          <a:xfrm>
            <a:off x="239713" y="838200"/>
            <a:ext cx="8191500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en-US" altLang="ja-JP" sz="2000" b="1" dirty="0" smtClean="0">
                <a:solidFill>
                  <a:schemeClr val="bg1"/>
                </a:solidFill>
                <a:latin typeface="HelveticaNeueLT Std"/>
              </a:rPr>
              <a:t>Efficiency</a:t>
            </a:r>
            <a:r>
              <a:rPr lang="en-US" altLang="ja-JP" sz="2000" b="1" dirty="0">
                <a:solidFill>
                  <a:schemeClr val="bg1"/>
                </a:solidFill>
                <a:latin typeface="HelveticaNeueLT Std"/>
              </a:rPr>
              <a:t>, efficiency, </a:t>
            </a:r>
            <a:r>
              <a:rPr lang="en-US" altLang="ja-JP" sz="2000" b="1" dirty="0" smtClean="0">
                <a:solidFill>
                  <a:schemeClr val="bg1"/>
                </a:solidFill>
                <a:latin typeface="HelveticaNeueLT Std"/>
              </a:rPr>
              <a:t>efficiency</a:t>
            </a:r>
          </a:p>
          <a:p>
            <a:pPr marL="0" lvl="1" algn="ctr" eaLnBrk="0" hangingPunc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“Thought Leader “ approach vs. “me-too” features</a:t>
            </a:r>
          </a:p>
          <a:p>
            <a:pPr algn="ctr" eaLnBrk="0" hangingPunct="0">
              <a:spcBef>
                <a:spcPct val="20000"/>
              </a:spcBef>
              <a:buNone/>
            </a:pPr>
            <a:r>
              <a:rPr lang="en-US" altLang="ja-JP" sz="20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endParaRPr lang="en-US" altLang="ja-JP" sz="1400" b="1" dirty="0">
              <a:solidFill>
                <a:schemeClr val="bg1"/>
              </a:solidFill>
              <a:latin typeface="HelveticaNeueLT Std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1600200"/>
            <a:ext cx="9144000" cy="4724400"/>
            <a:chOff x="82550" y="1600200"/>
            <a:chExt cx="8818563" cy="4379804"/>
          </a:xfrm>
        </p:grpSpPr>
        <p:grpSp>
          <p:nvGrpSpPr>
            <p:cNvPr id="2" name="Group 45"/>
            <p:cNvGrpSpPr>
              <a:grpSpLocks/>
            </p:cNvGrpSpPr>
            <p:nvPr/>
          </p:nvGrpSpPr>
          <p:grpSpPr bwMode="auto">
            <a:xfrm>
              <a:off x="88900" y="1600200"/>
              <a:ext cx="8812213" cy="603250"/>
              <a:chOff x="165100" y="1519239"/>
              <a:chExt cx="8812213" cy="603504"/>
            </a:xfrm>
            <a:solidFill>
              <a:schemeClr val="bg1">
                <a:lumMod val="85000"/>
              </a:schemeClr>
            </a:solidFill>
          </p:grpSpPr>
          <p:sp>
            <p:nvSpPr>
              <p:cNvPr id="47" name="Rectangle 46"/>
              <p:cNvSpPr/>
              <p:nvPr/>
            </p:nvSpPr>
            <p:spPr bwMode="auto">
              <a:xfrm>
                <a:off x="165100" y="1519239"/>
                <a:ext cx="8812213" cy="603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20000"/>
                  </a:spcBef>
                  <a:buNone/>
                  <a:defRPr/>
                </a:pPr>
                <a:endParaRPr lang="en-US"/>
              </a:p>
            </p:txBody>
          </p:sp>
          <p:sp>
            <p:nvSpPr>
              <p:cNvPr id="48" name="TextBox 37"/>
              <p:cNvSpPr txBox="1">
                <a:spLocks noChangeArrowheads="1"/>
              </p:cNvSpPr>
              <p:nvPr/>
            </p:nvSpPr>
            <p:spPr bwMode="auto">
              <a:xfrm>
                <a:off x="373380" y="1556273"/>
                <a:ext cx="1805940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b="1">
                    <a:solidFill>
                      <a:srgbClr val="C00000"/>
                    </a:solidFill>
                    <a:latin typeface="HelveticaNeueLT Std"/>
                    <a:cs typeface="+mn-cs"/>
                  </a:rPr>
                  <a:t>Floor space efficiency</a:t>
                </a:r>
                <a:endParaRPr lang="en-US" sz="1400">
                  <a:solidFill>
                    <a:srgbClr val="C00000"/>
                  </a:solidFill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628900" y="1571649"/>
                <a:ext cx="2011363" cy="30810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Higher TB/sq. ft.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822825" y="1579589"/>
                <a:ext cx="3848100" cy="48526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 pitchFamily="34" charset="0"/>
                    <a:cs typeface="+mn-cs"/>
                  </a:rPr>
                  <a:t>SFF drives/SSD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 pitchFamily="34" charset="0"/>
                    <a:cs typeface="+mn-cs"/>
                  </a:rPr>
                  <a:t>; 2x more HDD/sq. ft., high density package (19” rack)</a:t>
                </a:r>
              </a:p>
            </p:txBody>
          </p:sp>
        </p:grp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88900" y="2200166"/>
              <a:ext cx="8812213" cy="1169988"/>
              <a:chOff x="165100" y="2240280"/>
              <a:chExt cx="8812213" cy="1170432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65100" y="2240280"/>
                <a:ext cx="8812213" cy="1170432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20000"/>
                  </a:spcBef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3" name="TextBox 40"/>
              <p:cNvSpPr txBox="1">
                <a:spLocks noChangeArrowheads="1"/>
              </p:cNvSpPr>
              <p:nvPr/>
            </p:nvSpPr>
            <p:spPr bwMode="auto">
              <a:xfrm>
                <a:off x="373380" y="2331720"/>
                <a:ext cx="180594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</a:pPr>
                <a:r>
                  <a:rPr lang="en-US" sz="1400" b="1">
                    <a:solidFill>
                      <a:srgbClr val="C00000"/>
                    </a:solidFill>
                    <a:latin typeface="HelveticaNeueLT Std"/>
                  </a:rPr>
                  <a:t>Power efficiency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628900" y="2346683"/>
                <a:ext cx="2011363" cy="3080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Lower KVA/sq. ft.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822825" y="2354623"/>
                <a:ext cx="4008438" cy="9544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Modular architecture, low power memory, 2.5”drive, solid state drives, flash protected cache (minimal batteries), fan and hard disk drive power control</a:t>
                </a: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88900" y="3378200"/>
              <a:ext cx="8812213" cy="785813"/>
              <a:chOff x="165100" y="3566608"/>
              <a:chExt cx="8812213" cy="786384"/>
            </a:xfrm>
            <a:solidFill>
              <a:schemeClr val="bg1">
                <a:lumMod val="85000"/>
              </a:schemeClr>
            </a:solidFill>
          </p:grpSpPr>
          <p:sp>
            <p:nvSpPr>
              <p:cNvPr id="57" name="Rectangle 56"/>
              <p:cNvSpPr/>
              <p:nvPr/>
            </p:nvSpPr>
            <p:spPr bwMode="auto">
              <a:xfrm>
                <a:off x="165100" y="3566608"/>
                <a:ext cx="8812213" cy="7863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20000"/>
                  </a:spcBef>
                  <a:buNone/>
                  <a:defRPr/>
                </a:pPr>
                <a:endParaRPr lang="en-US"/>
              </a:p>
            </p:txBody>
          </p:sp>
          <p:sp>
            <p:nvSpPr>
              <p:cNvPr id="58" name="TextBox 43"/>
              <p:cNvSpPr txBox="1">
                <a:spLocks noChangeArrowheads="1"/>
              </p:cNvSpPr>
              <p:nvPr/>
            </p:nvSpPr>
            <p:spPr bwMode="auto">
              <a:xfrm>
                <a:off x="373380" y="3612328"/>
                <a:ext cx="1805940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b="1">
                    <a:solidFill>
                      <a:srgbClr val="C00000"/>
                    </a:solidFill>
                    <a:latin typeface="HelveticaNeueLT Std"/>
                    <a:cs typeface="+mn-cs"/>
                  </a:rPr>
                  <a:t>Performance efficiency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28900" y="3596793"/>
                <a:ext cx="2011363" cy="52425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Higher system throughput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22825" y="3582495"/>
                <a:ext cx="4038600" cy="73872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Faster processors, high speed memory, large cache, Hitachi Dynamic Provisioning, fast connections</a:t>
                </a:r>
              </a:p>
            </p:txBody>
          </p:sp>
        </p:grp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88900" y="4165491"/>
              <a:ext cx="8812213" cy="603250"/>
              <a:chOff x="165100" y="4259580"/>
              <a:chExt cx="8812213" cy="603504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165100" y="4259580"/>
                <a:ext cx="8812213" cy="603504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20000"/>
                  </a:spcBef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9" name="TextBox 46"/>
              <p:cNvSpPr txBox="1">
                <a:spLocks noChangeArrowheads="1"/>
              </p:cNvSpPr>
              <p:nvPr/>
            </p:nvSpPr>
            <p:spPr bwMode="auto">
              <a:xfrm>
                <a:off x="373380" y="4393602"/>
                <a:ext cx="180594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</a:pPr>
                <a:r>
                  <a:rPr lang="en-US" sz="1400" b="1">
                    <a:solidFill>
                      <a:srgbClr val="C00000"/>
                    </a:solidFill>
                    <a:latin typeface="HelveticaNeueLT Std"/>
                  </a:rPr>
                  <a:t>Capacity efficiency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628900" y="4408868"/>
                <a:ext cx="2011363" cy="3081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Higher utilization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22825" y="4416809"/>
                <a:ext cx="3848100" cy="3081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Dynamic provisioning, hierarchical tiers</a:t>
                </a:r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88900" y="4772025"/>
              <a:ext cx="8812213" cy="603250"/>
              <a:chOff x="165100" y="4907280"/>
              <a:chExt cx="8812213" cy="603504"/>
            </a:xfrm>
            <a:solidFill>
              <a:schemeClr val="bg1">
                <a:lumMod val="85000"/>
              </a:schemeClr>
            </a:solidFill>
          </p:grpSpPr>
          <p:sp>
            <p:nvSpPr>
              <p:cNvPr id="67" name="Rectangle 66"/>
              <p:cNvSpPr/>
              <p:nvPr/>
            </p:nvSpPr>
            <p:spPr bwMode="auto">
              <a:xfrm>
                <a:off x="165100" y="4907280"/>
                <a:ext cx="8812213" cy="603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20000"/>
                  </a:spcBef>
                  <a:buNone/>
                  <a:defRPr/>
                </a:pPr>
                <a:endParaRPr lang="en-US"/>
              </a:p>
            </p:txBody>
          </p:sp>
          <p:sp>
            <p:nvSpPr>
              <p:cNvPr id="68" name="TextBox 49"/>
              <p:cNvSpPr txBox="1">
                <a:spLocks noChangeArrowheads="1"/>
              </p:cNvSpPr>
              <p:nvPr/>
            </p:nvSpPr>
            <p:spPr bwMode="auto">
              <a:xfrm>
                <a:off x="373380" y="4929692"/>
                <a:ext cx="2034540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altLang="ja-JP" sz="1400" b="1">
                    <a:solidFill>
                      <a:srgbClr val="C00000"/>
                    </a:solidFill>
                    <a:latin typeface="HelveticaNeueLT Std"/>
                    <a:ea typeface="ＭＳ Ｐゴシック" pitchFamily="50" charset="-128"/>
                    <a:cs typeface="+mn-cs"/>
                  </a:rPr>
                  <a:t>Virtualization and solution services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628900" y="4945396"/>
                <a:ext cx="2011363" cy="5225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Better resources utilization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822825" y="4953337"/>
                <a:ext cx="3848100" cy="52250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altLang="ja-JP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ea typeface="ＭＳ Ｐゴシック" pitchFamily="50" charset="-128"/>
                    <a:cs typeface="+mn-cs"/>
                  </a:rPr>
                  <a:t>Power consumption monitoring function and operation report and assessment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LT Std" pitchFamily="34" charset="0"/>
                  <a:cs typeface="+mn-cs"/>
                </a:endParaRPr>
              </a:p>
            </p:txBody>
          </p:sp>
        </p:grp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88900" y="5376754"/>
              <a:ext cx="8812213" cy="603250"/>
              <a:chOff x="165100" y="5713379"/>
              <a:chExt cx="8812213" cy="603601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165100" y="5714967"/>
                <a:ext cx="8812213" cy="602013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20000"/>
                  </a:spcBef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5" name="TextBox 52"/>
              <p:cNvSpPr txBox="1">
                <a:spLocks noChangeArrowheads="1"/>
              </p:cNvSpPr>
              <p:nvPr/>
            </p:nvSpPr>
            <p:spPr bwMode="auto">
              <a:xfrm>
                <a:off x="373380" y="5713379"/>
                <a:ext cx="18059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</a:pPr>
                <a:r>
                  <a:rPr lang="en-US" sz="1400" b="1">
                    <a:solidFill>
                      <a:srgbClr val="C00000"/>
                    </a:solidFill>
                    <a:latin typeface="HelveticaNeueLT Std"/>
                  </a:rPr>
                  <a:t>Operational efficiency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628900" y="5729263"/>
                <a:ext cx="2292350" cy="5225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cs typeface="+mn-cs"/>
                  </a:rPr>
                  <a:t>Easier to use, configure, optimize, lower TCO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822825" y="5735617"/>
                <a:ext cx="3848100" cy="5241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None/>
                  <a:defRPr/>
                </a:pPr>
                <a:r>
                  <a:rPr lang="en-US" altLang="ja-JP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/>
                    <a:ea typeface="ＭＳ Ｐゴシック" pitchFamily="50" charset="-128"/>
                    <a:cs typeface="+mn-cs"/>
                  </a:rPr>
                  <a:t>Improved GUI, command line interface, automation policies</a:t>
                </a:r>
              </a:p>
            </p:txBody>
          </p:sp>
        </p:grpSp>
        <p:sp>
          <p:nvSpPr>
            <p:cNvPr id="76" name="Isosceles Triangle 75"/>
            <p:cNvSpPr>
              <a:spLocks noChangeArrowheads="1"/>
            </p:cNvSpPr>
            <p:nvPr/>
          </p:nvSpPr>
          <p:spPr bwMode="auto">
            <a:xfrm rot="5400000">
              <a:off x="68263" y="1758841"/>
              <a:ext cx="109537" cy="80963"/>
            </a:xfrm>
            <a:prstGeom prst="triangle">
              <a:avLst>
                <a:gd name="adj" fmla="val 48721"/>
              </a:avLst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  <a:effectLst>
              <a:outerShdw blurRad="63500" dist="127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buNone/>
              </a:pPr>
              <a:endParaRPr lang="en-US"/>
            </a:p>
          </p:txBody>
        </p:sp>
        <p:sp>
          <p:nvSpPr>
            <p:cNvPr id="77" name="Isosceles Triangle 76"/>
            <p:cNvSpPr>
              <a:spLocks noChangeArrowheads="1"/>
            </p:cNvSpPr>
            <p:nvPr/>
          </p:nvSpPr>
          <p:spPr bwMode="auto">
            <a:xfrm rot="5400000">
              <a:off x="68263" y="2403366"/>
              <a:ext cx="109537" cy="80963"/>
            </a:xfrm>
            <a:prstGeom prst="triangle">
              <a:avLst>
                <a:gd name="adj" fmla="val 48721"/>
              </a:avLst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  <a:effectLst>
              <a:outerShdw blurRad="63500" dist="127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buNone/>
              </a:pPr>
              <a:endParaRPr lang="en-US"/>
            </a:p>
          </p:txBody>
        </p:sp>
        <p:sp>
          <p:nvSpPr>
            <p:cNvPr id="78" name="Isosceles Triangle 77"/>
            <p:cNvSpPr>
              <a:spLocks noChangeArrowheads="1"/>
            </p:cNvSpPr>
            <p:nvPr/>
          </p:nvSpPr>
          <p:spPr bwMode="auto">
            <a:xfrm rot="5400000">
              <a:off x="68263" y="3541603"/>
              <a:ext cx="109538" cy="80963"/>
            </a:xfrm>
            <a:prstGeom prst="triangle">
              <a:avLst>
                <a:gd name="adj" fmla="val 48721"/>
              </a:avLst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  <a:effectLst>
              <a:outerShdw blurRad="63500" dist="127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buNone/>
              </a:pPr>
              <a:endParaRPr lang="en-US"/>
            </a:p>
          </p:txBody>
        </p:sp>
        <p:sp>
          <p:nvSpPr>
            <p:cNvPr id="79" name="Isosceles Triangle 78"/>
            <p:cNvSpPr>
              <a:spLocks noChangeArrowheads="1"/>
            </p:cNvSpPr>
            <p:nvPr/>
          </p:nvSpPr>
          <p:spPr bwMode="auto">
            <a:xfrm rot="5400000">
              <a:off x="68263" y="4394091"/>
              <a:ext cx="109537" cy="80963"/>
            </a:xfrm>
            <a:prstGeom prst="triangle">
              <a:avLst>
                <a:gd name="adj" fmla="val 48721"/>
              </a:avLst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  <a:effectLst>
              <a:outerShdw blurRad="63500" dist="127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buNone/>
              </a:pPr>
              <a:endParaRPr lang="en-US"/>
            </a:p>
          </p:txBody>
        </p:sp>
        <p:sp>
          <p:nvSpPr>
            <p:cNvPr id="80" name="Isosceles Triangle 79"/>
            <p:cNvSpPr>
              <a:spLocks noChangeArrowheads="1"/>
            </p:cNvSpPr>
            <p:nvPr/>
          </p:nvSpPr>
          <p:spPr bwMode="auto">
            <a:xfrm rot="5400000">
              <a:off x="68263" y="4914791"/>
              <a:ext cx="109537" cy="80963"/>
            </a:xfrm>
            <a:prstGeom prst="triangle">
              <a:avLst>
                <a:gd name="adj" fmla="val 48721"/>
              </a:avLst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  <a:effectLst>
              <a:outerShdw blurRad="63500" dist="127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buNone/>
              </a:pPr>
              <a:endParaRPr lang="en-US"/>
            </a:p>
          </p:txBody>
        </p:sp>
        <p:sp>
          <p:nvSpPr>
            <p:cNvPr id="81" name="Isosceles Triangle 80"/>
            <p:cNvSpPr>
              <a:spLocks noChangeArrowheads="1"/>
            </p:cNvSpPr>
            <p:nvPr/>
          </p:nvSpPr>
          <p:spPr bwMode="auto">
            <a:xfrm rot="5400000">
              <a:off x="68263" y="5494228"/>
              <a:ext cx="109538" cy="80963"/>
            </a:xfrm>
            <a:prstGeom prst="triangle">
              <a:avLst>
                <a:gd name="adj" fmla="val 48721"/>
              </a:avLst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  <a:effectLst>
              <a:outerShdw blurRad="63500" dist="127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 bwMode="auto">
          <a:xfrm>
            <a:off x="4623221" y="3886200"/>
            <a:ext cx="1371600" cy="1600200"/>
          </a:xfrm>
          <a:prstGeom prst="can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 algn="l">
              <a:tabLst>
                <a:tab pos="2246313" algn="l"/>
                <a:tab pos="2514600" algn="l"/>
              </a:tabLst>
              <a:defRPr/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5300" name="Title 3"/>
          <p:cNvSpPr>
            <a:spLocks noGrp="1"/>
          </p:cNvSpPr>
          <p:nvPr>
            <p:ph type="title"/>
          </p:nvPr>
        </p:nvSpPr>
        <p:spPr>
          <a:xfrm>
            <a:off x="228600" y="254000"/>
            <a:ext cx="7086600" cy="331788"/>
          </a:xfrm>
        </p:spPr>
        <p:txBody>
          <a:bodyPr/>
          <a:lstStyle/>
          <a:p>
            <a:r>
              <a:rPr lang="en-US" sz="2400" dirty="0" smtClean="0"/>
              <a:t>Adjusting to the Workload Heat…..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4622800" y="2514600"/>
            <a:ext cx="1371600" cy="990600"/>
          </a:xfrm>
          <a:prstGeom prst="can">
            <a:avLst/>
          </a:prstGeom>
          <a:solidFill>
            <a:srgbClr val="3131DB"/>
          </a:solidFill>
          <a:ln>
            <a:solidFill>
              <a:srgbClr val="3131DB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81000" indent="-381000" algn="l">
              <a:tabLst>
                <a:tab pos="2246313" algn="l"/>
                <a:tab pos="2514600" algn="l"/>
              </a:tabLst>
              <a:defRPr/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4623221" y="1676400"/>
            <a:ext cx="1371600" cy="609600"/>
          </a:xfrm>
          <a:prstGeom prst="can">
            <a:avLst>
              <a:gd name="adj" fmla="val 40000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 algn="l">
              <a:tabLst>
                <a:tab pos="2246313" algn="l"/>
                <a:tab pos="2514600" algn="l"/>
              </a:tabLst>
              <a:defRPr/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5305" name="TextBox 8"/>
          <p:cNvSpPr txBox="1">
            <a:spLocks noChangeArrowheads="1"/>
          </p:cNvSpPr>
          <p:nvPr/>
        </p:nvSpPr>
        <p:spPr bwMode="auto">
          <a:xfrm>
            <a:off x="7176464" y="1600200"/>
            <a:ext cx="1357936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kumimoji="1" lang="en-US" sz="1600" dirty="0"/>
              <a:t>High Activity </a:t>
            </a:r>
            <a:endParaRPr kumimoji="1" lang="en-US" sz="1600" dirty="0" smtClean="0"/>
          </a:p>
          <a:p>
            <a:pPr algn="l">
              <a:buFontTx/>
              <a:buNone/>
            </a:pPr>
            <a:r>
              <a:rPr kumimoji="1" lang="en-US" sz="1600" dirty="0" smtClean="0"/>
              <a:t>Working Set</a:t>
            </a:r>
            <a:endParaRPr kumimoji="1" lang="en-US" sz="1600" dirty="0"/>
          </a:p>
        </p:txBody>
      </p:sp>
      <p:sp>
        <p:nvSpPr>
          <p:cNvPr id="55306" name="TextBox 9"/>
          <p:cNvSpPr txBox="1">
            <a:spLocks noChangeArrowheads="1"/>
          </p:cNvSpPr>
          <p:nvPr/>
        </p:nvSpPr>
        <p:spPr bwMode="auto">
          <a:xfrm>
            <a:off x="6705600" y="2819400"/>
            <a:ext cx="223520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1" lang="en-US" sz="1600" dirty="0"/>
              <a:t>Normal </a:t>
            </a:r>
            <a:endParaRPr kumimoji="1" lang="en-US" sz="1600" dirty="0" smtClean="0"/>
          </a:p>
          <a:p>
            <a:pPr>
              <a:buFontTx/>
              <a:buNone/>
            </a:pPr>
            <a:r>
              <a:rPr kumimoji="1" lang="en-US" sz="1600" dirty="0" smtClean="0"/>
              <a:t>Working </a:t>
            </a:r>
            <a:r>
              <a:rPr kumimoji="1" lang="en-US" sz="1600" dirty="0"/>
              <a:t>Set; </a:t>
            </a:r>
            <a:endParaRPr kumimoji="1" lang="en-US" sz="1600" dirty="0" smtClean="0"/>
          </a:p>
          <a:p>
            <a:pPr>
              <a:buFontTx/>
              <a:buNone/>
            </a:pPr>
            <a:r>
              <a:rPr kumimoji="1" lang="en-US" sz="1600" dirty="0" smtClean="0"/>
              <a:t>a “</a:t>
            </a:r>
            <a:r>
              <a:rPr kumimoji="1" lang="en-US" sz="1600" dirty="0"/>
              <a:t>Shock Absorber”</a:t>
            </a:r>
          </a:p>
        </p:txBody>
      </p:sp>
      <p:sp>
        <p:nvSpPr>
          <p:cNvPr id="55307" name="TextBox 10"/>
          <p:cNvSpPr txBox="1">
            <a:spLocks noChangeArrowheads="1"/>
          </p:cNvSpPr>
          <p:nvPr/>
        </p:nvSpPr>
        <p:spPr bwMode="auto">
          <a:xfrm>
            <a:off x="7086600" y="4419600"/>
            <a:ext cx="1531938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1" lang="en-US" sz="1600" dirty="0"/>
              <a:t>Quiet d</a:t>
            </a:r>
            <a:r>
              <a:rPr kumimoji="1" lang="en-US" sz="1600" dirty="0" smtClean="0"/>
              <a:t>ata,</a:t>
            </a:r>
          </a:p>
          <a:p>
            <a:pPr>
              <a:buFontTx/>
              <a:buNone/>
            </a:pPr>
            <a:r>
              <a:rPr kumimoji="1" lang="en-US" sz="1600" dirty="0" smtClean="0"/>
              <a:t>Archival,</a:t>
            </a:r>
          </a:p>
          <a:p>
            <a:pPr>
              <a:buFontTx/>
              <a:buNone/>
            </a:pPr>
            <a:r>
              <a:rPr kumimoji="1" lang="en-US" sz="1600" dirty="0" smtClean="0"/>
              <a:t>Residual data,</a:t>
            </a:r>
          </a:p>
          <a:p>
            <a:pPr>
              <a:buFontTx/>
              <a:buNone/>
            </a:pPr>
            <a:r>
              <a:rPr kumimoji="1" lang="en-US" sz="1600" dirty="0" smtClean="0"/>
              <a:t>and free space</a:t>
            </a:r>
            <a:endParaRPr kumimoji="1" lang="en-US" sz="1600" dirty="0"/>
          </a:p>
        </p:txBody>
      </p:sp>
      <p:sp>
        <p:nvSpPr>
          <p:cNvPr id="12" name="Rectangle 11"/>
          <p:cNvSpPr/>
          <p:nvPr/>
        </p:nvSpPr>
        <p:spPr bwMode="auto">
          <a:xfrm rot="10800000">
            <a:off x="6375821" y="1600200"/>
            <a:ext cx="304800" cy="3962400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30000">
                <a:srgbClr val="006600"/>
              </a:gs>
              <a:gs pos="64999">
                <a:srgbClr val="3131DB"/>
              </a:gs>
              <a:gs pos="89999">
                <a:srgbClr val="C00000"/>
              </a:gs>
              <a:gs pos="100000">
                <a:srgbClr val="C00000"/>
              </a:gs>
            </a:gsLst>
            <a:lin ang="5400000" scaled="0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81000" indent="-381000" algn="l">
              <a:tabLst>
                <a:tab pos="2246313" algn="l"/>
                <a:tab pos="2514600" algn="l"/>
              </a:tabLst>
              <a:defRPr/>
            </a:pPr>
            <a:endParaRPr kumimoji="1" lang="en-US" sz="1600"/>
          </a:p>
        </p:txBody>
      </p:sp>
      <p:sp>
        <p:nvSpPr>
          <p:cNvPr id="55311" name="TextBox 12"/>
          <p:cNvSpPr txBox="1">
            <a:spLocks noChangeArrowheads="1"/>
          </p:cNvSpPr>
          <p:nvPr/>
        </p:nvSpPr>
        <p:spPr bwMode="auto">
          <a:xfrm>
            <a:off x="5486400" y="1032665"/>
            <a:ext cx="2108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kumimoji="1" lang="en-US" sz="2000" b="1" dirty="0"/>
              <a:t>Data Heat Index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029200" y="1981200"/>
            <a:ext cx="304800" cy="152400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057400" lvl="4" indent="-228600" algn="l">
              <a:tabLst>
                <a:tab pos="2246313" algn="l"/>
                <a:tab pos="2514600" algn="l"/>
              </a:tabLst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07917" y="2796380"/>
            <a:ext cx="304800" cy="152400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 algn="l">
              <a:tabLst>
                <a:tab pos="2246313" algn="l"/>
                <a:tab pos="2514600" algn="l"/>
              </a:tabLst>
              <a:defRPr/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733365" y="3131742"/>
            <a:ext cx="304800" cy="1524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 algn="l">
              <a:tabLst>
                <a:tab pos="2246313" algn="l"/>
                <a:tab pos="2514600" algn="l"/>
              </a:tabLst>
              <a:defRPr/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08013" y="1981200"/>
            <a:ext cx="304800" cy="1524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057400" lvl="4" indent="-228600" algn="l">
              <a:tabLst>
                <a:tab pos="2246313" algn="l"/>
                <a:tab pos="2514600" algn="l"/>
              </a:tabLst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06375" y="2796380"/>
            <a:ext cx="304800" cy="1524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 algn="l">
              <a:tabLst>
                <a:tab pos="2246313" algn="l"/>
                <a:tab pos="2514600" algn="l"/>
              </a:tabLst>
              <a:defRPr/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12813" y="1936889"/>
            <a:ext cx="304800" cy="1524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 algn="l">
              <a:tabLst>
                <a:tab pos="2246313" algn="l"/>
                <a:tab pos="2514600" algn="l"/>
              </a:tabLst>
              <a:defRPr/>
            </a:pPr>
            <a:endParaRPr kumimoji="1" lang="en-US" sz="16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5344" name="TextBox 23"/>
          <p:cNvSpPr txBox="1">
            <a:spLocks noChangeArrowheads="1"/>
          </p:cNvSpPr>
          <p:nvPr/>
        </p:nvSpPr>
        <p:spPr bwMode="auto">
          <a:xfrm>
            <a:off x="457200" y="1467394"/>
            <a:ext cx="350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kumimoji="1" lang="en-US" sz="2400" dirty="0" smtClean="0"/>
              <a:t>Space </a:t>
            </a:r>
            <a:r>
              <a:rPr kumimoji="1" lang="en-US" sz="2400" dirty="0"/>
              <a:t>efficiency and high performance combined by using more granular data movement </a:t>
            </a:r>
            <a:r>
              <a:rPr kumimoji="1" lang="en-US" sz="2400" dirty="0" smtClean="0"/>
              <a:t>control</a:t>
            </a:r>
          </a:p>
          <a:p>
            <a:pPr algn="l">
              <a:buNone/>
            </a:pPr>
            <a:endParaRPr kumimoji="1" lang="en-US" sz="2400" dirty="0"/>
          </a:p>
          <a:p>
            <a:pPr algn="l">
              <a:buNone/>
            </a:pPr>
            <a:r>
              <a:rPr kumimoji="1" lang="en-US" sz="2400" dirty="0" smtClean="0"/>
              <a:t>Right </a:t>
            </a:r>
            <a:r>
              <a:rPr kumimoji="1" lang="en-US" sz="2400" dirty="0"/>
              <a:t>data, right place, right time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690021" y="1917210"/>
            <a:ext cx="304800" cy="15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  <a:tabLst>
                <a:tab pos="2246313" algn="l"/>
                <a:tab pos="2514600" algn="l"/>
              </a:tabLst>
              <a:defRPr/>
            </a:pPr>
            <a:endParaRPr lang="en-US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43212" y="1913008"/>
            <a:ext cx="304800" cy="15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  <a:tabLst>
                <a:tab pos="2246313" algn="l"/>
                <a:tab pos="2514600" algn="l"/>
              </a:tabLst>
              <a:defRPr/>
            </a:pPr>
            <a:endParaRPr lang="en-US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724400" y="1963783"/>
            <a:ext cx="304800" cy="15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  <a:tabLst>
                <a:tab pos="2246313" algn="l"/>
                <a:tab pos="2514600" algn="l"/>
              </a:tabLst>
              <a:defRPr/>
            </a:pPr>
            <a:endParaRPr lang="en-US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43212" y="2743200"/>
            <a:ext cx="304800" cy="15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  <a:tabLst>
                <a:tab pos="2246313" algn="l"/>
                <a:tab pos="2514600" algn="l"/>
              </a:tabLst>
              <a:defRPr/>
            </a:pPr>
            <a:endParaRPr lang="en-US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957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1.48148E-6 L -0.07726 0.4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-0.04167 0.155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L 2.77778E-6 0.36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648 L -0.0033 -0.1175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1227 L 0.08125 0.15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9" grpId="0" animBg="1"/>
      <p:bldP spid="23" grpId="0" animBg="1"/>
      <p:bldP spid="24" grpId="0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Economic Impact of Automated </a:t>
            </a:r>
            <a:r>
              <a:rPr lang="en-US" sz="2400" dirty="0" err="1" smtClean="0"/>
              <a:t>Tiering</a:t>
            </a:r>
            <a:endParaRPr lang="en-US" sz="24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152400" y="1585913"/>
            <a:ext cx="8991600" cy="4129087"/>
            <a:chOff x="152400" y="1585913"/>
            <a:chExt cx="8991600" cy="4129087"/>
          </a:xfrm>
        </p:grpSpPr>
        <p:sp>
          <p:nvSpPr>
            <p:cNvPr id="103" name="AutoShape 65"/>
            <p:cNvSpPr>
              <a:spLocks noChangeArrowheads="1"/>
            </p:cNvSpPr>
            <p:nvPr/>
          </p:nvSpPr>
          <p:spPr bwMode="auto">
            <a:xfrm>
              <a:off x="1468437" y="2401888"/>
              <a:ext cx="3013075" cy="3276600"/>
            </a:xfrm>
            <a:prstGeom prst="can">
              <a:avLst>
                <a:gd name="adj" fmla="val 25151"/>
              </a:avLst>
            </a:prstGeom>
            <a:gradFill rotWithShape="1">
              <a:gsLst>
                <a:gs pos="0">
                  <a:srgbClr val="767676"/>
                </a:gs>
                <a:gs pos="5000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kumimoji="0" lang="ja-JP" altLang="en-US" sz="60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" name="AutoShape 65"/>
            <p:cNvSpPr>
              <a:spLocks noChangeArrowheads="1"/>
            </p:cNvSpPr>
            <p:nvPr/>
          </p:nvSpPr>
          <p:spPr bwMode="auto">
            <a:xfrm>
              <a:off x="1471612" y="2401888"/>
              <a:ext cx="3009900" cy="828675"/>
            </a:xfrm>
            <a:prstGeom prst="can">
              <a:avLst>
                <a:gd name="adj" fmla="val 38889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ja-JP" sz="60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1471612" y="2311400"/>
              <a:ext cx="3009900" cy="412750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ja-JP" sz="60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5922" name="Text Box 31"/>
            <p:cNvSpPr txBox="1">
              <a:spLocks noChangeArrowheads="1"/>
            </p:cNvSpPr>
            <p:nvPr/>
          </p:nvSpPr>
          <p:spPr bwMode="auto">
            <a:xfrm>
              <a:off x="4859336" y="2320925"/>
              <a:ext cx="3675063" cy="338554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rIns="0">
              <a:spAutoFit/>
            </a:bodyPr>
            <a:lstStyle/>
            <a:p>
              <a:pPr marL="342900" indent="-342900">
                <a:spcBef>
                  <a:spcPct val="0"/>
                </a:spcBef>
                <a:buFontTx/>
                <a:buNone/>
              </a:pP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</a:rPr>
                <a:t>Tier0  $/GB = 10  </a:t>
              </a: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  <a:sym typeface="Wingdings" pitchFamily="2" charset="2"/>
                </a:rPr>
                <a:t> @ 5% = 0.05</a:t>
              </a:r>
              <a:endParaRPr lang="en-US" altLang="ja-JP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5923" name="Text Box 31"/>
            <p:cNvSpPr txBox="1">
              <a:spLocks noChangeArrowheads="1"/>
            </p:cNvSpPr>
            <p:nvPr/>
          </p:nvSpPr>
          <p:spPr bwMode="auto">
            <a:xfrm>
              <a:off x="4859336" y="2790825"/>
              <a:ext cx="3827464" cy="338554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rIns="0">
              <a:spAutoFit/>
            </a:bodyPr>
            <a:lstStyle/>
            <a:p>
              <a:pPr marL="342900" indent="-342900">
                <a:spcBef>
                  <a:spcPct val="0"/>
                </a:spcBef>
                <a:buFontTx/>
                <a:buNone/>
              </a:pP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</a:rPr>
                <a:t>Tier1  $/GB ratio = 5  </a:t>
              </a: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  <a:sym typeface="Wingdings" pitchFamily="2" charset="2"/>
                </a:rPr>
                <a:t> @ 15% =  0.75</a:t>
              </a:r>
              <a:endParaRPr lang="en-US" altLang="ja-JP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5924" name="Text Box 31"/>
            <p:cNvSpPr txBox="1">
              <a:spLocks noChangeArrowheads="1"/>
            </p:cNvSpPr>
            <p:nvPr/>
          </p:nvSpPr>
          <p:spPr bwMode="auto">
            <a:xfrm>
              <a:off x="4859336" y="4030663"/>
              <a:ext cx="3903664" cy="338554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rIns="0">
              <a:spAutoFit/>
            </a:bodyPr>
            <a:lstStyle/>
            <a:p>
              <a:pPr marL="342900" indent="-342900">
                <a:spcBef>
                  <a:spcPct val="0"/>
                </a:spcBef>
                <a:buFontTx/>
                <a:buNone/>
              </a:pP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</a:rPr>
                <a:t>Tier2  $/GB ratio = 1 </a:t>
              </a: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  <a:sym typeface="Wingdings" pitchFamily="2" charset="2"/>
                </a:rPr>
                <a:t> @80% = 0.8</a:t>
              </a: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</a:rPr>
                <a:t>   </a:t>
              </a:r>
              <a:endParaRPr lang="en-US" altLang="ja-JP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5925" name="Text Box 31"/>
            <p:cNvSpPr txBox="1">
              <a:spLocks noChangeArrowheads="1"/>
            </p:cNvSpPr>
            <p:nvPr/>
          </p:nvSpPr>
          <p:spPr bwMode="auto">
            <a:xfrm>
              <a:off x="2054225" y="2454275"/>
              <a:ext cx="525463" cy="33655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buFontTx/>
                <a:buNone/>
              </a:pPr>
              <a:r>
                <a:rPr lang="en-US" altLang="ja-JP" b="1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5%</a:t>
              </a:r>
              <a:endParaRPr lang="ja-JP" altLang="en-US" b="1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165926" name="Text Box 31"/>
            <p:cNvSpPr txBox="1">
              <a:spLocks noChangeArrowheads="1"/>
            </p:cNvSpPr>
            <p:nvPr/>
          </p:nvSpPr>
          <p:spPr bwMode="auto">
            <a:xfrm>
              <a:off x="1981200" y="2787650"/>
              <a:ext cx="779463" cy="33655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buFontTx/>
                <a:buNone/>
              </a:pPr>
              <a:r>
                <a:rPr lang="en-US" altLang="ja-JP" b="1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15%</a:t>
              </a:r>
              <a:endParaRPr lang="ja-JP" altLang="en-US" b="1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165927" name="Text Box 31"/>
            <p:cNvSpPr txBox="1">
              <a:spLocks noChangeArrowheads="1"/>
            </p:cNvSpPr>
            <p:nvPr/>
          </p:nvSpPr>
          <p:spPr bwMode="auto">
            <a:xfrm>
              <a:off x="2019300" y="4076700"/>
              <a:ext cx="779463" cy="33655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buFontTx/>
                <a:buNone/>
              </a:pPr>
              <a:r>
                <a:rPr lang="en-US" altLang="ja-JP" b="1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80%</a:t>
              </a:r>
              <a:endParaRPr lang="ja-JP" altLang="en-US" b="1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165930" name="Text Box 31"/>
            <p:cNvSpPr txBox="1">
              <a:spLocks noChangeArrowheads="1"/>
            </p:cNvSpPr>
            <p:nvPr/>
          </p:nvSpPr>
          <p:spPr bwMode="auto">
            <a:xfrm>
              <a:off x="3151187" y="2872217"/>
              <a:ext cx="1187450" cy="30480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30% I/O</a:t>
              </a:r>
              <a:endParaRPr lang="ja-JP" altLang="en-US" sz="1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931" name="Text Box 31"/>
            <p:cNvSpPr txBox="1">
              <a:spLocks noChangeArrowheads="1"/>
            </p:cNvSpPr>
            <p:nvPr/>
          </p:nvSpPr>
          <p:spPr bwMode="auto">
            <a:xfrm>
              <a:off x="3271837" y="4114800"/>
              <a:ext cx="1187450" cy="307777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20% I/O</a:t>
              </a:r>
              <a:endParaRPr lang="ja-JP" altLang="en-US" sz="1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932" name="Text Box 31"/>
            <p:cNvSpPr txBox="1">
              <a:spLocks noChangeArrowheads="1"/>
            </p:cNvSpPr>
            <p:nvPr/>
          </p:nvSpPr>
          <p:spPr bwMode="auto">
            <a:xfrm>
              <a:off x="152400" y="1585913"/>
              <a:ext cx="1755775" cy="274637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en-US" altLang="ja-JP" sz="1200" b="1" dirty="0">
                  <a:solidFill>
                    <a:schemeClr val="tx1"/>
                  </a:solidFill>
                  <a:cs typeface="Arial" pitchFamily="34" charset="0"/>
                </a:rPr>
                <a:t>Workload</a:t>
              </a:r>
            </a:p>
          </p:txBody>
        </p:sp>
        <p:sp>
          <p:nvSpPr>
            <p:cNvPr id="165933" name="Line 60"/>
            <p:cNvSpPr>
              <a:spLocks noChangeShapeType="1"/>
            </p:cNvSpPr>
            <p:nvPr/>
          </p:nvSpPr>
          <p:spPr bwMode="auto">
            <a:xfrm flipV="1">
              <a:off x="968375" y="2400300"/>
              <a:ext cx="14287" cy="2997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 wrap="none"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935" name="Text Box 31"/>
            <p:cNvSpPr txBox="1">
              <a:spLocks noChangeArrowheads="1"/>
            </p:cNvSpPr>
            <p:nvPr/>
          </p:nvSpPr>
          <p:spPr bwMode="auto">
            <a:xfrm>
              <a:off x="536575" y="1882775"/>
              <a:ext cx="877887" cy="274638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chemeClr val="tx1"/>
                  </a:solidFill>
                  <a:cs typeface="Arial" pitchFamily="34" charset="0"/>
                </a:rPr>
                <a:t>High</a:t>
              </a:r>
            </a:p>
          </p:txBody>
        </p:sp>
        <p:sp>
          <p:nvSpPr>
            <p:cNvPr id="165936" name="Text Box 31"/>
            <p:cNvSpPr txBox="1">
              <a:spLocks noChangeArrowheads="1"/>
            </p:cNvSpPr>
            <p:nvPr/>
          </p:nvSpPr>
          <p:spPr bwMode="auto">
            <a:xfrm>
              <a:off x="536575" y="5327650"/>
              <a:ext cx="877887" cy="274638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chemeClr val="tx1"/>
                  </a:solidFill>
                  <a:cs typeface="Arial" pitchFamily="34" charset="0"/>
                </a:rPr>
                <a:t>Low</a:t>
              </a:r>
            </a:p>
          </p:txBody>
        </p:sp>
        <p:sp>
          <p:nvSpPr>
            <p:cNvPr id="165937" name="Line 63"/>
            <p:cNvSpPr>
              <a:spLocks noChangeShapeType="1"/>
            </p:cNvSpPr>
            <p:nvPr/>
          </p:nvSpPr>
          <p:spPr bwMode="auto">
            <a:xfrm>
              <a:off x="2852737" y="2317750"/>
              <a:ext cx="3136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65938" name="Text Box 31"/>
            <p:cNvSpPr txBox="1">
              <a:spLocks noChangeArrowheads="1"/>
            </p:cNvSpPr>
            <p:nvPr/>
          </p:nvSpPr>
          <p:spPr bwMode="auto">
            <a:xfrm>
              <a:off x="3140897" y="2435109"/>
              <a:ext cx="1293812" cy="33655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lIns="0" rIns="0">
              <a:spAutoFit/>
            </a:bodyPr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en-US" altLang="ja-JP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50% I/O</a:t>
              </a:r>
              <a:endParaRPr lang="ja-JP" altLang="en-US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939" name="Line 65"/>
            <p:cNvSpPr>
              <a:spLocks noChangeShapeType="1"/>
            </p:cNvSpPr>
            <p:nvPr/>
          </p:nvSpPr>
          <p:spPr bwMode="auto">
            <a:xfrm>
              <a:off x="2852737" y="2733675"/>
              <a:ext cx="3136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65940" name="Line 66"/>
            <p:cNvSpPr>
              <a:spLocks noChangeShapeType="1"/>
            </p:cNvSpPr>
            <p:nvPr/>
          </p:nvSpPr>
          <p:spPr bwMode="auto">
            <a:xfrm>
              <a:off x="2852737" y="3238500"/>
              <a:ext cx="3136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65941" name="Line 67"/>
            <p:cNvSpPr>
              <a:spLocks noChangeShapeType="1"/>
            </p:cNvSpPr>
            <p:nvPr/>
          </p:nvSpPr>
          <p:spPr bwMode="auto">
            <a:xfrm>
              <a:off x="2852737" y="5715000"/>
              <a:ext cx="3136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  <p:sp>
          <p:nvSpPr>
            <p:cNvPr id="165942" name="Line 68"/>
            <p:cNvSpPr>
              <a:spLocks noChangeShapeType="1"/>
            </p:cNvSpPr>
            <p:nvPr/>
          </p:nvSpPr>
          <p:spPr bwMode="auto">
            <a:xfrm>
              <a:off x="4733925" y="2295525"/>
              <a:ext cx="0" cy="414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0" tIns="0" rIns="0" bIns="0"/>
            <a:lstStyle/>
            <a:p>
              <a:endParaRPr lang="en-US" sz="20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5943" name="Line 69"/>
            <p:cNvSpPr>
              <a:spLocks noChangeShapeType="1"/>
            </p:cNvSpPr>
            <p:nvPr/>
          </p:nvSpPr>
          <p:spPr bwMode="auto">
            <a:xfrm>
              <a:off x="4733925" y="2709863"/>
              <a:ext cx="0" cy="517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0" tIns="0" rIns="0" bIns="0"/>
            <a:lstStyle/>
            <a:p>
              <a:endParaRPr lang="en-US" sz="20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5944" name="Line 70"/>
            <p:cNvSpPr>
              <a:spLocks noChangeShapeType="1"/>
            </p:cNvSpPr>
            <p:nvPr/>
          </p:nvSpPr>
          <p:spPr bwMode="auto">
            <a:xfrm>
              <a:off x="4733925" y="3227388"/>
              <a:ext cx="0" cy="2479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0" tIns="0" rIns="0" bIns="0"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4876800" y="5147846"/>
              <a:ext cx="4267200" cy="461665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rIns="0">
              <a:spAutoFit/>
            </a:bodyPr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en-US" altLang="ja-JP" sz="2400" b="1" dirty="0" smtClean="0">
                  <a:solidFill>
                    <a:schemeClr val="tx1"/>
                  </a:solidFill>
                  <a:cs typeface="Arial" pitchFamily="34" charset="0"/>
                </a:rPr>
                <a:t>Total $/GB ratio =  1.6 </a:t>
              </a:r>
              <a:endParaRPr lang="en-US" altLang="ja-JP" sz="2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r>
              <a:rPr lang="en-US" dirty="0" err="1" smtClean="0"/>
              <a:t>Familily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141"/>
          <p:cNvSpPr>
            <a:spLocks noChangeArrowheads="1"/>
          </p:cNvSpPr>
          <p:nvPr/>
        </p:nvSpPr>
        <p:spPr bwMode="auto">
          <a:xfrm>
            <a:off x="4702175" y="6008119"/>
            <a:ext cx="10163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kumimoji="0" lang="en-US" b="1" dirty="0">
                <a:solidFill>
                  <a:srgbClr val="800000"/>
                </a:solidFill>
                <a:latin typeface="Helvetica 65 Medium"/>
              </a:rPr>
              <a:t>Scalability</a:t>
            </a:r>
          </a:p>
        </p:txBody>
      </p:sp>
      <p:sp>
        <p:nvSpPr>
          <p:cNvPr id="13320" name="Rectangle 36"/>
          <p:cNvSpPr>
            <a:spLocks noGrp="1" noChangeArrowheads="1"/>
          </p:cNvSpPr>
          <p:nvPr>
            <p:ph type="title"/>
          </p:nvPr>
        </p:nvSpPr>
        <p:spPr>
          <a:xfrm>
            <a:off x="176973" y="-52055"/>
            <a:ext cx="8229600" cy="573206"/>
          </a:xfrm>
        </p:spPr>
        <p:txBody>
          <a:bodyPr tIns="45720" bIns="45720" anchor="b">
            <a:noAutofit/>
          </a:bodyPr>
          <a:lstStyle/>
          <a:p>
            <a:pPr eaLnBrk="1" hangingPunct="1"/>
            <a:r>
              <a:rPr lang="en-US" altLang="ja-JP" dirty="0" smtClean="0">
                <a:solidFill>
                  <a:srgbClr val="000000"/>
                </a:solidFill>
                <a:latin typeface="Helvetica Neue"/>
                <a:ea typeface="MS PGothic" pitchFamily="34" charset="-128"/>
              </a:rPr>
              <a:t>Integrated Scalable Storage Portfolio</a:t>
            </a:r>
            <a:endParaRPr lang="en-GB" dirty="0" smtClean="0">
              <a:latin typeface="Helvetica Neue"/>
              <a:ea typeface="MS PGothic" pitchFamily="34" charset="-128"/>
            </a:endParaRPr>
          </a:p>
        </p:txBody>
      </p:sp>
      <p:cxnSp>
        <p:nvCxnSpPr>
          <p:cNvPr id="311" name="Straight Arrow Connector 310"/>
          <p:cNvCxnSpPr/>
          <p:nvPr/>
        </p:nvCxnSpPr>
        <p:spPr bwMode="auto">
          <a:xfrm rot="5400000" flipH="1" flipV="1">
            <a:off x="-553236" y="3432410"/>
            <a:ext cx="5011728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318" name="Rectangle 1128"/>
          <p:cNvSpPr>
            <a:spLocks noChangeArrowheads="1"/>
          </p:cNvSpPr>
          <p:nvPr/>
        </p:nvSpPr>
        <p:spPr bwMode="auto">
          <a:xfrm>
            <a:off x="366544" y="992095"/>
            <a:ext cx="12775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kumimoji="0" lang="en-US" b="1" dirty="0">
                <a:solidFill>
                  <a:srgbClr val="800000"/>
                </a:solidFill>
                <a:latin typeface="Helvetica 55 Roman" pitchFamily="34" charset="0"/>
              </a:rPr>
              <a:t>Functionality</a:t>
            </a:r>
            <a:endParaRPr kumimoji="0" lang="en-US" sz="1000" b="1" dirty="0">
              <a:solidFill>
                <a:srgbClr val="800000"/>
              </a:solidFill>
              <a:latin typeface="Helvetica 55 Roman" pitchFamily="34" charset="0"/>
            </a:endParaRPr>
          </a:p>
        </p:txBody>
      </p:sp>
      <p:cxnSp>
        <p:nvCxnSpPr>
          <p:cNvPr id="315" name="Straight Arrow Connector 314"/>
          <p:cNvCxnSpPr/>
          <p:nvPr/>
        </p:nvCxnSpPr>
        <p:spPr bwMode="auto">
          <a:xfrm flipV="1">
            <a:off x="323850" y="5930332"/>
            <a:ext cx="8686800" cy="7937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Group 327"/>
          <p:cNvGrpSpPr/>
          <p:nvPr/>
        </p:nvGrpSpPr>
        <p:grpSpPr>
          <a:xfrm>
            <a:off x="419803" y="4485707"/>
            <a:ext cx="8435881" cy="1403350"/>
            <a:chOff x="430213" y="4100513"/>
            <a:chExt cx="8435881" cy="1403350"/>
          </a:xfrm>
        </p:grpSpPr>
        <p:grpSp>
          <p:nvGrpSpPr>
            <p:cNvPr id="3" name="Group 325"/>
            <p:cNvGrpSpPr>
              <a:grpSpLocks/>
            </p:cNvGrpSpPr>
            <p:nvPr/>
          </p:nvGrpSpPr>
          <p:grpSpPr bwMode="auto">
            <a:xfrm>
              <a:off x="430213" y="4100513"/>
              <a:ext cx="8435881" cy="1403350"/>
              <a:chOff x="430213" y="4114800"/>
              <a:chExt cx="8435881" cy="1402597"/>
            </a:xfrm>
          </p:grpSpPr>
          <p:sp>
            <p:nvSpPr>
              <p:cNvPr id="13323" name="Rectangle 1136"/>
              <p:cNvSpPr>
                <a:spLocks noChangeArrowheads="1"/>
              </p:cNvSpPr>
              <p:nvPr/>
            </p:nvSpPr>
            <p:spPr bwMode="auto">
              <a:xfrm>
                <a:off x="430213" y="4568921"/>
                <a:ext cx="1313625" cy="590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buNone/>
                </a:pPr>
                <a:r>
                  <a:rPr kumimoji="0" lang="en-US" sz="1200" b="1" dirty="0">
                    <a:solidFill>
                      <a:srgbClr val="000000"/>
                    </a:solidFill>
                    <a:latin typeface="Helvetica 65 Medium"/>
                  </a:rPr>
                  <a:t>File and</a:t>
                </a:r>
                <a:br>
                  <a:rPr kumimoji="0" lang="en-US" sz="1200" b="1" dirty="0">
                    <a:solidFill>
                      <a:srgbClr val="000000"/>
                    </a:solidFill>
                    <a:latin typeface="Helvetica 65 Medium"/>
                  </a:rPr>
                </a:br>
                <a:r>
                  <a:rPr kumimoji="0" lang="en-US" sz="1200" b="1" dirty="0">
                    <a:solidFill>
                      <a:srgbClr val="000000"/>
                    </a:solidFill>
                    <a:latin typeface="Helvetica 65 Medium"/>
                  </a:rPr>
                  <a:t>Content Storage</a:t>
                </a:r>
              </a:p>
              <a:p>
                <a:pPr>
                  <a:buNone/>
                </a:pPr>
                <a:endParaRPr kumimoji="0" lang="en-US" sz="1200" b="1" dirty="0">
                  <a:solidFill>
                    <a:srgbClr val="FF3300"/>
                  </a:solidFill>
                  <a:latin typeface="Helvetica 65 Medium"/>
                </a:endParaRPr>
              </a:p>
            </p:txBody>
          </p:sp>
          <p:sp>
            <p:nvSpPr>
              <p:cNvPr id="14351" name="Rectangle 306"/>
              <p:cNvSpPr>
                <a:spLocks noChangeArrowheads="1"/>
              </p:cNvSpPr>
              <p:nvPr/>
            </p:nvSpPr>
            <p:spPr bwMode="auto">
              <a:xfrm>
                <a:off x="1976438" y="4114800"/>
                <a:ext cx="6889656" cy="1402597"/>
              </a:xfrm>
              <a:prstGeom prst="rect">
                <a:avLst/>
              </a:prstGeom>
              <a:gradFill rotWithShape="1">
                <a:gsLst>
                  <a:gs pos="59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81000" indent="-381000">
                  <a:spcBef>
                    <a:spcPct val="20000"/>
                  </a:spcBef>
                  <a:buNone/>
                  <a:tabLst>
                    <a:tab pos="2246313" algn="l"/>
                    <a:tab pos="2514600" algn="l"/>
                  </a:tabLst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grpSp>
            <p:nvGrpSpPr>
              <p:cNvPr id="4" name="Group 2139"/>
              <p:cNvGrpSpPr>
                <a:grpSpLocks/>
              </p:cNvGrpSpPr>
              <p:nvPr/>
            </p:nvGrpSpPr>
            <p:grpSpPr bwMode="auto">
              <a:xfrm>
                <a:off x="2734788" y="4248139"/>
                <a:ext cx="536824" cy="258277"/>
                <a:chOff x="1744" y="2841"/>
                <a:chExt cx="455" cy="189"/>
              </a:xfrm>
            </p:grpSpPr>
            <p:grpSp>
              <p:nvGrpSpPr>
                <p:cNvPr id="5" name="Group 2140"/>
                <p:cNvGrpSpPr>
                  <a:grpSpLocks/>
                </p:cNvGrpSpPr>
                <p:nvPr/>
              </p:nvGrpSpPr>
              <p:grpSpPr bwMode="auto">
                <a:xfrm>
                  <a:off x="1744" y="2841"/>
                  <a:ext cx="455" cy="146"/>
                  <a:chOff x="1744" y="2841"/>
                  <a:chExt cx="455" cy="146"/>
                </a:xfrm>
              </p:grpSpPr>
              <p:sp>
                <p:nvSpPr>
                  <p:cNvPr id="13389" name="Picture 2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1" y="2841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0" name="Picture 2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4" y="2841"/>
                    <a:ext cx="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1" name="Picture 2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0" y="2841"/>
                    <a:ext cx="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2" name="Picture 2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6" y="2841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3" name="Picture 2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2" y="2841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4" name="Picture 2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7" y="2841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5" name="Picture 2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4" y="2841"/>
                    <a:ext cx="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6" name="Picture 2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41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7" name="Picture 2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4" y="2842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8" name="Picture 2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0" y="2842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399" name="Picture 2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" y="2842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0" name="Picture 2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35" y="2842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1" name="Picture 2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39" y="2842"/>
                    <a:ext cx="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2" name="Picture 2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32" y="2844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3" name="Picture 2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8" y="2844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4" name="Picture 2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7" y="2845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5" name="Picture 2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11" y="2846"/>
                    <a:ext cx="4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6" name="Picture 2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06" y="2847"/>
                    <a:ext cx="8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7" name="Picture 2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01" y="2848"/>
                    <a:ext cx="11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8" name="Picture 2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6" y="2849"/>
                    <a:ext cx="15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09" name="Picture 2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8" y="2850"/>
                    <a:ext cx="20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0" name="Picture 2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3" y="2851"/>
                    <a:ext cx="21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1" name="Picture 2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49" y="2852"/>
                    <a:ext cx="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2" name="Picture 2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6" y="2852"/>
                    <a:ext cx="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3" name="Picture 2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9" y="2852"/>
                    <a:ext cx="21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4" name="Picture 2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" y="2853"/>
                    <a:ext cx="22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5" name="Picture 2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2" y="2854"/>
                    <a:ext cx="23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6" name="Picture 2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7" y="2855"/>
                    <a:ext cx="24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7" name="Picture 2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49" y="2855"/>
                    <a:ext cx="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8" name="Picture 2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1" y="2855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19" name="Picture 2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3" y="2855"/>
                    <a:ext cx="24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0" name="Picture 2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46" y="2856"/>
                    <a:ext cx="25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1" name="Picture 2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8" y="2857"/>
                    <a:ext cx="25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2" name="Picture 2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4" y="2858"/>
                    <a:ext cx="263" cy="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3" name="Picture 2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8" y="2860"/>
                    <a:ext cx="26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4" name="Picture 2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5" y="2861"/>
                    <a:ext cx="27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5" name="Picture 2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6" y="2862"/>
                    <a:ext cx="28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6" name="Picture 2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3" y="2863"/>
                    <a:ext cx="28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7" name="Picture 2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8" y="2864"/>
                    <a:ext cx="28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8" name="Picture 2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2" y="2865"/>
                    <a:ext cx="29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29" name="Picture 2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65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0" name="Picture 2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5" y="2865"/>
                    <a:ext cx="30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1" name="Picture 2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1" y="2866"/>
                    <a:ext cx="30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2" name="Picture 2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4" y="2867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3" name="Picture 2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6" y="2867"/>
                    <a:ext cx="31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4" name="Picture 2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3" y="2868"/>
                    <a:ext cx="31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5" name="Picture 2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5" y="2869"/>
                    <a:ext cx="32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6" name="Picture 2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9" y="2870"/>
                    <a:ext cx="32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7" name="Picture 2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0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8" name="Picture 2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5" y="2871"/>
                    <a:ext cx="33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39" name="Picture 2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1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0" name="Picture 2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1" y="2872"/>
                    <a:ext cx="33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1" name="Picture 2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2" y="2873"/>
                    <a:ext cx="34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2" name="Picture 2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3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3" name="Picture 2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8" y="2874"/>
                    <a:ext cx="34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4" name="Picture 2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4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5" name="Picture 2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4" y="2875"/>
                    <a:ext cx="35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6" name="Picture 2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5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7" name="Picture 2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9" y="2875"/>
                    <a:ext cx="35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8" name="Picture 2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5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49" name="Picture 2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2" y="2876"/>
                    <a:ext cx="36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0" name="Picture 2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7" y="2877"/>
                    <a:ext cx="37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1" name="Picture 2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7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2" name="Picture 2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3" y="2878"/>
                    <a:ext cx="37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3" name="Picture 2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8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4" name="Picture 2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18" y="2879"/>
                    <a:ext cx="37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5" name="Picture 2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79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6" name="Picture 2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11" y="2880"/>
                    <a:ext cx="38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7" name="Picture 2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0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8" name="Picture 2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6" y="2881"/>
                    <a:ext cx="39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59" name="Picture 2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1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0" name="Picture 2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2" y="2882"/>
                    <a:ext cx="39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1" name="Picture 2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2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2" name="Picture 2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7" y="2883"/>
                    <a:ext cx="40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3" name="Picture 2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3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4" name="Picture 2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0" y="2884"/>
                    <a:ext cx="40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5" name="Picture 2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4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6" name="Picture 2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84" y="2885"/>
                    <a:ext cx="41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7" name="Picture 2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5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8" name="Picture 2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81" y="2885"/>
                    <a:ext cx="41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69" name="Picture 2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5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0" name="Picture 2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3" y="2886"/>
                    <a:ext cx="1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1" name="Picture 2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886"/>
                    <a:ext cx="42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2" name="Picture 2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6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3" name="Picture 2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8" y="2887"/>
                    <a:ext cx="43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4" name="Picture 2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7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5" name="Picture 2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7" y="2888"/>
                    <a:ext cx="44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6" name="Picture 2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8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7" name="Picture 2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4" y="2889"/>
                    <a:ext cx="44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8" name="Picture 2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89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79" name="Picture 2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4" y="2890"/>
                    <a:ext cx="44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0" name="Picture 22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90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1" name="Picture 2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4" y="2891"/>
                    <a:ext cx="44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2" name="Picture 2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91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3" name="Picture 2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892"/>
                    <a:ext cx="44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4" name="Picture 2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92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5" name="Picture 2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893"/>
                    <a:ext cx="44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6" name="Picture 2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93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7" name="Picture 2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894"/>
                    <a:ext cx="44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8" name="Picture 2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2894"/>
                    <a:ext cx="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89" name="Picture 2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895"/>
                    <a:ext cx="44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0" name="Picture 2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895"/>
                    <a:ext cx="440" cy="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1" name="Picture 22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897"/>
                    <a:ext cx="43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2" name="Picture 2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2" y="2898"/>
                    <a:ext cx="43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3" name="Picture 2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899"/>
                    <a:ext cx="44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4" name="Picture 22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0"/>
                    <a:ext cx="44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5" name="Picture 2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1"/>
                    <a:ext cx="44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6" name="Picture 2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2"/>
                    <a:ext cx="44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7" name="Picture 2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3"/>
                    <a:ext cx="44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8" name="Picture 2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4"/>
                    <a:ext cx="44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499" name="Picture 22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5"/>
                    <a:ext cx="43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0" name="Picture 2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5"/>
                    <a:ext cx="43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1" name="Picture 2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6"/>
                    <a:ext cx="43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2" name="Picture 2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7"/>
                    <a:ext cx="43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3" name="Picture 2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8"/>
                    <a:ext cx="43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4" name="Picture 22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09"/>
                    <a:ext cx="43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5" name="Picture 2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10"/>
                    <a:ext cx="43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6" name="Picture 2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11"/>
                    <a:ext cx="43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7" name="Picture 2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6" y="2912"/>
                    <a:ext cx="43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8" name="Picture 2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13"/>
                    <a:ext cx="43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09" name="Picture 2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14"/>
                    <a:ext cx="43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0" name="Picture 2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15"/>
                    <a:ext cx="42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1" name="Picture 2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15"/>
                    <a:ext cx="42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2" name="Picture 2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16"/>
                    <a:ext cx="42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3" name="Picture 2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17"/>
                    <a:ext cx="42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4" name="Picture 2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18"/>
                    <a:ext cx="42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5" name="Picture 2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19"/>
                    <a:ext cx="42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6" name="Picture 2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20"/>
                    <a:ext cx="42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7" name="Picture 22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21"/>
                    <a:ext cx="42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8" name="Picture 2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22"/>
                    <a:ext cx="42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19" name="Picture 2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23"/>
                    <a:ext cx="42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0" name="Picture 2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24"/>
                    <a:ext cx="42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1" name="Picture 2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25"/>
                    <a:ext cx="42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2" name="Picture 2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7" y="2925"/>
                    <a:ext cx="42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3" name="Picture 2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8" y="2926"/>
                    <a:ext cx="41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4" name="Picture 2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8" y="2927"/>
                    <a:ext cx="41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5" name="Picture 2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0" y="2928"/>
                    <a:ext cx="41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6" name="Picture 2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0" y="2929"/>
                    <a:ext cx="41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7" name="Picture 2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0" y="2930"/>
                    <a:ext cx="41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8" name="Picture 2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0" y="2931"/>
                    <a:ext cx="41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29" name="Picture 2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1" y="2932"/>
                    <a:ext cx="411" cy="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0" name="Picture 2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1" y="2934"/>
                    <a:ext cx="41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1" name="Picture 2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1" y="2935"/>
                    <a:ext cx="40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2" name="Picture 2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2" y="2935"/>
                    <a:ext cx="40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3" name="Picture 2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2" y="2936"/>
                    <a:ext cx="40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4" name="Picture 2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2" y="2937"/>
                    <a:ext cx="40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5" name="Picture 2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938"/>
                    <a:ext cx="40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6" name="Picture 2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939"/>
                    <a:ext cx="40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7" name="Picture 2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940"/>
                    <a:ext cx="40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8" name="Picture 2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941"/>
                    <a:ext cx="40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39" name="Picture 2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942"/>
                    <a:ext cx="40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0" name="Picture 2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943"/>
                    <a:ext cx="40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1" name="Picture 2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944"/>
                    <a:ext cx="40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2" name="Picture 2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3" y="2945"/>
                    <a:ext cx="39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3" name="Picture 2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6" y="2945"/>
                    <a:ext cx="39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4" name="Picture 2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9" y="2946"/>
                    <a:ext cx="39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5" name="Picture 2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4" y="2947"/>
                    <a:ext cx="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6" name="Picture 2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0" y="2947"/>
                    <a:ext cx="39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7" name="Picture 2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1" y="2948"/>
                    <a:ext cx="38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8" name="Picture 2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1" y="2949"/>
                    <a:ext cx="38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49" name="Picture 2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1" y="2950"/>
                    <a:ext cx="38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0" name="Picture 2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2" y="2951"/>
                    <a:ext cx="38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1" name="Picture 2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2" y="2952"/>
                    <a:ext cx="38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2" name="Picture 2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2" y="2953"/>
                    <a:ext cx="38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3" name="Picture 2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5" y="2954"/>
                    <a:ext cx="37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4" name="Picture 2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0" y="2955"/>
                    <a:ext cx="37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5" name="Picture 2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2" y="2955"/>
                    <a:ext cx="37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6" name="Picture 2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5" y="2956"/>
                    <a:ext cx="36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7" name="Picture 2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81" y="2957"/>
                    <a:ext cx="36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8" name="Picture 2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84" y="2958"/>
                    <a:ext cx="35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59" name="Picture 2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87" y="2959"/>
                    <a:ext cx="35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0" name="Picture 2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0" y="2960"/>
                    <a:ext cx="34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1" name="Picture 2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6" y="2961"/>
                    <a:ext cx="34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2" name="Picture 2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8" y="2962"/>
                    <a:ext cx="33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3" name="Picture 2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2" y="2963"/>
                    <a:ext cx="335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4" name="Picture 2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5" y="2964"/>
                    <a:ext cx="33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5" name="Picture 2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11" y="2965"/>
                    <a:ext cx="32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6" name="Picture 2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14" y="2965"/>
                    <a:ext cx="32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7" name="Picture 2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17" y="2966"/>
                    <a:ext cx="31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8" name="Picture 2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1" y="2967"/>
                    <a:ext cx="31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69" name="Picture 2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6" y="2968"/>
                    <a:ext cx="305" cy="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0" name="Picture 2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8" y="2970"/>
                    <a:ext cx="30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1" name="Picture 2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3" y="2971"/>
                    <a:ext cx="29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2" name="Picture 2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5" y="2972"/>
                    <a:ext cx="29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3" name="Picture 2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1" y="2973"/>
                    <a:ext cx="28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4" name="Picture 2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4" y="2974"/>
                    <a:ext cx="28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5" name="Picture 2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7" y="2975"/>
                    <a:ext cx="27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6" name="Picture 2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1" y="2975"/>
                    <a:ext cx="274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7" name="Picture 23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6" y="2976"/>
                    <a:ext cx="269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8" name="Picture 2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8" y="2977"/>
                    <a:ext cx="26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79" name="Picture 2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3" y="2978"/>
                    <a:ext cx="260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0" name="Picture 2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5" y="2979"/>
                    <a:ext cx="25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1" name="Picture 2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1" y="2980"/>
                    <a:ext cx="25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2" name="Picture 2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5" y="2981"/>
                    <a:ext cx="246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3" name="Picture 2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2982"/>
                    <a:ext cx="242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4" name="Picture 2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2" y="2983"/>
                    <a:ext cx="237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5" name="Picture 2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7" y="2984"/>
                    <a:ext cx="23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6" name="Picture 2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9" y="2985"/>
                    <a:ext cx="228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7" name="Picture 2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3" y="2985"/>
                    <a:ext cx="223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  <p:sp>
                <p:nvSpPr>
                  <p:cNvPr id="13588" name="Picture 2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5" y="2986"/>
                    <a:ext cx="221" cy="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None/>
                    </a:pPr>
                    <a:endParaRPr lang="en-US"/>
                  </a:p>
                </p:txBody>
              </p:sp>
            </p:grpSp>
            <p:sp>
              <p:nvSpPr>
                <p:cNvPr id="13343" name="Picture 2341"/>
                <p:cNvSpPr>
                  <a:spLocks noChangeAspect="1" noChangeArrowheads="1"/>
                </p:cNvSpPr>
                <p:nvPr/>
              </p:nvSpPr>
              <p:spPr bwMode="auto">
                <a:xfrm>
                  <a:off x="1902" y="2987"/>
                  <a:ext cx="21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44" name="Picture 23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05" y="2988"/>
                  <a:ext cx="211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45" name="Picture 2343"/>
                <p:cNvSpPr>
                  <a:spLocks noChangeAspect="1" noChangeArrowheads="1"/>
                </p:cNvSpPr>
                <p:nvPr/>
              </p:nvSpPr>
              <p:spPr bwMode="auto">
                <a:xfrm>
                  <a:off x="1908" y="2989"/>
                  <a:ext cx="208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46" name="Picture 2344"/>
                <p:cNvSpPr>
                  <a:spLocks noChangeAspect="1" noChangeArrowheads="1"/>
                </p:cNvSpPr>
                <p:nvPr/>
              </p:nvSpPr>
              <p:spPr bwMode="auto">
                <a:xfrm>
                  <a:off x="1912" y="2990"/>
                  <a:ext cx="20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47" name="Picture 23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17" y="2991"/>
                  <a:ext cx="199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48" name="Picture 23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992"/>
                  <a:ext cx="197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49" name="Picture 234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3" y="2993"/>
                  <a:ext cx="193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0" name="Picture 23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6" y="2994"/>
                  <a:ext cx="190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1" name="Picture 234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2" y="2995"/>
                  <a:ext cx="18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2" name="Picture 2350"/>
                <p:cNvSpPr>
                  <a:spLocks noChangeAspect="1" noChangeArrowheads="1"/>
                </p:cNvSpPr>
                <p:nvPr/>
              </p:nvSpPr>
              <p:spPr bwMode="auto">
                <a:xfrm>
                  <a:off x="1935" y="2995"/>
                  <a:ext cx="180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3" name="Picture 2351"/>
                <p:cNvSpPr>
                  <a:spLocks noChangeAspect="1" noChangeArrowheads="1"/>
                </p:cNvSpPr>
                <p:nvPr/>
              </p:nvSpPr>
              <p:spPr bwMode="auto">
                <a:xfrm>
                  <a:off x="1938" y="2996"/>
                  <a:ext cx="177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4" name="Picture 2352"/>
                <p:cNvSpPr>
                  <a:spLocks noChangeAspect="1" noChangeArrowheads="1"/>
                </p:cNvSpPr>
                <p:nvPr/>
              </p:nvSpPr>
              <p:spPr bwMode="auto">
                <a:xfrm>
                  <a:off x="1942" y="2997"/>
                  <a:ext cx="173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5" name="Picture 2353"/>
                <p:cNvSpPr>
                  <a:spLocks noChangeAspect="1" noChangeArrowheads="1"/>
                </p:cNvSpPr>
                <p:nvPr/>
              </p:nvSpPr>
              <p:spPr bwMode="auto">
                <a:xfrm>
                  <a:off x="1947" y="2998"/>
                  <a:ext cx="168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6" name="Picture 2354"/>
                <p:cNvSpPr>
                  <a:spLocks noChangeAspect="1" noChangeArrowheads="1"/>
                </p:cNvSpPr>
                <p:nvPr/>
              </p:nvSpPr>
              <p:spPr bwMode="auto">
                <a:xfrm>
                  <a:off x="1951" y="2999"/>
                  <a:ext cx="16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7" name="Picture 23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53" y="3000"/>
                  <a:ext cx="162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8" name="Picture 2356"/>
                <p:cNvSpPr>
                  <a:spLocks noChangeAspect="1" noChangeArrowheads="1"/>
                </p:cNvSpPr>
                <p:nvPr/>
              </p:nvSpPr>
              <p:spPr bwMode="auto">
                <a:xfrm>
                  <a:off x="1957" y="3001"/>
                  <a:ext cx="158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59" name="Picture 2357"/>
                <p:cNvSpPr>
                  <a:spLocks noChangeAspect="1" noChangeArrowheads="1"/>
                </p:cNvSpPr>
                <p:nvPr/>
              </p:nvSpPr>
              <p:spPr bwMode="auto">
                <a:xfrm>
                  <a:off x="1964" y="3002"/>
                  <a:ext cx="151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0" name="Picture 23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7" y="3003"/>
                  <a:ext cx="148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1" name="Picture 23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2" y="3004"/>
                  <a:ext cx="143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2" name="Picture 236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6" y="3005"/>
                  <a:ext cx="139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3" name="Picture 2361"/>
                <p:cNvSpPr>
                  <a:spLocks noChangeAspect="1" noChangeArrowheads="1"/>
                </p:cNvSpPr>
                <p:nvPr/>
              </p:nvSpPr>
              <p:spPr bwMode="auto">
                <a:xfrm>
                  <a:off x="1982" y="3005"/>
                  <a:ext cx="133" cy="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4" name="Picture 2362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3007"/>
                  <a:ext cx="129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5" name="Picture 2363"/>
                <p:cNvSpPr>
                  <a:spLocks noChangeAspect="1" noChangeArrowheads="1"/>
                </p:cNvSpPr>
                <p:nvPr/>
              </p:nvSpPr>
              <p:spPr bwMode="auto">
                <a:xfrm>
                  <a:off x="1989" y="3008"/>
                  <a:ext cx="125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6" name="Picture 2364"/>
                <p:cNvSpPr>
                  <a:spLocks noChangeAspect="1" noChangeArrowheads="1"/>
                </p:cNvSpPr>
                <p:nvPr/>
              </p:nvSpPr>
              <p:spPr bwMode="auto">
                <a:xfrm>
                  <a:off x="1994" y="3009"/>
                  <a:ext cx="120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7" name="Picture 2365"/>
                <p:cNvSpPr>
                  <a:spLocks noChangeAspect="1" noChangeArrowheads="1"/>
                </p:cNvSpPr>
                <p:nvPr/>
              </p:nvSpPr>
              <p:spPr bwMode="auto">
                <a:xfrm>
                  <a:off x="2001" y="3010"/>
                  <a:ext cx="113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8" name="Picture 2366"/>
                <p:cNvSpPr>
                  <a:spLocks noChangeAspect="1" noChangeArrowheads="1"/>
                </p:cNvSpPr>
                <p:nvPr/>
              </p:nvSpPr>
              <p:spPr bwMode="auto">
                <a:xfrm>
                  <a:off x="2003" y="3011"/>
                  <a:ext cx="111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69" name="Picture 2367"/>
                <p:cNvSpPr>
                  <a:spLocks noChangeAspect="1" noChangeArrowheads="1"/>
                </p:cNvSpPr>
                <p:nvPr/>
              </p:nvSpPr>
              <p:spPr bwMode="auto">
                <a:xfrm>
                  <a:off x="2007" y="3012"/>
                  <a:ext cx="107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0" name="Picture 2368"/>
                <p:cNvSpPr>
                  <a:spLocks noChangeAspect="1" noChangeArrowheads="1"/>
                </p:cNvSpPr>
                <p:nvPr/>
              </p:nvSpPr>
              <p:spPr bwMode="auto">
                <a:xfrm>
                  <a:off x="2011" y="3013"/>
                  <a:ext cx="103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1" name="Picture 2369"/>
                <p:cNvSpPr>
                  <a:spLocks noChangeAspect="1" noChangeArrowheads="1"/>
                </p:cNvSpPr>
                <p:nvPr/>
              </p:nvSpPr>
              <p:spPr bwMode="auto">
                <a:xfrm>
                  <a:off x="2018" y="3014"/>
                  <a:ext cx="96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2" name="Picture 2370"/>
                <p:cNvSpPr>
                  <a:spLocks noChangeAspect="1" noChangeArrowheads="1"/>
                </p:cNvSpPr>
                <p:nvPr/>
              </p:nvSpPr>
              <p:spPr bwMode="auto">
                <a:xfrm>
                  <a:off x="2021" y="3015"/>
                  <a:ext cx="93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3" name="Picture 2371"/>
                <p:cNvSpPr>
                  <a:spLocks noChangeAspect="1" noChangeArrowheads="1"/>
                </p:cNvSpPr>
                <p:nvPr/>
              </p:nvSpPr>
              <p:spPr bwMode="auto">
                <a:xfrm>
                  <a:off x="2025" y="3015"/>
                  <a:ext cx="89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4" name="Picture 2372"/>
                <p:cNvSpPr>
                  <a:spLocks noChangeAspect="1" noChangeArrowheads="1"/>
                </p:cNvSpPr>
                <p:nvPr/>
              </p:nvSpPr>
              <p:spPr bwMode="auto">
                <a:xfrm>
                  <a:off x="2029" y="3016"/>
                  <a:ext cx="8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5" name="Picture 23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36" y="3017"/>
                  <a:ext cx="76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6" name="Picture 2374"/>
                <p:cNvSpPr>
                  <a:spLocks noChangeAspect="1" noChangeArrowheads="1"/>
                </p:cNvSpPr>
                <p:nvPr/>
              </p:nvSpPr>
              <p:spPr bwMode="auto">
                <a:xfrm>
                  <a:off x="2038" y="3018"/>
                  <a:ext cx="72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7" name="Picture 2375"/>
                <p:cNvSpPr>
                  <a:spLocks noChangeAspect="1" noChangeArrowheads="1"/>
                </p:cNvSpPr>
                <p:nvPr/>
              </p:nvSpPr>
              <p:spPr bwMode="auto">
                <a:xfrm>
                  <a:off x="2044" y="3019"/>
                  <a:ext cx="65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8" name="Picture 2376"/>
                <p:cNvSpPr>
                  <a:spLocks noChangeAspect="1" noChangeArrowheads="1"/>
                </p:cNvSpPr>
                <p:nvPr/>
              </p:nvSpPr>
              <p:spPr bwMode="auto">
                <a:xfrm>
                  <a:off x="2047" y="3020"/>
                  <a:ext cx="62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79" name="Picture 2377"/>
                <p:cNvSpPr>
                  <a:spLocks noChangeAspect="1" noChangeArrowheads="1"/>
                </p:cNvSpPr>
                <p:nvPr/>
              </p:nvSpPr>
              <p:spPr bwMode="auto">
                <a:xfrm>
                  <a:off x="2054" y="3021"/>
                  <a:ext cx="53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0" name="Picture 2378"/>
                <p:cNvSpPr>
                  <a:spLocks noChangeAspect="1" noChangeArrowheads="1"/>
                </p:cNvSpPr>
                <p:nvPr/>
              </p:nvSpPr>
              <p:spPr bwMode="auto">
                <a:xfrm>
                  <a:off x="2057" y="3022"/>
                  <a:ext cx="49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1" name="Picture 2379"/>
                <p:cNvSpPr>
                  <a:spLocks noChangeAspect="1" noChangeArrowheads="1"/>
                </p:cNvSpPr>
                <p:nvPr/>
              </p:nvSpPr>
              <p:spPr bwMode="auto">
                <a:xfrm>
                  <a:off x="2062" y="3023"/>
                  <a:ext cx="4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2" name="Picture 23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3024"/>
                  <a:ext cx="41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3" name="Picture 2381"/>
                <p:cNvSpPr>
                  <a:spLocks noChangeAspect="1" noChangeArrowheads="1"/>
                </p:cNvSpPr>
                <p:nvPr/>
              </p:nvSpPr>
              <p:spPr bwMode="auto">
                <a:xfrm>
                  <a:off x="2072" y="3025"/>
                  <a:ext cx="29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4" name="Picture 2382"/>
                <p:cNvSpPr>
                  <a:spLocks noChangeAspect="1" noChangeArrowheads="1"/>
                </p:cNvSpPr>
                <p:nvPr/>
              </p:nvSpPr>
              <p:spPr bwMode="auto">
                <a:xfrm>
                  <a:off x="2075" y="3025"/>
                  <a:ext cx="25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5" name="Picture 23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79" y="3026"/>
                  <a:ext cx="19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6" name="Picture 2384"/>
                <p:cNvSpPr>
                  <a:spLocks noChangeAspect="1" noChangeArrowheads="1"/>
                </p:cNvSpPr>
                <p:nvPr/>
              </p:nvSpPr>
              <p:spPr bwMode="auto">
                <a:xfrm>
                  <a:off x="2082" y="3027"/>
                  <a:ext cx="1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7" name="Picture 2385"/>
                <p:cNvSpPr>
                  <a:spLocks noChangeAspect="1" noChangeArrowheads="1"/>
                </p:cNvSpPr>
                <p:nvPr/>
              </p:nvSpPr>
              <p:spPr bwMode="auto">
                <a:xfrm>
                  <a:off x="2089" y="3028"/>
                  <a:ext cx="6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  <p:sp>
              <p:nvSpPr>
                <p:cNvPr id="13388" name="Picture 238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3" y="3029"/>
                  <a:ext cx="9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None/>
                  </a:pPr>
                  <a:endParaRPr lang="en-US"/>
                </a:p>
              </p:txBody>
            </p:sp>
          </p:grpSp>
          <p:sp>
            <p:nvSpPr>
              <p:cNvPr id="13326" name="Rectangle 2387"/>
              <p:cNvSpPr>
                <a:spLocks noChangeArrowheads="1"/>
              </p:cNvSpPr>
              <p:nvPr/>
            </p:nvSpPr>
            <p:spPr bwMode="auto">
              <a:xfrm>
                <a:off x="2606491" y="4418636"/>
                <a:ext cx="584091" cy="227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None/>
                </a:pPr>
                <a:endParaRPr lang="en-US"/>
              </a:p>
            </p:txBody>
          </p:sp>
          <p:sp>
            <p:nvSpPr>
              <p:cNvPr id="13327" name="Rectangle 2443"/>
              <p:cNvSpPr>
                <a:spLocks noChangeArrowheads="1"/>
              </p:cNvSpPr>
              <p:nvPr/>
            </p:nvSpPr>
            <p:spPr bwMode="auto">
              <a:xfrm>
                <a:off x="4492126" y="4135036"/>
                <a:ext cx="411902" cy="229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None/>
                </a:pPr>
                <a:endParaRPr lang="en-US"/>
              </a:p>
            </p:txBody>
          </p:sp>
          <p:sp>
            <p:nvSpPr>
              <p:cNvPr id="13328" name="Rectangle 2444"/>
              <p:cNvSpPr>
                <a:spLocks noChangeArrowheads="1"/>
              </p:cNvSpPr>
              <p:nvPr/>
            </p:nvSpPr>
            <p:spPr bwMode="auto">
              <a:xfrm>
                <a:off x="4731840" y="4170487"/>
                <a:ext cx="65" cy="153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None/>
                </a:pPr>
                <a:endParaRPr kumimoji="0" lang="en-US" sz="1000">
                  <a:solidFill>
                    <a:srgbClr val="FF3300"/>
                  </a:solidFill>
                </a:endParaRPr>
              </a:p>
            </p:txBody>
          </p:sp>
          <p:pic>
            <p:nvPicPr>
              <p:cNvPr id="13329" name="Picture 48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57104" y="4702235"/>
                <a:ext cx="866008" cy="729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8" name="Picture 315" descr="Product-9.pn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969539" y="4721462"/>
                <a:ext cx="384407" cy="762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9" name="Picture 321" descr="Product-6.pn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349884" y="4822504"/>
                <a:ext cx="1067797" cy="469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0" name="Rounded Rectangle 319"/>
            <p:cNvSpPr/>
            <p:nvPr/>
          </p:nvSpPr>
          <p:spPr bwMode="auto">
            <a:xfrm>
              <a:off x="2259107" y="4240306"/>
              <a:ext cx="1174376" cy="427228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>
                  <a:tab pos="2246313" algn="l"/>
                  <a:tab pos="2514600" algn="l"/>
                </a:tabLst>
              </a:pPr>
              <a:r>
                <a:rPr kumimoji="1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Hitachi NAS Platform</a:t>
              </a:r>
            </a:p>
          </p:txBody>
        </p:sp>
        <p:sp>
          <p:nvSpPr>
            <p:cNvPr id="321" name="Rounded Rectangle 320"/>
            <p:cNvSpPr/>
            <p:nvPr/>
          </p:nvSpPr>
          <p:spPr bwMode="auto">
            <a:xfrm>
              <a:off x="4580967" y="4204447"/>
              <a:ext cx="1174376" cy="408495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>
                  <a:tab pos="2246313" algn="l"/>
                  <a:tab pos="2514600" algn="l"/>
                </a:tabLst>
              </a:pPr>
              <a:r>
                <a:rPr kumimoji="1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Hitachi Content Platform</a:t>
              </a:r>
            </a:p>
          </p:txBody>
        </p:sp>
        <p:sp>
          <p:nvSpPr>
            <p:cNvPr id="322" name="Rounded Rectangle 321"/>
            <p:cNvSpPr/>
            <p:nvPr/>
          </p:nvSpPr>
          <p:spPr bwMode="auto">
            <a:xfrm>
              <a:off x="6284262" y="4177553"/>
              <a:ext cx="1174376" cy="435389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>
                  <a:tab pos="2246313" algn="l"/>
                  <a:tab pos="2514600" algn="l"/>
                </a:tabLst>
              </a:pPr>
              <a:r>
                <a:rPr kumimoji="1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Hitachi Data Discovery Suite</a:t>
              </a:r>
            </a:p>
          </p:txBody>
        </p:sp>
      </p:grpSp>
      <p:grpSp>
        <p:nvGrpSpPr>
          <p:cNvPr id="6" name="Group 328"/>
          <p:cNvGrpSpPr/>
          <p:nvPr/>
        </p:nvGrpSpPr>
        <p:grpSpPr>
          <a:xfrm>
            <a:off x="349250" y="1270096"/>
            <a:ext cx="8516844" cy="3175923"/>
            <a:chOff x="349250" y="884902"/>
            <a:chExt cx="8516844" cy="3175923"/>
          </a:xfrm>
        </p:grpSpPr>
        <p:grpSp>
          <p:nvGrpSpPr>
            <p:cNvPr id="7" name="Group 324"/>
            <p:cNvGrpSpPr>
              <a:grpSpLocks/>
            </p:cNvGrpSpPr>
            <p:nvPr/>
          </p:nvGrpSpPr>
          <p:grpSpPr bwMode="auto">
            <a:xfrm>
              <a:off x="349250" y="884902"/>
              <a:ext cx="8516844" cy="3175923"/>
              <a:chOff x="349250" y="884902"/>
              <a:chExt cx="8516844" cy="3175923"/>
            </a:xfrm>
          </p:grpSpPr>
          <p:sp>
            <p:nvSpPr>
              <p:cNvPr id="14647" name="Rectangle 307"/>
              <p:cNvSpPr>
                <a:spLocks noChangeArrowheads="1"/>
              </p:cNvSpPr>
              <p:nvPr/>
            </p:nvSpPr>
            <p:spPr bwMode="auto">
              <a:xfrm>
                <a:off x="1968500" y="884902"/>
                <a:ext cx="6897594" cy="3175923"/>
              </a:xfrm>
              <a:prstGeom prst="rect">
                <a:avLst/>
              </a:prstGeom>
              <a:gradFill rotWithShape="1">
                <a:gsLst>
                  <a:gs pos="61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81000" indent="-381000">
                  <a:spcBef>
                    <a:spcPct val="20000"/>
                  </a:spcBef>
                  <a:buNone/>
                  <a:tabLst>
                    <a:tab pos="2246313" algn="l"/>
                    <a:tab pos="2514600" algn="l"/>
                  </a:tabLst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grpSp>
            <p:nvGrpSpPr>
              <p:cNvPr id="8" name="Group 311"/>
              <p:cNvGrpSpPr>
                <a:grpSpLocks/>
              </p:cNvGrpSpPr>
              <p:nvPr/>
            </p:nvGrpSpPr>
            <p:grpSpPr bwMode="auto">
              <a:xfrm>
                <a:off x="389938" y="1249203"/>
                <a:ext cx="1526966" cy="2375680"/>
                <a:chOff x="389404" y="1249780"/>
                <a:chExt cx="1527059" cy="2375367"/>
              </a:xfrm>
            </p:grpSpPr>
            <p:sp>
              <p:nvSpPr>
                <p:cNvPr id="13619" name="Rectangle 1136"/>
                <p:cNvSpPr>
                  <a:spLocks noChangeArrowheads="1"/>
                </p:cNvSpPr>
                <p:nvPr/>
              </p:nvSpPr>
              <p:spPr bwMode="auto">
                <a:xfrm>
                  <a:off x="389404" y="2370016"/>
                  <a:ext cx="1487836" cy="40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None/>
                  </a:pPr>
                  <a:r>
                    <a:rPr kumimoji="0" lang="en-US" sz="1200" b="1" dirty="0">
                      <a:solidFill>
                        <a:srgbClr val="000000"/>
                      </a:solidFill>
                      <a:latin typeface="Helvetica 65 Medium"/>
                    </a:rPr>
                    <a:t>Intelligent Virtual</a:t>
                  </a:r>
                </a:p>
                <a:p>
                  <a:pPr>
                    <a:buNone/>
                  </a:pPr>
                  <a:r>
                    <a:rPr kumimoji="0" lang="en-US" sz="1200" b="1" dirty="0">
                      <a:solidFill>
                        <a:srgbClr val="000000"/>
                      </a:solidFill>
                      <a:latin typeface="Helvetica 65 Medium"/>
                    </a:rPr>
                    <a:t>Storage Systems</a:t>
                  </a:r>
                  <a:endParaRPr kumimoji="0" lang="en-US" sz="1200" b="1" dirty="0">
                    <a:solidFill>
                      <a:srgbClr val="FF3300"/>
                    </a:solidFill>
                    <a:latin typeface="Helvetica 65 Medium"/>
                  </a:endParaRPr>
                </a:p>
              </p:txBody>
            </p:sp>
            <p:sp>
              <p:nvSpPr>
                <p:cNvPr id="13620" name="Rectangle 1136"/>
                <p:cNvSpPr>
                  <a:spLocks noChangeArrowheads="1"/>
                </p:cNvSpPr>
                <p:nvPr/>
              </p:nvSpPr>
              <p:spPr bwMode="auto">
                <a:xfrm>
                  <a:off x="389880" y="3218936"/>
                  <a:ext cx="1526583" cy="40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None/>
                  </a:pPr>
                  <a:r>
                    <a:rPr kumimoji="0" lang="en-US" sz="1200" b="1" dirty="0">
                      <a:solidFill>
                        <a:srgbClr val="000000"/>
                      </a:solidFill>
                      <a:latin typeface="Helvetica 65 Medium"/>
                    </a:rPr>
                    <a:t>Advanced Midrange</a:t>
                  </a:r>
                </a:p>
                <a:p>
                  <a:pPr>
                    <a:buNone/>
                  </a:pPr>
                  <a:r>
                    <a:rPr kumimoji="0" lang="en-US" sz="1200" b="1" dirty="0">
                      <a:solidFill>
                        <a:srgbClr val="000000"/>
                      </a:solidFill>
                      <a:latin typeface="Helvetica 65 Medium"/>
                    </a:rPr>
                    <a:t>Storage Systems </a:t>
                  </a:r>
                  <a:endParaRPr kumimoji="0" lang="en-US" sz="1200" b="1" dirty="0">
                    <a:solidFill>
                      <a:srgbClr val="FF3300"/>
                    </a:solidFill>
                    <a:latin typeface="Helvetica 65 Medium"/>
                  </a:endParaRPr>
                </a:p>
              </p:txBody>
            </p:sp>
            <p:sp>
              <p:nvSpPr>
                <p:cNvPr id="13621" name="Rectangle 1136"/>
                <p:cNvSpPr>
                  <a:spLocks noChangeArrowheads="1"/>
                </p:cNvSpPr>
                <p:nvPr/>
              </p:nvSpPr>
              <p:spPr bwMode="auto">
                <a:xfrm>
                  <a:off x="389879" y="1249780"/>
                  <a:ext cx="1450193" cy="553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None/>
                  </a:pPr>
                  <a:r>
                    <a:rPr kumimoji="0" lang="en-US" sz="1200" b="1" dirty="0" smtClean="0">
                      <a:solidFill>
                        <a:srgbClr val="000000"/>
                      </a:solidFill>
                      <a:latin typeface="Helvetica 65 Medium"/>
                    </a:rPr>
                    <a:t>3D 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Helvetica 65 Medium"/>
                    </a:rPr>
                    <a:t>Scaling</a:t>
                  </a:r>
                  <a:br>
                    <a:rPr lang="en-US" sz="1200" b="1" dirty="0" smtClean="0">
                      <a:solidFill>
                        <a:srgbClr val="000000"/>
                      </a:solidFill>
                      <a:latin typeface="Helvetica 65 Medium"/>
                    </a:rPr>
                  </a:br>
                  <a:r>
                    <a:rPr kumimoji="0" lang="en-US" sz="1200" b="1" dirty="0" smtClean="0">
                      <a:solidFill>
                        <a:srgbClr val="000000"/>
                      </a:solidFill>
                      <a:latin typeface="Helvetica 65 Medium"/>
                    </a:rPr>
                    <a:t>Platform</a:t>
                  </a:r>
                </a:p>
                <a:p>
                  <a:pPr>
                    <a:buNone/>
                  </a:pPr>
                  <a:endParaRPr kumimoji="0" lang="en-US" sz="1200" b="1" dirty="0">
                    <a:solidFill>
                      <a:srgbClr val="FF3300"/>
                    </a:solidFill>
                    <a:latin typeface="Helvetica 65 Medium"/>
                  </a:endParaRPr>
                </a:p>
              </p:txBody>
            </p:sp>
          </p:grpSp>
          <p:cxnSp>
            <p:nvCxnSpPr>
              <p:cNvPr id="13591" name="Straight Connector 317"/>
              <p:cNvCxnSpPr>
                <a:cxnSpLocks noChangeShapeType="1"/>
              </p:cNvCxnSpPr>
              <p:nvPr/>
            </p:nvCxnSpPr>
            <p:spPr bwMode="auto">
              <a:xfrm>
                <a:off x="349250" y="3068671"/>
                <a:ext cx="7810669" cy="1588"/>
              </a:xfrm>
              <a:prstGeom prst="line">
                <a:avLst/>
              </a:prstGeom>
              <a:noFill/>
              <a:ln w="9525" algn="ctr">
                <a:solidFill>
                  <a:srgbClr val="93E3FF"/>
                </a:solidFill>
                <a:round/>
                <a:headEnd/>
                <a:tailEnd/>
              </a:ln>
            </p:spPr>
          </p:cxnSp>
          <p:cxnSp>
            <p:nvCxnSpPr>
              <p:cNvPr id="13592" name="Straight Connector 318"/>
              <p:cNvCxnSpPr>
                <a:cxnSpLocks noChangeShapeType="1"/>
              </p:cNvCxnSpPr>
              <p:nvPr/>
            </p:nvCxnSpPr>
            <p:spPr bwMode="auto">
              <a:xfrm>
                <a:off x="349250" y="2045314"/>
                <a:ext cx="7810669" cy="1588"/>
              </a:xfrm>
              <a:prstGeom prst="line">
                <a:avLst/>
              </a:prstGeom>
              <a:noFill/>
              <a:ln w="9525" algn="ctr">
                <a:solidFill>
                  <a:srgbClr val="93E3FF"/>
                </a:solidFill>
                <a:round/>
                <a:headEnd/>
                <a:tailEnd/>
              </a:ln>
            </p:spPr>
          </p:cxnSp>
          <p:sp>
            <p:nvSpPr>
              <p:cNvPr id="13594" name="Rectangle 1162"/>
              <p:cNvSpPr>
                <a:spLocks noChangeArrowheads="1"/>
              </p:cNvSpPr>
              <p:nvPr/>
            </p:nvSpPr>
            <p:spPr bwMode="auto">
              <a:xfrm>
                <a:off x="4193444" y="3635152"/>
                <a:ext cx="590830" cy="229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None/>
                </a:pPr>
                <a:endParaRPr lang="en-US"/>
              </a:p>
            </p:txBody>
          </p:sp>
          <p:sp>
            <p:nvSpPr>
              <p:cNvPr id="13595" name="Rectangle 1163"/>
              <p:cNvSpPr>
                <a:spLocks noChangeArrowheads="1"/>
              </p:cNvSpPr>
              <p:nvPr/>
            </p:nvSpPr>
            <p:spPr bwMode="auto">
              <a:xfrm>
                <a:off x="6320012" y="3332122"/>
                <a:ext cx="567463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None/>
                </a:pPr>
                <a:r>
                  <a:rPr kumimoji="0" lang="en-US" sz="1000" b="1">
                    <a:solidFill>
                      <a:srgbClr val="000000"/>
                    </a:solidFill>
                    <a:latin typeface="Helvetica 65 Medium"/>
                  </a:rPr>
                  <a:t>AMS2300</a:t>
                </a:r>
                <a:endParaRPr kumimoji="0" lang="en-US" sz="800" b="1">
                  <a:solidFill>
                    <a:srgbClr val="FF3300"/>
                  </a:solidFill>
                  <a:latin typeface="Helvetica 65 Medium"/>
                </a:endParaRPr>
              </a:p>
            </p:txBody>
          </p:sp>
          <p:sp>
            <p:nvSpPr>
              <p:cNvPr id="13596" name="Rectangle 1164"/>
              <p:cNvSpPr>
                <a:spLocks noChangeArrowheads="1"/>
              </p:cNvSpPr>
              <p:nvPr/>
            </p:nvSpPr>
            <p:spPr bwMode="auto">
              <a:xfrm>
                <a:off x="3428741" y="3724623"/>
                <a:ext cx="786648" cy="229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None/>
                </a:pPr>
                <a:endParaRPr lang="en-US"/>
              </a:p>
            </p:txBody>
          </p:sp>
          <p:sp>
            <p:nvSpPr>
              <p:cNvPr id="13597" name="Rectangle 1165"/>
              <p:cNvSpPr>
                <a:spLocks noChangeArrowheads="1"/>
              </p:cNvSpPr>
              <p:nvPr/>
            </p:nvSpPr>
            <p:spPr bwMode="auto">
              <a:xfrm>
                <a:off x="5304487" y="3324184"/>
                <a:ext cx="567463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buNone/>
                </a:pPr>
                <a:r>
                  <a:rPr kumimoji="0" lang="en-US" sz="1000" b="1">
                    <a:solidFill>
                      <a:srgbClr val="000000"/>
                    </a:solidFill>
                    <a:latin typeface="Helvetica 65 Medium"/>
                  </a:rPr>
                  <a:t>AMS2100</a:t>
                </a:r>
              </a:p>
            </p:txBody>
          </p:sp>
          <p:sp>
            <p:nvSpPr>
              <p:cNvPr id="13598" name="Rectangle 1167"/>
              <p:cNvSpPr>
                <a:spLocks noChangeArrowheads="1"/>
              </p:cNvSpPr>
              <p:nvPr/>
            </p:nvSpPr>
            <p:spPr bwMode="auto">
              <a:xfrm>
                <a:off x="7569297" y="3332122"/>
                <a:ext cx="567463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None/>
                </a:pPr>
                <a:r>
                  <a:rPr kumimoji="0" lang="en-US" sz="1000" b="1">
                    <a:solidFill>
                      <a:srgbClr val="000000"/>
                    </a:solidFill>
                    <a:latin typeface="Helvetica 65 Medium"/>
                  </a:rPr>
                  <a:t>AMS2500</a:t>
                </a:r>
                <a:endParaRPr kumimoji="0" lang="en-US" sz="800" b="1">
                  <a:solidFill>
                    <a:srgbClr val="FF3300"/>
                  </a:solidFill>
                  <a:latin typeface="Helvetica 65 Medium"/>
                </a:endParaRPr>
              </a:p>
            </p:txBody>
          </p:sp>
          <p:sp>
            <p:nvSpPr>
              <p:cNvPr id="13599" name="Rectangle 1310"/>
              <p:cNvSpPr>
                <a:spLocks noChangeArrowheads="1"/>
              </p:cNvSpPr>
              <p:nvPr/>
            </p:nvSpPr>
            <p:spPr bwMode="auto">
              <a:xfrm>
                <a:off x="3813625" y="2759018"/>
                <a:ext cx="585766" cy="227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None/>
                </a:pPr>
                <a:endParaRPr lang="en-US"/>
              </a:p>
            </p:txBody>
          </p:sp>
          <p:sp>
            <p:nvSpPr>
              <p:cNvPr id="13600" name="Rectangle 1311"/>
              <p:cNvSpPr>
                <a:spLocks noChangeArrowheads="1"/>
              </p:cNvSpPr>
              <p:nvPr/>
            </p:nvSpPr>
            <p:spPr bwMode="auto">
              <a:xfrm>
                <a:off x="5718984" y="2429108"/>
                <a:ext cx="490519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None/>
                </a:pPr>
                <a:r>
                  <a:rPr kumimoji="0" lang="en-US" sz="1000" b="1">
                    <a:solidFill>
                      <a:srgbClr val="000000"/>
                    </a:solidFill>
                  </a:rPr>
                  <a:t>USP VM</a:t>
                </a:r>
                <a:endParaRPr kumimoji="0" lang="en-US" sz="800">
                  <a:solidFill>
                    <a:srgbClr val="FF3300"/>
                  </a:solidFill>
                </a:endParaRPr>
              </a:p>
            </p:txBody>
          </p:sp>
          <p:sp>
            <p:nvSpPr>
              <p:cNvPr id="13601" name="Rectangle 1452"/>
              <p:cNvSpPr>
                <a:spLocks noChangeArrowheads="1"/>
              </p:cNvSpPr>
              <p:nvPr/>
            </p:nvSpPr>
            <p:spPr bwMode="auto">
              <a:xfrm>
                <a:off x="5474701" y="2163111"/>
                <a:ext cx="491233" cy="229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None/>
                </a:pPr>
                <a:endParaRPr lang="en-US"/>
              </a:p>
            </p:txBody>
          </p:sp>
          <p:sp>
            <p:nvSpPr>
              <p:cNvPr id="13602" name="Rectangle 1453"/>
              <p:cNvSpPr>
                <a:spLocks noChangeArrowheads="1"/>
              </p:cNvSpPr>
              <p:nvPr/>
            </p:nvSpPr>
            <p:spPr bwMode="auto">
              <a:xfrm>
                <a:off x="7804876" y="2399870"/>
                <a:ext cx="383118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None/>
                </a:pPr>
                <a:r>
                  <a:rPr kumimoji="0" lang="en-US" sz="1000" b="1">
                    <a:solidFill>
                      <a:srgbClr val="000000"/>
                    </a:solidFill>
                    <a:latin typeface="Helvetica 65 Medium"/>
                  </a:rPr>
                  <a:t>USP V</a:t>
                </a:r>
                <a:endParaRPr kumimoji="0" lang="en-US" sz="800" b="1">
                  <a:solidFill>
                    <a:srgbClr val="FF3300"/>
                  </a:solidFill>
                  <a:latin typeface="Helvetica 65 Medium"/>
                </a:endParaRPr>
              </a:p>
            </p:txBody>
          </p:sp>
          <p:sp>
            <p:nvSpPr>
              <p:cNvPr id="13603" name="Rectangle 2388"/>
              <p:cNvSpPr>
                <a:spLocks noChangeArrowheads="1"/>
              </p:cNvSpPr>
              <p:nvPr/>
            </p:nvSpPr>
            <p:spPr bwMode="auto">
              <a:xfrm>
                <a:off x="6247065" y="1410249"/>
                <a:ext cx="25660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None/>
                </a:pPr>
                <a:r>
                  <a:rPr kumimoji="0" lang="en-US" sz="1000" b="1" dirty="0" smtClean="0">
                    <a:solidFill>
                      <a:srgbClr val="000000"/>
                    </a:solidFill>
                  </a:rPr>
                  <a:t>VSP</a:t>
                </a:r>
                <a:endParaRPr kumimoji="0" lang="en-US" sz="8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3611" name="Rectangle 1142"/>
              <p:cNvSpPr>
                <a:spLocks noChangeArrowheads="1"/>
              </p:cNvSpPr>
              <p:nvPr/>
            </p:nvSpPr>
            <p:spPr bwMode="auto">
              <a:xfrm>
                <a:off x="1001713" y="3051175"/>
                <a:ext cx="143351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None/>
                </a:pPr>
                <a:endParaRPr lang="en-US"/>
              </a:p>
            </p:txBody>
          </p:sp>
          <p:pic>
            <p:nvPicPr>
              <p:cNvPr id="13612" name="Picture 316" descr="o.pn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369584" y="2105410"/>
                <a:ext cx="311186" cy="842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13" name="Picture 317" descr="Product-2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655530" y="2095649"/>
                <a:ext cx="1080000" cy="799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14" name="Picture 318" descr="Product-3.png"/>
              <p:cNvPicPr>
                <a:picLocks noChangeAspect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842732" y="3131025"/>
                <a:ext cx="451525" cy="799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15" name="Picture 319" descr="Product-4.png"/>
              <p:cNvPicPr>
                <a:picLocks noChangeAspect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5912989" y="2980515"/>
                <a:ext cx="408814" cy="1012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16" name="Picture 320" descr="Product-5.png"/>
              <p:cNvPicPr>
                <a:picLocks noChangeAspect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6972508" y="2868020"/>
                <a:ext cx="573559" cy="1134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3" name="Rounded Rectangle 322"/>
            <p:cNvSpPr/>
            <p:nvPr/>
          </p:nvSpPr>
          <p:spPr bwMode="auto">
            <a:xfrm>
              <a:off x="2293518" y="1251010"/>
              <a:ext cx="2169459" cy="295835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>
                  <a:tab pos="2246313" algn="l"/>
                  <a:tab pos="2514600" algn="l"/>
                </a:tabLst>
              </a:pPr>
              <a:r>
                <a:rPr kumimoji="1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Hitachi</a:t>
              </a:r>
              <a:r>
                <a:rPr kumimoji="1" lang="en-US" sz="1050" dirty="0" smtClean="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rPr>
                <a:t> </a:t>
              </a:r>
              <a:r>
                <a:rPr kumimoji="1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Virtual Storage Platform</a:t>
              </a:r>
            </a:p>
          </p:txBody>
        </p:sp>
        <p:sp>
          <p:nvSpPr>
            <p:cNvPr id="324" name="Rounded Rectangle 323"/>
            <p:cNvSpPr/>
            <p:nvPr/>
          </p:nvSpPr>
          <p:spPr bwMode="auto">
            <a:xfrm>
              <a:off x="2205317" y="3259831"/>
              <a:ext cx="2366683" cy="295835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>
                  <a:tab pos="2246313" algn="l"/>
                  <a:tab pos="2514600" algn="l"/>
                </a:tabLst>
              </a:pPr>
              <a:r>
                <a:rPr kumimoji="1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Hitachi Adaptable Modular</a:t>
              </a:r>
              <a:r>
                <a:rPr kumimoji="1" lang="en-US" sz="105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 Storage</a:t>
              </a:r>
              <a:endParaRPr kumimoji="1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25" name="Rounded Rectangle 324"/>
            <p:cNvSpPr/>
            <p:nvPr/>
          </p:nvSpPr>
          <p:spPr bwMode="auto">
            <a:xfrm>
              <a:off x="2164975" y="2340946"/>
              <a:ext cx="2447366" cy="295835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>
                  <a:tab pos="2246313" algn="l"/>
                  <a:tab pos="2514600" algn="l"/>
                </a:tabLst>
              </a:pPr>
              <a:r>
                <a:rPr kumimoji="1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Hitachi Universal Storage Platform</a:t>
              </a:r>
              <a:r>
                <a:rPr kumimoji="1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50" charset="-128"/>
                </a:rPr>
                <a:t>®</a:t>
              </a:r>
            </a:p>
          </p:txBody>
        </p:sp>
      </p:grpSp>
      <p:cxnSp>
        <p:nvCxnSpPr>
          <p:cNvPr id="312" name="Straight Arrow Connector 311"/>
          <p:cNvCxnSpPr/>
          <p:nvPr/>
        </p:nvCxnSpPr>
        <p:spPr bwMode="auto">
          <a:xfrm>
            <a:off x="342900" y="4480944"/>
            <a:ext cx="8667750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300" name="Picture 299" descr="Victoria_039_V1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663979" y="1220403"/>
            <a:ext cx="1621094" cy="1217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Prediction Tools </a:t>
            </a:r>
            <a:endParaRPr lang="en-US" dirty="0"/>
          </a:p>
        </p:txBody>
      </p:sp>
      <p:sp>
        <p:nvSpPr>
          <p:cNvPr id="3" name="Subtitle 5"/>
          <p:cNvSpPr>
            <a:spLocks noGrp="1"/>
          </p:cNvSpPr>
          <p:nvPr>
            <p:ph type="subTitle" idx="1"/>
          </p:nvPr>
        </p:nvSpPr>
        <p:spPr>
          <a:xfrm>
            <a:off x="3505200" y="3535363"/>
            <a:ext cx="5334000" cy="304800"/>
          </a:xfrm>
        </p:spPr>
        <p:txBody>
          <a:bodyPr/>
          <a:lstStyle/>
          <a:p>
            <a:r>
              <a:rPr lang="en-US" b="0" dirty="0" smtClean="0"/>
              <a:t>Example of use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ppunti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7549795" cy="56292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2107"/>
            <a:ext cx="7086600" cy="332399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products to leverage new technologies</a:t>
            </a:r>
          </a:p>
          <a:p>
            <a:pPr lvl="1"/>
            <a:r>
              <a:rPr lang="en-US" dirty="0" smtClean="0"/>
              <a:t>Continuous improvement from the existing</a:t>
            </a:r>
          </a:p>
          <a:p>
            <a:pPr lvl="1"/>
            <a:r>
              <a:rPr lang="en-US" dirty="0" smtClean="0"/>
              <a:t>Adapt what is  known to new needs</a:t>
            </a:r>
          </a:p>
          <a:p>
            <a:r>
              <a:rPr lang="en-US" dirty="0" smtClean="0"/>
              <a:t>Evolution scale</a:t>
            </a:r>
          </a:p>
          <a:p>
            <a:pPr lvl="1"/>
            <a:r>
              <a:rPr lang="en-US" dirty="0" smtClean="0"/>
              <a:t>Where we are coming from, what drives us, where are we going</a:t>
            </a:r>
          </a:p>
          <a:p>
            <a:r>
              <a:rPr lang="en-US" dirty="0" smtClean="0"/>
              <a:t>The new Wave</a:t>
            </a:r>
          </a:p>
          <a:p>
            <a:pPr lvl="1"/>
            <a:r>
              <a:rPr lang="en-US" dirty="0" smtClean="0"/>
              <a:t>What are we targeting and why</a:t>
            </a:r>
          </a:p>
          <a:p>
            <a:pPr lvl="1"/>
            <a:r>
              <a:rPr lang="en-US" dirty="0" smtClean="0"/>
              <a:t>Product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PK 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830547"/>
            <a:ext cx="8077200" cy="564645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 	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5200" y="3535363"/>
            <a:ext cx="5334000" cy="553998"/>
          </a:xfrm>
        </p:spPr>
        <p:txBody>
          <a:bodyPr/>
          <a:lstStyle/>
          <a:p>
            <a:r>
              <a:rPr lang="en-US" sz="3600" dirty="0" smtClean="0"/>
              <a:t>Thanks!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Storage Directions</a:t>
            </a: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C:\Program Files\Microsoft Office 2007\MEDIA\CAGCAT10\j0222015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3276600"/>
            <a:ext cx="838201" cy="841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2107"/>
            <a:ext cx="7086600" cy="332399"/>
          </a:xfrm>
        </p:spPr>
        <p:txBody>
          <a:bodyPr/>
          <a:lstStyle/>
          <a:p>
            <a:r>
              <a:rPr lang="en-US" dirty="0" smtClean="0"/>
              <a:t>The Genesis of a New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066800"/>
            <a:ext cx="7011987" cy="5181600"/>
          </a:xfrm>
        </p:spPr>
        <p:txBody>
          <a:bodyPr/>
          <a:lstStyle/>
          <a:p>
            <a:r>
              <a:rPr lang="en-US" dirty="0" smtClean="0"/>
              <a:t>When we introduce new products</a:t>
            </a:r>
          </a:p>
          <a:p>
            <a:pPr lvl="1"/>
            <a:r>
              <a:rPr lang="en-US" dirty="0" smtClean="0"/>
              <a:t>New technology availability</a:t>
            </a:r>
          </a:p>
          <a:p>
            <a:pPr lvl="2"/>
            <a:r>
              <a:rPr lang="en-US" dirty="0" smtClean="0"/>
              <a:t>i.e. processors, disks, connectivity, etc.</a:t>
            </a:r>
          </a:p>
          <a:p>
            <a:pPr lvl="3"/>
            <a:r>
              <a:rPr lang="en-US" dirty="0" smtClean="0"/>
              <a:t>Older technology end of life</a:t>
            </a:r>
          </a:p>
          <a:p>
            <a:pPr lvl="1"/>
            <a:r>
              <a:rPr lang="en-US" dirty="0" smtClean="0"/>
              <a:t>New functionalities</a:t>
            </a:r>
          </a:p>
          <a:p>
            <a:pPr lvl="2"/>
            <a:r>
              <a:rPr lang="en-US" dirty="0" smtClean="0"/>
              <a:t>Improvement or new ways to handle/store/protect your information</a:t>
            </a:r>
          </a:p>
          <a:p>
            <a:pPr lvl="1"/>
            <a:r>
              <a:rPr lang="en-US" dirty="0" smtClean="0"/>
              <a:t>Meet market prices</a:t>
            </a:r>
          </a:p>
          <a:p>
            <a:pPr lvl="2"/>
            <a:r>
              <a:rPr lang="en-US" dirty="0" smtClean="0"/>
              <a:t>Price erosion and business value</a:t>
            </a:r>
          </a:p>
          <a:p>
            <a:r>
              <a:rPr lang="en-US" dirty="0" smtClean="0"/>
              <a:t>How do we introduce new products</a:t>
            </a:r>
          </a:p>
          <a:p>
            <a:pPr lvl="1"/>
            <a:r>
              <a:rPr lang="en-US" dirty="0" smtClean="0"/>
              <a:t>Continuous improvement philosophy</a:t>
            </a:r>
          </a:p>
          <a:p>
            <a:pPr lvl="2"/>
            <a:r>
              <a:rPr lang="en-US" dirty="0" smtClean="0"/>
              <a:t>Build on what is proved and known</a:t>
            </a:r>
          </a:p>
          <a:p>
            <a:pPr lvl="1"/>
            <a:r>
              <a:rPr lang="en-US" dirty="0" smtClean="0"/>
              <a:t>Functional continuation with the past</a:t>
            </a:r>
          </a:p>
          <a:p>
            <a:pPr lvl="2"/>
            <a:r>
              <a:rPr lang="en-US" dirty="0" smtClean="0"/>
              <a:t>Not a simple swap but a progressive substitution</a:t>
            </a:r>
          </a:p>
          <a:p>
            <a:pPr lvl="1"/>
            <a:r>
              <a:rPr lang="en-US" dirty="0" smtClean="0"/>
              <a:t>Enhance the legacy</a:t>
            </a:r>
          </a:p>
          <a:p>
            <a:pPr lvl="2"/>
            <a:r>
              <a:rPr lang="en-US" dirty="0" smtClean="0"/>
              <a:t>Up to the previous technology reasonable capability</a:t>
            </a:r>
            <a:endParaRPr lang="en-US" dirty="0"/>
          </a:p>
        </p:txBody>
      </p:sp>
      <p:pic>
        <p:nvPicPr>
          <p:cNvPr id="259073" name="Picture 1" descr="C:\Program Files\Microsoft Office 2007\MEDIA\CAGCAT10\j0293240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43800" y="4572000"/>
            <a:ext cx="1184453" cy="873811"/>
          </a:xfrm>
          <a:prstGeom prst="rect">
            <a:avLst/>
          </a:prstGeom>
          <a:noFill/>
        </p:spPr>
      </p:pic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477000" y="741701"/>
            <a:ext cx="2667000" cy="200149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5586" name="Group 2"/>
          <p:cNvGraphicFramePr>
            <a:graphicFrameLocks noGrp="1"/>
          </p:cNvGraphicFramePr>
          <p:nvPr/>
        </p:nvGraphicFramePr>
        <p:xfrm>
          <a:off x="381000" y="1198563"/>
          <a:ext cx="8408986" cy="5285232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01437"/>
                <a:gridCol w="2104674"/>
                <a:gridCol w="2101437"/>
                <a:gridCol w="2101438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MS PGothic" pitchFamily="34" charset="-128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MS PGothic" pitchFamily="34" charset="-128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MS PGothic" pitchFamily="34" charset="-128"/>
                        </a:rPr>
                        <a:t>       2010-2012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MS PGothic" pitchFamily="34" charset="-128"/>
                        </a:rPr>
                        <a:t>2014~2015 and beyond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6313" algn="l"/>
                          <a:tab pos="2514600" algn="l"/>
                        </a:tabLst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B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736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ea typeface="MS PGothic" pitchFamily="34" charset="-128"/>
              </a:rPr>
              <a:t>Direction of Hitachi Core Technology – Continuous Evolution</a:t>
            </a:r>
          </a:p>
        </p:txBody>
      </p:sp>
      <p:sp>
        <p:nvSpPr>
          <p:cNvPr id="835604" name="AutoShape 20"/>
          <p:cNvSpPr>
            <a:spLocks noChangeArrowheads="1"/>
          </p:cNvSpPr>
          <p:nvPr/>
        </p:nvSpPr>
        <p:spPr bwMode="auto">
          <a:xfrm>
            <a:off x="685800" y="5207000"/>
            <a:ext cx="8096250" cy="838200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1400"/>
              <a:t>Storage Device Virtualization</a:t>
            </a:r>
          </a:p>
        </p:txBody>
      </p:sp>
      <p:sp>
        <p:nvSpPr>
          <p:cNvPr id="835605" name="AutoShape 21"/>
          <p:cNvSpPr>
            <a:spLocks noChangeArrowheads="1"/>
          </p:cNvSpPr>
          <p:nvPr/>
        </p:nvSpPr>
        <p:spPr bwMode="auto">
          <a:xfrm>
            <a:off x="2971800" y="4271963"/>
            <a:ext cx="5821363" cy="83820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1400"/>
              <a:t>Storage Capacity Virtualization (Dynamic Provisioning)</a:t>
            </a:r>
          </a:p>
        </p:txBody>
      </p:sp>
      <p:sp>
        <p:nvSpPr>
          <p:cNvPr id="835606" name="AutoShape 22"/>
          <p:cNvSpPr>
            <a:spLocks noChangeArrowheads="1"/>
          </p:cNvSpPr>
          <p:nvPr/>
        </p:nvSpPr>
        <p:spPr bwMode="auto">
          <a:xfrm>
            <a:off x="5791200" y="3352800"/>
            <a:ext cx="2971800" cy="8651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ja-JP" sz="1400" dirty="0"/>
              <a:t>Simplification and </a:t>
            </a:r>
            <a:r>
              <a:rPr lang="en-US" altLang="ja-JP" sz="1400" dirty="0" smtClean="0"/>
              <a:t>Efficiency</a:t>
            </a:r>
            <a:endParaRPr lang="en-US" altLang="ja-JP" sz="1400" dirty="0"/>
          </a:p>
        </p:txBody>
      </p:sp>
      <p:sp>
        <p:nvSpPr>
          <p:cNvPr id="835607" name="AutoShape 23"/>
          <p:cNvSpPr>
            <a:spLocks noChangeArrowheads="1"/>
          </p:cNvSpPr>
          <p:nvPr/>
        </p:nvSpPr>
        <p:spPr bwMode="auto">
          <a:xfrm>
            <a:off x="7239000" y="1905000"/>
            <a:ext cx="1557338" cy="838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ja-JP" sz="1400"/>
              <a:t>Fully Virtualized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ja-JP" sz="1400"/>
              <a:t>Storage Array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838200" y="6172200"/>
            <a:ext cx="49323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buFontTx/>
              <a:buNone/>
              <a:tabLst>
                <a:tab pos="2246313" algn="l"/>
                <a:tab pos="2514600" algn="l"/>
              </a:tabLst>
            </a:pPr>
            <a:r>
              <a:rPr lang="en-US" sz="1000" dirty="0"/>
              <a:t>Note: Dates shown are general targets; no commitment for any new product release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6477000" y="2743200"/>
            <a:ext cx="2286000" cy="712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ja-JP" sz="1400" dirty="0" smtClean="0"/>
              <a:t>Scalable Virtualized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ja-JP" sz="1400" dirty="0" smtClean="0"/>
              <a:t>Modular System</a:t>
            </a:r>
            <a:endParaRPr lang="en-US" altLang="ja-JP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Technologies Directions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5638800" y="2514600"/>
            <a:ext cx="3505200" cy="3505200"/>
            <a:chOff x="5334000" y="2514600"/>
            <a:chExt cx="3505200" cy="35052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5334000" y="2743200"/>
              <a:ext cx="3429000" cy="3276600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>
                  <a:tab pos="2246313" algn="l"/>
                  <a:tab pos="2514600" algn="l"/>
                </a:tabLst>
              </a:pPr>
              <a:endParaRPr kumimoji="1" 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96755" y="2514600"/>
              <a:ext cx="2842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Next Generation HDD technology</a:t>
              </a:r>
              <a:endParaRPr lang="en-US" sz="1400" dirty="0"/>
            </a:p>
          </p:txBody>
        </p:sp>
      </p:grp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4000"/>
            <a:ext cx="7086600" cy="332399"/>
          </a:xfrm>
        </p:spPr>
        <p:txBody>
          <a:bodyPr/>
          <a:lstStyle/>
          <a:p>
            <a:pPr eaLnBrk="1" hangingPunct="1"/>
            <a:r>
              <a:rPr lang="en-US" dirty="0" smtClean="0"/>
              <a:t>Hard Disk Drive Directions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34194" y="898526"/>
            <a:ext cx="8055769" cy="5395912"/>
            <a:chOff x="534194" y="898526"/>
            <a:chExt cx="8055769" cy="5395912"/>
          </a:xfrm>
        </p:grpSpPr>
        <p:sp>
          <p:nvSpPr>
            <p:cNvPr id="66564" name="Line 3"/>
            <p:cNvSpPr>
              <a:spLocks noChangeShapeType="1"/>
            </p:cNvSpPr>
            <p:nvPr/>
          </p:nvSpPr>
          <p:spPr bwMode="auto">
            <a:xfrm flipV="1">
              <a:off x="6575425" y="1414463"/>
              <a:ext cx="0" cy="4721225"/>
            </a:xfrm>
            <a:prstGeom prst="line">
              <a:avLst/>
            </a:prstGeom>
            <a:noFill/>
            <a:ln w="9525">
              <a:solidFill>
                <a:srgbClr val="24346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5" name="Line 4"/>
            <p:cNvSpPr>
              <a:spLocks noChangeShapeType="1"/>
            </p:cNvSpPr>
            <p:nvPr/>
          </p:nvSpPr>
          <p:spPr bwMode="auto">
            <a:xfrm flipV="1">
              <a:off x="4708525" y="1414463"/>
              <a:ext cx="0" cy="4721225"/>
            </a:xfrm>
            <a:prstGeom prst="line">
              <a:avLst/>
            </a:prstGeom>
            <a:noFill/>
            <a:ln w="9525">
              <a:solidFill>
                <a:srgbClr val="24346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Line 5"/>
            <p:cNvSpPr>
              <a:spLocks noChangeShapeType="1"/>
            </p:cNvSpPr>
            <p:nvPr/>
          </p:nvSpPr>
          <p:spPr bwMode="auto">
            <a:xfrm flipV="1">
              <a:off x="3044825" y="1417638"/>
              <a:ext cx="0" cy="4721225"/>
            </a:xfrm>
            <a:prstGeom prst="line">
              <a:avLst/>
            </a:prstGeom>
            <a:noFill/>
            <a:ln w="9525">
              <a:solidFill>
                <a:srgbClr val="24346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7" name="Rectangle 6"/>
            <p:cNvSpPr>
              <a:spLocks noChangeArrowheads="1"/>
            </p:cNvSpPr>
            <p:nvPr/>
          </p:nvSpPr>
          <p:spPr bwMode="auto">
            <a:xfrm>
              <a:off x="1162050" y="5873750"/>
              <a:ext cx="7089775" cy="247650"/>
            </a:xfrm>
            <a:prstGeom prst="rect">
              <a:avLst/>
            </a:prstGeom>
            <a:noFill/>
            <a:ln w="9525">
              <a:solidFill>
                <a:srgbClr val="24346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Text Box 7"/>
            <p:cNvSpPr txBox="1">
              <a:spLocks noChangeArrowheads="1"/>
            </p:cNvSpPr>
            <p:nvPr/>
          </p:nvSpPr>
          <p:spPr bwMode="auto">
            <a:xfrm>
              <a:off x="1317625" y="5897563"/>
              <a:ext cx="68643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2005	2006	2007	2008	2009	2010	2011	2012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kumimoji="0" 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844550" y="1189038"/>
              <a:ext cx="385763" cy="1549400"/>
              <a:chOff x="762" y="989"/>
              <a:chExt cx="243" cy="976"/>
            </a:xfrm>
          </p:grpSpPr>
          <p:sp>
            <p:nvSpPr>
              <p:cNvPr id="754697" name="Rectangle 9"/>
              <p:cNvSpPr>
                <a:spLocks noChangeArrowheads="1"/>
              </p:cNvSpPr>
              <p:nvPr/>
            </p:nvSpPr>
            <p:spPr bwMode="auto">
              <a:xfrm>
                <a:off x="762" y="989"/>
                <a:ext cx="214" cy="976"/>
              </a:xfrm>
              <a:prstGeom prst="rect">
                <a:avLst/>
              </a:prstGeom>
              <a:solidFill>
                <a:srgbClr val="CC8A3E"/>
              </a:solidFill>
              <a:ln w="9525">
                <a:solidFill>
                  <a:srgbClr val="24346A"/>
                </a:solidFill>
                <a:miter lim="800000"/>
                <a:headEnd/>
                <a:tailEnd/>
              </a:ln>
              <a:effectLst>
                <a:outerShdw dist="45791" dir="12821404" algn="ctr" rotWithShape="0">
                  <a:srgbClr val="99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6611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473" y="1359"/>
                <a:ext cx="833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sz="900" b="1">
                    <a:solidFill>
                      <a:schemeClr val="tx1"/>
                    </a:solidFill>
                  </a:rPr>
                  <a:t>3.5”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sz="900" b="1">
                    <a:solidFill>
                      <a:schemeClr val="tx1"/>
                    </a:solidFill>
                  </a:rPr>
                  <a:t>10K	15K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819428" y="2773362"/>
              <a:ext cx="369332" cy="1647203"/>
              <a:chOff x="819428" y="2773362"/>
              <a:chExt cx="369332" cy="1647203"/>
            </a:xfrm>
          </p:grpSpPr>
          <p:sp>
            <p:nvSpPr>
              <p:cNvPr id="754700" name="Rectangle 12"/>
              <p:cNvSpPr>
                <a:spLocks noChangeArrowheads="1"/>
              </p:cNvSpPr>
              <p:nvPr/>
            </p:nvSpPr>
            <p:spPr bwMode="auto">
              <a:xfrm>
                <a:off x="836613" y="2773362"/>
                <a:ext cx="350838" cy="1611457"/>
              </a:xfrm>
              <a:prstGeom prst="rect">
                <a:avLst/>
              </a:prstGeom>
              <a:solidFill>
                <a:srgbClr val="A3D35A"/>
              </a:solidFill>
              <a:ln w="9525">
                <a:noFill/>
                <a:miter lim="800000"/>
                <a:headEnd/>
                <a:tailEnd/>
              </a:ln>
              <a:effectLst>
                <a:outerShdw dist="40161" dir="11906097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6609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199331" y="3431137"/>
                <a:ext cx="16095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sz="900" b="1" dirty="0">
                    <a:solidFill>
                      <a:schemeClr val="tx1"/>
                    </a:solidFill>
                  </a:rPr>
                  <a:t>2.5”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sz="900" b="1" dirty="0" smtClean="0">
                    <a:solidFill>
                      <a:srgbClr val="FF0000"/>
                    </a:solidFill>
                  </a:rPr>
                  <a:t>7200</a:t>
                </a:r>
                <a:r>
                  <a:rPr kumimoji="0" lang="en-US" sz="900" b="1" dirty="0" smtClean="0">
                    <a:solidFill>
                      <a:schemeClr val="tx1"/>
                    </a:solidFill>
                  </a:rPr>
                  <a:t>      10K               </a:t>
                </a:r>
                <a:r>
                  <a:rPr kumimoji="0" lang="en-US" sz="900" b="1" dirty="0">
                    <a:solidFill>
                      <a:schemeClr val="tx1"/>
                    </a:solidFill>
                  </a:rPr>
                  <a:t>15K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831850" y="4529138"/>
              <a:ext cx="398463" cy="957263"/>
              <a:chOff x="754" y="2853"/>
              <a:chExt cx="251" cy="852"/>
            </a:xfrm>
          </p:grpSpPr>
          <p:sp>
            <p:nvSpPr>
              <p:cNvPr id="754703" name="Rectangle 15"/>
              <p:cNvSpPr>
                <a:spLocks noChangeArrowheads="1"/>
              </p:cNvSpPr>
              <p:nvPr/>
            </p:nvSpPr>
            <p:spPr bwMode="auto">
              <a:xfrm>
                <a:off x="754" y="2853"/>
                <a:ext cx="228" cy="83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>
                <a:outerShdw dist="45791" dir="12821404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6607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473" y="3173"/>
                <a:ext cx="83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sz="900" b="1">
                    <a:solidFill>
                      <a:schemeClr val="tx1"/>
                    </a:solidFill>
                  </a:rPr>
                  <a:t>3.5”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sz="900" b="1">
                    <a:solidFill>
                      <a:schemeClr val="tx1"/>
                    </a:solidFill>
                  </a:rPr>
                  <a:t>7,200 rpm</a:t>
                </a:r>
              </a:p>
            </p:txBody>
          </p:sp>
        </p:grpSp>
        <p:sp>
          <p:nvSpPr>
            <p:cNvPr id="66572" name="Rectangle 17"/>
            <p:cNvSpPr>
              <a:spLocks noChangeArrowheads="1"/>
            </p:cNvSpPr>
            <p:nvPr/>
          </p:nvSpPr>
          <p:spPr bwMode="auto">
            <a:xfrm>
              <a:off x="1427163" y="5105400"/>
              <a:ext cx="2000250" cy="26987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24346A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bg1"/>
                  </a:solidFill>
                </a:rPr>
                <a:t>500GB PATA/SATA 1.5G</a:t>
              </a:r>
            </a:p>
          </p:txBody>
        </p:sp>
        <p:sp>
          <p:nvSpPr>
            <p:cNvPr id="66573" name="Rectangle 18"/>
            <p:cNvSpPr>
              <a:spLocks noChangeArrowheads="1"/>
            </p:cNvSpPr>
            <p:nvPr/>
          </p:nvSpPr>
          <p:spPr bwMode="auto">
            <a:xfrm>
              <a:off x="3179763" y="5029200"/>
              <a:ext cx="2044700" cy="268288"/>
            </a:xfrm>
            <a:prstGeom prst="rect">
              <a:avLst/>
            </a:prstGeom>
            <a:solidFill>
              <a:srgbClr val="09C9C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57979"/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750GB/1TB SATA 3G</a:t>
              </a:r>
            </a:p>
          </p:txBody>
        </p:sp>
        <p:sp>
          <p:nvSpPr>
            <p:cNvPr id="66574" name="Rectangle 19"/>
            <p:cNvSpPr>
              <a:spLocks noChangeArrowheads="1"/>
            </p:cNvSpPr>
            <p:nvPr/>
          </p:nvSpPr>
          <p:spPr bwMode="auto">
            <a:xfrm>
              <a:off x="5160963" y="4953000"/>
              <a:ext cx="1752600" cy="268288"/>
            </a:xfrm>
            <a:prstGeom prst="rect">
              <a:avLst/>
            </a:prstGeom>
            <a:solidFill>
              <a:srgbClr val="0664C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43C7A"/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bg1"/>
                  </a:solidFill>
                </a:rPr>
                <a:t>1.5TB/2TB SATA 3G /SAS 6G</a:t>
              </a:r>
            </a:p>
          </p:txBody>
        </p:sp>
        <p:sp>
          <p:nvSpPr>
            <p:cNvPr id="66575" name="Text Box 20"/>
            <p:cNvSpPr txBox="1">
              <a:spLocks noChangeArrowheads="1"/>
            </p:cNvSpPr>
            <p:nvPr/>
          </p:nvSpPr>
          <p:spPr bwMode="auto">
            <a:xfrm rot="16200000">
              <a:off x="-274638" y="4983163"/>
              <a:ext cx="18938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200" b="1">
                  <a:solidFill>
                    <a:schemeClr val="tx1"/>
                  </a:solidFill>
                </a:rPr>
                <a:t>Enterprise Value Disks</a:t>
              </a:r>
            </a:p>
          </p:txBody>
        </p:sp>
        <p:sp>
          <p:nvSpPr>
            <p:cNvPr id="66576" name="Rectangle 21"/>
            <p:cNvSpPr>
              <a:spLocks noChangeArrowheads="1"/>
            </p:cNvSpPr>
            <p:nvPr/>
          </p:nvSpPr>
          <p:spPr bwMode="auto">
            <a:xfrm>
              <a:off x="3689350" y="3689350"/>
              <a:ext cx="1290638" cy="2936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24346A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73GB/146GB SAS 3G</a:t>
              </a:r>
            </a:p>
          </p:txBody>
        </p:sp>
        <p:sp>
          <p:nvSpPr>
            <p:cNvPr id="66577" name="Rectangle 22"/>
            <p:cNvSpPr>
              <a:spLocks noChangeArrowheads="1"/>
            </p:cNvSpPr>
            <p:nvPr/>
          </p:nvSpPr>
          <p:spPr bwMode="auto">
            <a:xfrm>
              <a:off x="4856163" y="3505200"/>
              <a:ext cx="1676400" cy="303213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4A4D"/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146GB/300GB SAS 6G</a:t>
              </a:r>
            </a:p>
          </p:txBody>
        </p:sp>
        <p:sp>
          <p:nvSpPr>
            <p:cNvPr id="66578" name="Rectangle 23"/>
            <p:cNvSpPr>
              <a:spLocks noChangeArrowheads="1"/>
            </p:cNvSpPr>
            <p:nvPr/>
          </p:nvSpPr>
          <p:spPr bwMode="auto">
            <a:xfrm>
              <a:off x="4130675" y="3030538"/>
              <a:ext cx="2401888" cy="3111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24346A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73GB/146GB SAS 6G</a:t>
              </a:r>
            </a:p>
          </p:txBody>
        </p:sp>
        <p:sp>
          <p:nvSpPr>
            <p:cNvPr id="66579" name="Text Box 24"/>
            <p:cNvSpPr txBox="1">
              <a:spLocks noChangeArrowheads="1"/>
            </p:cNvSpPr>
            <p:nvPr/>
          </p:nvSpPr>
          <p:spPr bwMode="auto">
            <a:xfrm rot="16200000">
              <a:off x="-641350" y="2216150"/>
              <a:ext cx="26257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200" b="1">
                  <a:solidFill>
                    <a:schemeClr val="tx1"/>
                  </a:solidFill>
                </a:rPr>
                <a:t>Enterprise Performance Disks</a:t>
              </a:r>
            </a:p>
          </p:txBody>
        </p:sp>
        <p:sp>
          <p:nvSpPr>
            <p:cNvPr id="754713" name="Line 25"/>
            <p:cNvSpPr>
              <a:spLocks noChangeShapeType="1"/>
            </p:cNvSpPr>
            <p:nvPr/>
          </p:nvSpPr>
          <p:spPr bwMode="auto">
            <a:xfrm>
              <a:off x="935038" y="4419600"/>
              <a:ext cx="7056438" cy="0"/>
            </a:xfrm>
            <a:prstGeom prst="line">
              <a:avLst/>
            </a:prstGeom>
            <a:noFill/>
            <a:ln w="38100">
              <a:solidFill>
                <a:srgbClr val="24346A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4714" name="Rectangle 26"/>
            <p:cNvSpPr>
              <a:spLocks noChangeArrowheads="1"/>
            </p:cNvSpPr>
            <p:nvPr/>
          </p:nvSpPr>
          <p:spPr bwMode="auto">
            <a:xfrm>
              <a:off x="1303338" y="2344738"/>
              <a:ext cx="3187700" cy="29051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sz="1000">
                  <a:solidFill>
                    <a:schemeClr val="bg1"/>
                  </a:solidFill>
                </a:rPr>
                <a:t>73GB/146GB / 300GB  FC 2G/4G</a:t>
              </a:r>
            </a:p>
          </p:txBody>
        </p:sp>
        <p:sp>
          <p:nvSpPr>
            <p:cNvPr id="66582" name="Text Box 27"/>
            <p:cNvSpPr txBox="1">
              <a:spLocks noChangeArrowheads="1"/>
            </p:cNvSpPr>
            <p:nvPr/>
          </p:nvSpPr>
          <p:spPr bwMode="auto">
            <a:xfrm>
              <a:off x="4219575" y="2157413"/>
              <a:ext cx="1454150" cy="244475"/>
            </a:xfrm>
            <a:prstGeom prst="rect">
              <a:avLst/>
            </a:prstGeom>
            <a:solidFill>
              <a:srgbClr val="FFCC33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1F"/>
              </a:prst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400GB-600GB  FC/4G</a:t>
              </a:r>
            </a:p>
          </p:txBody>
        </p:sp>
        <p:pic>
          <p:nvPicPr>
            <p:cNvPr id="66583" name="Picture 28" descr="MCj02386410000[1]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465763" y="2133600"/>
              <a:ext cx="7127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4717" name="Rectangle 29"/>
            <p:cNvSpPr>
              <a:spLocks noChangeArrowheads="1"/>
            </p:cNvSpPr>
            <p:nvPr/>
          </p:nvSpPr>
          <p:spPr bwMode="auto">
            <a:xfrm>
              <a:off x="1312863" y="1627188"/>
              <a:ext cx="2022475" cy="3175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sz="1000">
                  <a:solidFill>
                    <a:schemeClr val="bg1"/>
                  </a:solidFill>
                </a:rPr>
                <a:t>73GB/146GB FC 2G</a:t>
              </a:r>
            </a:p>
          </p:txBody>
        </p:sp>
        <p:sp>
          <p:nvSpPr>
            <p:cNvPr id="66585" name="Rectangle 30"/>
            <p:cNvSpPr>
              <a:spLocks noChangeArrowheads="1"/>
            </p:cNvSpPr>
            <p:nvPr/>
          </p:nvSpPr>
          <p:spPr bwMode="auto">
            <a:xfrm>
              <a:off x="3186113" y="1444625"/>
              <a:ext cx="1892300" cy="33655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 dirty="0">
                  <a:solidFill>
                    <a:schemeClr val="tx1"/>
                  </a:solidFill>
                </a:rPr>
                <a:t>73/146/300GB FC 4G / SAS 3G</a:t>
              </a:r>
            </a:p>
          </p:txBody>
        </p:sp>
        <p:sp>
          <p:nvSpPr>
            <p:cNvPr id="754719" name="Rectangle 31"/>
            <p:cNvSpPr>
              <a:spLocks noChangeArrowheads="1"/>
            </p:cNvSpPr>
            <p:nvPr/>
          </p:nvSpPr>
          <p:spPr bwMode="auto">
            <a:xfrm>
              <a:off x="4983162" y="1241425"/>
              <a:ext cx="2789238" cy="3365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sz="1000" dirty="0" smtClean="0">
                  <a:solidFill>
                    <a:schemeClr val="bg1"/>
                  </a:solidFill>
                </a:rPr>
                <a:t>300/450/600/900GB   </a:t>
              </a:r>
              <a:r>
                <a:rPr kumimoji="0" lang="en-US" sz="1000" dirty="0">
                  <a:solidFill>
                    <a:schemeClr val="bg1"/>
                  </a:solidFill>
                </a:rPr>
                <a:t>FC 4G / SAS 6G</a:t>
              </a:r>
            </a:p>
          </p:txBody>
        </p:sp>
        <p:pic>
          <p:nvPicPr>
            <p:cNvPr id="66587" name="Picture 32" descr="MCj02386410000[1]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633663" y="4724400"/>
              <a:ext cx="573088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88" name="Text Box 33"/>
            <p:cNvSpPr txBox="1">
              <a:spLocks noChangeArrowheads="1"/>
            </p:cNvSpPr>
            <p:nvPr/>
          </p:nvSpPr>
          <p:spPr bwMode="auto">
            <a:xfrm>
              <a:off x="2513013" y="4511675"/>
              <a:ext cx="514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PATA</a:t>
              </a:r>
            </a:p>
          </p:txBody>
        </p:sp>
        <p:pic>
          <p:nvPicPr>
            <p:cNvPr id="66589" name="Picture 34" descr="MCj02386410000[1]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030538" y="2767013"/>
              <a:ext cx="573088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90" name="Text Box 35"/>
            <p:cNvSpPr txBox="1">
              <a:spLocks noChangeArrowheads="1"/>
            </p:cNvSpPr>
            <p:nvPr/>
          </p:nvSpPr>
          <p:spPr bwMode="auto">
            <a:xfrm>
              <a:off x="2992438" y="3035300"/>
              <a:ext cx="557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FC 2G</a:t>
              </a:r>
            </a:p>
          </p:txBody>
        </p:sp>
        <p:pic>
          <p:nvPicPr>
            <p:cNvPr id="66591" name="Picture 36" descr="MCj02386410000[1]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079875" y="1000125"/>
              <a:ext cx="573088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92" name="Text Box 37"/>
            <p:cNvSpPr txBox="1">
              <a:spLocks noChangeArrowheads="1"/>
            </p:cNvSpPr>
            <p:nvPr/>
          </p:nvSpPr>
          <p:spPr bwMode="auto">
            <a:xfrm>
              <a:off x="4367213" y="981075"/>
              <a:ext cx="6397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SAS 3G</a:t>
              </a:r>
            </a:p>
          </p:txBody>
        </p:sp>
        <p:pic>
          <p:nvPicPr>
            <p:cNvPr id="66593" name="Picture 38" descr="MCj02386410000[1]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79963" y="4648200"/>
              <a:ext cx="573088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94" name="Text Box 39"/>
            <p:cNvSpPr txBox="1">
              <a:spLocks noChangeArrowheads="1"/>
            </p:cNvSpPr>
            <p:nvPr/>
          </p:nvSpPr>
          <p:spPr bwMode="auto">
            <a:xfrm>
              <a:off x="4398963" y="4495800"/>
              <a:ext cx="514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SCSI</a:t>
              </a:r>
            </a:p>
          </p:txBody>
        </p:sp>
        <p:sp>
          <p:nvSpPr>
            <p:cNvPr id="754730" name="Text Box 42"/>
            <p:cNvSpPr txBox="1">
              <a:spLocks noChangeArrowheads="1"/>
            </p:cNvSpPr>
            <p:nvPr/>
          </p:nvSpPr>
          <p:spPr bwMode="auto">
            <a:xfrm rot="16200000">
              <a:off x="638175" y="5672138"/>
              <a:ext cx="746125" cy="3746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3500000" algn="ctr" rotWithShape="0">
                <a:srgbClr val="FF66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sz="900" b="1">
                  <a:solidFill>
                    <a:schemeClr val="tx1"/>
                  </a:solidFill>
                </a:rPr>
                <a:t>2.5”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sz="900" b="1">
                  <a:solidFill>
                    <a:schemeClr val="tx1"/>
                  </a:solidFill>
                </a:rPr>
                <a:t>7,200 rpm</a:t>
              </a:r>
            </a:p>
          </p:txBody>
        </p:sp>
        <p:sp>
          <p:nvSpPr>
            <p:cNvPr id="66596" name="Rectangle 43"/>
            <p:cNvSpPr>
              <a:spLocks noChangeArrowheads="1"/>
            </p:cNvSpPr>
            <p:nvPr/>
          </p:nvSpPr>
          <p:spPr bwMode="auto">
            <a:xfrm>
              <a:off x="6303963" y="4724400"/>
              <a:ext cx="1524000" cy="268288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1F1F5C"/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 dirty="0" smtClean="0">
                  <a:solidFill>
                    <a:schemeClr val="bg1"/>
                  </a:solidFill>
                </a:rPr>
                <a:t>4TB </a:t>
              </a:r>
              <a:r>
                <a:rPr kumimoji="0" lang="en-US" sz="1000" dirty="0">
                  <a:solidFill>
                    <a:schemeClr val="bg1"/>
                  </a:solidFill>
                </a:rPr>
                <a:t>SATA 3G /SAS 6G</a:t>
              </a:r>
            </a:p>
          </p:txBody>
        </p:sp>
        <p:sp>
          <p:nvSpPr>
            <p:cNvPr id="66597" name="Rectangle 44"/>
            <p:cNvSpPr>
              <a:spLocks noChangeArrowheads="1"/>
            </p:cNvSpPr>
            <p:nvPr/>
          </p:nvSpPr>
          <p:spPr bwMode="auto">
            <a:xfrm>
              <a:off x="4411663" y="5599113"/>
              <a:ext cx="1587500" cy="268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7A7A7A"/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 dirty="0">
                  <a:solidFill>
                    <a:schemeClr val="tx1"/>
                  </a:solidFill>
                </a:rPr>
                <a:t>500GB SATA 3G</a:t>
              </a:r>
            </a:p>
          </p:txBody>
        </p:sp>
        <p:sp>
          <p:nvSpPr>
            <p:cNvPr id="754733" name="Rectangle 45"/>
            <p:cNvSpPr>
              <a:spLocks noChangeArrowheads="1"/>
            </p:cNvSpPr>
            <p:nvPr/>
          </p:nvSpPr>
          <p:spPr bwMode="auto">
            <a:xfrm>
              <a:off x="5791200" y="5334000"/>
              <a:ext cx="1524000" cy="3444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prstShdw prst="shdw17" dist="12700" dir="108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sz="1000" dirty="0" smtClean="0">
                  <a:solidFill>
                    <a:schemeClr val="tx1"/>
                  </a:solidFill>
                </a:rPr>
                <a:t>750GB/1TB SATA 3G/6G</a:t>
              </a:r>
              <a:endParaRPr kumimoji="0"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6599" name="Text Box 47"/>
            <p:cNvSpPr txBox="1">
              <a:spLocks noChangeArrowheads="1"/>
            </p:cNvSpPr>
            <p:nvPr/>
          </p:nvSpPr>
          <p:spPr bwMode="auto">
            <a:xfrm>
              <a:off x="3144838" y="3187700"/>
              <a:ext cx="557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tx1"/>
                  </a:solidFill>
                </a:rPr>
                <a:t>FC 2G</a:t>
              </a:r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7564436" y="898526"/>
              <a:ext cx="920750" cy="777876"/>
              <a:chOff x="5258" y="806"/>
              <a:chExt cx="580" cy="490"/>
            </a:xfrm>
          </p:grpSpPr>
          <p:pic>
            <p:nvPicPr>
              <p:cNvPr id="66604" name="Picture 46" descr="MCj02386410000[1]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389" y="981"/>
                <a:ext cx="449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605" name="Text Box 48"/>
              <p:cNvSpPr txBox="1">
                <a:spLocks noChangeArrowheads="1"/>
              </p:cNvSpPr>
              <p:nvPr/>
            </p:nvSpPr>
            <p:spPr bwMode="auto">
              <a:xfrm>
                <a:off x="5258" y="806"/>
                <a:ext cx="41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sz="1000">
                    <a:solidFill>
                      <a:schemeClr val="tx1"/>
                    </a:solidFill>
                  </a:rPr>
                  <a:t>FC HDD</a:t>
                </a:r>
              </a:p>
            </p:txBody>
          </p:sp>
        </p:grpSp>
        <p:sp>
          <p:nvSpPr>
            <p:cNvPr id="66601" name="Rectangle 51"/>
            <p:cNvSpPr>
              <a:spLocks noChangeArrowheads="1"/>
            </p:cNvSpPr>
            <p:nvPr/>
          </p:nvSpPr>
          <p:spPr bwMode="auto">
            <a:xfrm>
              <a:off x="6151563" y="2889250"/>
              <a:ext cx="2155825" cy="31115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24346A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bg1"/>
                  </a:solidFill>
                </a:rPr>
                <a:t>146GB/300GB SAS 6G</a:t>
              </a:r>
            </a:p>
          </p:txBody>
        </p:sp>
        <p:sp>
          <p:nvSpPr>
            <p:cNvPr id="66602" name="Rectangle 52"/>
            <p:cNvSpPr>
              <a:spLocks noChangeArrowheads="1"/>
            </p:cNvSpPr>
            <p:nvPr/>
          </p:nvSpPr>
          <p:spPr bwMode="auto">
            <a:xfrm>
              <a:off x="6227763" y="3811588"/>
              <a:ext cx="1752600" cy="303213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630014"/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bg1"/>
                  </a:solidFill>
                </a:rPr>
                <a:t>300GB/450GB/600GB SAS 6G</a:t>
              </a:r>
            </a:p>
          </p:txBody>
        </p:sp>
        <p:sp>
          <p:nvSpPr>
            <p:cNvPr id="66603" name="Rectangle 54"/>
            <p:cNvSpPr>
              <a:spLocks noChangeArrowheads="1"/>
            </p:cNvSpPr>
            <p:nvPr/>
          </p:nvSpPr>
          <p:spPr bwMode="auto">
            <a:xfrm>
              <a:off x="6837363" y="3430588"/>
              <a:ext cx="1752600" cy="30321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1000">
                  <a:solidFill>
                    <a:schemeClr val="bg1"/>
                  </a:solidFill>
                </a:rPr>
                <a:t>450GB/600GB /900GB SAS 6G</a:t>
              </a:r>
            </a:p>
          </p:txBody>
        </p:sp>
      </p:grp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6248400" y="4116387"/>
            <a:ext cx="1828800" cy="3032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30014"/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000" dirty="0" smtClean="0">
                <a:solidFill>
                  <a:schemeClr val="tx2"/>
                </a:solidFill>
              </a:rPr>
              <a:t>500GB </a:t>
            </a:r>
            <a:r>
              <a:rPr kumimoji="0" lang="en-US" sz="1000" dirty="0">
                <a:solidFill>
                  <a:schemeClr val="tx2"/>
                </a:solidFill>
              </a:rPr>
              <a:t>SAS 6G</a:t>
            </a:r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7696200" y="4191000"/>
            <a:ext cx="1143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30014"/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000" dirty="0" smtClean="0">
                <a:solidFill>
                  <a:schemeClr val="tx2"/>
                </a:solidFill>
              </a:rPr>
              <a:t>1TB </a:t>
            </a:r>
            <a:r>
              <a:rPr kumimoji="0" lang="en-US" sz="1000" dirty="0">
                <a:solidFill>
                  <a:schemeClr val="tx2"/>
                </a:solidFill>
              </a:rPr>
              <a:t>SAS 6G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4582160" y="5023650"/>
            <a:ext cx="4409440" cy="158496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2246313" algn="l"/>
                <a:tab pos="2514600" algn="l"/>
              </a:tabLst>
              <a:defRPr/>
            </a:pPr>
            <a:endParaRPr kumimoji="1" lang="en-US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NeueLT Std"/>
              <a:ea typeface="+mn-ea"/>
              <a:cs typeface="Arial" pitchFamily="34" charset="0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7086600" y="5638800"/>
            <a:ext cx="1447800" cy="2682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2700" dir="108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sz="1000" dirty="0" smtClean="0">
                <a:solidFill>
                  <a:schemeClr val="tx1"/>
                </a:solidFill>
              </a:rPr>
              <a:t>&gt;1TB SATA 6G</a:t>
            </a:r>
            <a:endParaRPr kumimoji="0"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Where’s the Solid State?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467599" cy="457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What Are We Keeping: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Changing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Enterprise Data Profile</a:t>
            </a: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0" y="2032000"/>
          <a:ext cx="64770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138363" y="928688"/>
            <a:ext cx="41036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2000" b="1">
                <a:solidFill>
                  <a:schemeClr val="tx1"/>
                </a:solidFill>
                <a:cs typeface="Arial" charset="0"/>
              </a:rPr>
              <a:t>Consumption of Enterprise </a:t>
            </a:r>
            <a:br>
              <a:rPr kumimoji="0" lang="en-US" sz="2000" b="1">
                <a:solidFill>
                  <a:schemeClr val="tx1"/>
                </a:solidFill>
                <a:cs typeface="Arial" charset="0"/>
              </a:rPr>
            </a:br>
            <a:r>
              <a:rPr kumimoji="0" lang="en-US" sz="2000" b="1">
                <a:solidFill>
                  <a:schemeClr val="tx1"/>
                </a:solidFill>
                <a:cs typeface="Arial" charset="0"/>
              </a:rPr>
              <a:t>Disk Capacity by Type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6124575" y="1724025"/>
            <a:ext cx="838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b="1">
                <a:solidFill>
                  <a:schemeClr val="tx1"/>
                </a:solidFill>
                <a:cs typeface="Arial" charset="0"/>
              </a:rPr>
              <a:t> CAGR</a:t>
            </a: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6394450" y="4821238"/>
            <a:ext cx="760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b="1">
                <a:solidFill>
                  <a:schemeClr val="tx1"/>
                </a:solidFill>
                <a:cs typeface="Arial" charset="0"/>
              </a:rPr>
              <a:t>32.3%</a:t>
            </a:r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6394450" y="3673475"/>
            <a:ext cx="760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b="1">
                <a:solidFill>
                  <a:schemeClr val="tx1"/>
                </a:solidFill>
                <a:cs typeface="Arial" charset="0"/>
              </a:rPr>
              <a:t>63.7%</a:t>
            </a: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1974850" y="1662113"/>
            <a:ext cx="7016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800" b="1">
                <a:solidFill>
                  <a:schemeClr val="tx1"/>
                </a:solidFill>
                <a:cs typeface="Arial" charset="0"/>
              </a:rPr>
              <a:t>(EB)</a:t>
            </a:r>
          </a:p>
        </p:txBody>
      </p:sp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6281738" y="2827338"/>
            <a:ext cx="8731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cs typeface="Arial" charset="0"/>
              </a:rPr>
              <a:t>121.1%</a:t>
            </a:r>
          </a:p>
        </p:txBody>
      </p:sp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6394450" y="4291013"/>
            <a:ext cx="760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b="1">
                <a:solidFill>
                  <a:schemeClr val="tx1"/>
                </a:solidFill>
                <a:cs typeface="Arial" charset="0"/>
              </a:rPr>
              <a:t>43.9%</a:t>
            </a:r>
          </a:p>
        </p:txBody>
      </p:sp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1274763" y="6605588"/>
            <a:ext cx="1392237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>
              <a:lnSpc>
                <a:spcPct val="80000"/>
              </a:lnSpc>
              <a:buFontTx/>
              <a:buNone/>
              <a:tabLst>
                <a:tab pos="2246313" algn="l"/>
                <a:tab pos="2514600" algn="l"/>
              </a:tabLst>
            </a:pPr>
            <a:r>
              <a:rPr lang="en-US" sz="1200">
                <a:cs typeface="Arial" charset="0"/>
              </a:rPr>
              <a:t>Source: IDC 2008</a:t>
            </a:r>
          </a:p>
        </p:txBody>
      </p:sp>
      <p:sp>
        <p:nvSpPr>
          <p:cNvPr id="469010" name="AutoShape 18"/>
          <p:cNvSpPr>
            <a:spLocks noChangeArrowheads="1"/>
          </p:cNvSpPr>
          <p:nvPr/>
        </p:nvSpPr>
        <p:spPr bwMode="auto">
          <a:xfrm>
            <a:off x="7683500" y="3732213"/>
            <a:ext cx="1214438" cy="303212"/>
          </a:xfrm>
          <a:prstGeom prst="wedgeRectCallout">
            <a:avLst>
              <a:gd name="adj1" fmla="val -93921"/>
              <a:gd name="adj2" fmla="val 31073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>
              <a:buFontTx/>
              <a:buNone/>
              <a:tabLst>
                <a:tab pos="2246313" algn="l"/>
                <a:tab pos="2514600" algn="l"/>
              </a:tabLst>
            </a:pPr>
            <a:r>
              <a:rPr lang="en-US" b="1" dirty="0"/>
              <a:t>Flash?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69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69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469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469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69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69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6" presetClass="emph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69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69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10" grpId="0" animBg="1"/>
      <p:bldP spid="469010" grpId="1" animBg="1"/>
      <p:bldP spid="469010" grpId="2" animBg="1"/>
      <p:bldP spid="469010" grpId="3" animBg="1"/>
      <p:bldP spid="469010" grpId="4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C00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8A0000"/>
      </a:accent6>
      <a:hlink>
        <a:srgbClr val="66CC00"/>
      </a:hlink>
      <a:folHlink>
        <a:srgbClr val="006633"/>
      </a:folHlink>
    </a:clrScheme>
    <a:fontScheme name="Blank">
      <a:majorFont>
        <a:latin typeface="Helvetica"/>
        <a:ea typeface="HGPSoeiKakugothicUB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66CC00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C00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8A0000"/>
      </a:accent6>
      <a:hlink>
        <a:srgbClr val="66CC00"/>
      </a:hlink>
      <a:folHlink>
        <a:srgbClr val="006633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66CC00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C00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8A0000"/>
      </a:accent6>
      <a:hlink>
        <a:srgbClr val="66CC00"/>
      </a:hlink>
      <a:folHlink>
        <a:srgbClr val="006633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66CC00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10 HDS TEMPLATE">
  <a:themeElements>
    <a:clrScheme name="2010 Default">
      <a:dk1>
        <a:srgbClr val="000000"/>
      </a:dk1>
      <a:lt1>
        <a:srgbClr val="FFFFFF"/>
      </a:lt1>
      <a:dk2>
        <a:srgbClr val="4B4B4B"/>
      </a:dk2>
      <a:lt2>
        <a:srgbClr val="D5D5D5"/>
      </a:lt2>
      <a:accent1>
        <a:srgbClr val="CC0000"/>
      </a:accent1>
      <a:accent2>
        <a:srgbClr val="990000"/>
      </a:accent2>
      <a:accent3>
        <a:srgbClr val="00A160"/>
      </a:accent3>
      <a:accent4>
        <a:srgbClr val="009DDC"/>
      </a:accent4>
      <a:accent5>
        <a:srgbClr val="DEB408"/>
      </a:accent5>
      <a:accent6>
        <a:srgbClr val="B32317"/>
      </a:accent6>
      <a:hlink>
        <a:srgbClr val="595959"/>
      </a:hlink>
      <a:folHlink>
        <a:srgbClr val="595959"/>
      </a:folHlink>
    </a:clrScheme>
    <a:fontScheme name="HITNewPPT_v5">
      <a:majorFont>
        <a:latin typeface="Helvetica"/>
        <a:ea typeface="HGP創英角ｺﾞｼｯｸUB"/>
        <a:cs typeface=""/>
      </a:majorFont>
      <a:minorFont>
        <a:latin typeface="Helvetica"/>
        <a:ea typeface="ＭＳ Ｐゴシック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HITNewPPT_v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66CC00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C00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8A0000"/>
      </a:accent6>
      <a:hlink>
        <a:srgbClr val="66CC00"/>
      </a:hlink>
      <a:folHlink>
        <a:srgbClr val="006633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66CC00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C00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8A0000"/>
      </a:accent6>
      <a:hlink>
        <a:srgbClr val="66CC00"/>
      </a:hlink>
      <a:folHlink>
        <a:srgbClr val="006633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2246313" algn="l"/>
            <a:tab pos="2514600" algn="l"/>
          </a:tabLst>
          <a:defRPr kumimoji="1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66CC00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753C968BABC468651EC98C8DB957C" ma:contentTypeVersion="0" ma:contentTypeDescription="Create a new document." ma:contentTypeScope="" ma:versionID="c759476113f55f4d1f2d9d1eccfa7db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41521C3-92F7-4BC2-A95A-2B186D359514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2D3D04-80C3-4DD6-9E3B-4F0C229329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85683-C4BD-43BE-A4B4-15F43193E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9877</TotalTime>
  <Words>828</Words>
  <Application>Microsoft Office PowerPoint</Application>
  <PresentationFormat>Presentazione su schermo (4:3)</PresentationFormat>
  <Paragraphs>234</Paragraphs>
  <Slides>21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Blank</vt:lpstr>
      <vt:lpstr>7_Custom Design</vt:lpstr>
      <vt:lpstr>8_Custom Design</vt:lpstr>
      <vt:lpstr>2010 HDS TEMPLATE</vt:lpstr>
      <vt:lpstr>9_Custom Design</vt:lpstr>
      <vt:lpstr>10_Custom Design</vt:lpstr>
      <vt:lpstr>Hitachi Storage Solutions</vt:lpstr>
      <vt:lpstr>Topics</vt:lpstr>
      <vt:lpstr>Storage Directions</vt:lpstr>
      <vt:lpstr>The Genesis of a New Products</vt:lpstr>
      <vt:lpstr>Direction of Hitachi Core Technology – Continuous Evolution</vt:lpstr>
      <vt:lpstr>New Technologies Directions</vt:lpstr>
      <vt:lpstr>Hard Disk Drive Directions</vt:lpstr>
      <vt:lpstr>Where’s the Solid State?</vt:lpstr>
      <vt:lpstr>What Are We Keeping:  Changing Enterprise Data Profile</vt:lpstr>
      <vt:lpstr>Flash Memory Drives/SSD - Adoption </vt:lpstr>
      <vt:lpstr>Random Read SAS vs SSD</vt:lpstr>
      <vt:lpstr>Sequential Read SAS vs SSD</vt:lpstr>
      <vt:lpstr>New  Technologies Effects</vt:lpstr>
      <vt:lpstr>Adjusting to the Workload Heat…..</vt:lpstr>
      <vt:lpstr>The Economic Impact of Automated Tiering</vt:lpstr>
      <vt:lpstr>Product Familily </vt:lpstr>
      <vt:lpstr>Integrated Scalable Storage Portfolio</vt:lpstr>
      <vt:lpstr>Performance Prediction Tools </vt:lpstr>
      <vt:lpstr>Diapositiva 19</vt:lpstr>
      <vt:lpstr>Diapositiva 20</vt:lpstr>
      <vt:lpstr>Questions?  </vt:lpstr>
    </vt:vector>
  </TitlesOfParts>
  <Manager>Douglas Howarr</Manager>
  <Company>Hitachi Data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Hitachi Storage Solutions</dc:title>
  <dc:subject>Hitachi Data Systems Presentations</dc:subject>
  <dc:creator>HDS</dc:creator>
  <cp:lastModifiedBy>HDS</cp:lastModifiedBy>
  <cp:revision>495</cp:revision>
  <dcterms:created xsi:type="dcterms:W3CDTF">2007-11-08T20:44:10Z</dcterms:created>
  <dcterms:modified xsi:type="dcterms:W3CDTF">2011-05-18T10:43:35Z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0x010100C10753C968BABC468651EC98C8DB957C</vt:lpwstr>
  </property>
</Properties>
</file>