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325" r:id="rId4"/>
    <p:sldId id="328" r:id="rId5"/>
    <p:sldId id="330" r:id="rId6"/>
    <p:sldId id="331" r:id="rId7"/>
    <p:sldId id="287" r:id="rId8"/>
    <p:sldId id="289" r:id="rId9"/>
    <p:sldId id="332" r:id="rId10"/>
    <p:sldId id="303" r:id="rId11"/>
    <p:sldId id="302" r:id="rId12"/>
    <p:sldId id="329" r:id="rId13"/>
    <p:sldId id="333" r:id="rId14"/>
    <p:sldId id="290" r:id="rId15"/>
    <p:sldId id="285" r:id="rId16"/>
    <p:sldId id="307" r:id="rId17"/>
    <p:sldId id="306" r:id="rId18"/>
    <p:sldId id="308" r:id="rId19"/>
    <p:sldId id="286" r:id="rId20"/>
    <p:sldId id="311" r:id="rId21"/>
    <p:sldId id="334" r:id="rId22"/>
    <p:sldId id="326" r:id="rId23"/>
    <p:sldId id="335" r:id="rId24"/>
    <p:sldId id="295" r:id="rId25"/>
    <p:sldId id="336" r:id="rId26"/>
    <p:sldId id="312" r:id="rId27"/>
    <p:sldId id="313" r:id="rId28"/>
    <p:sldId id="314" r:id="rId29"/>
    <p:sldId id="296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cancio:dfs-local:Documents:WORK:DSS:other%20meetings:CHEP%202010:material:repeated-mountcount-c2publi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 smtClean="0"/>
              <a:t>Average daily</a:t>
            </a:r>
            <a:r>
              <a:rPr lang="en-US" sz="1400" b="0" baseline="0" dirty="0" smtClean="0"/>
              <a:t> r</a:t>
            </a:r>
            <a:r>
              <a:rPr lang="en-US" sz="1400" b="0" dirty="0" smtClean="0"/>
              <a:t>epeated </a:t>
            </a:r>
            <a:r>
              <a:rPr lang="en-US" sz="1400" b="0" dirty="0"/>
              <a:t>tape </a:t>
            </a:r>
            <a:r>
              <a:rPr lang="en-US" sz="1400" b="0" dirty="0" smtClean="0"/>
              <a:t>mounts </a:t>
            </a:r>
            <a:r>
              <a:rPr lang="en-US" sz="1200" b="0" dirty="0"/>
              <a:t>PUBLIC stager,</a:t>
            </a:r>
            <a:r>
              <a:rPr lang="en-US" sz="1200" b="0" dirty="0" smtClean="0"/>
              <a:t> user </a:t>
            </a:r>
            <a:r>
              <a:rPr lang="en-US" sz="1200" b="0" dirty="0"/>
              <a:t>tape pool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spPr>
            <a:solidFill>
              <a:srgbClr val="FF0000"/>
            </a:solidFill>
          </c:spPr>
          <c:cat>
            <c:strRef>
              <c:f>Sheet1!$A$2:$B$2</c:f>
              <c:strCache>
                <c:ptCount val="2"/>
                <c:pt idx="0">
                  <c:v>before read mount policy</c:v>
                </c:pt>
                <c:pt idx="1">
                  <c:v>with read mount policy</c:v>
                </c:pt>
              </c:strCache>
            </c:strRef>
          </c:cat>
          <c:val>
            <c:numRef>
              <c:f>Sheet1!$A$3:$B$3</c:f>
              <c:numCache>
                <c:formatCode>General</c:formatCode>
                <c:ptCount val="2"/>
                <c:pt idx="0">
                  <c:v>14.1</c:v>
                </c:pt>
                <c:pt idx="1">
                  <c:v>3.29</c:v>
                </c:pt>
              </c:numCache>
            </c:numRef>
          </c:val>
        </c:ser>
        <c:dLbls/>
        <c:overlap val="100"/>
        <c:axId val="54275456"/>
        <c:axId val="38999168"/>
      </c:barChart>
      <c:catAx>
        <c:axId val="54275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999168"/>
        <c:crosses val="autoZero"/>
        <c:auto val="1"/>
        <c:lblAlgn val="ctr"/>
        <c:lblOffset val="100"/>
      </c:catAx>
      <c:valAx>
        <c:axId val="38999168"/>
        <c:scaling>
          <c:orientation val="minMax"/>
        </c:scaling>
        <c:axPos val="l"/>
        <c:majorGridlines/>
        <c:numFmt formatCode="General" sourceLinked="1"/>
        <c:tickLblPos val="nextTo"/>
        <c:crossAx val="54275456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b="0" dirty="0"/>
              <a:t>Max repeated</a:t>
            </a:r>
            <a:r>
              <a:rPr lang="en-US" sz="1400" b="0" baseline="0" dirty="0"/>
              <a:t> tape mount, C2PUBLIC</a:t>
            </a:r>
            <a:endParaRPr lang="en-US" sz="1400" b="0" dirty="0"/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Sheet1!$A$1</c:f>
              <c:strCache>
                <c:ptCount val="1"/>
                <c:pt idx="0">
                  <c:v>PUBLIC</c:v>
                </c:pt>
              </c:strCache>
            </c:strRef>
          </c:tx>
          <c:val>
            <c:numRef>
              <c:f>Sheet1!$A$77:$A$172</c:f>
              <c:numCache>
                <c:formatCode>General</c:formatCode>
                <c:ptCount val="96"/>
                <c:pt idx="0">
                  <c:v>100</c:v>
                </c:pt>
                <c:pt idx="1">
                  <c:v>100</c:v>
                </c:pt>
                <c:pt idx="2">
                  <c:v>47</c:v>
                </c:pt>
                <c:pt idx="3">
                  <c:v>43</c:v>
                </c:pt>
                <c:pt idx="4">
                  <c:v>39</c:v>
                </c:pt>
                <c:pt idx="5">
                  <c:v>47</c:v>
                </c:pt>
                <c:pt idx="6">
                  <c:v>52</c:v>
                </c:pt>
                <c:pt idx="7">
                  <c:v>97</c:v>
                </c:pt>
                <c:pt idx="8">
                  <c:v>91</c:v>
                </c:pt>
                <c:pt idx="9">
                  <c:v>132</c:v>
                </c:pt>
                <c:pt idx="10">
                  <c:v>102</c:v>
                </c:pt>
                <c:pt idx="11">
                  <c:v>48</c:v>
                </c:pt>
                <c:pt idx="12">
                  <c:v>80</c:v>
                </c:pt>
                <c:pt idx="13">
                  <c:v>215</c:v>
                </c:pt>
                <c:pt idx="14">
                  <c:v>129</c:v>
                </c:pt>
                <c:pt idx="15">
                  <c:v>74</c:v>
                </c:pt>
                <c:pt idx="16">
                  <c:v>47</c:v>
                </c:pt>
                <c:pt idx="17">
                  <c:v>84</c:v>
                </c:pt>
                <c:pt idx="18">
                  <c:v>16</c:v>
                </c:pt>
                <c:pt idx="19">
                  <c:v>8</c:v>
                </c:pt>
                <c:pt idx="20">
                  <c:v>116</c:v>
                </c:pt>
                <c:pt idx="21">
                  <c:v>169</c:v>
                </c:pt>
                <c:pt idx="22">
                  <c:v>140</c:v>
                </c:pt>
                <c:pt idx="23">
                  <c:v>243</c:v>
                </c:pt>
                <c:pt idx="24">
                  <c:v>22</c:v>
                </c:pt>
                <c:pt idx="25">
                  <c:v>28</c:v>
                </c:pt>
                <c:pt idx="26">
                  <c:v>56</c:v>
                </c:pt>
                <c:pt idx="27">
                  <c:v>33</c:v>
                </c:pt>
                <c:pt idx="28">
                  <c:v>84</c:v>
                </c:pt>
                <c:pt idx="29">
                  <c:v>48</c:v>
                </c:pt>
                <c:pt idx="30">
                  <c:v>137</c:v>
                </c:pt>
                <c:pt idx="31">
                  <c:v>180</c:v>
                </c:pt>
                <c:pt idx="32">
                  <c:v>71</c:v>
                </c:pt>
                <c:pt idx="33">
                  <c:v>102</c:v>
                </c:pt>
                <c:pt idx="34">
                  <c:v>36</c:v>
                </c:pt>
                <c:pt idx="35">
                  <c:v>3</c:v>
                </c:pt>
                <c:pt idx="36">
                  <c:v>31</c:v>
                </c:pt>
                <c:pt idx="37">
                  <c:v>4</c:v>
                </c:pt>
                <c:pt idx="38">
                  <c:v>3</c:v>
                </c:pt>
                <c:pt idx="39">
                  <c:v>3</c:v>
                </c:pt>
                <c:pt idx="40">
                  <c:v>76</c:v>
                </c:pt>
                <c:pt idx="41">
                  <c:v>76</c:v>
                </c:pt>
                <c:pt idx="42">
                  <c:v>180</c:v>
                </c:pt>
                <c:pt idx="43">
                  <c:v>151</c:v>
                </c:pt>
                <c:pt idx="44">
                  <c:v>55</c:v>
                </c:pt>
                <c:pt idx="45">
                  <c:v>46</c:v>
                </c:pt>
                <c:pt idx="46">
                  <c:v>46</c:v>
                </c:pt>
                <c:pt idx="47">
                  <c:v>148</c:v>
                </c:pt>
                <c:pt idx="48">
                  <c:v>247</c:v>
                </c:pt>
                <c:pt idx="49">
                  <c:v>219</c:v>
                </c:pt>
                <c:pt idx="50">
                  <c:v>116</c:v>
                </c:pt>
                <c:pt idx="51">
                  <c:v>112</c:v>
                </c:pt>
                <c:pt idx="52">
                  <c:v>253</c:v>
                </c:pt>
                <c:pt idx="53">
                  <c:v>267</c:v>
                </c:pt>
                <c:pt idx="54">
                  <c:v>124</c:v>
                </c:pt>
                <c:pt idx="55">
                  <c:v>71</c:v>
                </c:pt>
                <c:pt idx="56">
                  <c:v>43</c:v>
                </c:pt>
                <c:pt idx="57">
                  <c:v>47</c:v>
                </c:pt>
                <c:pt idx="58">
                  <c:v>45</c:v>
                </c:pt>
                <c:pt idx="59">
                  <c:v>46</c:v>
                </c:pt>
                <c:pt idx="60">
                  <c:v>105</c:v>
                </c:pt>
                <c:pt idx="61">
                  <c:v>75</c:v>
                </c:pt>
                <c:pt idx="62">
                  <c:v>47</c:v>
                </c:pt>
                <c:pt idx="63">
                  <c:v>27</c:v>
                </c:pt>
                <c:pt idx="64">
                  <c:v>21</c:v>
                </c:pt>
                <c:pt idx="65">
                  <c:v>22</c:v>
                </c:pt>
                <c:pt idx="66">
                  <c:v>21</c:v>
                </c:pt>
                <c:pt idx="67">
                  <c:v>24</c:v>
                </c:pt>
                <c:pt idx="68">
                  <c:v>16</c:v>
                </c:pt>
                <c:pt idx="69">
                  <c:v>30</c:v>
                </c:pt>
                <c:pt idx="70">
                  <c:v>18</c:v>
                </c:pt>
                <c:pt idx="71">
                  <c:v>33</c:v>
                </c:pt>
                <c:pt idx="72">
                  <c:v>42</c:v>
                </c:pt>
                <c:pt idx="73">
                  <c:v>45</c:v>
                </c:pt>
                <c:pt idx="74">
                  <c:v>46</c:v>
                </c:pt>
                <c:pt idx="75">
                  <c:v>38</c:v>
                </c:pt>
                <c:pt idx="76">
                  <c:v>31</c:v>
                </c:pt>
                <c:pt idx="77">
                  <c:v>31</c:v>
                </c:pt>
                <c:pt idx="78">
                  <c:v>52</c:v>
                </c:pt>
                <c:pt idx="79">
                  <c:v>16</c:v>
                </c:pt>
                <c:pt idx="80">
                  <c:v>13</c:v>
                </c:pt>
                <c:pt idx="81">
                  <c:v>14</c:v>
                </c:pt>
                <c:pt idx="82">
                  <c:v>16</c:v>
                </c:pt>
                <c:pt idx="83">
                  <c:v>18</c:v>
                </c:pt>
                <c:pt idx="84">
                  <c:v>22</c:v>
                </c:pt>
                <c:pt idx="85">
                  <c:v>27</c:v>
                </c:pt>
                <c:pt idx="86">
                  <c:v>18</c:v>
                </c:pt>
                <c:pt idx="87">
                  <c:v>15</c:v>
                </c:pt>
                <c:pt idx="88">
                  <c:v>24</c:v>
                </c:pt>
                <c:pt idx="89">
                  <c:v>21</c:v>
                </c:pt>
                <c:pt idx="90">
                  <c:v>24</c:v>
                </c:pt>
                <c:pt idx="91">
                  <c:v>28</c:v>
                </c:pt>
                <c:pt idx="92">
                  <c:v>16</c:v>
                </c:pt>
                <c:pt idx="93">
                  <c:v>19</c:v>
                </c:pt>
                <c:pt idx="94">
                  <c:v>25</c:v>
                </c:pt>
                <c:pt idx="95">
                  <c:v>21</c:v>
                </c:pt>
              </c:numCache>
            </c:numRef>
          </c:val>
        </c:ser>
        <c:dLbls/>
        <c:axId val="39067648"/>
        <c:axId val="39069184"/>
      </c:areaChart>
      <c:catAx>
        <c:axId val="39067648"/>
        <c:scaling>
          <c:orientation val="minMax"/>
        </c:scaling>
        <c:axPos val="b"/>
        <c:tickLblPos val="nextTo"/>
        <c:crossAx val="39069184"/>
        <c:crosses val="autoZero"/>
        <c:auto val="1"/>
        <c:lblAlgn val="ctr"/>
        <c:lblOffset val="100"/>
      </c:catAx>
      <c:valAx>
        <c:axId val="39069184"/>
        <c:scaling>
          <c:orientation val="minMax"/>
        </c:scaling>
        <c:axPos val="l"/>
        <c:majorGridlines/>
        <c:numFmt formatCode="General" sourceLinked="1"/>
        <c:tickLblPos val="nextTo"/>
        <c:crossAx val="39067648"/>
        <c:crosses val="autoZero"/>
        <c:crossBetween val="midCat"/>
      </c:valAx>
    </c:plotArea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B35DE-95D4-4A56-9F0F-36441EAAB447}" type="datetimeFigureOut">
              <a:rPr lang="en-GB" smtClean="0"/>
              <a:pPr/>
              <a:t>17/05/2011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9558-8C37-4604-A968-C07F2509CA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26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0"/>
            <a:ext cx="8001000" cy="849313"/>
            <a:chOff x="1143000" y="0"/>
            <a:chExt cx="8001000" cy="849313"/>
          </a:xfrm>
        </p:grpSpPr>
        <p:pic>
          <p:nvPicPr>
            <p:cNvPr id="5" name="Picture 20" descr="banner-ITonly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0"/>
              <a:ext cx="80010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itle 1"/>
            <p:cNvSpPr txBox="1">
              <a:spLocks/>
            </p:cNvSpPr>
            <p:nvPr userDrawn="1"/>
          </p:nvSpPr>
          <p:spPr bwMode="auto">
            <a:xfrm>
              <a:off x="1295400" y="0"/>
              <a:ext cx="5562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200" kern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Data &amp; Storage Services</a:t>
              </a:r>
            </a:p>
          </p:txBody>
        </p:sp>
      </p:grpSp>
      <p:pic>
        <p:nvPicPr>
          <p:cNvPr id="7" name="Picture 20" descr="CERNlogo-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76200" y="0"/>
            <a:ext cx="1371600" cy="6099175"/>
            <a:chOff x="-76200" y="0"/>
            <a:chExt cx="1371600" cy="6099048"/>
          </a:xfrm>
        </p:grpSpPr>
        <p:pic>
          <p:nvPicPr>
            <p:cNvPr id="10" name="Picture 18" descr="0804041_19_DSS.tif"/>
            <p:cNvPicPr>
              <a:picLocks noChangeAspect="1"/>
            </p:cNvPicPr>
            <p:nvPr userDrawn="1"/>
          </p:nvPicPr>
          <p:blipFill>
            <a:blip r:embed="rId4" cstate="print"/>
            <a:srcRect l="26286" r="43674"/>
            <a:stretch>
              <a:fillRect/>
            </a:stretch>
          </p:blipFill>
          <p:spPr bwMode="auto">
            <a:xfrm>
              <a:off x="0" y="0"/>
              <a:ext cx="1219200" cy="6099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-76200" y="68262"/>
              <a:ext cx="1371600" cy="769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>
                  <a:solidFill>
                    <a:schemeClr val="bg1"/>
                  </a:solidFill>
                </a:rPr>
                <a:t>DSS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050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562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360BC7A5-30C0-492B-839D-5BADFEE5E276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7A0A9D43-D7CE-47EF-84FC-8C27D684B342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8FA2DAAB-506B-4832-A298-42FC1CBD5292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19155F7E-41C1-41F3-B742-D840927E0DDF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BC9D0CE0-924D-4022-AB19-65EA85AD0C68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ECFC303B-A43C-4C6E-AFE1-CC0F6E51544C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0887081D-351B-4ABF-8307-C568DF1F2CFD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0B88A266-743D-4321-B83F-4D831F02D5CF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22DC54C5-5786-4E6C-A4F6-855A69B6C901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76DFBBE4-EA69-43E5-8FBC-FE8841AE4B84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01B495F1-6ACD-40D9-8CC3-D97C86C965D9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banner-ITon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endParaRPr lang="en-GB"/>
          </a:p>
        </p:txBody>
      </p:sp>
      <p:pic>
        <p:nvPicPr>
          <p:cNvPr id="2054" name="Picture 21" descr="CERNlogo-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0" y="5486400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Internet</a:t>
            </a:r>
          </a:p>
          <a:p>
            <a:pPr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Services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76200" y="0"/>
            <a:ext cx="1371600" cy="6099175"/>
            <a:chOff x="-76200" y="0"/>
            <a:chExt cx="1371600" cy="6099048"/>
          </a:xfrm>
        </p:grpSpPr>
        <p:pic>
          <p:nvPicPr>
            <p:cNvPr id="2058" name="Picture 10" descr="0804041_19_DSS.tif"/>
            <p:cNvPicPr>
              <a:picLocks noChangeAspect="1"/>
            </p:cNvPicPr>
            <p:nvPr userDrawn="1"/>
          </p:nvPicPr>
          <p:blipFill>
            <a:blip r:embed="rId15" cstate="print"/>
            <a:srcRect l="26286" r="43674"/>
            <a:stretch>
              <a:fillRect/>
            </a:stretch>
          </p:blipFill>
          <p:spPr bwMode="auto">
            <a:xfrm>
              <a:off x="0" y="0"/>
              <a:ext cx="1219200" cy="6099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76200" y="68262"/>
              <a:ext cx="1371600" cy="769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>
                  <a:solidFill>
                    <a:schemeClr val="bg1"/>
                  </a:solidFill>
                </a:rPr>
                <a:t>DSS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331640" y="652534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D210922-21F2-4683-B403-F5196895815C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F9E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 descr="banner-ITon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A843E5D7-1ECF-4002-8008-9A740DE83210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0" y="0"/>
          <a:ext cx="1189038" cy="850900"/>
        </p:xfrm>
        <a:graphic>
          <a:graphicData uri="http://schemas.openxmlformats.org/presentationml/2006/ole">
            <p:oleObj spid="_x0000_s1091" name="Image" r:id="rId15" imgW="2006349" imgH="1434415" progId="">
              <p:embed/>
            </p:oleObj>
          </a:graphicData>
        </a:graphic>
      </p:graphicFrame>
      <p:pic>
        <p:nvPicPr>
          <p:cNvPr id="1032" name="Picture 7" descr="0804041_19_DSS.tif"/>
          <p:cNvPicPr>
            <a:picLocks noChangeAspect="1"/>
          </p:cNvPicPr>
          <p:nvPr/>
        </p:nvPicPr>
        <p:blipFill>
          <a:blip r:embed="rId16" cstate="print"/>
          <a:srcRect l="26286" t="37482" r="43674" b="48775"/>
          <a:stretch>
            <a:fillRect/>
          </a:stretch>
        </p:blipFill>
        <p:spPr bwMode="auto">
          <a:xfrm>
            <a:off x="0" y="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-11113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Data &amp; Storage </a:t>
            </a:r>
            <a:r>
              <a:rPr lang="en-US" sz="1600" dirty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tributionDisplay.py?contribId=42&amp;sessionId=3&amp;confId=92498" TargetMode="External"/><Relationship Id="rId2" Type="http://schemas.openxmlformats.org/officeDocument/2006/relationships/hyperlink" Target="http://indico2.twgrid.org/MaKaC/contributionDisplay.py?contribId=313&amp;sessionId=118&amp;confId=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DSSGroup/CastorRecallAnalysis082010" TargetMode="External"/><Relationship Id="rId2" Type="http://schemas.openxmlformats.org/officeDocument/2006/relationships/hyperlink" Target="https://twiki.cern.ch/twiki/bin/view/DSSGroup/RecallPolicyConfigur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Storage plans for CERN and for the Tier 0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Alberto Pace (and the IT-DSS group)</a:t>
            </a:r>
          </a:p>
          <a:p>
            <a:r>
              <a:rPr lang="en-GB" sz="1800" dirty="0" smtClean="0"/>
              <a:t>CERN, IT Department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692606"/>
            <a:ext cx="674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 for the </a:t>
            </a:r>
            <a:r>
              <a:rPr lang="en-US" dirty="0" smtClean="0"/>
              <a:t>CCR </a:t>
            </a:r>
            <a:r>
              <a:rPr lang="en-US" dirty="0"/>
              <a:t>INFN GRID </a:t>
            </a:r>
            <a:r>
              <a:rPr lang="en-US" dirty="0" smtClean="0"/>
              <a:t>Workshop, May 18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Tape read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862" y="908720"/>
            <a:ext cx="3960440" cy="2828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0981" y="922646"/>
            <a:ext cx="3940944" cy="281496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4186048756"/>
              </p:ext>
            </p:extLst>
          </p:nvPr>
        </p:nvGraphicFramePr>
        <p:xfrm>
          <a:off x="1115616" y="3789040"/>
          <a:ext cx="381642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2987824" y="980728"/>
            <a:ext cx="1728193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220073" y="980728"/>
            <a:ext cx="2232247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0832965"/>
              </p:ext>
            </p:extLst>
          </p:nvPr>
        </p:nvGraphicFramePr>
        <p:xfrm>
          <a:off x="5006963" y="3818443"/>
          <a:ext cx="4129782" cy="300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4932040" y="980728"/>
            <a:ext cx="2808312" cy="5112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ular Callout 19"/>
          <p:cNvSpPr>
            <a:spLocks noChangeArrowheads="1"/>
          </p:cNvSpPr>
          <p:nvPr/>
        </p:nvSpPr>
        <p:spPr bwMode="auto">
          <a:xfrm flipH="1">
            <a:off x="7991872" y="4509120"/>
            <a:ext cx="1152128" cy="648072"/>
          </a:xfrm>
          <a:prstGeom prst="wedgeRectCallout">
            <a:avLst>
              <a:gd name="adj1" fmla="val 99702"/>
              <a:gd name="adj2" fmla="val -24712"/>
            </a:avLst>
          </a:prstGeom>
          <a:solidFill>
            <a:srgbClr val="FFF2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/>
              </a:rPr>
              <a:t>~ 10 hours of mount/unmount!</a:t>
            </a:r>
            <a:endParaRPr lang="en-US" sz="12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901298"/>
            <a:ext cx="2034531" cy="738664"/>
          </a:xfrm>
          <a:prstGeom prst="rect">
            <a:avLst/>
          </a:prstGeom>
          <a:solidFill>
            <a:srgbClr val="FDFFB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 mount </a:t>
            </a:r>
            <a:br>
              <a:rPr lang="en-US" sz="1400" dirty="0" smtClean="0"/>
            </a:br>
            <a:r>
              <a:rPr lang="en-US" sz="1400" dirty="0" smtClean="0"/>
              <a:t>policies deployed</a:t>
            </a:r>
          </a:p>
          <a:p>
            <a:r>
              <a:rPr lang="en-US" sz="1400" dirty="0" smtClean="0"/>
              <a:t>Max 20 drives for recall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676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937"/>
          <p:cNvGrpSpPr/>
          <p:nvPr/>
        </p:nvGrpSpPr>
        <p:grpSpPr>
          <a:xfrm>
            <a:off x="2555776" y="4077072"/>
            <a:ext cx="1872206" cy="2100064"/>
            <a:chOff x="2699794" y="4077072"/>
            <a:chExt cx="1224134" cy="2100064"/>
          </a:xfrm>
        </p:grpSpPr>
        <p:cxnSp>
          <p:nvCxnSpPr>
            <p:cNvPr id="190" name="Straight Arrow Connector 189"/>
            <p:cNvCxnSpPr/>
            <p:nvPr/>
          </p:nvCxnSpPr>
          <p:spPr>
            <a:xfrm rot="16200000" flipV="1">
              <a:off x="2771800" y="4005066"/>
              <a:ext cx="1080120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rot="16200000" flipV="1">
              <a:off x="2876803" y="4110069"/>
              <a:ext cx="870114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rot="10800000">
              <a:off x="2699794" y="4497084"/>
              <a:ext cx="1224134" cy="6601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rot="10800000">
              <a:off x="2699794" y="4707090"/>
              <a:ext cx="1224131" cy="45010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rot="10800000">
              <a:off x="2699794" y="4917096"/>
              <a:ext cx="1224131" cy="240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rot="10800000">
              <a:off x="2699794" y="5127102"/>
              <a:ext cx="122413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rot="10800000" flipV="1">
              <a:off x="2699795" y="5085184"/>
              <a:ext cx="1224131" cy="2519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rot="10800000" flipV="1">
              <a:off x="2699794" y="5085184"/>
              <a:ext cx="1224131" cy="4619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rot="10800000" flipV="1">
              <a:off x="2699794" y="5085184"/>
              <a:ext cx="1224131" cy="6719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rot="5400000">
              <a:off x="2870889" y="4914089"/>
              <a:ext cx="88194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rot="5400000">
              <a:off x="2765884" y="5019094"/>
              <a:ext cx="109195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Architecture</a:t>
            </a:r>
            <a:endParaRPr lang="en-GB" dirty="0"/>
          </a:p>
        </p:txBody>
      </p:sp>
      <p:pic>
        <p:nvPicPr>
          <p:cNvPr id="5" name="Picture 2" descr="http://hands-on-cern.physto.se/images/atla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59"/>
            <a:ext cx="1633910" cy="122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hightech.lbl.gov/htnews/img/datacen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1066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34"/>
          <p:cNvSpPr txBox="1">
            <a:spLocks noChangeArrowheads="1"/>
          </p:cNvSpPr>
          <p:nvPr/>
        </p:nvSpPr>
        <p:spPr bwMode="auto">
          <a:xfrm>
            <a:off x="2771800" y="1052735"/>
            <a:ext cx="13620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/>
              <a:t>LHC Experiments</a:t>
            </a:r>
          </a:p>
        </p:txBody>
      </p:sp>
      <p:sp>
        <p:nvSpPr>
          <p:cNvPr id="186" name="TextBox 1041"/>
          <p:cNvSpPr txBox="1">
            <a:spLocks noChangeArrowheads="1"/>
          </p:cNvSpPr>
          <p:nvPr/>
        </p:nvSpPr>
        <p:spPr bwMode="auto">
          <a:xfrm>
            <a:off x="2555776" y="3645024"/>
            <a:ext cx="974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/>
              <a:t>Tier-1s data</a:t>
            </a:r>
          </a:p>
          <a:p>
            <a:r>
              <a:rPr lang="en-GB" sz="1100" b="1" dirty="0"/>
              <a:t>replication</a:t>
            </a:r>
          </a:p>
        </p:txBody>
      </p:sp>
      <p:grpSp>
        <p:nvGrpSpPr>
          <p:cNvPr id="8" name="Group 246"/>
          <p:cNvGrpSpPr/>
          <p:nvPr/>
        </p:nvGrpSpPr>
        <p:grpSpPr>
          <a:xfrm>
            <a:off x="3635896" y="3717032"/>
            <a:ext cx="2376264" cy="2592288"/>
            <a:chOff x="6767736" y="2924944"/>
            <a:chExt cx="2376264" cy="2592288"/>
          </a:xfrm>
        </p:grpSpPr>
        <p:sp>
          <p:nvSpPr>
            <p:cNvPr id="244" name="TextBox 243"/>
            <p:cNvSpPr txBox="1"/>
            <p:nvPr/>
          </p:nvSpPr>
          <p:spPr>
            <a:xfrm>
              <a:off x="6767736" y="2924944"/>
              <a:ext cx="2376264" cy="259228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GB" sz="1400" b="1" dirty="0" smtClean="0"/>
                <a:t>CASTOR</a:t>
              </a:r>
              <a:endParaRPr lang="en-GB" sz="1400" b="1" dirty="0"/>
            </a:p>
          </p:txBody>
        </p:sp>
        <p:grpSp>
          <p:nvGrpSpPr>
            <p:cNvPr id="14" name="Group 245"/>
            <p:cNvGrpSpPr/>
            <p:nvPr/>
          </p:nvGrpSpPr>
          <p:grpSpPr>
            <a:xfrm>
              <a:off x="7444829" y="3645024"/>
              <a:ext cx="1266825" cy="1726178"/>
              <a:chOff x="4716239" y="4793704"/>
              <a:chExt cx="1266825" cy="1726178"/>
            </a:xfrm>
          </p:grpSpPr>
          <p:grpSp>
            <p:nvGrpSpPr>
              <p:cNvPr id="15" name="Group 1033"/>
              <p:cNvGrpSpPr>
                <a:grpSpLocks/>
              </p:cNvGrpSpPr>
              <p:nvPr/>
            </p:nvGrpSpPr>
            <p:grpSpPr bwMode="auto">
              <a:xfrm>
                <a:off x="4716239" y="5877272"/>
                <a:ext cx="1266825" cy="428625"/>
                <a:chOff x="3810000" y="5334000"/>
                <a:chExt cx="1266825" cy="428627"/>
              </a:xfrm>
            </p:grpSpPr>
            <p:pic>
              <p:nvPicPr>
                <p:cNvPr id="9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100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2291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6482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" name="TextBox 1039"/>
              <p:cNvSpPr txBox="1">
                <a:spLocks noChangeArrowheads="1"/>
              </p:cNvSpPr>
              <p:nvPr/>
            </p:nvSpPr>
            <p:spPr bwMode="auto">
              <a:xfrm>
                <a:off x="4842141" y="6258272"/>
                <a:ext cx="101502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 b="1" dirty="0" smtClean="0"/>
                  <a:t>tape </a:t>
                </a:r>
                <a:r>
                  <a:rPr lang="en-GB" sz="1100" b="1" dirty="0"/>
                  <a:t>servers</a:t>
                </a:r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 rot="5400000" flipH="1" flipV="1">
                <a:off x="5083745" y="5611365"/>
                <a:ext cx="533400" cy="1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" name="Group 1090"/>
              <p:cNvGrpSpPr>
                <a:grpSpLocks/>
              </p:cNvGrpSpPr>
              <p:nvPr/>
            </p:nvGrpSpPr>
            <p:grpSpPr bwMode="auto">
              <a:xfrm>
                <a:off x="5119266" y="4793704"/>
                <a:ext cx="396875" cy="504825"/>
                <a:chOff x="6178352" y="4174232"/>
                <a:chExt cx="396875" cy="504825"/>
              </a:xfrm>
            </p:grpSpPr>
            <p:sp>
              <p:nvSpPr>
                <p:cNvPr id="220" name="Flowchart: Magnetic Disk 3"/>
                <p:cNvSpPr/>
                <p:nvPr/>
              </p:nvSpPr>
              <p:spPr bwMode="auto">
                <a:xfrm>
                  <a:off x="6254552" y="4250432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2" name="Flowchart: Magnetic Disk 3"/>
                <p:cNvSpPr/>
                <p:nvPr/>
              </p:nvSpPr>
              <p:spPr bwMode="auto">
                <a:xfrm>
                  <a:off x="6178352" y="4174232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248" name="TextBox 1041"/>
          <p:cNvSpPr txBox="1">
            <a:spLocks noChangeArrowheads="1"/>
          </p:cNvSpPr>
          <p:nvPr/>
        </p:nvSpPr>
        <p:spPr bwMode="auto">
          <a:xfrm>
            <a:off x="1845441" y="3645024"/>
            <a:ext cx="5934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ASGC</a:t>
            </a:r>
            <a:endParaRPr lang="en-GB" sz="1100" b="1" dirty="0"/>
          </a:p>
        </p:txBody>
      </p:sp>
      <p:sp>
        <p:nvSpPr>
          <p:cNvPr id="249" name="TextBox 1041"/>
          <p:cNvSpPr txBox="1">
            <a:spLocks noChangeArrowheads="1"/>
          </p:cNvSpPr>
          <p:nvPr/>
        </p:nvSpPr>
        <p:spPr bwMode="auto">
          <a:xfrm>
            <a:off x="1903951" y="3904253"/>
            <a:ext cx="4764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BNL</a:t>
            </a:r>
            <a:endParaRPr lang="en-GB" sz="1100" b="1" dirty="0"/>
          </a:p>
        </p:txBody>
      </p:sp>
      <p:sp>
        <p:nvSpPr>
          <p:cNvPr id="250" name="TextBox 1041"/>
          <p:cNvSpPr txBox="1">
            <a:spLocks noChangeArrowheads="1"/>
          </p:cNvSpPr>
          <p:nvPr/>
        </p:nvSpPr>
        <p:spPr bwMode="auto">
          <a:xfrm>
            <a:off x="1860670" y="4163482"/>
            <a:ext cx="5629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FNAL</a:t>
            </a:r>
            <a:endParaRPr lang="en-GB" sz="1100" b="1" dirty="0"/>
          </a:p>
        </p:txBody>
      </p:sp>
      <p:sp>
        <p:nvSpPr>
          <p:cNvPr id="251" name="TextBox 1041"/>
          <p:cNvSpPr txBox="1">
            <a:spLocks noChangeArrowheads="1"/>
          </p:cNvSpPr>
          <p:nvPr/>
        </p:nvSpPr>
        <p:spPr bwMode="auto">
          <a:xfrm>
            <a:off x="1911966" y="4422711"/>
            <a:ext cx="4603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FZK</a:t>
            </a:r>
            <a:endParaRPr lang="en-GB" sz="1100" b="1" dirty="0"/>
          </a:p>
        </p:txBody>
      </p:sp>
      <p:sp>
        <p:nvSpPr>
          <p:cNvPr id="252" name="TextBox 1041"/>
          <p:cNvSpPr txBox="1">
            <a:spLocks noChangeArrowheads="1"/>
          </p:cNvSpPr>
          <p:nvPr/>
        </p:nvSpPr>
        <p:spPr bwMode="auto">
          <a:xfrm>
            <a:off x="1853456" y="4681940"/>
            <a:ext cx="5774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IN2P3</a:t>
            </a:r>
            <a:endParaRPr lang="en-GB" sz="1100" b="1" dirty="0"/>
          </a:p>
        </p:txBody>
      </p:sp>
      <p:sp>
        <p:nvSpPr>
          <p:cNvPr id="253" name="TextBox 1041"/>
          <p:cNvSpPr txBox="1">
            <a:spLocks noChangeArrowheads="1"/>
          </p:cNvSpPr>
          <p:nvPr/>
        </p:nvSpPr>
        <p:spPr bwMode="auto">
          <a:xfrm>
            <a:off x="1852655" y="4941169"/>
            <a:ext cx="5790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CNAF</a:t>
            </a:r>
            <a:endParaRPr lang="en-GB" sz="1100" b="1" dirty="0"/>
          </a:p>
        </p:txBody>
      </p:sp>
      <p:sp>
        <p:nvSpPr>
          <p:cNvPr id="254" name="TextBox 1041"/>
          <p:cNvSpPr txBox="1">
            <a:spLocks noChangeArrowheads="1"/>
          </p:cNvSpPr>
          <p:nvPr/>
        </p:nvSpPr>
        <p:spPr bwMode="auto">
          <a:xfrm>
            <a:off x="1849449" y="5200398"/>
            <a:ext cx="5854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NDGF</a:t>
            </a:r>
            <a:endParaRPr lang="en-GB" sz="1100" b="1" dirty="0"/>
          </a:p>
        </p:txBody>
      </p:sp>
      <p:sp>
        <p:nvSpPr>
          <p:cNvPr id="255" name="TextBox 1041"/>
          <p:cNvSpPr txBox="1">
            <a:spLocks noChangeArrowheads="1"/>
          </p:cNvSpPr>
          <p:nvPr/>
        </p:nvSpPr>
        <p:spPr bwMode="auto">
          <a:xfrm>
            <a:off x="1786130" y="5459627"/>
            <a:ext cx="7120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NIKHEF</a:t>
            </a:r>
            <a:endParaRPr lang="en-GB" sz="1100" b="1" dirty="0"/>
          </a:p>
        </p:txBody>
      </p:sp>
      <p:sp>
        <p:nvSpPr>
          <p:cNvPr id="256" name="TextBox 1041"/>
          <p:cNvSpPr txBox="1">
            <a:spLocks noChangeArrowheads="1"/>
          </p:cNvSpPr>
          <p:nvPr/>
        </p:nvSpPr>
        <p:spPr bwMode="auto">
          <a:xfrm>
            <a:off x="1932003" y="5718856"/>
            <a:ext cx="420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PIC</a:t>
            </a:r>
            <a:endParaRPr lang="en-GB" sz="1100" b="1" dirty="0"/>
          </a:p>
        </p:txBody>
      </p:sp>
      <p:sp>
        <p:nvSpPr>
          <p:cNvPr id="257" name="TextBox 1041"/>
          <p:cNvSpPr txBox="1">
            <a:spLocks noChangeArrowheads="1"/>
          </p:cNvSpPr>
          <p:nvPr/>
        </p:nvSpPr>
        <p:spPr bwMode="auto">
          <a:xfrm>
            <a:off x="1903951" y="5978085"/>
            <a:ext cx="4764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RAL</a:t>
            </a:r>
            <a:endParaRPr lang="en-GB" sz="1100" b="1" dirty="0"/>
          </a:p>
        </p:txBody>
      </p:sp>
      <p:sp>
        <p:nvSpPr>
          <p:cNvPr id="258" name="TextBox 1041"/>
          <p:cNvSpPr txBox="1">
            <a:spLocks noChangeArrowheads="1"/>
          </p:cNvSpPr>
          <p:nvPr/>
        </p:nvSpPr>
        <p:spPr bwMode="auto">
          <a:xfrm>
            <a:off x="1763688" y="6237312"/>
            <a:ext cx="756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TRIUMF </a:t>
            </a:r>
            <a:endParaRPr lang="en-GB" sz="1100" b="1" dirty="0"/>
          </a:p>
        </p:txBody>
      </p:sp>
      <p:grpSp>
        <p:nvGrpSpPr>
          <p:cNvPr id="194" name="Group 262"/>
          <p:cNvGrpSpPr/>
          <p:nvPr/>
        </p:nvGrpSpPr>
        <p:grpSpPr>
          <a:xfrm>
            <a:off x="3563888" y="2348879"/>
            <a:ext cx="529208" cy="1224137"/>
            <a:chOff x="4067944" y="2420887"/>
            <a:chExt cx="529208" cy="936105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3635896" y="2852936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16200000" flipH="1">
              <a:off x="37882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rot="16200000" flipH="1">
              <a:off x="39406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rot="16200000" flipH="1">
              <a:off x="40930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40" name="Cloud 7939"/>
          <p:cNvSpPr/>
          <p:nvPr/>
        </p:nvSpPr>
        <p:spPr>
          <a:xfrm>
            <a:off x="6012160" y="1340768"/>
            <a:ext cx="2736304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ANALYSIS</a:t>
            </a:r>
            <a:endParaRPr lang="en-GB" sz="2400" b="1" dirty="0">
              <a:solidFill>
                <a:schemeClr val="tx2"/>
              </a:solidFill>
            </a:endParaRPr>
          </a:p>
        </p:txBody>
      </p:sp>
      <p:grpSp>
        <p:nvGrpSpPr>
          <p:cNvPr id="7517" name="Group 7937"/>
          <p:cNvGrpSpPr/>
          <p:nvPr/>
        </p:nvGrpSpPr>
        <p:grpSpPr>
          <a:xfrm rot="5400000">
            <a:off x="6234101" y="2558987"/>
            <a:ext cx="2232246" cy="2100064"/>
            <a:chOff x="2699794" y="4077072"/>
            <a:chExt cx="1224134" cy="2100064"/>
          </a:xfrm>
        </p:grpSpPr>
        <p:cxnSp>
          <p:nvCxnSpPr>
            <p:cNvPr id="7518" name="Straight Arrow Connector 7517"/>
            <p:cNvCxnSpPr/>
            <p:nvPr/>
          </p:nvCxnSpPr>
          <p:spPr>
            <a:xfrm rot="16200000" flipV="1">
              <a:off x="2771800" y="4005066"/>
              <a:ext cx="1080120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9" name="Straight Arrow Connector 7518"/>
            <p:cNvCxnSpPr/>
            <p:nvPr/>
          </p:nvCxnSpPr>
          <p:spPr>
            <a:xfrm rot="16200000" flipV="1">
              <a:off x="2876803" y="4110069"/>
              <a:ext cx="870114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0" name="Straight Arrow Connector 7519"/>
            <p:cNvCxnSpPr/>
            <p:nvPr/>
          </p:nvCxnSpPr>
          <p:spPr>
            <a:xfrm rot="10800000">
              <a:off x="2699794" y="4497084"/>
              <a:ext cx="1224134" cy="6601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1" name="Straight Arrow Connector 7520"/>
            <p:cNvCxnSpPr/>
            <p:nvPr/>
          </p:nvCxnSpPr>
          <p:spPr>
            <a:xfrm rot="10800000">
              <a:off x="2699794" y="4707090"/>
              <a:ext cx="1224131" cy="45010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2" name="Straight Arrow Connector 7521"/>
            <p:cNvCxnSpPr/>
            <p:nvPr/>
          </p:nvCxnSpPr>
          <p:spPr>
            <a:xfrm rot="10800000">
              <a:off x="2699794" y="4917096"/>
              <a:ext cx="1224131" cy="240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3" name="Straight Arrow Connector 7522"/>
            <p:cNvCxnSpPr/>
            <p:nvPr/>
          </p:nvCxnSpPr>
          <p:spPr>
            <a:xfrm rot="10800000">
              <a:off x="2699794" y="5127102"/>
              <a:ext cx="122413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4" name="Straight Arrow Connector 7523"/>
            <p:cNvCxnSpPr/>
            <p:nvPr/>
          </p:nvCxnSpPr>
          <p:spPr>
            <a:xfrm rot="10800000" flipV="1">
              <a:off x="2699795" y="5085184"/>
              <a:ext cx="1224131" cy="2519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5" name="Straight Arrow Connector 7524"/>
            <p:cNvCxnSpPr/>
            <p:nvPr/>
          </p:nvCxnSpPr>
          <p:spPr>
            <a:xfrm rot="10800000" flipV="1">
              <a:off x="2699794" y="5085184"/>
              <a:ext cx="1224131" cy="4619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6" name="Straight Arrow Connector 7525"/>
            <p:cNvCxnSpPr/>
            <p:nvPr/>
          </p:nvCxnSpPr>
          <p:spPr>
            <a:xfrm rot="10800000" flipV="1">
              <a:off x="2699794" y="5085184"/>
              <a:ext cx="1224131" cy="6719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7" name="Straight Arrow Connector 7526"/>
            <p:cNvCxnSpPr/>
            <p:nvPr/>
          </p:nvCxnSpPr>
          <p:spPr>
            <a:xfrm rot="5400000">
              <a:off x="2870889" y="4914089"/>
              <a:ext cx="88194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8" name="Straight Arrow Connector 7527"/>
            <p:cNvCxnSpPr/>
            <p:nvPr/>
          </p:nvCxnSpPr>
          <p:spPr>
            <a:xfrm rot="5400000">
              <a:off x="2765884" y="5019094"/>
              <a:ext cx="109195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42" name="Group 7541"/>
          <p:cNvGrpSpPr/>
          <p:nvPr/>
        </p:nvGrpSpPr>
        <p:grpSpPr>
          <a:xfrm>
            <a:off x="5652120" y="4725144"/>
            <a:ext cx="938077" cy="672172"/>
            <a:chOff x="5652120" y="4725144"/>
            <a:chExt cx="938077" cy="672172"/>
          </a:xfrm>
        </p:grpSpPr>
        <p:cxnSp>
          <p:nvCxnSpPr>
            <p:cNvPr id="7530" name="Straight Arrow Connector 7529"/>
            <p:cNvCxnSpPr/>
            <p:nvPr/>
          </p:nvCxnSpPr>
          <p:spPr>
            <a:xfrm>
              <a:off x="5652120" y="4725144"/>
              <a:ext cx="72008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39" name="TextBox 1041"/>
            <p:cNvSpPr txBox="1">
              <a:spLocks noChangeArrowheads="1"/>
            </p:cNvSpPr>
            <p:nvPr/>
          </p:nvSpPr>
          <p:spPr bwMode="auto">
            <a:xfrm>
              <a:off x="5652120" y="4797152"/>
              <a:ext cx="938077" cy="600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 dirty="0" smtClean="0"/>
                <a:t>Managed</a:t>
              </a:r>
            </a:p>
            <a:p>
              <a:r>
                <a:rPr lang="en-GB" sz="1100" b="1" dirty="0" smtClean="0"/>
                <a:t>on demand</a:t>
              </a:r>
              <a:endParaRPr lang="en-GB" sz="1100" b="1" dirty="0"/>
            </a:p>
            <a:p>
              <a:r>
                <a:rPr lang="en-GB" sz="1100" b="1" dirty="0"/>
                <a:t>replication</a:t>
              </a:r>
            </a:p>
          </p:txBody>
        </p:sp>
      </p:grpSp>
      <p:sp>
        <p:nvSpPr>
          <p:cNvPr id="7540" name="TextBox 1041"/>
          <p:cNvSpPr txBox="1">
            <a:spLocks noChangeArrowheads="1"/>
          </p:cNvSpPr>
          <p:nvPr/>
        </p:nvSpPr>
        <p:spPr bwMode="auto">
          <a:xfrm>
            <a:off x="7380312" y="3356992"/>
            <a:ext cx="1537600" cy="4308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XROOT,</a:t>
            </a:r>
          </a:p>
          <a:p>
            <a:r>
              <a:rPr lang="en-GB" sz="1100" b="1" dirty="0" smtClean="0"/>
              <a:t>Mounted file system</a:t>
            </a:r>
          </a:p>
        </p:txBody>
      </p:sp>
      <p:sp>
        <p:nvSpPr>
          <p:cNvPr id="7541" name="TextBox 1041"/>
          <p:cNvSpPr txBox="1">
            <a:spLocks noChangeArrowheads="1"/>
          </p:cNvSpPr>
          <p:nvPr/>
        </p:nvSpPr>
        <p:spPr bwMode="auto">
          <a:xfrm>
            <a:off x="6619864" y="4941168"/>
            <a:ext cx="184056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Scalable</a:t>
            </a:r>
          </a:p>
          <a:p>
            <a:r>
              <a:rPr lang="en-GB" sz="1100" b="1" dirty="0" smtClean="0"/>
              <a:t>Secure</a:t>
            </a:r>
          </a:p>
          <a:p>
            <a:r>
              <a:rPr lang="en-GB" sz="1100" b="1" dirty="0" smtClean="0"/>
              <a:t>Accountable</a:t>
            </a:r>
          </a:p>
          <a:p>
            <a:r>
              <a:rPr lang="en-GB" sz="1100" b="1" dirty="0" smtClean="0"/>
              <a:t>Globally accessible</a:t>
            </a:r>
          </a:p>
          <a:p>
            <a:r>
              <a:rPr lang="en-GB" sz="1100" b="1" dirty="0" smtClean="0"/>
              <a:t>Manageable</a:t>
            </a:r>
          </a:p>
          <a:p>
            <a:r>
              <a:rPr lang="en-GB" sz="1100" b="1" dirty="0" smtClean="0"/>
              <a:t>Multiple level of services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availability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reliability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performance</a:t>
            </a:r>
          </a:p>
          <a:p>
            <a:r>
              <a:rPr lang="en-GB" sz="1100" b="1" dirty="0" smtClean="0"/>
              <a:t>Decoupled from HW</a:t>
            </a:r>
          </a:p>
          <a:p>
            <a:endParaRPr lang="en-GB" sz="1100" b="1" dirty="0"/>
          </a:p>
        </p:txBody>
      </p:sp>
      <p:grpSp>
        <p:nvGrpSpPr>
          <p:cNvPr id="7545" name="Group 7544"/>
          <p:cNvGrpSpPr/>
          <p:nvPr/>
        </p:nvGrpSpPr>
        <p:grpSpPr>
          <a:xfrm>
            <a:off x="6632525" y="4149080"/>
            <a:ext cx="1539875" cy="792857"/>
            <a:chOff x="3968229" y="4149080"/>
            <a:chExt cx="1539875" cy="792857"/>
          </a:xfrm>
        </p:grpSpPr>
        <p:grpSp>
          <p:nvGrpSpPr>
            <p:cNvPr id="7516" name="Group 7515"/>
            <p:cNvGrpSpPr/>
            <p:nvPr/>
          </p:nvGrpSpPr>
          <p:grpSpPr>
            <a:xfrm>
              <a:off x="3968229" y="4437112"/>
              <a:ext cx="1539875" cy="504825"/>
              <a:chOff x="6660232" y="4365104"/>
              <a:chExt cx="1539875" cy="504825"/>
            </a:xfrm>
          </p:grpSpPr>
          <p:grpSp>
            <p:nvGrpSpPr>
              <p:cNvPr id="6844" name="Group 1090"/>
              <p:cNvGrpSpPr>
                <a:grpSpLocks/>
              </p:cNvGrpSpPr>
              <p:nvPr/>
            </p:nvGrpSpPr>
            <p:grpSpPr bwMode="auto">
              <a:xfrm>
                <a:off x="6660232" y="4365104"/>
                <a:ext cx="777875" cy="504825"/>
                <a:chOff x="5638800" y="4191000"/>
                <a:chExt cx="777875" cy="504825"/>
              </a:xfrm>
            </p:grpSpPr>
            <p:sp>
              <p:nvSpPr>
                <p:cNvPr id="7512" name="Flowchart: Magnetic Disk 3"/>
                <p:cNvSpPr/>
                <p:nvPr/>
              </p:nvSpPr>
              <p:spPr bwMode="auto">
                <a:xfrm>
                  <a:off x="5715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3" name="Flowchart: Magnetic Disk 3"/>
                <p:cNvSpPr/>
                <p:nvPr/>
              </p:nvSpPr>
              <p:spPr bwMode="auto">
                <a:xfrm>
                  <a:off x="6096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4" name="Flowchart: Magnetic Disk 3"/>
                <p:cNvSpPr/>
                <p:nvPr/>
              </p:nvSpPr>
              <p:spPr bwMode="auto">
                <a:xfrm>
                  <a:off x="5638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5" name="Flowchart: Magnetic Disk 3"/>
                <p:cNvSpPr/>
                <p:nvPr/>
              </p:nvSpPr>
              <p:spPr bwMode="auto">
                <a:xfrm>
                  <a:off x="6019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6845" name="Group 1095"/>
              <p:cNvGrpSpPr>
                <a:grpSpLocks/>
              </p:cNvGrpSpPr>
              <p:nvPr/>
            </p:nvGrpSpPr>
            <p:grpSpPr bwMode="auto">
              <a:xfrm>
                <a:off x="7422232" y="4365104"/>
                <a:ext cx="777875" cy="504825"/>
                <a:chOff x="5638800" y="4191000"/>
                <a:chExt cx="777875" cy="504825"/>
              </a:xfrm>
            </p:grpSpPr>
            <p:sp>
              <p:nvSpPr>
                <p:cNvPr id="6846" name="Flowchart: Magnetic Disk 3"/>
                <p:cNvSpPr/>
                <p:nvPr/>
              </p:nvSpPr>
              <p:spPr bwMode="auto">
                <a:xfrm>
                  <a:off x="5715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847" name="Flowchart: Magnetic Disk 3"/>
                <p:cNvSpPr/>
                <p:nvPr/>
              </p:nvSpPr>
              <p:spPr bwMode="auto">
                <a:xfrm>
                  <a:off x="6096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0" name="Flowchart: Magnetic Disk 3"/>
                <p:cNvSpPr/>
                <p:nvPr/>
              </p:nvSpPr>
              <p:spPr bwMode="auto">
                <a:xfrm>
                  <a:off x="5638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1" name="Flowchart: Magnetic Disk 3"/>
                <p:cNvSpPr/>
                <p:nvPr/>
              </p:nvSpPr>
              <p:spPr bwMode="auto">
                <a:xfrm>
                  <a:off x="6019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7543" name="TextBox 1035"/>
            <p:cNvSpPr txBox="1">
              <a:spLocks noChangeArrowheads="1"/>
            </p:cNvSpPr>
            <p:nvPr/>
          </p:nvSpPr>
          <p:spPr bwMode="auto">
            <a:xfrm>
              <a:off x="4285158" y="4149080"/>
              <a:ext cx="90601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 dirty="0" smtClean="0"/>
                <a:t>Disk </a:t>
              </a:r>
              <a:r>
                <a:rPr lang="en-GB" sz="1100" b="1" dirty="0"/>
                <a:t>Pools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258618" y="4461633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EOS</a:t>
            </a:r>
            <a:endParaRPr lang="en-GB" sz="1600" dirty="0"/>
          </a:p>
        </p:txBody>
      </p:sp>
      <p:sp>
        <p:nvSpPr>
          <p:cNvPr id="81" name="Oval 80"/>
          <p:cNvSpPr/>
          <p:nvPr/>
        </p:nvSpPr>
        <p:spPr>
          <a:xfrm>
            <a:off x="5112891" y="1064785"/>
            <a:ext cx="3939926" cy="5446187"/>
          </a:xfrm>
          <a:prstGeom prst="ellipse">
            <a:avLst/>
          </a:prstGeom>
          <a:solidFill>
            <a:srgbClr val="92D050">
              <a:alpha val="2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ANALYSIS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EOS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5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separation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between Tier-0 and analysis activities at CERN</a:t>
            </a:r>
          </a:p>
          <a:p>
            <a:pPr lvl="1"/>
            <a:r>
              <a:rPr lang="en-US" dirty="0" smtClean="0"/>
              <a:t>Misbehaving end-users will not impact Tier-0 performance and operation</a:t>
            </a:r>
          </a:p>
          <a:p>
            <a:r>
              <a:rPr lang="en-US" dirty="0" smtClean="0"/>
              <a:t>The EOS Solution chosen for </a:t>
            </a:r>
            <a:r>
              <a:rPr lang="en-US" dirty="0" smtClean="0"/>
              <a:t>analysis </a:t>
            </a:r>
            <a:r>
              <a:rPr lang="en-US" dirty="0" smtClean="0"/>
              <a:t>has been optimized to solve the requirements of the current LHC experiments and is no longer bound to follow compromises required by the Tier-0 rigid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02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EOS Client protocols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EOS has taken the native unmodified XROOT protocol. Motivations: </a:t>
            </a:r>
            <a:endParaRPr lang="en-US" sz="2400" dirty="0" smtClean="0"/>
          </a:p>
          <a:p>
            <a:pPr lvl="1"/>
            <a:r>
              <a:rPr lang="fr-FR" sz="2000" dirty="0" err="1" smtClean="0"/>
              <a:t>Designed</a:t>
            </a:r>
            <a:r>
              <a:rPr lang="fr-FR" sz="2000" dirty="0" smtClean="0"/>
              <a:t> for </a:t>
            </a:r>
            <a:r>
              <a:rPr lang="fr-FR" sz="2000" dirty="0" err="1" smtClean="0"/>
              <a:t>root</a:t>
            </a:r>
            <a:r>
              <a:rPr lang="fr-FR" sz="2000" dirty="0" smtClean="0"/>
              <a:t> and all LHC </a:t>
            </a:r>
            <a:r>
              <a:rPr lang="fr-FR" sz="2000" dirty="0" err="1" smtClean="0"/>
              <a:t>experiment</a:t>
            </a:r>
            <a:r>
              <a:rPr lang="fr-FR" sz="2000" dirty="0" smtClean="0"/>
              <a:t> </a:t>
            </a:r>
            <a:r>
              <a:rPr lang="fr-FR" sz="2000" dirty="0" err="1" smtClean="0"/>
              <a:t>frameworks</a:t>
            </a:r>
            <a:r>
              <a:rPr lang="fr-FR" sz="2000" dirty="0" smtClean="0"/>
              <a:t>. </a:t>
            </a:r>
            <a:r>
              <a:rPr lang="en-GB" sz="2000" dirty="0" smtClean="0"/>
              <a:t>Fulfil the complete set of experiment’s requirements, natively, perfect compatibility</a:t>
            </a:r>
            <a:r>
              <a:rPr lang="en-US" sz="2000" dirty="0" smtClean="0"/>
              <a:t>.</a:t>
            </a:r>
            <a:endParaRPr lang="fr-FR" sz="2000" dirty="0" smtClean="0"/>
          </a:p>
          <a:p>
            <a:pPr lvl="1"/>
            <a:r>
              <a:rPr lang="fr-FR" sz="2000" dirty="0"/>
              <a:t>C</a:t>
            </a:r>
            <a:r>
              <a:rPr lang="fr-FR" sz="2000" dirty="0" smtClean="0"/>
              <a:t>lient </a:t>
            </a:r>
            <a:r>
              <a:rPr lang="fr-FR" sz="2000" dirty="0" err="1" smtClean="0"/>
              <a:t>side</a:t>
            </a:r>
            <a:r>
              <a:rPr lang="fr-FR" sz="2000" dirty="0" smtClean="0"/>
              <a:t> page cache and </a:t>
            </a:r>
            <a:r>
              <a:rPr lang="en-US" sz="2000" dirty="0" smtClean="0"/>
              <a:t>optimized amount of data transfer per network </a:t>
            </a:r>
            <a:r>
              <a:rPr lang="en-US" sz="2000" dirty="0" err="1" smtClean="0"/>
              <a:t>roundtrip</a:t>
            </a:r>
            <a:r>
              <a:rPr lang="en-US" sz="2000" dirty="0" smtClean="0"/>
              <a:t> via vector reads (</a:t>
            </a:r>
            <a:r>
              <a:rPr lang="en-GB" sz="2000" dirty="0" smtClean="0"/>
              <a:t>very appealing for WAN transfers and ROOT-based analysis on large file, as only partial file content is cached)</a:t>
            </a:r>
          </a:p>
          <a:p>
            <a:pPr lvl="1"/>
            <a:r>
              <a:rPr lang="fr-FR" sz="2000" dirty="0" smtClean="0"/>
              <a:t>Wide area </a:t>
            </a:r>
            <a:r>
              <a:rPr lang="fr-FR" sz="2000" dirty="0" err="1" smtClean="0"/>
              <a:t>access</a:t>
            </a:r>
            <a:r>
              <a:rPr lang="fr-FR" sz="2000" dirty="0" smtClean="0"/>
              <a:t> (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global </a:t>
            </a:r>
            <a:r>
              <a:rPr lang="fr-FR" sz="2000" dirty="0" err="1" smtClean="0"/>
              <a:t>namespace</a:t>
            </a:r>
            <a:r>
              <a:rPr lang="fr-FR" sz="2000" dirty="0" smtClean="0"/>
              <a:t> </a:t>
            </a:r>
            <a:r>
              <a:rPr lang="fr-FR" sz="2000" dirty="0" err="1" smtClean="0"/>
              <a:t>redirectors</a:t>
            </a:r>
            <a:r>
              <a:rPr lang="fr-FR" sz="2000" dirty="0" smtClean="0"/>
              <a:t>)</a:t>
            </a:r>
          </a:p>
          <a:p>
            <a:r>
              <a:rPr lang="en-GB" sz="2400" dirty="0" smtClean="0"/>
              <a:t>Following carefully NFS investigation done in IT-GT and DESY and considering offering NFS 4.x / HTTP / Amazon S3 services as strategic options for the future</a:t>
            </a:r>
          </a:p>
          <a:p>
            <a:pPr lvl="1"/>
            <a:endParaRPr lang="en-GB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630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EOS Namespace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Strategic development </a:t>
            </a:r>
            <a:r>
              <a:rPr lang="en-GB" dirty="0" smtClean="0"/>
              <a:t>area</a:t>
            </a:r>
            <a:endParaRPr lang="en-GB" dirty="0"/>
          </a:p>
          <a:p>
            <a:r>
              <a:rPr lang="en-GB" dirty="0"/>
              <a:t>Service reliability, performance, scalability, availability all affected by this critical component</a:t>
            </a:r>
          </a:p>
          <a:p>
            <a:pPr marL="0" indent="0"/>
            <a:r>
              <a:rPr lang="en-US" dirty="0" smtClean="0"/>
              <a:t>File index </a:t>
            </a:r>
            <a:r>
              <a:rPr lang="en-US" dirty="0"/>
              <a:t>in memory</a:t>
            </a:r>
          </a:p>
          <a:p>
            <a:pPr marL="782638" lvl="1"/>
            <a:r>
              <a:rPr lang="en-US" dirty="0"/>
              <a:t>10</a:t>
            </a:r>
            <a:r>
              <a:rPr lang="en-US" baseline="32000" dirty="0"/>
              <a:t>9</a:t>
            </a:r>
            <a:r>
              <a:rPr lang="en-US" dirty="0"/>
              <a:t> files = ~20GB per view</a:t>
            </a:r>
          </a:p>
          <a:p>
            <a:pPr marL="782638" lvl="1"/>
            <a:r>
              <a:rPr lang="en-US" dirty="0" smtClean="0"/>
              <a:t>Metadata </a:t>
            </a:r>
            <a:r>
              <a:rPr lang="en-US" dirty="0"/>
              <a:t>read from disk/buffer cache</a:t>
            </a:r>
          </a:p>
          <a:p>
            <a:r>
              <a:rPr lang="en-GB" dirty="0" smtClean="0"/>
              <a:t>Both </a:t>
            </a:r>
            <a:r>
              <a:rPr lang="en-US" dirty="0"/>
              <a:t>read and write scaling </a:t>
            </a:r>
            <a:r>
              <a:rPr lang="en-US" dirty="0" smtClean="0"/>
              <a:t>out approaches </a:t>
            </a:r>
            <a:r>
              <a:rPr lang="en-US" dirty="0"/>
              <a:t>exist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6213212"/>
            <a:ext cx="61911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See:</a:t>
            </a:r>
          </a:p>
          <a:p>
            <a:r>
              <a:rPr lang="en-GB" sz="1100" dirty="0">
                <a:hlinkClick r:id="rId2"/>
              </a:rPr>
              <a:t>http://</a:t>
            </a:r>
            <a:r>
              <a:rPr lang="en-GB" sz="1100" dirty="0" smtClean="0">
                <a:hlinkClick r:id="rId2"/>
              </a:rPr>
              <a:t>indico2.twgrid.org/MaKaC/contributionDisplay.py?contribId=313&amp;sessionId=118&amp;confId=3</a:t>
            </a:r>
            <a:r>
              <a:rPr lang="en-GB" sz="1100" dirty="0" smtClean="0"/>
              <a:t> </a:t>
            </a:r>
          </a:p>
          <a:p>
            <a:r>
              <a:rPr lang="en-GB" sz="1100" dirty="0">
                <a:hlinkClick r:id="rId3"/>
              </a:rPr>
              <a:t>http://</a:t>
            </a:r>
            <a:r>
              <a:rPr lang="en-GB" sz="1100" dirty="0" smtClean="0">
                <a:hlinkClick r:id="rId3"/>
              </a:rPr>
              <a:t>indico.cern.ch/contributionDisplay.py?contribId=42&amp;sessionId=3&amp;confId=92498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xmlns="" val="21361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performance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504" y="1346200"/>
            <a:ext cx="7874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/>
          </p:cNvSpPr>
          <p:nvPr/>
        </p:nvSpPr>
        <p:spPr bwMode="auto">
          <a:xfrm rot="10800000" flipH="1">
            <a:off x="4427984" y="4318000"/>
            <a:ext cx="4622800" cy="228600"/>
          </a:xfrm>
          <a:prstGeom prst="rect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5990449" y="5546825"/>
            <a:ext cx="655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1 kHz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1547664" y="5365652"/>
            <a:ext cx="5410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10 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Mio </a:t>
            </a: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Files namespace size</a:t>
            </a:r>
            <a:endParaRPr lang="en-US" sz="14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22 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ROOT clients 1 kHz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1 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ROOT client 220 Hz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88224" y="4546601"/>
            <a:ext cx="1512168" cy="10214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41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performance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8613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/>
          </p:cNvSpPr>
          <p:nvPr/>
        </p:nvSpPr>
        <p:spPr bwMode="auto">
          <a:xfrm rot="10800000" flipH="1">
            <a:off x="4498132" y="4085666"/>
            <a:ext cx="4622800" cy="228600"/>
          </a:xfrm>
          <a:prstGeom prst="rect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5428540" y="5229200"/>
            <a:ext cx="655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7 kHz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1475656" y="5301208"/>
            <a:ext cx="259686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10 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Mio </a:t>
            </a: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Files namespace size</a:t>
            </a:r>
            <a:endParaRPr lang="en-US" sz="14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100 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Million read open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350 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ROOT clients 7 kHz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CPU </a:t>
            </a:r>
            <a:r>
              <a:rPr lang="en-US" sz="14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usage 20</a:t>
            </a:r>
            <a:r>
              <a:rPr lang="en-US" sz="14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%</a:t>
            </a:r>
            <a:endParaRPr lang="en-US" sz="14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12160" y="4314267"/>
            <a:ext cx="1368152" cy="9869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06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716440" cy="838200"/>
          </a:xfrm>
        </p:spPr>
        <p:txBody>
          <a:bodyPr/>
          <a:lstStyle/>
          <a:p>
            <a:r>
              <a:rPr lang="en-GB" dirty="0" smtClean="0"/>
              <a:t>Namespace performance indicators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3615"/>
            <a:ext cx="4969112" cy="10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1336403" y="2780928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Find 1.2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million file ids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on file system 1: </a:t>
            </a:r>
            <a:r>
              <a:rPr lang="en-US" dirty="0">
                <a:solidFill>
                  <a:srgbClr val="D90B00"/>
                </a:solidFill>
                <a:ea typeface="Gill Sans" charset="0"/>
                <a:cs typeface="Gill Sans" charset="0"/>
              </a:rPr>
              <a:t>330 kHz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318196" y="1041112"/>
            <a:ext cx="3642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Find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10 million file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names: </a:t>
            </a:r>
            <a:r>
              <a:rPr lang="en-US" dirty="0">
                <a:solidFill>
                  <a:srgbClr val="D90B00"/>
                </a:solidFill>
                <a:ea typeface="Gill Sans" charset="0"/>
                <a:cs typeface="Gill Sans" charset="0"/>
              </a:rPr>
              <a:t>62.5 kHz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540" y="5060983"/>
            <a:ext cx="7670948" cy="8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1336403" y="4437112"/>
            <a:ext cx="54678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Find 1.2 Mio. file names on file system 1: </a:t>
            </a:r>
            <a:r>
              <a:rPr lang="en-US" dirty="0">
                <a:solidFill>
                  <a:srgbClr val="D90B00"/>
                </a:solidFill>
                <a:ea typeface="Gill Sans" charset="0"/>
                <a:cs typeface="Gill Sans" charset="0"/>
              </a:rPr>
              <a:t>90 kHz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98"/>
          <a:stretch/>
        </p:blipFill>
        <p:spPr bwMode="auto">
          <a:xfrm>
            <a:off x="1352639" y="3345747"/>
            <a:ext cx="7628086" cy="78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09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EOS reliability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EOS is attempting to implement “arbitrary” reliability</a:t>
            </a:r>
          </a:p>
          <a:p>
            <a:pPr lvl="1"/>
            <a:r>
              <a:rPr lang="en-GB" sz="1400" dirty="0" smtClean="0"/>
              <a:t>Strategic development area</a:t>
            </a:r>
            <a:endParaRPr lang="en-GB" sz="1400" dirty="0"/>
          </a:p>
          <a:p>
            <a:r>
              <a:rPr lang="en-GB" sz="1800" dirty="0" smtClean="0"/>
              <a:t>Today: “Reliability of the service” = “reliability of the hardware”</a:t>
            </a:r>
          </a:p>
          <a:p>
            <a:pPr lvl="1"/>
            <a:r>
              <a:rPr lang="en-GB" sz="1600" dirty="0" smtClean="0"/>
              <a:t>To have high reliability, we need reliable hardware</a:t>
            </a:r>
          </a:p>
          <a:p>
            <a:pPr lvl="2"/>
            <a:r>
              <a:rPr lang="en-GB" sz="1400" dirty="0" smtClean="0"/>
              <a:t>Disk mirroring everywhere, increased cost</a:t>
            </a:r>
          </a:p>
          <a:p>
            <a:pPr lvl="1"/>
            <a:r>
              <a:rPr lang="en-GB" sz="1600" dirty="0" smtClean="0"/>
              <a:t>When hardware fails, the data on it becomes unavailable. It is a service failure</a:t>
            </a:r>
          </a:p>
          <a:p>
            <a:pPr lvl="1"/>
            <a:r>
              <a:rPr lang="en-GB" sz="1600" dirty="0" smtClean="0"/>
              <a:t>When we have a service failure we must intervene as fast as we can. </a:t>
            </a:r>
          </a:p>
          <a:p>
            <a:pPr lvl="2"/>
            <a:r>
              <a:rPr lang="en-GB" sz="1400" dirty="0" smtClean="0"/>
              <a:t>Important constraints on the </a:t>
            </a:r>
            <a:r>
              <a:rPr lang="en-GB" sz="1400" dirty="0" err="1" smtClean="0"/>
              <a:t>sysadmin</a:t>
            </a:r>
            <a:r>
              <a:rPr lang="en-GB" sz="1400" dirty="0" smtClean="0"/>
              <a:t> team</a:t>
            </a:r>
          </a:p>
          <a:p>
            <a:pPr lvl="2"/>
            <a:r>
              <a:rPr lang="en-GB" sz="1400" dirty="0" smtClean="0"/>
              <a:t>Requires a piquet with engineers on call</a:t>
            </a:r>
          </a:p>
          <a:p>
            <a:pPr lvl="2"/>
            <a:r>
              <a:rPr lang="en-GB" sz="1400" dirty="0" smtClean="0"/>
              <a:t>Draining and restore operations take lot of time, affecting also availability</a:t>
            </a:r>
          </a:p>
          <a:p>
            <a:r>
              <a:rPr lang="en-GB" sz="2000" dirty="0" smtClean="0"/>
              <a:t>We need services immune from hardware failures</a:t>
            </a:r>
          </a:p>
          <a:p>
            <a:r>
              <a:rPr lang="en-GB" sz="2000" dirty="0" smtClean="0"/>
              <a:t>We require service levels to be changed by tuning configuration parameters</a:t>
            </a:r>
          </a:p>
          <a:p>
            <a:pPr lvl="1"/>
            <a:r>
              <a:rPr lang="en-GB" sz="1600" dirty="0" smtClean="0"/>
              <a:t>Without developments and without custom hardware</a:t>
            </a:r>
          </a:p>
          <a:p>
            <a:pPr lvl="1"/>
            <a:r>
              <a:rPr lang="en-GB" sz="1600" dirty="0" smtClean="0"/>
              <a:t>Service levels must be arbitrary in terms of: </a:t>
            </a:r>
          </a:p>
          <a:p>
            <a:pPr lvl="2"/>
            <a:r>
              <a:rPr lang="en-GB" sz="1400" dirty="0" smtClean="0"/>
              <a:t>Reliability of data (probability that data is lost)</a:t>
            </a:r>
          </a:p>
          <a:p>
            <a:pPr lvl="2"/>
            <a:r>
              <a:rPr lang="en-GB" sz="1400" dirty="0" smtClean="0"/>
              <a:t>Performance / Throughput</a:t>
            </a:r>
          </a:p>
          <a:p>
            <a:pPr lvl="2"/>
            <a:r>
              <a:rPr lang="en-GB" sz="1400" dirty="0" smtClean="0"/>
              <a:t>Availability of the service (probability to have service interruptions without data loss)</a:t>
            </a:r>
          </a:p>
        </p:txBody>
      </p:sp>
    </p:spTree>
    <p:extLst>
      <p:ext uri="{BB962C8B-B14F-4D97-AF65-F5344CB8AC3E}">
        <p14:creationId xmlns:p14="http://schemas.microsoft.com/office/powerpoint/2010/main" xmlns="" val="34703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366808" y="143712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9E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282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(reliability of the service = reliability of the hardware)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6689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937"/>
          <p:cNvGrpSpPr/>
          <p:nvPr/>
        </p:nvGrpSpPr>
        <p:grpSpPr>
          <a:xfrm>
            <a:off x="2555776" y="4077072"/>
            <a:ext cx="1872206" cy="2100064"/>
            <a:chOff x="2699794" y="4077072"/>
            <a:chExt cx="1224134" cy="2100064"/>
          </a:xfrm>
        </p:grpSpPr>
        <p:cxnSp>
          <p:nvCxnSpPr>
            <p:cNvPr id="190" name="Straight Arrow Connector 189"/>
            <p:cNvCxnSpPr/>
            <p:nvPr/>
          </p:nvCxnSpPr>
          <p:spPr>
            <a:xfrm rot="16200000" flipV="1">
              <a:off x="2771800" y="4005066"/>
              <a:ext cx="1080120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rot="16200000" flipV="1">
              <a:off x="2876803" y="4110069"/>
              <a:ext cx="870114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rot="10800000">
              <a:off x="2699794" y="4497084"/>
              <a:ext cx="1224134" cy="6601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rot="10800000">
              <a:off x="2699794" y="4707090"/>
              <a:ext cx="1224131" cy="45010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rot="10800000">
              <a:off x="2699794" y="4917096"/>
              <a:ext cx="1224131" cy="240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rot="10800000">
              <a:off x="2699794" y="5127102"/>
              <a:ext cx="122413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rot="10800000" flipV="1">
              <a:off x="2699795" y="5085184"/>
              <a:ext cx="1224131" cy="2519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rot="10800000" flipV="1">
              <a:off x="2699794" y="5085184"/>
              <a:ext cx="1224131" cy="4619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rot="10800000" flipV="1">
              <a:off x="2699794" y="5085184"/>
              <a:ext cx="1224131" cy="6719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rot="5400000">
              <a:off x="2870889" y="4914089"/>
              <a:ext cx="88194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rot="5400000">
              <a:off x="2765884" y="5019094"/>
              <a:ext cx="109195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Architecture</a:t>
            </a:r>
            <a:endParaRPr lang="en-GB" dirty="0"/>
          </a:p>
        </p:txBody>
      </p:sp>
      <p:pic>
        <p:nvPicPr>
          <p:cNvPr id="5" name="Picture 2" descr="http://hands-on-cern.physto.se/images/atla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59"/>
            <a:ext cx="1633910" cy="122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hightech.lbl.gov/htnews/img/datacen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1066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34"/>
          <p:cNvSpPr txBox="1">
            <a:spLocks noChangeArrowheads="1"/>
          </p:cNvSpPr>
          <p:nvPr/>
        </p:nvSpPr>
        <p:spPr bwMode="auto">
          <a:xfrm>
            <a:off x="2771800" y="1052735"/>
            <a:ext cx="13620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/>
              <a:t>LHC Experiments</a:t>
            </a:r>
          </a:p>
        </p:txBody>
      </p:sp>
      <p:sp>
        <p:nvSpPr>
          <p:cNvPr id="186" name="TextBox 1041"/>
          <p:cNvSpPr txBox="1">
            <a:spLocks noChangeArrowheads="1"/>
          </p:cNvSpPr>
          <p:nvPr/>
        </p:nvSpPr>
        <p:spPr bwMode="auto">
          <a:xfrm>
            <a:off x="2555776" y="3645024"/>
            <a:ext cx="974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/>
              <a:t>Tier-1s data</a:t>
            </a:r>
          </a:p>
          <a:p>
            <a:r>
              <a:rPr lang="en-GB" sz="1100" b="1" dirty="0"/>
              <a:t>replication</a:t>
            </a:r>
          </a:p>
        </p:txBody>
      </p:sp>
      <p:grpSp>
        <p:nvGrpSpPr>
          <p:cNvPr id="8" name="Group 246"/>
          <p:cNvGrpSpPr/>
          <p:nvPr/>
        </p:nvGrpSpPr>
        <p:grpSpPr>
          <a:xfrm>
            <a:off x="3635896" y="3717032"/>
            <a:ext cx="2376264" cy="2592288"/>
            <a:chOff x="6767736" y="2924944"/>
            <a:chExt cx="2376264" cy="2592288"/>
          </a:xfrm>
        </p:grpSpPr>
        <p:sp>
          <p:nvSpPr>
            <p:cNvPr id="244" name="TextBox 243"/>
            <p:cNvSpPr txBox="1"/>
            <p:nvPr/>
          </p:nvSpPr>
          <p:spPr>
            <a:xfrm>
              <a:off x="6767736" y="2924944"/>
              <a:ext cx="2376264" cy="259228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GB" sz="1400" b="1" dirty="0" smtClean="0"/>
                <a:t>CASTOR</a:t>
              </a:r>
              <a:endParaRPr lang="en-GB" sz="1400" b="1" dirty="0"/>
            </a:p>
          </p:txBody>
        </p:sp>
        <p:grpSp>
          <p:nvGrpSpPr>
            <p:cNvPr id="14" name="Group 245"/>
            <p:cNvGrpSpPr/>
            <p:nvPr/>
          </p:nvGrpSpPr>
          <p:grpSpPr>
            <a:xfrm>
              <a:off x="7444829" y="3645024"/>
              <a:ext cx="1266825" cy="1726178"/>
              <a:chOff x="4716239" y="4793704"/>
              <a:chExt cx="1266825" cy="1726178"/>
            </a:xfrm>
          </p:grpSpPr>
          <p:grpSp>
            <p:nvGrpSpPr>
              <p:cNvPr id="15" name="Group 1033"/>
              <p:cNvGrpSpPr>
                <a:grpSpLocks/>
              </p:cNvGrpSpPr>
              <p:nvPr/>
            </p:nvGrpSpPr>
            <p:grpSpPr bwMode="auto">
              <a:xfrm>
                <a:off x="4716239" y="5877272"/>
                <a:ext cx="1266825" cy="428625"/>
                <a:chOff x="3810000" y="5334000"/>
                <a:chExt cx="1266825" cy="428627"/>
              </a:xfrm>
            </p:grpSpPr>
            <p:pic>
              <p:nvPicPr>
                <p:cNvPr id="9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100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2291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6482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" name="TextBox 1039"/>
              <p:cNvSpPr txBox="1">
                <a:spLocks noChangeArrowheads="1"/>
              </p:cNvSpPr>
              <p:nvPr/>
            </p:nvSpPr>
            <p:spPr bwMode="auto">
              <a:xfrm>
                <a:off x="4842141" y="6258272"/>
                <a:ext cx="101502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 b="1" dirty="0" smtClean="0"/>
                  <a:t>tape </a:t>
                </a:r>
                <a:r>
                  <a:rPr lang="en-GB" sz="1100" b="1" dirty="0"/>
                  <a:t>servers</a:t>
                </a:r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 rot="5400000" flipH="1" flipV="1">
                <a:off x="5083745" y="5611365"/>
                <a:ext cx="533400" cy="1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" name="Group 1090"/>
              <p:cNvGrpSpPr>
                <a:grpSpLocks/>
              </p:cNvGrpSpPr>
              <p:nvPr/>
            </p:nvGrpSpPr>
            <p:grpSpPr bwMode="auto">
              <a:xfrm>
                <a:off x="5119266" y="4793704"/>
                <a:ext cx="396875" cy="504825"/>
                <a:chOff x="6178352" y="4174232"/>
                <a:chExt cx="396875" cy="504825"/>
              </a:xfrm>
            </p:grpSpPr>
            <p:sp>
              <p:nvSpPr>
                <p:cNvPr id="220" name="Flowchart: Magnetic Disk 3"/>
                <p:cNvSpPr/>
                <p:nvPr/>
              </p:nvSpPr>
              <p:spPr bwMode="auto">
                <a:xfrm>
                  <a:off x="6254552" y="4250432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2" name="Flowchart: Magnetic Disk 3"/>
                <p:cNvSpPr/>
                <p:nvPr/>
              </p:nvSpPr>
              <p:spPr bwMode="auto">
                <a:xfrm>
                  <a:off x="6178352" y="4174232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248" name="TextBox 1041"/>
          <p:cNvSpPr txBox="1">
            <a:spLocks noChangeArrowheads="1"/>
          </p:cNvSpPr>
          <p:nvPr/>
        </p:nvSpPr>
        <p:spPr bwMode="auto">
          <a:xfrm>
            <a:off x="1845441" y="3645024"/>
            <a:ext cx="5934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ASGC</a:t>
            </a:r>
            <a:endParaRPr lang="en-GB" sz="1100" b="1" dirty="0"/>
          </a:p>
        </p:txBody>
      </p:sp>
      <p:sp>
        <p:nvSpPr>
          <p:cNvPr id="249" name="TextBox 1041"/>
          <p:cNvSpPr txBox="1">
            <a:spLocks noChangeArrowheads="1"/>
          </p:cNvSpPr>
          <p:nvPr/>
        </p:nvSpPr>
        <p:spPr bwMode="auto">
          <a:xfrm>
            <a:off x="1903951" y="3904253"/>
            <a:ext cx="4764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BNL</a:t>
            </a:r>
            <a:endParaRPr lang="en-GB" sz="1100" b="1" dirty="0"/>
          </a:p>
        </p:txBody>
      </p:sp>
      <p:sp>
        <p:nvSpPr>
          <p:cNvPr id="250" name="TextBox 1041"/>
          <p:cNvSpPr txBox="1">
            <a:spLocks noChangeArrowheads="1"/>
          </p:cNvSpPr>
          <p:nvPr/>
        </p:nvSpPr>
        <p:spPr bwMode="auto">
          <a:xfrm>
            <a:off x="1860670" y="4163482"/>
            <a:ext cx="5629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FNAL</a:t>
            </a:r>
            <a:endParaRPr lang="en-GB" sz="1100" b="1" dirty="0"/>
          </a:p>
        </p:txBody>
      </p:sp>
      <p:sp>
        <p:nvSpPr>
          <p:cNvPr id="251" name="TextBox 1041"/>
          <p:cNvSpPr txBox="1">
            <a:spLocks noChangeArrowheads="1"/>
          </p:cNvSpPr>
          <p:nvPr/>
        </p:nvSpPr>
        <p:spPr bwMode="auto">
          <a:xfrm>
            <a:off x="1911966" y="4422711"/>
            <a:ext cx="4603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FZK</a:t>
            </a:r>
            <a:endParaRPr lang="en-GB" sz="1100" b="1" dirty="0"/>
          </a:p>
        </p:txBody>
      </p:sp>
      <p:sp>
        <p:nvSpPr>
          <p:cNvPr id="252" name="TextBox 1041"/>
          <p:cNvSpPr txBox="1">
            <a:spLocks noChangeArrowheads="1"/>
          </p:cNvSpPr>
          <p:nvPr/>
        </p:nvSpPr>
        <p:spPr bwMode="auto">
          <a:xfrm>
            <a:off x="1853456" y="4681940"/>
            <a:ext cx="5774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IN2P3</a:t>
            </a:r>
            <a:endParaRPr lang="en-GB" sz="1100" b="1" dirty="0"/>
          </a:p>
        </p:txBody>
      </p:sp>
      <p:sp>
        <p:nvSpPr>
          <p:cNvPr id="253" name="TextBox 1041"/>
          <p:cNvSpPr txBox="1">
            <a:spLocks noChangeArrowheads="1"/>
          </p:cNvSpPr>
          <p:nvPr/>
        </p:nvSpPr>
        <p:spPr bwMode="auto">
          <a:xfrm>
            <a:off x="1852655" y="4941169"/>
            <a:ext cx="5790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CNAF</a:t>
            </a:r>
            <a:endParaRPr lang="en-GB" sz="1100" b="1" dirty="0"/>
          </a:p>
        </p:txBody>
      </p:sp>
      <p:sp>
        <p:nvSpPr>
          <p:cNvPr id="254" name="TextBox 1041"/>
          <p:cNvSpPr txBox="1">
            <a:spLocks noChangeArrowheads="1"/>
          </p:cNvSpPr>
          <p:nvPr/>
        </p:nvSpPr>
        <p:spPr bwMode="auto">
          <a:xfrm>
            <a:off x="1849449" y="5200398"/>
            <a:ext cx="5854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NDGF</a:t>
            </a:r>
            <a:endParaRPr lang="en-GB" sz="1100" b="1" dirty="0"/>
          </a:p>
        </p:txBody>
      </p:sp>
      <p:sp>
        <p:nvSpPr>
          <p:cNvPr id="255" name="TextBox 1041"/>
          <p:cNvSpPr txBox="1">
            <a:spLocks noChangeArrowheads="1"/>
          </p:cNvSpPr>
          <p:nvPr/>
        </p:nvSpPr>
        <p:spPr bwMode="auto">
          <a:xfrm>
            <a:off x="1786130" y="5459627"/>
            <a:ext cx="7120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NIKHEF</a:t>
            </a:r>
            <a:endParaRPr lang="en-GB" sz="1100" b="1" dirty="0"/>
          </a:p>
        </p:txBody>
      </p:sp>
      <p:sp>
        <p:nvSpPr>
          <p:cNvPr id="256" name="TextBox 1041"/>
          <p:cNvSpPr txBox="1">
            <a:spLocks noChangeArrowheads="1"/>
          </p:cNvSpPr>
          <p:nvPr/>
        </p:nvSpPr>
        <p:spPr bwMode="auto">
          <a:xfrm>
            <a:off x="1932003" y="5718856"/>
            <a:ext cx="420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PIC</a:t>
            </a:r>
            <a:endParaRPr lang="en-GB" sz="1100" b="1" dirty="0"/>
          </a:p>
        </p:txBody>
      </p:sp>
      <p:sp>
        <p:nvSpPr>
          <p:cNvPr id="257" name="TextBox 1041"/>
          <p:cNvSpPr txBox="1">
            <a:spLocks noChangeArrowheads="1"/>
          </p:cNvSpPr>
          <p:nvPr/>
        </p:nvSpPr>
        <p:spPr bwMode="auto">
          <a:xfrm>
            <a:off x="1903951" y="5978085"/>
            <a:ext cx="4764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RAL</a:t>
            </a:r>
            <a:endParaRPr lang="en-GB" sz="1100" b="1" dirty="0"/>
          </a:p>
        </p:txBody>
      </p:sp>
      <p:sp>
        <p:nvSpPr>
          <p:cNvPr id="258" name="TextBox 1041"/>
          <p:cNvSpPr txBox="1">
            <a:spLocks noChangeArrowheads="1"/>
          </p:cNvSpPr>
          <p:nvPr/>
        </p:nvSpPr>
        <p:spPr bwMode="auto">
          <a:xfrm>
            <a:off x="1763688" y="6237312"/>
            <a:ext cx="756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TRIUMF </a:t>
            </a:r>
            <a:endParaRPr lang="en-GB" sz="1100" b="1" dirty="0"/>
          </a:p>
        </p:txBody>
      </p:sp>
      <p:grpSp>
        <p:nvGrpSpPr>
          <p:cNvPr id="194" name="Group 262"/>
          <p:cNvGrpSpPr/>
          <p:nvPr/>
        </p:nvGrpSpPr>
        <p:grpSpPr>
          <a:xfrm>
            <a:off x="3563888" y="2348879"/>
            <a:ext cx="529208" cy="1224137"/>
            <a:chOff x="4067944" y="2420887"/>
            <a:chExt cx="529208" cy="936105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3635896" y="2852936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16200000" flipH="1">
              <a:off x="37882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rot="16200000" flipH="1">
              <a:off x="39406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rot="16200000" flipH="1">
              <a:off x="40930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40" name="Cloud 7939"/>
          <p:cNvSpPr/>
          <p:nvPr/>
        </p:nvSpPr>
        <p:spPr>
          <a:xfrm>
            <a:off x="6012160" y="1340768"/>
            <a:ext cx="2736304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ANALYSIS</a:t>
            </a:r>
            <a:endParaRPr lang="en-GB" sz="2400" b="1" dirty="0">
              <a:solidFill>
                <a:schemeClr val="tx2"/>
              </a:solidFill>
            </a:endParaRPr>
          </a:p>
        </p:txBody>
      </p:sp>
      <p:grpSp>
        <p:nvGrpSpPr>
          <p:cNvPr id="7517" name="Group 7937"/>
          <p:cNvGrpSpPr/>
          <p:nvPr/>
        </p:nvGrpSpPr>
        <p:grpSpPr>
          <a:xfrm rot="5400000">
            <a:off x="6234101" y="2558987"/>
            <a:ext cx="2232246" cy="2100064"/>
            <a:chOff x="2699794" y="4077072"/>
            <a:chExt cx="1224134" cy="2100064"/>
          </a:xfrm>
        </p:grpSpPr>
        <p:cxnSp>
          <p:nvCxnSpPr>
            <p:cNvPr id="7518" name="Straight Arrow Connector 7517"/>
            <p:cNvCxnSpPr/>
            <p:nvPr/>
          </p:nvCxnSpPr>
          <p:spPr>
            <a:xfrm rot="16200000" flipV="1">
              <a:off x="2771800" y="4005066"/>
              <a:ext cx="1080120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9" name="Straight Arrow Connector 7518"/>
            <p:cNvCxnSpPr/>
            <p:nvPr/>
          </p:nvCxnSpPr>
          <p:spPr>
            <a:xfrm rot="16200000" flipV="1">
              <a:off x="2876803" y="4110069"/>
              <a:ext cx="870114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0" name="Straight Arrow Connector 7519"/>
            <p:cNvCxnSpPr/>
            <p:nvPr/>
          </p:nvCxnSpPr>
          <p:spPr>
            <a:xfrm rot="10800000">
              <a:off x="2699794" y="4497084"/>
              <a:ext cx="1224134" cy="6601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1" name="Straight Arrow Connector 7520"/>
            <p:cNvCxnSpPr/>
            <p:nvPr/>
          </p:nvCxnSpPr>
          <p:spPr>
            <a:xfrm rot="10800000">
              <a:off x="2699794" y="4707090"/>
              <a:ext cx="1224131" cy="45010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2" name="Straight Arrow Connector 7521"/>
            <p:cNvCxnSpPr/>
            <p:nvPr/>
          </p:nvCxnSpPr>
          <p:spPr>
            <a:xfrm rot="10800000">
              <a:off x="2699794" y="4917096"/>
              <a:ext cx="1224131" cy="240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3" name="Straight Arrow Connector 7522"/>
            <p:cNvCxnSpPr/>
            <p:nvPr/>
          </p:nvCxnSpPr>
          <p:spPr>
            <a:xfrm rot="10800000">
              <a:off x="2699794" y="5127102"/>
              <a:ext cx="122413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4" name="Straight Arrow Connector 7523"/>
            <p:cNvCxnSpPr/>
            <p:nvPr/>
          </p:nvCxnSpPr>
          <p:spPr>
            <a:xfrm rot="10800000" flipV="1">
              <a:off x="2699795" y="5085184"/>
              <a:ext cx="1224131" cy="2519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5" name="Straight Arrow Connector 7524"/>
            <p:cNvCxnSpPr/>
            <p:nvPr/>
          </p:nvCxnSpPr>
          <p:spPr>
            <a:xfrm rot="10800000" flipV="1">
              <a:off x="2699794" y="5085184"/>
              <a:ext cx="1224131" cy="4619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6" name="Straight Arrow Connector 7525"/>
            <p:cNvCxnSpPr/>
            <p:nvPr/>
          </p:nvCxnSpPr>
          <p:spPr>
            <a:xfrm rot="10800000" flipV="1">
              <a:off x="2699794" y="5085184"/>
              <a:ext cx="1224131" cy="6719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7" name="Straight Arrow Connector 7526"/>
            <p:cNvCxnSpPr/>
            <p:nvPr/>
          </p:nvCxnSpPr>
          <p:spPr>
            <a:xfrm rot="5400000">
              <a:off x="2870889" y="4914089"/>
              <a:ext cx="88194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8" name="Straight Arrow Connector 7527"/>
            <p:cNvCxnSpPr/>
            <p:nvPr/>
          </p:nvCxnSpPr>
          <p:spPr>
            <a:xfrm rot="5400000">
              <a:off x="2765884" y="5019094"/>
              <a:ext cx="109195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42" name="Group 7541"/>
          <p:cNvGrpSpPr/>
          <p:nvPr/>
        </p:nvGrpSpPr>
        <p:grpSpPr>
          <a:xfrm>
            <a:off x="5652120" y="4725144"/>
            <a:ext cx="938077" cy="672172"/>
            <a:chOff x="5652120" y="4725144"/>
            <a:chExt cx="938077" cy="672172"/>
          </a:xfrm>
        </p:grpSpPr>
        <p:cxnSp>
          <p:nvCxnSpPr>
            <p:cNvPr id="7530" name="Straight Arrow Connector 7529"/>
            <p:cNvCxnSpPr/>
            <p:nvPr/>
          </p:nvCxnSpPr>
          <p:spPr>
            <a:xfrm>
              <a:off x="5652120" y="4725144"/>
              <a:ext cx="72008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39" name="TextBox 1041"/>
            <p:cNvSpPr txBox="1">
              <a:spLocks noChangeArrowheads="1"/>
            </p:cNvSpPr>
            <p:nvPr/>
          </p:nvSpPr>
          <p:spPr bwMode="auto">
            <a:xfrm>
              <a:off x="5652120" y="4797152"/>
              <a:ext cx="938077" cy="600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 dirty="0" smtClean="0"/>
                <a:t>Managed</a:t>
              </a:r>
            </a:p>
            <a:p>
              <a:r>
                <a:rPr lang="en-GB" sz="1100" b="1" dirty="0" smtClean="0"/>
                <a:t>on demand</a:t>
              </a:r>
              <a:endParaRPr lang="en-GB" sz="1100" b="1" dirty="0"/>
            </a:p>
            <a:p>
              <a:r>
                <a:rPr lang="en-GB" sz="1100" b="1" dirty="0"/>
                <a:t>replication</a:t>
              </a:r>
            </a:p>
          </p:txBody>
        </p:sp>
      </p:grpSp>
      <p:sp>
        <p:nvSpPr>
          <p:cNvPr id="7540" name="TextBox 1041"/>
          <p:cNvSpPr txBox="1">
            <a:spLocks noChangeArrowheads="1"/>
          </p:cNvSpPr>
          <p:nvPr/>
        </p:nvSpPr>
        <p:spPr bwMode="auto">
          <a:xfrm>
            <a:off x="7380312" y="3356992"/>
            <a:ext cx="1537600" cy="4308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XROOT,</a:t>
            </a:r>
          </a:p>
          <a:p>
            <a:r>
              <a:rPr lang="en-GB" sz="1100" b="1" dirty="0" smtClean="0"/>
              <a:t>Mounted file system</a:t>
            </a:r>
          </a:p>
        </p:txBody>
      </p:sp>
      <p:sp>
        <p:nvSpPr>
          <p:cNvPr id="7541" name="TextBox 1041"/>
          <p:cNvSpPr txBox="1">
            <a:spLocks noChangeArrowheads="1"/>
          </p:cNvSpPr>
          <p:nvPr/>
        </p:nvSpPr>
        <p:spPr bwMode="auto">
          <a:xfrm>
            <a:off x="6619864" y="4941168"/>
            <a:ext cx="184056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Scalable</a:t>
            </a:r>
          </a:p>
          <a:p>
            <a:r>
              <a:rPr lang="en-GB" sz="1100" b="1" dirty="0" smtClean="0"/>
              <a:t>Secure</a:t>
            </a:r>
          </a:p>
          <a:p>
            <a:r>
              <a:rPr lang="en-GB" sz="1100" b="1" dirty="0" smtClean="0"/>
              <a:t>Accountable</a:t>
            </a:r>
          </a:p>
          <a:p>
            <a:r>
              <a:rPr lang="en-GB" sz="1100" b="1" dirty="0" smtClean="0"/>
              <a:t>Globally accessible</a:t>
            </a:r>
          </a:p>
          <a:p>
            <a:r>
              <a:rPr lang="en-GB" sz="1100" b="1" dirty="0" smtClean="0"/>
              <a:t>Manageable</a:t>
            </a:r>
          </a:p>
          <a:p>
            <a:r>
              <a:rPr lang="en-GB" sz="1100" b="1" dirty="0" smtClean="0"/>
              <a:t>Multiple level of services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availability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reliability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performance</a:t>
            </a:r>
          </a:p>
          <a:p>
            <a:r>
              <a:rPr lang="en-GB" sz="1100" b="1" dirty="0" smtClean="0"/>
              <a:t>Decoupled from HW</a:t>
            </a:r>
          </a:p>
          <a:p>
            <a:endParaRPr lang="en-GB" sz="1100" b="1" dirty="0"/>
          </a:p>
        </p:txBody>
      </p:sp>
      <p:grpSp>
        <p:nvGrpSpPr>
          <p:cNvPr id="7545" name="Group 7544"/>
          <p:cNvGrpSpPr/>
          <p:nvPr/>
        </p:nvGrpSpPr>
        <p:grpSpPr>
          <a:xfrm>
            <a:off x="6632525" y="4149080"/>
            <a:ext cx="1539875" cy="792857"/>
            <a:chOff x="3968229" y="4149080"/>
            <a:chExt cx="1539875" cy="792857"/>
          </a:xfrm>
        </p:grpSpPr>
        <p:grpSp>
          <p:nvGrpSpPr>
            <p:cNvPr id="7516" name="Group 7515"/>
            <p:cNvGrpSpPr/>
            <p:nvPr/>
          </p:nvGrpSpPr>
          <p:grpSpPr>
            <a:xfrm>
              <a:off x="3968229" y="4437112"/>
              <a:ext cx="1539875" cy="504825"/>
              <a:chOff x="6660232" y="4365104"/>
              <a:chExt cx="1539875" cy="504825"/>
            </a:xfrm>
          </p:grpSpPr>
          <p:grpSp>
            <p:nvGrpSpPr>
              <p:cNvPr id="6844" name="Group 1090"/>
              <p:cNvGrpSpPr>
                <a:grpSpLocks/>
              </p:cNvGrpSpPr>
              <p:nvPr/>
            </p:nvGrpSpPr>
            <p:grpSpPr bwMode="auto">
              <a:xfrm>
                <a:off x="6660232" y="4365104"/>
                <a:ext cx="777875" cy="504825"/>
                <a:chOff x="5638800" y="4191000"/>
                <a:chExt cx="777875" cy="504825"/>
              </a:xfrm>
            </p:grpSpPr>
            <p:sp>
              <p:nvSpPr>
                <p:cNvPr id="7512" name="Flowchart: Magnetic Disk 3"/>
                <p:cNvSpPr/>
                <p:nvPr/>
              </p:nvSpPr>
              <p:spPr bwMode="auto">
                <a:xfrm>
                  <a:off x="5715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3" name="Flowchart: Magnetic Disk 3"/>
                <p:cNvSpPr/>
                <p:nvPr/>
              </p:nvSpPr>
              <p:spPr bwMode="auto">
                <a:xfrm>
                  <a:off x="6096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4" name="Flowchart: Magnetic Disk 3"/>
                <p:cNvSpPr/>
                <p:nvPr/>
              </p:nvSpPr>
              <p:spPr bwMode="auto">
                <a:xfrm>
                  <a:off x="5638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5" name="Flowchart: Magnetic Disk 3"/>
                <p:cNvSpPr/>
                <p:nvPr/>
              </p:nvSpPr>
              <p:spPr bwMode="auto">
                <a:xfrm>
                  <a:off x="6019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6845" name="Group 1095"/>
              <p:cNvGrpSpPr>
                <a:grpSpLocks/>
              </p:cNvGrpSpPr>
              <p:nvPr/>
            </p:nvGrpSpPr>
            <p:grpSpPr bwMode="auto">
              <a:xfrm>
                <a:off x="7422232" y="4365104"/>
                <a:ext cx="777875" cy="504825"/>
                <a:chOff x="5638800" y="4191000"/>
                <a:chExt cx="777875" cy="504825"/>
              </a:xfrm>
            </p:grpSpPr>
            <p:sp>
              <p:nvSpPr>
                <p:cNvPr id="6846" name="Flowchart: Magnetic Disk 3"/>
                <p:cNvSpPr/>
                <p:nvPr/>
              </p:nvSpPr>
              <p:spPr bwMode="auto">
                <a:xfrm>
                  <a:off x="5715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847" name="Flowchart: Magnetic Disk 3"/>
                <p:cNvSpPr/>
                <p:nvPr/>
              </p:nvSpPr>
              <p:spPr bwMode="auto">
                <a:xfrm>
                  <a:off x="6096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0" name="Flowchart: Magnetic Disk 3"/>
                <p:cNvSpPr/>
                <p:nvPr/>
              </p:nvSpPr>
              <p:spPr bwMode="auto">
                <a:xfrm>
                  <a:off x="5638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1" name="Flowchart: Magnetic Disk 3"/>
                <p:cNvSpPr/>
                <p:nvPr/>
              </p:nvSpPr>
              <p:spPr bwMode="auto">
                <a:xfrm>
                  <a:off x="6019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7543" name="TextBox 1035"/>
            <p:cNvSpPr txBox="1">
              <a:spLocks noChangeArrowheads="1"/>
            </p:cNvSpPr>
            <p:nvPr/>
          </p:nvSpPr>
          <p:spPr bwMode="auto">
            <a:xfrm>
              <a:off x="4285158" y="4149080"/>
              <a:ext cx="90601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 dirty="0" smtClean="0"/>
                <a:t>Disk </a:t>
              </a:r>
              <a:r>
                <a:rPr lang="en-GB" sz="1100" b="1" dirty="0"/>
                <a:t>Pools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258618" y="4461633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EOS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5838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(reliability of the service = reliability of the hardware)</a:t>
            </a:r>
            <a:endParaRPr lang="en-GB" sz="1800" dirty="0" smtClean="0"/>
          </a:p>
        </p:txBody>
      </p:sp>
      <p:sp>
        <p:nvSpPr>
          <p:cNvPr id="3" name="TextBox 2"/>
          <p:cNvSpPr txBox="1"/>
          <p:nvPr/>
        </p:nvSpPr>
        <p:spPr>
          <a:xfrm rot="20510323">
            <a:off x="3355528" y="1297263"/>
            <a:ext cx="350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AVAILABLE IN EOS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6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366808" y="143712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9E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282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/>
              <a:t>Replication</a:t>
            </a:r>
          </a:p>
          <a:p>
            <a:pPr lvl="1"/>
            <a:r>
              <a:rPr lang="en-GB" sz="1800" dirty="0" smtClean="0"/>
              <a:t>Reliable, maximum performance, but heavy storage overhead</a:t>
            </a:r>
          </a:p>
          <a:p>
            <a:pPr lvl="1"/>
            <a:r>
              <a:rPr lang="en-GB" sz="1800" dirty="0" smtClean="0"/>
              <a:t>Example: 3 copies, 200% overhead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(reliability of the service = reliability of the hardware)</a:t>
            </a:r>
            <a:endParaRPr lang="en-GB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95936" y="3114134"/>
            <a:ext cx="720080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95936" y="3330158"/>
            <a:ext cx="720080" cy="360040"/>
            <a:chOff x="2771800" y="3140968"/>
            <a:chExt cx="720080" cy="360040"/>
          </a:xfrm>
        </p:grpSpPr>
        <p:sp>
          <p:nvSpPr>
            <p:cNvPr id="8" name="Rectangle 7"/>
            <p:cNvSpPr/>
            <p:nvPr/>
          </p:nvSpPr>
          <p:spPr>
            <a:xfrm>
              <a:off x="2771800" y="3140968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71800" y="3356992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8744" y="3717032"/>
            <a:ext cx="929051" cy="428224"/>
            <a:chOff x="2918432" y="3212976"/>
            <a:chExt cx="929051" cy="428224"/>
          </a:xfrm>
        </p:grpSpPr>
        <p:sp>
          <p:nvSpPr>
            <p:cNvPr id="3" name="Rectangle 2"/>
            <p:cNvSpPr/>
            <p:nvPr/>
          </p:nvSpPr>
          <p:spPr>
            <a:xfrm>
              <a:off x="2918432" y="3364201"/>
              <a:ext cx="9290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/>
                <a:t>checksum</a:t>
              </a:r>
              <a:endParaRPr lang="en-GB" sz="12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3530053" y="3212976"/>
              <a:ext cx="2" cy="212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716016" y="3047642"/>
            <a:ext cx="57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100%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3204113" y="3269183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00%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3620834" y="2927307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{</a:t>
            </a:r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4715127" y="3114134"/>
            <a:ext cx="72897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715126" y="3330158"/>
            <a:ext cx="72897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15125" y="3546182"/>
            <a:ext cx="72897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940424" y="3554566"/>
            <a:ext cx="3816424" cy="1067346"/>
            <a:chOff x="3563888" y="3212976"/>
            <a:chExt cx="3816424" cy="1067346"/>
          </a:xfrm>
        </p:grpSpPr>
        <p:sp>
          <p:nvSpPr>
            <p:cNvPr id="19" name="Rectangle 18"/>
            <p:cNvSpPr/>
            <p:nvPr/>
          </p:nvSpPr>
          <p:spPr>
            <a:xfrm>
              <a:off x="4716016" y="3356992"/>
              <a:ext cx="2664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Any of the 3 copies is enough to reconstruct the data</a:t>
              </a: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3563888" y="3212976"/>
              <a:ext cx="100811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029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366808" y="143712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9E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282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/>
              <a:t>Replication</a:t>
            </a:r>
          </a:p>
          <a:p>
            <a:pPr lvl="1"/>
            <a:r>
              <a:rPr lang="en-GB" sz="1800" dirty="0" smtClean="0"/>
              <a:t>Reliable, maximum performance, but heavy storage overhead</a:t>
            </a:r>
          </a:p>
          <a:p>
            <a:pPr lvl="1"/>
            <a:r>
              <a:rPr lang="en-GB" sz="1800" dirty="0" smtClean="0"/>
              <a:t>Example: 3 copies, 200% overhead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(reliability of the service = reliability of the hardware)</a:t>
            </a:r>
            <a:endParaRPr lang="en-GB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95936" y="3114134"/>
            <a:ext cx="720080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95936" y="3330158"/>
            <a:ext cx="720080" cy="360040"/>
            <a:chOff x="2771800" y="3140968"/>
            <a:chExt cx="720080" cy="360040"/>
          </a:xfrm>
        </p:grpSpPr>
        <p:sp>
          <p:nvSpPr>
            <p:cNvPr id="8" name="Rectangle 7"/>
            <p:cNvSpPr/>
            <p:nvPr/>
          </p:nvSpPr>
          <p:spPr>
            <a:xfrm>
              <a:off x="2771800" y="3140968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71800" y="3356992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8744" y="3717032"/>
            <a:ext cx="929051" cy="428224"/>
            <a:chOff x="2918432" y="3212976"/>
            <a:chExt cx="929051" cy="428224"/>
          </a:xfrm>
        </p:grpSpPr>
        <p:sp>
          <p:nvSpPr>
            <p:cNvPr id="3" name="Rectangle 2"/>
            <p:cNvSpPr/>
            <p:nvPr/>
          </p:nvSpPr>
          <p:spPr>
            <a:xfrm>
              <a:off x="2918432" y="3364201"/>
              <a:ext cx="9290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/>
                <a:t>checksum</a:t>
              </a:r>
              <a:endParaRPr lang="en-GB" sz="12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3530053" y="3212976"/>
              <a:ext cx="2" cy="212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716016" y="3047642"/>
            <a:ext cx="57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100%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3204113" y="3269183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00%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3620834" y="2927307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{</a:t>
            </a:r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4715127" y="3114134"/>
            <a:ext cx="72897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715126" y="3330158"/>
            <a:ext cx="72897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15125" y="3546182"/>
            <a:ext cx="72897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940424" y="3554566"/>
            <a:ext cx="3816424" cy="1067346"/>
            <a:chOff x="3563888" y="3212976"/>
            <a:chExt cx="3816424" cy="1067346"/>
          </a:xfrm>
        </p:grpSpPr>
        <p:sp>
          <p:nvSpPr>
            <p:cNvPr id="19" name="Rectangle 18"/>
            <p:cNvSpPr/>
            <p:nvPr/>
          </p:nvSpPr>
          <p:spPr>
            <a:xfrm>
              <a:off x="4716016" y="3356992"/>
              <a:ext cx="2664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Any of the 3 copies is enough to reconstruct the data</a:t>
              </a: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3563888" y="3212976"/>
              <a:ext cx="100811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20851988">
            <a:off x="4046161" y="2321443"/>
            <a:ext cx="3500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AVAILABLE IN EOS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1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</a:t>
            </a:r>
            <a:r>
              <a:rPr lang="en-GB" sz="2000" dirty="0"/>
              <a:t>(reliability of the service = reliability of the hardware)</a:t>
            </a:r>
          </a:p>
          <a:p>
            <a:r>
              <a:rPr lang="en-GB" sz="2000" dirty="0" smtClean="0"/>
              <a:t>Replication</a:t>
            </a:r>
          </a:p>
          <a:p>
            <a:pPr lvl="1"/>
            <a:r>
              <a:rPr lang="en-GB" sz="1800" dirty="0"/>
              <a:t>Reliable, maximum performance, but heavy storage overhead</a:t>
            </a:r>
          </a:p>
          <a:p>
            <a:pPr lvl="1"/>
            <a:r>
              <a:rPr lang="en-GB" sz="1800" dirty="0" smtClean="0"/>
              <a:t>Example: 3 copies, 200% overhead</a:t>
            </a:r>
          </a:p>
          <a:p>
            <a:r>
              <a:rPr lang="en-GB" sz="2000" dirty="0" smtClean="0"/>
              <a:t>Reed-Solomon, double, triple parity, NetRaid5, NetRaid6</a:t>
            </a:r>
          </a:p>
          <a:p>
            <a:pPr lvl="1"/>
            <a:r>
              <a:rPr lang="en-GB" sz="1800" dirty="0" smtClean="0"/>
              <a:t>Maximum reliability, minimum storage overhead</a:t>
            </a:r>
          </a:p>
          <a:p>
            <a:pPr lvl="1"/>
            <a:r>
              <a:rPr lang="en-GB" sz="1800" dirty="0" smtClean="0"/>
              <a:t>Example 10+3, can lose any 3, remaining 10 are enough to reconstruct, only 30 % storage overhead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34981" y="6473590"/>
            <a:ext cx="929051" cy="428224"/>
            <a:chOff x="2978633" y="3212976"/>
            <a:chExt cx="929051" cy="428224"/>
          </a:xfrm>
        </p:grpSpPr>
        <p:sp>
          <p:nvSpPr>
            <p:cNvPr id="14" name="Rectangle 13"/>
            <p:cNvSpPr/>
            <p:nvPr/>
          </p:nvSpPr>
          <p:spPr>
            <a:xfrm>
              <a:off x="2978633" y="3364201"/>
              <a:ext cx="9290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/>
                <a:t>checksum</a:t>
              </a:r>
              <a:endParaRPr lang="en-GB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530053" y="3212976"/>
              <a:ext cx="2" cy="212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399135" y="4054346"/>
            <a:ext cx="57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100%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5154082" y="4054346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130%</a:t>
            </a:r>
            <a:endParaRPr lang="en-GB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23783" y="3873806"/>
            <a:ext cx="792088" cy="144016"/>
            <a:chOff x="4097791" y="4151107"/>
            <a:chExt cx="792088" cy="144016"/>
          </a:xfrm>
        </p:grpSpPr>
        <p:sp>
          <p:nvSpPr>
            <p:cNvPr id="7" name="Rectangle 6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23783" y="5925856"/>
            <a:ext cx="792087" cy="144016"/>
            <a:chOff x="4097791" y="4367131"/>
            <a:chExt cx="792087" cy="144016"/>
          </a:xfrm>
        </p:grpSpPr>
        <p:sp>
          <p:nvSpPr>
            <p:cNvPr id="11" name="Rectangle 10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7576" y="4433456"/>
            <a:ext cx="3816424" cy="1067346"/>
            <a:chOff x="3563888" y="3212976"/>
            <a:chExt cx="3816424" cy="1067346"/>
          </a:xfrm>
        </p:grpSpPr>
        <p:sp>
          <p:nvSpPr>
            <p:cNvPr id="23" name="Rectangle 22"/>
            <p:cNvSpPr/>
            <p:nvPr/>
          </p:nvSpPr>
          <p:spPr>
            <a:xfrm>
              <a:off x="4716016" y="3356992"/>
              <a:ext cx="2664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Any 10 of the 13 chunks are enough to reconstruct the data</a:t>
              </a:r>
              <a:endParaRPr lang="en-GB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3563888" y="3212976"/>
              <a:ext cx="100811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123783" y="4060356"/>
            <a:ext cx="792088" cy="144016"/>
            <a:chOff x="4097791" y="4151107"/>
            <a:chExt cx="792088" cy="144016"/>
          </a:xfrm>
        </p:grpSpPr>
        <p:sp>
          <p:nvSpPr>
            <p:cNvPr id="26" name="Rectangle 25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23783" y="4246906"/>
            <a:ext cx="792088" cy="144016"/>
            <a:chOff x="4097791" y="4151107"/>
            <a:chExt cx="792088" cy="144016"/>
          </a:xfrm>
        </p:grpSpPr>
        <p:sp>
          <p:nvSpPr>
            <p:cNvPr id="29" name="Rectangle 28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3783" y="4433456"/>
            <a:ext cx="792088" cy="144016"/>
            <a:chOff x="4097791" y="4151107"/>
            <a:chExt cx="792088" cy="144016"/>
          </a:xfrm>
        </p:grpSpPr>
        <p:sp>
          <p:nvSpPr>
            <p:cNvPr id="32" name="Rectangle 31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23783" y="4620006"/>
            <a:ext cx="792088" cy="144016"/>
            <a:chOff x="4097791" y="4151107"/>
            <a:chExt cx="792088" cy="144016"/>
          </a:xfrm>
        </p:grpSpPr>
        <p:sp>
          <p:nvSpPr>
            <p:cNvPr id="35" name="Rectangle 34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23783" y="4806556"/>
            <a:ext cx="792088" cy="144016"/>
            <a:chOff x="4097791" y="4151107"/>
            <a:chExt cx="792088" cy="144016"/>
          </a:xfrm>
        </p:grpSpPr>
        <p:sp>
          <p:nvSpPr>
            <p:cNvPr id="38" name="Rectangle 37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23783" y="4993106"/>
            <a:ext cx="792088" cy="144016"/>
            <a:chOff x="4097791" y="4151107"/>
            <a:chExt cx="792088" cy="144016"/>
          </a:xfrm>
        </p:grpSpPr>
        <p:sp>
          <p:nvSpPr>
            <p:cNvPr id="41" name="Rectangle 40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23783" y="5179656"/>
            <a:ext cx="792088" cy="144016"/>
            <a:chOff x="4097791" y="4151107"/>
            <a:chExt cx="792088" cy="144016"/>
          </a:xfrm>
        </p:grpSpPr>
        <p:sp>
          <p:nvSpPr>
            <p:cNvPr id="44" name="Rectangle 43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23783" y="5366206"/>
            <a:ext cx="792088" cy="144016"/>
            <a:chOff x="4097791" y="4151107"/>
            <a:chExt cx="792088" cy="144016"/>
          </a:xfrm>
        </p:grpSpPr>
        <p:sp>
          <p:nvSpPr>
            <p:cNvPr id="47" name="Rectangle 46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23783" y="5552756"/>
            <a:ext cx="792088" cy="144016"/>
            <a:chOff x="4097791" y="4151107"/>
            <a:chExt cx="792088" cy="144016"/>
          </a:xfrm>
        </p:grpSpPr>
        <p:sp>
          <p:nvSpPr>
            <p:cNvPr id="50" name="Rectangle 49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23783" y="5739306"/>
            <a:ext cx="792088" cy="144016"/>
            <a:chOff x="4097791" y="4151107"/>
            <a:chExt cx="792088" cy="144016"/>
          </a:xfrm>
        </p:grpSpPr>
        <p:sp>
          <p:nvSpPr>
            <p:cNvPr id="53" name="Rectangle 52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23783" y="6112411"/>
            <a:ext cx="792087" cy="144016"/>
            <a:chOff x="4097791" y="4367131"/>
            <a:chExt cx="792087" cy="144016"/>
          </a:xfrm>
        </p:grpSpPr>
        <p:sp>
          <p:nvSpPr>
            <p:cNvPr id="56" name="Rectangle 55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9" name="Straight Connector 58"/>
          <p:cNvCxnSpPr/>
          <p:nvPr/>
        </p:nvCxnSpPr>
        <p:spPr>
          <a:xfrm flipH="1">
            <a:off x="3903191" y="387380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903191" y="588332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903191" y="3873806"/>
            <a:ext cx="1" cy="2009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004048" y="38610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004048" y="6424933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148064" y="3861048"/>
            <a:ext cx="0" cy="2563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123783" y="6293675"/>
            <a:ext cx="792087" cy="144016"/>
            <a:chOff x="4097791" y="4367131"/>
            <a:chExt cx="792087" cy="144016"/>
          </a:xfrm>
        </p:grpSpPr>
        <p:sp>
          <p:nvSpPr>
            <p:cNvPr id="74" name="Rectangle 73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2126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</a:t>
            </a:r>
            <a:r>
              <a:rPr lang="en-GB" sz="2000" dirty="0"/>
              <a:t>(reliability of the service = reliability of the hardware)</a:t>
            </a:r>
          </a:p>
          <a:p>
            <a:r>
              <a:rPr lang="en-GB" sz="2000" dirty="0" smtClean="0"/>
              <a:t>Replication</a:t>
            </a:r>
          </a:p>
          <a:p>
            <a:pPr lvl="1"/>
            <a:r>
              <a:rPr lang="en-GB" sz="1800" dirty="0"/>
              <a:t>Reliable, maximum performance, but heavy storage overhead</a:t>
            </a:r>
          </a:p>
          <a:p>
            <a:pPr lvl="1"/>
            <a:r>
              <a:rPr lang="en-GB" sz="1800" dirty="0" smtClean="0"/>
              <a:t>Example: 3 copies, 200% overhead</a:t>
            </a:r>
          </a:p>
          <a:p>
            <a:r>
              <a:rPr lang="en-GB" sz="2000" dirty="0" smtClean="0"/>
              <a:t>Reed-Solomon, double, triple parity, NetRaid5, NetRaid6</a:t>
            </a:r>
          </a:p>
          <a:p>
            <a:pPr lvl="1"/>
            <a:r>
              <a:rPr lang="en-GB" sz="1800" dirty="0" smtClean="0"/>
              <a:t>Maximum reliability, minimum storage overhead</a:t>
            </a:r>
          </a:p>
          <a:p>
            <a:pPr lvl="1"/>
            <a:r>
              <a:rPr lang="en-GB" sz="1800" dirty="0" smtClean="0"/>
              <a:t>Example 10+3, can lose any 3, remaining 10 are enough to reconstruct, only 30 % storage overhead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34981" y="6473590"/>
            <a:ext cx="929051" cy="428224"/>
            <a:chOff x="2978633" y="3212976"/>
            <a:chExt cx="929051" cy="428224"/>
          </a:xfrm>
        </p:grpSpPr>
        <p:sp>
          <p:nvSpPr>
            <p:cNvPr id="14" name="Rectangle 13"/>
            <p:cNvSpPr/>
            <p:nvPr/>
          </p:nvSpPr>
          <p:spPr>
            <a:xfrm>
              <a:off x="2978633" y="3364201"/>
              <a:ext cx="9290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/>
                <a:t>checksum</a:t>
              </a:r>
              <a:endParaRPr lang="en-GB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3530053" y="3212976"/>
              <a:ext cx="2" cy="212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399135" y="4054346"/>
            <a:ext cx="57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100%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5154082" y="4054346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130%</a:t>
            </a:r>
            <a:endParaRPr lang="en-GB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23783" y="3873806"/>
            <a:ext cx="792088" cy="144016"/>
            <a:chOff x="4097791" y="4151107"/>
            <a:chExt cx="792088" cy="144016"/>
          </a:xfrm>
        </p:grpSpPr>
        <p:sp>
          <p:nvSpPr>
            <p:cNvPr id="7" name="Rectangle 6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23783" y="5925856"/>
            <a:ext cx="792087" cy="144016"/>
            <a:chOff x="4097791" y="4367131"/>
            <a:chExt cx="792087" cy="144016"/>
          </a:xfrm>
        </p:grpSpPr>
        <p:sp>
          <p:nvSpPr>
            <p:cNvPr id="11" name="Rectangle 10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7576" y="4433456"/>
            <a:ext cx="3816424" cy="1067346"/>
            <a:chOff x="3563888" y="3212976"/>
            <a:chExt cx="3816424" cy="1067346"/>
          </a:xfrm>
        </p:grpSpPr>
        <p:sp>
          <p:nvSpPr>
            <p:cNvPr id="23" name="Rectangle 22"/>
            <p:cNvSpPr/>
            <p:nvPr/>
          </p:nvSpPr>
          <p:spPr>
            <a:xfrm>
              <a:off x="4716016" y="3356992"/>
              <a:ext cx="2664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Any 10 of the 13 chunks are enough to reconstruct the data</a:t>
              </a:r>
              <a:endParaRPr lang="en-GB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3563888" y="3212976"/>
              <a:ext cx="100811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123783" y="4060356"/>
            <a:ext cx="792088" cy="144016"/>
            <a:chOff x="4097791" y="4151107"/>
            <a:chExt cx="792088" cy="144016"/>
          </a:xfrm>
        </p:grpSpPr>
        <p:sp>
          <p:nvSpPr>
            <p:cNvPr id="26" name="Rectangle 25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23783" y="4246906"/>
            <a:ext cx="792088" cy="144016"/>
            <a:chOff x="4097791" y="4151107"/>
            <a:chExt cx="792088" cy="144016"/>
          </a:xfrm>
        </p:grpSpPr>
        <p:sp>
          <p:nvSpPr>
            <p:cNvPr id="29" name="Rectangle 28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3783" y="4433456"/>
            <a:ext cx="792088" cy="144016"/>
            <a:chOff x="4097791" y="4151107"/>
            <a:chExt cx="792088" cy="144016"/>
          </a:xfrm>
        </p:grpSpPr>
        <p:sp>
          <p:nvSpPr>
            <p:cNvPr id="32" name="Rectangle 31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23783" y="4620006"/>
            <a:ext cx="792088" cy="144016"/>
            <a:chOff x="4097791" y="4151107"/>
            <a:chExt cx="792088" cy="144016"/>
          </a:xfrm>
        </p:grpSpPr>
        <p:sp>
          <p:nvSpPr>
            <p:cNvPr id="35" name="Rectangle 34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23783" y="4806556"/>
            <a:ext cx="792088" cy="144016"/>
            <a:chOff x="4097791" y="4151107"/>
            <a:chExt cx="792088" cy="144016"/>
          </a:xfrm>
        </p:grpSpPr>
        <p:sp>
          <p:nvSpPr>
            <p:cNvPr id="38" name="Rectangle 37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23783" y="4993106"/>
            <a:ext cx="792088" cy="144016"/>
            <a:chOff x="4097791" y="4151107"/>
            <a:chExt cx="792088" cy="144016"/>
          </a:xfrm>
        </p:grpSpPr>
        <p:sp>
          <p:nvSpPr>
            <p:cNvPr id="41" name="Rectangle 40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23783" y="5179656"/>
            <a:ext cx="792088" cy="144016"/>
            <a:chOff x="4097791" y="4151107"/>
            <a:chExt cx="792088" cy="144016"/>
          </a:xfrm>
        </p:grpSpPr>
        <p:sp>
          <p:nvSpPr>
            <p:cNvPr id="44" name="Rectangle 43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23783" y="5366206"/>
            <a:ext cx="792088" cy="144016"/>
            <a:chOff x="4097791" y="4151107"/>
            <a:chExt cx="792088" cy="144016"/>
          </a:xfrm>
        </p:grpSpPr>
        <p:sp>
          <p:nvSpPr>
            <p:cNvPr id="47" name="Rectangle 46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23783" y="5552756"/>
            <a:ext cx="792088" cy="144016"/>
            <a:chOff x="4097791" y="4151107"/>
            <a:chExt cx="792088" cy="144016"/>
          </a:xfrm>
        </p:grpSpPr>
        <p:sp>
          <p:nvSpPr>
            <p:cNvPr id="50" name="Rectangle 49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23783" y="5739306"/>
            <a:ext cx="792088" cy="144016"/>
            <a:chOff x="4097791" y="4151107"/>
            <a:chExt cx="792088" cy="144016"/>
          </a:xfrm>
        </p:grpSpPr>
        <p:sp>
          <p:nvSpPr>
            <p:cNvPr id="53" name="Rectangle 52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23783" y="6112411"/>
            <a:ext cx="792087" cy="144016"/>
            <a:chOff x="4097791" y="4367131"/>
            <a:chExt cx="792087" cy="144016"/>
          </a:xfrm>
        </p:grpSpPr>
        <p:sp>
          <p:nvSpPr>
            <p:cNvPr id="56" name="Rectangle 55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9" name="Straight Connector 58"/>
          <p:cNvCxnSpPr/>
          <p:nvPr/>
        </p:nvCxnSpPr>
        <p:spPr>
          <a:xfrm flipH="1">
            <a:off x="3903191" y="387380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903191" y="588332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903191" y="3873806"/>
            <a:ext cx="1" cy="2009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004048" y="38610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004048" y="6424933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148064" y="3861048"/>
            <a:ext cx="0" cy="2563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123783" y="6293675"/>
            <a:ext cx="792087" cy="144016"/>
            <a:chOff x="4097791" y="4367131"/>
            <a:chExt cx="792087" cy="144016"/>
          </a:xfrm>
        </p:grpSpPr>
        <p:sp>
          <p:nvSpPr>
            <p:cNvPr id="74" name="Rectangle 73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 rot="20851988">
            <a:off x="5502496" y="2827698"/>
            <a:ext cx="3602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NetRaid</a:t>
            </a:r>
            <a:r>
              <a:rPr lang="en-US" sz="2800" b="1" dirty="0" smtClean="0">
                <a:solidFill>
                  <a:srgbClr val="FF0000"/>
                </a:solidFill>
              </a:rPr>
              <a:t> 5 prototype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AVAILABLE IN EOS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0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</a:t>
            </a:r>
            <a:r>
              <a:rPr lang="en-GB" sz="2000" dirty="0"/>
              <a:t>(reliability of the service = reliability of the hardware)</a:t>
            </a:r>
          </a:p>
          <a:p>
            <a:r>
              <a:rPr lang="en-GB" sz="2000" dirty="0" smtClean="0"/>
              <a:t>Replication</a:t>
            </a:r>
          </a:p>
          <a:p>
            <a:pPr lvl="1"/>
            <a:r>
              <a:rPr lang="en-GB" sz="1800" dirty="0"/>
              <a:t>Reliable, maximum performance, but heavy storage overhead</a:t>
            </a:r>
          </a:p>
          <a:p>
            <a:pPr lvl="1"/>
            <a:r>
              <a:rPr lang="en-GB" sz="1800" dirty="0" smtClean="0"/>
              <a:t>Example: 3 copies, 200% overhead</a:t>
            </a:r>
          </a:p>
          <a:p>
            <a:r>
              <a:rPr lang="en-GB" sz="2000" dirty="0" smtClean="0"/>
              <a:t>Reed-Solomon, double, triple parity, NetRaid5, NetRaid6</a:t>
            </a:r>
          </a:p>
          <a:p>
            <a:pPr lvl="1"/>
            <a:r>
              <a:rPr lang="en-GB" sz="1800" dirty="0" smtClean="0"/>
              <a:t>Maximum reliability, minimum storage overhead</a:t>
            </a:r>
          </a:p>
          <a:p>
            <a:pPr lvl="1"/>
            <a:r>
              <a:rPr lang="en-GB" sz="1800" dirty="0" smtClean="0"/>
              <a:t>Example 10+3, can lose any 3, remaining 10 are enough to reconstruct, only 30 % storage overhead</a:t>
            </a:r>
          </a:p>
          <a:p>
            <a:r>
              <a:rPr lang="en-US" sz="2000" dirty="0" smtClean="0"/>
              <a:t>Low Density Parity Check (LDPC) / Fountain Codes</a:t>
            </a:r>
            <a:r>
              <a:rPr lang="en-GB" sz="2000" dirty="0"/>
              <a:t> </a:t>
            </a:r>
            <a:r>
              <a:rPr lang="en-GB" sz="2000" dirty="0" smtClean="0"/>
              <a:t>/ Raptor Codes</a:t>
            </a:r>
          </a:p>
          <a:p>
            <a:pPr lvl="1"/>
            <a:r>
              <a:rPr lang="en-GB" sz="1800" dirty="0" smtClean="0"/>
              <a:t>Excellent performance, storage overhead acceptable</a:t>
            </a:r>
          </a:p>
          <a:p>
            <a:pPr lvl="1"/>
            <a:r>
              <a:rPr lang="en-GB" sz="1800" dirty="0" smtClean="0"/>
              <a:t>Example: 8+6, </a:t>
            </a:r>
            <a:r>
              <a:rPr lang="en-GB" sz="1800" dirty="0"/>
              <a:t>can lose any 3, remaining </a:t>
            </a:r>
            <a:r>
              <a:rPr lang="en-GB" sz="1800" dirty="0" smtClean="0"/>
              <a:t>11 </a:t>
            </a:r>
            <a:r>
              <a:rPr lang="en-GB" sz="1800" dirty="0"/>
              <a:t>are enough to reconstruct, </a:t>
            </a:r>
            <a:r>
              <a:rPr lang="en-GB" sz="1800" dirty="0" smtClean="0"/>
              <a:t>75 </a:t>
            </a:r>
            <a:r>
              <a:rPr lang="en-GB" sz="1800" dirty="0"/>
              <a:t>% storage </a:t>
            </a:r>
            <a:r>
              <a:rPr lang="en-GB" sz="1800" dirty="0" smtClean="0"/>
              <a:t>overhead (See next slide)</a:t>
            </a:r>
          </a:p>
          <a:p>
            <a:pPr marL="45720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16672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smtClean="0"/>
              <a:t>8+6 LDPC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34755" y="6480495"/>
            <a:ext cx="929051" cy="428224"/>
            <a:chOff x="2978633" y="3212976"/>
            <a:chExt cx="929051" cy="428224"/>
          </a:xfrm>
        </p:grpSpPr>
        <p:sp>
          <p:nvSpPr>
            <p:cNvPr id="5" name="Rectangle 4"/>
            <p:cNvSpPr/>
            <p:nvPr/>
          </p:nvSpPr>
          <p:spPr>
            <a:xfrm>
              <a:off x="2978633" y="3364201"/>
              <a:ext cx="9290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/>
                <a:t>checksum</a:t>
              </a:r>
              <a:endParaRPr lang="en-GB" sz="12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530053" y="3212976"/>
              <a:ext cx="2" cy="2122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547664" y="4300170"/>
            <a:ext cx="864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100%</a:t>
            </a:r>
          </a:p>
          <a:p>
            <a:r>
              <a:rPr lang="en-GB" sz="1200" dirty="0" smtClean="0"/>
              <a:t>(original data size)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3686821" y="4842264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175%</a:t>
            </a:r>
          </a:p>
          <a:p>
            <a:r>
              <a:rPr lang="en-GB" sz="1200" dirty="0" smtClean="0"/>
              <a:t>(total size </a:t>
            </a:r>
          </a:p>
          <a:p>
            <a:r>
              <a:rPr lang="en-GB" sz="1200" dirty="0" smtClean="0"/>
              <a:t>on disk)</a:t>
            </a:r>
            <a:endParaRPr lang="en-GB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32610" y="5416587"/>
            <a:ext cx="792087" cy="144016"/>
            <a:chOff x="4097791" y="4367131"/>
            <a:chExt cx="792087" cy="144016"/>
          </a:xfrm>
        </p:grpSpPr>
        <p:sp>
          <p:nvSpPr>
            <p:cNvPr id="13" name="Rectangle 12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07894" y="3576783"/>
            <a:ext cx="3672408" cy="1477328"/>
            <a:chOff x="5035379" y="2448345"/>
            <a:chExt cx="3672408" cy="1477328"/>
          </a:xfrm>
        </p:grpSpPr>
        <p:sp>
          <p:nvSpPr>
            <p:cNvPr id="16" name="Rectangle 15"/>
            <p:cNvSpPr/>
            <p:nvPr/>
          </p:nvSpPr>
          <p:spPr>
            <a:xfrm>
              <a:off x="6043491" y="2448345"/>
              <a:ext cx="266429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Any 11 of the 14 chunks are enough to reconstruct the data using only XOR operations (very fast)</a:t>
              </a:r>
              <a:endParaRPr lang="en-GB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035379" y="2978989"/>
              <a:ext cx="920290" cy="726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632610" y="3963411"/>
            <a:ext cx="792088" cy="144016"/>
            <a:chOff x="4097791" y="4151107"/>
            <a:chExt cx="792088" cy="144016"/>
          </a:xfrm>
        </p:grpSpPr>
        <p:sp>
          <p:nvSpPr>
            <p:cNvPr id="19" name="Rectangle 18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32610" y="4145058"/>
            <a:ext cx="792088" cy="144016"/>
            <a:chOff x="4097791" y="4151107"/>
            <a:chExt cx="792088" cy="144016"/>
          </a:xfrm>
        </p:grpSpPr>
        <p:sp>
          <p:nvSpPr>
            <p:cNvPr id="22" name="Rectangle 21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32610" y="4326705"/>
            <a:ext cx="792088" cy="144016"/>
            <a:chOff x="4097791" y="4151107"/>
            <a:chExt cx="792088" cy="144016"/>
          </a:xfrm>
        </p:grpSpPr>
        <p:sp>
          <p:nvSpPr>
            <p:cNvPr id="25" name="Rectangle 24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32610" y="4508352"/>
            <a:ext cx="792088" cy="144016"/>
            <a:chOff x="4097791" y="4151107"/>
            <a:chExt cx="792088" cy="144016"/>
          </a:xfrm>
        </p:grpSpPr>
        <p:sp>
          <p:nvSpPr>
            <p:cNvPr id="28" name="Rectangle 27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32610" y="4689999"/>
            <a:ext cx="792088" cy="144016"/>
            <a:chOff x="4097791" y="4151107"/>
            <a:chExt cx="792088" cy="144016"/>
          </a:xfrm>
        </p:grpSpPr>
        <p:sp>
          <p:nvSpPr>
            <p:cNvPr id="31" name="Rectangle 30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32610" y="4871646"/>
            <a:ext cx="792088" cy="144016"/>
            <a:chOff x="4097791" y="4151107"/>
            <a:chExt cx="792088" cy="144016"/>
          </a:xfrm>
        </p:grpSpPr>
        <p:sp>
          <p:nvSpPr>
            <p:cNvPr id="34" name="Rectangle 33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32610" y="5053293"/>
            <a:ext cx="792088" cy="144016"/>
            <a:chOff x="4097791" y="4151107"/>
            <a:chExt cx="792088" cy="144016"/>
          </a:xfrm>
        </p:grpSpPr>
        <p:sp>
          <p:nvSpPr>
            <p:cNvPr id="37" name="Rectangle 36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32610" y="5234940"/>
            <a:ext cx="792088" cy="144016"/>
            <a:chOff x="4097791" y="4151107"/>
            <a:chExt cx="792088" cy="144016"/>
          </a:xfrm>
        </p:grpSpPr>
        <p:sp>
          <p:nvSpPr>
            <p:cNvPr id="40" name="Rectangle 39"/>
            <p:cNvSpPr/>
            <p:nvPr/>
          </p:nvSpPr>
          <p:spPr>
            <a:xfrm>
              <a:off x="4097791" y="4151107"/>
              <a:ext cx="720080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16982" y="4151107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32610" y="5598234"/>
            <a:ext cx="792087" cy="144016"/>
            <a:chOff x="4097791" y="4367131"/>
            <a:chExt cx="792087" cy="144016"/>
          </a:xfrm>
        </p:grpSpPr>
        <p:sp>
          <p:nvSpPr>
            <p:cNvPr id="49" name="Rectangle 48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>
            <a:off x="2412018" y="396989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412018" y="5375957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412018" y="3969896"/>
            <a:ext cx="0" cy="140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512875" y="396230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12875" y="6459789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656891" y="3969896"/>
            <a:ext cx="6018" cy="2487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32610" y="5779881"/>
            <a:ext cx="792087" cy="144016"/>
            <a:chOff x="4097791" y="4367131"/>
            <a:chExt cx="792087" cy="144016"/>
          </a:xfrm>
        </p:grpSpPr>
        <p:sp>
          <p:nvSpPr>
            <p:cNvPr id="58" name="Rectangle 57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32610" y="5961528"/>
            <a:ext cx="792087" cy="144016"/>
            <a:chOff x="4097791" y="4367131"/>
            <a:chExt cx="792087" cy="144016"/>
          </a:xfrm>
        </p:grpSpPr>
        <p:sp>
          <p:nvSpPr>
            <p:cNvPr id="61" name="Rectangle 60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632610" y="6143175"/>
            <a:ext cx="792087" cy="144016"/>
            <a:chOff x="4097791" y="4367131"/>
            <a:chExt cx="792087" cy="144016"/>
          </a:xfrm>
        </p:grpSpPr>
        <p:sp>
          <p:nvSpPr>
            <p:cNvPr id="64" name="Rectangle 63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632610" y="6324826"/>
            <a:ext cx="792087" cy="144016"/>
            <a:chOff x="4097791" y="4367131"/>
            <a:chExt cx="792087" cy="144016"/>
          </a:xfrm>
        </p:grpSpPr>
        <p:sp>
          <p:nvSpPr>
            <p:cNvPr id="67" name="Rectangle 66"/>
            <p:cNvSpPr/>
            <p:nvPr/>
          </p:nvSpPr>
          <p:spPr>
            <a:xfrm>
              <a:off x="4097791" y="4367131"/>
              <a:ext cx="720080" cy="1440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16981" y="4367131"/>
              <a:ext cx="72897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31" y="1772816"/>
            <a:ext cx="7330562" cy="152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1499080" y="1151166"/>
            <a:ext cx="6241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0 .. 7: original data</a:t>
            </a:r>
          </a:p>
          <a:p>
            <a:r>
              <a:rPr lang="en-GB" sz="1600" dirty="0" smtClean="0"/>
              <a:t>8 .. 13: data </a:t>
            </a:r>
            <a:r>
              <a:rPr lang="en-GB" sz="1600" dirty="0" err="1" smtClean="0"/>
              <a:t>xor-ed</a:t>
            </a:r>
            <a:r>
              <a:rPr lang="en-GB" sz="1600" dirty="0" smtClean="0"/>
              <a:t> following the arrows in the graph</a:t>
            </a:r>
            <a:endParaRPr lang="en-GB" sz="1600" dirty="0"/>
          </a:p>
        </p:txBody>
      </p:sp>
      <p:sp>
        <p:nvSpPr>
          <p:cNvPr id="73" name="Rectangle 72"/>
          <p:cNvSpPr/>
          <p:nvPr/>
        </p:nvSpPr>
        <p:spPr>
          <a:xfrm>
            <a:off x="4677844" y="4871032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138%</a:t>
            </a:r>
          </a:p>
          <a:p>
            <a:r>
              <a:rPr lang="en-GB" sz="1200" dirty="0" smtClean="0"/>
              <a:t>(max size required</a:t>
            </a:r>
          </a:p>
          <a:p>
            <a:r>
              <a:rPr lang="en-GB" sz="1200" dirty="0" smtClean="0"/>
              <a:t>To reconstruct)</a:t>
            </a:r>
            <a:endParaRPr lang="en-GB" sz="1200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499992" y="4315447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499992" y="6269939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4644008" y="4315447"/>
            <a:ext cx="1" cy="1954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90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</a:t>
            </a:r>
            <a:r>
              <a:rPr lang="en-GB" dirty="0"/>
              <a:t>a</a:t>
            </a:r>
            <a:r>
              <a:rPr lang="en-GB" dirty="0" smtClean="0"/>
              <a:t>rbitrary reliability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Plain </a:t>
            </a:r>
            <a:r>
              <a:rPr lang="en-GB" sz="2000" dirty="0"/>
              <a:t>(reliability of the service = reliability of the hardware)</a:t>
            </a:r>
          </a:p>
          <a:p>
            <a:r>
              <a:rPr lang="en-GB" sz="2000" dirty="0" smtClean="0"/>
              <a:t>Replication</a:t>
            </a:r>
          </a:p>
          <a:p>
            <a:pPr lvl="1"/>
            <a:r>
              <a:rPr lang="en-GB" sz="1800" dirty="0"/>
              <a:t>Reliable, maximum performance, but heavy storage overhead</a:t>
            </a:r>
          </a:p>
          <a:p>
            <a:pPr lvl="1"/>
            <a:r>
              <a:rPr lang="en-GB" sz="1800" dirty="0" smtClean="0"/>
              <a:t>Example: 3 copies, 200% overhead</a:t>
            </a:r>
          </a:p>
          <a:p>
            <a:r>
              <a:rPr lang="en-GB" sz="2000" dirty="0" smtClean="0"/>
              <a:t>Reed-Solomon, double, triple parity, NetRaid5, NetRaid6</a:t>
            </a:r>
          </a:p>
          <a:p>
            <a:pPr lvl="1"/>
            <a:r>
              <a:rPr lang="en-GB" sz="1800" dirty="0" smtClean="0"/>
              <a:t>Maximum reliability, minimum storage overhead</a:t>
            </a:r>
          </a:p>
          <a:p>
            <a:pPr lvl="1"/>
            <a:r>
              <a:rPr lang="en-GB" sz="1800" dirty="0" smtClean="0"/>
              <a:t>Example 10+3, can lose any 3, remaining 10 are enough to reconstruct, only 30 % storage overhead</a:t>
            </a:r>
          </a:p>
          <a:p>
            <a:r>
              <a:rPr lang="en-US" sz="2000" dirty="0" smtClean="0"/>
              <a:t>Low Density Parity Check (LDPC) / Fountain Codes</a:t>
            </a:r>
            <a:endParaRPr lang="en-GB" sz="2000" dirty="0" smtClean="0"/>
          </a:p>
          <a:p>
            <a:pPr lvl="1"/>
            <a:r>
              <a:rPr lang="en-GB" sz="1800" dirty="0"/>
              <a:t>Excellent performance, more storage overhead but better than simple replication</a:t>
            </a:r>
          </a:p>
          <a:p>
            <a:pPr lvl="1"/>
            <a:r>
              <a:rPr lang="en-GB" sz="1800" dirty="0" smtClean="0"/>
              <a:t>Example: 8+6, </a:t>
            </a:r>
            <a:r>
              <a:rPr lang="en-GB" sz="1800" dirty="0"/>
              <a:t>can lose any 3, remaining </a:t>
            </a:r>
            <a:r>
              <a:rPr lang="en-GB" sz="1800" dirty="0" smtClean="0"/>
              <a:t>11 </a:t>
            </a:r>
            <a:r>
              <a:rPr lang="en-GB" sz="1800" dirty="0"/>
              <a:t>are enough to reconstruct, </a:t>
            </a:r>
            <a:r>
              <a:rPr lang="en-GB" sz="1800" dirty="0" smtClean="0"/>
              <a:t>75 </a:t>
            </a:r>
            <a:r>
              <a:rPr lang="en-GB" sz="1800" dirty="0"/>
              <a:t>% storage </a:t>
            </a:r>
            <a:r>
              <a:rPr lang="en-GB" sz="1800" dirty="0" smtClean="0"/>
              <a:t>overhead</a:t>
            </a:r>
            <a:endParaRPr lang="en-GB" sz="1800" dirty="0"/>
          </a:p>
          <a:p>
            <a:r>
              <a:rPr lang="en-GB" sz="2200" dirty="0" smtClean="0"/>
              <a:t>In addition to </a:t>
            </a:r>
          </a:p>
          <a:p>
            <a:pPr lvl="1"/>
            <a:r>
              <a:rPr lang="en-GB" sz="1800" dirty="0" smtClean="0"/>
              <a:t>File checksums (available today)</a:t>
            </a:r>
          </a:p>
          <a:p>
            <a:pPr lvl="1"/>
            <a:r>
              <a:rPr lang="en-GB" sz="1800" dirty="0" smtClean="0"/>
              <a:t>Block-level checksums (available today)</a:t>
            </a:r>
          </a:p>
        </p:txBody>
      </p:sp>
      <p:sp>
        <p:nvSpPr>
          <p:cNvPr id="5" name="TextBox 4"/>
          <p:cNvSpPr txBox="1"/>
          <p:nvPr/>
        </p:nvSpPr>
        <p:spPr>
          <a:xfrm rot="20851988">
            <a:off x="5300866" y="4204015"/>
            <a:ext cx="3281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Planned research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Activity for EOS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EOS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4704"/>
            <a:ext cx="7543800" cy="4953000"/>
          </a:xfrm>
        </p:spPr>
        <p:txBody>
          <a:bodyPr/>
          <a:lstStyle/>
          <a:p>
            <a:r>
              <a:rPr lang="en-GB" sz="2400" dirty="0" smtClean="0"/>
              <a:t>Arbitrary reliability built from JBOD configurations</a:t>
            </a:r>
          </a:p>
          <a:p>
            <a:pPr lvl="1"/>
            <a:r>
              <a:rPr lang="en-GB" sz="2000" dirty="0" smtClean="0"/>
              <a:t>plain</a:t>
            </a:r>
            <a:endParaRPr lang="en-GB" sz="2000" dirty="0"/>
          </a:p>
          <a:p>
            <a:pPr lvl="1"/>
            <a:r>
              <a:rPr lang="en-GB" sz="2000" dirty="0"/>
              <a:t>replica (synchronous replication)</a:t>
            </a:r>
          </a:p>
          <a:p>
            <a:pPr lvl="1"/>
            <a:r>
              <a:rPr lang="en-GB" sz="2000" dirty="0" smtClean="0"/>
              <a:t>Network RAID5 </a:t>
            </a:r>
            <a:r>
              <a:rPr lang="en-GB" sz="2000" dirty="0"/>
              <a:t>(untested prototype</a:t>
            </a:r>
            <a:r>
              <a:rPr lang="en-GB" sz="2000" dirty="0" smtClean="0"/>
              <a:t>)</a:t>
            </a:r>
            <a:endParaRPr lang="en-GB" sz="2000" dirty="0"/>
          </a:p>
          <a:p>
            <a:pPr lvl="1"/>
            <a:r>
              <a:rPr lang="en-GB" sz="2000" dirty="0" smtClean="0"/>
              <a:t>pluggable encoding algorithms (planned for 2012)</a:t>
            </a:r>
          </a:p>
          <a:p>
            <a:pPr lvl="2"/>
            <a:r>
              <a:rPr lang="en-US" sz="1600" dirty="0"/>
              <a:t>the plugin structure in </a:t>
            </a:r>
            <a:r>
              <a:rPr lang="en-US" sz="1600" dirty="0" smtClean="0"/>
              <a:t>the EOS framework </a:t>
            </a:r>
            <a:r>
              <a:rPr lang="en-US" sz="1600" dirty="0"/>
              <a:t>allows to integrate </a:t>
            </a:r>
            <a:r>
              <a:rPr lang="en-US" sz="1600" dirty="0" smtClean="0"/>
              <a:t>storage-side codecs </a:t>
            </a:r>
            <a:r>
              <a:rPr lang="en-US" sz="1600" dirty="0"/>
              <a:t>in a flexible way</a:t>
            </a:r>
            <a:endParaRPr lang="en-GB" sz="1600" dirty="0"/>
          </a:p>
          <a:p>
            <a:r>
              <a:rPr lang="en-GB" sz="2400" dirty="0" smtClean="0"/>
              <a:t>Empowering:</a:t>
            </a:r>
          </a:p>
          <a:p>
            <a:pPr lvl="1"/>
            <a:r>
              <a:rPr lang="en-GB" sz="2000" dirty="0"/>
              <a:t>Dispersed storage, unbreakable storage</a:t>
            </a:r>
          </a:p>
          <a:p>
            <a:pPr lvl="1"/>
            <a:r>
              <a:rPr lang="en-GB" sz="2000" dirty="0"/>
              <a:t>Arbitrary level of services</a:t>
            </a:r>
          </a:p>
          <a:p>
            <a:pPr lvl="1"/>
            <a:r>
              <a:rPr lang="en-GB" sz="2000" dirty="0" smtClean="0"/>
              <a:t>Deliver customized services using common solution</a:t>
            </a:r>
          </a:p>
          <a:p>
            <a:pPr lvl="2"/>
            <a:r>
              <a:rPr lang="en-GB" sz="1600" dirty="0" smtClean="0"/>
              <a:t>High performance, low latency solutions (3 replicas standard + 6 replicas for hot files)</a:t>
            </a:r>
          </a:p>
          <a:p>
            <a:pPr lvl="2"/>
            <a:r>
              <a:rPr lang="en-GB" sz="1600" dirty="0" smtClean="0"/>
              <a:t>Very large disk pools, extremely reliable, at very low cost (only 30% more than raw disk), large amount of data online voiding the need for end-user tape recall</a:t>
            </a:r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0400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areas of possible developments</a:t>
            </a:r>
          </a:p>
          <a:p>
            <a:pPr lvl="1"/>
            <a:r>
              <a:rPr lang="en-US" dirty="0" smtClean="0"/>
              <a:t>Focusing were we expect high returns</a:t>
            </a:r>
          </a:p>
          <a:p>
            <a:r>
              <a:rPr lang="en-US" dirty="0" smtClean="0"/>
              <a:t>Current priority </a:t>
            </a:r>
            <a:r>
              <a:rPr lang="en-US" dirty="0"/>
              <a:t>a</a:t>
            </a:r>
            <a:r>
              <a:rPr lang="en-US" dirty="0" smtClean="0"/>
              <a:t>reas</a:t>
            </a:r>
          </a:p>
          <a:p>
            <a:pPr lvl="1"/>
            <a:r>
              <a:rPr lang="en-US" dirty="0" smtClean="0"/>
              <a:t>EOS technologies validations</a:t>
            </a:r>
          </a:p>
          <a:p>
            <a:pPr lvl="2"/>
            <a:r>
              <a:rPr lang="en-US" dirty="0" smtClean="0"/>
              <a:t>Namespace </a:t>
            </a:r>
          </a:p>
          <a:p>
            <a:pPr lvl="2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Castor Tape developments. Major increases in data rates without increasing the number of drives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9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937"/>
          <p:cNvGrpSpPr/>
          <p:nvPr/>
        </p:nvGrpSpPr>
        <p:grpSpPr>
          <a:xfrm>
            <a:off x="2555776" y="4077072"/>
            <a:ext cx="1872206" cy="2100064"/>
            <a:chOff x="2699794" y="4077072"/>
            <a:chExt cx="1224134" cy="2100064"/>
          </a:xfrm>
        </p:grpSpPr>
        <p:cxnSp>
          <p:nvCxnSpPr>
            <p:cNvPr id="190" name="Straight Arrow Connector 189"/>
            <p:cNvCxnSpPr/>
            <p:nvPr/>
          </p:nvCxnSpPr>
          <p:spPr>
            <a:xfrm rot="16200000" flipV="1">
              <a:off x="2771800" y="4005066"/>
              <a:ext cx="1080120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rot="16200000" flipV="1">
              <a:off x="2876803" y="4110069"/>
              <a:ext cx="870114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rot="10800000">
              <a:off x="2699794" y="4497084"/>
              <a:ext cx="1224134" cy="6601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rot="10800000">
              <a:off x="2699794" y="4707090"/>
              <a:ext cx="1224131" cy="45010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rot="10800000">
              <a:off x="2699794" y="4917096"/>
              <a:ext cx="1224131" cy="240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rot="10800000">
              <a:off x="2699794" y="5127102"/>
              <a:ext cx="122413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rot="10800000" flipV="1">
              <a:off x="2699795" y="5085184"/>
              <a:ext cx="1224131" cy="2519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rot="10800000" flipV="1">
              <a:off x="2699794" y="5085184"/>
              <a:ext cx="1224131" cy="4619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rot="10800000" flipV="1">
              <a:off x="2699794" y="5085184"/>
              <a:ext cx="1224131" cy="6719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rot="5400000">
              <a:off x="2870889" y="4914089"/>
              <a:ext cx="88194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rot="5400000">
              <a:off x="2765884" y="5019094"/>
              <a:ext cx="109195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Architecture</a:t>
            </a:r>
            <a:endParaRPr lang="en-GB" dirty="0"/>
          </a:p>
        </p:txBody>
      </p:sp>
      <p:pic>
        <p:nvPicPr>
          <p:cNvPr id="5" name="Picture 2" descr="http://hands-on-cern.physto.se/images/atla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59"/>
            <a:ext cx="1633910" cy="122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hightech.lbl.gov/htnews/img/datacen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1066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34"/>
          <p:cNvSpPr txBox="1">
            <a:spLocks noChangeArrowheads="1"/>
          </p:cNvSpPr>
          <p:nvPr/>
        </p:nvSpPr>
        <p:spPr bwMode="auto">
          <a:xfrm>
            <a:off x="2771800" y="1052735"/>
            <a:ext cx="13620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/>
              <a:t>LHC Experiments</a:t>
            </a:r>
          </a:p>
        </p:txBody>
      </p:sp>
      <p:sp>
        <p:nvSpPr>
          <p:cNvPr id="186" name="TextBox 1041"/>
          <p:cNvSpPr txBox="1">
            <a:spLocks noChangeArrowheads="1"/>
          </p:cNvSpPr>
          <p:nvPr/>
        </p:nvSpPr>
        <p:spPr bwMode="auto">
          <a:xfrm>
            <a:off x="2555776" y="3645024"/>
            <a:ext cx="974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/>
              <a:t>Tier-1s data</a:t>
            </a:r>
          </a:p>
          <a:p>
            <a:r>
              <a:rPr lang="en-GB" sz="1100" b="1" dirty="0"/>
              <a:t>replication</a:t>
            </a:r>
          </a:p>
        </p:txBody>
      </p:sp>
      <p:grpSp>
        <p:nvGrpSpPr>
          <p:cNvPr id="8" name="Group 246"/>
          <p:cNvGrpSpPr/>
          <p:nvPr/>
        </p:nvGrpSpPr>
        <p:grpSpPr>
          <a:xfrm>
            <a:off x="3635896" y="3717032"/>
            <a:ext cx="2376264" cy="2592288"/>
            <a:chOff x="6767736" y="2924944"/>
            <a:chExt cx="2376264" cy="2592288"/>
          </a:xfrm>
        </p:grpSpPr>
        <p:sp>
          <p:nvSpPr>
            <p:cNvPr id="244" name="TextBox 243"/>
            <p:cNvSpPr txBox="1"/>
            <p:nvPr/>
          </p:nvSpPr>
          <p:spPr>
            <a:xfrm>
              <a:off x="6767736" y="2924944"/>
              <a:ext cx="2376264" cy="259228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GB" sz="1400" b="1" dirty="0" smtClean="0"/>
                <a:t>CASTOR</a:t>
              </a:r>
              <a:endParaRPr lang="en-GB" sz="1400" b="1" dirty="0"/>
            </a:p>
          </p:txBody>
        </p:sp>
        <p:grpSp>
          <p:nvGrpSpPr>
            <p:cNvPr id="14" name="Group 245"/>
            <p:cNvGrpSpPr/>
            <p:nvPr/>
          </p:nvGrpSpPr>
          <p:grpSpPr>
            <a:xfrm>
              <a:off x="7444829" y="3645024"/>
              <a:ext cx="1266825" cy="1726178"/>
              <a:chOff x="4716239" y="4793704"/>
              <a:chExt cx="1266825" cy="1726178"/>
            </a:xfrm>
          </p:grpSpPr>
          <p:grpSp>
            <p:nvGrpSpPr>
              <p:cNvPr id="15" name="Group 1033"/>
              <p:cNvGrpSpPr>
                <a:grpSpLocks/>
              </p:cNvGrpSpPr>
              <p:nvPr/>
            </p:nvGrpSpPr>
            <p:grpSpPr bwMode="auto">
              <a:xfrm>
                <a:off x="4716239" y="5877272"/>
                <a:ext cx="1266825" cy="428625"/>
                <a:chOff x="3810000" y="5334000"/>
                <a:chExt cx="1266825" cy="428627"/>
              </a:xfrm>
            </p:grpSpPr>
            <p:pic>
              <p:nvPicPr>
                <p:cNvPr id="9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100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2291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2" descr="C:\Users\pace\AppData\Local\Microsoft\Windows\Temporary Internet Files\Content.IE5\AKS8K5P8\MCj043485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648200" y="5334000"/>
                  <a:ext cx="428625" cy="428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" name="TextBox 1039"/>
              <p:cNvSpPr txBox="1">
                <a:spLocks noChangeArrowheads="1"/>
              </p:cNvSpPr>
              <p:nvPr/>
            </p:nvSpPr>
            <p:spPr bwMode="auto">
              <a:xfrm>
                <a:off x="4842141" y="6258272"/>
                <a:ext cx="101502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100" b="1" dirty="0" smtClean="0"/>
                  <a:t>tape </a:t>
                </a:r>
                <a:r>
                  <a:rPr lang="en-GB" sz="1100" b="1" dirty="0"/>
                  <a:t>servers</a:t>
                </a:r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 rot="5400000" flipH="1" flipV="1">
                <a:off x="5083745" y="5611365"/>
                <a:ext cx="533400" cy="1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" name="Group 1090"/>
              <p:cNvGrpSpPr>
                <a:grpSpLocks/>
              </p:cNvGrpSpPr>
              <p:nvPr/>
            </p:nvGrpSpPr>
            <p:grpSpPr bwMode="auto">
              <a:xfrm>
                <a:off x="5119266" y="4793704"/>
                <a:ext cx="396875" cy="504825"/>
                <a:chOff x="6178352" y="4174232"/>
                <a:chExt cx="396875" cy="504825"/>
              </a:xfrm>
            </p:grpSpPr>
            <p:sp>
              <p:nvSpPr>
                <p:cNvPr id="220" name="Flowchart: Magnetic Disk 3"/>
                <p:cNvSpPr/>
                <p:nvPr/>
              </p:nvSpPr>
              <p:spPr bwMode="auto">
                <a:xfrm>
                  <a:off x="6254552" y="4250432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2" name="Flowchart: Magnetic Disk 3"/>
                <p:cNvSpPr/>
                <p:nvPr/>
              </p:nvSpPr>
              <p:spPr bwMode="auto">
                <a:xfrm>
                  <a:off x="6178352" y="4174232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248" name="TextBox 1041"/>
          <p:cNvSpPr txBox="1">
            <a:spLocks noChangeArrowheads="1"/>
          </p:cNvSpPr>
          <p:nvPr/>
        </p:nvSpPr>
        <p:spPr bwMode="auto">
          <a:xfrm>
            <a:off x="1845441" y="3645024"/>
            <a:ext cx="5934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ASGC</a:t>
            </a:r>
            <a:endParaRPr lang="en-GB" sz="1100" b="1" dirty="0"/>
          </a:p>
        </p:txBody>
      </p:sp>
      <p:sp>
        <p:nvSpPr>
          <p:cNvPr id="249" name="TextBox 1041"/>
          <p:cNvSpPr txBox="1">
            <a:spLocks noChangeArrowheads="1"/>
          </p:cNvSpPr>
          <p:nvPr/>
        </p:nvSpPr>
        <p:spPr bwMode="auto">
          <a:xfrm>
            <a:off x="1903951" y="3904253"/>
            <a:ext cx="4764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BNL</a:t>
            </a:r>
            <a:endParaRPr lang="en-GB" sz="1100" b="1" dirty="0"/>
          </a:p>
        </p:txBody>
      </p:sp>
      <p:sp>
        <p:nvSpPr>
          <p:cNvPr id="250" name="TextBox 1041"/>
          <p:cNvSpPr txBox="1">
            <a:spLocks noChangeArrowheads="1"/>
          </p:cNvSpPr>
          <p:nvPr/>
        </p:nvSpPr>
        <p:spPr bwMode="auto">
          <a:xfrm>
            <a:off x="1860670" y="4163482"/>
            <a:ext cx="5629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FNAL</a:t>
            </a:r>
            <a:endParaRPr lang="en-GB" sz="1100" b="1" dirty="0"/>
          </a:p>
        </p:txBody>
      </p:sp>
      <p:sp>
        <p:nvSpPr>
          <p:cNvPr id="251" name="TextBox 1041"/>
          <p:cNvSpPr txBox="1">
            <a:spLocks noChangeArrowheads="1"/>
          </p:cNvSpPr>
          <p:nvPr/>
        </p:nvSpPr>
        <p:spPr bwMode="auto">
          <a:xfrm>
            <a:off x="1911966" y="4422711"/>
            <a:ext cx="4603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FZK</a:t>
            </a:r>
            <a:endParaRPr lang="en-GB" sz="1100" b="1" dirty="0"/>
          </a:p>
        </p:txBody>
      </p:sp>
      <p:sp>
        <p:nvSpPr>
          <p:cNvPr id="252" name="TextBox 1041"/>
          <p:cNvSpPr txBox="1">
            <a:spLocks noChangeArrowheads="1"/>
          </p:cNvSpPr>
          <p:nvPr/>
        </p:nvSpPr>
        <p:spPr bwMode="auto">
          <a:xfrm>
            <a:off x="1853456" y="4681940"/>
            <a:ext cx="5774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IN2P3</a:t>
            </a:r>
            <a:endParaRPr lang="en-GB" sz="1100" b="1" dirty="0"/>
          </a:p>
        </p:txBody>
      </p:sp>
      <p:sp>
        <p:nvSpPr>
          <p:cNvPr id="253" name="TextBox 1041"/>
          <p:cNvSpPr txBox="1">
            <a:spLocks noChangeArrowheads="1"/>
          </p:cNvSpPr>
          <p:nvPr/>
        </p:nvSpPr>
        <p:spPr bwMode="auto">
          <a:xfrm>
            <a:off x="1852655" y="4941169"/>
            <a:ext cx="5790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CNAF</a:t>
            </a:r>
            <a:endParaRPr lang="en-GB" sz="1100" b="1" dirty="0"/>
          </a:p>
        </p:txBody>
      </p:sp>
      <p:sp>
        <p:nvSpPr>
          <p:cNvPr id="254" name="TextBox 1041"/>
          <p:cNvSpPr txBox="1">
            <a:spLocks noChangeArrowheads="1"/>
          </p:cNvSpPr>
          <p:nvPr/>
        </p:nvSpPr>
        <p:spPr bwMode="auto">
          <a:xfrm>
            <a:off x="1849449" y="5200398"/>
            <a:ext cx="5854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NDGF</a:t>
            </a:r>
            <a:endParaRPr lang="en-GB" sz="1100" b="1" dirty="0"/>
          </a:p>
        </p:txBody>
      </p:sp>
      <p:sp>
        <p:nvSpPr>
          <p:cNvPr id="255" name="TextBox 1041"/>
          <p:cNvSpPr txBox="1">
            <a:spLocks noChangeArrowheads="1"/>
          </p:cNvSpPr>
          <p:nvPr/>
        </p:nvSpPr>
        <p:spPr bwMode="auto">
          <a:xfrm>
            <a:off x="1786130" y="5459627"/>
            <a:ext cx="7120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NIKHEF</a:t>
            </a:r>
            <a:endParaRPr lang="en-GB" sz="1100" b="1" dirty="0"/>
          </a:p>
        </p:txBody>
      </p:sp>
      <p:sp>
        <p:nvSpPr>
          <p:cNvPr id="256" name="TextBox 1041"/>
          <p:cNvSpPr txBox="1">
            <a:spLocks noChangeArrowheads="1"/>
          </p:cNvSpPr>
          <p:nvPr/>
        </p:nvSpPr>
        <p:spPr bwMode="auto">
          <a:xfrm>
            <a:off x="1932003" y="5718856"/>
            <a:ext cx="420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PIC</a:t>
            </a:r>
            <a:endParaRPr lang="en-GB" sz="1100" b="1" dirty="0"/>
          </a:p>
        </p:txBody>
      </p:sp>
      <p:sp>
        <p:nvSpPr>
          <p:cNvPr id="257" name="TextBox 1041"/>
          <p:cNvSpPr txBox="1">
            <a:spLocks noChangeArrowheads="1"/>
          </p:cNvSpPr>
          <p:nvPr/>
        </p:nvSpPr>
        <p:spPr bwMode="auto">
          <a:xfrm>
            <a:off x="1903951" y="5978085"/>
            <a:ext cx="4764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RAL</a:t>
            </a:r>
            <a:endParaRPr lang="en-GB" sz="1100" b="1" dirty="0"/>
          </a:p>
        </p:txBody>
      </p:sp>
      <p:sp>
        <p:nvSpPr>
          <p:cNvPr id="258" name="TextBox 1041"/>
          <p:cNvSpPr txBox="1">
            <a:spLocks noChangeArrowheads="1"/>
          </p:cNvSpPr>
          <p:nvPr/>
        </p:nvSpPr>
        <p:spPr bwMode="auto">
          <a:xfrm>
            <a:off x="1763688" y="6237312"/>
            <a:ext cx="756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TRIUMF </a:t>
            </a:r>
            <a:endParaRPr lang="en-GB" sz="1100" b="1" dirty="0"/>
          </a:p>
        </p:txBody>
      </p:sp>
      <p:grpSp>
        <p:nvGrpSpPr>
          <p:cNvPr id="194" name="Group 262"/>
          <p:cNvGrpSpPr/>
          <p:nvPr/>
        </p:nvGrpSpPr>
        <p:grpSpPr>
          <a:xfrm>
            <a:off x="3563888" y="2348879"/>
            <a:ext cx="529208" cy="1224137"/>
            <a:chOff x="4067944" y="2420887"/>
            <a:chExt cx="529208" cy="936105"/>
          </a:xfrm>
        </p:grpSpPr>
        <p:cxnSp>
          <p:nvCxnSpPr>
            <p:cNvPr id="6" name="Straight Arrow Connector 5"/>
            <p:cNvCxnSpPr/>
            <p:nvPr/>
          </p:nvCxnSpPr>
          <p:spPr>
            <a:xfrm rot="16200000" flipH="1">
              <a:off x="3635896" y="2852936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16200000" flipH="1">
              <a:off x="37882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rot="16200000" flipH="1">
              <a:off x="39406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rot="16200000" flipH="1">
              <a:off x="4093096" y="2852935"/>
              <a:ext cx="936104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40" name="Cloud 7939"/>
          <p:cNvSpPr/>
          <p:nvPr/>
        </p:nvSpPr>
        <p:spPr>
          <a:xfrm>
            <a:off x="6012160" y="1340768"/>
            <a:ext cx="2736304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ANALYSIS</a:t>
            </a:r>
            <a:endParaRPr lang="en-GB" sz="2400" b="1" dirty="0">
              <a:solidFill>
                <a:schemeClr val="tx2"/>
              </a:solidFill>
            </a:endParaRPr>
          </a:p>
        </p:txBody>
      </p:sp>
      <p:grpSp>
        <p:nvGrpSpPr>
          <p:cNvPr id="7517" name="Group 7937"/>
          <p:cNvGrpSpPr/>
          <p:nvPr/>
        </p:nvGrpSpPr>
        <p:grpSpPr>
          <a:xfrm rot="5400000">
            <a:off x="6234101" y="2558987"/>
            <a:ext cx="2232246" cy="2100064"/>
            <a:chOff x="2699794" y="4077072"/>
            <a:chExt cx="1224134" cy="2100064"/>
          </a:xfrm>
        </p:grpSpPr>
        <p:cxnSp>
          <p:nvCxnSpPr>
            <p:cNvPr id="7518" name="Straight Arrow Connector 7517"/>
            <p:cNvCxnSpPr/>
            <p:nvPr/>
          </p:nvCxnSpPr>
          <p:spPr>
            <a:xfrm rot="16200000" flipV="1">
              <a:off x="2771800" y="4005066"/>
              <a:ext cx="1080120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9" name="Straight Arrow Connector 7518"/>
            <p:cNvCxnSpPr/>
            <p:nvPr/>
          </p:nvCxnSpPr>
          <p:spPr>
            <a:xfrm rot="16200000" flipV="1">
              <a:off x="2876803" y="4110069"/>
              <a:ext cx="870114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0" name="Straight Arrow Connector 7519"/>
            <p:cNvCxnSpPr/>
            <p:nvPr/>
          </p:nvCxnSpPr>
          <p:spPr>
            <a:xfrm rot="10800000">
              <a:off x="2699794" y="4497084"/>
              <a:ext cx="1224134" cy="6601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1" name="Straight Arrow Connector 7520"/>
            <p:cNvCxnSpPr/>
            <p:nvPr/>
          </p:nvCxnSpPr>
          <p:spPr>
            <a:xfrm rot="10800000">
              <a:off x="2699794" y="4707090"/>
              <a:ext cx="1224131" cy="45010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2" name="Straight Arrow Connector 7521"/>
            <p:cNvCxnSpPr/>
            <p:nvPr/>
          </p:nvCxnSpPr>
          <p:spPr>
            <a:xfrm rot="10800000">
              <a:off x="2699794" y="4917096"/>
              <a:ext cx="1224131" cy="240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3" name="Straight Arrow Connector 7522"/>
            <p:cNvCxnSpPr/>
            <p:nvPr/>
          </p:nvCxnSpPr>
          <p:spPr>
            <a:xfrm rot="10800000">
              <a:off x="2699794" y="5127102"/>
              <a:ext cx="122413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4" name="Straight Arrow Connector 7523"/>
            <p:cNvCxnSpPr/>
            <p:nvPr/>
          </p:nvCxnSpPr>
          <p:spPr>
            <a:xfrm rot="10800000" flipV="1">
              <a:off x="2699795" y="5085184"/>
              <a:ext cx="1224131" cy="2519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5" name="Straight Arrow Connector 7524"/>
            <p:cNvCxnSpPr/>
            <p:nvPr/>
          </p:nvCxnSpPr>
          <p:spPr>
            <a:xfrm rot="10800000" flipV="1">
              <a:off x="2699794" y="5085184"/>
              <a:ext cx="1224131" cy="4619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6" name="Straight Arrow Connector 7525"/>
            <p:cNvCxnSpPr/>
            <p:nvPr/>
          </p:nvCxnSpPr>
          <p:spPr>
            <a:xfrm rot="10800000" flipV="1">
              <a:off x="2699794" y="5085184"/>
              <a:ext cx="1224131" cy="67193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7" name="Straight Arrow Connector 7526"/>
            <p:cNvCxnSpPr/>
            <p:nvPr/>
          </p:nvCxnSpPr>
          <p:spPr>
            <a:xfrm rot="5400000">
              <a:off x="2870889" y="4914089"/>
              <a:ext cx="88194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8" name="Straight Arrow Connector 7527"/>
            <p:cNvCxnSpPr/>
            <p:nvPr/>
          </p:nvCxnSpPr>
          <p:spPr>
            <a:xfrm rot="5400000">
              <a:off x="2765884" y="5019094"/>
              <a:ext cx="1091952" cy="122413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42" name="Group 7541"/>
          <p:cNvGrpSpPr/>
          <p:nvPr/>
        </p:nvGrpSpPr>
        <p:grpSpPr>
          <a:xfrm>
            <a:off x="5652120" y="4725144"/>
            <a:ext cx="938077" cy="672172"/>
            <a:chOff x="5652120" y="4725144"/>
            <a:chExt cx="938077" cy="672172"/>
          </a:xfrm>
        </p:grpSpPr>
        <p:cxnSp>
          <p:nvCxnSpPr>
            <p:cNvPr id="7530" name="Straight Arrow Connector 7529"/>
            <p:cNvCxnSpPr/>
            <p:nvPr/>
          </p:nvCxnSpPr>
          <p:spPr>
            <a:xfrm>
              <a:off x="5652120" y="4725144"/>
              <a:ext cx="72008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39" name="TextBox 1041"/>
            <p:cNvSpPr txBox="1">
              <a:spLocks noChangeArrowheads="1"/>
            </p:cNvSpPr>
            <p:nvPr/>
          </p:nvSpPr>
          <p:spPr bwMode="auto">
            <a:xfrm>
              <a:off x="5652120" y="4797152"/>
              <a:ext cx="938077" cy="600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 dirty="0" smtClean="0"/>
                <a:t>Managed</a:t>
              </a:r>
            </a:p>
            <a:p>
              <a:r>
                <a:rPr lang="en-GB" sz="1100" b="1" dirty="0" smtClean="0"/>
                <a:t>on demand</a:t>
              </a:r>
              <a:endParaRPr lang="en-GB" sz="1100" b="1" dirty="0"/>
            </a:p>
            <a:p>
              <a:r>
                <a:rPr lang="en-GB" sz="1100" b="1" dirty="0"/>
                <a:t>replication</a:t>
              </a:r>
            </a:p>
          </p:txBody>
        </p:sp>
      </p:grpSp>
      <p:sp>
        <p:nvSpPr>
          <p:cNvPr id="7540" name="TextBox 1041"/>
          <p:cNvSpPr txBox="1">
            <a:spLocks noChangeArrowheads="1"/>
          </p:cNvSpPr>
          <p:nvPr/>
        </p:nvSpPr>
        <p:spPr bwMode="auto">
          <a:xfrm>
            <a:off x="7380312" y="3356992"/>
            <a:ext cx="1537600" cy="4308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XROOT,</a:t>
            </a:r>
          </a:p>
          <a:p>
            <a:r>
              <a:rPr lang="en-GB" sz="1100" b="1" dirty="0" smtClean="0"/>
              <a:t>Mounted file system</a:t>
            </a:r>
          </a:p>
        </p:txBody>
      </p:sp>
      <p:sp>
        <p:nvSpPr>
          <p:cNvPr id="7541" name="TextBox 1041"/>
          <p:cNvSpPr txBox="1">
            <a:spLocks noChangeArrowheads="1"/>
          </p:cNvSpPr>
          <p:nvPr/>
        </p:nvSpPr>
        <p:spPr bwMode="auto">
          <a:xfrm>
            <a:off x="6619864" y="4941168"/>
            <a:ext cx="184056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 smtClean="0"/>
              <a:t>Scalable</a:t>
            </a:r>
          </a:p>
          <a:p>
            <a:r>
              <a:rPr lang="en-GB" sz="1100" b="1" dirty="0" smtClean="0"/>
              <a:t>Secure</a:t>
            </a:r>
          </a:p>
          <a:p>
            <a:r>
              <a:rPr lang="en-GB" sz="1100" b="1" dirty="0" smtClean="0"/>
              <a:t>Accountable</a:t>
            </a:r>
          </a:p>
          <a:p>
            <a:r>
              <a:rPr lang="en-GB" sz="1100" b="1" dirty="0" smtClean="0"/>
              <a:t>Globally accessible</a:t>
            </a:r>
          </a:p>
          <a:p>
            <a:r>
              <a:rPr lang="en-GB" sz="1100" b="1" dirty="0" smtClean="0"/>
              <a:t>Manageable</a:t>
            </a:r>
          </a:p>
          <a:p>
            <a:r>
              <a:rPr lang="en-GB" sz="1100" b="1" dirty="0" smtClean="0"/>
              <a:t>Multiple level of services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availability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reliability</a:t>
            </a:r>
          </a:p>
          <a:p>
            <a:pPr>
              <a:buFontTx/>
              <a:buChar char="-"/>
            </a:pPr>
            <a:r>
              <a:rPr lang="en-GB" sz="1100" b="1" dirty="0" smtClean="0"/>
              <a:t>Arbitrary performance</a:t>
            </a:r>
          </a:p>
          <a:p>
            <a:r>
              <a:rPr lang="en-GB" sz="1100" b="1" dirty="0" smtClean="0"/>
              <a:t>Decoupled from HW</a:t>
            </a:r>
          </a:p>
          <a:p>
            <a:endParaRPr lang="en-GB" sz="1100" b="1" dirty="0"/>
          </a:p>
        </p:txBody>
      </p:sp>
      <p:grpSp>
        <p:nvGrpSpPr>
          <p:cNvPr id="7545" name="Group 7544"/>
          <p:cNvGrpSpPr/>
          <p:nvPr/>
        </p:nvGrpSpPr>
        <p:grpSpPr>
          <a:xfrm>
            <a:off x="6632525" y="4149080"/>
            <a:ext cx="1539875" cy="792857"/>
            <a:chOff x="3968229" y="4149080"/>
            <a:chExt cx="1539875" cy="792857"/>
          </a:xfrm>
        </p:grpSpPr>
        <p:grpSp>
          <p:nvGrpSpPr>
            <p:cNvPr id="7516" name="Group 7515"/>
            <p:cNvGrpSpPr/>
            <p:nvPr/>
          </p:nvGrpSpPr>
          <p:grpSpPr>
            <a:xfrm>
              <a:off x="3968229" y="4437112"/>
              <a:ext cx="1539875" cy="504825"/>
              <a:chOff x="6660232" y="4365104"/>
              <a:chExt cx="1539875" cy="504825"/>
            </a:xfrm>
          </p:grpSpPr>
          <p:grpSp>
            <p:nvGrpSpPr>
              <p:cNvPr id="6844" name="Group 1090"/>
              <p:cNvGrpSpPr>
                <a:grpSpLocks/>
              </p:cNvGrpSpPr>
              <p:nvPr/>
            </p:nvGrpSpPr>
            <p:grpSpPr bwMode="auto">
              <a:xfrm>
                <a:off x="6660232" y="4365104"/>
                <a:ext cx="777875" cy="504825"/>
                <a:chOff x="5638800" y="4191000"/>
                <a:chExt cx="777875" cy="504825"/>
              </a:xfrm>
            </p:grpSpPr>
            <p:sp>
              <p:nvSpPr>
                <p:cNvPr id="7512" name="Flowchart: Magnetic Disk 3"/>
                <p:cNvSpPr/>
                <p:nvPr/>
              </p:nvSpPr>
              <p:spPr bwMode="auto">
                <a:xfrm>
                  <a:off x="5715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3" name="Flowchart: Magnetic Disk 3"/>
                <p:cNvSpPr/>
                <p:nvPr/>
              </p:nvSpPr>
              <p:spPr bwMode="auto">
                <a:xfrm>
                  <a:off x="6096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4" name="Flowchart: Magnetic Disk 3"/>
                <p:cNvSpPr/>
                <p:nvPr/>
              </p:nvSpPr>
              <p:spPr bwMode="auto">
                <a:xfrm>
                  <a:off x="5638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5" name="Flowchart: Magnetic Disk 3"/>
                <p:cNvSpPr/>
                <p:nvPr/>
              </p:nvSpPr>
              <p:spPr bwMode="auto">
                <a:xfrm>
                  <a:off x="6019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6845" name="Group 1095"/>
              <p:cNvGrpSpPr>
                <a:grpSpLocks/>
              </p:cNvGrpSpPr>
              <p:nvPr/>
            </p:nvGrpSpPr>
            <p:grpSpPr bwMode="auto">
              <a:xfrm>
                <a:off x="7422232" y="4365104"/>
                <a:ext cx="777875" cy="504825"/>
                <a:chOff x="5638800" y="4191000"/>
                <a:chExt cx="777875" cy="504825"/>
              </a:xfrm>
            </p:grpSpPr>
            <p:sp>
              <p:nvSpPr>
                <p:cNvPr id="6846" name="Flowchart: Magnetic Disk 3"/>
                <p:cNvSpPr/>
                <p:nvPr/>
              </p:nvSpPr>
              <p:spPr bwMode="auto">
                <a:xfrm>
                  <a:off x="5715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6847" name="Flowchart: Magnetic Disk 3"/>
                <p:cNvSpPr/>
                <p:nvPr/>
              </p:nvSpPr>
              <p:spPr bwMode="auto">
                <a:xfrm>
                  <a:off x="6096000" y="42672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0" name="Flowchart: Magnetic Disk 3"/>
                <p:cNvSpPr/>
                <p:nvPr/>
              </p:nvSpPr>
              <p:spPr bwMode="auto">
                <a:xfrm>
                  <a:off x="5638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511" name="Flowchart: Magnetic Disk 3"/>
                <p:cNvSpPr/>
                <p:nvPr/>
              </p:nvSpPr>
              <p:spPr bwMode="auto">
                <a:xfrm>
                  <a:off x="6019800" y="4191000"/>
                  <a:ext cx="320675" cy="428625"/>
                </a:xfrm>
                <a:prstGeom prst="flowChartMagneticDisk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</p:grpSp>
        <p:sp>
          <p:nvSpPr>
            <p:cNvPr id="7543" name="TextBox 1035"/>
            <p:cNvSpPr txBox="1">
              <a:spLocks noChangeArrowheads="1"/>
            </p:cNvSpPr>
            <p:nvPr/>
          </p:nvSpPr>
          <p:spPr bwMode="auto">
            <a:xfrm>
              <a:off x="4285158" y="4149080"/>
              <a:ext cx="90601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 b="1" dirty="0" smtClean="0"/>
                <a:t>Disk </a:t>
              </a:r>
              <a:r>
                <a:rPr lang="en-GB" sz="1100" b="1" dirty="0"/>
                <a:t>Pools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258618" y="4461633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EOS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1403648" y="1052735"/>
            <a:ext cx="4176464" cy="5446187"/>
          </a:xfrm>
          <a:prstGeom prst="ellipse">
            <a:avLst/>
          </a:prstGeom>
          <a:solidFill>
            <a:srgbClr val="92D050">
              <a:alpha val="2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TIER 0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CASTOR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CASTOR for the Tier 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CASTOR is and will remain the main strategy for all CERN Tier-0 operation</a:t>
            </a:r>
          </a:p>
          <a:p>
            <a:pPr lvl="1"/>
            <a:r>
              <a:rPr lang="en-US" sz="2000" dirty="0" smtClean="0"/>
              <a:t>Write in real time raw data from all the LHC experiments to tape</a:t>
            </a:r>
          </a:p>
          <a:p>
            <a:pPr lvl="1"/>
            <a:r>
              <a:rPr lang="en-US" sz="2000" dirty="0" smtClean="0"/>
              <a:t>Replicate in real time the raw data to the 11 Tier-1 sites</a:t>
            </a:r>
          </a:p>
          <a:p>
            <a:r>
              <a:rPr lang="en-US" sz="2400" dirty="0" smtClean="0"/>
              <a:t>CASTOR has been consolidated in the last  year, reaching unprecedented availability and performances.</a:t>
            </a:r>
          </a:p>
          <a:p>
            <a:pPr lvl="1"/>
            <a:r>
              <a:rPr lang="en-US" sz="2000" dirty="0" smtClean="0"/>
              <a:t>6 GB/s sustained in production, 220 TB/day</a:t>
            </a:r>
          </a:p>
          <a:p>
            <a:pPr lvl="1"/>
            <a:r>
              <a:rPr lang="en-US" sz="2000" dirty="0" smtClean="0"/>
              <a:t>20+ PB recorded in 2010</a:t>
            </a:r>
          </a:p>
          <a:p>
            <a:r>
              <a:rPr lang="en-US" sz="2400" dirty="0" smtClean="0"/>
              <a:t>Plans to further improve the tape area to reach native speed of next drive generation &gt; 300 MB/s/drive and the announced extended capacity (multi TB tapes)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0730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These major improvements have been achieved by separating Tier-0 operation from data analysis</a:t>
            </a:r>
          </a:p>
          <a:p>
            <a:pPr lvl="1"/>
            <a:r>
              <a:rPr lang="en-US" sz="2000" dirty="0" smtClean="0"/>
              <a:t>Large data volumes, bulk streams of data, managed replications = CASTOR</a:t>
            </a:r>
          </a:p>
          <a:p>
            <a:pPr lvl="1"/>
            <a:r>
              <a:rPr lang="en-US" sz="2000" dirty="0" smtClean="0"/>
              <a:t>Random data access and analysis = EOS (see later)</a:t>
            </a:r>
          </a:p>
          <a:p>
            <a:r>
              <a:rPr lang="en-GB" sz="2400" dirty="0" smtClean="0"/>
              <a:t>Castor is an effective solution for ARCHIVED storage (instead of NEARLINE storage)</a:t>
            </a:r>
          </a:p>
          <a:p>
            <a:pPr lvl="1"/>
            <a:r>
              <a:rPr lang="en-GB" sz="2000" dirty="0" smtClean="0"/>
              <a:t>Tape recalls efficiently managed if aggregated.</a:t>
            </a:r>
          </a:p>
          <a:p>
            <a:pPr lvl="1"/>
            <a:r>
              <a:rPr lang="en-GB" sz="2000" dirty="0" smtClean="0"/>
              <a:t>Plan to reduce end-user </a:t>
            </a:r>
            <a:r>
              <a:rPr lang="en-GB" sz="2000" dirty="0"/>
              <a:t>random access </a:t>
            </a:r>
            <a:r>
              <a:rPr lang="en-GB" sz="2000" dirty="0" smtClean="0"/>
              <a:t>to tapes (accepted by nearly all LHC experiments)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4736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Planned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Plan to simplify the current castor scheduler by removing the LSF scheduler. </a:t>
            </a:r>
          </a:p>
          <a:p>
            <a:pPr lvl="1"/>
            <a:r>
              <a:rPr lang="en-GB" sz="1800" dirty="0" smtClean="0"/>
              <a:t>This will ensure that the CASTOR stager and scheduler will support even the most demanding Tier-0 load for the next years</a:t>
            </a:r>
          </a:p>
          <a:p>
            <a:pPr lvl="1"/>
            <a:r>
              <a:rPr lang="en-GB" sz="1800" dirty="0"/>
              <a:t>N</a:t>
            </a:r>
            <a:r>
              <a:rPr lang="en-GB" sz="1800" dirty="0" smtClean="0"/>
              <a:t>ative disk throughput available to experiments</a:t>
            </a:r>
          </a:p>
          <a:p>
            <a:pPr lvl="1"/>
            <a:r>
              <a:rPr lang="en-GB" sz="1800" dirty="0" smtClean="0"/>
              <a:t>Reduced external dependencies, simplified and streamlined operation</a:t>
            </a:r>
          </a:p>
          <a:p>
            <a:r>
              <a:rPr lang="en-GB" sz="2000" dirty="0" smtClean="0"/>
              <a:t>New tape writing approach</a:t>
            </a:r>
          </a:p>
          <a:p>
            <a:pPr lvl="1"/>
            <a:r>
              <a:rPr lang="en-US" sz="1800" dirty="0" smtClean="0"/>
              <a:t>Postpone writing until enough to fill a (substantial fraction of a) tape to achieve high aggregate transfer rates (&gt; 5GB/s), splitting write streams onto several tapes</a:t>
            </a:r>
          </a:p>
          <a:p>
            <a:pPr lvl="1"/>
            <a:r>
              <a:rPr lang="en-US" sz="1800" dirty="0" smtClean="0"/>
              <a:t>Plans to achieve native drive speed by writing synchronized tape marks every 4 GB of data – See picture on next slide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65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Tape Writing</a:t>
            </a:r>
            <a:endParaRPr lang="en-GB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342" y="1417688"/>
            <a:ext cx="4067571" cy="4034333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12776"/>
            <a:ext cx="3585802" cy="40142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27785" y="2204864"/>
            <a:ext cx="2688164" cy="4561308"/>
            <a:chOff x="5567533" y="-400902"/>
            <a:chExt cx="2688164" cy="4561308"/>
          </a:xfrm>
        </p:grpSpPr>
        <p:sp>
          <p:nvSpPr>
            <p:cNvPr id="8" name="Rectangle 7"/>
            <p:cNvSpPr/>
            <p:nvPr/>
          </p:nvSpPr>
          <p:spPr>
            <a:xfrm>
              <a:off x="5591401" y="3237076"/>
              <a:ext cx="2664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Average file size of</a:t>
              </a:r>
            </a:p>
            <a:p>
              <a:r>
                <a:rPr lang="en-GB" dirty="0" smtClean="0"/>
                <a:t>Currently written files</a:t>
              </a:r>
            </a:p>
            <a:p>
              <a:r>
                <a:rPr lang="en-GB" dirty="0" smtClean="0"/>
                <a:t>200 MB</a:t>
              </a:r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5567533" y="-400902"/>
              <a:ext cx="2" cy="374441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815548" y="4242574"/>
            <a:ext cx="74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2010</a:t>
            </a:r>
            <a:endParaRPr lang="en-GB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627787" y="4221089"/>
            <a:ext cx="252026" cy="118754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26296" y="3448066"/>
            <a:ext cx="1069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2011</a:t>
            </a:r>
          </a:p>
          <a:p>
            <a:r>
              <a:rPr lang="en-GB" sz="1600" dirty="0" smtClean="0"/>
              <a:t>(current)</a:t>
            </a:r>
            <a:endParaRPr lang="en-GB" sz="1600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2663385" y="3677682"/>
            <a:ext cx="262911" cy="6277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22509" y="2505766"/>
            <a:ext cx="1225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2012</a:t>
            </a:r>
          </a:p>
          <a:p>
            <a:r>
              <a:rPr lang="en-GB" sz="1600" dirty="0" smtClean="0"/>
              <a:t>(planned)</a:t>
            </a:r>
            <a:endParaRPr lang="en-GB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627785" y="2462222"/>
            <a:ext cx="294726" cy="16927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52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CASTOR old </a:t>
            </a:r>
            <a:r>
              <a:rPr lang="en-US" sz="2400" dirty="0" err="1" smtClean="0"/>
              <a:t>nearline</a:t>
            </a:r>
            <a:r>
              <a:rPr lang="en-US" sz="2400" dirty="0" smtClean="0"/>
              <a:t> approach: If user file is not on disk, recall it immediately from tape</a:t>
            </a:r>
          </a:p>
          <a:p>
            <a:pPr lvl="1"/>
            <a:r>
              <a:rPr lang="en-US" sz="2000" dirty="0" smtClean="0"/>
              <a:t>Many tapes get (re)mounted and number of files read is low (1-2 files, 2 min for mounting / </a:t>
            </a:r>
            <a:r>
              <a:rPr lang="en-US" sz="2000" dirty="0" err="1" smtClean="0"/>
              <a:t>unmounting</a:t>
            </a:r>
            <a:r>
              <a:rPr lang="en-US" sz="2000" dirty="0" smtClean="0"/>
              <a:t>). Poor effective read performance (~35 MB/s average), reaching 18K tape mount/day</a:t>
            </a:r>
          </a:p>
          <a:p>
            <a:pPr lvl="1"/>
            <a:r>
              <a:rPr lang="en-US" sz="2000" dirty="0" smtClean="0"/>
              <a:t>Many drives used: reduced drive availability for write</a:t>
            </a:r>
          </a:p>
          <a:p>
            <a:r>
              <a:rPr lang="en-US" sz="2400" dirty="0" smtClean="0"/>
              <a:t>By artificially limiting the number of available drive for reading we dramatically improve the recall efficiency (See pictures on next 2 slides)</a:t>
            </a:r>
          </a:p>
          <a:p>
            <a:pPr lvl="1"/>
            <a:r>
              <a:rPr lang="en-GB" sz="2000" dirty="0" smtClean="0"/>
              <a:t>This </a:t>
            </a:r>
            <a:r>
              <a:rPr lang="en-GB" sz="2000" dirty="0" smtClean="0"/>
              <a:t>increased </a:t>
            </a:r>
            <a:r>
              <a:rPr lang="en-GB" sz="2000" dirty="0" smtClean="0"/>
              <a:t>tape storage granularity from files to data (sub)sets (freight-train approach</a:t>
            </a:r>
            <a:r>
              <a:rPr lang="en-GB" sz="2000" dirty="0" smtClean="0"/>
              <a:t>) is </a:t>
            </a:r>
            <a:r>
              <a:rPr lang="en-GB" sz="2000" dirty="0" smtClean="0"/>
              <a:t>managed by production managers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140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0"/>
            <a:ext cx="7309048" cy="838200"/>
          </a:xfrm>
        </p:spPr>
        <p:txBody>
          <a:bodyPr/>
          <a:lstStyle/>
          <a:p>
            <a:r>
              <a:rPr lang="en-GB" sz="2800" dirty="0" smtClean="0"/>
              <a:t>Tape Reading: multiple tape recalls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37223" y="6236731"/>
            <a:ext cx="4812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u="sng" dirty="0">
                <a:hlinkClick r:id="rId2"/>
              </a:rPr>
              <a:t>https://twiki.cern.ch/twiki/bin/view/DSSGroup/RecallPolicyConfiguration</a:t>
            </a:r>
            <a:endParaRPr lang="en-GB" sz="1100" dirty="0"/>
          </a:p>
          <a:p>
            <a:r>
              <a:rPr lang="en-GB" sz="1100" u="sng" dirty="0" smtClean="0">
                <a:hlinkClick r:id="rId3"/>
              </a:rPr>
              <a:t>https</a:t>
            </a:r>
            <a:r>
              <a:rPr lang="en-GB" sz="1100" u="sng" dirty="0">
                <a:hlinkClick r:id="rId3"/>
              </a:rPr>
              <a:t>://</a:t>
            </a:r>
            <a:r>
              <a:rPr lang="en-GB" sz="1100" u="sng" dirty="0" smtClean="0">
                <a:hlinkClick r:id="rId3"/>
              </a:rPr>
              <a:t>twiki.cern.ch/twiki/bin/view/DSSGroup/CastorRecallAnalysis082010</a:t>
            </a:r>
            <a:endParaRPr lang="en-GB" sz="1100" dirty="0"/>
          </a:p>
        </p:txBody>
      </p:sp>
      <p:pic>
        <p:nvPicPr>
          <p:cNvPr id="2052" name="Picture 4" descr="public-last30days-mounts-280920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1365"/>
            <a:ext cx="7667897" cy="51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90154" y="1988840"/>
            <a:ext cx="2754254" cy="3528392"/>
            <a:chOff x="5436096" y="1988840"/>
            <a:chExt cx="2754254" cy="352839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436096" y="2060848"/>
              <a:ext cx="0" cy="34563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509167" y="1988840"/>
              <a:ext cx="2681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Efficiency improvements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by delayed recalls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69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12-15-DSS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2009-12-15-DSS-template</Template>
  <TotalTime>542</TotalTime>
  <Words>1877</Words>
  <Application>Microsoft Office PowerPoint</Application>
  <PresentationFormat>On-screen Show (4:3)</PresentationFormat>
  <Paragraphs>328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2009-12-15-DSS-template</vt:lpstr>
      <vt:lpstr>Custom Design</vt:lpstr>
      <vt:lpstr>Image</vt:lpstr>
      <vt:lpstr>Storage plans for CERN and for the Tier 0</vt:lpstr>
      <vt:lpstr>Planned Architecture</vt:lpstr>
      <vt:lpstr>Planned Architecture</vt:lpstr>
      <vt:lpstr>CASTOR for the Tier 0</vt:lpstr>
      <vt:lpstr>Architectural changes</vt:lpstr>
      <vt:lpstr>Planned developments</vt:lpstr>
      <vt:lpstr>Tape Writing</vt:lpstr>
      <vt:lpstr>Additional improvements</vt:lpstr>
      <vt:lpstr>Tape Reading: multiple tape recalls</vt:lpstr>
      <vt:lpstr>Tape read performance</vt:lpstr>
      <vt:lpstr>Planned Architecture</vt:lpstr>
      <vt:lpstr>Task separation</vt:lpstr>
      <vt:lpstr>EOS Client protocols</vt:lpstr>
      <vt:lpstr>EOS Namespace </vt:lpstr>
      <vt:lpstr>Write performance</vt:lpstr>
      <vt:lpstr>Read performance</vt:lpstr>
      <vt:lpstr>Namespace performance indicators</vt:lpstr>
      <vt:lpstr>EOS reliability</vt:lpstr>
      <vt:lpstr>Types of arbitrary reliability</vt:lpstr>
      <vt:lpstr>Types of arbitrary reliability</vt:lpstr>
      <vt:lpstr>Types of arbitrary reliability</vt:lpstr>
      <vt:lpstr>Types of arbitrary reliability</vt:lpstr>
      <vt:lpstr>Types of arbitrary reliability</vt:lpstr>
      <vt:lpstr>Types of arbitrary reliability</vt:lpstr>
      <vt:lpstr>Types of arbitrary reliability</vt:lpstr>
      <vt:lpstr>Example: 8+6 LDPC</vt:lpstr>
      <vt:lpstr>Types of arbitrary reliability</vt:lpstr>
      <vt:lpstr>EOS Summary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Storage Services</dc:title>
  <dc:creator>Alberto Pace</dc:creator>
  <cp:lastModifiedBy>sciaba</cp:lastModifiedBy>
  <cp:revision>180</cp:revision>
  <dcterms:created xsi:type="dcterms:W3CDTF">2009-12-11T09:11:44Z</dcterms:created>
  <dcterms:modified xsi:type="dcterms:W3CDTF">2011-05-17T08:33:08Z</dcterms:modified>
</cp:coreProperties>
</file>