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89" r:id="rId2"/>
    <p:sldId id="357" r:id="rId3"/>
    <p:sldId id="311" r:id="rId4"/>
    <p:sldId id="361" r:id="rId5"/>
    <p:sldId id="362" r:id="rId6"/>
    <p:sldId id="363" r:id="rId7"/>
    <p:sldId id="364" r:id="rId8"/>
    <p:sldId id="342" r:id="rId9"/>
    <p:sldId id="366" r:id="rId10"/>
    <p:sldId id="369" r:id="rId11"/>
    <p:sldId id="388" r:id="rId12"/>
    <p:sldId id="389" r:id="rId13"/>
    <p:sldId id="370" r:id="rId14"/>
    <p:sldId id="385" r:id="rId15"/>
    <p:sldId id="371" r:id="rId16"/>
    <p:sldId id="386" r:id="rId17"/>
    <p:sldId id="373" r:id="rId18"/>
    <p:sldId id="387" r:id="rId19"/>
    <p:sldId id="374" r:id="rId20"/>
    <p:sldId id="377" r:id="rId21"/>
    <p:sldId id="378" r:id="rId22"/>
    <p:sldId id="379" r:id="rId23"/>
    <p:sldId id="380" r:id="rId24"/>
    <p:sldId id="381" r:id="rId25"/>
    <p:sldId id="383" r:id="rId26"/>
    <p:sldId id="351" r:id="rId27"/>
    <p:sldId id="355" r:id="rId28"/>
    <p:sldId id="384" r:id="rId29"/>
    <p:sldId id="367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FFF0C9"/>
    <a:srgbClr val="FFCC00"/>
    <a:srgbClr val="990099"/>
    <a:srgbClr val="666699"/>
    <a:srgbClr val="6600CC"/>
    <a:srgbClr val="21A566"/>
    <a:srgbClr val="EAEA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036" autoAdjust="0"/>
    <p:restoredTop sz="91447" autoAdjust="0"/>
  </p:normalViewPr>
  <p:slideViewPr>
    <p:cSldViewPr>
      <p:cViewPr varScale="1">
        <p:scale>
          <a:sx n="112" d="100"/>
          <a:sy n="112" d="100"/>
        </p:scale>
        <p:origin x="-71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notesViewPr>
    <p:cSldViewPr>
      <p:cViewPr varScale="1">
        <p:scale>
          <a:sx n="36" d="100"/>
          <a:sy n="36" d="100"/>
        </p:scale>
        <p:origin x="-1458" y="-7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B14B64-98ED-4A1D-A1AF-3223B3A3BA62}" type="datetimeFigureOut">
              <a:rPr lang="it-IT"/>
              <a:pPr>
                <a:defRPr/>
              </a:pPr>
              <a:t>5/20/11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968FDB-FC27-472C-9D25-8362AD666A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1A79573-D8E5-454A-82B6-FC5151BE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EB18C-AE1B-4354-B911-4D48E0082D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2763"/>
          </a:xfrm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98E4-7CD2-4FEA-9836-6B0364580FE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98E4-7CD2-4FEA-9836-6B0364580FE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4656E-3403-496D-BB76-33E85E530DC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4656E-3403-496D-BB76-33E85E530DC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05000" y="209550"/>
            <a:ext cx="7239000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371600" y="207963"/>
            <a:ext cx="887413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9" name="Picture 14" descr="EGEE 3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logo-E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4859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logo-i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/>
              <a:t>Click to edit Master subtitle style</a:t>
            </a:r>
          </a:p>
          <a:p>
            <a:r>
              <a:rPr lang="en-US"/>
              <a:t>Date of Event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0DDE-E78E-4C24-BAC8-E7C348365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0"/>
            <a:ext cx="2146300" cy="6403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0"/>
            <a:ext cx="6291263" cy="6403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C64-0471-49F3-AC8C-BD37ED11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9F76-501C-4F02-92E7-DD306A293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F5DE-903C-4997-9295-834626C7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224A-566E-43BB-8992-66C566E6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0B96-4A6E-4E5F-91BD-9B0F6C69A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9C09E-16A3-4373-BC47-5EEC278F8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CA13-2AA9-4A8E-AE30-7E667B887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095C-965A-4E5F-ABF4-210CF1E8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ADF4F-93D4-4624-B22C-078CB29D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6638" y="6553200"/>
            <a:ext cx="6215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BD05658-45BE-4A09-9564-D328485B0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259632" y="0"/>
            <a:ext cx="7881193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475657" y="692696"/>
            <a:ext cx="7668344" cy="140742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Verdana" pitchFamily="34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971600" y="0"/>
            <a:ext cx="792088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0"/>
            <a:ext cx="5904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4" name="Picture 18" descr="logo-ig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9" descr="logo-EG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12768"/>
            <a:ext cx="1327448" cy="5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42B21B-0672-4F3C-905C-E695E456B4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68538" y="260350"/>
            <a:ext cx="63579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endParaRPr lang="it-IT" sz="4000">
              <a:solidFill>
                <a:schemeClr val="bg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484784"/>
            <a:ext cx="8964613" cy="37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GB" sz="32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endParaRPr lang="en-GB" sz="32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L’Infrastruttura</a:t>
            </a: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Grid </a:t>
            </a: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Italiana</a:t>
            </a:r>
            <a:r>
              <a:rPr lang="en-GB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(IGI)</a:t>
            </a:r>
            <a:endParaRPr lang="en-GB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Luciano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Gaido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INFN Torino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 behalf of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Mirco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Mazzucato</a:t>
            </a:r>
            <a:r>
              <a:rPr lang="en-GB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endParaRPr lang="en-GB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Workshop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congiunto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CCR/INFNGRID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Isola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d’Elba</a:t>
            </a:r>
            <a:endParaRPr lang="en-GB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16-20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maggio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2893" cy="576362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b="0" dirty="0" smtClean="0">
                <a:latin typeface="+mn-lt"/>
              </a:rPr>
              <a:t>Precisazioni sul mandato del MIUR</a:t>
            </a:r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4726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dirty="0" smtClean="0"/>
              <a:t>IGI  è stata finanziata facendo riferimento a EGI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smtClean="0"/>
              <a:t> come primo scopo deve garantire in modo sostenibile:</a:t>
            </a:r>
          </a:p>
          <a:p>
            <a:pPr lvl="1">
              <a:lnSpc>
                <a:spcPct val="80000"/>
              </a:lnSpc>
            </a:pPr>
            <a:r>
              <a:rPr lang="it-IT" sz="2000" dirty="0" smtClean="0">
                <a:solidFill>
                  <a:srgbClr val="C00000"/>
                </a:solidFill>
              </a:rPr>
              <a:t>I servizi </a:t>
            </a:r>
            <a:r>
              <a:rPr lang="it-IT" sz="2000" dirty="0" err="1" smtClean="0">
                <a:solidFill>
                  <a:srgbClr val="C00000"/>
                </a:solidFill>
              </a:rPr>
              <a:t>Grid</a:t>
            </a:r>
            <a:r>
              <a:rPr lang="it-IT" sz="2000" dirty="0" smtClean="0">
                <a:solidFill>
                  <a:srgbClr val="C00000"/>
                </a:solidFill>
              </a:rPr>
              <a:t> (e </a:t>
            </a:r>
            <a:r>
              <a:rPr lang="it-IT" sz="2000" dirty="0" err="1" smtClean="0">
                <a:solidFill>
                  <a:srgbClr val="C00000"/>
                </a:solidFill>
              </a:rPr>
              <a:t>Cloud</a:t>
            </a:r>
            <a:r>
              <a:rPr lang="it-IT" sz="2000" dirty="0" smtClean="0">
                <a:solidFill>
                  <a:srgbClr val="C00000"/>
                </a:solidFill>
              </a:rPr>
              <a:t>) </a:t>
            </a:r>
            <a:r>
              <a:rPr lang="it-IT" sz="2000" dirty="0" smtClean="0"/>
              <a:t>sviluppati negli anni da EGEE e altri progetti Europei e nazionali e oggi  richiesti nell’ e-Infrastruttura di EGI dalle comunità di ricerca di riferimento per la condivisione di CPU, </a:t>
            </a:r>
            <a:r>
              <a:rPr lang="it-IT" sz="2000" dirty="0" err="1" smtClean="0"/>
              <a:t>Storage</a:t>
            </a:r>
            <a:r>
              <a:rPr lang="it-IT" sz="2000" dirty="0" smtClean="0"/>
              <a:t> e Dati.</a:t>
            </a:r>
          </a:p>
          <a:p>
            <a:pPr lvl="2">
              <a:lnSpc>
                <a:spcPct val="80000"/>
              </a:lnSpc>
            </a:pPr>
            <a:r>
              <a:rPr lang="it-IT" sz="1800" dirty="0" smtClean="0"/>
              <a:t>In generale Open e non disponibili commercialmente</a:t>
            </a:r>
          </a:p>
          <a:p>
            <a:pPr lvl="2">
              <a:lnSpc>
                <a:spcPct val="80000"/>
              </a:lnSpc>
            </a:pPr>
            <a:r>
              <a:rPr lang="it-IT" sz="1800" dirty="0" smtClean="0"/>
              <a:t>Forniscono la base su cui costruire/aggiungere altri servizi</a:t>
            </a:r>
          </a:p>
          <a:p>
            <a:pPr lvl="1">
              <a:lnSpc>
                <a:spcPct val="80000"/>
              </a:lnSpc>
            </a:pPr>
            <a:r>
              <a:rPr lang="it-IT" sz="2000" dirty="0" smtClean="0">
                <a:solidFill>
                  <a:srgbClr val="C00000"/>
                </a:solidFill>
              </a:rPr>
              <a:t>Il loro mantenimento ed evoluzione nel tempo </a:t>
            </a:r>
          </a:p>
          <a:p>
            <a:pPr lvl="2">
              <a:lnSpc>
                <a:spcPct val="80000"/>
              </a:lnSpc>
            </a:pPr>
            <a:r>
              <a:rPr lang="it-IT" sz="1800" dirty="0" smtClean="0"/>
              <a:t>In stretto collegamento a livello Europeo con </a:t>
            </a:r>
            <a:r>
              <a:rPr lang="it-IT" sz="1800" dirty="0" err="1" smtClean="0"/>
              <a:t>EGI-InSPIRE</a:t>
            </a:r>
            <a:r>
              <a:rPr lang="it-IT" sz="1800" dirty="0" smtClean="0"/>
              <a:t>, EMI e altri progetti</a:t>
            </a:r>
          </a:p>
          <a:p>
            <a:pPr lvl="1">
              <a:lnSpc>
                <a:spcPct val="80000"/>
              </a:lnSpc>
            </a:pPr>
            <a:r>
              <a:rPr lang="it-IT" sz="2000" dirty="0" smtClean="0">
                <a:solidFill>
                  <a:srgbClr val="C00000"/>
                </a:solidFill>
              </a:rPr>
              <a:t>La sperimentazione per la diffusione delle tecnologia  </a:t>
            </a:r>
            <a:r>
              <a:rPr lang="it-IT" sz="2000" dirty="0" err="1" smtClean="0">
                <a:solidFill>
                  <a:srgbClr val="C00000"/>
                </a:solidFill>
              </a:rPr>
              <a:t>Grid</a:t>
            </a:r>
            <a:r>
              <a:rPr lang="it-IT" sz="2000" dirty="0" smtClean="0">
                <a:solidFill>
                  <a:srgbClr val="C00000"/>
                </a:solidFill>
              </a:rPr>
              <a:t> e </a:t>
            </a:r>
            <a:r>
              <a:rPr lang="it-IT" sz="2000" dirty="0" err="1" smtClean="0">
                <a:solidFill>
                  <a:srgbClr val="C00000"/>
                </a:solidFill>
              </a:rPr>
              <a:t>Cloud</a:t>
            </a:r>
            <a:r>
              <a:rPr lang="it-IT" sz="2000" dirty="0" smtClean="0">
                <a:solidFill>
                  <a:srgbClr val="C00000"/>
                </a:solidFill>
              </a:rPr>
              <a:t>:</a:t>
            </a:r>
          </a:p>
          <a:p>
            <a:pPr lvl="2">
              <a:lnSpc>
                <a:spcPct val="80000"/>
              </a:lnSpc>
            </a:pPr>
            <a:r>
              <a:rPr lang="it-IT" sz="2000" dirty="0" smtClean="0"/>
              <a:t>A tutto il mondo della ricerca</a:t>
            </a:r>
          </a:p>
          <a:p>
            <a:pPr lvl="2">
              <a:lnSpc>
                <a:spcPct val="80000"/>
              </a:lnSpc>
            </a:pPr>
            <a:r>
              <a:rPr lang="it-IT" sz="2000" dirty="0" smtClean="0"/>
              <a:t>Al settore pubblico con opportuno </a:t>
            </a:r>
            <a:r>
              <a:rPr lang="it-IT" sz="2000" dirty="0" err="1" smtClean="0"/>
              <a:t>R&amp;D</a:t>
            </a:r>
            <a:r>
              <a:rPr lang="it-IT" sz="20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it-IT" sz="2000" dirty="0" smtClean="0"/>
              <a:t>Ai privati con opportuno </a:t>
            </a:r>
            <a:r>
              <a:rPr lang="it-IT" sz="2000" dirty="0" err="1" smtClean="0"/>
              <a:t>R&amp;D</a:t>
            </a:r>
            <a:r>
              <a:rPr lang="it-IT" sz="2000" dirty="0" smtClean="0"/>
              <a:t> ( ad es. PON)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IGI </a:t>
            </a:r>
            <a:r>
              <a:rPr lang="en-US" b="1" dirty="0" err="1" smtClean="0"/>
              <a:t>quindi</a:t>
            </a:r>
            <a:r>
              <a:rPr lang="en-US" b="1" dirty="0" smtClean="0"/>
              <a:t> </a:t>
            </a:r>
            <a:r>
              <a:rPr lang="en-US" b="1" dirty="0" err="1" smtClean="0"/>
              <a:t>deve</a:t>
            </a:r>
            <a:r>
              <a:rPr lang="en-US" b="1" dirty="0" smtClean="0"/>
              <a:t> </a:t>
            </a:r>
            <a:r>
              <a:rPr lang="en-US" b="1" dirty="0" err="1" smtClean="0"/>
              <a:t>produrre</a:t>
            </a:r>
            <a:r>
              <a:rPr lang="en-US" b="1" dirty="0" smtClean="0"/>
              <a:t> </a:t>
            </a:r>
            <a:r>
              <a:rPr lang="en-US" b="1" dirty="0" err="1" smtClean="0"/>
              <a:t>ricerca</a:t>
            </a:r>
            <a:r>
              <a:rPr lang="en-US" b="1" dirty="0" smtClean="0"/>
              <a:t> e </a:t>
            </a:r>
            <a:r>
              <a:rPr lang="en-US" b="1" dirty="0" err="1" smtClean="0"/>
              <a:t>innovazione</a:t>
            </a:r>
            <a:r>
              <a:rPr lang="en-US" b="1" dirty="0" smtClean="0"/>
              <a:t> e </a:t>
            </a:r>
            <a:r>
              <a:rPr lang="en-US" b="1" dirty="0" err="1" smtClean="0"/>
              <a:t>allo</a:t>
            </a:r>
            <a:r>
              <a:rPr lang="en-US" b="1" dirty="0" smtClean="0"/>
              <a:t> </a:t>
            </a:r>
            <a:r>
              <a:rPr lang="en-US" b="1" dirty="0" err="1" smtClean="0"/>
              <a:t>stesso</a:t>
            </a:r>
            <a:r>
              <a:rPr lang="en-US" b="1" dirty="0" smtClean="0"/>
              <a:t> tempo </a:t>
            </a:r>
            <a:r>
              <a:rPr lang="en-US" b="1" dirty="0" err="1" smtClean="0"/>
              <a:t>rendere</a:t>
            </a:r>
            <a:r>
              <a:rPr lang="en-US" b="1" dirty="0" smtClean="0"/>
              <a:t> </a:t>
            </a:r>
            <a:r>
              <a:rPr lang="en-US" b="1" dirty="0" err="1" smtClean="0"/>
              <a:t>disponibili</a:t>
            </a:r>
            <a:r>
              <a:rPr lang="en-US" b="1" dirty="0" smtClean="0"/>
              <a:t> </a:t>
            </a:r>
            <a:r>
              <a:rPr lang="en-US" b="1" dirty="0" err="1" smtClean="0"/>
              <a:t>servizi</a:t>
            </a:r>
            <a:r>
              <a:rPr lang="en-US" b="1" dirty="0" smtClean="0"/>
              <a:t> </a:t>
            </a:r>
            <a:r>
              <a:rPr lang="en-US" b="1" dirty="0" err="1" smtClean="0"/>
              <a:t>solidi</a:t>
            </a:r>
            <a:r>
              <a:rPr lang="en-US" b="1" dirty="0" smtClean="0"/>
              <a:t>( 24x7)</a:t>
            </a:r>
            <a:endParaRPr lang="it-IT" dirty="0" smtClean="0"/>
          </a:p>
          <a:p>
            <a:pPr eaLnBrk="1" hangingPunct="1"/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3C3C67-2792-4117-AC5E-D3787641DED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403648" y="6562725"/>
            <a:ext cx="7587952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483769" y="260351"/>
            <a:ext cx="5112568" cy="504354"/>
          </a:xfrm>
        </p:spPr>
        <p:txBody>
          <a:bodyPr/>
          <a:lstStyle/>
          <a:p>
            <a:pPr algn="ctr" eaLnBrk="1" hangingPunct="1"/>
            <a:r>
              <a:rPr lang="it-IT" b="0" dirty="0" smtClean="0"/>
              <a:t>Tempistica e obiettivi (1)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544616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it-IT" dirty="0" smtClean="0"/>
              <a:t>Realizzazione di IGI in due fasi:</a:t>
            </a:r>
          </a:p>
          <a:p>
            <a:pPr lvl="1" eaLnBrk="1" hangingPunct="1">
              <a:lnSpc>
                <a:spcPct val="60000"/>
              </a:lnSpc>
            </a:pPr>
            <a:r>
              <a:rPr lang="it-IT" sz="2400" dirty="0" smtClean="0"/>
              <a:t>Fase 1: Progetto Speciale all’interno di INFN</a:t>
            </a:r>
          </a:p>
          <a:p>
            <a:pPr lvl="1" eaLnBrk="1" hangingPunct="1">
              <a:lnSpc>
                <a:spcPct val="60000"/>
              </a:lnSpc>
            </a:pPr>
            <a:r>
              <a:rPr lang="it-IT" sz="2400" dirty="0" smtClean="0"/>
              <a:t>Fase 2: IGI come entità autonoma</a:t>
            </a:r>
          </a:p>
          <a:p>
            <a:pPr eaLnBrk="1" hangingPunct="1">
              <a:lnSpc>
                <a:spcPct val="60000"/>
              </a:lnSpc>
            </a:pPr>
            <a:r>
              <a:rPr lang="it-IT" dirty="0" smtClean="0"/>
              <a:t>Fase 1:</a:t>
            </a:r>
          </a:p>
          <a:p>
            <a:pPr lvl="1" eaLnBrk="1" hangingPunct="1">
              <a:lnSpc>
                <a:spcPct val="60000"/>
              </a:lnSpc>
            </a:pPr>
            <a:r>
              <a:rPr lang="it-IT" sz="2400" dirty="0" smtClean="0"/>
              <a:t>Durata presunta un anno ( per definire e approvare statuto)</a:t>
            </a:r>
          </a:p>
          <a:p>
            <a:pPr lvl="1" eaLnBrk="1" hangingPunct="1">
              <a:lnSpc>
                <a:spcPct val="60000"/>
              </a:lnSpc>
            </a:pPr>
            <a:r>
              <a:rPr lang="it-IT" sz="2400" dirty="0" smtClean="0"/>
              <a:t>Attività:</a:t>
            </a:r>
          </a:p>
          <a:p>
            <a:pPr lvl="2" eaLnBrk="1" hangingPunct="1"/>
            <a:r>
              <a:rPr lang="it-IT" sz="2000" dirty="0" smtClean="0"/>
              <a:t>Trasferire e consolidare nel progetto speciale le attuali attività tecniche d’interesse generale svolte dai partner</a:t>
            </a:r>
          </a:p>
          <a:p>
            <a:pPr lvl="2" eaLnBrk="1" hangingPunct="1"/>
            <a:r>
              <a:rPr lang="it-IT" sz="2000" dirty="0" smtClean="0"/>
              <a:t>Garantire come IGI il rispetto degli impegni assunti nei progetti Europei di valenza generale come EMI e </a:t>
            </a:r>
            <a:r>
              <a:rPr lang="it-IT" sz="2000" dirty="0" err="1" smtClean="0"/>
              <a:t>EGI-InSPIRE</a:t>
            </a:r>
            <a:r>
              <a:rPr lang="it-IT" sz="2000" dirty="0" smtClean="0"/>
              <a:t> e di quelli delle </a:t>
            </a:r>
            <a:r>
              <a:rPr lang="it-IT" sz="2000" dirty="0" err="1" smtClean="0"/>
              <a:t>Virtual</a:t>
            </a:r>
            <a:r>
              <a:rPr lang="it-IT" sz="2000" dirty="0" smtClean="0"/>
              <a:t> </a:t>
            </a:r>
            <a:r>
              <a:rPr lang="it-IT" sz="2000" dirty="0" err="1" smtClean="0"/>
              <a:t>Research</a:t>
            </a:r>
            <a:r>
              <a:rPr lang="it-IT" sz="2000" dirty="0" smtClean="0"/>
              <a:t> </a:t>
            </a:r>
            <a:r>
              <a:rPr lang="it-IT" sz="2000" dirty="0" err="1" smtClean="0"/>
              <a:t>Communities</a:t>
            </a:r>
            <a:endParaRPr lang="it-IT" sz="2000" dirty="0" smtClean="0"/>
          </a:p>
          <a:p>
            <a:pPr lvl="2" eaLnBrk="1" hangingPunct="1"/>
            <a:r>
              <a:rPr lang="en-US" sz="2000" dirty="0" err="1" smtClean="0"/>
              <a:t>Organizzare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proprio</a:t>
            </a:r>
            <a:r>
              <a:rPr lang="en-US" sz="2000" dirty="0" smtClean="0"/>
              <a:t> </a:t>
            </a:r>
            <a:r>
              <a:rPr lang="en-US" sz="2000" dirty="0" err="1" smtClean="0"/>
              <a:t>personale</a:t>
            </a:r>
            <a:r>
              <a:rPr lang="en-US" sz="2000" dirty="0" smtClean="0"/>
              <a:t> in </a:t>
            </a:r>
            <a:r>
              <a:rPr lang="en-US" sz="2000" dirty="0" err="1" smtClean="0"/>
              <a:t>collaborazione</a:t>
            </a:r>
            <a:r>
              <a:rPr lang="en-US" sz="2000" dirty="0" smtClean="0"/>
              <a:t> con, ma in </a:t>
            </a:r>
            <a:r>
              <a:rPr lang="en-US" sz="2000" dirty="0" err="1" smtClean="0"/>
              <a:t>autonomia</a:t>
            </a:r>
            <a:r>
              <a:rPr lang="en-US" sz="2000" dirty="0" smtClean="0"/>
              <a:t> </a:t>
            </a:r>
            <a:r>
              <a:rPr lang="en-US" sz="2000" dirty="0" err="1" smtClean="0"/>
              <a:t>dai</a:t>
            </a:r>
            <a:r>
              <a:rPr lang="en-US" sz="2000" dirty="0" smtClean="0"/>
              <a:t>, partner</a:t>
            </a:r>
          </a:p>
          <a:p>
            <a:pPr lvl="2" eaLnBrk="1" hangingPunct="1"/>
            <a:r>
              <a:rPr lang="en-US" sz="2000" dirty="0" err="1" smtClean="0"/>
              <a:t>Preparare</a:t>
            </a:r>
            <a:r>
              <a:rPr lang="en-US" sz="2000" dirty="0" smtClean="0"/>
              <a:t> lo </a:t>
            </a:r>
            <a:r>
              <a:rPr lang="en-US" sz="2000" dirty="0" err="1" smtClean="0"/>
              <a:t>statuto</a:t>
            </a:r>
            <a:r>
              <a:rPr lang="en-US" sz="2000" dirty="0" smtClean="0"/>
              <a:t> e </a:t>
            </a:r>
            <a:r>
              <a:rPr lang="it-IT" sz="2000" dirty="0" smtClean="0"/>
              <a:t>creare il Consorzio al più presto per poter partecipare a nuovi finanziamenti  come quelli ministeriali dei PON</a:t>
            </a:r>
          </a:p>
          <a:p>
            <a:pPr lvl="2" eaLnBrk="1" hangingPunct="1"/>
            <a:r>
              <a:rPr lang="it-IT" sz="2000" dirty="0" smtClean="0"/>
              <a:t>Sviluppare  una strategia per la sostenibilità e gli strumenti amministrativi per il nuovo  “Consorzio”</a:t>
            </a:r>
            <a:endParaRPr lang="en-US" sz="2000" dirty="0" smtClean="0"/>
          </a:p>
          <a:p>
            <a:pPr lvl="2" eaLnBrk="1" hangingPunct="1">
              <a:lnSpc>
                <a:spcPct val="60000"/>
              </a:lnSpc>
            </a:pPr>
            <a:endParaRPr lang="it-IT" sz="20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959C68-B41C-4915-8BF2-2633746E149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483769" y="260351"/>
            <a:ext cx="5112568" cy="504354"/>
          </a:xfrm>
        </p:spPr>
        <p:txBody>
          <a:bodyPr/>
          <a:lstStyle/>
          <a:p>
            <a:pPr algn="ctr" eaLnBrk="1" hangingPunct="1"/>
            <a:r>
              <a:rPr lang="it-IT" b="0" dirty="0" smtClean="0"/>
              <a:t>Tempistica e obiettivi (2)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235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dirty="0" smtClean="0"/>
              <a:t>Fase 2:</a:t>
            </a:r>
          </a:p>
          <a:p>
            <a:pPr lvl="1" eaLnBrk="1" hangingPunct="1"/>
            <a:r>
              <a:rPr lang="it-IT" sz="2400" dirty="0" smtClean="0"/>
              <a:t>Dalla creazione del consorzio in poi</a:t>
            </a:r>
          </a:p>
          <a:p>
            <a:pPr lvl="2" eaLnBrk="1" hangingPunct="1"/>
            <a:r>
              <a:rPr lang="it-IT" sz="2400" dirty="0" smtClean="0"/>
              <a:t>Gestione autonoma </a:t>
            </a:r>
          </a:p>
          <a:p>
            <a:pPr lvl="2" eaLnBrk="1" hangingPunct="1"/>
            <a:r>
              <a:rPr lang="it-IT" sz="2400" dirty="0" smtClean="0"/>
              <a:t>Durata definita nello statuto</a:t>
            </a:r>
          </a:p>
          <a:p>
            <a:pPr lvl="2" eaLnBrk="1" hangingPunct="1"/>
            <a:r>
              <a:rPr lang="it-IT" sz="2400" dirty="0" smtClean="0"/>
              <a:t>Contratti a tempo indeterminato per preservare e attirare le competenze</a:t>
            </a:r>
          </a:p>
          <a:p>
            <a:pPr lvl="2" eaLnBrk="1" hangingPunct="1"/>
            <a:endParaRPr lang="it-IT" sz="20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959C68-B41C-4915-8BF2-2633746E149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91680" y="6562725"/>
            <a:ext cx="7299920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545787-6B3C-4C04-94A2-D42A4968651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907704" y="0"/>
            <a:ext cx="554461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it-IT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collocazione di </a:t>
            </a:r>
            <a:r>
              <a:rPr lang="it-IT" sz="2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IGI (1) </a:t>
            </a:r>
            <a:endParaRPr lang="it-IT" sz="28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23528" y="1124744"/>
            <a:ext cx="856895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</a:rPr>
              <a:t>IGI si propone in Italia come l’Organizzazione pubblica di riferimento per  </a:t>
            </a:r>
            <a:r>
              <a:rPr lang="it-IT" sz="2400" b="1" dirty="0">
                <a:latin typeface="+mn-lt"/>
              </a:rPr>
              <a:t>l’infrastruttura Distribuita di Calcolo e </a:t>
            </a:r>
            <a:r>
              <a:rPr lang="it-IT" sz="2400" b="1" dirty="0" err="1">
                <a:latin typeface="+mn-lt"/>
              </a:rPr>
              <a:t>Storage</a:t>
            </a:r>
            <a:r>
              <a:rPr lang="it-IT" sz="2400" b="1" dirty="0">
                <a:latin typeface="+mn-lt"/>
              </a:rPr>
              <a:t> (DCSI)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che offre servizi innovativi:</a:t>
            </a:r>
            <a:endParaRPr lang="it-IT" sz="2400" dirty="0">
              <a:latin typeface="+mn-lt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000" dirty="0" err="1">
                <a:latin typeface="+mn-lt"/>
              </a:rPr>
              <a:t>Grid</a:t>
            </a:r>
            <a:r>
              <a:rPr lang="it-IT" sz="2000" dirty="0">
                <a:latin typeface="+mn-lt"/>
              </a:rPr>
              <a:t> per la condivisione di CPU, </a:t>
            </a:r>
            <a:r>
              <a:rPr lang="it-IT" sz="2000" dirty="0" err="1">
                <a:latin typeface="+mn-lt"/>
              </a:rPr>
              <a:t>Storage</a:t>
            </a:r>
            <a:r>
              <a:rPr lang="it-IT" sz="2000" dirty="0">
                <a:latin typeface="+mn-lt"/>
              </a:rPr>
              <a:t> e Dati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000" dirty="0" err="1">
                <a:latin typeface="+mn-lt"/>
              </a:rPr>
              <a:t>Cloud</a:t>
            </a:r>
            <a:r>
              <a:rPr lang="it-IT" sz="2000" dirty="0">
                <a:latin typeface="+mn-lt"/>
              </a:rPr>
              <a:t> per un’offerta </a:t>
            </a:r>
            <a:r>
              <a:rPr lang="it-IT" sz="2000" dirty="0" err="1">
                <a:latin typeface="+mn-lt"/>
              </a:rPr>
              <a:t>IaaS</a:t>
            </a:r>
            <a:r>
              <a:rPr lang="it-IT" sz="2000" dirty="0">
                <a:latin typeface="+mn-lt"/>
              </a:rPr>
              <a:t>, </a:t>
            </a:r>
            <a:r>
              <a:rPr lang="it-IT" sz="2000" dirty="0" err="1">
                <a:latin typeface="+mn-lt"/>
              </a:rPr>
              <a:t>SaaS…</a:t>
            </a:r>
            <a:r>
              <a:rPr lang="it-IT" sz="2000" dirty="0">
                <a:latin typeface="+mn-lt"/>
              </a:rPr>
              <a:t>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latin typeface="+mn-lt"/>
              </a:rPr>
              <a:t>I servizi forniti da IGI devono sostenere </a:t>
            </a:r>
            <a:r>
              <a:rPr lang="it-IT" sz="2400" dirty="0">
                <a:latin typeface="+mn-lt"/>
              </a:rPr>
              <a:t>le attività del mondo della Ricerca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latin typeface="+mn-lt"/>
              </a:rPr>
              <a:t>IGI deve promuovere la  </a:t>
            </a:r>
            <a:r>
              <a:rPr lang="it-IT" sz="2400" dirty="0">
                <a:latin typeface="+mn-lt"/>
              </a:rPr>
              <a:t>sperimentazione </a:t>
            </a:r>
            <a:r>
              <a:rPr lang="it-IT" sz="2400" dirty="0" smtClean="0">
                <a:latin typeface="+mn-lt"/>
              </a:rPr>
              <a:t>di servizi innovativi: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latin typeface="+mn-lt"/>
              </a:rPr>
              <a:t> </a:t>
            </a:r>
            <a:r>
              <a:rPr lang="it-IT" sz="2400" dirty="0">
                <a:latin typeface="+mn-lt"/>
              </a:rPr>
              <a:t>per il settore pubblico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Wingdings"/>
              <a:buChar char="à"/>
              <a:defRPr/>
            </a:pPr>
            <a:r>
              <a:rPr lang="it-IT" sz="2000" dirty="0" smtClean="0">
                <a:latin typeface="+mn-lt"/>
              </a:rPr>
              <a:t>da </a:t>
            </a:r>
            <a:r>
              <a:rPr lang="it-IT" sz="2000" dirty="0">
                <a:latin typeface="+mn-lt"/>
              </a:rPr>
              <a:t>definire con il Ministero Innovazione e altri Ministeri (Salute, MISE, Beni </a:t>
            </a:r>
            <a:r>
              <a:rPr lang="it-IT" sz="2000" dirty="0" err="1">
                <a:latin typeface="+mn-lt"/>
              </a:rPr>
              <a:t>Culturali</a:t>
            </a:r>
            <a:r>
              <a:rPr lang="it-IT" sz="2000" dirty="0" err="1" smtClean="0">
                <a:latin typeface="+mn-lt"/>
              </a:rPr>
              <a:t>…</a:t>
            </a:r>
            <a:r>
              <a:rPr lang="it-IT" sz="2000" dirty="0" smtClean="0">
                <a:latin typeface="+mn-lt"/>
              </a:rPr>
              <a:t>.):  nuovi finanziamenti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smtClean="0">
                <a:latin typeface="+mn-lt"/>
              </a:rPr>
              <a:t>e in quello privato:</a:t>
            </a:r>
            <a:endParaRPr lang="it-IT" sz="2400" dirty="0">
              <a:latin typeface="+mn-lt"/>
            </a:endParaRP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dirty="0">
                <a:latin typeface="+mn-lt"/>
              </a:rPr>
              <a:t>PON e altri progetti di RI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7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91680" y="6562725"/>
            <a:ext cx="7299920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545787-6B3C-4C04-94A2-D42A4968651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907704" y="0"/>
            <a:ext cx="554461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it-IT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collocazione di </a:t>
            </a:r>
            <a:r>
              <a:rPr lang="it-IT" sz="2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IGI (2) </a:t>
            </a:r>
            <a:endParaRPr lang="it-IT" sz="28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23528" y="1124744"/>
            <a:ext cx="856895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000" dirty="0">
              <a:latin typeface="+mn-lt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</a:rPr>
              <a:t>Come National </a:t>
            </a:r>
            <a:r>
              <a:rPr lang="it-IT" sz="2400" dirty="0" err="1">
                <a:latin typeface="+mn-lt"/>
              </a:rPr>
              <a:t>Grid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Initiative</a:t>
            </a:r>
            <a:r>
              <a:rPr lang="it-IT" sz="2400" dirty="0">
                <a:latin typeface="+mn-lt"/>
              </a:rPr>
              <a:t> Italiana è l’interfaccia internazionale per </a:t>
            </a:r>
            <a:r>
              <a:rPr lang="it-IT" sz="2400" dirty="0" smtClean="0">
                <a:latin typeface="+mn-lt"/>
              </a:rPr>
              <a:t>l’infrastruttura </a:t>
            </a:r>
            <a:r>
              <a:rPr lang="it-IT" sz="2400" dirty="0" err="1" smtClean="0">
                <a:latin typeface="+mn-lt"/>
              </a:rPr>
              <a:t>grid</a:t>
            </a:r>
            <a:r>
              <a:rPr lang="it-IT" sz="2400" dirty="0" smtClean="0">
                <a:latin typeface="+mn-lt"/>
              </a:rPr>
              <a:t> e </a:t>
            </a:r>
            <a:r>
              <a:rPr lang="it-IT" sz="2400" dirty="0" err="1" smtClean="0">
                <a:latin typeface="+mn-lt"/>
              </a:rPr>
              <a:t>cloud</a:t>
            </a:r>
            <a:r>
              <a:rPr lang="it-IT" sz="2400" dirty="0" smtClean="0">
                <a:latin typeface="+mn-lt"/>
              </a:rPr>
              <a:t> nazionale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it-IT" sz="24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</a:rPr>
              <a:t>I collegamenti a livello internazionale con le comunità di ricerca e sviluppo forniscono una solida base per poter agire da motore d’innovazione per l’Italia in questo campo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latin typeface="+mn-lt"/>
              </a:rPr>
              <a:t>Rimane </a:t>
            </a:r>
            <a:r>
              <a:rPr lang="it-IT" sz="2400" dirty="0">
                <a:latin typeface="+mn-lt"/>
              </a:rPr>
              <a:t>fuori da IGI il CINECA  e l’HPC spinto (PRACE)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7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562725"/>
            <a:ext cx="7515944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D4590-C4A9-4316-8174-AD8F9CE2349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907704" y="188640"/>
            <a:ext cx="5832647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La sostenibilità di </a:t>
            </a:r>
            <a:r>
              <a:rPr lang="it-IT" sz="2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IGI (1)</a:t>
            </a:r>
            <a:endParaRPr lang="it-IT" sz="28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95288" y="1196975"/>
            <a:ext cx="8425184" cy="47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</a:rPr>
              <a:t>Dal punto di vista operazionale IGI </a:t>
            </a:r>
            <a:r>
              <a:rPr lang="it-IT" sz="2400" dirty="0" smtClean="0">
                <a:latin typeface="+mn-lt"/>
              </a:rPr>
              <a:t>permette </a:t>
            </a:r>
            <a:r>
              <a:rPr lang="it-IT" sz="2400" dirty="0">
                <a:latin typeface="+mn-lt"/>
              </a:rPr>
              <a:t>di stabilizzare le competenze esistenti e può contare su una base solida di persone esperte formate nei progetti Europei per offrire e supportare i servizi </a:t>
            </a:r>
            <a:r>
              <a:rPr lang="it-IT" sz="2400" dirty="0" err="1">
                <a:latin typeface="+mn-lt"/>
              </a:rPr>
              <a:t>grid</a:t>
            </a:r>
            <a:r>
              <a:rPr lang="it-IT" sz="2400" dirty="0">
                <a:latin typeface="+mn-lt"/>
              </a:rPr>
              <a:t> e </a:t>
            </a:r>
            <a:r>
              <a:rPr lang="it-IT" sz="2400" dirty="0" err="1" smtClean="0">
                <a:latin typeface="+mn-lt"/>
              </a:rPr>
              <a:t>cloud</a:t>
            </a:r>
            <a:endParaRPr lang="it-IT" sz="2400" dirty="0" smtClean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</a:rPr>
              <a:t>Il finanziamento MIUR e delle altre </a:t>
            </a:r>
            <a:r>
              <a:rPr lang="it-IT" sz="2400" dirty="0" err="1">
                <a:latin typeface="+mn-lt"/>
              </a:rPr>
              <a:t>NGIs</a:t>
            </a:r>
            <a:r>
              <a:rPr lang="it-IT" sz="2400" dirty="0">
                <a:latin typeface="+mn-lt"/>
              </a:rPr>
              <a:t> garantisce la </a:t>
            </a:r>
            <a:r>
              <a:rPr lang="it-IT" sz="2400" dirty="0" smtClean="0">
                <a:latin typeface="+mn-lt"/>
              </a:rPr>
              <a:t>sostenibilità </a:t>
            </a:r>
            <a:r>
              <a:rPr lang="it-IT" sz="2400" dirty="0">
                <a:latin typeface="+mn-lt"/>
              </a:rPr>
              <a:t>dei servizi offerti da EGI e dall’e-Infrastruttura Europea su cui si basa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 smtClean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latin typeface="+mn-lt"/>
              </a:rPr>
              <a:t>Il </a:t>
            </a:r>
            <a:r>
              <a:rPr lang="it-IT" sz="2400" dirty="0">
                <a:latin typeface="+mn-lt"/>
              </a:rPr>
              <a:t>Software  </a:t>
            </a:r>
            <a:r>
              <a:rPr lang="it-IT" sz="2400" dirty="0" err="1">
                <a:latin typeface="+mn-lt"/>
              </a:rPr>
              <a:t>Grid</a:t>
            </a:r>
            <a:r>
              <a:rPr lang="it-IT" sz="2400" dirty="0">
                <a:latin typeface="+mn-lt"/>
              </a:rPr>
              <a:t> e </a:t>
            </a:r>
            <a:r>
              <a:rPr lang="it-IT" sz="2400" dirty="0" err="1">
                <a:latin typeface="+mn-lt"/>
              </a:rPr>
              <a:t>Cloud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è </a:t>
            </a:r>
            <a:r>
              <a:rPr lang="it-IT" sz="2400" dirty="0">
                <a:latin typeface="+mn-lt"/>
              </a:rPr>
              <a:t>ancora fornito da Istituzioni e da progetti.  In particolare EMI (10 </a:t>
            </a:r>
            <a:r>
              <a:rPr lang="it-IT" sz="2400" dirty="0" err="1">
                <a:latin typeface="+mn-lt"/>
              </a:rPr>
              <a:t>M€</a:t>
            </a:r>
            <a:r>
              <a:rPr lang="it-IT" sz="2400" dirty="0">
                <a:latin typeface="+mn-lt"/>
              </a:rPr>
              <a:t>) </a:t>
            </a:r>
            <a:r>
              <a:rPr lang="it-IT" sz="2400" dirty="0" smtClean="0">
                <a:latin typeface="+mn-lt"/>
              </a:rPr>
              <a:t>è </a:t>
            </a:r>
            <a:r>
              <a:rPr lang="it-IT" sz="2400" dirty="0">
                <a:latin typeface="+mn-lt"/>
              </a:rPr>
              <a:t>quello di riferimento.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it-IT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562725"/>
            <a:ext cx="7515944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D4590-C4A9-4316-8174-AD8F9CE2349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907704" y="188640"/>
            <a:ext cx="5832647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28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La sostenibilità di </a:t>
            </a:r>
            <a:r>
              <a:rPr lang="it-IT" sz="2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IGI (2)</a:t>
            </a:r>
            <a:endParaRPr lang="it-IT" sz="28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95536" y="1124744"/>
            <a:ext cx="8496944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 smtClean="0">
                <a:latin typeface="+mn-lt"/>
              </a:rPr>
              <a:t>Per </a:t>
            </a:r>
            <a:r>
              <a:rPr lang="it-IT" sz="2400" dirty="0">
                <a:latin typeface="+mn-lt"/>
              </a:rPr>
              <a:t>preservare </a:t>
            </a:r>
            <a:r>
              <a:rPr lang="it-IT" sz="2400" dirty="0" smtClean="0">
                <a:latin typeface="+mn-lt"/>
              </a:rPr>
              <a:t>le </a:t>
            </a:r>
            <a:r>
              <a:rPr lang="it-IT" sz="2400" dirty="0">
                <a:latin typeface="+mn-lt"/>
              </a:rPr>
              <a:t>competenze </a:t>
            </a:r>
            <a:r>
              <a:rPr lang="it-IT" sz="2400" dirty="0" smtClean="0">
                <a:latin typeface="+mn-lt"/>
              </a:rPr>
              <a:t>esistenti </a:t>
            </a:r>
            <a:r>
              <a:rPr lang="it-IT" sz="2400" dirty="0">
                <a:latin typeface="+mn-lt"/>
              </a:rPr>
              <a:t>in Italia </a:t>
            </a:r>
            <a:r>
              <a:rPr lang="it-IT" sz="2400" dirty="0" smtClean="0">
                <a:latin typeface="+mn-lt"/>
              </a:rPr>
              <a:t>che </a:t>
            </a:r>
            <a:r>
              <a:rPr lang="it-IT" sz="2400" dirty="0">
                <a:latin typeface="+mn-lt"/>
              </a:rPr>
              <a:t>garantiscono lo sviluppo e il mantenimento delle componenti software </a:t>
            </a:r>
            <a:r>
              <a:rPr lang="it-IT" sz="2400" dirty="0" smtClean="0">
                <a:latin typeface="+mn-lt"/>
              </a:rPr>
              <a:t>usate in EGI,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nell’ultima </a:t>
            </a:r>
            <a:r>
              <a:rPr lang="it-IT" sz="2400" dirty="0">
                <a:latin typeface="+mn-lt"/>
              </a:rPr>
              <a:t>riunione del </a:t>
            </a:r>
            <a:r>
              <a:rPr lang="it-IT" sz="2400" dirty="0" err="1">
                <a:latin typeface="+mn-lt"/>
              </a:rPr>
              <a:t>CC</a:t>
            </a:r>
            <a:r>
              <a:rPr lang="it-IT" sz="2400" dirty="0">
                <a:latin typeface="+mn-lt"/>
              </a:rPr>
              <a:t> della JRU 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s</a:t>
            </a:r>
            <a:r>
              <a:rPr lang="it-IT" sz="2400" dirty="0" smtClean="0">
                <a:solidFill>
                  <a:srgbClr val="C00000"/>
                </a:solidFill>
                <a:latin typeface="+mn-lt"/>
              </a:rPr>
              <a:t>i 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è deciso di trasferire le attività software relative a EGI e EMI dentro IGI per garantirne la generalità e </a:t>
            </a:r>
            <a:r>
              <a:rPr lang="it-IT" sz="2400" dirty="0" smtClean="0">
                <a:solidFill>
                  <a:srgbClr val="C00000"/>
                </a:solidFill>
                <a:latin typeface="+mn-lt"/>
              </a:rPr>
              <a:t>sostenibilità: </a:t>
            </a:r>
            <a:endParaRPr lang="it-IT" sz="2400" dirty="0">
              <a:solidFill>
                <a:srgbClr val="C00000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400" dirty="0">
                <a:latin typeface="+mn-lt"/>
              </a:rPr>
              <a:t>d</a:t>
            </a:r>
            <a:r>
              <a:rPr lang="it-IT" sz="2400" dirty="0" smtClean="0">
                <a:latin typeface="+mn-lt"/>
              </a:rPr>
              <a:t>iverso </a:t>
            </a:r>
            <a:r>
              <a:rPr lang="it-IT" sz="2400" dirty="0">
                <a:latin typeface="+mn-lt"/>
              </a:rPr>
              <a:t>da quanto previsto originariamente </a:t>
            </a:r>
            <a:r>
              <a:rPr lang="it-IT" sz="2400" dirty="0" smtClean="0">
                <a:latin typeface="+mn-lt"/>
              </a:rPr>
              <a:t>in IGI</a:t>
            </a:r>
            <a:endParaRPr lang="it-IT" sz="240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400" dirty="0" smtClean="0">
                <a:latin typeface="+mn-lt"/>
              </a:rPr>
              <a:t>IGI quindi garantirà il mantenimento </a:t>
            </a:r>
            <a:r>
              <a:rPr lang="it-IT" sz="2400" dirty="0">
                <a:latin typeface="+mn-lt"/>
              </a:rPr>
              <a:t>e supporto del software Italiano usato in EGI e </a:t>
            </a:r>
            <a:r>
              <a:rPr lang="it-IT" sz="2400" dirty="0" smtClean="0">
                <a:latin typeface="+mn-lt"/>
              </a:rPr>
              <a:t>la sua evoluzione </a:t>
            </a:r>
            <a:r>
              <a:rPr lang="it-IT" sz="2400" dirty="0">
                <a:latin typeface="+mn-lt"/>
              </a:rPr>
              <a:t>secondo </a:t>
            </a:r>
            <a:r>
              <a:rPr lang="it-IT" sz="2400" dirty="0" smtClean="0">
                <a:latin typeface="+mn-lt"/>
              </a:rPr>
              <a:t>le necessità </a:t>
            </a:r>
            <a:endParaRPr lang="it-IT" sz="240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400" dirty="0">
                <a:latin typeface="+mn-lt"/>
              </a:rPr>
              <a:t>Occorrerà sviluppare a livello EC un business </a:t>
            </a:r>
            <a:r>
              <a:rPr lang="it-IT" sz="2400" dirty="0" err="1">
                <a:latin typeface="+mn-lt"/>
              </a:rPr>
              <a:t>model</a:t>
            </a:r>
            <a:r>
              <a:rPr lang="it-IT" sz="2400" dirty="0">
                <a:latin typeface="+mn-lt"/>
              </a:rPr>
              <a:t> per la sostenibilità del </a:t>
            </a:r>
            <a:r>
              <a:rPr lang="it-IT" sz="2400" dirty="0" err="1">
                <a:latin typeface="+mn-lt"/>
              </a:rPr>
              <a:t>middleware</a:t>
            </a:r>
            <a:r>
              <a:rPr lang="it-IT" sz="2400" dirty="0">
                <a:latin typeface="+mn-lt"/>
              </a:rPr>
              <a:t> open che ne preveda l’uso da </a:t>
            </a:r>
            <a:r>
              <a:rPr lang="it-IT" sz="2400" dirty="0" err="1">
                <a:latin typeface="+mn-lt"/>
              </a:rPr>
              <a:t>eGov</a:t>
            </a:r>
            <a:r>
              <a:rPr lang="it-IT" sz="2400" dirty="0">
                <a:latin typeface="+mn-lt"/>
              </a:rPr>
              <a:t> e privati (SIENA </a:t>
            </a:r>
            <a:r>
              <a:rPr lang="it-IT" sz="2400" dirty="0" err="1">
                <a:latin typeface="+mn-lt"/>
              </a:rPr>
              <a:t>Roadmap</a:t>
            </a:r>
            <a:r>
              <a:rPr lang="it-IT" sz="2400" dirty="0">
                <a:latin typeface="+mn-lt"/>
              </a:rPr>
              <a:t>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</a:rPr>
              <a:t>Per i nuovi sviluppi software i fondi dovranno venire  essenzialmente da nuovi progetti nazionali ed europei per garantire un corretto processo di selezione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/>
          </p:cNvSpPr>
          <p:nvPr/>
        </p:nvSpPr>
        <p:spPr bwMode="auto">
          <a:xfrm>
            <a:off x="2555776" y="-27384"/>
            <a:ext cx="45358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2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decisioni </a:t>
            </a:r>
            <a:r>
              <a:rPr lang="it-IT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recenti (1)</a:t>
            </a:r>
            <a:endParaRPr lang="it-IT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Content Placeholder 2"/>
          <p:cNvSpPr>
            <a:spLocks/>
          </p:cNvSpPr>
          <p:nvPr/>
        </p:nvSpPr>
        <p:spPr bwMode="auto">
          <a:xfrm>
            <a:off x="395288" y="1125538"/>
            <a:ext cx="84978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Avvio immediato di IGI dentro l’INFN come un nuovo Progetto Speciale denominato IGI  secondo il mandato MIUR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Obiettivi generali di IGI come progetto speciale (fase 1):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Acquisire una sostanziale autonomia gestionale dei fondi, dei contratti  e delle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attività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relative ad IGI durante l’anno di preparazione dello statuto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Assunzione della piena responsabilità e operatività tecnica di supporto e gestione dei servizi dell’Infrastruttura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Grid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Cloud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nazionale offerti da IGI nel contesto di EGI</a:t>
            </a:r>
          </a:p>
          <a:p>
            <a:pPr marL="1257300" lvl="2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con personale afferente al progetto speciale dipendente 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associato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900246-43CC-4AE1-BF7C-8D6B0524298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43608" y="6562725"/>
            <a:ext cx="7947992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/>
          </p:cNvSpPr>
          <p:nvPr/>
        </p:nvSpPr>
        <p:spPr bwMode="auto">
          <a:xfrm>
            <a:off x="2555776" y="-27384"/>
            <a:ext cx="45358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2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decisioni </a:t>
            </a:r>
            <a:r>
              <a:rPr lang="it-IT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recenti (2)</a:t>
            </a:r>
            <a:endParaRPr lang="it-IT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Content Placeholder 2"/>
          <p:cNvSpPr>
            <a:spLocks/>
          </p:cNvSpPr>
          <p:nvPr/>
        </p:nvSpPr>
        <p:spPr bwMode="auto">
          <a:xfrm>
            <a:off x="395288" y="1125538"/>
            <a:ext cx="84978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Obiettivi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generali di IGI come progetto speciale (fase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1,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.):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Sviluppo di  una organizzazione funzionante da trasferire  alla nuova entità autonoma (Consorzio-Associazione IGI) 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Assunzione del ruolo di  unica interfaccia nei progetti Europei ed Internazionali d’interesse generale in particolare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EGI-InSPIRE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EMI</a:t>
            </a:r>
          </a:p>
          <a:p>
            <a:pPr marL="800100" lvl="1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Definizione nel corso del 2011, con la collaborazione del MIUR e di tutti i partner dello Statuto del nuovo Consorzio/Associazione IGI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del piano per il passaggio ad una struttura organizzativa completamente autonoma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1400" dirty="0" smtClean="0">
              <a:latin typeface="Calibri" pitchFamily="34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1400" dirty="0">
              <a:latin typeface="Calibri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900246-43CC-4AE1-BF7C-8D6B05242988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43608" y="6562725"/>
            <a:ext cx="7947992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2411760" y="260648"/>
            <a:ext cx="5184576" cy="504056"/>
          </a:xfrm>
        </p:spPr>
        <p:txBody>
          <a:bodyPr/>
          <a:lstStyle/>
          <a:p>
            <a:pPr algn="ctr"/>
            <a:r>
              <a:rPr lang="en-US" sz="2800" b="0" dirty="0" err="1" smtClean="0"/>
              <a:t>Gestione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fondi</a:t>
            </a:r>
            <a:r>
              <a:rPr lang="en-US" sz="2800" b="0" dirty="0" smtClean="0"/>
              <a:t> e </a:t>
            </a:r>
            <a:r>
              <a:rPr lang="en-US" sz="2800" b="0" dirty="0" err="1" smtClean="0"/>
              <a:t>personale</a:t>
            </a:r>
            <a:endParaRPr lang="it-IT" sz="2800" b="0" dirty="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554037" y="1268760"/>
            <a:ext cx="8589963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b="0" dirty="0" smtClean="0"/>
              <a:t>Il Progetto Speciale garantisce a IGI:</a:t>
            </a:r>
          </a:p>
          <a:p>
            <a:pPr lvl="1">
              <a:lnSpc>
                <a:spcPct val="90000"/>
              </a:lnSpc>
            </a:pPr>
            <a:r>
              <a:rPr lang="it-IT" sz="2400" b="0" dirty="0" smtClean="0"/>
              <a:t>Immediata visibilità come struttura autonoma</a:t>
            </a:r>
          </a:p>
          <a:p>
            <a:pPr lvl="1">
              <a:lnSpc>
                <a:spcPct val="90000"/>
              </a:lnSpc>
            </a:pPr>
            <a:r>
              <a:rPr lang="it-IT" sz="2400" b="0" dirty="0" smtClean="0"/>
              <a:t>Gestione e rendicontazione  autonoma, trasparente e separata dei  fondi per IGI assegnati dal MIUR o da altre fonti all’INFN </a:t>
            </a:r>
          </a:p>
          <a:p>
            <a:pPr lvl="1">
              <a:lnSpc>
                <a:spcPct val="90000"/>
              </a:lnSpc>
            </a:pPr>
            <a:r>
              <a:rPr lang="it-IT" sz="2400" b="0" dirty="0" smtClean="0"/>
              <a:t>Possibilità di richiedere  immediatamente l’emissione di ordini e contratti  alle strutture INFN di riferimento</a:t>
            </a:r>
          </a:p>
          <a:p>
            <a:pPr lvl="1">
              <a:lnSpc>
                <a:spcPct val="90000"/>
              </a:lnSpc>
            </a:pPr>
            <a:r>
              <a:rPr lang="en-US" sz="2400" b="0" dirty="0" err="1" smtClean="0"/>
              <a:t>Possibilità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partecipare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alle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attività</a:t>
            </a:r>
            <a:r>
              <a:rPr lang="en-US" sz="2400" b="0" dirty="0" smtClean="0"/>
              <a:t> del PS come </a:t>
            </a:r>
            <a:r>
              <a:rPr lang="en-US" sz="2400" b="0" dirty="0" err="1" smtClean="0"/>
              <a:t>associati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all’INFN</a:t>
            </a:r>
            <a:endParaRPr lang="it-IT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D9F76-501C-4F02-92E7-DD306A2932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910858" cy="6858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La Grid </a:t>
            </a:r>
            <a:r>
              <a:rPr lang="en-GB" dirty="0" err="1" smtClean="0">
                <a:ea typeface="ＭＳ Ｐゴシック" pitchFamily="34" charset="-128"/>
              </a:rPr>
              <a:t>di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ea typeface="ＭＳ Ｐゴシック" pitchFamily="34" charset="-128"/>
              </a:rPr>
              <a:t>produzione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ea typeface="ＭＳ Ｐゴシック" pitchFamily="34" charset="-128"/>
              </a:rPr>
              <a:t>italiana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36554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ea typeface="ＭＳ Ｐゴシック" pitchFamily="34" charset="-128"/>
              </a:rPr>
              <a:t>E’ </a:t>
            </a:r>
            <a:r>
              <a:rPr lang="en-GB" sz="2400" b="0" dirty="0" err="1" smtClean="0">
                <a:ea typeface="ＭＳ Ｐゴシック" pitchFamily="34" charset="-128"/>
              </a:rPr>
              <a:t>una</a:t>
            </a:r>
            <a:r>
              <a:rPr lang="en-GB" sz="2400" b="0" dirty="0" smtClean="0">
                <a:ea typeface="ＭＳ Ｐゴシック" pitchFamily="34" charset="-128"/>
              </a:rPr>
              <a:t> </a:t>
            </a:r>
            <a:r>
              <a:rPr lang="en-GB" sz="2400" b="0" dirty="0" err="1" smtClean="0">
                <a:ea typeface="ＭＳ Ｐゴシック" pitchFamily="34" charset="-128"/>
              </a:rPr>
              <a:t>delle</a:t>
            </a:r>
            <a:r>
              <a:rPr lang="en-GB" sz="2400" b="0" dirty="0" smtClean="0">
                <a:ea typeface="ＭＳ Ｐゴシック" pitchFamily="34" charset="-128"/>
              </a:rPr>
              <a:t> </a:t>
            </a:r>
            <a:r>
              <a:rPr lang="en-GB" sz="2400" b="0" dirty="0" err="1" smtClean="0">
                <a:ea typeface="ＭＳ Ｐゴシック" pitchFamily="34" charset="-128"/>
              </a:rPr>
              <a:t>più</a:t>
            </a:r>
            <a:r>
              <a:rPr lang="en-GB" sz="2400" b="0" dirty="0" smtClean="0">
                <a:ea typeface="ＭＳ Ｐゴシック" pitchFamily="34" charset="-128"/>
              </a:rPr>
              <a:t> </a:t>
            </a:r>
            <a:r>
              <a:rPr lang="en-GB" sz="2400" b="0" dirty="0" err="1" smtClean="0">
                <a:ea typeface="ＭＳ Ｐゴシック" pitchFamily="34" charset="-128"/>
              </a:rPr>
              <a:t>vaste</a:t>
            </a:r>
            <a:r>
              <a:rPr lang="en-GB" sz="2400" b="0" dirty="0" smtClean="0">
                <a:ea typeface="ＭＳ Ｐゴシック" pitchFamily="34" charset="-128"/>
              </a:rPr>
              <a:t> in </a:t>
            </a:r>
            <a:r>
              <a:rPr lang="en-GB" sz="2400" b="0" dirty="0" err="1" smtClean="0">
                <a:ea typeface="ＭＳ Ｐゴシック" pitchFamily="34" charset="-128"/>
              </a:rPr>
              <a:t>europa</a:t>
            </a:r>
            <a:r>
              <a:rPr lang="en-GB" sz="2400" b="0" dirty="0" smtClean="0">
                <a:ea typeface="ＭＳ Ｐゴシック" pitchFamily="34" charset="-128"/>
              </a:rPr>
              <a:t> e </a:t>
            </a:r>
            <a:r>
              <a:rPr lang="en-GB" sz="2400" b="0" dirty="0" err="1" smtClean="0">
                <a:ea typeface="ＭＳ Ｐゴシック" pitchFamily="34" charset="-128"/>
              </a:rPr>
              <a:t>nel</a:t>
            </a:r>
            <a:r>
              <a:rPr lang="en-GB" sz="2400" b="0" dirty="0" smtClean="0">
                <a:ea typeface="ＭＳ Ｐゴシック" pitchFamily="34" charset="-128"/>
              </a:rPr>
              <a:t> </a:t>
            </a:r>
            <a:r>
              <a:rPr lang="en-GB" sz="2400" b="0" dirty="0" err="1" smtClean="0">
                <a:ea typeface="ＭＳ Ｐゴシック" pitchFamily="34" charset="-128"/>
              </a:rPr>
              <a:t>mondo</a:t>
            </a:r>
            <a:endParaRPr lang="en-GB" sz="2400" b="0" dirty="0" smtClean="0">
              <a:ea typeface="ＭＳ Ｐゴシック" pitchFamily="34" charset="-128"/>
            </a:endParaRPr>
          </a:p>
          <a:p>
            <a:pPr eaLnBrk="1" hangingPunct="1"/>
            <a:endParaRPr lang="en-GB" sz="2400" b="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b="0" dirty="0" err="1" smtClean="0">
                <a:ea typeface="ＭＳ Ｐゴシック" pitchFamily="34" charset="-128"/>
              </a:rPr>
              <a:t>Conosciuta</a:t>
            </a:r>
            <a:r>
              <a:rPr lang="en-GB" sz="2400" b="0" dirty="0" smtClean="0">
                <a:ea typeface="ＭＳ Ｐゴシック" pitchFamily="34" charset="-128"/>
              </a:rPr>
              <a:t> come INFN-GRID, </a:t>
            </a:r>
            <a:r>
              <a:rPr lang="en-GB" sz="2400" b="0" dirty="0" err="1" smtClean="0">
                <a:ea typeface="ＭＳ Ｐゴシック" pitchFamily="34" charset="-128"/>
              </a:rPr>
              <a:t>Grid.IT</a:t>
            </a:r>
            <a:r>
              <a:rPr lang="en-GB" sz="2400" b="0" dirty="0" smtClean="0">
                <a:ea typeface="ＭＳ Ｐゴシック" pitchFamily="34" charset="-128"/>
              </a:rPr>
              <a:t> e IGI     </a:t>
            </a:r>
          </a:p>
          <a:p>
            <a:pPr eaLnBrk="1" hangingPunct="1"/>
            <a:endParaRPr lang="en-GB" sz="2400" b="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b="0" dirty="0" smtClean="0">
                <a:ea typeface="ＭＳ Ｐゴシック" pitchFamily="34" charset="-128"/>
              </a:rPr>
              <a:t>IGI (Italian Grid Initiative):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è </a:t>
            </a:r>
            <a:r>
              <a:rPr lang="en-GB" sz="2400" dirty="0" err="1" smtClean="0">
                <a:ea typeface="ＭＳ Ｐゴシック" pitchFamily="34" charset="-128"/>
              </a:rPr>
              <a:t>una</a:t>
            </a:r>
            <a:r>
              <a:rPr lang="en-GB" sz="2400" dirty="0" smtClean="0">
                <a:ea typeface="ＭＳ Ｐゴシック" pitchFamily="34" charset="-128"/>
              </a:rPr>
              <a:t> National Grid Initiative (NGI): NGI_IT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è </a:t>
            </a:r>
            <a:r>
              <a:rPr lang="en-GB" sz="2400" dirty="0" err="1" smtClean="0">
                <a:ea typeface="ＭＳ Ｐゴシック" pitchFamily="34" charset="-128"/>
              </a:rPr>
              <a:t>nata</a:t>
            </a:r>
            <a:r>
              <a:rPr lang="en-GB" sz="2400" dirty="0" smtClean="0">
                <a:ea typeface="ＭＳ Ｐゴシック" pitchFamily="34" charset="-128"/>
              </a:rPr>
              <a:t> come Joint Research Unit (JRU)</a:t>
            </a:r>
          </a:p>
          <a:p>
            <a:pPr lvl="1" eaLnBrk="1" hangingPunct="1"/>
            <a:r>
              <a:rPr lang="en-GB" sz="2400" dirty="0" err="1" smtClean="0">
                <a:ea typeface="ＭＳ Ｐゴシック" pitchFamily="34" charset="-128"/>
              </a:rPr>
              <a:t>ora</a:t>
            </a:r>
            <a:r>
              <a:rPr lang="en-GB" sz="2400" dirty="0" smtClean="0">
                <a:ea typeface="ＭＳ Ｐゴシック" pitchFamily="34" charset="-128"/>
              </a:rPr>
              <a:t> è un </a:t>
            </a:r>
            <a:r>
              <a:rPr lang="en-GB" sz="2400" dirty="0" err="1" smtClean="0">
                <a:ea typeface="ＭＳ Ｐゴシック" pitchFamily="34" charset="-128"/>
              </a:rPr>
              <a:t>progetto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speciale</a:t>
            </a:r>
            <a:r>
              <a:rPr lang="en-GB" sz="2400" dirty="0" smtClean="0">
                <a:ea typeface="ＭＳ Ｐゴシック" pitchFamily="34" charset="-128"/>
              </a:rPr>
              <a:t> INFN (</a:t>
            </a:r>
            <a:r>
              <a:rPr lang="en-GB" sz="2400" dirty="0" err="1" smtClean="0">
                <a:ea typeface="ＭＳ Ｐゴシック" pitchFamily="34" charset="-128"/>
              </a:rPr>
              <a:t>si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chiama</a:t>
            </a:r>
            <a:r>
              <a:rPr lang="en-GB" sz="2400" dirty="0" smtClean="0">
                <a:ea typeface="ＭＳ Ｐゴシック" pitchFamily="34" charset="-128"/>
              </a:rPr>
              <a:t> IGI)</a:t>
            </a:r>
          </a:p>
          <a:p>
            <a:pPr lvl="1" eaLnBrk="1" hangingPunct="1"/>
            <a:r>
              <a:rPr lang="en-GB" sz="2400" dirty="0" err="1" smtClean="0">
                <a:ea typeface="ＭＳ Ｐゴシック" pitchFamily="34" charset="-128"/>
              </a:rPr>
              <a:t>diventerà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una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entità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autonoma</a:t>
            </a:r>
            <a:r>
              <a:rPr lang="en-GB" sz="2400" dirty="0" smtClean="0">
                <a:ea typeface="ＭＳ Ｐゴシック" pitchFamily="34" charset="-128"/>
              </a:rPr>
              <a:t> (“Consortium  IGI“)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17F8F9C0-3038-4956-A3A8-D74C5DC7873A}" type="slidenum">
              <a:rPr lang="en-GB" smtClean="0"/>
              <a:pPr algn="ctr"/>
              <a:t>2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2195737" y="260649"/>
            <a:ext cx="5400600" cy="504056"/>
          </a:xfrm>
        </p:spPr>
        <p:txBody>
          <a:bodyPr/>
          <a:lstStyle/>
          <a:p>
            <a:pPr algn="ctr" eaLnBrk="1" hangingPunct="1"/>
            <a:r>
              <a:rPr lang="it-IT" dirty="0" smtClean="0"/>
              <a:t>   </a:t>
            </a:r>
            <a:br>
              <a:rPr lang="it-IT" dirty="0" smtClean="0"/>
            </a:br>
            <a:r>
              <a:rPr lang="it-IT" b="0" dirty="0" err="1" smtClean="0"/>
              <a:t>Governance</a:t>
            </a:r>
            <a:r>
              <a:rPr lang="it-IT" b="0" dirty="0" smtClean="0"/>
              <a:t> del PS IGI 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468312" y="908720"/>
            <a:ext cx="8496176" cy="54006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it-IT" b="0" dirty="0" smtClean="0"/>
              <a:t>Decisioni sulla </a:t>
            </a:r>
            <a:r>
              <a:rPr lang="it-IT" b="0" dirty="0" err="1" smtClean="0"/>
              <a:t>governance</a:t>
            </a:r>
            <a:r>
              <a:rPr lang="it-IT" b="0" dirty="0" smtClean="0"/>
              <a:t> di IGI approvate dal Comitato di </a:t>
            </a:r>
          </a:p>
          <a:p>
            <a:pPr marL="609600" indent="-609600" eaLnBrk="1" hangingPunct="1">
              <a:buNone/>
              <a:defRPr/>
            </a:pPr>
            <a:r>
              <a:rPr lang="it-IT" b="0" dirty="0" smtClean="0"/>
              <a:t>Coordinamento: </a:t>
            </a:r>
          </a:p>
          <a:p>
            <a:pPr marL="1409700" lvl="2" indent="-609600" eaLnBrk="1" hangingPunct="1">
              <a:defRPr/>
            </a:pPr>
            <a:r>
              <a:rPr lang="it-IT" sz="2000" dirty="0" smtClean="0"/>
              <a:t>Responsabile del </a:t>
            </a:r>
            <a:r>
              <a:rPr lang="it-IT" sz="2000" dirty="0" err="1" smtClean="0"/>
              <a:t>PS-Direttore</a:t>
            </a:r>
            <a:r>
              <a:rPr lang="it-IT" sz="2000" dirty="0" smtClean="0"/>
              <a:t> IGI</a:t>
            </a:r>
          </a:p>
          <a:p>
            <a:pPr marL="1409700" lvl="2" indent="-609600" eaLnBrk="1" hangingPunct="1">
              <a:defRPr/>
            </a:pPr>
            <a:r>
              <a:rPr lang="it-IT" sz="2000" dirty="0" smtClean="0"/>
              <a:t>Assemblea dei Partner </a:t>
            </a:r>
          </a:p>
          <a:p>
            <a:pPr marL="1409700" lvl="2" indent="-609600" eaLnBrk="1" hangingPunct="1">
              <a:defRPr/>
            </a:pPr>
            <a:r>
              <a:rPr lang="it-IT" sz="2000" dirty="0" smtClean="0"/>
              <a:t>Comitato Esecutivo (CE)</a:t>
            </a:r>
          </a:p>
          <a:p>
            <a:pPr marL="609600" indent="-609600" eaLnBrk="1" hangingPunct="1">
              <a:defRPr/>
            </a:pPr>
            <a:r>
              <a:rPr lang="it-IT" b="0" dirty="0" smtClean="0"/>
              <a:t>Assemblea dei Partner = Comitato di Coordinamento JRU- CCIGI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it-IT" sz="2000" dirty="0" smtClean="0"/>
              <a:t>Svolge  azione d’indirizzo e controllo del Progetto Speciale IGI. E’ costituita dall’attuale Comitato di Coordinamento della Joint </a:t>
            </a:r>
            <a:r>
              <a:rPr lang="it-IT" sz="2000" dirty="0" err="1" smtClean="0"/>
              <a:t>Research</a:t>
            </a:r>
            <a:r>
              <a:rPr lang="it-IT" sz="2000" dirty="0" smtClean="0"/>
              <a:t> </a:t>
            </a:r>
            <a:r>
              <a:rPr lang="it-IT" sz="2000" dirty="0" err="1" smtClean="0"/>
              <a:t>Unit</a:t>
            </a:r>
            <a:r>
              <a:rPr lang="it-IT" sz="2000" dirty="0" smtClean="0"/>
              <a:t> IGI allargato in modo da includere il Responsabile del Progetto Speciale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it-IT" sz="2000" dirty="0" smtClean="0"/>
              <a:t> Delibera sul bilancio annuale di IGI e sul piano di attività e ne segue la regolare esecuzione. 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it-IT" sz="2000" dirty="0" smtClean="0"/>
              <a:t>Delibera sulla nomina dei membri del  Comitato Esecutivo</a:t>
            </a:r>
          </a:p>
          <a:p>
            <a:pPr marL="1009650" lvl="2" indent="-609600" eaLnBrk="1" hangingPunct="1">
              <a:buFont typeface="Arial" charset="0"/>
              <a:buChar char="•"/>
              <a:defRPr/>
            </a:pPr>
            <a:r>
              <a:rPr lang="it-IT" sz="2000" dirty="0" smtClean="0"/>
              <a:t>Si riunisce almeno due volte all’anno</a:t>
            </a:r>
          </a:p>
          <a:p>
            <a:pPr marL="609600" indent="-609600" eaLnBrk="1" hangingPunct="1">
              <a:defRPr/>
            </a:pPr>
            <a:endParaRPr lang="it-IT" dirty="0" smtClean="0"/>
          </a:p>
          <a:p>
            <a:pPr marL="609600" indent="-609600" eaLnBrk="1" hangingPunct="1">
              <a:defRPr/>
            </a:pPr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3608BD-6490-4F73-A3E5-CF5653CA2800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619672" y="6562725"/>
            <a:ext cx="7371928" cy="438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2195736" y="116334"/>
            <a:ext cx="5256584" cy="576362"/>
          </a:xfrm>
        </p:spPr>
        <p:txBody>
          <a:bodyPr/>
          <a:lstStyle/>
          <a:p>
            <a:pPr algn="ctr" eaLnBrk="1" hangingPunct="1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0" dirty="0" smtClean="0"/>
              <a:t>Il Comitato Esecutivo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111750"/>
          </a:xfrm>
        </p:spPr>
        <p:txBody>
          <a:bodyPr/>
          <a:lstStyle/>
          <a:p>
            <a:pPr marL="609600" indent="-609600" eaLnBrk="1" hangingPunct="1"/>
            <a:r>
              <a:rPr lang="it-IT" b="0" dirty="0" smtClean="0"/>
              <a:t>E’ responsabile della gestione del progetto speciale di cui risponde all’Assemblea dei Partner (CCIGI)</a:t>
            </a:r>
          </a:p>
          <a:p>
            <a:pPr marL="609600" indent="-609600" eaLnBrk="1" hangingPunct="1"/>
            <a:r>
              <a:rPr lang="it-IT" b="0" dirty="0" smtClean="0"/>
              <a:t>E’ composto da:</a:t>
            </a:r>
          </a:p>
          <a:p>
            <a:pPr marL="1009650" lvl="1" indent="-609600" eaLnBrk="1" hangingPunct="1"/>
            <a:r>
              <a:rPr lang="it-IT" sz="2400" dirty="0" smtClean="0"/>
              <a:t>r</a:t>
            </a:r>
            <a:r>
              <a:rPr lang="it-IT" sz="2400" b="0" dirty="0" smtClean="0"/>
              <a:t>esponsabile del PS (Direttore IGI): </a:t>
            </a:r>
            <a:r>
              <a:rPr lang="it-IT" sz="2400" b="0" dirty="0" err="1" smtClean="0"/>
              <a:t>M.Mazzucato</a:t>
            </a:r>
            <a:endParaRPr lang="it-IT" sz="2400" b="0" dirty="0" smtClean="0"/>
          </a:p>
          <a:p>
            <a:pPr marL="1009650" lvl="1" indent="-609600" eaLnBrk="1" hangingPunct="1"/>
            <a:r>
              <a:rPr lang="it-IT" sz="2400" b="0" dirty="0" smtClean="0"/>
              <a:t>1 rappresentante INFN: </a:t>
            </a:r>
            <a:r>
              <a:rPr lang="it-IT" sz="2400" dirty="0" smtClean="0"/>
              <a:t> </a:t>
            </a:r>
            <a:r>
              <a:rPr lang="it-IT" sz="2400" b="0" dirty="0" smtClean="0"/>
              <a:t>M. </a:t>
            </a:r>
            <a:r>
              <a:rPr lang="it-IT" sz="2400" b="0" dirty="0" err="1" smtClean="0"/>
              <a:t>Morandin</a:t>
            </a:r>
            <a:r>
              <a:rPr lang="it-IT" sz="2400" b="0" dirty="0" smtClean="0"/>
              <a:t>       </a:t>
            </a:r>
          </a:p>
          <a:p>
            <a:pPr marL="1009650" lvl="1" indent="-609600" eaLnBrk="1" hangingPunct="1"/>
            <a:r>
              <a:rPr lang="it-IT" sz="2400" b="0" dirty="0" smtClean="0"/>
              <a:t>1 </a:t>
            </a:r>
            <a:r>
              <a:rPr lang="it-IT" sz="2400" dirty="0" smtClean="0"/>
              <a:t>r</a:t>
            </a:r>
            <a:r>
              <a:rPr lang="it-IT" sz="2400" b="0" dirty="0" smtClean="0"/>
              <a:t>esponsabile </a:t>
            </a:r>
            <a:r>
              <a:rPr lang="it-IT" sz="2400" dirty="0" smtClean="0"/>
              <a:t>a</a:t>
            </a:r>
            <a:r>
              <a:rPr lang="it-IT" sz="2400" b="0" dirty="0" smtClean="0"/>
              <a:t>mministrativo:  G. Maggi</a:t>
            </a:r>
          </a:p>
          <a:p>
            <a:pPr marL="1009650" lvl="1" indent="-609600" eaLnBrk="1" hangingPunct="1"/>
            <a:r>
              <a:rPr lang="it-IT" sz="2400" b="0" dirty="0" smtClean="0"/>
              <a:t>2  rappresentanti Grisù:   G. </a:t>
            </a:r>
            <a:r>
              <a:rPr lang="it-IT" sz="2400" b="0" dirty="0" err="1" smtClean="0"/>
              <a:t>Aloisio</a:t>
            </a:r>
            <a:r>
              <a:rPr lang="it-IT" sz="2400" b="0" dirty="0" smtClean="0"/>
              <a:t>, </a:t>
            </a:r>
            <a:r>
              <a:rPr lang="it-IT" sz="2400" dirty="0" smtClean="0"/>
              <a:t>R.</a:t>
            </a:r>
            <a:r>
              <a:rPr lang="it-IT" sz="2400" b="0" dirty="0" smtClean="0"/>
              <a:t> Barbera       </a:t>
            </a:r>
          </a:p>
          <a:p>
            <a:pPr marL="1009650" lvl="1" indent="-609600" eaLnBrk="1" hangingPunct="1"/>
            <a:r>
              <a:rPr lang="it-IT" sz="2400" b="0" dirty="0" smtClean="0"/>
              <a:t>2 </a:t>
            </a:r>
            <a:r>
              <a:rPr lang="it-IT" sz="2400" b="0" dirty="0" err="1" smtClean="0"/>
              <a:t>rappres</a:t>
            </a:r>
            <a:r>
              <a:rPr lang="it-IT" sz="2400" b="0" dirty="0" smtClean="0"/>
              <a:t>. altri Enti di Ricerca: S. Migliori,  </a:t>
            </a:r>
            <a:r>
              <a:rPr lang="it-IT" sz="2400" dirty="0" smtClean="0"/>
              <a:t>F. </a:t>
            </a:r>
            <a:r>
              <a:rPr lang="it-IT" sz="2400" b="0" dirty="0" err="1" smtClean="0"/>
              <a:t>Pasian</a:t>
            </a:r>
            <a:r>
              <a:rPr lang="it-IT" sz="2400" b="0" dirty="0" smtClean="0"/>
              <a:t>           </a:t>
            </a:r>
          </a:p>
          <a:p>
            <a:pPr marL="1009650" lvl="1" indent="-609600" eaLnBrk="1" hangingPunct="1"/>
            <a:r>
              <a:rPr lang="it-IT" sz="2400" b="0" dirty="0" smtClean="0"/>
              <a:t>3 rappresentanti Università  (Nord, Centro, Sud): A. </a:t>
            </a:r>
            <a:r>
              <a:rPr lang="it-IT" sz="2400" dirty="0" smtClean="0"/>
              <a:t> </a:t>
            </a:r>
            <a:r>
              <a:rPr lang="it-IT" sz="2400" b="0" dirty="0" smtClean="0"/>
              <a:t>Laganà,  L. </a:t>
            </a:r>
            <a:r>
              <a:rPr lang="it-IT" sz="2400" b="0" dirty="0" err="1" smtClean="0"/>
              <a:t>Perini</a:t>
            </a:r>
            <a:r>
              <a:rPr lang="it-IT" sz="2400" b="0" dirty="0" smtClean="0"/>
              <a:t>, G. Russo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E90A5D-0B4B-4119-BAFE-E4E2D4F7B4A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835696" y="6562725"/>
            <a:ext cx="7155904" cy="438150"/>
          </a:xfrm>
        </p:spPr>
        <p:txBody>
          <a:bodyPr/>
          <a:lstStyle/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itolo 1"/>
          <p:cNvSpPr>
            <a:spLocks/>
          </p:cNvSpPr>
          <p:nvPr/>
        </p:nvSpPr>
        <p:spPr bwMode="auto">
          <a:xfrm>
            <a:off x="2051720" y="0"/>
            <a:ext cx="5400600" cy="8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Le decisioni del CE e CC (1)</a:t>
            </a:r>
          </a:p>
        </p:txBody>
      </p:sp>
      <p:sp>
        <p:nvSpPr>
          <p:cNvPr id="38918" name="Segnaposto contenuto 2"/>
          <p:cNvSpPr>
            <a:spLocks/>
          </p:cNvSpPr>
          <p:nvPr/>
        </p:nvSpPr>
        <p:spPr bwMode="auto">
          <a:xfrm>
            <a:off x="395536" y="10527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Formalmente dal  1 luglio i progetti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core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di riferimento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EGI-InSPIRE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EMI)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passano sotto il controllo di IGI e in particolare del CE e CCIGI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Questo vuol dire che IGI dovrà garantire: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Il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co-funding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in termini di personale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 viaggi e le missioni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Le risorse necessarie per ospitare i servizi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Il pagamento del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fee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EGI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Il CE ha deciso che IGI si prenda in carico questi due progetti da subito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D9F76-501C-4F02-92E7-DD306A2932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olo 1"/>
          <p:cNvSpPr>
            <a:spLocks/>
          </p:cNvSpPr>
          <p:nvPr/>
        </p:nvSpPr>
        <p:spPr bwMode="auto">
          <a:xfrm>
            <a:off x="4716463" y="274638"/>
            <a:ext cx="3970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4400">
              <a:latin typeface="Calibri" pitchFamily="34" charset="0"/>
            </a:endParaRPr>
          </a:p>
        </p:txBody>
      </p:sp>
      <p:sp>
        <p:nvSpPr>
          <p:cNvPr id="39941" name="Segnaposto contenuto 2"/>
          <p:cNvSpPr>
            <a:spLocks/>
          </p:cNvSpPr>
          <p:nvPr/>
        </p:nvSpPr>
        <p:spPr bwMode="auto">
          <a:xfrm>
            <a:off x="395288" y="1125538"/>
            <a:ext cx="8425184" cy="51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Budget attuale:  2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M€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Approvata (CE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, CCIGI 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Giunta INFN) una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proposta di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utilizzo con la distribuzione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dei fondi tra i vari capitoli di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bilancio: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Missioni (interne ed estere)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Consumo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Inventariabile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Contratti per personale: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fondi sufficienti per coprire i costi dei contratti (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25) per:</a:t>
            </a:r>
          </a:p>
          <a:p>
            <a:pPr marL="1714500" lvl="3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confunding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dei progetti europei</a:t>
            </a:r>
          </a:p>
          <a:p>
            <a:pPr marL="1714500" lvl="3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responsabili Unità</a:t>
            </a:r>
          </a:p>
          <a:p>
            <a:pPr marL="1714500" lvl="3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alcuni nuovi contratti (criticità) 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Titolo 1"/>
          <p:cNvSpPr>
            <a:spLocks/>
          </p:cNvSpPr>
          <p:nvPr/>
        </p:nvSpPr>
        <p:spPr bwMode="auto">
          <a:xfrm>
            <a:off x="2051720" y="188640"/>
            <a:ext cx="540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Le decisioni del CE e CC </a:t>
            </a:r>
            <a:r>
              <a:rPr lang="it-IT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it-IT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D9F76-501C-4F02-92E7-DD306A2932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/>
          </p:cNvSpPr>
          <p:nvPr/>
        </p:nvSpPr>
        <p:spPr bwMode="auto">
          <a:xfrm>
            <a:off x="2123728" y="188640"/>
            <a:ext cx="5472608" cy="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en-US" sz="28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Comitato</a:t>
            </a:r>
            <a:r>
              <a:rPr lang="en-US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Tecnico</a:t>
            </a:r>
            <a:endParaRPr lang="it-IT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3"/>
          <p:cNvSpPr>
            <a:spLocks/>
          </p:cNvSpPr>
          <p:nvPr/>
        </p:nvSpPr>
        <p:spPr bwMode="auto">
          <a:xfrm>
            <a:off x="467544" y="980728"/>
            <a:ext cx="8676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Il Comitato Tecnico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è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costituito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da: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responsabili delle Unità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rappresentanti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Comunità Utenti (HEP, chimici, bio, astro, beni culturali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...)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rappresentanti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dei principali Centri fornitori di risorse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E’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presieduto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Direttore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IGI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avvale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come Vice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Direttore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Tecnico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L.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Gaido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nominato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direttore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tecnico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 interim</a:t>
            </a:r>
            <a:endParaRPr lang="it-IT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Il CE 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CC, in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attesa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della selezione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dei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Responsabili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delle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Unità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di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IGI, hanno nominato </a:t>
            </a:r>
            <a:r>
              <a:rPr lang="it-I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membri ad interim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Comitato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Tecnico  i responsabili delle Task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garantire 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attività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correnti e l’aggiornamento del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Blueprint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Comunità di utenti 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i Centri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stanno individuando i propri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rappresentanti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D9F76-501C-4F02-92E7-DD306A2932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congiunto CCR/INFNGRID - Isola d'Elba, 20 maggio 2011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1979712" y="116632"/>
            <a:ext cx="5472608" cy="634082"/>
          </a:xfrm>
        </p:spPr>
        <p:txBody>
          <a:bodyPr/>
          <a:lstStyle/>
          <a:p>
            <a:pPr algn="ctr"/>
            <a:r>
              <a:rPr lang="en-US" sz="2800" b="0" dirty="0" err="1" smtClean="0"/>
              <a:t>Compiti</a:t>
            </a:r>
            <a:r>
              <a:rPr lang="en-US" sz="2800" b="0" dirty="0" smtClean="0"/>
              <a:t> del </a:t>
            </a:r>
            <a:r>
              <a:rPr lang="en-US" sz="2800" b="0" dirty="0" err="1" smtClean="0"/>
              <a:t>Comitato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Tecnico</a:t>
            </a:r>
            <a:endParaRPr lang="it-IT" sz="2800" b="0" dirty="0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0" dirty="0" smtClean="0"/>
              <a:t>IL CT </a:t>
            </a:r>
            <a:r>
              <a:rPr lang="en-US" b="0" dirty="0" err="1" smtClean="0"/>
              <a:t>deve</a:t>
            </a:r>
            <a:r>
              <a:rPr lang="en-US" b="0" dirty="0" smtClean="0"/>
              <a:t> GARANTIRE:</a:t>
            </a:r>
          </a:p>
          <a:p>
            <a:pPr>
              <a:lnSpc>
                <a:spcPct val="80000"/>
              </a:lnSpc>
              <a:buNone/>
            </a:pPr>
            <a:endParaRPr lang="it-IT" b="0" dirty="0" smtClean="0"/>
          </a:p>
          <a:p>
            <a:pPr>
              <a:lnSpc>
                <a:spcPct val="80000"/>
              </a:lnSpc>
            </a:pPr>
            <a:r>
              <a:rPr lang="it-IT" sz="2000" b="0" dirty="0" smtClean="0"/>
              <a:t>La piena funzionalità tecnica dell’infrastruttura </a:t>
            </a:r>
            <a:r>
              <a:rPr lang="it-IT" sz="2000" b="0" dirty="0" err="1" smtClean="0"/>
              <a:t>Grid</a:t>
            </a:r>
            <a:r>
              <a:rPr lang="it-IT" sz="2000" b="0" dirty="0" smtClean="0"/>
              <a:t> e </a:t>
            </a:r>
            <a:r>
              <a:rPr lang="it-IT" sz="2000" b="0" dirty="0" err="1" smtClean="0"/>
              <a:t>Cloud</a:t>
            </a:r>
            <a:r>
              <a:rPr lang="it-IT" sz="2000" b="0" dirty="0" smtClean="0"/>
              <a:t> nazionale in accordo con EGI e le richieste delle comunità di ricerca nazionali e internazionali di riferimento </a:t>
            </a:r>
          </a:p>
          <a:p>
            <a:pPr>
              <a:lnSpc>
                <a:spcPct val="80000"/>
              </a:lnSpc>
            </a:pPr>
            <a:r>
              <a:rPr lang="it-IT" sz="2000" b="0" dirty="0" smtClean="0"/>
              <a:t>Lo sviluppo e il supporto del </a:t>
            </a:r>
            <a:r>
              <a:rPr lang="it-IT" sz="2000" b="0" dirty="0" err="1" smtClean="0"/>
              <a:t>middleware</a:t>
            </a:r>
            <a:r>
              <a:rPr lang="it-IT" sz="2000" b="0" dirty="0" smtClean="0"/>
              <a:t> in accordo con le attività di EMI e i bisogni delle comunità di ricerca nazionali ed internazionali di riferimento </a:t>
            </a:r>
          </a:p>
          <a:p>
            <a:pPr>
              <a:lnSpc>
                <a:spcPct val="80000"/>
              </a:lnSpc>
            </a:pPr>
            <a:r>
              <a:rPr lang="it-IT" sz="2000" b="0" dirty="0" smtClean="0"/>
              <a:t>La sviluppo di un programma di sostenibilità a lungo termine per le componenti del </a:t>
            </a:r>
            <a:r>
              <a:rPr lang="it-IT" sz="2000" b="0" dirty="0" err="1" smtClean="0"/>
              <a:t>middleware</a:t>
            </a:r>
            <a:r>
              <a:rPr lang="it-IT" sz="2000" b="0" dirty="0" smtClean="0"/>
              <a:t> Open </a:t>
            </a:r>
            <a:r>
              <a:rPr lang="it-IT" sz="2000" b="0" dirty="0" err="1" smtClean="0"/>
              <a:t>Grid</a:t>
            </a:r>
            <a:r>
              <a:rPr lang="it-IT" sz="2000" b="0" dirty="0" smtClean="0"/>
              <a:t> e </a:t>
            </a:r>
            <a:r>
              <a:rPr lang="it-IT" sz="2000" b="0" dirty="0" err="1" smtClean="0"/>
              <a:t>Cloud</a:t>
            </a:r>
            <a:r>
              <a:rPr lang="it-IT" sz="2000" b="0" dirty="0" smtClean="0"/>
              <a:t> in Europa</a:t>
            </a:r>
          </a:p>
          <a:p>
            <a:pPr>
              <a:lnSpc>
                <a:spcPct val="80000"/>
              </a:lnSpc>
            </a:pPr>
            <a:r>
              <a:rPr lang="it-IT" sz="2000" b="0" dirty="0" smtClean="0"/>
              <a:t>La preparazione del piano annuale di attività e del relativo piano finanziario da sottomettere per l’approvazione al </a:t>
            </a:r>
            <a:r>
              <a:rPr lang="it-IT" sz="2000" b="0" dirty="0" err="1" smtClean="0"/>
              <a:t>CC</a:t>
            </a:r>
            <a:r>
              <a:rPr lang="it-IT" sz="2000" b="0" dirty="0" smtClean="0"/>
              <a:t> e la sua esecuzione.</a:t>
            </a:r>
          </a:p>
          <a:p>
            <a:pPr>
              <a:lnSpc>
                <a:spcPct val="80000"/>
              </a:lnSpc>
            </a:pPr>
            <a:r>
              <a:rPr lang="it-IT" sz="2000" b="0" dirty="0" smtClean="0"/>
              <a:t>La promozione delle attività di sperimentazione per lo sfruttamento dei servizi offerti da IGI nel settore pubblico e nella società in generale.</a:t>
            </a:r>
          </a:p>
          <a:p>
            <a:pPr>
              <a:lnSpc>
                <a:spcPct val="80000"/>
              </a:lnSpc>
            </a:pPr>
            <a:r>
              <a:rPr lang="it-IT" sz="2000" b="0" dirty="0" smtClean="0"/>
              <a:t>Il raggiungimento di tutti gli obiettivi generali di IGI descritti nel documento organizzativo o inclusi nel piano di attività approvato dal </a:t>
            </a:r>
            <a:r>
              <a:rPr lang="it-IT" sz="2000" b="0" dirty="0" err="1" smtClean="0"/>
              <a:t>CC</a:t>
            </a:r>
            <a:r>
              <a:rPr lang="it-IT" sz="2000" b="0" dirty="0" smtClean="0"/>
              <a:t>.</a:t>
            </a:r>
          </a:p>
          <a:p>
            <a:pPr>
              <a:lnSpc>
                <a:spcPct val="80000"/>
              </a:lnSpc>
            </a:pPr>
            <a:endParaRPr lang="it-IT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D9F76-501C-4F02-92E7-DD306A2932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0" dirty="0" smtClean="0"/>
              <a:t>IGI: le Unità Operative</a:t>
            </a:r>
          </a:p>
        </p:txBody>
      </p:sp>
      <p:sp>
        <p:nvSpPr>
          <p:cNvPr id="29698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890584-ECE9-41C0-825F-EA1744667AB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412776"/>
            <a:ext cx="792088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</a:pPr>
            <a:r>
              <a:rPr lang="it-IT" sz="2400" dirty="0" smtClean="0">
                <a:solidFill>
                  <a:srgbClr val="000099"/>
                </a:solidFill>
                <a:latin typeface="+mn-lt"/>
              </a:rPr>
              <a:t>Unità Operative di IGI: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0099"/>
                </a:solidFill>
                <a:latin typeface="+mn-lt"/>
              </a:rPr>
              <a:t>Supporto agli utenti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0099"/>
                </a:solidFill>
                <a:latin typeface="+mn-lt"/>
              </a:rPr>
              <a:t>Gestione Operativa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Ricerca, progettazione e mantenimento </a:t>
            </a:r>
            <a:r>
              <a:rPr lang="it-IT" sz="2400" dirty="0" err="1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middleware</a:t>
            </a:r>
            <a:r>
              <a:rPr lang="it-IT" sz="2400" dirty="0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 (</a:t>
            </a:r>
            <a:r>
              <a:rPr lang="it-IT" sz="2400" dirty="0" err="1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incl</a:t>
            </a:r>
            <a:r>
              <a:rPr lang="it-IT" sz="2400" dirty="0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. produzione </a:t>
            </a:r>
            <a:r>
              <a:rPr lang="it-IT" sz="2400" dirty="0" err="1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release</a:t>
            </a:r>
            <a:r>
              <a:rPr lang="it-IT" sz="2400" dirty="0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Porting</a:t>
            </a:r>
            <a:r>
              <a:rPr lang="it-IT" sz="2400" dirty="0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 applicazioni e formazione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0099"/>
                </a:solidFill>
                <a:latin typeface="+mn-lt"/>
                <a:ea typeface="Times New Roman"/>
                <a:cs typeface="Times New Roman"/>
              </a:rPr>
              <a:t>Gestione amministrativa e pubbliche relazioni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endParaRPr lang="it-IT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3"/>
          <p:cNvSpPr>
            <a:spLocks/>
          </p:cNvSpPr>
          <p:nvPr/>
        </p:nvSpPr>
        <p:spPr bwMode="auto">
          <a:xfrm>
            <a:off x="2268538" y="288032"/>
            <a:ext cx="533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800" dirty="0" smtClean="0">
                <a:solidFill>
                  <a:schemeClr val="bg1"/>
                </a:solidFill>
              </a:rPr>
              <a:t>Le attività di IGI</a:t>
            </a:r>
            <a: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  <a:t/>
            </a:r>
            <a:b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</a:b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8914" name="Segnaposto contenuto 4"/>
          <p:cNvSpPr>
            <a:spLocks/>
          </p:cNvSpPr>
          <p:nvPr/>
        </p:nvSpPr>
        <p:spPr bwMode="auto">
          <a:xfrm>
            <a:off x="323528" y="908720"/>
            <a:ext cx="856863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/>
              <a:t>Sono state definite nel 2009  all’interno di alcune Task </a:t>
            </a:r>
            <a:r>
              <a:rPr lang="it-IT" sz="2400" dirty="0" err="1" smtClean="0"/>
              <a:t>Force</a:t>
            </a:r>
            <a:r>
              <a:rPr lang="it-IT" sz="2400" dirty="0" smtClean="0"/>
              <a:t> e sono descritte in un documento programmatico (</a:t>
            </a:r>
            <a:r>
              <a:rPr lang="it-IT" sz="2400" dirty="0" err="1" smtClean="0"/>
              <a:t>Blueprint</a:t>
            </a:r>
            <a:r>
              <a:rPr lang="it-IT" sz="2400" dirty="0" smtClean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/>
              <a:t>Il </a:t>
            </a:r>
            <a:r>
              <a:rPr lang="it-IT" sz="2400" dirty="0" err="1" smtClean="0"/>
              <a:t>Blueprint</a:t>
            </a:r>
            <a:r>
              <a:rPr lang="it-IT" sz="2400" dirty="0" smtClean="0"/>
              <a:t> è attualmente in fase di revisione per: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/>
              <a:t>tenere conto dei cambiamenti che ci sono stati da allora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/>
              <a:t>includere le attività di mantenimento e supporto delle componenti </a:t>
            </a:r>
            <a:r>
              <a:rPr lang="it-IT" sz="2400" dirty="0" err="1" smtClean="0"/>
              <a:t>middleware</a:t>
            </a:r>
            <a:r>
              <a:rPr lang="it-IT" sz="2400" dirty="0" smtClean="0"/>
              <a:t> fondamentali già in uso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/>
              <a:t>Armonizzare le attività delle Unità Operative di IGI ed eliminare sovrapposizioni 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Wingdings"/>
              <a:buChar char="à"/>
            </a:pPr>
            <a:r>
              <a:rPr lang="it-IT" sz="2400" dirty="0" smtClean="0"/>
              <a:t>Compito del Comitato Tecnico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Passi successivi: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definire priorità ed elaborare piani di attività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definire strumenti e modalità di verifica dei risultati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2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</a:pPr>
            <a:endParaRPr lang="it-IT" sz="3200" b="1" dirty="0"/>
          </a:p>
        </p:txBody>
      </p:sp>
      <p:sp>
        <p:nvSpPr>
          <p:cNvPr id="38916" name="Segnaposto numero diapositiva 2"/>
          <p:cNvSpPr txBox="1">
            <a:spLocks noGrp="1"/>
          </p:cNvSpPr>
          <p:nvPr/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3AF9D-555D-4E91-9AD0-924B96CEB701}" type="slidenum">
              <a:rPr lang="en-US" sz="1200" b="1"/>
              <a:pPr algn="r"/>
              <a:t>27</a:t>
            </a:fld>
            <a:endParaRPr lang="en-US" sz="1200" b="1"/>
          </a:p>
        </p:txBody>
      </p:sp>
      <p:sp>
        <p:nvSpPr>
          <p:cNvPr id="3891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FE8908-0A49-4F7A-BD2C-94D99D8245A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8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0" dirty="0" smtClean="0"/>
              <a:t>Il passaggio a IGI</a:t>
            </a:r>
          </a:p>
        </p:txBody>
      </p:sp>
      <p:sp>
        <p:nvSpPr>
          <p:cNvPr id="29698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890584-ECE9-41C0-825F-EA1744667AB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683568" y="1052736"/>
            <a:ext cx="820891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</a:pPr>
            <a:r>
              <a:rPr lang="it-IT" sz="2400" dirty="0" smtClean="0">
                <a:latin typeface="+mn-lt"/>
              </a:rPr>
              <a:t>Passano sotto la responsabilità di IGI: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>
                <a:latin typeface="+mn-lt"/>
              </a:rPr>
              <a:t>la gestione di tutti i servizi </a:t>
            </a:r>
            <a:r>
              <a:rPr lang="it-IT" sz="2400" dirty="0" err="1" smtClean="0">
                <a:latin typeface="+mn-lt"/>
              </a:rPr>
              <a:t>grid</a:t>
            </a:r>
            <a:r>
              <a:rPr lang="it-IT" sz="2400" dirty="0" smtClean="0">
                <a:latin typeface="+mn-lt"/>
              </a:rPr>
              <a:t> e </a:t>
            </a:r>
            <a:r>
              <a:rPr lang="it-IT" sz="2400" dirty="0" err="1" smtClean="0">
                <a:latin typeface="+mn-lt"/>
              </a:rPr>
              <a:t>cloud</a:t>
            </a:r>
            <a:r>
              <a:rPr lang="it-IT" sz="2400" dirty="0" smtClean="0">
                <a:latin typeface="+mn-lt"/>
              </a:rPr>
              <a:t> di interesse comune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>
                <a:latin typeface="+mn-lt"/>
              </a:rPr>
              <a:t>la gestione, controllo e supporto della </a:t>
            </a:r>
            <a:r>
              <a:rPr lang="it-IT" sz="2400" dirty="0" err="1" smtClean="0">
                <a:latin typeface="+mn-lt"/>
              </a:rPr>
              <a:t>Grid</a:t>
            </a:r>
            <a:r>
              <a:rPr lang="it-IT" sz="2400" dirty="0" smtClean="0">
                <a:latin typeface="+mn-lt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risorse hardware per  i </a:t>
            </a:r>
            <a:r>
              <a:rPr lang="it-IT" sz="2400" dirty="0" err="1" smtClean="0"/>
              <a:t>core</a:t>
            </a:r>
            <a:r>
              <a:rPr lang="it-IT" sz="2400" dirty="0" smtClean="0"/>
              <a:t>  service e i </a:t>
            </a:r>
            <a:r>
              <a:rPr lang="it-IT" sz="2400" dirty="0" err="1" smtClean="0"/>
              <a:t>testbed</a:t>
            </a:r>
            <a:endParaRPr lang="it-IT" sz="2400" dirty="0" smtClean="0"/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attività nei progetti EMI e </a:t>
            </a:r>
            <a:r>
              <a:rPr lang="it-IT" sz="2400" dirty="0" err="1" smtClean="0"/>
              <a:t>EGI-InSPIRE</a:t>
            </a:r>
            <a:endParaRPr lang="it-IT" sz="240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</a:pPr>
            <a:r>
              <a:rPr lang="it-IT" sz="2400" dirty="0" smtClean="0"/>
              <a:t>NON passa a IGI: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L’infrastruttura </a:t>
            </a:r>
            <a:r>
              <a:rPr lang="it-IT" sz="2400" dirty="0" err="1" smtClean="0"/>
              <a:t>grid</a:t>
            </a:r>
            <a:r>
              <a:rPr lang="it-IT" sz="2400" dirty="0" smtClean="0"/>
              <a:t>  (risorse di calcolo e </a:t>
            </a:r>
            <a:r>
              <a:rPr lang="it-IT" sz="2400" dirty="0" err="1" smtClean="0"/>
              <a:t>storage</a:t>
            </a:r>
            <a:r>
              <a:rPr lang="it-IT" sz="2400" dirty="0" smtClean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</a:pPr>
            <a:r>
              <a:rPr lang="it-IT" sz="2400" dirty="0" smtClean="0"/>
              <a:t>Collaborazioni: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Sono previste collaborazioni tra IGI e INFN (e altri partner) su attività di interesse comune: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r>
              <a:rPr lang="it-IT" sz="2400" dirty="0" smtClean="0"/>
              <a:t>Da definire modalità e responsabilità caso per caso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endParaRPr lang="it-IT" sz="240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 typeface="Arial" pitchFamily="34" charset="0"/>
              <a:buChar char="•"/>
            </a:pPr>
            <a:endParaRPr lang="it-IT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3"/>
          <p:cNvSpPr>
            <a:spLocks/>
          </p:cNvSpPr>
          <p:nvPr/>
        </p:nvSpPr>
        <p:spPr bwMode="auto">
          <a:xfrm>
            <a:off x="2268538" y="188913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  <a:t/>
            </a:r>
            <a:b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</a:b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8914" name="Segnaposto contenuto 4"/>
          <p:cNvSpPr>
            <a:spLocks/>
          </p:cNvSpPr>
          <p:nvPr/>
        </p:nvSpPr>
        <p:spPr bwMode="auto">
          <a:xfrm>
            <a:off x="323528" y="2924944"/>
            <a:ext cx="85686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1AF00"/>
              </a:buClr>
            </a:pPr>
            <a:r>
              <a:rPr lang="it-IT" sz="3200" b="1" dirty="0" smtClean="0"/>
              <a:t>Domande?</a:t>
            </a:r>
            <a:endParaRPr lang="it-IT" sz="3200" b="1" dirty="0"/>
          </a:p>
          <a:p>
            <a:pPr marL="342900" indent="-342900" algn="ctr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3200" b="1" dirty="0"/>
          </a:p>
        </p:txBody>
      </p:sp>
      <p:sp>
        <p:nvSpPr>
          <p:cNvPr id="38916" name="Segnaposto numero diapositiva 2"/>
          <p:cNvSpPr txBox="1">
            <a:spLocks noGrp="1"/>
          </p:cNvSpPr>
          <p:nvPr/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3AF9D-555D-4E91-9AD0-924B96CEB701}" type="slidenum">
              <a:rPr lang="en-US" sz="1200" b="1"/>
              <a:pPr algn="r"/>
              <a:t>29</a:t>
            </a:fld>
            <a:endParaRPr lang="en-US" sz="1200" b="1"/>
          </a:p>
        </p:txBody>
      </p:sp>
      <p:sp>
        <p:nvSpPr>
          <p:cNvPr id="3891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FE8908-0A49-4F7A-BD2C-94D99D8245A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8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dirty="0" smtClean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8A4CF5-13E5-41FA-8D6B-6C43FAFA755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619250" y="0"/>
            <a:ext cx="6440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 </a:t>
            </a:r>
            <a:r>
              <a:rPr lang="en-US" sz="2800" dirty="0" smtClean="0">
                <a:solidFill>
                  <a:schemeClr val="bg1"/>
                </a:solidFill>
              </a:rPr>
              <a:t>partner </a:t>
            </a:r>
            <a:r>
              <a:rPr lang="en-US" sz="2800" dirty="0" err="1">
                <a:solidFill>
                  <a:schemeClr val="bg1"/>
                </a:solidFill>
              </a:rPr>
              <a:t>attuali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</a:t>
            </a:r>
            <a:r>
              <a:rPr lang="en-US" sz="2800" dirty="0">
                <a:solidFill>
                  <a:schemeClr val="bg1"/>
                </a:solidFill>
              </a:rPr>
              <a:t> IGI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827584" y="1124744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Istituto Nazionale di Fisica Nucleare (INFN</a:t>
            </a:r>
            <a:r>
              <a:rPr lang="it-IT" sz="2000" dirty="0" smtClean="0"/>
              <a:t>)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Ente per le Nuove tecnologie, l’Energia e l’Ambiente (ENEA</a:t>
            </a:r>
            <a:r>
              <a:rPr lang="it-IT" sz="2000" dirty="0" smtClean="0"/>
              <a:t>)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Consiglio Nazionale delle Ricerche (CNR)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Istituto Nazionale di Astrofisica (INAF</a:t>
            </a:r>
            <a:r>
              <a:rPr lang="it-IT" sz="2000" dirty="0" smtClean="0"/>
              <a:t>)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Istituto Nazionale di Geofisica e Vulcanologia (INGV</a:t>
            </a:r>
            <a:r>
              <a:rPr lang="it-IT" sz="2000" dirty="0" smtClean="0"/>
              <a:t>)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Università degli Studi di Napoli Federico </a:t>
            </a:r>
            <a:r>
              <a:rPr lang="it-IT" sz="2000" dirty="0" smtClean="0"/>
              <a:t>II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Università degli Studi della </a:t>
            </a:r>
            <a:r>
              <a:rPr lang="it-IT" sz="2000" dirty="0" smtClean="0"/>
              <a:t>Calabria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Sincrotrone Trieste </a:t>
            </a:r>
            <a:r>
              <a:rPr lang="it-IT" sz="2000" dirty="0" err="1"/>
              <a:t>S.C.p.A.</a:t>
            </a:r>
            <a:r>
              <a:rPr lang="it-IT" sz="2000" dirty="0"/>
              <a:t> (ELETTRA</a:t>
            </a:r>
            <a:r>
              <a:rPr lang="it-IT" sz="2000" dirty="0" smtClean="0"/>
              <a:t>)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Consorzi PON COMETA, COSMOLAB,  SPACI,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err="1"/>
              <a:t>Consortium</a:t>
            </a:r>
            <a:r>
              <a:rPr lang="it-IT" sz="2000" dirty="0"/>
              <a:t> GARR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Università </a:t>
            </a:r>
            <a:r>
              <a:rPr lang="it-IT" sz="2000" dirty="0"/>
              <a:t>di Perugia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 smtClean="0"/>
              <a:t>Università</a:t>
            </a:r>
            <a:r>
              <a:rPr lang="en-US" sz="2000" dirty="0" smtClean="0"/>
              <a:t> </a:t>
            </a:r>
            <a:r>
              <a:rPr lang="en-US" sz="2000" dirty="0"/>
              <a:t>del </a:t>
            </a:r>
            <a:r>
              <a:rPr lang="en-US" sz="2000" dirty="0" err="1"/>
              <a:t>Piemonte</a:t>
            </a:r>
            <a:r>
              <a:rPr lang="en-US" sz="2000" dirty="0"/>
              <a:t> Orientale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/>
              <a:t>Caspur</a:t>
            </a:r>
            <a:r>
              <a:rPr lang="en-US" sz="2000" dirty="0"/>
              <a:t>, </a:t>
            </a:r>
            <a:r>
              <a:rPr lang="en-US" sz="2000" dirty="0" err="1"/>
              <a:t>Sissa</a:t>
            </a:r>
            <a:r>
              <a:rPr lang="en-US" sz="2000" dirty="0"/>
              <a:t>  +  </a:t>
            </a:r>
            <a:r>
              <a:rPr lang="en-US" sz="2000" dirty="0" err="1"/>
              <a:t>Cilea</a:t>
            </a:r>
            <a:r>
              <a:rPr lang="en-US" sz="2000" dirty="0"/>
              <a:t>,  (CERM in </a:t>
            </a:r>
            <a:r>
              <a:rPr lang="en-US" sz="2000" dirty="0" err="1"/>
              <a:t>attesa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endParaRPr lang="en-US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In </a:t>
            </a:r>
            <a:r>
              <a:rPr lang="en-US" sz="2000" dirty="0" err="1" smtClean="0">
                <a:solidFill>
                  <a:srgbClr val="C00000"/>
                </a:solidFill>
              </a:rPr>
              <a:t>totale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sono</a:t>
            </a:r>
            <a:r>
              <a:rPr lang="en-US" sz="2000" dirty="0" smtClean="0">
                <a:solidFill>
                  <a:srgbClr val="C00000"/>
                </a:solidFill>
              </a:rPr>
              <a:t> 51 </a:t>
            </a:r>
            <a:r>
              <a:rPr lang="en-US" sz="2000" dirty="0" err="1" smtClean="0">
                <a:solidFill>
                  <a:srgbClr val="C00000"/>
                </a:solidFill>
              </a:rPr>
              <a:t>centri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con circa 30.000 core; </a:t>
            </a:r>
            <a:r>
              <a:rPr lang="en-US" sz="2000" dirty="0" err="1" smtClean="0">
                <a:solidFill>
                  <a:srgbClr val="C00000"/>
                </a:solidFill>
              </a:rPr>
              <a:t>l’INFN</a:t>
            </a:r>
            <a:r>
              <a:rPr lang="en-US" sz="2000" dirty="0" smtClean="0">
                <a:solidFill>
                  <a:srgbClr val="C00000"/>
                </a:solidFill>
              </a:rPr>
              <a:t> ne </a:t>
            </a:r>
            <a:r>
              <a:rPr lang="en-US" sz="2000" dirty="0" err="1" smtClean="0">
                <a:solidFill>
                  <a:srgbClr val="C00000"/>
                </a:solidFill>
              </a:rPr>
              <a:t>fornisce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il</a:t>
            </a:r>
            <a:r>
              <a:rPr lang="en-US" sz="2000" dirty="0" smtClean="0">
                <a:solidFill>
                  <a:srgbClr val="C00000"/>
                </a:solidFill>
              </a:rPr>
              <a:t> 60-70</a:t>
            </a:r>
            <a:r>
              <a:rPr lang="en-US" sz="2000" dirty="0">
                <a:solidFill>
                  <a:srgbClr val="C00000"/>
                </a:solidFill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968552" cy="490066"/>
          </a:xfrm>
        </p:spPr>
        <p:txBody>
          <a:bodyPr/>
          <a:lstStyle/>
          <a:p>
            <a:pPr algn="ctr" eaLnBrk="1" hangingPunct="1"/>
            <a:r>
              <a:rPr lang="en-GB" dirty="0" smtClean="0">
                <a:ea typeface="ＭＳ Ｐゴシック" pitchFamily="34" charset="-128"/>
              </a:rPr>
              <a:t>Le Grid 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17F8F9C0-3038-4956-A3A8-D74C5DC7873A}" type="slidenum">
              <a:rPr lang="en-GB" smtClean="0"/>
              <a:pPr algn="ctr"/>
              <a:t>4</a:t>
            </a:fld>
            <a:endParaRPr lang="en-GB" smtClean="0"/>
          </a:p>
        </p:txBody>
      </p:sp>
      <p:pic>
        <p:nvPicPr>
          <p:cNvPr id="6" name="Picture 5" descr="m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7560840" cy="3995760"/>
          </a:xfrm>
          <a:prstGeom prst="rect">
            <a:avLst/>
          </a:prstGeom>
        </p:spPr>
      </p:pic>
      <p:pic>
        <p:nvPicPr>
          <p:cNvPr id="8" name="Picture 7" descr="euro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8157829" cy="4325466"/>
          </a:xfrm>
          <a:prstGeom prst="rect">
            <a:avLst/>
          </a:prstGeom>
        </p:spPr>
      </p:pic>
      <p:pic>
        <p:nvPicPr>
          <p:cNvPr id="9" name="Picture 8" descr="ital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057277"/>
            <a:ext cx="5825081" cy="480072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congiunto CCR/INFNGRID - Isola d'Elba, 20 maggio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E1CA13-2AA9-4A8E-AE30-7E667B887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 descr="CPU-HS06-apr08-jan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6667500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35696" y="116632"/>
            <a:ext cx="5904656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Uso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delle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risorse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(top ten VO)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E1CA13-2AA9-4A8E-AE30-7E667B887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96" y="116632"/>
            <a:ext cx="5904656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Uso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delle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risorse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nelle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NGI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5" name="Picture 4" descr="CPU-HS06-reg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712968" cy="435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E1CA13-2AA9-4A8E-AE30-7E667B887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96" y="116632"/>
            <a:ext cx="5904656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Uso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delle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risorse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(Italia)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8" name="Picture 7" descr="Italy-cpt-w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08720"/>
            <a:ext cx="5256584" cy="3300646"/>
          </a:xfrm>
          <a:prstGeom prst="rect">
            <a:avLst/>
          </a:prstGeom>
        </p:spPr>
      </p:pic>
      <p:pic>
        <p:nvPicPr>
          <p:cNvPr id="9" name="Picture 8" descr="italy-cpu-s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72816"/>
            <a:ext cx="5247878" cy="3295179"/>
          </a:xfrm>
          <a:prstGeom prst="rect">
            <a:avLst/>
          </a:prstGeom>
        </p:spPr>
      </p:pic>
      <p:pic>
        <p:nvPicPr>
          <p:cNvPr id="10" name="Picture 9" descr="italy-cpu-V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212976"/>
            <a:ext cx="5328592" cy="3345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566124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Grafici prodotti con </a:t>
            </a:r>
            <a:r>
              <a:rPr lang="it-IT" dirty="0" err="1" smtClean="0"/>
              <a:t>HLRmon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0" dirty="0" smtClean="0"/>
              <a:t> IGI : gli obiettivi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424862" cy="4968651"/>
          </a:xfrm>
        </p:spPr>
        <p:txBody>
          <a:bodyPr/>
          <a:lstStyle/>
          <a:p>
            <a:r>
              <a:rPr lang="it-IT" dirty="0" smtClean="0"/>
              <a:t>OBIETTIVO 1: Sostenere la ricerca (fondi </a:t>
            </a:r>
            <a:r>
              <a:rPr lang="it-IT" dirty="0" err="1" smtClean="0"/>
              <a:t>MIUR+soci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Servizi per la Gestione, controllo, e supporto dell'</a:t>
            </a:r>
            <a:r>
              <a:rPr lang="it-IT" dirty="0" err="1" smtClean="0"/>
              <a:t>infrastuttura</a:t>
            </a:r>
            <a:r>
              <a:rPr lang="it-IT" dirty="0" smtClean="0"/>
              <a:t> </a:t>
            </a:r>
            <a:r>
              <a:rPr lang="it-IT" dirty="0" err="1" smtClean="0"/>
              <a:t>Grid</a:t>
            </a:r>
            <a:r>
              <a:rPr lang="it-IT" dirty="0" smtClean="0"/>
              <a:t> </a:t>
            </a:r>
            <a:r>
              <a:rPr lang="it-IT" dirty="0" err="1" smtClean="0"/>
              <a:t>+Cloud</a:t>
            </a:r>
            <a:r>
              <a:rPr lang="it-IT" dirty="0" smtClean="0"/>
              <a:t> nazionale (risorse e servizi) </a:t>
            </a:r>
          </a:p>
          <a:p>
            <a:pPr lvl="1"/>
            <a:r>
              <a:rPr lang="it-IT" dirty="0" smtClean="0"/>
              <a:t>Servizi di supporto agli utenti</a:t>
            </a:r>
          </a:p>
          <a:p>
            <a:pPr lvl="1"/>
            <a:r>
              <a:rPr lang="it-IT" dirty="0" smtClean="0"/>
              <a:t>Supporto e sviluppo del </a:t>
            </a:r>
            <a:r>
              <a:rPr lang="it-IT" dirty="0" err="1" smtClean="0"/>
              <a:t>middleware</a:t>
            </a:r>
            <a:r>
              <a:rPr lang="it-IT" dirty="0" smtClean="0"/>
              <a:t> e servizi aggiuntivi</a:t>
            </a:r>
          </a:p>
          <a:p>
            <a:pPr lvl="1"/>
            <a:r>
              <a:rPr lang="it-IT" dirty="0" smtClean="0"/>
              <a:t>Gestione amministrativa della struttura IGI </a:t>
            </a:r>
          </a:p>
          <a:p>
            <a:pPr lvl="1"/>
            <a:r>
              <a:rPr lang="it-IT" dirty="0" smtClean="0"/>
              <a:t>Estensione ad una base di utenti </a:t>
            </a:r>
            <a:r>
              <a:rPr lang="it-IT" dirty="0" err="1" smtClean="0"/>
              <a:t>piu’</a:t>
            </a:r>
            <a:r>
              <a:rPr lang="it-IT" dirty="0" smtClean="0"/>
              <a:t> larga</a:t>
            </a:r>
          </a:p>
          <a:p>
            <a:r>
              <a:rPr lang="it-IT" dirty="0" smtClean="0"/>
              <a:t>OBIETTIVO 2: estensione a PA e oltre (da finanziare)</a:t>
            </a:r>
          </a:p>
          <a:p>
            <a:pPr lvl="1"/>
            <a:r>
              <a:rPr lang="it-IT" dirty="0" smtClean="0"/>
              <a:t>Avviare la sperimentazione/realizzazione di un prototipo di servizio di “</a:t>
            </a:r>
            <a:r>
              <a:rPr lang="it-IT" u="sng" dirty="0" err="1" smtClean="0"/>
              <a:t>Cloud</a:t>
            </a:r>
            <a:r>
              <a:rPr lang="it-IT" u="sng" dirty="0" smtClean="0"/>
              <a:t> pubblico Nazionale</a:t>
            </a:r>
            <a:r>
              <a:rPr lang="it-IT" dirty="0" smtClean="0"/>
              <a:t>” </a:t>
            </a:r>
            <a:r>
              <a:rPr lang="it-IT" dirty="0" err="1" smtClean="0"/>
              <a:t>IaaS</a:t>
            </a:r>
            <a:r>
              <a:rPr lang="it-IT" dirty="0" smtClean="0"/>
              <a:t> che possa ospitare on </a:t>
            </a:r>
            <a:r>
              <a:rPr lang="it-IT" dirty="0" err="1" smtClean="0"/>
              <a:t>demand</a:t>
            </a:r>
            <a:r>
              <a:rPr lang="it-IT" dirty="0" smtClean="0"/>
              <a:t> i servizi necessari per l’informatizzazione del settore pubblico e oltre con alcune industrie nazionali (poche) strategiche</a:t>
            </a:r>
          </a:p>
        </p:txBody>
      </p:sp>
      <p:sp>
        <p:nvSpPr>
          <p:cNvPr id="3277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smtClean="0"/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5C038A-4D84-4F32-ADB7-08A57E8AC79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congiunto CCR/INFNGRID - Isola d'Elba, 20 maggio 2011</a:t>
            </a:r>
            <a:endParaRPr lang="en-US" dirty="0" smtClean="0"/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AAC2ED-1F90-4A27-ABD6-5F4FDD8D349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23528" y="980728"/>
            <a:ext cx="8572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24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16632"/>
            <a:ext cx="5904656" cy="497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IGI: a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punto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siamo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863426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979712" y="2924944"/>
            <a:ext cx="3888432" cy="288032"/>
          </a:xfrm>
          <a:prstGeom prst="rect">
            <a:avLst/>
          </a:prstGeom>
          <a:solidFill>
            <a:srgbClr val="FFF0C9">
              <a:alpha val="2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1560" y="4149080"/>
            <a:ext cx="8064896" cy="1152128"/>
            <a:chOff x="611560" y="3356992"/>
            <a:chExt cx="8064896" cy="1152128"/>
          </a:xfrm>
        </p:grpSpPr>
        <p:sp>
          <p:nvSpPr>
            <p:cNvPr id="10" name="Rectangle 9"/>
            <p:cNvSpPr/>
            <p:nvPr/>
          </p:nvSpPr>
          <p:spPr bwMode="auto">
            <a:xfrm>
              <a:off x="611560" y="3356992"/>
              <a:ext cx="8064896" cy="36004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339752" y="4221088"/>
              <a:ext cx="2016224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88024" y="4221088"/>
              <a:ext cx="3816424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520" y="5373216"/>
            <a:ext cx="8424936" cy="792088"/>
            <a:chOff x="251520" y="4581128"/>
            <a:chExt cx="8424936" cy="79208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300192" y="4581128"/>
              <a:ext cx="2376264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520" y="5013176"/>
              <a:ext cx="5328592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19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3528" y="83671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it-IT" sz="2400" dirty="0" smtClean="0"/>
              <a:t> IGI è stata riconosciuta dal MIUR nella </a:t>
            </a:r>
            <a:r>
              <a:rPr lang="it-IT" sz="2400" dirty="0" err="1" smtClean="0"/>
              <a:t>roadmap</a:t>
            </a:r>
            <a:r>
              <a:rPr lang="it-IT" sz="2400" dirty="0" smtClean="0"/>
              <a:t> delle  </a:t>
            </a:r>
          </a:p>
          <a:p>
            <a:pPr>
              <a:buClr>
                <a:schemeClr val="tx2"/>
              </a:buClr>
            </a:pPr>
            <a:r>
              <a:rPr lang="it-IT" sz="2400" dirty="0" smtClean="0"/>
              <a:t>  Infrastrutture di Ricerca Scientifica e Tecnologica di interesse </a:t>
            </a:r>
          </a:p>
          <a:p>
            <a:pPr>
              <a:buClr>
                <a:schemeClr val="tx2"/>
              </a:buClr>
            </a:pPr>
            <a:r>
              <a:rPr lang="it-IT" sz="2400" dirty="0" smtClean="0"/>
              <a:t>  pan-Europeo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it-IT" sz="2400" dirty="0" smtClean="0"/>
              <a:t> Decreto del 3 dicembre 2010: all’INFN sono destinati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igi-egi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0066FF"/>
      </a:hlink>
      <a:folHlink>
        <a:srgbClr val="0066FF"/>
      </a:folHlink>
    </a:clrScheme>
    <a:fontScheme name="igi-e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gi-eg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igi-egi</Template>
  <TotalTime>4427</TotalTime>
  <Words>2663</Words>
  <Application>Microsoft Office PowerPoint</Application>
  <PresentationFormat>On-screen Show (4:3)</PresentationFormat>
  <Paragraphs>297</Paragraphs>
  <Slides>29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igi-egi</vt:lpstr>
      <vt:lpstr>Slide 1</vt:lpstr>
      <vt:lpstr>La Grid di produzione italiana</vt:lpstr>
      <vt:lpstr>Slide 3</vt:lpstr>
      <vt:lpstr>Le Grid </vt:lpstr>
      <vt:lpstr>Slide 5</vt:lpstr>
      <vt:lpstr>Slide 6</vt:lpstr>
      <vt:lpstr>Slide 7</vt:lpstr>
      <vt:lpstr> IGI : gli obiettivi</vt:lpstr>
      <vt:lpstr>Slide 9</vt:lpstr>
      <vt:lpstr>Precisazioni sul mandato del MIUR</vt:lpstr>
      <vt:lpstr>Tempistica e obiettivi (1)</vt:lpstr>
      <vt:lpstr>Tempistica e obiettivi (2)</vt:lpstr>
      <vt:lpstr>Slide 13</vt:lpstr>
      <vt:lpstr>Slide 14</vt:lpstr>
      <vt:lpstr>Slide 15</vt:lpstr>
      <vt:lpstr>Slide 16</vt:lpstr>
      <vt:lpstr>Slide 17</vt:lpstr>
      <vt:lpstr>Slide 18</vt:lpstr>
      <vt:lpstr>Gestione fondi e personale</vt:lpstr>
      <vt:lpstr>    Governance del PS IGI   </vt:lpstr>
      <vt:lpstr> Il Comitato Esecutivo </vt:lpstr>
      <vt:lpstr>Slide 22</vt:lpstr>
      <vt:lpstr>Slide 23</vt:lpstr>
      <vt:lpstr>Slide 24</vt:lpstr>
      <vt:lpstr>Compiti del Comitato Tecnico</vt:lpstr>
      <vt:lpstr>IGI: le Unità Operative</vt:lpstr>
      <vt:lpstr>Slide 27</vt:lpstr>
      <vt:lpstr>Il passaggio a IGI</vt:lpstr>
      <vt:lpstr>Slide 29</vt:lpstr>
    </vt:vector>
  </TitlesOfParts>
  <Company>INFN Sez. Padova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mmazzuca</dc:creator>
  <cp:lastModifiedBy>giuseppina Salente</cp:lastModifiedBy>
  <cp:revision>304</cp:revision>
  <dcterms:created xsi:type="dcterms:W3CDTF">2011-05-20T09:56:14Z</dcterms:created>
  <dcterms:modified xsi:type="dcterms:W3CDTF">2011-05-20T09:56:38Z</dcterms:modified>
</cp:coreProperties>
</file>