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8"/>
  </p:notesMasterIdLst>
  <p:sldIdLst>
    <p:sldId id="256" r:id="rId3"/>
    <p:sldId id="257" r:id="rId4"/>
    <p:sldId id="291" r:id="rId5"/>
    <p:sldId id="287" r:id="rId6"/>
    <p:sldId id="289" r:id="rId7"/>
    <p:sldId id="290" r:id="rId8"/>
    <p:sldId id="288" r:id="rId9"/>
    <p:sldId id="292" r:id="rId10"/>
    <p:sldId id="298" r:id="rId11"/>
    <p:sldId id="297" r:id="rId12"/>
    <p:sldId id="281" r:id="rId13"/>
    <p:sldId id="283" r:id="rId14"/>
    <p:sldId id="284" r:id="rId15"/>
    <p:sldId id="300" r:id="rId16"/>
    <p:sldId id="285" r:id="rId17"/>
    <p:sldId id="286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9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E"/>
    <a:srgbClr val="3861AA"/>
    <a:srgbClr val="3E282B"/>
    <a:srgbClr val="CC3300"/>
    <a:srgbClr val="004F9E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5424" autoAdjust="0"/>
  </p:normalViewPr>
  <p:slideViewPr>
    <p:cSldViewPr>
      <p:cViewPr varScale="1">
        <p:scale>
          <a:sx n="66" d="100"/>
          <a:sy n="66" d="100"/>
        </p:scale>
        <p:origin x="-10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trick:Desktop:EMI:NFS41:Yves:results-no-disk-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scatterChart>
        <c:scatterStyle val="smoothMarker"/>
        <c:ser>
          <c:idx val="0"/>
          <c:order val="0"/>
          <c:tx>
            <c:strRef>
              <c:f>Sheet1!$H$7</c:f>
              <c:strCache>
                <c:ptCount val="1"/>
                <c:pt idx="0">
                  <c:v>dCap</c:v>
                </c:pt>
              </c:strCache>
            </c:strRef>
          </c:tx>
          <c:xVal>
            <c:numRef>
              <c:f>Sheet1!$G$8:$G$14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192</c:v>
                </c:pt>
                <c:pt idx="6">
                  <c:v>256</c:v>
                </c:pt>
              </c:numCache>
            </c:numRef>
          </c:xVal>
          <c:yVal>
            <c:numRef>
              <c:f>Sheet1!$H$8:$H$14</c:f>
              <c:numCache>
                <c:formatCode>General</c:formatCode>
                <c:ptCount val="7"/>
                <c:pt idx="0">
                  <c:v>302.32799999999969</c:v>
                </c:pt>
                <c:pt idx="1">
                  <c:v>371.20699999999925</c:v>
                </c:pt>
                <c:pt idx="2">
                  <c:v>433.005</c:v>
                </c:pt>
                <c:pt idx="3">
                  <c:v>465.512</c:v>
                </c:pt>
                <c:pt idx="4">
                  <c:v>397.88599999999963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Sheet1!$I$7</c:f>
              <c:strCache>
                <c:ptCount val="1"/>
                <c:pt idx="0">
                  <c:v>NFS 4.1</c:v>
                </c:pt>
              </c:strCache>
            </c:strRef>
          </c:tx>
          <c:xVal>
            <c:numRef>
              <c:f>Sheet1!$G$8:$G$14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192</c:v>
                </c:pt>
                <c:pt idx="6">
                  <c:v>256</c:v>
                </c:pt>
              </c:numCache>
            </c:numRef>
          </c:xVal>
          <c:yVal>
            <c:numRef>
              <c:f>Sheet1!$I$8:$I$14</c:f>
              <c:numCache>
                <c:formatCode>General</c:formatCode>
                <c:ptCount val="7"/>
                <c:pt idx="0">
                  <c:v>468.48699999999906</c:v>
                </c:pt>
                <c:pt idx="1">
                  <c:v>615.07300000000055</c:v>
                </c:pt>
                <c:pt idx="2">
                  <c:v>849.25199999999938</c:v>
                </c:pt>
                <c:pt idx="3">
                  <c:v>820.89400000000001</c:v>
                </c:pt>
                <c:pt idx="4">
                  <c:v>391.14200000000056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Sheet1!$J$7</c:f>
              <c:strCache>
                <c:ptCount val="1"/>
                <c:pt idx="0">
                  <c:v>NFS 4.1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Sheet1!$G$8:$G$14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192</c:v>
                </c:pt>
                <c:pt idx="6">
                  <c:v>256</c:v>
                </c:pt>
              </c:numCache>
            </c:numRef>
          </c:xVal>
          <c:yVal>
            <c:numRef>
              <c:f>Sheet1!$J$8:$J$14</c:f>
              <c:numCache>
                <c:formatCode>General</c:formatCode>
                <c:ptCount val="7"/>
                <c:pt idx="0">
                  <c:v>885.024</c:v>
                </c:pt>
                <c:pt idx="1">
                  <c:v>1770.82</c:v>
                </c:pt>
                <c:pt idx="2">
                  <c:v>2167.63</c:v>
                </c:pt>
                <c:pt idx="3">
                  <c:v>2262.69</c:v>
                </c:pt>
                <c:pt idx="4">
                  <c:v>2564.94</c:v>
                </c:pt>
                <c:pt idx="5">
                  <c:v>2425.42</c:v>
                </c:pt>
                <c:pt idx="6">
                  <c:v>2590.92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Sheet1!$K$7</c:f>
              <c:strCache>
                <c:ptCount val="1"/>
                <c:pt idx="0">
                  <c:v>dCap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xVal>
            <c:numRef>
              <c:f>Sheet1!$G$8:$G$14</c:f>
              <c:numCache>
                <c:formatCode>General</c:formatCode>
                <c:ptCount val="7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192</c:v>
                </c:pt>
                <c:pt idx="6">
                  <c:v>256</c:v>
                </c:pt>
              </c:numCache>
            </c:numRef>
          </c:xVal>
          <c:yVal>
            <c:numRef>
              <c:f>Sheet1!$K$8:$K$14</c:f>
              <c:numCache>
                <c:formatCode>General</c:formatCode>
                <c:ptCount val="7"/>
                <c:pt idx="0">
                  <c:v>731.38900000000001</c:v>
                </c:pt>
                <c:pt idx="1">
                  <c:v>1468.06</c:v>
                </c:pt>
                <c:pt idx="2">
                  <c:v>2462.4100000000012</c:v>
                </c:pt>
                <c:pt idx="3">
                  <c:v>2560.04</c:v>
                </c:pt>
                <c:pt idx="4">
                  <c:v>2518.7799999999997</c:v>
                </c:pt>
                <c:pt idx="5">
                  <c:v>2555.8200000000002</c:v>
                </c:pt>
                <c:pt idx="6">
                  <c:v>2516.79</c:v>
                </c:pt>
              </c:numCache>
            </c:numRef>
          </c:yVal>
          <c:smooth val="1"/>
        </c:ser>
        <c:axId val="53287168"/>
        <c:axId val="53313920"/>
      </c:scatterChart>
      <c:valAx>
        <c:axId val="53287168"/>
        <c:scaling>
          <c:orientation val="minMax"/>
        </c:scaling>
        <c:axPos val="b"/>
        <c:numFmt formatCode="General" sourceLinked="1"/>
        <c:tickLblPos val="nextTo"/>
        <c:crossAx val="53313920"/>
        <c:crosses val="autoZero"/>
        <c:crossBetween val="midCat"/>
      </c:valAx>
      <c:valAx>
        <c:axId val="53313920"/>
        <c:scaling>
          <c:orientation val="minMax"/>
        </c:scaling>
        <c:axPos val="l"/>
        <c:majorGridlines/>
        <c:numFmt formatCode="General" sourceLinked="1"/>
        <c:tickLblPos val="nextTo"/>
        <c:crossAx val="53287168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2AB3602-D96E-43FD-8553-DB707BACE2A6}" type="datetimeFigureOut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97F6FBD-8487-4934-ADB9-ACC6BACCF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FedFS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set of open protocols that permit the construction of a scalable, federated file system namespace accessible to unmodified NFSv4[.1] clients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F6FBD-8487-4934-ADB9-ACC6BACCF07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1143000" y="0"/>
            <a:ext cx="8001000" cy="849313"/>
            <a:chOff x="1143000" y="0"/>
            <a:chExt cx="8001000" cy="849313"/>
          </a:xfrm>
        </p:grpSpPr>
        <p:pic>
          <p:nvPicPr>
            <p:cNvPr id="5" name="Picture 20" descr="banner-ITonly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0"/>
              <a:ext cx="80010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itle 1"/>
            <p:cNvSpPr txBox="1">
              <a:spLocks/>
            </p:cNvSpPr>
            <p:nvPr userDrawn="1"/>
          </p:nvSpPr>
          <p:spPr bwMode="auto">
            <a:xfrm>
              <a:off x="1295400" y="0"/>
              <a:ext cx="5562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200" kern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Experiment Support</a:t>
              </a:r>
            </a:p>
          </p:txBody>
        </p:sp>
      </p:grpSp>
      <p:sp>
        <p:nvSpPr>
          <p:cNvPr id="7" name="Text Box 23"/>
          <p:cNvSpPr txBox="1">
            <a:spLocks noChangeArrowheads="1"/>
          </p:cNvSpPr>
          <p:nvPr userDrawn="1"/>
        </p:nvSpPr>
        <p:spPr bwMode="auto">
          <a:xfrm>
            <a:off x="0" y="6111875"/>
            <a:ext cx="1295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>
                <a:latin typeface="Tahoma" pitchFamily="34" charset="0"/>
                <a:cs typeface="+mn-cs"/>
              </a:rPr>
              <a:t>CERN IT Department</a:t>
            </a:r>
          </a:p>
          <a:p>
            <a:pPr algn="r">
              <a:defRPr/>
            </a:pPr>
            <a:r>
              <a:rPr lang="en-US" sz="900">
                <a:latin typeface="Tahoma" pitchFamily="34" charset="0"/>
                <a:cs typeface="+mn-cs"/>
              </a:rPr>
              <a:t>CH-1211 Geneva </a:t>
            </a:r>
            <a:r>
              <a:rPr lang="en-US" sz="900" dirty="0">
                <a:latin typeface="Tahoma" pitchFamily="34" charset="0"/>
                <a:cs typeface="+mn-cs"/>
              </a:rPr>
              <a:t>23</a:t>
            </a:r>
          </a:p>
          <a:p>
            <a:pPr algn="r">
              <a:defRPr/>
            </a:pPr>
            <a:r>
              <a:rPr lang="en-US" sz="900" dirty="0">
                <a:latin typeface="Tahoma" pitchFamily="34" charset="0"/>
                <a:cs typeface="+mn-cs"/>
              </a:rPr>
              <a:t>Switzerland</a:t>
            </a:r>
          </a:p>
          <a:p>
            <a:pPr algn="r">
              <a:defRPr/>
            </a:pPr>
            <a:r>
              <a:rPr lang="en-US" sz="1100" b="1" dirty="0">
                <a:latin typeface="Tahoma" pitchFamily="34" charset="0"/>
                <a:cs typeface="+mn-cs"/>
              </a:rPr>
              <a:t>www.cern.ch/i</a:t>
            </a:r>
            <a:r>
              <a:rPr lang="en-US" sz="1000" b="1" dirty="0">
                <a:latin typeface="Tahoma" pitchFamily="34" charset="0"/>
                <a:cs typeface="+mn-cs"/>
              </a:rPr>
              <a:t>t</a:t>
            </a: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-76200" y="68263"/>
            <a:ext cx="13716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cs typeface="+mn-cs"/>
              </a:rPr>
              <a:t>DB</a:t>
            </a:r>
            <a:endParaRPr lang="en-US" sz="36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9" name="Picture 18" descr="468557_82458359_plasma.jpg"/>
          <p:cNvPicPr>
            <a:picLocks noChangeAspect="1"/>
          </p:cNvPicPr>
          <p:nvPr userDrawn="1"/>
        </p:nvPicPr>
        <p:blipFill>
          <a:blip r:embed="rId3" cstate="print"/>
          <a:srcRect l="60654" t="4120" r="25140" b="2367"/>
          <a:stretch>
            <a:fillRect/>
          </a:stretch>
        </p:blipFill>
        <p:spPr bwMode="auto">
          <a:xfrm>
            <a:off x="0" y="0"/>
            <a:ext cx="121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 bwMode="auto">
          <a:xfrm>
            <a:off x="-76200" y="68263"/>
            <a:ext cx="13716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cs typeface="+mn-cs"/>
              </a:rPr>
              <a:t>ES</a:t>
            </a:r>
            <a:endParaRPr lang="en-US" sz="36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752600"/>
            <a:ext cx="6553200" cy="1470025"/>
          </a:xfrm>
        </p:spPr>
        <p:txBody>
          <a:bodyPr/>
          <a:lstStyle>
            <a:lvl1pPr algn="ctr">
              <a:defRPr sz="3600" b="1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2057400" y="1752600"/>
            <a:ext cx="6553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>
              <a:defRPr sz="3600" b="1">
                <a:solidFill>
                  <a:srgbClr val="3861AA"/>
                </a:solidFill>
              </a:defRPr>
            </a:lvl1pPr>
          </a:lstStyle>
          <a:p>
            <a:pPr eaLnBrk="0" hangingPunct="0">
              <a:defRPr/>
            </a:pPr>
            <a:r>
              <a:rPr lang="en-US" kern="0" smtClean="0">
                <a:latin typeface="+mj-lt"/>
                <a:ea typeface="+mj-ea"/>
                <a:cs typeface="+mj-cs"/>
              </a:rPr>
              <a:t>Click to edit Master title style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banner-ITonl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0" y="6111875"/>
            <a:ext cx="1295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>
                <a:latin typeface="Tahoma" pitchFamily="34" charset="0"/>
                <a:cs typeface="+mn-cs"/>
              </a:rPr>
              <a:t>CERN IT Department</a:t>
            </a:r>
          </a:p>
          <a:p>
            <a:pPr algn="r">
              <a:defRPr/>
            </a:pPr>
            <a:r>
              <a:rPr lang="en-US" sz="900" dirty="0">
                <a:latin typeface="Tahoma" pitchFamily="34" charset="0"/>
                <a:cs typeface="+mn-cs"/>
              </a:rPr>
              <a:t>CH-1211 Geneva 23</a:t>
            </a:r>
          </a:p>
          <a:p>
            <a:pPr algn="r">
              <a:defRPr/>
            </a:pPr>
            <a:r>
              <a:rPr lang="en-US" sz="900" dirty="0">
                <a:latin typeface="Tahoma" pitchFamily="34" charset="0"/>
                <a:cs typeface="+mn-cs"/>
              </a:rPr>
              <a:t>Switzerland</a:t>
            </a:r>
          </a:p>
          <a:p>
            <a:pPr algn="r">
              <a:defRPr/>
            </a:pPr>
            <a:r>
              <a:rPr lang="en-US" sz="1100" b="1" dirty="0">
                <a:latin typeface="Tahoma" pitchFamily="34" charset="0"/>
                <a:cs typeface="+mn-cs"/>
              </a:rPr>
              <a:t>www.cern.ch/i</a:t>
            </a:r>
            <a:r>
              <a:rPr lang="en-US" sz="1000" b="1" dirty="0">
                <a:latin typeface="Tahoma" pitchFamily="34" charset="0"/>
                <a:cs typeface="+mn-cs"/>
              </a:rPr>
              <a:t>t</a:t>
            </a:r>
          </a:p>
        </p:txBody>
      </p:sp>
      <p:grpSp>
        <p:nvGrpSpPr>
          <p:cNvPr id="1030" name="Group 14"/>
          <p:cNvGrpSpPr>
            <a:grpSpLocks/>
          </p:cNvGrpSpPr>
          <p:nvPr/>
        </p:nvGrpSpPr>
        <p:grpSpPr bwMode="auto">
          <a:xfrm>
            <a:off x="-76200" y="0"/>
            <a:ext cx="1371600" cy="6019800"/>
            <a:chOff x="-76200" y="0"/>
            <a:chExt cx="1371600" cy="6019800"/>
          </a:xfrm>
        </p:grpSpPr>
        <p:pic>
          <p:nvPicPr>
            <p:cNvPr id="1033" name="Picture 13" descr="468557_82458359_plasma.jpg"/>
            <p:cNvPicPr>
              <a:picLocks noChangeAspect="1"/>
            </p:cNvPicPr>
            <p:nvPr userDrawn="1"/>
          </p:nvPicPr>
          <p:blipFill>
            <a:blip r:embed="rId8" cstate="print"/>
            <a:srcRect l="25140" t="4120" r="60654" b="2367"/>
            <a:stretch>
              <a:fillRect/>
            </a:stretch>
          </p:blipFill>
          <p:spPr bwMode="auto">
            <a:xfrm flipH="1">
              <a:off x="0" y="0"/>
              <a:ext cx="1219200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 userDrawn="1"/>
          </p:nvSpPr>
          <p:spPr bwMode="auto">
            <a:xfrm>
              <a:off x="-76200" y="68263"/>
              <a:ext cx="1371600" cy="769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400" dirty="0">
                  <a:solidFill>
                    <a:schemeClr val="bg1"/>
                  </a:solidFill>
                  <a:cs typeface="+mn-cs"/>
                </a:rPr>
                <a:t>ES</a:t>
              </a:r>
              <a:endParaRPr lang="en-US" sz="3600" dirty="0">
                <a:solidFill>
                  <a:schemeClr val="bg1"/>
                </a:solidFill>
                <a:cs typeface="+mn-cs"/>
              </a:endParaRPr>
            </a:p>
          </p:txBody>
        </p:sp>
      </p:grp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83058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 b="1" i="1">
                <a:solidFill>
                  <a:srgbClr val="00529E"/>
                </a:solidFill>
              </a:defRPr>
            </a:lvl1pPr>
          </a:lstStyle>
          <a:p>
            <a:pPr>
              <a:defRPr/>
            </a:pPr>
            <a:fld id="{DD5CF83E-2B6C-4CBF-952B-24742B67D366}" type="slidenum">
              <a:rPr lang="en-US" smtClean="0">
                <a:solidFill>
                  <a:srgbClr val="3861AA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3861AA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88" r:id="rId3"/>
    <p:sldLayoutId id="2147483789" r:id="rId4"/>
    <p:sldLayoutId id="2147483790" r:id="rId5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4F9E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E282B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anner-ITon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1" descr="468557_82458359_plasma.jpg"/>
          <p:cNvPicPr>
            <a:picLocks noChangeAspect="1"/>
          </p:cNvPicPr>
          <p:nvPr/>
        </p:nvPicPr>
        <p:blipFill>
          <a:blip r:embed="rId7" cstate="print"/>
          <a:srcRect l="60654" t="11020" r="25140" b="76941"/>
          <a:stretch>
            <a:fillRect/>
          </a:stretch>
        </p:blipFill>
        <p:spPr bwMode="auto">
          <a:xfrm>
            <a:off x="0" y="0"/>
            <a:ext cx="12192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82550"/>
            <a:ext cx="1371600" cy="5857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cs typeface="+mn-cs"/>
              </a:rPr>
              <a:t>Experiment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cs typeface="+mn-cs"/>
              </a:rPr>
              <a:t>Support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Solutions for WAN data access: xrootd and NFSv4.1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Andrea Sciabà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501317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Workshp</a:t>
            </a:r>
            <a:r>
              <a:rPr lang="en-US" dirty="0" smtClean="0"/>
              <a:t> CCR INFN GRID 2011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Biodola</a:t>
            </a:r>
            <a:r>
              <a:rPr lang="en-US" dirty="0" smtClean="0"/>
              <a:t>, May 16-20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Redirection to broken servers possible</a:t>
            </a:r>
          </a:p>
          <a:p>
            <a:r>
              <a:rPr lang="en-US" dirty="0" smtClean="0"/>
              <a:t>Truncated files visible to users</a:t>
            </a:r>
          </a:p>
          <a:p>
            <a:r>
              <a:rPr lang="en-US" dirty="0" smtClean="0"/>
              <a:t>Can exhaust network bandwidth at large scales (if sites do not throttle bandwidth of network services)</a:t>
            </a:r>
          </a:p>
          <a:p>
            <a:r>
              <a:rPr lang="en-US" dirty="0" smtClean="0"/>
              <a:t>Important monitoring information still missing</a:t>
            </a:r>
          </a:p>
          <a:p>
            <a:pPr lvl="1"/>
            <a:r>
              <a:rPr lang="en-US" dirty="0" smtClean="0"/>
              <a:t>Opened files and rates per user (now only per host)</a:t>
            </a:r>
          </a:p>
          <a:p>
            <a:pPr lvl="1"/>
            <a:r>
              <a:rPr lang="en-US" dirty="0" smtClean="0"/>
              <a:t>Namespace query rates</a:t>
            </a:r>
          </a:p>
          <a:p>
            <a:r>
              <a:rPr lang="en-US" dirty="0" smtClean="0"/>
              <a:t>Caching is an </a:t>
            </a:r>
            <a:r>
              <a:rPr lang="en-US" b="1" dirty="0" smtClean="0"/>
              <a:t>open</a:t>
            </a:r>
            <a:r>
              <a:rPr lang="en-US" dirty="0" smtClean="0"/>
              <a:t> issue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</a:t>
            </a:r>
            <a:r>
              <a:rPr lang="en-US" dirty="0" err="1" smtClean="0"/>
              <a:t>xrootd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similar to the CMS system, but more focus on caching and replication</a:t>
            </a:r>
          </a:p>
          <a:p>
            <a:pPr lvl="1"/>
            <a:r>
              <a:rPr lang="en-US" dirty="0" smtClean="0"/>
              <a:t>Access data at Tier-3 sites via xrootd to reduce load on Tier-1/2 sites</a:t>
            </a:r>
          </a:p>
          <a:p>
            <a:pPr lvl="1"/>
            <a:r>
              <a:rPr lang="en-US" dirty="0" smtClean="0"/>
              <a:t>Tier-3 sites can fetch data from Tier-1, Tier-2 or other Tier-3</a:t>
            </a:r>
          </a:p>
          <a:p>
            <a:pPr lvl="1"/>
            <a:r>
              <a:rPr lang="en-US" b="1" dirty="0" smtClean="0"/>
              <a:t>Automatic replication </a:t>
            </a:r>
            <a:r>
              <a:rPr lang="en-US" dirty="0" smtClean="0"/>
              <a:t>of popular datasets</a:t>
            </a:r>
          </a:p>
          <a:p>
            <a:pPr lvl="1"/>
            <a:r>
              <a:rPr lang="en-US" dirty="0" smtClean="0"/>
              <a:t>Easy to fetch ROOT files from remote sites to a desktop at CERN</a:t>
            </a:r>
            <a:endParaRPr lang="en-GB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specific to ATLAS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and implement a global name space</a:t>
            </a:r>
          </a:p>
          <a:p>
            <a:pPr lvl="1"/>
            <a:r>
              <a:rPr lang="en-US" dirty="0" smtClean="0"/>
              <a:t>Global physical dataset path (PDP)</a:t>
            </a:r>
          </a:p>
          <a:p>
            <a:r>
              <a:rPr lang="en-US" dirty="0" smtClean="0"/>
              <a:t>Couple xrootd to LFC</a:t>
            </a:r>
          </a:p>
          <a:p>
            <a:r>
              <a:rPr lang="en-US" dirty="0" smtClean="0"/>
              <a:t>Enable local file </a:t>
            </a:r>
            <a:r>
              <a:rPr lang="en-US" b="1" dirty="0" smtClean="0"/>
              <a:t>caching</a:t>
            </a:r>
            <a:r>
              <a:rPr lang="en-US" dirty="0" smtClean="0"/>
              <a:t> at Tier-3 sites</a:t>
            </a:r>
          </a:p>
          <a:p>
            <a:pPr lvl="1"/>
            <a:r>
              <a:rPr lang="en-US" dirty="0" smtClean="0"/>
              <a:t>Use the xrootd transfer service (FRM) </a:t>
            </a:r>
            <a:r>
              <a:rPr lang="en-US" dirty="0" err="1" smtClean="0"/>
              <a:t>plugin</a:t>
            </a:r>
            <a:r>
              <a:rPr lang="en-US" dirty="0" smtClean="0"/>
              <a:t> to copy files between different xrootd servers or even from non-xrootd SEs</a:t>
            </a:r>
          </a:p>
          <a:p>
            <a:r>
              <a:rPr lang="en-US" dirty="0" smtClean="0"/>
              <a:t>Support ATLAS data security policies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7200800" cy="499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619672" y="3645024"/>
            <a:ext cx="1152128" cy="79208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995936" y="3645024"/>
            <a:ext cx="1152128" cy="79208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300192" y="3645024"/>
            <a:ext cx="1152128" cy="79208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via </a:t>
            </a:r>
            <a:r>
              <a:rPr lang="en-US" dirty="0" err="1" smtClean="0"/>
              <a:t>xrootd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286" y="980728"/>
            <a:ext cx="7511194" cy="564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Demonstrator finished, now in preproduction phase</a:t>
            </a:r>
          </a:p>
          <a:p>
            <a:r>
              <a:rPr lang="en-US" dirty="0" smtClean="0"/>
              <a:t>Deployed in the US at 4 Tier-2, 2 Tier-3, 1 test site</a:t>
            </a:r>
          </a:p>
          <a:p>
            <a:r>
              <a:rPr lang="en-US" dirty="0" smtClean="0"/>
              <a:t>ATLAS DDM client tools adapted to get files via their PDP</a:t>
            </a:r>
          </a:p>
          <a:p>
            <a:r>
              <a:rPr lang="en-US" dirty="0" smtClean="0"/>
              <a:t>Testing Tier-3 xrootd transfer service using</a:t>
            </a:r>
          </a:p>
          <a:p>
            <a:pPr lvl="1"/>
            <a:r>
              <a:rPr lang="en-US" dirty="0" smtClean="0"/>
              <a:t>Native </a:t>
            </a:r>
            <a:r>
              <a:rPr lang="en-US" dirty="0" err="1" smtClean="0"/>
              <a:t>xrdcp</a:t>
            </a:r>
            <a:r>
              <a:rPr lang="en-US" dirty="0" smtClean="0"/>
              <a:t> copy</a:t>
            </a:r>
          </a:p>
          <a:p>
            <a:pPr lvl="1"/>
            <a:r>
              <a:rPr lang="en-US" dirty="0" smtClean="0"/>
              <a:t>Automatic file transfers between Tier-3 sites</a:t>
            </a:r>
          </a:p>
          <a:p>
            <a:pPr lvl="1"/>
            <a:r>
              <a:rPr lang="en-US" dirty="0" smtClean="0"/>
              <a:t>Trigger from user root analysis jobs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to production phase</a:t>
            </a:r>
          </a:p>
          <a:p>
            <a:r>
              <a:rPr lang="en-US" dirty="0" smtClean="0"/>
              <a:t>Set up a global redirector at BNL</a:t>
            </a:r>
          </a:p>
          <a:p>
            <a:r>
              <a:rPr lang="en-US" dirty="0" smtClean="0"/>
              <a:t>Add more sites in US and in Europe</a:t>
            </a:r>
          </a:p>
          <a:p>
            <a:r>
              <a:rPr lang="en-US" dirty="0" smtClean="0"/>
              <a:t>Test Tier-3 site </a:t>
            </a:r>
            <a:r>
              <a:rPr lang="en-US" b="1" dirty="0" smtClean="0"/>
              <a:t>caching</a:t>
            </a:r>
          </a:p>
          <a:p>
            <a:r>
              <a:rPr lang="en-US" dirty="0" smtClean="0"/>
              <a:t>Add another global redirector in Europe</a:t>
            </a:r>
          </a:p>
          <a:p>
            <a:r>
              <a:rPr lang="en-US" dirty="0" smtClean="0"/>
              <a:t>Use X.509 for authentication/authorization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NFS 4.1 and </a:t>
            </a:r>
            <a:r>
              <a:rPr lang="en-US" sz="2800" dirty="0" err="1" smtClean="0"/>
              <a:t>pNFS</a:t>
            </a:r>
            <a:r>
              <a:rPr lang="en-US" sz="2800" dirty="0" smtClean="0"/>
              <a:t>: introduction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Why is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pNFS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interesting?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What is the status and timeline for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pNFS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deployment 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Availability of components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Protocol verification and performance evaluation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Issues to be considered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Security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Wide area transfers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Some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from the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dCache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NFS 4.1/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pNFS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evaluation at Grid-Lab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Status of DPM NFS 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dirty="0" err="1" smtClean="0"/>
              <a:t>pNFS</a:t>
            </a:r>
            <a:r>
              <a:rPr lang="en-US" dirty="0" smtClean="0"/>
              <a:t> interesting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Benefits of parallel I/O</a:t>
            </a:r>
          </a:p>
          <a:p>
            <a:pPr marL="914400" lvl="1" indent="-457200">
              <a:buSzPct val="82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Delivers very high application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performance</a:t>
            </a:r>
          </a:p>
          <a:p>
            <a:pPr marL="914400" lvl="1" indent="-457200">
              <a:buSzPct val="82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Allows for massive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scalability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without diminished performance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Benefits of NFS (or mostly any standard)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Interoperability among vendor solutions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Eliminates risks of deploying proprietary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benefits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Simplicity</a:t>
            </a:r>
          </a:p>
          <a:p>
            <a:pPr marL="914400" lvl="1" indent="-457200">
              <a:buSzPct val="82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Regular mount point and real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POSIX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I/O</a:t>
            </a:r>
          </a:p>
          <a:p>
            <a:pPr marL="914400" lvl="1" indent="-457200">
              <a:buSzPct val="82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Can be used by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unmodified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applications</a:t>
            </a:r>
          </a:p>
          <a:p>
            <a:pPr marL="914400" lvl="1" indent="-457200">
              <a:buSzPct val="82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 client provided by the OS vendor</a:t>
            </a:r>
          </a:p>
          <a:p>
            <a:pPr marL="914400" lvl="1" indent="-457200">
              <a:buSzPct val="82000"/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Smart caching (block caching) done by OS vendors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Xrootd</a:t>
            </a:r>
            <a:r>
              <a:rPr lang="en-US" dirty="0" smtClean="0"/>
              <a:t> as a WAN data access protocol</a:t>
            </a:r>
          </a:p>
          <a:p>
            <a:pPr lvl="1"/>
            <a:r>
              <a:rPr lang="en-US" dirty="0" smtClean="0"/>
              <a:t>CMS</a:t>
            </a:r>
          </a:p>
          <a:p>
            <a:pPr lvl="1"/>
            <a:r>
              <a:rPr lang="en-US" dirty="0" smtClean="0"/>
              <a:t>ATLAS</a:t>
            </a:r>
          </a:p>
          <a:p>
            <a:r>
              <a:rPr lang="en-US" dirty="0" smtClean="0"/>
              <a:t>The NFS 4.1 protocol and WLCG</a:t>
            </a:r>
          </a:p>
          <a:p>
            <a:pPr lvl="1"/>
            <a:r>
              <a:rPr lang="en-US" dirty="0" smtClean="0"/>
              <a:t>Status and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for production use</a:t>
            </a:r>
            <a:endParaRPr lang="en-US" dirty="0"/>
          </a:p>
        </p:txBody>
      </p:sp>
      <p:pic>
        <p:nvPicPr>
          <p:cNvPr id="69" name="Picture 68" descr="nf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7668725" cy="4814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pNFS</a:t>
            </a:r>
            <a:r>
              <a:rPr lang="en-US" dirty="0" smtClean="0"/>
              <a:t> client support in SL5/6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Full NFS 4.1/</a:t>
            </a:r>
            <a:r>
              <a:rPr lang="en-US" sz="2400" dirty="0" err="1" smtClean="0"/>
              <a:t>pNFS</a:t>
            </a:r>
            <a:r>
              <a:rPr lang="en-US" sz="2400" dirty="0" smtClean="0"/>
              <a:t> client available in 2.6.38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Redhat</a:t>
            </a:r>
            <a:r>
              <a:rPr lang="en-US" sz="2400" dirty="0" smtClean="0"/>
              <a:t> already back-ported </a:t>
            </a:r>
            <a:r>
              <a:rPr lang="en-US" sz="2400" dirty="0" err="1" smtClean="0"/>
              <a:t>pNFS</a:t>
            </a:r>
            <a:r>
              <a:rPr lang="en-US" sz="2400" dirty="0" smtClean="0"/>
              <a:t> into 2.6.32</a:t>
            </a:r>
          </a:p>
          <a:p>
            <a:pPr marL="857250" lvl="1" indent="-457200">
              <a:buFont typeface="Arial"/>
              <a:buChar char="•"/>
            </a:pPr>
            <a:r>
              <a:rPr lang="en-US" sz="2200" dirty="0" smtClean="0"/>
              <a:t>but only available for business partners right now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Official back port into RH6.x (kernel rh-2.6.32) expected with RH6.2 (maybe earlier)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Based on RH6.x it appear in SL6.x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pNFS</a:t>
            </a:r>
            <a:r>
              <a:rPr lang="en-US" dirty="0" smtClean="0"/>
              <a:t> EMI server support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err="1" smtClean="0"/>
              <a:t>dCache</a:t>
            </a:r>
            <a:r>
              <a:rPr lang="en-US" dirty="0" smtClean="0"/>
              <a:t>	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Full implementation available starting from 1.9.11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Plain and Kerberos authentication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DPM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Read and write, ready to test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Plain and Kerberos authentication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StoRM</a:t>
            </a:r>
            <a:endParaRPr lang="en-US" dirty="0" smtClean="0"/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Will become available with GPFS </a:t>
            </a:r>
            <a:r>
              <a:rPr lang="en-US" dirty="0" err="1" smtClean="0"/>
              <a:t>pNFS</a:t>
            </a:r>
            <a:r>
              <a:rPr lang="en-US" dirty="0" smtClean="0"/>
              <a:t> availability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Non-EMI implementations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GFS2</a:t>
            </a:r>
            <a:endParaRPr lang="en-US" sz="3000" dirty="0" smtClean="0"/>
          </a:p>
          <a:p>
            <a:pPr marL="914400" lvl="1" indent="-457200">
              <a:buFont typeface="Arial"/>
              <a:buChar char="•"/>
            </a:pPr>
            <a:r>
              <a:rPr lang="en-US" sz="2200" dirty="0" smtClean="0"/>
              <a:t>Available with 2.6.38 (now)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/>
              <a:t>Uses </a:t>
            </a:r>
            <a:r>
              <a:rPr lang="en-US" sz="2200" dirty="0" err="1" smtClean="0"/>
              <a:t>pNFS</a:t>
            </a:r>
            <a:r>
              <a:rPr lang="en-US" sz="2200" dirty="0" smtClean="0"/>
              <a:t> for reading and only NFS 4.1 for writing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err="1" smtClean="0"/>
              <a:t>NetApp</a:t>
            </a:r>
            <a:endParaRPr lang="en-US" sz="2600" dirty="0" smtClean="0"/>
          </a:p>
          <a:p>
            <a:pPr marL="914400" lvl="1" indent="-457200">
              <a:buFont typeface="Arial"/>
              <a:buChar char="•"/>
            </a:pPr>
            <a:r>
              <a:rPr lang="en-US" sz="2200" dirty="0" smtClean="0"/>
              <a:t>Available with ONTAP® 8.1 (</a:t>
            </a:r>
            <a:r>
              <a:rPr lang="en-US" sz="2200" dirty="0" err="1" smtClean="0"/>
              <a:t>Nowi</a:t>
            </a:r>
            <a:r>
              <a:rPr lang="en-US" sz="2200" dirty="0" smtClean="0"/>
              <a:t>)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/>
              <a:t>DESY waiting for a test system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Others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 smtClean="0"/>
              <a:t>IBM, </a:t>
            </a:r>
            <a:r>
              <a:rPr lang="en-US" sz="2200" dirty="0" err="1" smtClean="0"/>
              <a:t>BlueArc</a:t>
            </a:r>
            <a:r>
              <a:rPr lang="en-US" sz="2200" dirty="0" smtClean="0"/>
              <a:t>, EMC … are all  members of the relevant CITI projects and have server software ready but seem to be reluctant to provide products just yet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issues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71600" y="1124744"/>
            <a:ext cx="7543800" cy="4895056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All tests (up to now) done without strong authentication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NFS4.1/</a:t>
            </a:r>
            <a:r>
              <a:rPr lang="en-US" dirty="0" err="1" smtClean="0"/>
              <a:t>pNFS</a:t>
            </a:r>
            <a:r>
              <a:rPr lang="en-US" dirty="0" smtClean="0"/>
              <a:t> clients are only available with Kerberos authentication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How about X509 certificates?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Theoretically possible but kernel developers only interested in Kerberos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Existing solution: creating a Kerberos token from a X509 certificate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066800"/>
            <a:ext cx="784860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Wide Area issues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On </a:t>
            </a:r>
            <a:r>
              <a:rPr lang="en-US" b="1" dirty="0" smtClean="0"/>
              <a:t>wide area performance</a:t>
            </a:r>
            <a:r>
              <a:rPr lang="en-US" dirty="0" smtClean="0"/>
              <a:t>: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No tests done yet</a:t>
            </a:r>
          </a:p>
          <a:p>
            <a:pPr marL="914400" lvl="1" indent="-457200">
              <a:buFont typeface="Arial"/>
              <a:buChar char="•"/>
            </a:pPr>
            <a:r>
              <a:rPr lang="en-US" b="1" dirty="0" smtClean="0"/>
              <a:t>Planned between DESY and CERN </a:t>
            </a:r>
            <a:r>
              <a:rPr lang="en-US" dirty="0" smtClean="0"/>
              <a:t>after CERN test system will become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Possible wide area NFS 4.1 deployment</a:t>
            </a:r>
            <a:endParaRPr lang="en-US" sz="2800" dirty="0"/>
          </a:p>
        </p:txBody>
      </p:sp>
      <p:pic>
        <p:nvPicPr>
          <p:cNvPr id="47" name="Picture 46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267" y="1062477"/>
            <a:ext cx="7707221" cy="438274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331641" y="5661248"/>
            <a:ext cx="781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NFSv4 referrals permit a server to redirect a client to another location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Central configuration of referral hosts through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FedFS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DESY Grid Lab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lnSpc>
                <a:spcPct val="110000"/>
              </a:lnSpc>
            </a:pPr>
            <a:r>
              <a:rPr lang="en-US" dirty="0" smtClean="0"/>
              <a:t>Since mid of last year, DESY provides a </a:t>
            </a:r>
            <a:r>
              <a:rPr lang="en-US" b="1" dirty="0" smtClean="0"/>
              <a:t>Tier 2-like </a:t>
            </a:r>
            <a:r>
              <a:rPr lang="en-US" b="1" dirty="0" err="1" smtClean="0"/>
              <a:t>testbed</a:t>
            </a:r>
            <a:r>
              <a:rPr lang="en-US" b="1" dirty="0" smtClean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dCache</a:t>
            </a:r>
            <a:r>
              <a:rPr lang="en-US" dirty="0" smtClean="0"/>
              <a:t>/</a:t>
            </a:r>
            <a:r>
              <a:rPr lang="en-US" dirty="0" err="1" smtClean="0"/>
              <a:t>pNFS</a:t>
            </a:r>
            <a:r>
              <a:rPr lang="en-US" dirty="0" smtClean="0"/>
              <a:t> server and </a:t>
            </a:r>
            <a:r>
              <a:rPr lang="en-US" dirty="0" err="1" smtClean="0"/>
              <a:t>pNFS</a:t>
            </a:r>
            <a:r>
              <a:rPr lang="en-US" dirty="0" smtClean="0"/>
              <a:t>-enabled SL5 worker nodes</a:t>
            </a:r>
          </a:p>
          <a:p>
            <a:pPr marL="457200" indent="-457200">
              <a:lnSpc>
                <a:spcPct val="110000"/>
              </a:lnSpc>
            </a:pPr>
            <a:r>
              <a:rPr lang="en-US" b="1" dirty="0" smtClean="0"/>
              <a:t>Available</a:t>
            </a:r>
            <a:r>
              <a:rPr lang="en-US" dirty="0" smtClean="0"/>
              <a:t> to verify a client/framework against </a:t>
            </a:r>
            <a:r>
              <a:rPr lang="en-US" dirty="0" err="1" smtClean="0"/>
              <a:t>pNFS</a:t>
            </a:r>
            <a:r>
              <a:rPr lang="en-US" dirty="0" smtClean="0"/>
              <a:t> (NFS 4.1)</a:t>
            </a:r>
          </a:p>
          <a:p>
            <a:pPr marL="457200" indent="-457200">
              <a:lnSpc>
                <a:spcPct val="110000"/>
              </a:lnSpc>
            </a:pPr>
            <a:r>
              <a:rPr lang="en-US" dirty="0" smtClean="0"/>
              <a:t>DESY folks together with ATLAS, CMS and with help of ROOT have been </a:t>
            </a:r>
            <a:r>
              <a:rPr lang="en-US" b="1" dirty="0" smtClean="0"/>
              <a:t>running all kind of evaluation</a:t>
            </a:r>
            <a:r>
              <a:rPr lang="en-US" dirty="0" smtClean="0"/>
              <a:t>s</a:t>
            </a:r>
          </a:p>
          <a:p>
            <a:pPr marL="457200" indent="-457200">
              <a:lnSpc>
                <a:spcPct val="110000"/>
              </a:lnSpc>
            </a:pPr>
            <a:r>
              <a:rPr lang="en-US" dirty="0" smtClean="0"/>
              <a:t>Results have been presented at CHEP’10 and at 2010 Spring HEPIX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DESY </a:t>
            </a:r>
            <a:r>
              <a:rPr lang="en-US" dirty="0" err="1" smtClean="0"/>
              <a:t>pNFS</a:t>
            </a:r>
            <a:r>
              <a:rPr lang="en-US" dirty="0" smtClean="0"/>
              <a:t> “Tier 2”</a:t>
            </a:r>
            <a:endParaRPr lang="en-US" dirty="0"/>
          </a:p>
        </p:txBody>
      </p:sp>
      <p:pic>
        <p:nvPicPr>
          <p:cNvPr id="86" name="Picture 85" descr="des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037" y="980728"/>
            <a:ext cx="7774531" cy="537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limitations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866908" y="2060525"/>
          <a:ext cx="6248400" cy="3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92586" y="3413075"/>
            <a:ext cx="1190625" cy="4000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NFSv4.1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3899" y="3413075"/>
            <a:ext cx="900112" cy="400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</a:rPr>
              <a:t>dCap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24108" y="4346525"/>
            <a:ext cx="2667000" cy="762000"/>
          </a:xfrm>
          <a:prstGeom prst="rect">
            <a:avLst/>
          </a:prstGeom>
          <a:solidFill>
            <a:schemeClr val="accent6">
              <a:lumMod val="40000"/>
              <a:lumOff val="60000"/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95908" y="4284385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Limited by 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disk bandwidth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76508" y="2365325"/>
            <a:ext cx="457200" cy="2214265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6821" y="1908121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Limited WN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1Gb network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6107" y="2441525"/>
            <a:ext cx="4597103" cy="533400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9157" y="1866310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Limited 20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Gb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network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780550" y="2440781"/>
            <a:ext cx="529494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5963092" y="2020472"/>
            <a:ext cx="529494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4726361" y="4387137"/>
            <a:ext cx="529494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31639" y="904825"/>
            <a:ext cx="7545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Removing server disk congestion effect by keeping all data in file system cache of the pool 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7634" y="5489525"/>
            <a:ext cx="209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Number of threads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960068" y="3711009"/>
            <a:ext cx="135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Mbytes/sec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595119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6600"/>
                </a:solidFill>
              </a:rPr>
              <a:t>Total throughput does not depend on the protocol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xrootd?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543800" cy="308228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 file access and data transfer protocol</a:t>
            </a:r>
          </a:p>
          <a:p>
            <a:pPr lvl="1"/>
            <a:r>
              <a:rPr lang="en-GB" dirty="0" smtClean="0"/>
              <a:t>Typically (but not necessarily) used for ROOT files</a:t>
            </a:r>
          </a:p>
          <a:p>
            <a:r>
              <a:rPr lang="en-GB" dirty="0" smtClean="0"/>
              <a:t>An actual storage solution for scalable and low latency data access</a:t>
            </a:r>
          </a:p>
          <a:p>
            <a:r>
              <a:rPr lang="en-GB" dirty="0" smtClean="0"/>
              <a:t>Supports clustering of </a:t>
            </a:r>
            <a:r>
              <a:rPr lang="en-GB" dirty="0" err="1" smtClean="0"/>
              <a:t>xrootd</a:t>
            </a:r>
            <a:r>
              <a:rPr lang="en-GB" dirty="0" smtClean="0"/>
              <a:t> servers</a:t>
            </a:r>
          </a:p>
          <a:p>
            <a:pPr lvl="1"/>
            <a:r>
              <a:rPr lang="en-GB" dirty="0" smtClean="0"/>
              <a:t>Also in the WAN</a:t>
            </a:r>
          </a:p>
          <a:p>
            <a:r>
              <a:rPr lang="en-GB" dirty="0" smtClean="0"/>
              <a:t>Consists of </a:t>
            </a:r>
            <a:r>
              <a:rPr lang="en-GB" dirty="0" err="1" smtClean="0"/>
              <a:t>xrootd-cmsd</a:t>
            </a:r>
            <a:r>
              <a:rPr lang="en-GB" dirty="0" smtClean="0"/>
              <a:t> server pairs</a:t>
            </a:r>
          </a:p>
          <a:p>
            <a:pPr lvl="1"/>
            <a:r>
              <a:rPr lang="en-GB" dirty="0" err="1" smtClean="0"/>
              <a:t>xrootd</a:t>
            </a:r>
            <a:r>
              <a:rPr lang="en-GB" dirty="0" smtClean="0"/>
              <a:t>: handles data and redirections</a:t>
            </a:r>
          </a:p>
          <a:p>
            <a:pPr lvl="1"/>
            <a:r>
              <a:rPr lang="en-GB" dirty="0" err="1" smtClean="0"/>
              <a:t>cmsd</a:t>
            </a:r>
            <a:r>
              <a:rPr lang="en-GB" dirty="0" smtClean="0"/>
              <a:t>: clusters the </a:t>
            </a:r>
            <a:r>
              <a:rPr lang="en-GB" dirty="0" err="1" smtClean="0"/>
              <a:t>xrootd</a:t>
            </a:r>
            <a:r>
              <a:rPr lang="en-GB" dirty="0" smtClean="0"/>
              <a:t> daemons together</a:t>
            </a:r>
            <a:endParaRPr lang="en-GB" dirty="0"/>
          </a:p>
        </p:txBody>
      </p:sp>
      <p:pic>
        <p:nvPicPr>
          <p:cNvPr id="4" name="Picture 3" descr="xroo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178345"/>
            <a:ext cx="7799620" cy="234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xRoot</a:t>
            </a:r>
            <a:r>
              <a:rPr lang="en-US" dirty="0" smtClean="0"/>
              <a:t> / NFS 4.1 in dCache (I)</a:t>
            </a:r>
            <a:endParaRPr lang="en-US" dirty="0"/>
          </a:p>
        </p:txBody>
      </p:sp>
      <p:grpSp>
        <p:nvGrpSpPr>
          <p:cNvPr id="2" name="Group 23"/>
          <p:cNvGrpSpPr/>
          <p:nvPr/>
        </p:nvGrpSpPr>
        <p:grpSpPr>
          <a:xfrm>
            <a:off x="1224136" y="1391581"/>
            <a:ext cx="3733800" cy="3381163"/>
            <a:chOff x="660400" y="1174749"/>
            <a:chExt cx="3733800" cy="3381163"/>
          </a:xfrm>
        </p:grpSpPr>
        <p:pic>
          <p:nvPicPr>
            <p:cNvPr id="10" name="Picture 9" descr="original_0_all(2).eps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400" y="1174749"/>
              <a:ext cx="3733800" cy="338116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49400" y="2336800"/>
              <a:ext cx="2362200" cy="1155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63700" y="3238500"/>
              <a:ext cx="9525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22600" y="1689100"/>
              <a:ext cx="939800" cy="622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98600" y="3619500"/>
              <a:ext cx="4699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81200" y="1219200"/>
              <a:ext cx="1676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050906" y="1953344"/>
            <a:ext cx="2444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1600" dirty="0" smtClean="0"/>
              <a:t>Non-Optimized Files 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1600" dirty="0" smtClean="0"/>
              <a:t>Read entire file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1600" dirty="0" err="1" smtClean="0"/>
              <a:t>TreeTCache</a:t>
            </a:r>
            <a:r>
              <a:rPr lang="en-US" sz="1600" dirty="0" smtClean="0"/>
              <a:t> OFF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53994" y="1343744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Worst Case for ROOT</a:t>
            </a:r>
            <a:endParaRPr lang="en-US" dirty="0"/>
          </a:p>
        </p:txBody>
      </p:sp>
      <p:grpSp>
        <p:nvGrpSpPr>
          <p:cNvPr id="7" name="Group 31"/>
          <p:cNvGrpSpPr/>
          <p:nvPr/>
        </p:nvGrpSpPr>
        <p:grpSpPr>
          <a:xfrm>
            <a:off x="1746106" y="4848944"/>
            <a:ext cx="3048000" cy="1676400"/>
            <a:chOff x="1981200" y="4876800"/>
            <a:chExt cx="3048000" cy="1676400"/>
          </a:xfrm>
        </p:grpSpPr>
        <p:sp>
          <p:nvSpPr>
            <p:cNvPr id="31" name="Rounded Rectangle 30"/>
            <p:cNvSpPr/>
            <p:nvPr/>
          </p:nvSpPr>
          <p:spPr>
            <a:xfrm>
              <a:off x="1981200" y="4876800"/>
              <a:ext cx="3048000" cy="16764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318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286000" y="5332412"/>
              <a:ext cx="838200" cy="1588"/>
            </a:xfrm>
            <a:prstGeom prst="line">
              <a:avLst/>
            </a:prstGeom>
            <a:ln w="38100">
              <a:solidFill>
                <a:srgbClr val="0000FF"/>
              </a:solidFill>
              <a:tailEnd type="non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86000" y="6107668"/>
              <a:ext cx="838200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286000" y="5713412"/>
              <a:ext cx="838200" cy="1588"/>
            </a:xfrm>
            <a:prstGeom prst="line">
              <a:avLst/>
            </a:prstGeom>
            <a:ln w="38100">
              <a:solidFill>
                <a:srgbClr val="FFFF00"/>
              </a:solidFill>
              <a:tailEnd type="non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200400" y="5105400"/>
              <a:ext cx="1724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Xrootd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/dCache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0400" y="5498068"/>
              <a:ext cx="1531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Xrootd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/SLAC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00400" y="5879068"/>
              <a:ext cx="1300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NFS/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pNFS</a:t>
              </a:r>
              <a:endParaRPr lang="en-US" dirty="0"/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4921106" y="1419944"/>
            <a:ext cx="3541195" cy="3206750"/>
            <a:chOff x="4140200" y="831850"/>
            <a:chExt cx="3541195" cy="3206750"/>
          </a:xfrm>
        </p:grpSpPr>
        <p:pic>
          <p:nvPicPr>
            <p:cNvPr id="8" name="Picture 7" descr="flushed_60000000_all(2)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0200" y="831850"/>
              <a:ext cx="3541195" cy="320675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375400" y="1295400"/>
              <a:ext cx="939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29200" y="914400"/>
              <a:ext cx="2209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588224" y="3324944"/>
            <a:ext cx="25557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1600" dirty="0" smtClean="0"/>
              <a:t>Optimized for ROOT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1600" dirty="0" smtClean="0"/>
              <a:t>Read entire file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1600" dirty="0" err="1" smtClean="0"/>
              <a:t>TreeTCache</a:t>
            </a:r>
            <a:r>
              <a:rPr lang="en-US" sz="1600" dirty="0" smtClean="0"/>
              <a:t> 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51442" y="134374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Best Case for ROOT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386768" y="909881"/>
            <a:ext cx="64534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200" dirty="0" smtClean="0"/>
              <a:t>Reading </a:t>
            </a:r>
            <a:r>
              <a:rPr lang="en-US" sz="2200" dirty="0" smtClean="0"/>
              <a:t>an entire ROOT file using a ROOT script</a:t>
            </a:r>
            <a:endParaRPr lang="en-US" sz="2200" dirty="0"/>
          </a:p>
        </p:txBody>
      </p:sp>
      <p:sp>
        <p:nvSpPr>
          <p:cNvPr id="39" name="Oval Callout 38"/>
          <p:cNvSpPr/>
          <p:nvPr/>
        </p:nvSpPr>
        <p:spPr>
          <a:xfrm>
            <a:off x="3821360" y="3782144"/>
            <a:ext cx="381000" cy="304800"/>
          </a:xfrm>
          <a:prstGeom prst="wedgeEllipseCallout">
            <a:avLst>
              <a:gd name="adj1" fmla="val 334584"/>
              <a:gd name="adj2" fmla="val 559167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192960" y="5229944"/>
            <a:ext cx="395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If setting is bad for ROOT, SLAC and dCache </a:t>
            </a:r>
            <a:r>
              <a:rPr lang="en-US" dirty="0" err="1" smtClean="0"/>
              <a:t>xroot</a:t>
            </a:r>
            <a:r>
              <a:rPr lang="en-US" dirty="0" smtClean="0"/>
              <a:t> implementations behave the same</a:t>
            </a:r>
            <a:endParaRPr lang="en-US" dirty="0"/>
          </a:p>
        </p:txBody>
      </p:sp>
      <p:sp>
        <p:nvSpPr>
          <p:cNvPr id="41" name="Oval Callout 40"/>
          <p:cNvSpPr/>
          <p:nvPr/>
        </p:nvSpPr>
        <p:spPr>
          <a:xfrm>
            <a:off x="5802560" y="3324944"/>
            <a:ext cx="381000" cy="304800"/>
          </a:xfrm>
          <a:prstGeom prst="wedgeEllipseCallout">
            <a:avLst>
              <a:gd name="adj1" fmla="val -15416"/>
              <a:gd name="adj2" fmla="val 409167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497760" y="4544144"/>
            <a:ext cx="364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For full file read, NFS behaves as well as SLAC/</a:t>
            </a:r>
            <a:r>
              <a:rPr lang="en-US" dirty="0" err="1" smtClean="0"/>
              <a:t>xRoot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1230560" y="1340414"/>
            <a:ext cx="4241800" cy="3841186"/>
            <a:chOff x="990600" y="1524000"/>
            <a:chExt cx="4241800" cy="3841186"/>
          </a:xfrm>
        </p:grpSpPr>
        <p:pic>
          <p:nvPicPr>
            <p:cNvPr id="8" name="Picture 7" descr="flushed_60000000_two(2).eps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1524000"/>
              <a:ext cx="4241800" cy="384118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209800" y="1600200"/>
              <a:ext cx="2133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52800" y="2057400"/>
              <a:ext cx="14478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xRoot</a:t>
            </a:r>
            <a:r>
              <a:rPr lang="en-US" sz="2800" dirty="0" smtClean="0"/>
              <a:t> / NFS 4.1 in dCache (II)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259632" y="838200"/>
            <a:ext cx="7884368" cy="5539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Trying to find a case where NFS 4.1 is really bad (and found one)</a:t>
            </a:r>
            <a:endParaRPr lang="en-US" sz="2000" dirty="0"/>
          </a:p>
        </p:txBody>
      </p:sp>
      <p:grpSp>
        <p:nvGrpSpPr>
          <p:cNvPr id="7" name="Group 19"/>
          <p:cNvGrpSpPr/>
          <p:nvPr/>
        </p:nvGrpSpPr>
        <p:grpSpPr>
          <a:xfrm>
            <a:off x="5954960" y="1828800"/>
            <a:ext cx="3048000" cy="1981200"/>
            <a:chOff x="5715000" y="2514600"/>
            <a:chExt cx="3048000" cy="1981200"/>
          </a:xfrm>
        </p:grpSpPr>
        <p:sp>
          <p:nvSpPr>
            <p:cNvPr id="11" name="Rounded Rectangle 10"/>
            <p:cNvSpPr/>
            <p:nvPr/>
          </p:nvSpPr>
          <p:spPr>
            <a:xfrm>
              <a:off x="5715000" y="2514600"/>
              <a:ext cx="3048000" cy="19812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318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019800" y="2970212"/>
              <a:ext cx="838200" cy="1588"/>
            </a:xfrm>
            <a:prstGeom prst="line">
              <a:avLst/>
            </a:prstGeom>
            <a:ln w="38100">
              <a:solidFill>
                <a:srgbClr val="0000FF"/>
              </a:solidFill>
              <a:tailEnd type="non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19800" y="3745468"/>
              <a:ext cx="838200" cy="1588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019800" y="3351212"/>
              <a:ext cx="838200" cy="1588"/>
            </a:xfrm>
            <a:prstGeom prst="line">
              <a:avLst/>
            </a:prstGeom>
            <a:ln w="38100">
              <a:solidFill>
                <a:srgbClr val="FFFF00"/>
              </a:solidFill>
              <a:tailEnd type="non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934200" y="2743200"/>
              <a:ext cx="1531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Xrootd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/SLAC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34200" y="3135868"/>
              <a:ext cx="1724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Xrootd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/dCache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34200" y="3516868"/>
              <a:ext cx="1300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NFS/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pNFS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019800" y="4114800"/>
              <a:ext cx="838200" cy="1588"/>
            </a:xfrm>
            <a:prstGeom prst="line">
              <a:avLst/>
            </a:prstGeom>
            <a:ln w="38100">
              <a:solidFill>
                <a:srgbClr val="00B050"/>
              </a:solidFill>
              <a:tailEnd type="non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934200" y="3886200"/>
              <a:ext cx="17626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dCap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(old </a:t>
              </a:r>
              <a:r>
                <a:rPr lang="en-U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vers</a:t>
              </a: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01706" y="1905000"/>
            <a:ext cx="27864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Optimized for ROOT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Read two branches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 err="1" smtClean="0"/>
              <a:t>TreeTCache</a:t>
            </a:r>
            <a:r>
              <a:rPr lang="en-US" dirty="0" smtClean="0"/>
              <a:t> ON</a:t>
            </a:r>
          </a:p>
          <a:p>
            <a:endParaRPr lang="en-US" dirty="0"/>
          </a:p>
        </p:txBody>
      </p:sp>
      <p:sp>
        <p:nvSpPr>
          <p:cNvPr id="26" name="Oval Callout 25"/>
          <p:cNvSpPr/>
          <p:nvPr/>
        </p:nvSpPr>
        <p:spPr>
          <a:xfrm>
            <a:off x="3821360" y="3657600"/>
            <a:ext cx="609600" cy="533400"/>
          </a:xfrm>
          <a:prstGeom prst="wedgeEllipseCallout">
            <a:avLst>
              <a:gd name="adj1" fmla="val 247917"/>
              <a:gd name="adj2" fmla="val 284167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92560" y="5257800"/>
            <a:ext cx="6324600" cy="95866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Vector read effect</a:t>
            </a:r>
            <a:r>
              <a:rPr lang="en-US" sz="2000" dirty="0" smtClean="0"/>
              <a:t>. The ROOT driver is not doing vector read for plain file systems but for </a:t>
            </a:r>
            <a:r>
              <a:rPr lang="en-US" sz="2000" dirty="0" err="1" smtClean="0"/>
              <a:t>dCap</a:t>
            </a:r>
            <a:r>
              <a:rPr lang="en-US" sz="2000" dirty="0" smtClean="0"/>
              <a:t>/</a:t>
            </a:r>
            <a:r>
              <a:rPr lang="en-US" sz="2000" dirty="0" err="1" smtClean="0"/>
              <a:t>xRoot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DPM NFS 4.1 – status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403648" y="1125538"/>
            <a:ext cx="7481887" cy="50006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full feature prototype in use internally</a:t>
            </a:r>
          </a:p>
          <a:p>
            <a:pPr lvl="1"/>
            <a:r>
              <a:rPr lang="en-US" dirty="0" smtClean="0"/>
              <a:t>Integrated in a DPM </a:t>
            </a:r>
            <a:r>
              <a:rPr lang="en-US" dirty="0" err="1" smtClean="0"/>
              <a:t>testbed</a:t>
            </a:r>
            <a:r>
              <a:rPr lang="en-US" dirty="0" smtClean="0"/>
              <a:t> at CERN</a:t>
            </a:r>
          </a:p>
          <a:p>
            <a:pPr lvl="1"/>
            <a:r>
              <a:rPr lang="en-US" dirty="0" smtClean="0"/>
              <a:t>Mounted on a client machine running a 2.6.37 kernel</a:t>
            </a:r>
          </a:p>
          <a:p>
            <a:pPr lvl="1"/>
            <a:r>
              <a:rPr lang="en-US" dirty="0" smtClean="0"/>
              <a:t>Standard NFS functional tests running daily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Namespace management (</a:t>
            </a:r>
            <a:r>
              <a:rPr lang="en-US" dirty="0" err="1" smtClean="0"/>
              <a:t>mkdir</a:t>
            </a:r>
            <a:r>
              <a:rPr lang="en-US" dirty="0" smtClean="0"/>
              <a:t>, </a:t>
            </a:r>
            <a:r>
              <a:rPr lang="en-US" dirty="0" err="1" smtClean="0"/>
              <a:t>ls</a:t>
            </a:r>
            <a:r>
              <a:rPr lang="en-US" dirty="0" smtClean="0"/>
              <a:t>, </a:t>
            </a:r>
            <a:r>
              <a:rPr lang="en-US" dirty="0" err="1" smtClean="0"/>
              <a:t>rm</a:t>
            </a:r>
            <a:r>
              <a:rPr lang="en-US" dirty="0" smtClean="0"/>
              <a:t>, stat, …)</a:t>
            </a:r>
          </a:p>
          <a:p>
            <a:pPr lvl="1"/>
            <a:r>
              <a:rPr lang="en-US" dirty="0" smtClean="0"/>
              <a:t>Permissions (with Kerberos authentication)</a:t>
            </a:r>
          </a:p>
          <a:p>
            <a:pPr lvl="1"/>
            <a:r>
              <a:rPr lang="en-US" dirty="0" smtClean="0"/>
              <a:t>Space usage reports (du, </a:t>
            </a:r>
            <a:r>
              <a:rPr lang="en-US" dirty="0" err="1" smtClean="0"/>
              <a:t>df</a:t>
            </a:r>
            <a:r>
              <a:rPr lang="en-US" dirty="0" smtClean="0"/>
              <a:t>, …)</a:t>
            </a:r>
          </a:p>
          <a:p>
            <a:r>
              <a:rPr lang="en-US" dirty="0" smtClean="0"/>
              <a:t>Ongoing </a:t>
            </a:r>
          </a:p>
          <a:p>
            <a:pPr lvl="1"/>
            <a:r>
              <a:rPr lang="en-US" dirty="0" smtClean="0"/>
              <a:t>Extend tests to real world use cases from experiments</a:t>
            </a:r>
          </a:p>
          <a:p>
            <a:pPr lvl="1"/>
            <a:r>
              <a:rPr lang="en-US" dirty="0" smtClean="0"/>
              <a:t>Performance improvements in the DPM to cope with NFS access patterns (heavy on metadata queries)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(I)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990600"/>
            <a:ext cx="68556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Both ATLAS and CMS are now starting to put in production a globally distributed data storage based on </a:t>
            </a:r>
            <a:r>
              <a:rPr lang="en-US" sz="2400" dirty="0" err="1" smtClean="0"/>
              <a:t>xrootd</a:t>
            </a: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Main goals are seamless access, fallback, diskless Tier-3’s, caching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/>
              <a:t>dCache</a:t>
            </a:r>
            <a:r>
              <a:rPr lang="en-US" sz="2400" dirty="0" smtClean="0"/>
              <a:t> and DPM seriously committed to provide NFS 4.1 support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dCache.org is member of the CITI group which is coordinating the NFS 4.1 efforts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Compatibility regularly verified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(II)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9356" y="948491"/>
            <a:ext cx="7277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NFS 4.1 performance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Already exceeding expectations in </a:t>
            </a:r>
            <a:r>
              <a:rPr lang="en-US" sz="2200" dirty="0" err="1" smtClean="0"/>
              <a:t>dCache</a:t>
            </a:r>
            <a:endParaRPr lang="en-US" sz="22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Measurements strongly </a:t>
            </a:r>
            <a:r>
              <a:rPr lang="en-US" sz="2200" b="1" dirty="0" smtClean="0"/>
              <a:t>depend</a:t>
            </a:r>
            <a:r>
              <a:rPr lang="en-US" sz="2200" dirty="0" smtClean="0"/>
              <a:t> on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b="1" dirty="0" smtClean="0"/>
              <a:t>way</a:t>
            </a:r>
            <a:r>
              <a:rPr lang="en-US" sz="2200" dirty="0" smtClean="0"/>
              <a:t> the file (ROOT) was </a:t>
            </a:r>
            <a:r>
              <a:rPr lang="en-US" sz="2200" b="1" dirty="0" smtClean="0"/>
              <a:t>written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b="1" dirty="0" smtClean="0"/>
              <a:t>access profile </a:t>
            </a:r>
            <a:r>
              <a:rPr lang="en-US" sz="2200" dirty="0" smtClean="0"/>
              <a:t>(ROOT script)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Still the protocol seems to be </a:t>
            </a:r>
            <a:r>
              <a:rPr lang="en-US" sz="2200" b="1" dirty="0" smtClean="0"/>
              <a:t>well understood </a:t>
            </a:r>
            <a:r>
              <a:rPr lang="en-US" sz="2200" dirty="0" smtClean="0"/>
              <a:t>by </a:t>
            </a:r>
            <a:r>
              <a:rPr lang="en-US" sz="2200" dirty="0" err="1" smtClean="0"/>
              <a:t>dCache</a:t>
            </a:r>
            <a:endParaRPr lang="en-US" sz="22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Performance tests in DPM to be performed using real applications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59632" y="1066800"/>
            <a:ext cx="7416824" cy="5334000"/>
          </a:xfrm>
        </p:spPr>
        <p:txBody>
          <a:bodyPr/>
          <a:lstStyle/>
          <a:p>
            <a:r>
              <a:rPr lang="en-US" dirty="0" smtClean="0"/>
              <a:t>Thanks to B. </a:t>
            </a:r>
            <a:r>
              <a:rPr lang="en-US" dirty="0" err="1" smtClean="0"/>
              <a:t>Bockelman</a:t>
            </a:r>
            <a:r>
              <a:rPr lang="en-US" dirty="0" smtClean="0"/>
              <a:t> (CMS), P. </a:t>
            </a:r>
            <a:r>
              <a:rPr lang="en-US" dirty="0" err="1" smtClean="0"/>
              <a:t>Fuhrmann</a:t>
            </a:r>
            <a:r>
              <a:rPr lang="en-US" dirty="0" smtClean="0"/>
              <a:t> (</a:t>
            </a:r>
            <a:r>
              <a:rPr lang="en-US" dirty="0" err="1" smtClean="0"/>
              <a:t>dCache</a:t>
            </a:r>
            <a:r>
              <a:rPr lang="en-US" dirty="0" smtClean="0"/>
              <a:t>), D. Benjamin (ATLAS) for their input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CMS global xrootd: purpose and goals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Provide a service which allows jobs to </a:t>
            </a:r>
            <a:r>
              <a:rPr lang="en-US" b="1" dirty="0" smtClean="0"/>
              <a:t>seamlessly</a:t>
            </a:r>
            <a:r>
              <a:rPr lang="en-US" dirty="0" smtClean="0"/>
              <a:t> access data located on </a:t>
            </a:r>
            <a:r>
              <a:rPr lang="en-US" b="1" dirty="0" smtClean="0"/>
              <a:t>remote</a:t>
            </a:r>
            <a:r>
              <a:rPr lang="en-US" dirty="0" smtClean="0"/>
              <a:t> sites with an acceptable loss of </a:t>
            </a:r>
            <a:r>
              <a:rPr lang="en-US" b="1" dirty="0" smtClean="0"/>
              <a:t>efficiency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b="1" dirty="0" smtClean="0"/>
              <a:t>Reliability</a:t>
            </a:r>
            <a:r>
              <a:rPr lang="en-US" dirty="0" smtClean="0"/>
              <a:t>: seamless failover</a:t>
            </a:r>
          </a:p>
          <a:p>
            <a:pPr lvl="1"/>
            <a:r>
              <a:rPr lang="en-US" b="1" dirty="0" smtClean="0"/>
              <a:t>Transparency</a:t>
            </a:r>
            <a:r>
              <a:rPr lang="en-US" dirty="0" smtClean="0"/>
              <a:t>: global name space</a:t>
            </a:r>
          </a:p>
          <a:p>
            <a:pPr lvl="1"/>
            <a:r>
              <a:rPr lang="en-US" b="1" dirty="0" smtClean="0"/>
              <a:t>Usability</a:t>
            </a:r>
            <a:r>
              <a:rPr lang="en-US" dirty="0" smtClean="0"/>
              <a:t>: native to ROOT</a:t>
            </a:r>
          </a:p>
          <a:p>
            <a:pPr lvl="1"/>
            <a:r>
              <a:rPr lang="en-US" b="1" dirty="0" smtClean="0"/>
              <a:t>Global</a:t>
            </a:r>
            <a:r>
              <a:rPr lang="en-US" dirty="0" smtClean="0"/>
              <a:t>: applicable to all CMS data</a:t>
            </a:r>
          </a:p>
          <a:p>
            <a:pPr lvl="1"/>
            <a:r>
              <a:rPr lang="en-US" dirty="0" smtClean="0"/>
              <a:t>Automatic caching </a:t>
            </a:r>
            <a:r>
              <a:rPr lang="en-US" b="1" dirty="0" smtClean="0"/>
              <a:t>not</a:t>
            </a:r>
            <a:r>
              <a:rPr lang="en-US" dirty="0" smtClean="0"/>
              <a:t> a primary goal</a:t>
            </a:r>
          </a:p>
          <a:p>
            <a:r>
              <a:rPr lang="en-US" dirty="0" smtClean="0"/>
              <a:t>Adopted technology is </a:t>
            </a:r>
            <a:r>
              <a:rPr lang="en-US" b="1" dirty="0" smtClean="0"/>
              <a:t>xrootd</a:t>
            </a:r>
          </a:p>
          <a:p>
            <a:pPr lvl="1"/>
            <a:r>
              <a:rPr lang="en-US" dirty="0" smtClean="0"/>
              <a:t>Global redirector mechanism</a:t>
            </a:r>
          </a:p>
          <a:p>
            <a:pPr lvl="1"/>
            <a:r>
              <a:rPr lang="en-US" dirty="0" err="1" smtClean="0"/>
              <a:t>xrootd</a:t>
            </a:r>
            <a:r>
              <a:rPr lang="en-US" dirty="0" smtClean="0"/>
              <a:t> data access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xrootd federation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643692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xrootd</a:t>
            </a:r>
            <a:r>
              <a:rPr lang="en-US" dirty="0" smtClean="0"/>
              <a:t>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013176"/>
            <a:ext cx="7543800" cy="10066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System overlaid on existing SEs</a:t>
            </a:r>
          </a:p>
          <a:p>
            <a:pPr lvl="1"/>
            <a:r>
              <a:rPr lang="en-US" dirty="0" smtClean="0"/>
              <a:t>Xrootd, dCache, HDFS, POSIX-based</a:t>
            </a:r>
          </a:p>
          <a:p>
            <a:pPr lvl="1"/>
            <a:r>
              <a:rPr lang="en-US" dirty="0" smtClean="0"/>
              <a:t>Needs an xrootd proxy (or door) at each site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7524328" cy="338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58381"/>
            <a:ext cx="4058884" cy="229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3776464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Fallback</a:t>
            </a:r>
            <a:r>
              <a:rPr lang="en-US" dirty="0" smtClean="0"/>
              <a:t>: seamless failover even between sites</a:t>
            </a:r>
          </a:p>
          <a:p>
            <a:r>
              <a:rPr lang="en-US" b="1" dirty="0" smtClean="0"/>
              <a:t>Interactive use</a:t>
            </a:r>
            <a:r>
              <a:rPr lang="en-US" dirty="0" smtClean="0"/>
              <a:t>: debug single files</a:t>
            </a:r>
            <a:endParaRPr lang="en-US" b="1" dirty="0" smtClean="0"/>
          </a:p>
          <a:p>
            <a:r>
              <a:rPr lang="en-US" b="1" dirty="0" smtClean="0"/>
              <a:t>Overflow</a:t>
            </a:r>
            <a:r>
              <a:rPr lang="en-US" dirty="0" smtClean="0"/>
              <a:t>: allow jobs to go to sites without the data</a:t>
            </a:r>
          </a:p>
          <a:p>
            <a:r>
              <a:rPr lang="en-US" b="1" dirty="0" smtClean="0"/>
              <a:t>(Caching)</a:t>
            </a:r>
            <a:r>
              <a:rPr lang="en-US" dirty="0" smtClean="0"/>
              <a:t>: xrootd-enabled T3 can locally cache remote data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756" y="980728"/>
            <a:ext cx="33862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5148064" y="1412776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283968" y="5301208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prototype was already successfully demonstrated</a:t>
            </a:r>
          </a:p>
          <a:p>
            <a:pPr lvl="1"/>
            <a:r>
              <a:rPr lang="en-US" dirty="0" smtClean="0"/>
              <a:t>One global redirector</a:t>
            </a:r>
          </a:p>
          <a:p>
            <a:pPr lvl="1"/>
            <a:r>
              <a:rPr lang="en-US" dirty="0" smtClean="0"/>
              <a:t>CMSSW </a:t>
            </a:r>
            <a:r>
              <a:rPr lang="en-US" b="1" dirty="0" smtClean="0"/>
              <a:t>improved</a:t>
            </a:r>
            <a:r>
              <a:rPr lang="en-US" dirty="0" smtClean="0"/>
              <a:t> for high latency data access</a:t>
            </a:r>
          </a:p>
          <a:p>
            <a:r>
              <a:rPr lang="en-US" dirty="0" smtClean="0"/>
              <a:t>First production deployment in the US</a:t>
            </a:r>
          </a:p>
          <a:p>
            <a:pPr lvl="1"/>
            <a:r>
              <a:rPr lang="en-US" dirty="0" smtClean="0"/>
              <a:t>1 Tier-1, ~6 Tier-2; few users so far</a:t>
            </a:r>
          </a:p>
          <a:p>
            <a:pPr lvl="1"/>
            <a:r>
              <a:rPr lang="en-US" dirty="0" smtClean="0"/>
              <a:t>Adds a “regional” redirector layer</a:t>
            </a:r>
          </a:p>
          <a:p>
            <a:pPr lvl="1"/>
            <a:r>
              <a:rPr lang="en-US" dirty="0" smtClean="0"/>
              <a:t>Adds a monitoring system based on Nagios, MonALISA, email alerts</a:t>
            </a:r>
          </a:p>
          <a:p>
            <a:pPr lvl="1"/>
            <a:r>
              <a:rPr lang="en-US" b="1" dirty="0" smtClean="0"/>
              <a:t>Fallback</a:t>
            </a:r>
            <a:r>
              <a:rPr lang="en-US" dirty="0" smtClean="0"/>
              <a:t> use case done on May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lvl="1"/>
            <a:r>
              <a:rPr lang="en-US" b="1" dirty="0" smtClean="0"/>
              <a:t>Overflow</a:t>
            </a:r>
            <a:r>
              <a:rPr lang="en-US" dirty="0" smtClean="0"/>
              <a:t> use case due on June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lvl="1"/>
            <a:r>
              <a:rPr lang="en-US" b="1" dirty="0" smtClean="0"/>
              <a:t>Interactive</a:t>
            </a:r>
            <a:r>
              <a:rPr lang="en-US" dirty="0" smtClean="0"/>
              <a:t> use due on August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Xrootd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Nagios</a:t>
            </a:r>
          </a:p>
          <a:p>
            <a:pPr lvl="1"/>
            <a:r>
              <a:rPr lang="en-US" dirty="0" smtClean="0"/>
              <a:t>Status of servers and redirectors</a:t>
            </a:r>
          </a:p>
          <a:p>
            <a:pPr lvl="1"/>
            <a:r>
              <a:rPr lang="en-US" dirty="0" smtClean="0"/>
              <a:t>Check availability of random files</a:t>
            </a:r>
          </a:p>
          <a:p>
            <a:r>
              <a:rPr lang="en-US" dirty="0" smtClean="0"/>
              <a:t>Using MonALISA</a:t>
            </a:r>
          </a:p>
          <a:p>
            <a:pPr lvl="1"/>
            <a:r>
              <a:rPr lang="en-US" dirty="0" smtClean="0"/>
              <a:t>File-open and read rates</a:t>
            </a:r>
          </a:p>
          <a:p>
            <a:pPr lvl="1"/>
            <a:r>
              <a:rPr lang="en-US" dirty="0" smtClean="0"/>
              <a:t>Transfer rates</a:t>
            </a:r>
          </a:p>
          <a:p>
            <a:pPr lvl="1"/>
            <a:r>
              <a:rPr lang="en-US" dirty="0" smtClean="0"/>
              <a:t>CPU, memory, disk, network etc. for </a:t>
            </a:r>
            <a:r>
              <a:rPr lang="en-US" dirty="0" err="1" smtClean="0"/>
              <a:t>xrd</a:t>
            </a:r>
            <a:r>
              <a:rPr lang="en-US" dirty="0" smtClean="0"/>
              <a:t> servers (optional)</a:t>
            </a:r>
          </a:p>
          <a:p>
            <a:r>
              <a:rPr lang="en-US" dirty="0" smtClean="0"/>
              <a:t>Future improvements</a:t>
            </a:r>
          </a:p>
          <a:p>
            <a:pPr lvl="1"/>
            <a:r>
              <a:rPr lang="en-US" dirty="0" smtClean="0"/>
              <a:t>Per user / per file statistics to detect system misuse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y ES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ES-template</Template>
  <TotalTime>668</TotalTime>
  <Words>1450</Words>
  <Application>Microsoft Office PowerPoint</Application>
  <PresentationFormat>On-screen Show (4:3)</PresentationFormat>
  <Paragraphs>233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My ES-template</vt:lpstr>
      <vt:lpstr>Custom Design</vt:lpstr>
      <vt:lpstr>Solutions for WAN data access: xrootd and NFSv4.1</vt:lpstr>
      <vt:lpstr>Outline</vt:lpstr>
      <vt:lpstr>What is xrootd?</vt:lpstr>
      <vt:lpstr>CMS global xrootd: purpose and goals</vt:lpstr>
      <vt:lpstr>A global xrootd federation</vt:lpstr>
      <vt:lpstr>xrootd architecture</vt:lpstr>
      <vt:lpstr>Use cases</vt:lpstr>
      <vt:lpstr>Current status</vt:lpstr>
      <vt:lpstr>Xrootd monitoring</vt:lpstr>
      <vt:lpstr>Issues</vt:lpstr>
      <vt:lpstr>ATLAS xrootd</vt:lpstr>
      <vt:lpstr>Tasks specific to ATLAS</vt:lpstr>
      <vt:lpstr>Architecture</vt:lpstr>
      <vt:lpstr>Caching via xrootd</vt:lpstr>
      <vt:lpstr>Status</vt:lpstr>
      <vt:lpstr>Plans</vt:lpstr>
      <vt:lpstr>NFS 4.1 and pNFS: introduction</vt:lpstr>
      <vt:lpstr>Why is pNFS interesting</vt:lpstr>
      <vt:lpstr>Additional benefits</vt:lpstr>
      <vt:lpstr>Availability for production use</vt:lpstr>
      <vt:lpstr>pNFS client support in SL5/6</vt:lpstr>
      <vt:lpstr>pNFS EMI server support</vt:lpstr>
      <vt:lpstr>Non-EMI implementations</vt:lpstr>
      <vt:lpstr>Security issues</vt:lpstr>
      <vt:lpstr>Wide Area issues</vt:lpstr>
      <vt:lpstr>Possible wide area NFS 4.1 deployment</vt:lpstr>
      <vt:lpstr>DESY Grid Lab</vt:lpstr>
      <vt:lpstr>The DESY pNFS “Tier 2”</vt:lpstr>
      <vt:lpstr>Performance limitations</vt:lpstr>
      <vt:lpstr>xRoot / NFS 4.1 in dCache (I)</vt:lpstr>
      <vt:lpstr>xRoot / NFS 4.1 in dCache (II)</vt:lpstr>
      <vt:lpstr>DPM NFS 4.1 – status</vt:lpstr>
      <vt:lpstr>Conclusions (I)</vt:lpstr>
      <vt:lpstr>Conclusions (II)</vt:lpstr>
      <vt:lpstr>Acknowledgements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sciaba</dc:creator>
  <cp:lastModifiedBy>sciaba</cp:lastModifiedBy>
  <cp:revision>91</cp:revision>
  <dcterms:created xsi:type="dcterms:W3CDTF">2011-05-09T16:56:01Z</dcterms:created>
  <dcterms:modified xsi:type="dcterms:W3CDTF">2011-05-18T07:32:01Z</dcterms:modified>
</cp:coreProperties>
</file>