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420" r:id="rId3"/>
    <p:sldId id="421" r:id="rId4"/>
    <p:sldId id="381" r:id="rId5"/>
    <p:sldId id="410" r:id="rId6"/>
    <p:sldId id="405" r:id="rId7"/>
    <p:sldId id="408" r:id="rId8"/>
    <p:sldId id="418" r:id="rId9"/>
    <p:sldId id="411" r:id="rId10"/>
    <p:sldId id="412" r:id="rId11"/>
    <p:sldId id="419" r:id="rId12"/>
    <p:sldId id="413" r:id="rId13"/>
    <p:sldId id="414" r:id="rId14"/>
    <p:sldId id="422" r:id="rId15"/>
    <p:sldId id="415" r:id="rId16"/>
    <p:sldId id="416" r:id="rId17"/>
    <p:sldId id="409" r:id="rId18"/>
    <p:sldId id="30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00B050"/>
    <a:srgbClr val="C00000"/>
    <a:srgbClr val="000000"/>
    <a:srgbClr val="FFFFFF"/>
    <a:srgbClr val="7F7F7F"/>
    <a:srgbClr val="FFFF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6" autoAdjust="0"/>
    <p:restoredTop sz="94638" autoAdjust="0"/>
  </p:normalViewPr>
  <p:slideViewPr>
    <p:cSldViewPr snapToGrid="0">
      <p:cViewPr varScale="1">
        <p:scale>
          <a:sx n="72" d="100"/>
          <a:sy n="72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4FFDB-5B5C-4B13-8218-4D9DBBBE21B2}" type="doc">
      <dgm:prSet loTypeId="urn:microsoft.com/office/officeart/2005/8/layout/cycle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A1345B1-6039-48B6-8CF7-F93D57BF3194}">
      <dgm:prSet phldrT="[Text]"/>
      <dgm:spPr/>
      <dgm:t>
        <a:bodyPr/>
        <a:lstStyle/>
        <a:p>
          <a:r>
            <a:rPr lang="en-GB" dirty="0" smtClean="0"/>
            <a:t>Requirements</a:t>
          </a:r>
        </a:p>
        <a:p>
          <a:r>
            <a:rPr lang="en-GB" dirty="0" smtClean="0"/>
            <a:t>Technical Plans</a:t>
          </a:r>
          <a:endParaRPr lang="en-GB" dirty="0"/>
        </a:p>
      </dgm:t>
    </dgm:pt>
    <dgm:pt modelId="{40828CF2-1314-40D9-94BB-6852D272EA00}" type="parTrans" cxnId="{5A81E0BF-9A11-4670-B0EF-181A1FB4AD9F}">
      <dgm:prSet/>
      <dgm:spPr/>
      <dgm:t>
        <a:bodyPr/>
        <a:lstStyle/>
        <a:p>
          <a:endParaRPr lang="en-GB"/>
        </a:p>
      </dgm:t>
    </dgm:pt>
    <dgm:pt modelId="{04C488A6-21B1-456D-B83A-30363CA09565}" type="sibTrans" cxnId="{5A81E0BF-9A11-4670-B0EF-181A1FB4AD9F}">
      <dgm:prSet/>
      <dgm:spPr/>
      <dgm:t>
        <a:bodyPr/>
        <a:lstStyle/>
        <a:p>
          <a:endParaRPr lang="en-GB"/>
        </a:p>
      </dgm:t>
    </dgm:pt>
    <dgm:pt modelId="{2840AE50-47A2-42E5-8C76-DDA80F908539}">
      <dgm:prSet phldrT="[Text]"/>
      <dgm:spPr/>
      <dgm:t>
        <a:bodyPr/>
        <a:lstStyle/>
        <a:p>
          <a:r>
            <a:rPr lang="en-GB" dirty="0" smtClean="0"/>
            <a:t>Development and Test Plans</a:t>
          </a:r>
          <a:endParaRPr lang="en-GB" dirty="0"/>
        </a:p>
      </dgm:t>
    </dgm:pt>
    <dgm:pt modelId="{2138BE88-6434-4318-A3D4-89122833F786}" type="parTrans" cxnId="{05EDECD6-FA0C-4CE3-9D3D-73D33307E644}">
      <dgm:prSet/>
      <dgm:spPr/>
      <dgm:t>
        <a:bodyPr/>
        <a:lstStyle/>
        <a:p>
          <a:endParaRPr lang="en-GB"/>
        </a:p>
      </dgm:t>
    </dgm:pt>
    <dgm:pt modelId="{2472A3B0-173E-4424-B364-C7DA50B96365}" type="sibTrans" cxnId="{05EDECD6-FA0C-4CE3-9D3D-73D33307E644}">
      <dgm:prSet/>
      <dgm:spPr/>
      <dgm:t>
        <a:bodyPr/>
        <a:lstStyle/>
        <a:p>
          <a:endParaRPr lang="en-GB"/>
        </a:p>
      </dgm:t>
    </dgm:pt>
    <dgm:pt modelId="{4E67DA0B-6EC1-4D81-8ADA-04E76427ACB3}">
      <dgm:prSet phldrT="[Text]"/>
      <dgm:spPr/>
      <dgm:t>
        <a:bodyPr/>
        <a:lstStyle/>
        <a:p>
          <a:r>
            <a:rPr lang="en-GB" dirty="0" smtClean="0"/>
            <a:t>Development</a:t>
          </a:r>
          <a:br>
            <a:rPr lang="en-GB" dirty="0" smtClean="0"/>
          </a:br>
          <a:r>
            <a:rPr lang="en-GB" dirty="0" smtClean="0"/>
            <a:t>Testing</a:t>
          </a:r>
        </a:p>
        <a:p>
          <a:r>
            <a:rPr lang="en-GB" dirty="0" smtClean="0"/>
            <a:t>Certification</a:t>
          </a:r>
          <a:endParaRPr lang="en-GB" dirty="0"/>
        </a:p>
      </dgm:t>
    </dgm:pt>
    <dgm:pt modelId="{A9C94204-1E89-4E62-A333-20B1F858D68E}" type="parTrans" cxnId="{9867B9B7-1116-48F7-AB41-9D917FA7A8C7}">
      <dgm:prSet/>
      <dgm:spPr/>
      <dgm:t>
        <a:bodyPr/>
        <a:lstStyle/>
        <a:p>
          <a:endParaRPr lang="en-GB"/>
        </a:p>
      </dgm:t>
    </dgm:pt>
    <dgm:pt modelId="{E538A2D0-BB89-40AE-941F-1B1DB9A66267}" type="sibTrans" cxnId="{9867B9B7-1116-48F7-AB41-9D917FA7A8C7}">
      <dgm:prSet/>
      <dgm:spPr/>
      <dgm:t>
        <a:bodyPr/>
        <a:lstStyle/>
        <a:p>
          <a:endParaRPr lang="en-GB"/>
        </a:p>
      </dgm:t>
    </dgm:pt>
    <dgm:pt modelId="{82AA43D7-20D2-4719-9D5C-D756509C9B0D}">
      <dgm:prSet phldrT="[Text]"/>
      <dgm:spPr/>
      <dgm:t>
        <a:bodyPr/>
        <a:lstStyle/>
        <a:p>
          <a:r>
            <a:rPr lang="en-GB" dirty="0" smtClean="0"/>
            <a:t>Certification</a:t>
          </a:r>
        </a:p>
        <a:p>
          <a:r>
            <a:rPr lang="en-GB" dirty="0" smtClean="0"/>
            <a:t>Validation</a:t>
          </a:r>
          <a:endParaRPr lang="en-GB" dirty="0"/>
        </a:p>
      </dgm:t>
    </dgm:pt>
    <dgm:pt modelId="{237FF4D9-B567-49BD-9EC7-05B0DD2E703C}" type="parTrans" cxnId="{18FB512B-996E-484C-BD9A-E31A83A9DB26}">
      <dgm:prSet/>
      <dgm:spPr/>
      <dgm:t>
        <a:bodyPr/>
        <a:lstStyle/>
        <a:p>
          <a:endParaRPr lang="en-GB"/>
        </a:p>
      </dgm:t>
    </dgm:pt>
    <dgm:pt modelId="{4FDC2FD2-FF13-416F-9CBE-6AEC11241D33}" type="sibTrans" cxnId="{18FB512B-996E-484C-BD9A-E31A83A9DB26}">
      <dgm:prSet/>
      <dgm:spPr/>
      <dgm:t>
        <a:bodyPr/>
        <a:lstStyle/>
        <a:p>
          <a:endParaRPr lang="en-GB"/>
        </a:p>
      </dgm:t>
    </dgm:pt>
    <dgm:pt modelId="{B48B57F0-092B-4881-A201-AC37EE22A321}">
      <dgm:prSet phldrT="[Text]"/>
      <dgm:spPr/>
      <dgm:t>
        <a:bodyPr/>
        <a:lstStyle/>
        <a:p>
          <a:r>
            <a:rPr lang="en-GB" dirty="0" smtClean="0"/>
            <a:t>Release</a:t>
          </a:r>
        </a:p>
        <a:p>
          <a:r>
            <a:rPr lang="en-GB" dirty="0" smtClean="0"/>
            <a:t>Maintenance</a:t>
          </a:r>
          <a:br>
            <a:rPr lang="en-GB" dirty="0" smtClean="0"/>
          </a:br>
          <a:r>
            <a:rPr lang="en-GB" dirty="0" smtClean="0"/>
            <a:t>Support</a:t>
          </a:r>
          <a:endParaRPr lang="en-GB" dirty="0"/>
        </a:p>
      </dgm:t>
    </dgm:pt>
    <dgm:pt modelId="{44326D17-0022-4907-A25D-19FE5966B88B}" type="parTrans" cxnId="{E0DA865D-D32F-45ED-9000-788DC4DFC7F2}">
      <dgm:prSet/>
      <dgm:spPr/>
      <dgm:t>
        <a:bodyPr/>
        <a:lstStyle/>
        <a:p>
          <a:endParaRPr lang="en-GB"/>
        </a:p>
      </dgm:t>
    </dgm:pt>
    <dgm:pt modelId="{BC562DBE-1E2C-4BBB-8E9F-9C163C84FC19}" type="sibTrans" cxnId="{E0DA865D-D32F-45ED-9000-788DC4DFC7F2}">
      <dgm:prSet/>
      <dgm:spPr/>
      <dgm:t>
        <a:bodyPr/>
        <a:lstStyle/>
        <a:p>
          <a:endParaRPr lang="en-GB"/>
        </a:p>
      </dgm:t>
    </dgm:pt>
    <dgm:pt modelId="{CA4232C6-F70B-4CD8-B713-A8DCD656708D}" type="pres">
      <dgm:prSet presAssocID="{DC74FFDB-5B5C-4B13-8218-4D9DBBBE21B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9985861-1351-4089-B54D-0FDF7F06585F}" type="pres">
      <dgm:prSet presAssocID="{7A1345B1-6039-48B6-8CF7-F93D57BF319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10A61D-3D4E-41E7-A071-A399126C5E2A}" type="pres">
      <dgm:prSet presAssocID="{7A1345B1-6039-48B6-8CF7-F93D57BF3194}" presName="spNode" presStyleCnt="0"/>
      <dgm:spPr/>
    </dgm:pt>
    <dgm:pt modelId="{5B33AFCE-1C4D-4004-9580-1D86F865EDF6}" type="pres">
      <dgm:prSet presAssocID="{04C488A6-21B1-456D-B83A-30363CA09565}" presName="sibTrans" presStyleLbl="sibTrans1D1" presStyleIdx="0" presStyleCnt="5"/>
      <dgm:spPr/>
      <dgm:t>
        <a:bodyPr/>
        <a:lstStyle/>
        <a:p>
          <a:endParaRPr lang="en-GB"/>
        </a:p>
      </dgm:t>
    </dgm:pt>
    <dgm:pt modelId="{D7A5A0C2-8F52-4BE7-AE2F-0A9C8BA11531}" type="pres">
      <dgm:prSet presAssocID="{2840AE50-47A2-42E5-8C76-DDA80F90853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DF8492-94DB-4AD1-8BD8-96FE858C54AC}" type="pres">
      <dgm:prSet presAssocID="{2840AE50-47A2-42E5-8C76-DDA80F908539}" presName="spNode" presStyleCnt="0"/>
      <dgm:spPr/>
    </dgm:pt>
    <dgm:pt modelId="{EC49D1A6-4AB4-4A94-9FE8-CA7D4FB8321C}" type="pres">
      <dgm:prSet presAssocID="{2472A3B0-173E-4424-B364-C7DA50B96365}" presName="sibTrans" presStyleLbl="sibTrans1D1" presStyleIdx="1" presStyleCnt="5"/>
      <dgm:spPr/>
      <dgm:t>
        <a:bodyPr/>
        <a:lstStyle/>
        <a:p>
          <a:endParaRPr lang="en-GB"/>
        </a:p>
      </dgm:t>
    </dgm:pt>
    <dgm:pt modelId="{D99A7B71-E7CB-42C7-8BCA-BC510E0A0492}" type="pres">
      <dgm:prSet presAssocID="{4E67DA0B-6EC1-4D81-8ADA-04E76427ACB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72107B-FB8B-4A29-A478-9CEE476FE0DA}" type="pres">
      <dgm:prSet presAssocID="{4E67DA0B-6EC1-4D81-8ADA-04E76427ACB3}" presName="spNode" presStyleCnt="0"/>
      <dgm:spPr/>
    </dgm:pt>
    <dgm:pt modelId="{607388E0-D5C9-406C-9017-C1C5F4C5B2CD}" type="pres">
      <dgm:prSet presAssocID="{E538A2D0-BB89-40AE-941F-1B1DB9A66267}" presName="sibTrans" presStyleLbl="sibTrans1D1" presStyleIdx="2" presStyleCnt="5"/>
      <dgm:spPr/>
      <dgm:t>
        <a:bodyPr/>
        <a:lstStyle/>
        <a:p>
          <a:endParaRPr lang="en-GB"/>
        </a:p>
      </dgm:t>
    </dgm:pt>
    <dgm:pt modelId="{53CFBD92-B04D-449A-87CB-3808245620C0}" type="pres">
      <dgm:prSet presAssocID="{82AA43D7-20D2-4719-9D5C-D756509C9B0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034B2D-6D0A-43DD-9EB7-50BAFE1F2565}" type="pres">
      <dgm:prSet presAssocID="{82AA43D7-20D2-4719-9D5C-D756509C9B0D}" presName="spNode" presStyleCnt="0"/>
      <dgm:spPr/>
    </dgm:pt>
    <dgm:pt modelId="{2B7E6508-8B48-48C6-A19E-C0337A7B970F}" type="pres">
      <dgm:prSet presAssocID="{4FDC2FD2-FF13-416F-9CBE-6AEC11241D33}" presName="sibTrans" presStyleLbl="sibTrans1D1" presStyleIdx="3" presStyleCnt="5"/>
      <dgm:spPr/>
      <dgm:t>
        <a:bodyPr/>
        <a:lstStyle/>
        <a:p>
          <a:endParaRPr lang="en-GB"/>
        </a:p>
      </dgm:t>
    </dgm:pt>
    <dgm:pt modelId="{73C6CD05-4A9B-476D-ABCB-893573746BF9}" type="pres">
      <dgm:prSet presAssocID="{B48B57F0-092B-4881-A201-AC37EE22A32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16289C-B7A9-4C58-9959-6C1620841DCF}" type="pres">
      <dgm:prSet presAssocID="{B48B57F0-092B-4881-A201-AC37EE22A321}" presName="spNode" presStyleCnt="0"/>
      <dgm:spPr/>
    </dgm:pt>
    <dgm:pt modelId="{E54836A1-32FF-4924-BC97-9E8FAC89D77E}" type="pres">
      <dgm:prSet presAssocID="{BC562DBE-1E2C-4BBB-8E9F-9C163C84FC19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18FB512B-996E-484C-BD9A-E31A83A9DB26}" srcId="{DC74FFDB-5B5C-4B13-8218-4D9DBBBE21B2}" destId="{82AA43D7-20D2-4719-9D5C-D756509C9B0D}" srcOrd="3" destOrd="0" parTransId="{237FF4D9-B567-49BD-9EC7-05B0DD2E703C}" sibTransId="{4FDC2FD2-FF13-416F-9CBE-6AEC11241D33}"/>
    <dgm:cxn modelId="{05EDECD6-FA0C-4CE3-9D3D-73D33307E644}" srcId="{DC74FFDB-5B5C-4B13-8218-4D9DBBBE21B2}" destId="{2840AE50-47A2-42E5-8C76-DDA80F908539}" srcOrd="1" destOrd="0" parTransId="{2138BE88-6434-4318-A3D4-89122833F786}" sibTransId="{2472A3B0-173E-4424-B364-C7DA50B96365}"/>
    <dgm:cxn modelId="{56ED03E2-5A6F-4337-8C20-C6791EE61AA7}" type="presOf" srcId="{04C488A6-21B1-456D-B83A-30363CA09565}" destId="{5B33AFCE-1C4D-4004-9580-1D86F865EDF6}" srcOrd="0" destOrd="0" presId="urn:microsoft.com/office/officeart/2005/8/layout/cycle5"/>
    <dgm:cxn modelId="{8FD1B6A6-DD07-4A77-A38B-8615F8E666A2}" type="presOf" srcId="{DC74FFDB-5B5C-4B13-8218-4D9DBBBE21B2}" destId="{CA4232C6-F70B-4CD8-B713-A8DCD656708D}" srcOrd="0" destOrd="0" presId="urn:microsoft.com/office/officeart/2005/8/layout/cycle5"/>
    <dgm:cxn modelId="{638EE78A-4EAB-4CF9-8B92-CFD119167635}" type="presOf" srcId="{82AA43D7-20D2-4719-9D5C-D756509C9B0D}" destId="{53CFBD92-B04D-449A-87CB-3808245620C0}" srcOrd="0" destOrd="0" presId="urn:microsoft.com/office/officeart/2005/8/layout/cycle5"/>
    <dgm:cxn modelId="{5A81E0BF-9A11-4670-B0EF-181A1FB4AD9F}" srcId="{DC74FFDB-5B5C-4B13-8218-4D9DBBBE21B2}" destId="{7A1345B1-6039-48B6-8CF7-F93D57BF3194}" srcOrd="0" destOrd="0" parTransId="{40828CF2-1314-40D9-94BB-6852D272EA00}" sibTransId="{04C488A6-21B1-456D-B83A-30363CA09565}"/>
    <dgm:cxn modelId="{A723CBF4-9CF5-47E2-94D5-E763444BE432}" type="presOf" srcId="{2840AE50-47A2-42E5-8C76-DDA80F908539}" destId="{D7A5A0C2-8F52-4BE7-AE2F-0A9C8BA11531}" srcOrd="0" destOrd="0" presId="urn:microsoft.com/office/officeart/2005/8/layout/cycle5"/>
    <dgm:cxn modelId="{F0EAE90A-F1CD-4E59-AE86-F915319156D7}" type="presOf" srcId="{B48B57F0-092B-4881-A201-AC37EE22A321}" destId="{73C6CD05-4A9B-476D-ABCB-893573746BF9}" srcOrd="0" destOrd="0" presId="urn:microsoft.com/office/officeart/2005/8/layout/cycle5"/>
    <dgm:cxn modelId="{E0DA865D-D32F-45ED-9000-788DC4DFC7F2}" srcId="{DC74FFDB-5B5C-4B13-8218-4D9DBBBE21B2}" destId="{B48B57F0-092B-4881-A201-AC37EE22A321}" srcOrd="4" destOrd="0" parTransId="{44326D17-0022-4907-A25D-19FE5966B88B}" sibTransId="{BC562DBE-1E2C-4BBB-8E9F-9C163C84FC19}"/>
    <dgm:cxn modelId="{8418A8C9-668D-43DE-951B-7623D6D3B91B}" type="presOf" srcId="{2472A3B0-173E-4424-B364-C7DA50B96365}" destId="{EC49D1A6-4AB4-4A94-9FE8-CA7D4FB8321C}" srcOrd="0" destOrd="0" presId="urn:microsoft.com/office/officeart/2005/8/layout/cycle5"/>
    <dgm:cxn modelId="{19249ADC-29E1-49BB-83E5-B3EA2DF6BC6A}" type="presOf" srcId="{4FDC2FD2-FF13-416F-9CBE-6AEC11241D33}" destId="{2B7E6508-8B48-48C6-A19E-C0337A7B970F}" srcOrd="0" destOrd="0" presId="urn:microsoft.com/office/officeart/2005/8/layout/cycle5"/>
    <dgm:cxn modelId="{75F60EE1-F98B-491B-A178-320171FA1CC8}" type="presOf" srcId="{E538A2D0-BB89-40AE-941F-1B1DB9A66267}" destId="{607388E0-D5C9-406C-9017-C1C5F4C5B2CD}" srcOrd="0" destOrd="0" presId="urn:microsoft.com/office/officeart/2005/8/layout/cycle5"/>
    <dgm:cxn modelId="{598D6351-FB4F-430C-A8B1-E7E7968AB833}" type="presOf" srcId="{4E67DA0B-6EC1-4D81-8ADA-04E76427ACB3}" destId="{D99A7B71-E7CB-42C7-8BCA-BC510E0A0492}" srcOrd="0" destOrd="0" presId="urn:microsoft.com/office/officeart/2005/8/layout/cycle5"/>
    <dgm:cxn modelId="{D9F92018-3015-4337-88A1-845694936B83}" type="presOf" srcId="{7A1345B1-6039-48B6-8CF7-F93D57BF3194}" destId="{F9985861-1351-4089-B54D-0FDF7F06585F}" srcOrd="0" destOrd="0" presId="urn:microsoft.com/office/officeart/2005/8/layout/cycle5"/>
    <dgm:cxn modelId="{102FDBC9-D263-4D27-8DD5-5D6F670B38D3}" type="presOf" srcId="{BC562DBE-1E2C-4BBB-8E9F-9C163C84FC19}" destId="{E54836A1-32FF-4924-BC97-9E8FAC89D77E}" srcOrd="0" destOrd="0" presId="urn:microsoft.com/office/officeart/2005/8/layout/cycle5"/>
    <dgm:cxn modelId="{9867B9B7-1116-48F7-AB41-9D917FA7A8C7}" srcId="{DC74FFDB-5B5C-4B13-8218-4D9DBBBE21B2}" destId="{4E67DA0B-6EC1-4D81-8ADA-04E76427ACB3}" srcOrd="2" destOrd="0" parTransId="{A9C94204-1E89-4E62-A333-20B1F858D68E}" sibTransId="{E538A2D0-BB89-40AE-941F-1B1DB9A66267}"/>
    <dgm:cxn modelId="{979F499C-A3BB-48E3-A16B-0E3D14A3696A}" type="presParOf" srcId="{CA4232C6-F70B-4CD8-B713-A8DCD656708D}" destId="{F9985861-1351-4089-B54D-0FDF7F06585F}" srcOrd="0" destOrd="0" presId="urn:microsoft.com/office/officeart/2005/8/layout/cycle5"/>
    <dgm:cxn modelId="{D9972B09-8C26-4502-A8B2-197F67BD6BED}" type="presParOf" srcId="{CA4232C6-F70B-4CD8-B713-A8DCD656708D}" destId="{5910A61D-3D4E-41E7-A071-A399126C5E2A}" srcOrd="1" destOrd="0" presId="urn:microsoft.com/office/officeart/2005/8/layout/cycle5"/>
    <dgm:cxn modelId="{3D07F253-F312-40EF-B3E1-3B7509C7BEC7}" type="presParOf" srcId="{CA4232C6-F70B-4CD8-B713-A8DCD656708D}" destId="{5B33AFCE-1C4D-4004-9580-1D86F865EDF6}" srcOrd="2" destOrd="0" presId="urn:microsoft.com/office/officeart/2005/8/layout/cycle5"/>
    <dgm:cxn modelId="{285A222F-EB1B-48F2-A0D7-E252E236BBF2}" type="presParOf" srcId="{CA4232C6-F70B-4CD8-B713-A8DCD656708D}" destId="{D7A5A0C2-8F52-4BE7-AE2F-0A9C8BA11531}" srcOrd="3" destOrd="0" presId="urn:microsoft.com/office/officeart/2005/8/layout/cycle5"/>
    <dgm:cxn modelId="{2E7655E4-165C-4AE8-984A-4D7A930BF49E}" type="presParOf" srcId="{CA4232C6-F70B-4CD8-B713-A8DCD656708D}" destId="{CBDF8492-94DB-4AD1-8BD8-96FE858C54AC}" srcOrd="4" destOrd="0" presId="urn:microsoft.com/office/officeart/2005/8/layout/cycle5"/>
    <dgm:cxn modelId="{24C0BBB3-5322-485B-B201-85FA94FE889F}" type="presParOf" srcId="{CA4232C6-F70B-4CD8-B713-A8DCD656708D}" destId="{EC49D1A6-4AB4-4A94-9FE8-CA7D4FB8321C}" srcOrd="5" destOrd="0" presId="urn:microsoft.com/office/officeart/2005/8/layout/cycle5"/>
    <dgm:cxn modelId="{0EDC27DB-617F-43C6-8BED-6D2DE3C16073}" type="presParOf" srcId="{CA4232C6-F70B-4CD8-B713-A8DCD656708D}" destId="{D99A7B71-E7CB-42C7-8BCA-BC510E0A0492}" srcOrd="6" destOrd="0" presId="urn:microsoft.com/office/officeart/2005/8/layout/cycle5"/>
    <dgm:cxn modelId="{5F7C7767-910F-4152-9FE0-E163F1193EB5}" type="presParOf" srcId="{CA4232C6-F70B-4CD8-B713-A8DCD656708D}" destId="{9F72107B-FB8B-4A29-A478-9CEE476FE0DA}" srcOrd="7" destOrd="0" presId="urn:microsoft.com/office/officeart/2005/8/layout/cycle5"/>
    <dgm:cxn modelId="{ECD47E69-1572-450A-B265-852215B5FF8F}" type="presParOf" srcId="{CA4232C6-F70B-4CD8-B713-A8DCD656708D}" destId="{607388E0-D5C9-406C-9017-C1C5F4C5B2CD}" srcOrd="8" destOrd="0" presId="urn:microsoft.com/office/officeart/2005/8/layout/cycle5"/>
    <dgm:cxn modelId="{CBC6C55F-ED75-4520-92F6-256549BD97C2}" type="presParOf" srcId="{CA4232C6-F70B-4CD8-B713-A8DCD656708D}" destId="{53CFBD92-B04D-449A-87CB-3808245620C0}" srcOrd="9" destOrd="0" presId="urn:microsoft.com/office/officeart/2005/8/layout/cycle5"/>
    <dgm:cxn modelId="{ABE7D682-5071-456E-9C94-7A50BFB66463}" type="presParOf" srcId="{CA4232C6-F70B-4CD8-B713-A8DCD656708D}" destId="{77034B2D-6D0A-43DD-9EB7-50BAFE1F2565}" srcOrd="10" destOrd="0" presId="urn:microsoft.com/office/officeart/2005/8/layout/cycle5"/>
    <dgm:cxn modelId="{D6C9F112-AC95-49D4-A7DB-AEB843BD48CD}" type="presParOf" srcId="{CA4232C6-F70B-4CD8-B713-A8DCD656708D}" destId="{2B7E6508-8B48-48C6-A19E-C0337A7B970F}" srcOrd="11" destOrd="0" presId="urn:microsoft.com/office/officeart/2005/8/layout/cycle5"/>
    <dgm:cxn modelId="{DC3813E4-0948-45A4-930C-649671BC77F7}" type="presParOf" srcId="{CA4232C6-F70B-4CD8-B713-A8DCD656708D}" destId="{73C6CD05-4A9B-476D-ABCB-893573746BF9}" srcOrd="12" destOrd="0" presId="urn:microsoft.com/office/officeart/2005/8/layout/cycle5"/>
    <dgm:cxn modelId="{364545DC-9DB7-45F3-8003-10944ECD3C3B}" type="presParOf" srcId="{CA4232C6-F70B-4CD8-B713-A8DCD656708D}" destId="{0216289C-B7A9-4C58-9959-6C1620841DCF}" srcOrd="13" destOrd="0" presId="urn:microsoft.com/office/officeart/2005/8/layout/cycle5"/>
    <dgm:cxn modelId="{D53C5F8F-F040-4ED3-A4DF-934F25FB9BB5}" type="presParOf" srcId="{CA4232C6-F70B-4CD8-B713-A8DCD656708D}" destId="{E54836A1-32FF-4924-BC97-9E8FAC89D77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85861-1351-4089-B54D-0FDF7F06585F}">
      <dsp:nvSpPr>
        <dsp:cNvPr id="0" name=""/>
        <dsp:cNvSpPr/>
      </dsp:nvSpPr>
      <dsp:spPr>
        <a:xfrm>
          <a:off x="2380505" y="2370"/>
          <a:ext cx="1334988" cy="8677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Requirements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Technical Plans</a:t>
          </a:r>
          <a:endParaRPr lang="en-GB" sz="1400" kern="1200" dirty="0"/>
        </a:p>
      </dsp:txBody>
      <dsp:txXfrm>
        <a:off x="2422865" y="44730"/>
        <a:ext cx="1250268" cy="783022"/>
      </dsp:txXfrm>
    </dsp:sp>
    <dsp:sp modelId="{5B33AFCE-1C4D-4004-9580-1D86F865EDF6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578672" y="220630"/>
              </a:moveTo>
              <a:arcTo wR="1732594" hR="1732594" stAng="17953853" swAng="12108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A5A0C2-8F52-4BE7-AE2F-0A9C8BA11531}">
      <dsp:nvSpPr>
        <dsp:cNvPr id="0" name=""/>
        <dsp:cNvSpPr/>
      </dsp:nvSpPr>
      <dsp:spPr>
        <a:xfrm>
          <a:off x="4028301" y="1199563"/>
          <a:ext cx="1334988" cy="8677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Development and Test Plans</a:t>
          </a:r>
          <a:endParaRPr lang="en-GB" sz="1400" kern="1200" dirty="0"/>
        </a:p>
      </dsp:txBody>
      <dsp:txXfrm>
        <a:off x="4070661" y="1241923"/>
        <a:ext cx="1250268" cy="783022"/>
      </dsp:txXfrm>
    </dsp:sp>
    <dsp:sp modelId="{EC49D1A6-4AB4-4A94-9FE8-CA7D4FB8321C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1025" y="1852639"/>
              </a:moveTo>
              <a:arcTo wR="1732594" hR="1732594" stAng="21838381" swAng="13592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A7B71-E7CB-42C7-8BCA-BC510E0A0492}">
      <dsp:nvSpPr>
        <dsp:cNvPr id="0" name=""/>
        <dsp:cNvSpPr/>
      </dsp:nvSpPr>
      <dsp:spPr>
        <a:xfrm>
          <a:off x="3398899" y="3136663"/>
          <a:ext cx="1334988" cy="8677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Development</a:t>
          </a:r>
          <a:br>
            <a:rPr lang="en-GB" sz="1400" kern="1200" dirty="0" smtClean="0"/>
          </a:br>
          <a:r>
            <a:rPr lang="en-GB" sz="1400" kern="1200" dirty="0" smtClean="0"/>
            <a:t>Testing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Certification</a:t>
          </a:r>
          <a:endParaRPr lang="en-GB" sz="1400" kern="1200" dirty="0"/>
        </a:p>
      </dsp:txBody>
      <dsp:txXfrm>
        <a:off x="3441259" y="3179023"/>
        <a:ext cx="1250268" cy="783022"/>
      </dsp:txXfrm>
    </dsp:sp>
    <dsp:sp modelId="{607388E0-D5C9-406C-9017-C1C5F4C5B2CD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945042" y="3452114"/>
              </a:moveTo>
              <a:arcTo wR="1732594" hR="1732594" stAng="4977406" swAng="8451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FBD92-B04D-449A-87CB-3808245620C0}">
      <dsp:nvSpPr>
        <dsp:cNvPr id="0" name=""/>
        <dsp:cNvSpPr/>
      </dsp:nvSpPr>
      <dsp:spPr>
        <a:xfrm>
          <a:off x="1362112" y="3136663"/>
          <a:ext cx="1334988" cy="8677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Certification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Validation</a:t>
          </a:r>
          <a:endParaRPr lang="en-GB" sz="1400" kern="1200" dirty="0"/>
        </a:p>
      </dsp:txBody>
      <dsp:txXfrm>
        <a:off x="1404472" y="3179023"/>
        <a:ext cx="1250268" cy="783022"/>
      </dsp:txXfrm>
    </dsp:sp>
    <dsp:sp modelId="{2B7E6508-8B48-48C6-A19E-C0337A7B970F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83747" y="2509097"/>
              </a:moveTo>
              <a:arcTo wR="1732594" hR="1732594" stAng="9202406" swAng="13592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6CD05-4A9B-476D-ABCB-893573746BF9}">
      <dsp:nvSpPr>
        <dsp:cNvPr id="0" name=""/>
        <dsp:cNvSpPr/>
      </dsp:nvSpPr>
      <dsp:spPr>
        <a:xfrm>
          <a:off x="732710" y="1199563"/>
          <a:ext cx="1334988" cy="8677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Release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Maintenance</a:t>
          </a:r>
          <a:br>
            <a:rPr lang="en-GB" sz="1400" kern="1200" dirty="0" smtClean="0"/>
          </a:br>
          <a:r>
            <a:rPr lang="en-GB" sz="1400" kern="1200" dirty="0" smtClean="0"/>
            <a:t>Support</a:t>
          </a:r>
          <a:endParaRPr lang="en-GB" sz="1400" kern="1200" dirty="0"/>
        </a:p>
      </dsp:txBody>
      <dsp:txXfrm>
        <a:off x="775070" y="1241923"/>
        <a:ext cx="1250268" cy="783022"/>
      </dsp:txXfrm>
    </dsp:sp>
    <dsp:sp modelId="{E54836A1-32FF-4924-BC97-9E8FAC89D77E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416846" y="605345"/>
              </a:moveTo>
              <a:arcTo wR="1732594" hR="1732594" stAng="13235271" swAng="12108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C8020E2-9663-4B61-8B5D-F2BBDB0D3FF7}" type="datetimeFigureOut">
              <a:rPr lang="en-US"/>
              <a:pPr/>
              <a:t>5/18/2011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A7872BB-5BD0-4DB9-BAB0-645D6C4CB0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624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92B5E2-644C-47F1-AC1D-A5942B96CFE4}" type="slidenum">
              <a:rPr lang="en-GB">
                <a:latin typeface="Calibri" pitchFamily="34" charset="0"/>
              </a:rPr>
              <a:pPr eaLnBrk="1" hangingPunct="1"/>
              <a:t>11</a:t>
            </a:fld>
            <a:endParaRPr lang="en-GB">
              <a:latin typeface="Calibri" pitchFamily="34" charset="0"/>
            </a:endParaRPr>
          </a:p>
        </p:txBody>
      </p:sp>
      <p:sp>
        <p:nvSpPr>
          <p:cNvPr id="20483" name="Rectangle 1"/>
          <p:cNvSpPr txBox="1"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/>
          <p:cNvSpPr txBox="1"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2614A77-A38C-49A7-8637-78F31CC67F13}" type="slidenum">
              <a:rPr lang="en-GB">
                <a:latin typeface="Calibri" pitchFamily="34" charset="0"/>
              </a:rPr>
              <a:pPr eaLnBrk="1" hangingPunct="1"/>
              <a:t>15</a:t>
            </a:fld>
            <a:endParaRPr lang="en-GB">
              <a:latin typeface="Calibri" pitchFamily="34" charset="0"/>
            </a:endParaRPr>
          </a:p>
        </p:txBody>
      </p:sp>
      <p:sp>
        <p:nvSpPr>
          <p:cNvPr id="21507" name="Rectangle 1"/>
          <p:cNvSpPr txBox="1"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/>
          <p:cNvSpPr txBox="1"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0A7D05-318D-4D5E-BE45-131E98C97DDF}" type="slidenum">
              <a:rPr lang="en-GB">
                <a:latin typeface="Calibri" pitchFamily="34" charset="0"/>
              </a:rPr>
              <a:pPr eaLnBrk="1" hangingPunct="1"/>
              <a:t>16</a:t>
            </a:fld>
            <a:endParaRPr lang="en-GB">
              <a:latin typeface="Calibri" pitchFamily="34" charset="0"/>
            </a:endParaRPr>
          </a:p>
        </p:txBody>
      </p:sp>
      <p:sp>
        <p:nvSpPr>
          <p:cNvPr id="22531" name="Rectangle 1"/>
          <p:cNvSpPr txBox="1"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 txBox="1"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10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49338" cy="6858000"/>
          </a:xfrm>
          <a:prstGeom prst="rect">
            <a:avLst/>
          </a:prstGeom>
          <a:solidFill>
            <a:srgbClr val="0109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2011-05-19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it-IT" smtClean="0"/>
              <a:t>EMI: dal Produttore al Consumatore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5FAC6-8410-4FCC-9A7A-D607617B345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42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2011-05-19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EMI: dal Produttore al Consumatore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0918D-8962-4259-A54B-18C56674A8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12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2011-05-19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EMI: dal Produttore al Consumatore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8BCEE-2227-46CB-8AF5-4DF70724E95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3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4236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345" y="1600200"/>
            <a:ext cx="7481454" cy="4525963"/>
          </a:xfrm>
        </p:spPr>
        <p:txBody>
          <a:bodyPr/>
          <a:lstStyle>
            <a:lvl1pPr>
              <a:defRPr>
                <a:solidFill>
                  <a:srgbClr val="010920"/>
                </a:solidFill>
              </a:defRPr>
            </a:lvl1pPr>
            <a:lvl2pPr>
              <a:defRPr>
                <a:solidFill>
                  <a:srgbClr val="010920"/>
                </a:solidFill>
              </a:defRPr>
            </a:lvl2pPr>
            <a:lvl3pPr>
              <a:defRPr>
                <a:solidFill>
                  <a:srgbClr val="010920"/>
                </a:solidFill>
              </a:defRPr>
            </a:lvl3pPr>
            <a:lvl4pPr>
              <a:defRPr>
                <a:solidFill>
                  <a:srgbClr val="010920"/>
                </a:solidFill>
              </a:defRPr>
            </a:lvl4pPr>
            <a:lvl5pPr>
              <a:defRPr>
                <a:solidFill>
                  <a:srgbClr val="01092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it-IT" smtClean="0"/>
              <a:t>2011-05-19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9338" y="6357938"/>
            <a:ext cx="4403725" cy="365125"/>
          </a:xfrm>
        </p:spPr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EMI: dal Produttore al Consumatore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21E9B772-F729-4681-A7F3-1B256E9AD7F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04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bg1"/>
          </a:solidFill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2011-05-19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EMI: dal Produttore al Consumatore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5F723-C6AA-4E0B-88D4-C335B878E6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709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2011-05-19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EMI: dal Produttore al Consumatore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B1631-62CB-491C-81E7-CB954292574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97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2011-05-19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EMI: dal Produttore al Consumatore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DDC85-033B-4EF3-B8B4-0176194745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71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2011-05-19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EMI: dal Produttore al Consumatore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1C9BE-0022-4FB3-A047-E4BE6EA5A0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69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2011-05-19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EMI: dal Produttore al Consumatore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499E6-9E69-4215-8C79-E5DFFF7C084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50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2011-05-19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EMI: dal Produttore al Consumatore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64C47-F7AD-493F-AAB8-B06FBE44E92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62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2011-05-19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EMI: dal Produttore al Consumatore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E1416-6878-442D-A24C-B08B80E341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22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63341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4913" y="1600200"/>
            <a:ext cx="74818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4913" y="6356350"/>
            <a:ext cx="10429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A6A6A6"/>
                </a:solidFill>
                <a:latin typeface="Calibri" pitchFamily="34" charset="0"/>
              </a:defRPr>
            </a:lvl1pPr>
          </a:lstStyle>
          <a:p>
            <a:r>
              <a:rPr lang="it-IT" smtClean="0"/>
              <a:t>2011-05-19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9338" y="6357938"/>
            <a:ext cx="389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EMI: dal Produttore al Consumatore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9763" y="6356350"/>
            <a:ext cx="419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A6A6A6"/>
                </a:solidFill>
                <a:latin typeface="Calibri" pitchFamily="34" charset="0"/>
              </a:defRPr>
            </a:lvl1pPr>
          </a:lstStyle>
          <a:p>
            <a:fld id="{43B0FE47-64D6-4F67-AD56-21C25B139FA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 rot="10800000">
            <a:off x="0" y="4221163"/>
            <a:ext cx="369888" cy="1744662"/>
          </a:xfrm>
          <a:prstGeom prst="rect">
            <a:avLst/>
          </a:prstGeom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+mn-lt"/>
                <a:cs typeface="+mn-cs"/>
              </a:rPr>
              <a:t>EMI INFSO-RI-261611</a:t>
            </a:r>
          </a:p>
        </p:txBody>
      </p:sp>
      <p:pic>
        <p:nvPicPr>
          <p:cNvPr id="1032" name="Picture 4" descr="C:\Dokumente und Einstellungen\nl\Eigene Dateien\Aufträge 2009-JSC\EMI-PPT-Template\streifen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676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0"/>
          <p:cNvSpPr txBox="1"/>
          <p:nvPr userDrawn="1"/>
        </p:nvSpPr>
        <p:spPr>
          <a:xfrm rot="10800000">
            <a:off x="76200" y="5094288"/>
            <a:ext cx="369888" cy="1744662"/>
          </a:xfrm>
          <a:prstGeom prst="rect">
            <a:avLst/>
          </a:prstGeom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EMI INFSO-RI-261611</a:t>
            </a:r>
          </a:p>
        </p:txBody>
      </p:sp>
      <p:pic>
        <p:nvPicPr>
          <p:cNvPr id="1034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915988"/>
            <a:ext cx="3524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C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1092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1092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1092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1092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1092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twiki.cern.ch/twiki/bin/view/EMI/EMI1AcceptanceCriteria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avannah.cern.ch/task/?group=emi-releases" TargetMode="External"/><Relationship Id="rId7" Type="http://schemas.openxmlformats.org/officeDocument/2006/relationships/hyperlink" Target="http://bit.ly/wms_emi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it.ly/voms_emi1" TargetMode="External"/><Relationship Id="rId5" Type="http://schemas.openxmlformats.org/officeDocument/2006/relationships/hyperlink" Target="http://bit.ly/dpm_emi1" TargetMode="External"/><Relationship Id="rId4" Type="http://schemas.openxmlformats.org/officeDocument/2006/relationships/hyperlink" Target="http://bit.ly/cream_emi1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ki.cern.ch/twiki/bin/view/EMI/EMIReleasePrevie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emi-requirement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ail.eu-emi.eu/mailman/listinfo/emi-announce" TargetMode="External"/><Relationship Id="rId2" Type="http://schemas.openxmlformats.org/officeDocument/2006/relationships/hyperlink" Target="mailto:emi-announce@eu-emi.eu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misoft.web.cern.ch/emisoft/index.html" TargetMode="External"/><Relationship Id="rId5" Type="http://schemas.openxmlformats.org/officeDocument/2006/relationships/hyperlink" Target="http://www.eu-emi.eu/emi-1-kebnekaise" TargetMode="External"/><Relationship Id="rId4" Type="http://schemas.openxmlformats.org/officeDocument/2006/relationships/hyperlink" Target="http://www.eu-emi.eu/forums-ml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www.wenmr.eu/wenmr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18" Type="http://schemas.openxmlformats.org/officeDocument/2006/relationships/image" Target="../media/image22.jpeg"/><Relationship Id="rId3" Type="http://schemas.openxmlformats.org/officeDocument/2006/relationships/image" Target="../media/image11.png"/><Relationship Id="rId21" Type="http://schemas.openxmlformats.org/officeDocument/2006/relationships/image" Target="../media/image24.jpe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image" Target="../media/image10.png"/><Relationship Id="rId16" Type="http://schemas.openxmlformats.org/officeDocument/2006/relationships/hyperlink" Target="http://www.euindiagrid.eu/index.php" TargetMode="External"/><Relationship Id="rId20" Type="http://schemas.openxmlformats.org/officeDocument/2006/relationships/hyperlink" Target="http://images.google.co.uk/imgres?imgurl=http://www.isgtw.org/images/2008/prace_logo.gif&amp;imgrefurl=http://www.isgtw.org/cms/?pid=1001585&amp;usg=__akmKKjqwNJB8LEk5qOWeim6yLy4=&amp;h=198&amp;w=277&amp;sz=36&amp;hl=en&amp;start=4&amp;um=1&amp;tbnid=6fkXKZ2kFUR3MM:&amp;tbnh=81&amp;tbnw=114&amp;prev=/images?q=prace&amp;hl=en&amp;sa=N&amp;um=1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hyperlink" Target="http://www.opensciencegrid.org/" TargetMode="External"/><Relationship Id="rId5" Type="http://schemas.openxmlformats.org/officeDocument/2006/relationships/image" Target="../media/image13.jpe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12.jpeg"/><Relationship Id="rId9" Type="http://schemas.openxmlformats.org/officeDocument/2006/relationships/hyperlink" Target="http://www.wenmr.eu/wenmr/" TargetMode="External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tics-repository.cern.ch/repository/reports/id/d46efe8d-1efd-4874-aeaa-0d9b500125c4/sl5_x86_64_gcc412EPEL/-/reports/index.html" TargetMode="External"/><Relationship Id="rId2" Type="http://schemas.openxmlformats.org/officeDocument/2006/relationships/hyperlink" Target="https://savannah.cern.ch/task/?group=emi-release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tics-repository.cern.ch/repository/reports/id/666bad57-0214-471c-8f9b-b02032c3e375/sl5_ia32_gcc412EPEL/-/reports/index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EMI-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1500" y="407988"/>
            <a:ext cx="8001000" cy="602138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010920"/>
              </a:solidFill>
              <a:cs typeface="Arial" charset="0"/>
            </a:endParaRPr>
          </a:p>
        </p:txBody>
      </p:sp>
      <p:sp>
        <p:nvSpPr>
          <p:cNvPr id="4100" name="Title 1"/>
          <p:cNvSpPr>
            <a:spLocks noGrp="1"/>
          </p:cNvSpPr>
          <p:nvPr>
            <p:ph type="ctrTitle"/>
          </p:nvPr>
        </p:nvSpPr>
        <p:spPr>
          <a:xfrm>
            <a:off x="671513" y="1974850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10253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17375E"/>
                </a:solidFill>
                <a:latin typeface="Arial" charset="0"/>
                <a:cs typeface="Arial" charset="0"/>
              </a:rPr>
              <a:t>EMI: dal </a:t>
            </a:r>
            <a:r>
              <a:rPr lang="en-US" dirty="0" err="1" smtClean="0">
                <a:solidFill>
                  <a:srgbClr val="17375E"/>
                </a:solidFill>
                <a:latin typeface="Arial" charset="0"/>
                <a:cs typeface="Arial" charset="0"/>
              </a:rPr>
              <a:t>Produttore</a:t>
            </a:r>
            <a:r>
              <a:rPr lang="en-US" dirty="0">
                <a:solidFill>
                  <a:srgbClr val="17375E"/>
                </a:solidFill>
                <a:latin typeface="Arial" charset="0"/>
                <a:cs typeface="Arial" charset="0"/>
              </a:rPr>
              <a:t/>
            </a:r>
            <a:br>
              <a:rPr lang="en-US" dirty="0">
                <a:solidFill>
                  <a:srgbClr val="17375E"/>
                </a:solidFill>
                <a:latin typeface="Arial" charset="0"/>
                <a:cs typeface="Arial" charset="0"/>
              </a:rPr>
            </a:br>
            <a:r>
              <a:rPr lang="en-US" dirty="0" smtClean="0">
                <a:solidFill>
                  <a:srgbClr val="17375E"/>
                </a:solidFill>
                <a:latin typeface="Arial" charset="0"/>
                <a:cs typeface="Arial" charset="0"/>
              </a:rPr>
              <a:t>al </a:t>
            </a:r>
            <a:r>
              <a:rPr lang="en-US" dirty="0" err="1" smtClean="0">
                <a:solidFill>
                  <a:srgbClr val="17375E"/>
                </a:solidFill>
                <a:latin typeface="Arial" charset="0"/>
                <a:cs typeface="Arial" charset="0"/>
              </a:rPr>
              <a:t>Consumatore</a:t>
            </a:r>
            <a:endParaRPr lang="en-GB" dirty="0" smtClean="0">
              <a:solidFill>
                <a:srgbClr val="17375E"/>
              </a:solidFill>
              <a:latin typeface="Arial" charset="0"/>
              <a:cs typeface="Arial" charset="0"/>
            </a:endParaRP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1357313" y="3675063"/>
            <a:ext cx="6400800" cy="2289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700" dirty="0" smtClean="0">
                <a:solidFill>
                  <a:srgbClr val="10253F"/>
                </a:solidFill>
              </a:rPr>
              <a:t>Francesco </a:t>
            </a:r>
            <a:r>
              <a:rPr lang="en-GB" sz="2700" dirty="0" err="1" smtClean="0">
                <a:solidFill>
                  <a:srgbClr val="10253F"/>
                </a:solidFill>
              </a:rPr>
              <a:t>Giacomini</a:t>
            </a:r>
            <a:endParaRPr lang="en-GB" sz="2700" dirty="0" smtClean="0">
              <a:solidFill>
                <a:srgbClr val="10253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700" dirty="0" smtClean="0">
                <a:solidFill>
                  <a:srgbClr val="10253F"/>
                </a:solidFill>
              </a:rPr>
              <a:t>Workshop CCR/</a:t>
            </a:r>
            <a:r>
              <a:rPr lang="en-GB" sz="2700" dirty="0" err="1" smtClean="0">
                <a:solidFill>
                  <a:srgbClr val="10253F"/>
                </a:solidFill>
              </a:rPr>
              <a:t>INFNGrid</a:t>
            </a:r>
            <a:endParaRPr lang="en-GB" sz="2700" dirty="0" smtClean="0">
              <a:solidFill>
                <a:srgbClr val="10253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700" dirty="0" smtClean="0">
                <a:solidFill>
                  <a:srgbClr val="10253F"/>
                </a:solidFill>
              </a:rPr>
              <a:t>La </a:t>
            </a:r>
            <a:r>
              <a:rPr lang="en-GB" sz="2700" dirty="0" err="1" smtClean="0">
                <a:solidFill>
                  <a:srgbClr val="10253F"/>
                </a:solidFill>
              </a:rPr>
              <a:t>Biodola</a:t>
            </a:r>
            <a:r>
              <a:rPr lang="en-GB" sz="2700" dirty="0" smtClean="0">
                <a:solidFill>
                  <a:srgbClr val="10253F"/>
                </a:solidFill>
              </a:rPr>
              <a:t>, 16-20 Maggio 2011</a:t>
            </a:r>
          </a:p>
          <a:p>
            <a:pPr eaLnBrk="1" hangingPunct="1">
              <a:lnSpc>
                <a:spcPct val="80000"/>
              </a:lnSpc>
            </a:pPr>
            <a:endParaRPr lang="en-GB" sz="2700" dirty="0">
              <a:solidFill>
                <a:srgbClr val="10253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solidFill>
                  <a:srgbClr val="10253F"/>
                </a:solidFill>
              </a:rPr>
              <a:t>© Cristina </a:t>
            </a:r>
            <a:r>
              <a:rPr lang="en-GB" sz="2000" dirty="0" err="1" smtClean="0">
                <a:solidFill>
                  <a:srgbClr val="10253F"/>
                </a:solidFill>
              </a:rPr>
              <a:t>Aiftimiei</a:t>
            </a:r>
            <a:endParaRPr lang="en-GB" sz="2000" dirty="0" smtClean="0">
              <a:solidFill>
                <a:srgbClr val="10253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solidFill>
                  <a:srgbClr val="10253F"/>
                </a:solidFill>
              </a:rPr>
              <a:t>WLCG </a:t>
            </a:r>
            <a:r>
              <a:rPr lang="en-GB" sz="2000" dirty="0" smtClean="0">
                <a:solidFill>
                  <a:srgbClr val="10253F"/>
                </a:solidFill>
              </a:rPr>
              <a:t>GDB, CERN, 11 </a:t>
            </a:r>
            <a:r>
              <a:rPr lang="en-GB" sz="2000" dirty="0" smtClean="0">
                <a:solidFill>
                  <a:srgbClr val="10253F"/>
                </a:solidFill>
              </a:rPr>
              <a:t>May 2011</a:t>
            </a: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766763"/>
            <a:ext cx="1914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EMI 1 Release Criteria</a:t>
            </a:r>
          </a:p>
        </p:txBody>
      </p:sp>
      <p:sp>
        <p:nvSpPr>
          <p:cNvPr id="11267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mtClean="0">
                <a:solidFill>
                  <a:srgbClr val="A6A6A6"/>
                </a:solidFill>
                <a:latin typeface="Calibri" pitchFamily="34" charset="0"/>
              </a:rPr>
              <a:t>2011-05-19</a:t>
            </a:r>
            <a:endParaRPr lang="en-GB">
              <a:solidFill>
                <a:srgbClr val="A6A6A6"/>
              </a:solidFill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EMI: dal Produttore al Consumatore</a:t>
            </a:r>
            <a:endParaRPr lang="en-GB"/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7032621-DE10-47CE-BDC4-F558A9D69F9F}" type="slidenum">
              <a:rPr lang="en-GB">
                <a:solidFill>
                  <a:srgbClr val="A6A6A6"/>
                </a:solidFill>
                <a:latin typeface="Calibri" pitchFamily="34" charset="0"/>
              </a:rPr>
              <a:pPr eaLnBrk="1" hangingPunct="1"/>
              <a:t>10</a:t>
            </a:fld>
            <a:endParaRPr lang="en-GB">
              <a:solidFill>
                <a:srgbClr val="A6A6A6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58838" y="969963"/>
            <a:ext cx="7827962" cy="5156200"/>
          </a:xfrm>
          <a:prstGeom prst="rect">
            <a:avLst/>
          </a:prstGeom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GB" sz="2800">
                <a:solidFill>
                  <a:srgbClr val="010920"/>
                </a:solidFill>
                <a:latin typeface="Calibri" pitchFamily="34" charset="0"/>
              </a:rPr>
              <a:t>The release snapshot is based on the achievement of a set of “acceptance criteria” (certification, package formats, documentation, etc)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GB" sz="2400">
              <a:solidFill>
                <a:srgbClr val="010920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GB" sz="2400">
              <a:solidFill>
                <a:srgbClr val="010920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GB" sz="2400">
              <a:solidFill>
                <a:srgbClr val="010920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GB" sz="2400">
              <a:solidFill>
                <a:srgbClr val="010920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GB" sz="2400">
              <a:solidFill>
                <a:srgbClr val="010920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GB" sz="2400">
              <a:solidFill>
                <a:srgbClr val="010920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GB" sz="2400">
              <a:solidFill>
                <a:srgbClr val="010920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GB" sz="2400">
              <a:solidFill>
                <a:srgbClr val="010920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GB" sz="2000">
                <a:solidFill>
                  <a:srgbClr val="010920"/>
                </a:solidFill>
                <a:latin typeface="Calibri" pitchFamily="34" charset="0"/>
                <a:hlinkClick r:id="rId2"/>
              </a:rPr>
              <a:t>https://twiki.cern.ch/twiki/bin/view/EMI/EMI1AcceptanceCriteria</a:t>
            </a:r>
            <a:r>
              <a:rPr lang="en-GB" sz="2000">
                <a:solidFill>
                  <a:srgbClr val="010920"/>
                </a:solidFill>
                <a:latin typeface="Calibri" pitchFamily="34" charset="0"/>
              </a:rPr>
              <a:t> </a:t>
            </a:r>
            <a:endParaRPr lang="en-GB" sz="2400">
              <a:solidFill>
                <a:srgbClr val="010920"/>
              </a:solidFill>
              <a:latin typeface="Calibri" pitchFamily="34" charset="0"/>
            </a:endParaRPr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2468563"/>
            <a:ext cx="4456112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8"/>
          <a:stretch>
            <a:fillRect/>
          </a:stretch>
        </p:blipFill>
        <p:spPr bwMode="auto">
          <a:xfrm>
            <a:off x="4978400" y="3395663"/>
            <a:ext cx="36576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0" y="-3175"/>
            <a:ext cx="9144000" cy="639763"/>
          </a:xfrm>
          <a:prstGeom prst="rect">
            <a:avLst/>
          </a:prstGeom>
          <a:solidFill>
            <a:srgbClr val="1025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C000"/>
                </a:solidFill>
              </a:rPr>
              <a:t>EMI 1 Products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204913" y="6356350"/>
            <a:ext cx="10429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A6A6A6"/>
                </a:solidFill>
                <a:latin typeface="Calibri" pitchFamily="34" charset="0"/>
              </a:rPr>
              <a:t>11/05/2011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2319338" y="6357938"/>
            <a:ext cx="3894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>
                <a:solidFill>
                  <a:srgbClr val="A6A6A6"/>
                </a:solidFill>
                <a:latin typeface="Calibri" pitchFamily="34" charset="0"/>
              </a:rPr>
              <a:t>EMI 1 and WLCG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8259763" y="6356350"/>
            <a:ext cx="419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FEDB785-596F-4EFC-9A63-A1E8B87DF8D1}" type="slidenum">
              <a:rPr lang="en-GB" sz="1200">
                <a:solidFill>
                  <a:srgbClr val="A6A6A6"/>
                </a:solidFill>
                <a:latin typeface="Calibri" pitchFamily="34" charset="0"/>
              </a:rPr>
              <a:pPr algn="r" eaLnBrk="1" hangingPunct="1"/>
              <a:t>11</a:t>
            </a:fld>
            <a:endParaRPr lang="en-GB" sz="1200">
              <a:solidFill>
                <a:srgbClr val="A6A6A6"/>
              </a:solidFill>
              <a:latin typeface="Calibri" pitchFamily="34" charset="0"/>
            </a:endParaRP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858838" y="969963"/>
            <a:ext cx="7827962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84163" indent="-284163" eaLnBrk="0" hangingPunct="0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363" indent="-284163" eaLnBrk="0" hangingPunct="0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12813" eaLnBrk="0" hangingPunct="0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10920"/>
              </a:buClr>
              <a:buFont typeface="Arial" charset="0"/>
              <a:buChar char="•"/>
            </a:pPr>
            <a:r>
              <a:rPr lang="en-US" sz="2800" dirty="0">
                <a:solidFill>
                  <a:srgbClr val="010920"/>
                </a:solidFill>
                <a:latin typeface="Calibri" pitchFamily="34" charset="0"/>
              </a:rPr>
              <a:t>All Products individually tracked</a:t>
            </a:r>
          </a:p>
          <a:p>
            <a:pPr lvl="1" eaLnBrk="1" hangingPunct="1">
              <a:spcBef>
                <a:spcPts val="700"/>
              </a:spcBef>
              <a:buClr>
                <a:srgbClr val="010920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10920"/>
                </a:solidFill>
                <a:hlinkClick r:id="rId3"/>
              </a:rPr>
              <a:t>https://savannah.cern.ch/task/?group=emi-releases</a:t>
            </a:r>
            <a:endParaRPr lang="en-US" sz="2800" dirty="0">
              <a:solidFill>
                <a:srgbClr val="010920"/>
              </a:solidFill>
              <a:latin typeface="Calibri" pitchFamily="34" charset="0"/>
            </a:endParaRPr>
          </a:p>
          <a:p>
            <a:pPr eaLnBrk="1" hangingPunct="1">
              <a:spcBef>
                <a:spcPts val="700"/>
              </a:spcBef>
              <a:buClr>
                <a:srgbClr val="010920"/>
              </a:buClr>
              <a:buFont typeface="Arial" charset="0"/>
              <a:buChar char="•"/>
            </a:pPr>
            <a:r>
              <a:rPr lang="en-US" sz="2800" dirty="0">
                <a:solidFill>
                  <a:srgbClr val="010920"/>
                </a:solidFill>
                <a:latin typeface="Calibri" pitchFamily="34" charset="0"/>
              </a:rPr>
              <a:t>Many enhancement in all Products, most notably:</a:t>
            </a:r>
          </a:p>
          <a:p>
            <a:pPr lvl="1" eaLnBrk="1" hangingPunct="1">
              <a:spcBef>
                <a:spcPts val="700"/>
              </a:spcBef>
              <a:buClr>
                <a:srgbClr val="010920"/>
              </a:buClr>
              <a:buFont typeface="Arial" charset="0"/>
              <a:buChar char="•"/>
            </a:pPr>
            <a:r>
              <a:rPr lang="en-US" sz="2800" dirty="0">
                <a:solidFill>
                  <a:srgbClr val="010920"/>
                </a:solidFill>
                <a:latin typeface="Calibri" pitchFamily="34" charset="0"/>
              </a:rPr>
              <a:t>CREAM: </a:t>
            </a:r>
            <a:r>
              <a:rPr lang="en-US" sz="2800" dirty="0">
                <a:solidFill>
                  <a:srgbClr val="010920"/>
                </a:solidFill>
                <a:latin typeface="Calibri" pitchFamily="34" charset="0"/>
                <a:hlinkClick r:id="rId4"/>
              </a:rPr>
              <a:t>http://bit.ly/cream_emi1</a:t>
            </a:r>
          </a:p>
          <a:p>
            <a:pPr lvl="2"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10920"/>
                </a:solidFill>
                <a:latin typeface="Calibri" pitchFamily="34" charset="0"/>
              </a:rPr>
              <a:t> Bug fixes ~ 24</a:t>
            </a:r>
          </a:p>
          <a:p>
            <a:pPr lvl="1" eaLnBrk="1" hangingPunct="1">
              <a:spcBef>
                <a:spcPts val="700"/>
              </a:spcBef>
              <a:buClr>
                <a:srgbClr val="010920"/>
              </a:buClr>
              <a:buFont typeface="Arial" charset="0"/>
              <a:buChar char="•"/>
            </a:pPr>
            <a:r>
              <a:rPr lang="en-US" sz="2800" dirty="0">
                <a:solidFill>
                  <a:srgbClr val="010920"/>
                </a:solidFill>
                <a:latin typeface="Calibri" pitchFamily="34" charset="0"/>
              </a:rPr>
              <a:t>DPM: </a:t>
            </a:r>
            <a:r>
              <a:rPr lang="en-US" sz="2800" dirty="0">
                <a:solidFill>
                  <a:srgbClr val="010920"/>
                </a:solidFill>
                <a:latin typeface="Calibri" pitchFamily="34" charset="0"/>
                <a:hlinkClick r:id="rId5"/>
              </a:rPr>
              <a:t>http://bit.ly/dpm_emi1</a:t>
            </a:r>
          </a:p>
          <a:p>
            <a:pPr lvl="2"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10920"/>
                </a:solidFill>
                <a:latin typeface="Calibri" pitchFamily="34" charset="0"/>
              </a:rPr>
              <a:t> Bug fixes ~ 10</a:t>
            </a:r>
          </a:p>
          <a:p>
            <a:pPr lvl="1" eaLnBrk="1" hangingPunct="1">
              <a:spcBef>
                <a:spcPts val="700"/>
              </a:spcBef>
              <a:buClr>
                <a:srgbClr val="010920"/>
              </a:buClr>
              <a:buFont typeface="Arial" charset="0"/>
              <a:buChar char="•"/>
            </a:pPr>
            <a:r>
              <a:rPr lang="en-US" sz="2800" dirty="0">
                <a:solidFill>
                  <a:srgbClr val="010920"/>
                </a:solidFill>
                <a:latin typeface="Calibri" pitchFamily="34" charset="0"/>
              </a:rPr>
              <a:t>VOMS: </a:t>
            </a:r>
            <a:r>
              <a:rPr lang="en-US" sz="2800" dirty="0">
                <a:solidFill>
                  <a:srgbClr val="010920"/>
                </a:solidFill>
                <a:latin typeface="Calibri" pitchFamily="34" charset="0"/>
                <a:hlinkClick r:id="rId6"/>
              </a:rPr>
              <a:t>http://bit.ly/voms_emi1</a:t>
            </a:r>
          </a:p>
          <a:p>
            <a:pPr lvl="2"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10920"/>
                </a:solidFill>
                <a:latin typeface="Calibri" pitchFamily="34" charset="0"/>
              </a:rPr>
              <a:t> Bug-fixes ~ 34</a:t>
            </a:r>
          </a:p>
          <a:p>
            <a:pPr lvl="1" eaLnBrk="1" hangingPunct="1">
              <a:spcBef>
                <a:spcPts val="700"/>
              </a:spcBef>
              <a:buClr>
                <a:srgbClr val="010920"/>
              </a:buClr>
              <a:buFont typeface="Arial" charset="0"/>
              <a:buChar char="•"/>
            </a:pPr>
            <a:r>
              <a:rPr lang="en-US" sz="2800" dirty="0">
                <a:solidFill>
                  <a:srgbClr val="010920"/>
                </a:solidFill>
                <a:latin typeface="Calibri" pitchFamily="34" charset="0"/>
              </a:rPr>
              <a:t>WMS: </a:t>
            </a:r>
            <a:r>
              <a:rPr lang="en-US" sz="2800" dirty="0">
                <a:solidFill>
                  <a:srgbClr val="010920"/>
                </a:solidFill>
                <a:latin typeface="Calibri" pitchFamily="34" charset="0"/>
                <a:hlinkClick r:id="rId7"/>
              </a:rPr>
              <a:t>http://bit.ly/wms_emi1</a:t>
            </a:r>
          </a:p>
          <a:p>
            <a:pPr lvl="2"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10920"/>
                </a:solidFill>
                <a:latin typeface="Calibri" pitchFamily="34" charset="0"/>
              </a:rPr>
              <a:t> Bug fixes ~ 40</a:t>
            </a:r>
          </a:p>
          <a:p>
            <a:pPr eaLnBrk="1" hangingPunct="1">
              <a:spcBef>
                <a:spcPts val="700"/>
              </a:spcBef>
            </a:pPr>
            <a:endParaRPr lang="en-US" sz="2800" dirty="0">
              <a:solidFill>
                <a:srgbClr val="010920"/>
              </a:solidFill>
              <a:latin typeface="Calibri" pitchFamily="34" charset="0"/>
            </a:endParaRPr>
          </a:p>
          <a:p>
            <a:pPr eaLnBrk="1" hangingPunct="1">
              <a:spcBef>
                <a:spcPts val="700"/>
              </a:spcBef>
              <a:buClr>
                <a:srgbClr val="010920"/>
              </a:buClr>
              <a:buFont typeface="Arial" charset="0"/>
              <a:buNone/>
            </a:pPr>
            <a:endParaRPr lang="en-US" sz="2800" dirty="0">
              <a:solidFill>
                <a:srgbClr val="010920"/>
              </a:solidFill>
              <a:latin typeface="Calibri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2011-05-19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EMI: dal Produttore al Consumatore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99E6-9E69-4215-8C79-E5DFFF7C0845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EMI 1 Known Issues</a:t>
            </a:r>
          </a:p>
        </p:txBody>
      </p:sp>
      <p:sp>
        <p:nvSpPr>
          <p:cNvPr id="13315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mtClean="0">
                <a:solidFill>
                  <a:srgbClr val="A6A6A6"/>
                </a:solidFill>
                <a:latin typeface="Calibri" pitchFamily="34" charset="0"/>
              </a:rPr>
              <a:t>2011-05-19</a:t>
            </a:r>
            <a:endParaRPr lang="en-GB">
              <a:solidFill>
                <a:srgbClr val="A6A6A6"/>
              </a:solidFill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EMI: dal Produttore al Consumatore</a:t>
            </a:r>
            <a:endParaRPr lang="en-GB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AAA3BE-882A-4D44-8354-7A3DF0AC7E10}" type="slidenum">
              <a:rPr lang="en-GB">
                <a:solidFill>
                  <a:srgbClr val="A6A6A6"/>
                </a:solidFill>
                <a:latin typeface="Calibri" pitchFamily="34" charset="0"/>
              </a:rPr>
              <a:pPr eaLnBrk="1" hangingPunct="1"/>
              <a:t>12</a:t>
            </a:fld>
            <a:endParaRPr lang="en-GB">
              <a:solidFill>
                <a:srgbClr val="A6A6A6"/>
              </a:solidFill>
              <a:latin typeface="Calibri" pitchFamily="34" charset="0"/>
            </a:endParaRPr>
          </a:p>
        </p:txBody>
      </p:sp>
      <p:sp>
        <p:nvSpPr>
          <p:cNvPr id="13318" name="Content Placeholder 2"/>
          <p:cNvSpPr txBox="1">
            <a:spLocks/>
          </p:cNvSpPr>
          <p:nvPr/>
        </p:nvSpPr>
        <p:spPr bwMode="auto">
          <a:xfrm>
            <a:off x="858838" y="769938"/>
            <a:ext cx="7827962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rgbClr val="010920"/>
                </a:solidFill>
                <a:latin typeface="Calibri" pitchFamily="34" charset="0"/>
              </a:rPr>
              <a:t>Components not in as of 12/05/2011: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solidFill>
                  <a:srgbClr val="010920"/>
                </a:solidFill>
                <a:latin typeface="Calibri" pitchFamily="34" charset="0"/>
              </a:rPr>
              <a:t>FTS, Storm, Hydra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solidFill>
                  <a:srgbClr val="010920"/>
                </a:solidFill>
                <a:latin typeface="Calibri" pitchFamily="34" charset="0"/>
              </a:rPr>
              <a:t>Certification not completed in time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rgbClr val="010920"/>
                </a:solidFill>
                <a:latin typeface="Calibri" pitchFamily="34" charset="0"/>
              </a:rPr>
              <a:t>BDII released but: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solidFill>
                  <a:srgbClr val="010920"/>
                </a:solidFill>
                <a:latin typeface="Calibri" pitchFamily="34" charset="0"/>
              </a:rPr>
              <a:t>Certification report could be more detailed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solidFill>
                  <a:srgbClr val="010920"/>
                </a:solidFill>
                <a:latin typeface="Calibri" pitchFamily="34" charset="0"/>
              </a:rPr>
              <a:t>Not all RPMs comply with the standard fs hierarchy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solidFill>
                  <a:srgbClr val="010920"/>
                </a:solidFill>
                <a:latin typeface="Calibri" pitchFamily="34" charset="0"/>
              </a:rPr>
              <a:t>Documentation missing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solidFill>
                  <a:srgbClr val="010920"/>
                </a:solidFill>
                <a:latin typeface="Calibri" pitchFamily="34" charset="0"/>
              </a:rPr>
              <a:t>A number of outstanding bugs not yet fixed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rgbClr val="010920"/>
                </a:solidFill>
                <a:latin typeface="Calibri" pitchFamily="34" charset="0"/>
              </a:rPr>
              <a:t>Torque support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solidFill>
                  <a:srgbClr val="010920"/>
                </a:solidFill>
                <a:latin typeface="Calibri" pitchFamily="34" charset="0"/>
              </a:rPr>
              <a:t>Best effort, but we are working to address this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rgbClr val="010920"/>
                </a:solidFill>
                <a:latin typeface="Calibri" pitchFamily="34" charset="0"/>
              </a:rPr>
              <a:t>Commitment to work on these issues in the coming days and provide updates/fixes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endParaRPr lang="en-US" sz="2800">
              <a:solidFill>
                <a:srgbClr val="01092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Next Steps</a:t>
            </a:r>
          </a:p>
        </p:txBody>
      </p:sp>
      <p:sp>
        <p:nvSpPr>
          <p:cNvPr id="14339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mtClean="0">
                <a:solidFill>
                  <a:srgbClr val="A6A6A6"/>
                </a:solidFill>
                <a:latin typeface="Calibri" pitchFamily="34" charset="0"/>
              </a:rPr>
              <a:t>2011-05-19</a:t>
            </a:r>
            <a:endParaRPr lang="en-GB">
              <a:solidFill>
                <a:srgbClr val="A6A6A6"/>
              </a:solidFill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EMI: dal Produttore al Consumatore</a:t>
            </a:r>
            <a:endParaRPr lang="en-GB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2A3D158-2307-4806-962E-F290C372D7DC}" type="slidenum">
              <a:rPr lang="en-GB">
                <a:solidFill>
                  <a:srgbClr val="A6A6A6"/>
                </a:solidFill>
                <a:latin typeface="Calibri" pitchFamily="34" charset="0"/>
              </a:rPr>
              <a:pPr eaLnBrk="1" hangingPunct="1"/>
              <a:t>13</a:t>
            </a:fld>
            <a:endParaRPr lang="en-GB">
              <a:solidFill>
                <a:srgbClr val="A6A6A6"/>
              </a:solidFill>
              <a:latin typeface="Calibri" pitchFamily="34" charset="0"/>
            </a:endParaRPr>
          </a:p>
        </p:txBody>
      </p:sp>
      <p:sp>
        <p:nvSpPr>
          <p:cNvPr id="14342" name="Content Placeholder 2"/>
          <p:cNvSpPr txBox="1">
            <a:spLocks/>
          </p:cNvSpPr>
          <p:nvPr/>
        </p:nvSpPr>
        <p:spPr bwMode="auto">
          <a:xfrm>
            <a:off x="858838" y="969963"/>
            <a:ext cx="7827962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194694"/>
              </a:buClr>
              <a:buFont typeface="Arial" charset="0"/>
              <a:buChar char="•"/>
            </a:pPr>
            <a:r>
              <a:rPr lang="en-US" sz="2800" dirty="0">
                <a:solidFill>
                  <a:srgbClr val="010920"/>
                </a:solidFill>
                <a:latin typeface="Calibri" pitchFamily="34" charset="0"/>
              </a:rPr>
              <a:t>As of next week:</a:t>
            </a:r>
          </a:p>
          <a:p>
            <a:pPr lvl="1">
              <a:spcBef>
                <a:spcPct val="20000"/>
              </a:spcBef>
              <a:buClr>
                <a:srgbClr val="194694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10920"/>
                </a:solidFill>
                <a:latin typeface="Calibri" pitchFamily="34" charset="0"/>
              </a:rPr>
              <a:t>start regular updates – </a:t>
            </a:r>
            <a:r>
              <a:rPr lang="en-US" sz="2400" dirty="0" smtClean="0">
                <a:solidFill>
                  <a:srgbClr val="010920"/>
                </a:solidFill>
                <a:latin typeface="Calibri" pitchFamily="34" charset="0"/>
              </a:rPr>
              <a:t>support and maintenance </a:t>
            </a:r>
            <a:r>
              <a:rPr lang="en-US" sz="2400" dirty="0">
                <a:solidFill>
                  <a:srgbClr val="010920"/>
                </a:solidFill>
                <a:latin typeface="Calibri" pitchFamily="34" charset="0"/>
              </a:rPr>
              <a:t>phase</a:t>
            </a:r>
          </a:p>
          <a:p>
            <a:pPr lvl="1">
              <a:spcBef>
                <a:spcPct val="20000"/>
              </a:spcBef>
              <a:buClr>
                <a:srgbClr val="194694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10920"/>
                </a:solidFill>
                <a:latin typeface="Calibri" pitchFamily="34" charset="0"/>
              </a:rPr>
              <a:t>every product/component maintained independently (but only backward compatible changes)</a:t>
            </a:r>
          </a:p>
          <a:p>
            <a:pPr>
              <a:spcBef>
                <a:spcPct val="20000"/>
              </a:spcBef>
              <a:buClr>
                <a:srgbClr val="194694"/>
              </a:buClr>
              <a:buFont typeface="Arial" charset="0"/>
              <a:buChar char="•"/>
            </a:pPr>
            <a:r>
              <a:rPr lang="en-US" sz="2800" dirty="0">
                <a:solidFill>
                  <a:srgbClr val="010920"/>
                </a:solidFill>
                <a:latin typeface="Calibri" pitchFamily="34" charset="0"/>
              </a:rPr>
              <a:t>Start porting to SL6 and </a:t>
            </a:r>
            <a:r>
              <a:rPr lang="en-US" sz="2800" dirty="0" err="1">
                <a:solidFill>
                  <a:srgbClr val="010920"/>
                </a:solidFill>
                <a:latin typeface="Calibri" pitchFamily="34" charset="0"/>
              </a:rPr>
              <a:t>Debian</a:t>
            </a:r>
            <a:r>
              <a:rPr lang="en-US" sz="2800" dirty="0">
                <a:solidFill>
                  <a:srgbClr val="010920"/>
                </a:solidFill>
                <a:latin typeface="Calibri" pitchFamily="34" charset="0"/>
              </a:rPr>
              <a:t> (precise schedule to be worked out)</a:t>
            </a:r>
          </a:p>
          <a:p>
            <a:pPr>
              <a:spcBef>
                <a:spcPct val="20000"/>
              </a:spcBef>
              <a:buClr>
                <a:srgbClr val="194694"/>
              </a:buClr>
              <a:buFont typeface="Arial" charset="0"/>
              <a:buChar char="•"/>
            </a:pPr>
            <a:r>
              <a:rPr lang="en-US" sz="2800" dirty="0">
                <a:solidFill>
                  <a:srgbClr val="010920"/>
                </a:solidFill>
                <a:latin typeface="Calibri" pitchFamily="34" charset="0"/>
              </a:rPr>
              <a:t>Start EMI 2 development work, based on prioritized requirements</a:t>
            </a:r>
          </a:p>
          <a:p>
            <a:pPr>
              <a:spcBef>
                <a:spcPct val="20000"/>
              </a:spcBef>
              <a:buClr>
                <a:srgbClr val="194694"/>
              </a:buClr>
              <a:buFont typeface="Arial" charset="0"/>
              <a:buChar char="•"/>
            </a:pPr>
            <a:r>
              <a:rPr lang="en-US" sz="2800" dirty="0">
                <a:solidFill>
                  <a:srgbClr val="010920"/>
                </a:solidFill>
                <a:latin typeface="Calibri" pitchFamily="34" charset="0"/>
              </a:rPr>
              <a:t>Start the “EMI Release Preview </a:t>
            </a:r>
            <a:r>
              <a:rPr lang="en-US" sz="2800" dirty="0" err="1">
                <a:solidFill>
                  <a:srgbClr val="010920"/>
                </a:solidFill>
                <a:latin typeface="Calibri" pitchFamily="34" charset="0"/>
              </a:rPr>
              <a:t>Testbed</a:t>
            </a:r>
            <a:r>
              <a:rPr lang="en-US" sz="2800" dirty="0">
                <a:solidFill>
                  <a:srgbClr val="010920"/>
                </a:solidFill>
                <a:latin typeface="Calibri" pitchFamily="34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130" y="927652"/>
            <a:ext cx="7891669" cy="51985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Signed with EGI on 2011-04-15</a:t>
            </a:r>
          </a:p>
          <a:p>
            <a:r>
              <a:rPr lang="en-US" dirty="0" smtClean="0"/>
              <a:t>It covers Software releases</a:t>
            </a:r>
            <a:r>
              <a:rPr lang="en-US" dirty="0"/>
              <a:t>, Requirements analysis, Requirements and software testing reports, Web-based </a:t>
            </a:r>
            <a:r>
              <a:rPr lang="en-US" dirty="0" smtClean="0"/>
              <a:t>support</a:t>
            </a:r>
          </a:p>
          <a:p>
            <a:r>
              <a:rPr lang="en-US" dirty="0" smtClean="0"/>
              <a:t>Defines roles and responsibilities</a:t>
            </a:r>
            <a:endParaRPr lang="en-US" dirty="0"/>
          </a:p>
          <a:p>
            <a:r>
              <a:rPr lang="en-US" dirty="0" smtClean="0"/>
              <a:t>Outlines </a:t>
            </a:r>
            <a:r>
              <a:rPr lang="en-US" dirty="0"/>
              <a:t>the parameters of all covered </a:t>
            </a:r>
            <a:r>
              <a:rPr lang="en-US" dirty="0" smtClean="0"/>
              <a:t>services</a:t>
            </a:r>
            <a:endParaRPr lang="en-US" dirty="0"/>
          </a:p>
          <a:p>
            <a:pPr lvl="1"/>
            <a:r>
              <a:rPr lang="en-US" dirty="0" smtClean="0"/>
              <a:t>E.g. for support it defines response (not solution) times depending on priority:</a:t>
            </a:r>
          </a:p>
          <a:p>
            <a:pPr lvl="2"/>
            <a:r>
              <a:rPr lang="en-US" dirty="0" smtClean="0"/>
              <a:t>4 hours for Top Priority</a:t>
            </a:r>
          </a:p>
          <a:p>
            <a:pPr lvl="2"/>
            <a:r>
              <a:rPr lang="en-US" dirty="0" smtClean="0"/>
              <a:t>2 days for Very Urgent</a:t>
            </a:r>
          </a:p>
          <a:p>
            <a:pPr lvl="2"/>
            <a:r>
              <a:rPr lang="en-US" dirty="0" smtClean="0"/>
              <a:t>5 days for Urgent</a:t>
            </a:r>
          </a:p>
          <a:p>
            <a:pPr lvl="2"/>
            <a:r>
              <a:rPr lang="en-US" dirty="0" smtClean="0"/>
              <a:t>15 days for Less Urgent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2011-05-19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EMI: dal Produttore al Consumatore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B772-F729-4681-A7F3-1B256E9AD7F6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2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403350" y="2924175"/>
            <a:ext cx="6492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963613" y="874713"/>
            <a:ext cx="7920037" cy="598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857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194694"/>
              </a:buClr>
              <a:buFont typeface="Arial" charset="0"/>
              <a:buChar char="•"/>
            </a:pPr>
            <a:r>
              <a:rPr lang="en-US" sz="2800">
                <a:solidFill>
                  <a:srgbClr val="010920"/>
                </a:solidFill>
                <a:latin typeface="Calibri" pitchFamily="34" charset="0"/>
              </a:rPr>
              <a:t>EMI-coordinated release assessment with external entities (aka volunteers)</a:t>
            </a:r>
          </a:p>
          <a:p>
            <a:pPr lvl="1">
              <a:spcBef>
                <a:spcPct val="20000"/>
              </a:spcBef>
              <a:buClr>
                <a:srgbClr val="194694"/>
              </a:buClr>
              <a:buFont typeface="Arial" charset="0"/>
              <a:buChar char="•"/>
            </a:pPr>
            <a:r>
              <a:rPr lang="en-US" sz="2400">
                <a:solidFill>
                  <a:srgbClr val="010920"/>
                </a:solidFill>
                <a:latin typeface="Calibri" pitchFamily="34" charset="0"/>
              </a:rPr>
              <a:t>Volunteer 'sites' (12) providing hardware resources and administration effort to install and configure products</a:t>
            </a:r>
          </a:p>
          <a:p>
            <a:pPr lvl="1">
              <a:spcBef>
                <a:spcPct val="20000"/>
              </a:spcBef>
              <a:buClr>
                <a:srgbClr val="194694"/>
              </a:buClr>
              <a:buFont typeface="Arial" charset="0"/>
              <a:buChar char="•"/>
            </a:pPr>
            <a:r>
              <a:rPr lang="en-US" sz="2400">
                <a:solidFill>
                  <a:srgbClr val="010920"/>
                </a:solidFill>
                <a:latin typeface="Calibri" pitchFamily="34" charset="0"/>
              </a:rPr>
              <a:t>Volunteer 'user communities' (6) providing effort to test the products deployed by volunteer sites using community-specified use cases</a:t>
            </a:r>
          </a:p>
          <a:p>
            <a:pPr>
              <a:spcBef>
                <a:spcPct val="20000"/>
              </a:spcBef>
              <a:buClr>
                <a:srgbClr val="194694"/>
              </a:buClr>
              <a:buFont typeface="Arial" charset="0"/>
              <a:buChar char="•"/>
            </a:pPr>
            <a:r>
              <a:rPr lang="en-US" sz="2800">
                <a:solidFill>
                  <a:srgbClr val="010920"/>
                </a:solidFill>
                <a:latin typeface="Calibri" pitchFamily="34" charset="0"/>
              </a:rPr>
              <a:t>MoUs in place/being established with some of these volunteers (5) </a:t>
            </a:r>
          </a:p>
          <a:p>
            <a:pPr>
              <a:spcBef>
                <a:spcPct val="20000"/>
              </a:spcBef>
              <a:buClr>
                <a:srgbClr val="194694"/>
              </a:buClr>
              <a:buFont typeface="Arial" charset="0"/>
              <a:buChar char="•"/>
            </a:pPr>
            <a:r>
              <a:rPr lang="en-US" sz="2800">
                <a:solidFill>
                  <a:srgbClr val="010920"/>
                </a:solidFill>
                <a:latin typeface="Calibri" pitchFamily="34" charset="0"/>
              </a:rPr>
              <a:t>Release preview wiki, including list of volunteers and service inventory:</a:t>
            </a:r>
          </a:p>
          <a:p>
            <a:pPr lvl="1">
              <a:spcBef>
                <a:spcPct val="20000"/>
              </a:spcBef>
              <a:buClr>
                <a:srgbClr val="194694"/>
              </a:buClr>
            </a:pPr>
            <a:r>
              <a:rPr lang="en-US" sz="2000">
                <a:solidFill>
                  <a:srgbClr val="010920"/>
                </a:solidFill>
                <a:latin typeface="Calibri" pitchFamily="34" charset="0"/>
                <a:hlinkClick r:id="rId3"/>
              </a:rPr>
              <a:t>https://twiki.cern.ch/twiki/bin/view/EMI/EMIReleasePreview</a:t>
            </a:r>
            <a:r>
              <a:rPr lang="en-US" sz="2000">
                <a:solidFill>
                  <a:srgbClr val="010920"/>
                </a:solidFill>
                <a:latin typeface="Calibri" pitchFamily="34" charset="0"/>
              </a:rPr>
              <a:t> </a:t>
            </a:r>
            <a:endParaRPr lang="en-US" sz="2800">
              <a:solidFill>
                <a:srgbClr val="010920"/>
              </a:solidFill>
              <a:latin typeface="Calibri" pitchFamily="34" charset="0"/>
            </a:endParaRPr>
          </a:p>
          <a:p>
            <a:pPr lvl="1">
              <a:spcBef>
                <a:spcPct val="20000"/>
              </a:spcBef>
              <a:buClr>
                <a:srgbClr val="194694"/>
              </a:buClr>
              <a:buFont typeface="Arial" charset="0"/>
              <a:buNone/>
            </a:pPr>
            <a:endParaRPr lang="en-US" sz="2800">
              <a:solidFill>
                <a:srgbClr val="010920"/>
              </a:solidFill>
              <a:latin typeface="Calibri" pitchFamily="34" charset="0"/>
            </a:endParaRPr>
          </a:p>
        </p:txBody>
      </p:sp>
      <p:sp>
        <p:nvSpPr>
          <p:cNvPr id="15364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4525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EMI Release Preview Activity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15365" name="Date Placeholder 1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mtClean="0">
                <a:solidFill>
                  <a:srgbClr val="898989"/>
                </a:solidFill>
                <a:latin typeface="Calibri" pitchFamily="34" charset="0"/>
              </a:rPr>
              <a:t>2011-05-19</a:t>
            </a:r>
            <a:endParaRPr lang="en-GB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5366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BEEC51F-C310-4BB2-ACCB-6C8F49AC63A4}" type="slidenum">
              <a:rPr lang="en-GB">
                <a:solidFill>
                  <a:srgbClr val="898989"/>
                </a:solidFill>
                <a:latin typeface="Calibri" pitchFamily="34" charset="0"/>
              </a:rPr>
              <a:pPr eaLnBrk="1" hangingPunct="1"/>
              <a:t>15</a:t>
            </a:fld>
            <a:endParaRPr lang="en-GB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EMI: dal Produttore al Consumatore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403350" y="2924175"/>
            <a:ext cx="6492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955675" y="1082675"/>
            <a:ext cx="8043863" cy="5322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lvl1pPr marL="341313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363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194694"/>
              </a:buClr>
              <a:buFont typeface="Arial" charset="0"/>
              <a:buChar char="•"/>
            </a:pPr>
            <a:r>
              <a:rPr lang="en-US" sz="2800">
                <a:solidFill>
                  <a:srgbClr val="010920"/>
                </a:solidFill>
                <a:latin typeface="Calibri" pitchFamily="34" charset="0"/>
              </a:rPr>
              <a:t>The EMI 2 </a:t>
            </a:r>
            <a:r>
              <a:rPr lang="en-US" sz="2800" b="1" i="1">
                <a:solidFill>
                  <a:srgbClr val="010920"/>
                </a:solidFill>
                <a:latin typeface="Calibri" pitchFamily="34" charset="0"/>
              </a:rPr>
              <a:t>major requirements </a:t>
            </a:r>
            <a:r>
              <a:rPr lang="en-US" sz="2800">
                <a:solidFill>
                  <a:srgbClr val="010920"/>
                </a:solidFill>
                <a:latin typeface="Calibri" pitchFamily="34" charset="0"/>
              </a:rPr>
              <a:t>analysis phase ended last week</a:t>
            </a:r>
          </a:p>
          <a:p>
            <a:pPr lvl="1">
              <a:spcBef>
                <a:spcPct val="20000"/>
              </a:spcBef>
              <a:buClr>
                <a:srgbClr val="194694"/>
              </a:buClr>
              <a:buFont typeface="Arial" charset="0"/>
              <a:buChar char="•"/>
            </a:pPr>
            <a:r>
              <a:rPr lang="en-US" sz="2400">
                <a:solidFill>
                  <a:srgbClr val="010920"/>
                </a:solidFill>
                <a:latin typeface="Calibri" pitchFamily="34" charset="0"/>
              </a:rPr>
              <a:t>Based on requirements received from EGI, WLCG and some user communities</a:t>
            </a:r>
          </a:p>
          <a:p>
            <a:pPr lvl="1">
              <a:spcBef>
                <a:spcPct val="20000"/>
              </a:spcBef>
              <a:buClr>
                <a:srgbClr val="194694"/>
              </a:buClr>
              <a:buFont typeface="Arial" charset="0"/>
              <a:buChar char="•"/>
            </a:pPr>
            <a:r>
              <a:rPr lang="en-US" sz="2400">
                <a:solidFill>
                  <a:srgbClr val="010920"/>
                </a:solidFill>
                <a:latin typeface="Calibri" pitchFamily="34" charset="0"/>
              </a:rPr>
              <a:t>Analyzed, prioritized and recorded in the EMI Requirements tracker:</a:t>
            </a:r>
          </a:p>
          <a:p>
            <a:pPr lvl="2">
              <a:spcBef>
                <a:spcPct val="20000"/>
              </a:spcBef>
              <a:buClr>
                <a:srgbClr val="194694"/>
              </a:buClr>
              <a:buFont typeface="Arial" charset="0"/>
              <a:buChar char="•"/>
            </a:pPr>
            <a:r>
              <a:rPr lang="en-US" sz="2400">
                <a:solidFill>
                  <a:srgbClr val="010920"/>
                </a:solidFill>
                <a:latin typeface="Calibri" pitchFamily="34" charset="0"/>
                <a:hlinkClick r:id="rId3"/>
              </a:rPr>
              <a:t>http://savannah.cern.ch/emi-req</a:t>
            </a:r>
          </a:p>
          <a:p>
            <a:pPr>
              <a:spcBef>
                <a:spcPct val="20000"/>
              </a:spcBef>
              <a:buClr>
                <a:srgbClr val="194694"/>
              </a:buClr>
              <a:buFont typeface="Arial" charset="0"/>
              <a:buChar char="•"/>
            </a:pPr>
            <a:r>
              <a:rPr lang="en-US" sz="2800">
                <a:solidFill>
                  <a:srgbClr val="010920"/>
                </a:solidFill>
                <a:latin typeface="Calibri" pitchFamily="34" charset="0"/>
              </a:rPr>
              <a:t>Taking into account the effort and resources available, we are always open to further discussions on these requirements and their priorities</a:t>
            </a:r>
          </a:p>
          <a:p>
            <a:pPr>
              <a:spcBef>
                <a:spcPct val="20000"/>
              </a:spcBef>
              <a:buClr>
                <a:srgbClr val="194694"/>
              </a:buClr>
              <a:buFont typeface="Arial" charset="0"/>
              <a:buChar char="•"/>
            </a:pPr>
            <a:r>
              <a:rPr lang="en-US" sz="2800" b="1" i="1">
                <a:solidFill>
                  <a:srgbClr val="010920"/>
                </a:solidFill>
                <a:latin typeface="Calibri" pitchFamily="34" charset="0"/>
              </a:rPr>
              <a:t>Minor requirements </a:t>
            </a:r>
            <a:r>
              <a:rPr lang="en-US" sz="2800">
                <a:solidFill>
                  <a:srgbClr val="010920"/>
                </a:solidFill>
                <a:latin typeface="Calibri" pitchFamily="34" charset="0"/>
              </a:rPr>
              <a:t>submitted through GGUS at any time will be considered</a:t>
            </a:r>
          </a:p>
          <a:p>
            <a:pPr lvl="1">
              <a:spcBef>
                <a:spcPct val="20000"/>
              </a:spcBef>
              <a:buClr>
                <a:srgbClr val="194694"/>
              </a:buClr>
              <a:buFont typeface="Arial" charset="0"/>
              <a:buChar char="•"/>
            </a:pPr>
            <a:endParaRPr lang="en-US" sz="2800">
              <a:solidFill>
                <a:srgbClr val="010920"/>
              </a:solidFill>
              <a:latin typeface="Calibri" pitchFamily="34" charset="0"/>
            </a:endParaRPr>
          </a:p>
        </p:txBody>
      </p:sp>
      <p:sp>
        <p:nvSpPr>
          <p:cNvPr id="1638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4525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EMI Requirements Analysis Phase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16389" name="Date Placeholder 1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mtClean="0">
                <a:solidFill>
                  <a:srgbClr val="898989"/>
                </a:solidFill>
                <a:latin typeface="Calibri" pitchFamily="34" charset="0"/>
              </a:rPr>
              <a:t>2011-05-19</a:t>
            </a:r>
            <a:endParaRPr lang="en-GB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1480AF7-1674-4E7C-A2AA-7ABF6B62C4FC}" type="slidenum">
              <a:rPr lang="en-GB">
                <a:solidFill>
                  <a:srgbClr val="898989"/>
                </a:solidFill>
                <a:latin typeface="Calibri" pitchFamily="34" charset="0"/>
              </a:rPr>
              <a:pPr eaLnBrk="1" hangingPunct="1"/>
              <a:t>16</a:t>
            </a:fld>
            <a:endParaRPr lang="en-GB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EMI: dal Produttore al Consumatore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Communication Channels</a:t>
            </a:r>
          </a:p>
        </p:txBody>
      </p:sp>
      <p:sp>
        <p:nvSpPr>
          <p:cNvPr id="17411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mtClean="0">
                <a:solidFill>
                  <a:srgbClr val="A6A6A6"/>
                </a:solidFill>
                <a:latin typeface="Calibri" pitchFamily="34" charset="0"/>
              </a:rPr>
              <a:t>2011-05-19</a:t>
            </a:r>
            <a:endParaRPr lang="en-GB">
              <a:solidFill>
                <a:srgbClr val="A6A6A6"/>
              </a:solidFill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EMI: dal Produttore al Consumatore</a:t>
            </a:r>
            <a:endParaRPr lang="en-GB" dirty="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C0AD8DA-2BA5-448F-ACA9-9E0A4341F3BC}" type="slidenum">
              <a:rPr lang="en-GB">
                <a:solidFill>
                  <a:srgbClr val="A6A6A6"/>
                </a:solidFill>
                <a:latin typeface="Calibri" pitchFamily="34" charset="0"/>
              </a:rPr>
              <a:pPr eaLnBrk="1" hangingPunct="1"/>
              <a:t>17</a:t>
            </a:fld>
            <a:endParaRPr lang="en-GB">
              <a:solidFill>
                <a:srgbClr val="A6A6A6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58838" y="969963"/>
            <a:ext cx="7827962" cy="5156200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10920"/>
                </a:solidFill>
                <a:latin typeface="Calibri" pitchFamily="34" charset="0"/>
                <a:hlinkClick r:id="rId2"/>
              </a:rPr>
              <a:t>emi-announce@eu-emi.eu</a:t>
            </a:r>
            <a:endParaRPr lang="en-US" sz="3200" dirty="0">
              <a:solidFill>
                <a:srgbClr val="010920"/>
              </a:solidFill>
              <a:latin typeface="Calibri" pitchFamily="34" charset="0"/>
            </a:endParaRP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10920"/>
                </a:solidFill>
                <a:latin typeface="Calibri" pitchFamily="34" charset="0"/>
                <a:hlinkClick r:id="rId3"/>
              </a:rPr>
              <a:t>http://mail.eu-emi.eu/mailman/listinfo/emi-announce</a:t>
            </a:r>
            <a:r>
              <a:rPr lang="en-US" sz="2400" dirty="0">
                <a:solidFill>
                  <a:srgbClr val="010920"/>
                </a:solidFill>
                <a:latin typeface="Calibri" pitchFamily="34" charset="0"/>
              </a:rPr>
              <a:t> 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10920"/>
                </a:solidFill>
                <a:latin typeface="Calibri" pitchFamily="34" charset="0"/>
              </a:rPr>
              <a:t>User Forums: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10920"/>
                </a:solidFill>
                <a:latin typeface="Calibri" pitchFamily="34" charset="0"/>
                <a:hlinkClick r:id="rId4"/>
              </a:rPr>
              <a:t>http://www.eu-emi.eu/forums-mls</a:t>
            </a:r>
            <a:r>
              <a:rPr lang="en-US" sz="2400" dirty="0">
                <a:solidFill>
                  <a:srgbClr val="010920"/>
                </a:solidFill>
                <a:latin typeface="Calibri" pitchFamily="34" charset="0"/>
              </a:rPr>
              <a:t> 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10920"/>
                </a:solidFill>
                <a:latin typeface="Calibri" pitchFamily="34" charset="0"/>
              </a:rPr>
              <a:t>EMI 1 web site: 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hlinkClick r:id="rId5"/>
              </a:rPr>
              <a:t>http://www.eu-emi.eu/emi-1-kebnekaise</a:t>
            </a:r>
            <a:r>
              <a:rPr lang="en-GB" sz="2400" dirty="0"/>
              <a:t>  </a:t>
            </a:r>
            <a:endParaRPr lang="en-US" sz="3200" dirty="0">
              <a:solidFill>
                <a:srgbClr val="010920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10920"/>
                </a:solidFill>
                <a:latin typeface="Calibri" pitchFamily="34" charset="0"/>
              </a:rPr>
              <a:t>Package Repository: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10920"/>
                </a:solidFill>
                <a:latin typeface="Calibri" pitchFamily="34" charset="0"/>
                <a:hlinkClick r:id="rId6"/>
              </a:rPr>
              <a:t>http://emisoft.web.cern.ch/emisoft/index.html</a:t>
            </a:r>
            <a:r>
              <a:rPr lang="en-US" sz="2400" dirty="0">
                <a:solidFill>
                  <a:srgbClr val="010920"/>
                </a:solidFill>
                <a:latin typeface="Calibri" pitchFamily="34" charset="0"/>
              </a:rPr>
              <a:t> </a:t>
            </a:r>
            <a:endParaRPr lang="en-US" sz="2400" dirty="0" smtClean="0">
              <a:solidFill>
                <a:srgbClr val="010920"/>
              </a:solidFill>
              <a:latin typeface="Calibri" pitchFamily="34" charset="0"/>
            </a:endParaRPr>
          </a:p>
          <a:p>
            <a:pPr marL="457200" lvl="1" indent="0">
              <a:spcBef>
                <a:spcPct val="20000"/>
              </a:spcBef>
            </a:pPr>
            <a:endParaRPr lang="en-US" sz="2400" dirty="0">
              <a:solidFill>
                <a:srgbClr val="01092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3"/>
          <p:cNvSpPr>
            <a:spLocks noGrp="1"/>
          </p:cNvSpPr>
          <p:nvPr>
            <p:ph type="title" idx="4294967295"/>
          </p:nvPr>
        </p:nvSpPr>
        <p:spPr>
          <a:xfrm>
            <a:off x="1355725" y="4189413"/>
            <a:ext cx="734853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10253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C00000"/>
                </a:solidFill>
                <a:latin typeface="Arial" charset="0"/>
                <a:cs typeface="Arial" charset="0"/>
              </a:rPr>
              <a:t>Thank you</a:t>
            </a:r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mtClean="0">
                <a:solidFill>
                  <a:srgbClr val="A6A6A6"/>
                </a:solidFill>
                <a:latin typeface="Calibri" pitchFamily="34" charset="0"/>
              </a:rPr>
              <a:t>2011-05-19</a:t>
            </a:r>
            <a:endParaRPr lang="en-GB">
              <a:solidFill>
                <a:srgbClr val="A6A6A6"/>
              </a:solidFill>
              <a:latin typeface="Calibri" pitchFamily="34" charset="0"/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8F02933-134D-4264-BC31-AB1401217239}" type="slidenum">
              <a:rPr lang="en-GB">
                <a:solidFill>
                  <a:srgbClr val="A6A6A6"/>
                </a:solidFill>
                <a:latin typeface="Calibri" pitchFamily="34" charset="0"/>
              </a:rPr>
              <a:pPr eaLnBrk="1" hangingPunct="1"/>
              <a:t>18</a:t>
            </a:fld>
            <a:endParaRPr lang="en-GB">
              <a:solidFill>
                <a:srgbClr val="A6A6A6"/>
              </a:solidFill>
              <a:latin typeface="Calibri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EMI: dal Produttore al Consumatore</a:t>
            </a:r>
            <a:endParaRPr lang="en-GB"/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44600"/>
            <a:ext cx="6629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3"/>
          <p:cNvSpPr txBox="1">
            <a:spLocks/>
          </p:cNvSpPr>
          <p:nvPr/>
        </p:nvSpPr>
        <p:spPr bwMode="auto">
          <a:xfrm>
            <a:off x="738188" y="50022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rgbClr val="010920"/>
                </a:solidFill>
                <a:latin typeface="+mj-lt"/>
                <a:ea typeface="+mj-ea"/>
                <a:cs typeface="+mj-cs"/>
              </a:rPr>
              <a:t>EMI is partially funded by the European Commission under Grant Agreement INFSO-RI-261611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Consumers and Producers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2011-05-19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EMI: dal Produttore al Consumatore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B772-F729-4681-A7F3-1B256E9AD7F6}" type="slidenum">
              <a:rPr lang="en-GB" smtClean="0"/>
              <a:pPr/>
              <a:t>2</a:t>
            </a:fld>
            <a:endParaRPr lang="en-GB"/>
          </a:p>
        </p:txBody>
      </p:sp>
      <p:graphicFrame>
        <p:nvGraphicFramePr>
          <p:cNvPr id="8" name="Diagram 7"/>
          <p:cNvGraphicFramePr/>
          <p:nvPr/>
        </p:nvGraphicFramePr>
        <p:xfrm>
          <a:off x="2016187" y="18288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704147" y="1556556"/>
            <a:ext cx="720080" cy="3600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>
                <a:solidFill>
                  <a:srgbClr val="002060"/>
                </a:solidFill>
              </a:rPr>
              <a:t>PTB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52419" y="2852700"/>
            <a:ext cx="720080" cy="3600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>
                <a:solidFill>
                  <a:srgbClr val="002060"/>
                </a:solidFill>
              </a:rPr>
              <a:t>JRA1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76355" y="5589004"/>
            <a:ext cx="720080" cy="3600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>
                <a:solidFill>
                  <a:srgbClr val="002060"/>
                </a:solidFill>
              </a:rPr>
              <a:t>JRA1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903947" y="5661012"/>
            <a:ext cx="720080" cy="3600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>
                <a:solidFill>
                  <a:srgbClr val="002060"/>
                </a:solidFill>
              </a:rPr>
              <a:t>SA1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83867" y="2852700"/>
            <a:ext cx="720080" cy="3600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>
                <a:solidFill>
                  <a:srgbClr val="002060"/>
                </a:solidFill>
              </a:rPr>
              <a:t>SA1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776155" y="3788804"/>
            <a:ext cx="720080" cy="3600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>
                <a:solidFill>
                  <a:srgbClr val="002060"/>
                </a:solidFill>
              </a:rPr>
              <a:t>SA2</a:t>
            </a:r>
          </a:p>
        </p:txBody>
      </p:sp>
      <p:sp>
        <p:nvSpPr>
          <p:cNvPr id="15" name="Up Arrow 14"/>
          <p:cNvSpPr/>
          <p:nvPr/>
        </p:nvSpPr>
        <p:spPr>
          <a:xfrm>
            <a:off x="3008251" y="2308560"/>
            <a:ext cx="374650" cy="5730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6" name="Picture 15" descr="[News Icon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76" y="1771985"/>
            <a:ext cx="8556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Up Arrow 16"/>
          <p:cNvSpPr/>
          <p:nvPr/>
        </p:nvSpPr>
        <p:spPr>
          <a:xfrm rot="5400000">
            <a:off x="3778188" y="1854535"/>
            <a:ext cx="373063" cy="5730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1366776" y="2445085"/>
            <a:ext cx="1552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GB" sz="1200"/>
              <a:t>Software &amp; Services</a:t>
            </a: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3247963" y="1537035"/>
            <a:ext cx="12430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GB" sz="1200"/>
              <a:t>Requirements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76" y="1340185"/>
            <a:ext cx="11112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Home">
            <a:hlinkClick r:id="rId9" tooltip="Hom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13" y="836947"/>
            <a:ext cx="12430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38" y="836947"/>
            <a:ext cx="1084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138" y="1268747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6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SLAs, </a:t>
            </a:r>
            <a:r>
              <a:rPr lang="en-US" dirty="0" err="1" smtClean="0">
                <a:latin typeface="Arial" charset="0"/>
                <a:cs typeface="Arial" charset="0"/>
              </a:rPr>
              <a:t>MoU</a:t>
            </a:r>
            <a:r>
              <a:rPr lang="en-US" dirty="0" smtClean="0">
                <a:latin typeface="Arial" charset="0"/>
                <a:cs typeface="Arial" charset="0"/>
              </a:rPr>
              <a:t> and Networking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2011-05-19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EMI: dal Produttore al Consumatore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C9BE-0022-4FB3-A047-E4BE6EA5A0BC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6" name="Picture 5" descr="stratuslab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89" y="5022814"/>
            <a:ext cx="12954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914" y="876264"/>
            <a:ext cx="127793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snewhous\AppData\Local\Temp\IGE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t="10326"/>
          <a:stretch>
            <a:fillRect/>
          </a:stretch>
        </p:blipFill>
        <p:spPr bwMode="auto">
          <a:xfrm>
            <a:off x="4979327" y="3192427"/>
            <a:ext cx="13303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077" y="3943314"/>
            <a:ext cx="74136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www.venus-c.eu/venus-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002" y="5670514"/>
            <a:ext cx="112236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t="6923" r="2737"/>
          <a:stretch>
            <a:fillRect/>
          </a:stretch>
        </p:blipFill>
        <p:spPr bwMode="auto">
          <a:xfrm>
            <a:off x="5698464" y="5022814"/>
            <a:ext cx="140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127" y="2459002"/>
            <a:ext cx="1597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ome">
            <a:hlinkClick r:id="rId9" tooltip="Home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52" y="2344702"/>
            <a:ext cx="178752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pen Science Grid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502" y="3943314"/>
            <a:ext cx="15113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177" y="5670514"/>
            <a:ext cx="936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e-sciencetalk websit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 t="17152" r="60326" b="27019"/>
          <a:stretch>
            <a:fillRect/>
          </a:stretch>
        </p:blipFill>
        <p:spPr bwMode="auto">
          <a:xfrm>
            <a:off x="2928277" y="3187664"/>
            <a:ext cx="1755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102" y="2454239"/>
            <a:ext cx="15589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Eu_India Grid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764" y="3143214"/>
            <a:ext cx="24542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139" y="5670514"/>
            <a:ext cx="1084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ight Arrow 19"/>
          <p:cNvSpPr/>
          <p:nvPr/>
        </p:nvSpPr>
        <p:spPr>
          <a:xfrm>
            <a:off x="1051852" y="1050889"/>
            <a:ext cx="1628775" cy="922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/>
              <a:t>SLA + </a:t>
            </a:r>
            <a:r>
              <a:rPr lang="en-GB" dirty="0" err="1"/>
              <a:t>MoU</a:t>
            </a:r>
            <a:endParaRPr lang="en-GB" dirty="0"/>
          </a:p>
        </p:txBody>
      </p:sp>
      <p:sp>
        <p:nvSpPr>
          <p:cNvPr id="21" name="Right Arrow 20"/>
          <p:cNvSpPr/>
          <p:nvPr/>
        </p:nvSpPr>
        <p:spPr>
          <a:xfrm>
            <a:off x="1010577" y="2960652"/>
            <a:ext cx="1628775" cy="920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 err="1"/>
              <a:t>MoU</a:t>
            </a:r>
            <a:endParaRPr lang="en-GB" dirty="0"/>
          </a:p>
        </p:txBody>
      </p:sp>
      <p:sp>
        <p:nvSpPr>
          <p:cNvPr id="22" name="Right Arrow 21"/>
          <p:cNvSpPr/>
          <p:nvPr/>
        </p:nvSpPr>
        <p:spPr>
          <a:xfrm>
            <a:off x="1016927" y="5167277"/>
            <a:ext cx="1628775" cy="920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/>
              <a:t>Common initiatives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874052" y="2285964"/>
            <a:ext cx="7777162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16927" y="4806914"/>
            <a:ext cx="7777162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177" y="4951377"/>
            <a:ext cx="5762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ttp://t3.gstatic.com/images?q=tbn:6fkXKZ2kFUR3MM:http://www.isgtw.org/images/2008/prace_logo.gif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602" y="4951377"/>
            <a:ext cx="757237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46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EMI 1 in the Release Plan</a:t>
            </a:r>
          </a:p>
        </p:txBody>
      </p:sp>
      <p:sp>
        <p:nvSpPr>
          <p:cNvPr id="5123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mtClean="0">
                <a:solidFill>
                  <a:srgbClr val="A6A6A6"/>
                </a:solidFill>
                <a:latin typeface="Calibri" pitchFamily="34" charset="0"/>
              </a:rPr>
              <a:t>2011-05-19</a:t>
            </a:r>
            <a:endParaRPr lang="en-GB">
              <a:solidFill>
                <a:srgbClr val="A6A6A6"/>
              </a:solidFill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EMI: dal Produttore al Consumatore</a:t>
            </a:r>
            <a:endParaRPr lang="en-GB"/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475855A-85B4-48B8-93C5-21723B2CDAD1}" type="slidenum">
              <a:rPr lang="en-GB">
                <a:solidFill>
                  <a:srgbClr val="A6A6A6"/>
                </a:solidFill>
                <a:latin typeface="Calibri" pitchFamily="34" charset="0"/>
              </a:rPr>
              <a:pPr eaLnBrk="1" hangingPunct="1"/>
              <a:t>4</a:t>
            </a:fld>
            <a:endParaRPr lang="en-GB">
              <a:solidFill>
                <a:srgbClr val="A6A6A6"/>
              </a:solidFill>
              <a:latin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-782637" y="3713163"/>
            <a:ext cx="4714875" cy="22225"/>
          </a:xfrm>
          <a:prstGeom prst="straightConnector1">
            <a:avLst/>
          </a:prstGeom>
          <a:ln>
            <a:solidFill>
              <a:srgbClr val="01092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344613" y="5827713"/>
            <a:ext cx="7402512" cy="33337"/>
          </a:xfrm>
          <a:prstGeom prst="straightConnector1">
            <a:avLst/>
          </a:prstGeom>
          <a:ln>
            <a:solidFill>
              <a:srgbClr val="01092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-11112" y="4098925"/>
            <a:ext cx="3668712" cy="333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1884362" y="4094163"/>
            <a:ext cx="3668713" cy="333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3617913" y="4098925"/>
            <a:ext cx="3668712" cy="333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5418137" y="4094163"/>
            <a:ext cx="3668713" cy="333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32" name="TextBox 20"/>
          <p:cNvSpPr txBox="1">
            <a:spLocks noChangeArrowheads="1"/>
          </p:cNvSpPr>
          <p:nvPr/>
        </p:nvSpPr>
        <p:spPr bwMode="auto">
          <a:xfrm>
            <a:off x="1331913" y="6092825"/>
            <a:ext cx="9509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/>
              <a:t>01/05/2010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475656" y="1916832"/>
            <a:ext cx="720080" cy="3600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Start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275856" y="1916832"/>
            <a:ext cx="864096" cy="36004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EMI 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004048" y="1916832"/>
            <a:ext cx="864096" cy="36004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EMI 2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804248" y="1916832"/>
            <a:ext cx="864096" cy="36004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EMI 3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1835696" y="5013176"/>
            <a:ext cx="3600400" cy="43204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Support &amp; Maintenance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3635896" y="4413110"/>
            <a:ext cx="3600400" cy="432048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Support &amp; Maintenance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5436096" y="3813043"/>
            <a:ext cx="3600400" cy="432048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Support &amp; Maintenance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7236296" y="3212976"/>
            <a:ext cx="1907704" cy="43204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Supp. &amp; </a:t>
            </a:r>
            <a:r>
              <a:rPr lang="en-GB" dirty="0" err="1"/>
              <a:t>Maint</a:t>
            </a:r>
            <a:r>
              <a:rPr lang="en-GB" dirty="0"/>
              <a:t>.</a:t>
            </a:r>
          </a:p>
        </p:txBody>
      </p:sp>
      <p:sp>
        <p:nvSpPr>
          <p:cNvPr id="5157" name="TextBox 30"/>
          <p:cNvSpPr txBox="1">
            <a:spLocks noChangeArrowheads="1"/>
          </p:cNvSpPr>
          <p:nvPr/>
        </p:nvSpPr>
        <p:spPr bwMode="auto">
          <a:xfrm>
            <a:off x="2325688" y="6092825"/>
            <a:ext cx="9509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/>
              <a:t>31/10/2010</a:t>
            </a:r>
          </a:p>
        </p:txBody>
      </p:sp>
      <p:sp>
        <p:nvSpPr>
          <p:cNvPr id="5158" name="TextBox 31"/>
          <p:cNvSpPr txBox="1">
            <a:spLocks noChangeArrowheads="1"/>
          </p:cNvSpPr>
          <p:nvPr/>
        </p:nvSpPr>
        <p:spPr bwMode="auto">
          <a:xfrm>
            <a:off x="3333750" y="6092825"/>
            <a:ext cx="9509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/>
              <a:t>30/04/2011</a:t>
            </a:r>
          </a:p>
        </p:txBody>
      </p:sp>
      <p:sp>
        <p:nvSpPr>
          <p:cNvPr id="5159" name="TextBox 32"/>
          <p:cNvSpPr txBox="1">
            <a:spLocks noChangeArrowheads="1"/>
          </p:cNvSpPr>
          <p:nvPr/>
        </p:nvSpPr>
        <p:spPr bwMode="auto">
          <a:xfrm>
            <a:off x="5003800" y="6092825"/>
            <a:ext cx="9509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/>
              <a:t>30/04/2012</a:t>
            </a:r>
          </a:p>
        </p:txBody>
      </p:sp>
      <p:sp>
        <p:nvSpPr>
          <p:cNvPr id="5160" name="TextBox 33"/>
          <p:cNvSpPr txBox="1">
            <a:spLocks noChangeArrowheads="1"/>
          </p:cNvSpPr>
          <p:nvPr/>
        </p:nvSpPr>
        <p:spPr bwMode="auto">
          <a:xfrm>
            <a:off x="6789738" y="6092825"/>
            <a:ext cx="9509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/>
              <a:t>28/02/2013</a:t>
            </a:r>
          </a:p>
        </p:txBody>
      </p:sp>
      <p:sp>
        <p:nvSpPr>
          <p:cNvPr id="10" name="Right Arrow 9"/>
          <p:cNvSpPr/>
          <p:nvPr/>
        </p:nvSpPr>
        <p:spPr>
          <a:xfrm rot="20630768">
            <a:off x="2651410" y="2879600"/>
            <a:ext cx="5966978" cy="572877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Major releases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5150" y="1612900"/>
            <a:ext cx="2379663" cy="4384675"/>
          </a:xfrm>
          <a:prstGeom prst="rect">
            <a:avLst/>
          </a:prstGeom>
          <a:solidFill>
            <a:schemeClr val="bg1">
              <a:lumMod val="50000"/>
              <a:alpha val="6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02138" y="1617663"/>
            <a:ext cx="4741862" cy="4384675"/>
          </a:xfrm>
          <a:prstGeom prst="rect">
            <a:avLst/>
          </a:prstGeom>
          <a:solidFill>
            <a:schemeClr val="bg1">
              <a:lumMod val="50000"/>
              <a:alpha val="6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4525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EMI 1 (Kebnekaise)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77900" y="1071563"/>
            <a:ext cx="7708900" cy="5054600"/>
          </a:xfrm>
        </p:spPr>
        <p:txBody>
          <a:bodyPr/>
          <a:lstStyle/>
          <a:p>
            <a:r>
              <a:rPr lang="en-GB" smtClean="0"/>
              <a:t>EMI 1 is the result of 1 year of activity:</a:t>
            </a:r>
          </a:p>
          <a:p>
            <a:pPr lvl="1"/>
            <a:r>
              <a:rPr lang="en-GB" smtClean="0"/>
              <a:t>Continuous support and maintenance for the ARC, dCache, gLite and UNICORE</a:t>
            </a:r>
          </a:p>
          <a:p>
            <a:pPr lvl="1"/>
            <a:r>
              <a:rPr lang="en-GB" smtClean="0"/>
              <a:t>Collection of requirements, planning, development/integration/ standardization, testing, verification</a:t>
            </a:r>
          </a:p>
          <a:p>
            <a:r>
              <a:rPr lang="en-GB" smtClean="0"/>
              <a:t>EMI 1 Release </a:t>
            </a:r>
            <a:r>
              <a:rPr lang="en-GB" smtClean="0">
                <a:sym typeface="Wingdings" pitchFamily="2" charset="2"/>
              </a:rPr>
              <a:t> </a:t>
            </a:r>
            <a:r>
              <a:rPr lang="en-GB" b="1" smtClean="0">
                <a:solidFill>
                  <a:srgbClr val="FF0000"/>
                </a:solidFill>
              </a:rPr>
              <a:t>12.05.2011</a:t>
            </a:r>
          </a:p>
          <a:p>
            <a:endParaRPr lang="en-GB" smtClean="0"/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mtClean="0">
                <a:solidFill>
                  <a:srgbClr val="898989"/>
                </a:solidFill>
                <a:latin typeface="Calibri" pitchFamily="34" charset="0"/>
              </a:rPr>
              <a:t>2011-05-19</a:t>
            </a:r>
            <a:endParaRPr lang="en-GB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EMI: dal Produttore al Consumatore</a:t>
            </a:r>
            <a:endParaRPr lang="en-GB" dirty="0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E011EE-F1CF-428F-8F27-276C2E3A6797}" type="slidenum">
              <a:rPr lang="en-GB">
                <a:solidFill>
                  <a:srgbClr val="898989"/>
                </a:solidFill>
                <a:latin typeface="Calibri" pitchFamily="34" charset="0"/>
              </a:rPr>
              <a:pPr eaLnBrk="1" hangingPunct="1"/>
              <a:t>5</a:t>
            </a:fld>
            <a:endParaRPr lang="en-GB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EMI 1 (Kebnekaise)</a:t>
            </a:r>
          </a:p>
        </p:txBody>
      </p:sp>
      <p:sp>
        <p:nvSpPr>
          <p:cNvPr id="7171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mtClean="0">
                <a:solidFill>
                  <a:srgbClr val="A6A6A6"/>
                </a:solidFill>
                <a:latin typeface="Calibri" pitchFamily="34" charset="0"/>
              </a:rPr>
              <a:t>2011-05-19</a:t>
            </a:r>
            <a:endParaRPr lang="en-GB">
              <a:solidFill>
                <a:srgbClr val="A6A6A6"/>
              </a:solidFill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EMI: dal Produttore al Consumatore</a:t>
            </a:r>
            <a:endParaRPr lang="en-GB"/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8C8B9B-02F6-4AF2-90CE-C6600559E80A}" type="slidenum">
              <a:rPr lang="en-GB">
                <a:solidFill>
                  <a:srgbClr val="A6A6A6"/>
                </a:solidFill>
                <a:latin typeface="Calibri" pitchFamily="34" charset="0"/>
              </a:rPr>
              <a:pPr eaLnBrk="1" hangingPunct="1"/>
              <a:t>6</a:t>
            </a:fld>
            <a:endParaRPr lang="en-GB">
              <a:solidFill>
                <a:srgbClr val="A6A6A6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58838" y="969963"/>
            <a:ext cx="7827962" cy="5156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010920"/>
                </a:solidFill>
                <a:latin typeface="+mn-lt"/>
                <a:cs typeface="+mn-cs"/>
              </a:rPr>
              <a:t>Two distinctive aspects:</a:t>
            </a:r>
            <a:endParaRPr lang="en-US" sz="3200" dirty="0">
              <a:solidFill>
                <a:srgbClr val="010920"/>
              </a:solidFill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rgbClr val="010920"/>
                </a:solidFill>
                <a:latin typeface="+mn-lt"/>
                <a:cs typeface="+mn-cs"/>
              </a:rPr>
              <a:t>A distribution snapshot with common objectives and following common integration, standardization, quality criteria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rgbClr val="010920"/>
                </a:solidFill>
                <a:latin typeface="+mn-lt"/>
                <a:cs typeface="+mn-cs"/>
              </a:rPr>
              <a:t>A collection of Products (services, clients, libraries, </a:t>
            </a:r>
            <a:r>
              <a:rPr lang="en-US" sz="2800" dirty="0" err="1">
                <a:solidFill>
                  <a:srgbClr val="010920"/>
                </a:solidFill>
                <a:latin typeface="+mn-lt"/>
                <a:cs typeface="+mn-cs"/>
              </a:rPr>
              <a:t>metapackages</a:t>
            </a:r>
            <a:r>
              <a:rPr lang="en-US" sz="2800" dirty="0">
                <a:solidFill>
                  <a:srgbClr val="010920"/>
                </a:solidFill>
                <a:latin typeface="+mn-lt"/>
                <a:cs typeface="+mn-cs"/>
              </a:rPr>
              <a:t>) providing specific functionality</a:t>
            </a:r>
            <a:endParaRPr lang="en-US" sz="2800" dirty="0">
              <a:solidFill>
                <a:srgbClr val="01092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EMI 1 in Numbers</a:t>
            </a:r>
          </a:p>
        </p:txBody>
      </p:sp>
      <p:sp>
        <p:nvSpPr>
          <p:cNvPr id="8195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mtClean="0">
                <a:solidFill>
                  <a:srgbClr val="A6A6A6"/>
                </a:solidFill>
                <a:latin typeface="Calibri" pitchFamily="34" charset="0"/>
              </a:rPr>
              <a:t>2011-05-19</a:t>
            </a:r>
            <a:endParaRPr lang="en-GB">
              <a:solidFill>
                <a:srgbClr val="A6A6A6"/>
              </a:solidFill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EMI: dal Produttore al Consumatore</a:t>
            </a:r>
            <a:endParaRPr lang="en-GB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0391193-B68C-4175-B7D4-AE9C86C0E669}" type="slidenum">
              <a:rPr lang="en-GB">
                <a:solidFill>
                  <a:srgbClr val="A6A6A6"/>
                </a:solidFill>
                <a:latin typeface="Calibri" pitchFamily="34" charset="0"/>
              </a:rPr>
              <a:pPr eaLnBrk="1" hangingPunct="1"/>
              <a:t>7</a:t>
            </a:fld>
            <a:endParaRPr lang="en-GB">
              <a:solidFill>
                <a:srgbClr val="A6A6A6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58838" y="969963"/>
            <a:ext cx="7827962" cy="5156200"/>
          </a:xfrm>
          <a:prstGeom prst="rect">
            <a:avLst/>
          </a:prstGeom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rgbClr val="010920"/>
                </a:solidFill>
                <a:latin typeface="Calibri" pitchFamily="34" charset="0"/>
              </a:rPr>
              <a:t>61 Products from ARC, dCache, gLite, UNICORE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solidFill>
                  <a:srgbClr val="010920"/>
                </a:solidFill>
                <a:latin typeface="Calibri" pitchFamily="34" charset="0"/>
                <a:hlinkClick r:id="rId2"/>
              </a:rPr>
              <a:t>https://savannah.cern.ch/task/?group=emi-releases</a:t>
            </a:r>
            <a:r>
              <a:rPr lang="en-US" sz="2400">
                <a:solidFill>
                  <a:srgbClr val="010920"/>
                </a:solidFill>
                <a:latin typeface="Calibri" pitchFamily="34" charset="0"/>
              </a:rPr>
              <a:t> </a:t>
            </a:r>
            <a:endParaRPr lang="en-US" sz="2800">
              <a:solidFill>
                <a:srgbClr val="010920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rgbClr val="010920"/>
                </a:solidFill>
                <a:latin typeface="Calibri" pitchFamily="34" charset="0"/>
              </a:rPr>
              <a:t>333 EMI packages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rgbClr val="010920"/>
                </a:solidFill>
                <a:latin typeface="Calibri" pitchFamily="34" charset="0"/>
              </a:rPr>
              <a:t>192 external deps, 172 from SL5/EPEL, 20 managed by EMI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rgbClr val="010920"/>
                </a:solidFill>
                <a:latin typeface="Calibri" pitchFamily="34" charset="0"/>
              </a:rPr>
              <a:t>100% of RPMS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rgbClr val="010920"/>
                </a:solidFill>
                <a:latin typeface="Calibri" pitchFamily="34" charset="0"/>
              </a:rPr>
              <a:t>86% of SRPMS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rgbClr val="010920"/>
                </a:solidFill>
                <a:latin typeface="Calibri" pitchFamily="34" charset="0"/>
              </a:rPr>
              <a:t>Latest builds:</a:t>
            </a:r>
          </a:p>
          <a:p>
            <a:pPr lvl="1">
              <a:spcBef>
                <a:spcPct val="20000"/>
              </a:spcBef>
            </a:pPr>
            <a:r>
              <a:rPr lang="en-US" sz="2000">
                <a:solidFill>
                  <a:srgbClr val="010920"/>
                </a:solidFill>
                <a:latin typeface="Calibri" pitchFamily="34" charset="0"/>
                <a:hlinkClick r:id="rId3"/>
              </a:rPr>
              <a:t>http://etics-repository.cern.ch/repository/reports/id/d46efe8d-1efd-4874-aeaa-0d9b500125c4/sl5_x86_64_gcc412EPEL/-/reports/index.html</a:t>
            </a:r>
            <a:endParaRPr lang="en-US" sz="2000">
              <a:solidFill>
                <a:srgbClr val="010920"/>
              </a:solidFill>
              <a:latin typeface="Calibri" pitchFamily="34" charset="0"/>
            </a:endParaRPr>
          </a:p>
          <a:p>
            <a:pPr lvl="1">
              <a:spcBef>
                <a:spcPct val="20000"/>
              </a:spcBef>
            </a:pPr>
            <a:r>
              <a:rPr lang="en-US" sz="2000">
                <a:solidFill>
                  <a:srgbClr val="010920"/>
                </a:solidFill>
                <a:latin typeface="Calibri" pitchFamily="34" charset="0"/>
                <a:hlinkClick r:id="rId4"/>
              </a:rPr>
              <a:t>http://etics-repository.cern.ch/repository/reports/id/666bad57-0214-471c-8f9b-b02032c3e375/sl5_ia32_gcc412EPEL/-/reports/index.html</a:t>
            </a:r>
            <a:r>
              <a:rPr lang="en-US" sz="2000">
                <a:solidFill>
                  <a:srgbClr val="010920"/>
                </a:solidFill>
                <a:latin typeface="Calibri" pitchFamily="34" charset="0"/>
              </a:rPr>
              <a:t> </a:t>
            </a:r>
            <a:endParaRPr lang="en-US" sz="2800">
              <a:solidFill>
                <a:srgbClr val="01092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EMI 1 Repository</a:t>
            </a:r>
          </a:p>
        </p:txBody>
      </p:sp>
      <p:sp>
        <p:nvSpPr>
          <p:cNvPr id="9219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mtClean="0">
                <a:solidFill>
                  <a:srgbClr val="A6A6A6"/>
                </a:solidFill>
                <a:latin typeface="Calibri" pitchFamily="34" charset="0"/>
              </a:rPr>
              <a:t>2011-05-19</a:t>
            </a:r>
            <a:endParaRPr lang="en-GB">
              <a:solidFill>
                <a:srgbClr val="A6A6A6"/>
              </a:solidFill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EMI: dal Produttore al Consumatore</a:t>
            </a:r>
            <a:endParaRPr lang="en-GB"/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744DCA-9C5C-430F-A9DC-39BC0850ED6B}" type="slidenum">
              <a:rPr lang="en-GB">
                <a:solidFill>
                  <a:srgbClr val="A6A6A6"/>
                </a:solidFill>
                <a:latin typeface="Calibri" pitchFamily="34" charset="0"/>
              </a:rPr>
              <a:pPr eaLnBrk="1" hangingPunct="1"/>
              <a:t>8</a:t>
            </a:fld>
            <a:endParaRPr lang="en-GB">
              <a:solidFill>
                <a:srgbClr val="A6A6A6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58838" y="969963"/>
            <a:ext cx="7827962" cy="5156200"/>
          </a:xfrm>
          <a:prstGeom prst="rect">
            <a:avLst/>
          </a:prstGeom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rgbClr val="010920"/>
                </a:solidFill>
                <a:latin typeface="Calibri" pitchFamily="34" charset="0"/>
              </a:rPr>
              <a:t>EMI 1 Package Repository: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rgbClr val="010920"/>
                </a:solidFill>
                <a:latin typeface="Calibri" pitchFamily="34" charset="0"/>
              </a:rPr>
              <a:t>base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rgbClr val="010920"/>
                </a:solidFill>
                <a:latin typeface="Calibri" pitchFamily="34" charset="0"/>
              </a:rPr>
              <a:t>updates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rgbClr val="010920"/>
                </a:solidFill>
                <a:latin typeface="Calibri" pitchFamily="34" charset="0"/>
              </a:rPr>
              <a:t>third-party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endParaRPr lang="en-US" sz="2800">
              <a:solidFill>
                <a:srgbClr val="010920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 i="1">
                <a:solidFill>
                  <a:srgbClr val="010920"/>
                </a:solidFill>
                <a:latin typeface="Calibri" pitchFamily="34" charset="0"/>
              </a:rPr>
              <a:t>base</a:t>
            </a:r>
            <a:r>
              <a:rPr lang="en-US" sz="2800">
                <a:solidFill>
                  <a:srgbClr val="010920"/>
                </a:solidFill>
                <a:latin typeface="Calibri" pitchFamily="34" charset="0"/>
              </a:rPr>
              <a:t> and </a:t>
            </a:r>
            <a:r>
              <a:rPr lang="en-US" sz="2800" i="1">
                <a:solidFill>
                  <a:srgbClr val="010920"/>
                </a:solidFill>
                <a:latin typeface="Calibri" pitchFamily="34" charset="0"/>
              </a:rPr>
              <a:t>updates </a:t>
            </a:r>
            <a:r>
              <a:rPr lang="en-US" sz="2800">
                <a:solidFill>
                  <a:srgbClr val="010920"/>
                </a:solidFill>
                <a:latin typeface="Calibri" pitchFamily="34" charset="0"/>
              </a:rPr>
              <a:t>are signed with an EMI key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2800">
              <a:solidFill>
                <a:srgbClr val="010920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rgbClr val="010920"/>
                </a:solidFill>
                <a:latin typeface="Calibri" pitchFamily="34" charset="0"/>
              </a:rPr>
              <a:t>Repo files and public key can be installed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rgbClr val="010920"/>
                </a:solidFill>
                <a:latin typeface="Calibri" pitchFamily="34" charset="0"/>
              </a:rPr>
              <a:t>using an rpm (emi-release-1.0.0-1.noarch.rpm)</a:t>
            </a:r>
          </a:p>
          <a:p>
            <a:pPr lvl="2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rgbClr val="010920"/>
                </a:solidFill>
                <a:latin typeface="Calibri" pitchFamily="34" charset="0"/>
              </a:rPr>
              <a:t>Manual download from the repository</a:t>
            </a:r>
          </a:p>
          <a:p>
            <a:pPr lvl="1">
              <a:spcBef>
                <a:spcPct val="20000"/>
              </a:spcBef>
            </a:pPr>
            <a:endParaRPr lang="en-US" sz="2800">
              <a:solidFill>
                <a:srgbClr val="01092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EMI 1 Overall Features</a:t>
            </a:r>
          </a:p>
        </p:txBody>
      </p:sp>
      <p:sp>
        <p:nvSpPr>
          <p:cNvPr id="10243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mtClean="0">
                <a:solidFill>
                  <a:srgbClr val="A6A6A6"/>
                </a:solidFill>
                <a:latin typeface="Calibri" pitchFamily="34" charset="0"/>
              </a:rPr>
              <a:t>2011-05-19</a:t>
            </a:r>
            <a:endParaRPr lang="en-GB">
              <a:solidFill>
                <a:srgbClr val="A6A6A6"/>
              </a:solidFill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EMI: dal Produttore al Consumatore</a:t>
            </a:r>
            <a:endParaRPr lang="en-GB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4B48098-4ED5-40F0-9DF5-D104FD7C577F}" type="slidenum">
              <a:rPr lang="en-GB">
                <a:solidFill>
                  <a:srgbClr val="A6A6A6"/>
                </a:solidFill>
                <a:latin typeface="Calibri" pitchFamily="34" charset="0"/>
              </a:rPr>
              <a:pPr eaLnBrk="1" hangingPunct="1"/>
              <a:t>9</a:t>
            </a:fld>
            <a:endParaRPr lang="en-GB">
              <a:solidFill>
                <a:srgbClr val="A6A6A6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58838" y="969963"/>
            <a:ext cx="7827962" cy="5156200"/>
          </a:xfrm>
          <a:prstGeom prst="rect">
            <a:avLst/>
          </a:prstGeom>
        </p:spPr>
        <p:txBody>
          <a:bodyPr/>
          <a:lstStyle/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10920"/>
                </a:solidFill>
                <a:latin typeface="+mn-lt"/>
                <a:cs typeface="+mn-cs"/>
              </a:rPr>
              <a:t>Single distribution from the same repository of all products from ARC, </a:t>
            </a:r>
            <a:r>
              <a:rPr lang="en-US" sz="2800" dirty="0" err="1">
                <a:solidFill>
                  <a:srgbClr val="010920"/>
                </a:solidFill>
                <a:latin typeface="+mn-lt"/>
                <a:cs typeface="+mn-cs"/>
              </a:rPr>
              <a:t>dCache</a:t>
            </a:r>
            <a:r>
              <a:rPr lang="en-US" sz="2800" dirty="0">
                <a:solidFill>
                  <a:srgbClr val="010920"/>
                </a:solidFill>
                <a:latin typeface="+mn-lt"/>
                <a:cs typeface="+mn-cs"/>
              </a:rPr>
              <a:t>, gLite, UNICORE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rgbClr val="010920"/>
                </a:solidFill>
                <a:latin typeface="+mn-lt"/>
                <a:cs typeface="+mn-cs"/>
              </a:rPr>
              <a:t>Standard packaging and installation paths according to Fedora guidelines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rgbClr val="010920"/>
                </a:solidFill>
                <a:latin typeface="+mn-lt"/>
                <a:cs typeface="+mn-cs"/>
              </a:rPr>
              <a:t>External dependencies almost entirely taken from base OS (SL5) or </a:t>
            </a:r>
            <a:r>
              <a:rPr lang="en-GB" sz="2800" dirty="0">
                <a:solidFill>
                  <a:srgbClr val="010920"/>
                </a:solidFill>
                <a:latin typeface="+mn-lt"/>
                <a:cs typeface="+mn-cs"/>
              </a:rPr>
              <a:t>EPEL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rgbClr val="010920"/>
                </a:solidFill>
                <a:latin typeface="+mn-lt"/>
                <a:cs typeface="+mn-cs"/>
              </a:rPr>
              <a:t>Built on SL5 x86_64 (fully supported) and i386 (partially supported)</a:t>
            </a:r>
            <a:endParaRPr lang="en-GB" sz="2800" dirty="0">
              <a:solidFill>
                <a:srgbClr val="010920"/>
              </a:solidFill>
              <a:latin typeface="+mn-lt"/>
              <a:cs typeface="+mn-cs"/>
            </a:endParaRP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rgbClr val="010920"/>
                </a:solidFill>
                <a:latin typeface="+mn-lt"/>
                <a:cs typeface="+mn-cs"/>
              </a:rPr>
              <a:t>Several integration and standardization changes: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10920"/>
                </a:solidFill>
                <a:latin typeface="+mn-lt"/>
                <a:cs typeface="+mn-cs"/>
              </a:rPr>
              <a:t>Use </a:t>
            </a:r>
            <a:r>
              <a:rPr lang="en-GB" sz="2400" dirty="0">
                <a:solidFill>
                  <a:srgbClr val="010920"/>
                </a:solidFill>
                <a:latin typeface="+mn-lt"/>
                <a:cs typeface="+mn-cs"/>
              </a:rPr>
              <a:t>of the same </a:t>
            </a:r>
            <a:r>
              <a:rPr lang="en-GB" sz="2400" dirty="0" err="1">
                <a:solidFill>
                  <a:srgbClr val="010920"/>
                </a:solidFill>
                <a:latin typeface="+mn-lt"/>
                <a:cs typeface="+mn-cs"/>
              </a:rPr>
              <a:t>Globus</a:t>
            </a:r>
            <a:r>
              <a:rPr lang="en-GB" sz="2400" dirty="0">
                <a:solidFill>
                  <a:srgbClr val="010920"/>
                </a:solidFill>
                <a:latin typeface="+mn-lt"/>
                <a:cs typeface="+mn-cs"/>
              </a:rPr>
              <a:t> libraries for all services (from EPEL, maintained by IGE</a:t>
            </a:r>
            <a:r>
              <a:rPr lang="en-GB" sz="2400" dirty="0">
                <a:solidFill>
                  <a:srgbClr val="010920"/>
                </a:solidFill>
                <a:latin typeface="+mn-lt"/>
                <a:cs typeface="+mn-cs"/>
              </a:rPr>
              <a:t>)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10920"/>
                </a:solidFill>
                <a:latin typeface="+mn-lt"/>
                <a:cs typeface="+mn-cs"/>
              </a:rPr>
              <a:t>Use of the same version of each dependency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14470</TotalTime>
  <Words>995</Words>
  <Application>Microsoft Office PowerPoint</Application>
  <PresentationFormat>On-screen Show (4:3)</PresentationFormat>
  <Paragraphs>216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EMI: dal Produttore al Consumatore</vt:lpstr>
      <vt:lpstr>Consumers and Producers</vt:lpstr>
      <vt:lpstr>SLAs, MoU and Networking</vt:lpstr>
      <vt:lpstr>EMI 1 in the Release Plan</vt:lpstr>
      <vt:lpstr>EMI 1 (Kebnekaise)</vt:lpstr>
      <vt:lpstr>EMI 1 (Kebnekaise)</vt:lpstr>
      <vt:lpstr>EMI 1 in Numbers</vt:lpstr>
      <vt:lpstr>EMI 1 Repository</vt:lpstr>
      <vt:lpstr>EMI 1 Overall Features</vt:lpstr>
      <vt:lpstr>EMI 1 Release Criteria</vt:lpstr>
      <vt:lpstr>PowerPoint Presentation</vt:lpstr>
      <vt:lpstr>EMI 1 Known Issues</vt:lpstr>
      <vt:lpstr>Next Steps</vt:lpstr>
      <vt:lpstr>SLA</vt:lpstr>
      <vt:lpstr>EMI Release Preview Activity</vt:lpstr>
      <vt:lpstr>EMI Requirements Analysis Phase</vt:lpstr>
      <vt:lpstr>Communication Channels</vt:lpstr>
      <vt:lpstr>Thank you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Middleware Initiative (EMI)</dc:title>
  <dc:creator>Alberto Di Meglio</dc:creator>
  <cp:lastModifiedBy>giaco</cp:lastModifiedBy>
  <cp:revision>617</cp:revision>
  <dcterms:created xsi:type="dcterms:W3CDTF">2009-09-11T07:31:27Z</dcterms:created>
  <dcterms:modified xsi:type="dcterms:W3CDTF">2011-05-18T22:30:33Z</dcterms:modified>
</cp:coreProperties>
</file>