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embeddings/oleObject6.bin" ContentType="application/vnd.openxmlformats-officedocument.oleObject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21"/>
  </p:notesMasterIdLst>
  <p:handoutMasterIdLst>
    <p:handoutMasterId r:id="rId22"/>
  </p:handoutMasterIdLst>
  <p:sldIdLst>
    <p:sldId id="270" r:id="rId4"/>
    <p:sldId id="284" r:id="rId5"/>
    <p:sldId id="283" r:id="rId6"/>
    <p:sldId id="264" r:id="rId7"/>
    <p:sldId id="266" r:id="rId8"/>
    <p:sldId id="267" r:id="rId9"/>
    <p:sldId id="285" r:id="rId10"/>
    <p:sldId id="272" r:id="rId11"/>
    <p:sldId id="257" r:id="rId12"/>
    <p:sldId id="273" r:id="rId13"/>
    <p:sldId id="274" r:id="rId14"/>
    <p:sldId id="275" r:id="rId15"/>
    <p:sldId id="293" r:id="rId16"/>
    <p:sldId id="256" r:id="rId17"/>
    <p:sldId id="291" r:id="rId18"/>
    <p:sldId id="292" r:id="rId19"/>
    <p:sldId id="289" r:id="rId20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7966" autoAdjust="0"/>
  </p:normalViewPr>
  <p:slideViewPr>
    <p:cSldViewPr>
      <p:cViewPr varScale="1">
        <p:scale>
          <a:sx n="72" d="100"/>
          <a:sy n="72" d="100"/>
        </p:scale>
        <p:origin x="-1264" y="-10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5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Ataruz:Users:chierici:Desktop:Presentaz%20ccr:2011%20ISGC:spec%20sl5_vs_rhel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Ataruz:Users:chierici:Desktop:Presentaz%20ccr:2011%20ISGC:spec%20sl5_vs_rhel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Ataruz:Users:chierici:Desktop:Presentaz%20ccr:2011%20ISGC:iozone%205%20vs%206%20all%20tes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Ataruz:Users:chierici:Desktop:Presentaz%20ccr:2011%20ISGC:iozone%205%20vs%206%20all%20tes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Ataruz:Users:chierici:Desktop:Presentaz%20ccr:2011%20ISGC:iozone%205%20vs%206%20all%20tes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Physical Machine - SL5.5 vs RHEL6 vs SL6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SL5.5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12.0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13.5</c:v>
                </c:pt>
                <c:pt idx="1">
                  <c:v>47.55</c:v>
                </c:pt>
                <c:pt idx="2">
                  <c:v>68.58</c:v>
                </c:pt>
                <c:pt idx="3">
                  <c:v>72.52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Rhel6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12.0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13.97</c:v>
                </c:pt>
                <c:pt idx="1">
                  <c:v>48.89</c:v>
                </c:pt>
                <c:pt idx="2">
                  <c:v>70.74</c:v>
                </c:pt>
                <c:pt idx="3">
                  <c:v>69.51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sl6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12.0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13.63</c:v>
                </c:pt>
                <c:pt idx="1">
                  <c:v>48.33</c:v>
                </c:pt>
                <c:pt idx="2">
                  <c:v>70.38</c:v>
                </c:pt>
                <c:pt idx="3">
                  <c:v>69.07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0808"/>
        <c:axId val="2604696"/>
      </c:lineChart>
      <c:catAx>
        <c:axId val="2600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#</a:t>
                </a:r>
                <a:r>
                  <a:rPr lang="en-US" sz="1400" baseline="0"/>
                  <a:t> of instances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04696"/>
        <c:crosses val="autoZero"/>
        <c:auto val="1"/>
        <c:lblAlgn val="ctr"/>
        <c:lblOffset val="100"/>
        <c:noMultiLvlLbl val="0"/>
      </c:catAx>
      <c:valAx>
        <c:axId val="2604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HEP-SPEC06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008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SL5.5 phys vs virtual, HEP-SPEC06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SL5.5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12.0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13.5</c:v>
                </c:pt>
                <c:pt idx="1">
                  <c:v>47.55</c:v>
                </c:pt>
                <c:pt idx="2">
                  <c:v>68.58</c:v>
                </c:pt>
                <c:pt idx="3">
                  <c:v>72.52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sl5.5 su sl6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12.0</c:v>
                </c:pt>
              </c:numCache>
            </c:numRef>
          </c:cat>
          <c:val>
            <c:numRef>
              <c:f>Sheet1!$G$2:$G$5</c:f>
              <c:numCache>
                <c:formatCode>General</c:formatCode>
                <c:ptCount val="4"/>
                <c:pt idx="0">
                  <c:v>12.72</c:v>
                </c:pt>
                <c:pt idx="1">
                  <c:v>45.38</c:v>
                </c:pt>
                <c:pt idx="2">
                  <c:v>63.27</c:v>
                </c:pt>
                <c:pt idx="3">
                  <c:v>61.86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sl5.5 su sl6 ept=0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12.0</c:v>
                </c:pt>
              </c:numCache>
            </c:numRef>
          </c:cat>
          <c:val>
            <c:numRef>
              <c:f>Sheet1!$H$2:$H$5</c:f>
              <c:numCache>
                <c:formatCode>General</c:formatCode>
                <c:ptCount val="4"/>
                <c:pt idx="1">
                  <c:v>43.89</c:v>
                </c:pt>
                <c:pt idx="2">
                  <c:v>68.22</c:v>
                </c:pt>
                <c:pt idx="3">
                  <c:v>60.24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5256"/>
        <c:axId val="2680776"/>
      </c:lineChart>
      <c:catAx>
        <c:axId val="2675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parallel VMs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80776"/>
        <c:crosses val="autoZero"/>
        <c:auto val="1"/>
        <c:lblAlgn val="ctr"/>
        <c:lblOffset val="100"/>
        <c:noMultiLvlLbl val="0"/>
      </c:catAx>
      <c:valAx>
        <c:axId val="2680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HEP-SPEC06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752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err="1" smtClean="0"/>
              <a:t>VMs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lvm</a:t>
            </a:r>
            <a:r>
              <a:rPr lang="it-IT" baseline="0" dirty="0" smtClean="0"/>
              <a:t> and </a:t>
            </a:r>
            <a:r>
              <a:rPr lang="it-IT" baseline="0" dirty="0" err="1" smtClean="0"/>
              <a:t>snap</a:t>
            </a:r>
            <a:r>
              <a:rPr lang="it-IT" baseline="0" dirty="0" smtClean="0"/>
              <a:t>, on </a:t>
            </a:r>
            <a:r>
              <a:rPr lang="it-IT" baseline="0" dirty="0"/>
              <a:t>sl6 </a:t>
            </a:r>
            <a:r>
              <a:rPr lang="it-IT" baseline="0" dirty="0" err="1"/>
              <a:t>host</a:t>
            </a:r>
            <a:endParaRPr lang="it-IT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host sl6</c:v>
                </c:pt>
              </c:strCache>
            </c:strRef>
          </c:tx>
          <c:invertIfNegative val="0"/>
          <c:cat>
            <c:strRef>
              <c:f>Sheet1!$B$50:$G$50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Sheet1!$B$51:$G$51</c:f>
              <c:numCache>
                <c:formatCode>General</c:formatCode>
                <c:ptCount val="6"/>
                <c:pt idx="0">
                  <c:v>8826.0</c:v>
                </c:pt>
                <c:pt idx="1">
                  <c:v>25117.0</c:v>
                </c:pt>
                <c:pt idx="2">
                  <c:v>231968.0</c:v>
                </c:pt>
                <c:pt idx="3">
                  <c:v>232344.0</c:v>
                </c:pt>
                <c:pt idx="4">
                  <c:v>33823.0</c:v>
                </c:pt>
                <c:pt idx="5">
                  <c:v>18730.0</c:v>
                </c:pt>
              </c:numCache>
            </c:numRef>
          </c:val>
        </c:ser>
        <c:ser>
          <c:idx val="1"/>
          <c:order val="1"/>
          <c:tx>
            <c:v>2 concurrent VMs</c:v>
          </c:tx>
          <c:invertIfNegative val="0"/>
          <c:cat>
            <c:strRef>
              <c:f>Sheet1!$B$50:$G$50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Sheet1!$B$56:$G$56</c:f>
              <c:numCache>
                <c:formatCode>General</c:formatCode>
                <c:ptCount val="6"/>
                <c:pt idx="0">
                  <c:v>11326.0</c:v>
                </c:pt>
                <c:pt idx="1">
                  <c:v>22876.0</c:v>
                </c:pt>
                <c:pt idx="2">
                  <c:v>58313.0</c:v>
                </c:pt>
                <c:pt idx="3">
                  <c:v>56099.0</c:v>
                </c:pt>
                <c:pt idx="4">
                  <c:v>33677.0</c:v>
                </c:pt>
                <c:pt idx="5">
                  <c:v>17384.0</c:v>
                </c:pt>
              </c:numCache>
            </c:numRef>
          </c:val>
        </c:ser>
        <c:ser>
          <c:idx val="2"/>
          <c:order val="2"/>
          <c:tx>
            <c:v>4 concurrent VMs</c:v>
          </c:tx>
          <c:invertIfNegative val="0"/>
          <c:cat>
            <c:strRef>
              <c:f>Sheet1!$B$50:$G$50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Sheet1!$B$61:$G$61</c:f>
              <c:numCache>
                <c:formatCode>General</c:formatCode>
                <c:ptCount val="6"/>
                <c:pt idx="0">
                  <c:v>11645.0</c:v>
                </c:pt>
                <c:pt idx="1">
                  <c:v>22721.0</c:v>
                </c:pt>
                <c:pt idx="2">
                  <c:v>53061.0</c:v>
                </c:pt>
                <c:pt idx="3">
                  <c:v>61270.0</c:v>
                </c:pt>
                <c:pt idx="4">
                  <c:v>36611.0</c:v>
                </c:pt>
                <c:pt idx="5">
                  <c:v>16122.0</c:v>
                </c:pt>
              </c:numCache>
            </c:numRef>
          </c:val>
        </c:ser>
        <c:ser>
          <c:idx val="3"/>
          <c:order val="3"/>
          <c:tx>
            <c:v>8 concurrent VMs</c:v>
          </c:tx>
          <c:invertIfNegative val="0"/>
          <c:cat>
            <c:strRef>
              <c:f>Sheet1!$B$50:$G$50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Sheet1!$B$70:$G$70</c:f>
              <c:numCache>
                <c:formatCode>General</c:formatCode>
                <c:ptCount val="6"/>
                <c:pt idx="0">
                  <c:v>11312.0</c:v>
                </c:pt>
                <c:pt idx="1">
                  <c:v>18179.0</c:v>
                </c:pt>
                <c:pt idx="2">
                  <c:v>132209.0</c:v>
                </c:pt>
                <c:pt idx="3">
                  <c:v>117997.0</c:v>
                </c:pt>
                <c:pt idx="4">
                  <c:v>78233.0</c:v>
                </c:pt>
                <c:pt idx="5">
                  <c:v>31711.0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32904"/>
        <c:axId val="2836024"/>
        <c:axId val="0"/>
      </c:bar3DChart>
      <c:catAx>
        <c:axId val="2832904"/>
        <c:scaling>
          <c:orientation val="minMax"/>
        </c:scaling>
        <c:delete val="0"/>
        <c:axPos val="b"/>
        <c:majorTickMark val="out"/>
        <c:minorTickMark val="none"/>
        <c:tickLblPos val="nextTo"/>
        <c:crossAx val="2836024"/>
        <c:crosses val="autoZero"/>
        <c:auto val="1"/>
        <c:lblAlgn val="ctr"/>
        <c:lblOffset val="100"/>
        <c:noMultiLvlLbl val="0"/>
      </c:catAx>
      <c:valAx>
        <c:axId val="2836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/>
                  <a:t>kB/sec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32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err="1" smtClean="0"/>
              <a:t>VMs</a:t>
            </a:r>
            <a:r>
              <a:rPr lang="it-IT" dirty="0" smtClean="0"/>
              <a:t> </a:t>
            </a:r>
            <a:r>
              <a:rPr lang="it-IT" dirty="0" err="1" smtClean="0"/>
              <a:t>lvm</a:t>
            </a:r>
            <a:r>
              <a:rPr lang="it-IT" dirty="0" smtClean="0"/>
              <a:t> and </a:t>
            </a:r>
            <a:r>
              <a:rPr lang="it-IT" dirty="0" err="1" smtClean="0"/>
              <a:t>snap</a:t>
            </a:r>
            <a:r>
              <a:rPr lang="it-IT" dirty="0" smtClean="0"/>
              <a:t>,</a:t>
            </a:r>
            <a:r>
              <a:rPr lang="it-IT" baseline="0" dirty="0" smtClean="0"/>
              <a:t> </a:t>
            </a:r>
            <a:r>
              <a:rPr lang="it-IT" dirty="0" smtClean="0"/>
              <a:t>on </a:t>
            </a:r>
            <a:r>
              <a:rPr lang="it-IT" dirty="0"/>
              <a:t>SL5 </a:t>
            </a:r>
            <a:r>
              <a:rPr lang="it-IT" dirty="0" err="1"/>
              <a:t>host</a:t>
            </a:r>
            <a:endParaRPr lang="it-IT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host SL5</c:v>
                </c:pt>
              </c:strCache>
            </c:strRef>
          </c:tx>
          <c:invertIfNegative val="0"/>
          <c:cat>
            <c:strRef>
              <c:f>Sheet1!$B$26:$G$26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Sheet1!$B$27:$G$27</c:f>
              <c:numCache>
                <c:formatCode>General</c:formatCode>
                <c:ptCount val="6"/>
                <c:pt idx="0">
                  <c:v>10872.0</c:v>
                </c:pt>
                <c:pt idx="1">
                  <c:v>130338.0</c:v>
                </c:pt>
                <c:pt idx="2">
                  <c:v>218041.0</c:v>
                </c:pt>
                <c:pt idx="3">
                  <c:v>217132.0</c:v>
                </c:pt>
                <c:pt idx="4">
                  <c:v>33972.0</c:v>
                </c:pt>
                <c:pt idx="5">
                  <c:v>20089.0</c:v>
                </c:pt>
              </c:numCache>
            </c:numRef>
          </c:val>
        </c:ser>
        <c:ser>
          <c:idx val="1"/>
          <c:order val="1"/>
          <c:tx>
            <c:v>2 concurrent VMs</c:v>
          </c:tx>
          <c:invertIfNegative val="0"/>
          <c:cat>
            <c:strRef>
              <c:f>Sheet1!$B$26:$G$26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Sheet1!$B$33:$G$33</c:f>
              <c:numCache>
                <c:formatCode>General</c:formatCode>
                <c:ptCount val="6"/>
                <c:pt idx="0">
                  <c:v>12796.0</c:v>
                </c:pt>
                <c:pt idx="1">
                  <c:v>35807.0</c:v>
                </c:pt>
                <c:pt idx="2">
                  <c:v>121386.0</c:v>
                </c:pt>
                <c:pt idx="3">
                  <c:v>109980.0</c:v>
                </c:pt>
                <c:pt idx="4">
                  <c:v>36479.0</c:v>
                </c:pt>
                <c:pt idx="5">
                  <c:v>17892.0</c:v>
                </c:pt>
              </c:numCache>
            </c:numRef>
          </c:val>
        </c:ser>
        <c:ser>
          <c:idx val="2"/>
          <c:order val="2"/>
          <c:tx>
            <c:v>4 concurrent VMs</c:v>
          </c:tx>
          <c:invertIfNegative val="0"/>
          <c:cat>
            <c:strRef>
              <c:f>Sheet1!$B$26:$G$26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Sheet1!$B$38:$G$38</c:f>
              <c:numCache>
                <c:formatCode>General</c:formatCode>
                <c:ptCount val="6"/>
                <c:pt idx="0">
                  <c:v>12991.0</c:v>
                </c:pt>
                <c:pt idx="1">
                  <c:v>32612.0</c:v>
                </c:pt>
                <c:pt idx="2">
                  <c:v>179422.0</c:v>
                </c:pt>
                <c:pt idx="3">
                  <c:v>171320.0</c:v>
                </c:pt>
                <c:pt idx="4">
                  <c:v>59871.0</c:v>
                </c:pt>
                <c:pt idx="5">
                  <c:v>18848.0</c:v>
                </c:pt>
              </c:numCache>
            </c:numRef>
          </c:val>
        </c:ser>
        <c:ser>
          <c:idx val="3"/>
          <c:order val="3"/>
          <c:tx>
            <c:v>8 concurrent VMs</c:v>
          </c:tx>
          <c:invertIfNegative val="0"/>
          <c:cat>
            <c:strRef>
              <c:f>Sheet1!$B$26:$G$26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Sheet1!$B$47:$G$47</c:f>
              <c:numCache>
                <c:formatCode>General</c:formatCode>
                <c:ptCount val="6"/>
                <c:pt idx="0">
                  <c:v>12302.0</c:v>
                </c:pt>
                <c:pt idx="1">
                  <c:v>26701.0</c:v>
                </c:pt>
                <c:pt idx="2">
                  <c:v>138128.0</c:v>
                </c:pt>
                <c:pt idx="3">
                  <c:v>185438.0</c:v>
                </c:pt>
                <c:pt idx="4">
                  <c:v>83316.0</c:v>
                </c:pt>
                <c:pt idx="5">
                  <c:v>15398.0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273496"/>
        <c:axId val="425276616"/>
        <c:axId val="0"/>
      </c:bar3DChart>
      <c:catAx>
        <c:axId val="425273496"/>
        <c:scaling>
          <c:orientation val="minMax"/>
        </c:scaling>
        <c:delete val="0"/>
        <c:axPos val="b"/>
        <c:majorTickMark val="out"/>
        <c:minorTickMark val="none"/>
        <c:tickLblPos val="nextTo"/>
        <c:crossAx val="425276616"/>
        <c:crosses val="autoZero"/>
        <c:auto val="1"/>
        <c:lblAlgn val="ctr"/>
        <c:lblOffset val="100"/>
        <c:noMultiLvlLbl val="0"/>
      </c:catAx>
      <c:valAx>
        <c:axId val="425276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/>
                  <a:t>kB/sec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5273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VMs</a:t>
            </a:r>
            <a:r>
              <a:rPr lang="it-IT" baseline="0"/>
              <a:t> with QCOW2 image</a:t>
            </a:r>
            <a:endParaRPr lang="it-IT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Sheet1!$A$21</c:f>
              <c:strCache>
                <c:ptCount val="1"/>
                <c:pt idx="0">
                  <c:v>vm sl5 qcow </c:v>
                </c:pt>
              </c:strCache>
            </c:strRef>
          </c:tx>
          <c:invertIfNegative val="0"/>
          <c:cat>
            <c:strRef>
              <c:f>Sheet1!$B$50:$G$50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Sheet1!$B$21:$G$21</c:f>
              <c:numCache>
                <c:formatCode>General</c:formatCode>
                <c:ptCount val="6"/>
                <c:pt idx="0">
                  <c:v>1646.0</c:v>
                </c:pt>
                <c:pt idx="1">
                  <c:v>7681.0</c:v>
                </c:pt>
                <c:pt idx="2">
                  <c:v>61737.0</c:v>
                </c:pt>
                <c:pt idx="3">
                  <c:v>63044.0</c:v>
                </c:pt>
                <c:pt idx="4">
                  <c:v>16728.0</c:v>
                </c:pt>
                <c:pt idx="5">
                  <c:v>7628.0</c:v>
                </c:pt>
              </c:numCache>
            </c:numRef>
          </c:val>
        </c:ser>
        <c:ser>
          <c:idx val="1"/>
          <c:order val="1"/>
          <c:tx>
            <c:strRef>
              <c:f>Sheet1!$A$22</c:f>
              <c:strCache>
                <c:ptCount val="1"/>
                <c:pt idx="0">
                  <c:v>vm sl5 qcow 2nd run</c:v>
                </c:pt>
              </c:strCache>
            </c:strRef>
          </c:tx>
          <c:invertIfNegative val="0"/>
          <c:cat>
            <c:strRef>
              <c:f>Sheet1!$B$50:$G$50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Sheet1!$B$22:$G$22</c:f>
              <c:numCache>
                <c:formatCode>General</c:formatCode>
                <c:ptCount val="6"/>
                <c:pt idx="0">
                  <c:v>5382.0</c:v>
                </c:pt>
                <c:pt idx="1">
                  <c:v>8170.0</c:v>
                </c:pt>
                <c:pt idx="2">
                  <c:v>34148.0</c:v>
                </c:pt>
                <c:pt idx="3">
                  <c:v>34258.0</c:v>
                </c:pt>
                <c:pt idx="4">
                  <c:v>14269.0</c:v>
                </c:pt>
                <c:pt idx="5">
                  <c:v>7699.0</c:v>
                </c:pt>
              </c:numCache>
            </c:numRef>
          </c:val>
        </c:ser>
        <c:ser>
          <c:idx val="2"/>
          <c:order val="2"/>
          <c:tx>
            <c:strRef>
              <c:f>Sheet1!$A$51</c:f>
              <c:strCache>
                <c:ptCount val="1"/>
                <c:pt idx="0">
                  <c:v>host sl6</c:v>
                </c:pt>
              </c:strCache>
            </c:strRef>
          </c:tx>
          <c:invertIfNegative val="0"/>
          <c:cat>
            <c:strRef>
              <c:f>Sheet1!$B$50:$G$50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rand read</c:v>
                </c:pt>
                <c:pt idx="5">
                  <c:v>rand write</c:v>
                </c:pt>
              </c:strCache>
            </c:strRef>
          </c:cat>
          <c:val>
            <c:numRef>
              <c:f>Sheet1!$B$51:$G$51</c:f>
              <c:numCache>
                <c:formatCode>General</c:formatCode>
                <c:ptCount val="6"/>
                <c:pt idx="0">
                  <c:v>8826.0</c:v>
                </c:pt>
                <c:pt idx="1">
                  <c:v>25117.0</c:v>
                </c:pt>
                <c:pt idx="2">
                  <c:v>231968.0</c:v>
                </c:pt>
                <c:pt idx="3">
                  <c:v>232344.0</c:v>
                </c:pt>
                <c:pt idx="4">
                  <c:v>33823.0</c:v>
                </c:pt>
                <c:pt idx="5">
                  <c:v>18730.0</c:v>
                </c:pt>
              </c:numCache>
            </c:numRef>
          </c:val>
        </c:ser>
        <c:ser>
          <c:idx val="3"/>
          <c:order val="3"/>
          <c:tx>
            <c:strRef>
              <c:f>Sheet1!$A$27</c:f>
              <c:strCache>
                <c:ptCount val="1"/>
                <c:pt idx="0">
                  <c:v>host SL5</c:v>
                </c:pt>
              </c:strCache>
            </c:strRef>
          </c:tx>
          <c:invertIfNegative val="0"/>
          <c:val>
            <c:numRef>
              <c:f>Sheet1!$B$27:$G$27</c:f>
              <c:numCache>
                <c:formatCode>General</c:formatCode>
                <c:ptCount val="6"/>
                <c:pt idx="0">
                  <c:v>10872.0</c:v>
                </c:pt>
                <c:pt idx="1">
                  <c:v>130338.0</c:v>
                </c:pt>
                <c:pt idx="2">
                  <c:v>218041.0</c:v>
                </c:pt>
                <c:pt idx="3">
                  <c:v>217132.0</c:v>
                </c:pt>
                <c:pt idx="4">
                  <c:v>33972.0</c:v>
                </c:pt>
                <c:pt idx="5">
                  <c:v>20089.0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362952"/>
        <c:axId val="425366040"/>
        <c:axId val="0"/>
      </c:bar3DChart>
      <c:catAx>
        <c:axId val="425362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25366040"/>
        <c:crosses val="autoZero"/>
        <c:auto val="1"/>
        <c:lblAlgn val="ctr"/>
        <c:lblOffset val="100"/>
        <c:noMultiLvlLbl val="0"/>
      </c:catAx>
      <c:valAx>
        <c:axId val="425366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it-IT" sz="1400"/>
                  <a:t>kB/s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253629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image" Target="../media/image8.png"/><Relationship Id="rId2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7CE96-8F38-A449-858C-92866AD6CB55}" type="datetime1">
              <a:rPr lang="it-IT" smtClean="0"/>
              <a:t>17/05/11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BD9D-8359-DD4A-B9BD-FDE58C20B3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1301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5F2A-E1BB-0A4C-9EA2-8B1EF7C5A108}" type="datetime1">
              <a:rPr lang="it-IT" smtClean="0"/>
              <a:t>17/05/11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99DB-DB40-FF48-8076-4512A0DBE4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429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B99DB-DB40-FF48-8076-4512A0DBE4E7}" type="slidenum">
              <a:rPr lang="it-IT" smtClean="0"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20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7044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08893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793288" y="2276475"/>
            <a:ext cx="3046412" cy="64357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990013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85794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7AC2F3-AEAA-2440-B4DA-453AB5D8B8B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2761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D5FC60-645B-824B-8AEB-7EF92AB052CB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02715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752BDD-76B9-AF48-AB90-11033A422C8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49725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47700" y="2819400"/>
            <a:ext cx="5778500" cy="637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78600" y="2819400"/>
            <a:ext cx="5778500" cy="637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3BD2A3-C09C-704D-A2B7-61E3CF4FB284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54089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0A9D18-579E-7842-8749-4B7849755C2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11372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77EC7E-357F-1E49-931C-F9319127B4AC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43777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F90EC3-7DDA-C948-A1BA-062E19BD3D6C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5799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670BBB-C964-C846-8139-FEB07C42AF45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4606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12088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BB6784-F2C0-484A-AEC5-318118592052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51566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898CF4-D590-3E4D-A82B-871A46EE80F3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7880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429750" y="431800"/>
            <a:ext cx="2927350" cy="87630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7700" y="431800"/>
            <a:ext cx="8629650" cy="8763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D1E0BA-B1FE-FD4B-9310-ECE965E07168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0117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EEB924-1455-174E-A964-3CC1A85EDEDC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63702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9E6442-22A1-0D4C-B2E1-275642FCE6FE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4453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1B1D51-0425-EE4D-8B9E-814C7209E698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939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47700" y="2819400"/>
            <a:ext cx="5778500" cy="636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78600" y="2819400"/>
            <a:ext cx="5778500" cy="636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56AB49-D7FA-5C4C-837C-D41725BE3CA9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9657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A0D28C-5E1F-F045-A475-93B9774BF60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4201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0A0B63-154A-4B42-9E10-A480BC5BEFE8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9854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7A9E0D-68F3-F846-A2E0-909E511A33C3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911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24253460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938FDF-F74E-1E4A-9D3F-FF4A36A2224C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5336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458728-075D-174C-9420-630030F941F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0983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5EBA1C-61F8-F04C-99F9-B5CD36FCCBCA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67886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429750" y="431800"/>
            <a:ext cx="2927350" cy="8750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7700" y="431800"/>
            <a:ext cx="8629650" cy="8750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C70450-1D4C-D745-9768-E3046F5237EE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5013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41278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36187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96354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15768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1326480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1251941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14800" y="2628900"/>
            <a:ext cx="87249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marL="63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+mj-lt"/>
          <a:ea typeface="+mj-ea"/>
          <a:cs typeface="+mj-cs"/>
          <a:sym typeface="Arial" charset="0"/>
        </a:defRPr>
      </a:lvl1pPr>
      <a:lvl2pPr marL="63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63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63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63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6400">
          <a:solidFill>
            <a:srgbClr val="FFFFFF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1100"/>
        </a:spcBef>
        <a:spcAft>
          <a:spcPct val="0"/>
        </a:spcAft>
        <a:buClr>
          <a:srgbClr val="00007D"/>
        </a:buClr>
        <a:buSzPct val="75000"/>
        <a:buFont typeface="Wingdings" charset="0"/>
        <a:buChar char="n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82638" indent="-285750" algn="l" rtl="0" fontAlgn="base">
        <a:spcBef>
          <a:spcPts val="900"/>
        </a:spcBef>
        <a:spcAft>
          <a:spcPct val="0"/>
        </a:spcAft>
        <a:buClr>
          <a:srgbClr val="9999CC"/>
        </a:buClr>
        <a:buSzPct val="80000"/>
        <a:buFont typeface="Wingdings" charset="0"/>
        <a:buChar char="¨"/>
        <a:defRPr sz="3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82688" indent="-228600" algn="l" rtl="0" fontAlgn="base">
        <a:spcBef>
          <a:spcPts val="800"/>
        </a:spcBef>
        <a:spcAft>
          <a:spcPct val="0"/>
        </a:spcAft>
        <a:buClr>
          <a:srgbClr val="00007D"/>
        </a:buClr>
        <a:buSzPct val="64000"/>
        <a:buFont typeface="Wingdings" charset="0"/>
        <a:buChar char="n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639888" indent="-228600" algn="l" rtl="0" fontAlgn="base">
        <a:spcBef>
          <a:spcPts val="700"/>
        </a:spcBef>
        <a:spcAft>
          <a:spcPct val="0"/>
        </a:spcAft>
        <a:buClr>
          <a:srgbClr val="9999CC"/>
        </a:buClr>
        <a:buSzPct val="69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970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542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0114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686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9258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822113" y="9220200"/>
            <a:ext cx="34131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3908E8A0-DDDE-674A-8F15-8ECEEA114298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819400"/>
            <a:ext cx="11709400" cy="637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31800"/>
            <a:ext cx="11709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hf hdr="0" ftr="0" dt="0"/>
  <p:txStyles>
    <p:titleStyle>
      <a:lvl1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1100"/>
        </a:spcBef>
        <a:spcAft>
          <a:spcPct val="0"/>
        </a:spcAft>
        <a:buClr>
          <a:srgbClr val="00007D"/>
        </a:buClr>
        <a:buSzPct val="75000"/>
        <a:buFont typeface="Wingdings" charset="0"/>
        <a:buChar char="n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900"/>
        </a:spcBef>
        <a:spcAft>
          <a:spcPct val="0"/>
        </a:spcAft>
        <a:buClr>
          <a:srgbClr val="9999CC"/>
        </a:buClr>
        <a:buSzPct val="80000"/>
        <a:buFont typeface="Wingdings" charset="0"/>
        <a:buChar char="¨"/>
        <a:defRPr sz="3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800"/>
        </a:spcBef>
        <a:spcAft>
          <a:spcPct val="0"/>
        </a:spcAft>
        <a:buClr>
          <a:srgbClr val="00007D"/>
        </a:buClr>
        <a:buSzPct val="64000"/>
        <a:buFont typeface="Wingdings" charset="0"/>
        <a:buChar char="n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700"/>
        </a:spcBef>
        <a:spcAft>
          <a:spcPct val="0"/>
        </a:spcAft>
        <a:buClr>
          <a:srgbClr val="9999CC"/>
        </a:buClr>
        <a:buSzPct val="69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822113" y="9220200"/>
            <a:ext cx="34131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AA6E151-8A2C-E04C-8A7A-824E1DB77D39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819400"/>
            <a:ext cx="1170940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31800"/>
            <a:ext cx="11709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/>
  <p:hf hdr="0" ftr="0" dt="0"/>
  <p:txStyles>
    <p:titleStyle>
      <a:lvl1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63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1100"/>
        </a:spcBef>
        <a:spcAft>
          <a:spcPct val="0"/>
        </a:spcAft>
        <a:buClr>
          <a:srgbClr val="00007D"/>
        </a:buClr>
        <a:buSzPct val="75000"/>
        <a:buFont typeface="Wingdings" charset="0"/>
        <a:buChar char="n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900"/>
        </a:spcBef>
        <a:spcAft>
          <a:spcPct val="0"/>
        </a:spcAft>
        <a:buClr>
          <a:srgbClr val="9999CC"/>
        </a:buClr>
        <a:buSzPct val="80000"/>
        <a:buFont typeface="Wingdings" charset="0"/>
        <a:buChar char="¨"/>
        <a:defRPr sz="3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800"/>
        </a:spcBef>
        <a:spcAft>
          <a:spcPct val="0"/>
        </a:spcAft>
        <a:buClr>
          <a:srgbClr val="00007D"/>
        </a:buClr>
        <a:buSzPct val="64000"/>
        <a:buFont typeface="Wingdings" charset="0"/>
        <a:buChar char="n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700"/>
        </a:spcBef>
        <a:spcAft>
          <a:spcPct val="0"/>
        </a:spcAft>
        <a:buClr>
          <a:srgbClr val="9999CC"/>
        </a:buClr>
        <a:buSzPct val="69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700"/>
        </a:spcBef>
        <a:spcAft>
          <a:spcPct val="0"/>
        </a:spcAft>
        <a:buClr>
          <a:srgbClr val="00007D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png"/><Relationship Id="rId6" Type="http://schemas.openxmlformats.org/officeDocument/2006/relationships/oleObject" Target="../embeddings/oleObject8.bin"/><Relationship Id="rId7" Type="http://schemas.openxmlformats.org/officeDocument/2006/relationships/image" Target="../media/image9.png"/><Relationship Id="rId8" Type="http://schemas.openxmlformats.org/officeDocument/2006/relationships/oleObject" Target="../embeddings/oleObject9.bin"/><Relationship Id="rId9" Type="http://schemas.openxmlformats.org/officeDocument/2006/relationships/image" Target="../media/image10.png"/><Relationship Id="rId10" Type="http://schemas.openxmlformats.org/officeDocument/2006/relationships/oleObject" Target="../embeddings/oleObject10.bin"/><Relationship Id="rId11" Type="http://schemas.openxmlformats.org/officeDocument/2006/relationships/image" Target="../media/image1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8" Type="http://schemas.openxmlformats.org/officeDocument/2006/relationships/oleObject" Target="../embeddings/oleObject4.bin"/><Relationship Id="rId9" Type="http://schemas.openxmlformats.org/officeDocument/2006/relationships/image" Target="../media/image5.png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8192" cy="6144"/>
          </a:xfrm>
        </p:grpSpPr>
        <p:sp>
          <p:nvSpPr>
            <p:cNvPr id="4098" name="Rectangle 2"/>
            <p:cNvSpPr>
              <a:spLocks/>
            </p:cNvSpPr>
            <p:nvPr/>
          </p:nvSpPr>
          <p:spPr bwMode="auto">
            <a:xfrm>
              <a:off x="0" y="0"/>
              <a:ext cx="3144" cy="6144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4099" name="Rectangle 3"/>
            <p:cNvSpPr>
              <a:spLocks/>
            </p:cNvSpPr>
            <p:nvPr/>
          </p:nvSpPr>
          <p:spPr bwMode="auto">
            <a:xfrm>
              <a:off x="1537" y="1514"/>
              <a:ext cx="6655" cy="2270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0" y="951"/>
              <a:ext cx="2568" cy="2833"/>
              <a:chOff x="0" y="0"/>
              <a:chExt cx="2568" cy="2832"/>
            </a:xfrm>
          </p:grpSpPr>
          <p:sp>
            <p:nvSpPr>
              <p:cNvPr id="4101" name="Rectangle 5"/>
              <p:cNvSpPr>
                <a:spLocks/>
              </p:cNvSpPr>
              <p:nvPr/>
            </p:nvSpPr>
            <p:spPr bwMode="auto">
              <a:xfrm>
                <a:off x="513" y="2257"/>
                <a:ext cx="516" cy="575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2" name="Rectangle 6"/>
              <p:cNvSpPr>
                <a:spLocks/>
              </p:cNvSpPr>
              <p:nvPr/>
            </p:nvSpPr>
            <p:spPr bwMode="auto">
              <a:xfrm>
                <a:off x="1537" y="562"/>
                <a:ext cx="515" cy="576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3" name="Rectangle 7"/>
              <p:cNvSpPr>
                <a:spLocks/>
              </p:cNvSpPr>
              <p:nvPr/>
            </p:nvSpPr>
            <p:spPr bwMode="auto">
              <a:xfrm>
                <a:off x="2043" y="0"/>
                <a:ext cx="525" cy="568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4" name="Rectangle 8"/>
              <p:cNvSpPr>
                <a:spLocks/>
              </p:cNvSpPr>
              <p:nvPr/>
            </p:nvSpPr>
            <p:spPr bwMode="auto">
              <a:xfrm>
                <a:off x="1022" y="2257"/>
                <a:ext cx="520" cy="575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5" name="Rectangle 9"/>
              <p:cNvSpPr>
                <a:spLocks/>
              </p:cNvSpPr>
              <p:nvPr/>
            </p:nvSpPr>
            <p:spPr bwMode="auto">
              <a:xfrm>
                <a:off x="2043" y="562"/>
                <a:ext cx="525" cy="576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6" name="Rectangle 10"/>
              <p:cNvSpPr>
                <a:spLocks/>
              </p:cNvSpPr>
              <p:nvPr/>
            </p:nvSpPr>
            <p:spPr bwMode="auto">
              <a:xfrm>
                <a:off x="1022" y="1128"/>
                <a:ext cx="520" cy="567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7" name="Rectangle 11"/>
              <p:cNvSpPr>
                <a:spLocks/>
              </p:cNvSpPr>
              <p:nvPr/>
            </p:nvSpPr>
            <p:spPr bwMode="auto">
              <a:xfrm>
                <a:off x="0" y="1128"/>
                <a:ext cx="521" cy="567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8" name="Rectangle 12"/>
              <p:cNvSpPr>
                <a:spLocks/>
              </p:cNvSpPr>
              <p:nvPr/>
            </p:nvSpPr>
            <p:spPr bwMode="auto">
              <a:xfrm>
                <a:off x="1537" y="1128"/>
                <a:ext cx="515" cy="567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09" name="Rectangle 13"/>
              <p:cNvSpPr>
                <a:spLocks/>
              </p:cNvSpPr>
              <p:nvPr/>
            </p:nvSpPr>
            <p:spPr bwMode="auto">
              <a:xfrm>
                <a:off x="513" y="1689"/>
                <a:ext cx="516" cy="577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4110" name="Rectangle 14"/>
              <p:cNvSpPr>
                <a:spLocks/>
              </p:cNvSpPr>
              <p:nvPr/>
            </p:nvSpPr>
            <p:spPr bwMode="auto">
              <a:xfrm>
                <a:off x="1022" y="1689"/>
                <a:ext cx="520" cy="577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it-IT"/>
              </a:p>
            </p:txBody>
          </p:sp>
        </p:grpSp>
      </p:grpSp>
      <p:pic>
        <p:nvPicPr>
          <p:cNvPr id="4111" name="Picture 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2" name="Rectangle 16"/>
          <p:cNvSpPr>
            <a:spLocks/>
          </p:cNvSpPr>
          <p:nvPr/>
        </p:nvSpPr>
        <p:spPr bwMode="auto">
          <a:xfrm>
            <a:off x="4114800" y="6286500"/>
            <a:ext cx="83566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57799" bIns="0"/>
          <a:lstStyle/>
          <a:p>
            <a:pPr marL="57150">
              <a:lnSpc>
                <a:spcPct val="80000"/>
              </a:lnSpc>
              <a:spcBef>
                <a:spcPts val="1050"/>
              </a:spcBef>
            </a:pPr>
            <a:r>
              <a:rPr lang="en-US" sz="2800" dirty="0" err="1">
                <a:solidFill>
                  <a:schemeClr val="tx1"/>
                </a:solidFill>
                <a:ea typeface="ＭＳ Ｐゴシック" charset="0"/>
                <a:cs typeface="Arial" charset="0"/>
              </a:rPr>
              <a:t>Davide</a:t>
            </a:r>
            <a:r>
              <a:rPr lang="en-US" sz="2800" dirty="0">
                <a:solidFill>
                  <a:schemeClr val="tx1"/>
                </a:solidFill>
                <a:ea typeface="ＭＳ Ｐゴシック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ＭＳ Ｐゴシック" charset="0"/>
                <a:cs typeface="Arial" charset="0"/>
              </a:rPr>
              <a:t>Salomoni</a:t>
            </a:r>
            <a:r>
              <a:rPr lang="en-US" sz="2800" dirty="0">
                <a:solidFill>
                  <a:schemeClr val="tx1"/>
                </a:solidFill>
                <a:ea typeface="ＭＳ Ｐゴシック" charset="0"/>
                <a:cs typeface="Arial" charset="0"/>
              </a:rPr>
              <a:t>, Anna Karen Calabrese </a:t>
            </a:r>
            <a:r>
              <a:rPr lang="en-US" sz="2800" dirty="0" err="1">
                <a:solidFill>
                  <a:schemeClr val="tx1"/>
                </a:solidFill>
                <a:ea typeface="ＭＳ Ｐゴシック" charset="0"/>
                <a:cs typeface="Arial" charset="0"/>
              </a:rPr>
              <a:t>Melcarne</a:t>
            </a:r>
            <a:r>
              <a:rPr lang="en-US" sz="2800" dirty="0">
                <a:solidFill>
                  <a:schemeClr val="tx1"/>
                </a:solidFill>
                <a:ea typeface="ＭＳ Ｐゴシック" charset="0"/>
                <a:cs typeface="Arial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Gianni </a:t>
            </a:r>
            <a:r>
              <a:rPr lang="en-US" sz="2800" dirty="0" err="1">
                <a:solidFill>
                  <a:schemeClr val="tx1"/>
                </a:solidFill>
                <a:ea typeface="ＭＳ Ｐゴシック" charset="0"/>
                <a:cs typeface="Arial" charset="0"/>
              </a:rPr>
              <a:t>Dalla</a:t>
            </a:r>
            <a:r>
              <a:rPr lang="en-US" sz="2800" dirty="0">
                <a:solidFill>
                  <a:schemeClr val="tx1"/>
                </a:solidFill>
                <a:ea typeface="ＭＳ Ｐゴシック" charset="0"/>
                <a:cs typeface="Arial" charset="0"/>
              </a:rPr>
              <a:t> Torre, Alessandro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Italiano</a:t>
            </a:r>
            <a:r>
              <a:rPr lang="en-US" sz="2800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,</a:t>
            </a:r>
            <a:br>
              <a:rPr lang="en-US" sz="2800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</a:br>
            <a:r>
              <a:rPr lang="en-US" sz="2800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Andrea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Chierici</a:t>
            </a:r>
            <a:endParaRPr lang="en-US" sz="2800" u="sng" dirty="0">
              <a:solidFill>
                <a:schemeClr val="tx1"/>
              </a:solidFill>
              <a:ea typeface="ＭＳ Ｐゴシック" charset="0"/>
              <a:cs typeface="Lucida Grande" charset="0"/>
            </a:endParaRPr>
          </a:p>
          <a:p>
            <a:pPr marL="57150">
              <a:lnSpc>
                <a:spcPct val="80000"/>
              </a:lnSpc>
              <a:spcBef>
                <a:spcPts val="1050"/>
              </a:spcBef>
            </a:pPr>
            <a:endParaRPr lang="en-US" sz="2800" dirty="0">
              <a:solidFill>
                <a:schemeClr val="tx1"/>
              </a:solidFill>
              <a:ea typeface="ＭＳ Ｐゴシック" charset="0"/>
              <a:cs typeface="Arial" charset="0"/>
            </a:endParaRPr>
          </a:p>
          <a:p>
            <a:pPr marL="57150">
              <a:lnSpc>
                <a:spcPct val="80000"/>
              </a:lnSpc>
              <a:spcBef>
                <a:spcPts val="1050"/>
              </a:spcBef>
            </a:pPr>
            <a:r>
              <a:rPr lang="en-US" sz="2800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Workshop CCR-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INFNGrid</a:t>
            </a:r>
            <a:r>
              <a:rPr lang="en-US" sz="2800" dirty="0" smtClean="0">
                <a:solidFill>
                  <a:schemeClr val="tx1"/>
                </a:solidFill>
                <a:ea typeface="ＭＳ Ｐゴシック" charset="0"/>
                <a:cs typeface="Arial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ea typeface="ＭＳ Ｐゴシック" charset="0"/>
                <a:cs typeface="Arial" charset="0"/>
              </a:rPr>
              <a:t>2011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title"/>
          </p:nvPr>
        </p:nvSpPr>
        <p:spPr>
          <a:xfrm>
            <a:off x="4064000" y="2425700"/>
            <a:ext cx="7950200" cy="3175000"/>
          </a:xfrm>
          <a:ln/>
        </p:spPr>
        <p:txBody>
          <a:bodyPr rIns="166398"/>
          <a:lstStyle/>
          <a:p>
            <a:pPr marL="57150"/>
            <a:r>
              <a:rPr lang="en-US" sz="4800" dirty="0"/>
              <a:t>Performance Improvements in a Large-Scale Virtualization System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30656-8646-9D40-A4E3-DB537D898FEE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7410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1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2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3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4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5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6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7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418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7419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22" name="Rectangle 14"/>
          <p:cNvSpPr>
            <a:spLocks noGrp="1" noChangeArrowheads="1"/>
          </p:cNvSpPr>
          <p:nvPr>
            <p:ph type="title"/>
          </p:nvPr>
        </p:nvSpPr>
        <p:spPr>
          <a:xfrm>
            <a:off x="647700" y="431800"/>
            <a:ext cx="11709400" cy="1780704"/>
          </a:xfrm>
          <a:ln/>
        </p:spPr>
        <p:txBody>
          <a:bodyPr rIns="166398"/>
          <a:lstStyle/>
          <a:p>
            <a:pPr marL="57150"/>
            <a:r>
              <a:rPr lang="en-US" sz="4800" dirty="0"/>
              <a:t>HS06 on Hypervisors and VMs </a:t>
            </a:r>
            <a:r>
              <a:rPr lang="en-US" sz="4800" dirty="0" smtClean="0"/>
              <a:t>(E5420</a:t>
            </a:r>
            <a:r>
              <a:rPr lang="en-US" sz="4800" dirty="0"/>
              <a:t>)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69752" y="2068488"/>
            <a:ext cx="11709400" cy="1913384"/>
          </a:xfrm>
          <a:ln/>
        </p:spPr>
        <p:txBody>
          <a:bodyPr rIns="166398">
            <a:normAutofit/>
          </a:bodyPr>
          <a:lstStyle/>
          <a:p>
            <a:pPr>
              <a:spcBef>
                <a:spcPct val="0"/>
              </a:spcBef>
            </a:pPr>
            <a:r>
              <a:rPr lang="en-US" sz="1900" dirty="0"/>
              <a:t>Slight performance increase of S</a:t>
            </a:r>
            <a:r>
              <a:rPr lang="en-US" sz="1900" dirty="0" smtClean="0"/>
              <a:t>L6 </a:t>
            </a:r>
            <a:r>
              <a:rPr lang="en-US" sz="1900" dirty="0"/>
              <a:t>vs. SL5.5 on the hypervisor</a:t>
            </a:r>
          </a:p>
          <a:p>
            <a:pPr lvl="1">
              <a:spcBef>
                <a:spcPts val="400"/>
              </a:spcBef>
            </a:pPr>
            <a:r>
              <a:rPr lang="en-US" sz="1700" dirty="0"/>
              <a:t>Around +3% (exception made for 12 instances: -4%)</a:t>
            </a:r>
          </a:p>
          <a:p>
            <a:pPr>
              <a:spcBef>
                <a:spcPts val="488"/>
              </a:spcBef>
            </a:pPr>
            <a:r>
              <a:rPr lang="en-US" sz="1900" dirty="0"/>
              <a:t>Performance penalty of SL5.5 VMs on SL5.5 HV: -2.5%</a:t>
            </a:r>
          </a:p>
          <a:p>
            <a:pPr>
              <a:spcBef>
                <a:spcPts val="488"/>
              </a:spcBef>
            </a:pPr>
            <a:r>
              <a:rPr lang="en-US" sz="1900" dirty="0"/>
              <a:t>Unexpected performance loss of SL5.5 VMs on S</a:t>
            </a:r>
            <a:r>
              <a:rPr lang="en-US" sz="1900" dirty="0" smtClean="0"/>
              <a:t>L6 </a:t>
            </a:r>
            <a:r>
              <a:rPr lang="en-US" sz="1900" dirty="0"/>
              <a:t>vs. SL5.5 </a:t>
            </a:r>
            <a:r>
              <a:rPr lang="en-US" sz="1900" dirty="0" smtClean="0"/>
              <a:t>HV</a:t>
            </a:r>
          </a:p>
          <a:p>
            <a:pPr lvl="1">
              <a:spcBef>
                <a:spcPts val="488"/>
              </a:spcBef>
            </a:pPr>
            <a:r>
              <a:rPr lang="en-US" sz="1400" dirty="0" err="1"/>
              <a:t>ept</a:t>
            </a:r>
            <a:r>
              <a:rPr lang="en-US" sz="1400" dirty="0"/>
              <a:t> — Extended Page Tables, an Intel feature to make emulation of guest page tables faster. </a:t>
            </a:r>
            <a:endParaRPr lang="en-US" sz="1300" dirty="0" smtClean="0"/>
          </a:p>
        </p:txBody>
      </p:sp>
      <p:graphicFrame>
        <p:nvGraphicFramePr>
          <p:cNvPr id="2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130888"/>
              </p:ext>
            </p:extLst>
          </p:nvPr>
        </p:nvGraphicFramePr>
        <p:xfrm>
          <a:off x="0" y="3724672"/>
          <a:ext cx="65527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684093"/>
              </p:ext>
            </p:extLst>
          </p:nvPr>
        </p:nvGraphicFramePr>
        <p:xfrm>
          <a:off x="6286376" y="3652664"/>
          <a:ext cx="67184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50EB6-7294-F148-8D16-9565AA667849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18433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8434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35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36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37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38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39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40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41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442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8443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>
          <a:xfrm>
            <a:off x="647700" y="431800"/>
            <a:ext cx="11709400" cy="1780704"/>
          </a:xfrm>
          <a:ln/>
        </p:spPr>
        <p:txBody>
          <a:bodyPr rIns="166398"/>
          <a:lstStyle/>
          <a:p>
            <a:pPr marL="57150"/>
            <a:r>
              <a:rPr lang="en-US" dirty="0" err="1">
                <a:latin typeface="Courier New" charset="0"/>
                <a:cs typeface="Courier New" charset="0"/>
                <a:sym typeface="Courier New" charset="0"/>
              </a:rPr>
              <a:t>iozone</a:t>
            </a:r>
            <a:r>
              <a:rPr lang="en-US" dirty="0"/>
              <a:t> on SL5.5 (SL5.5 VMs)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97744" y="2068488"/>
            <a:ext cx="11709400" cy="2006600"/>
          </a:xfrm>
          <a:ln/>
        </p:spPr>
        <p:txBody>
          <a:bodyPr rIns="166398"/>
          <a:lstStyle/>
          <a:p>
            <a:pPr>
              <a:spcBef>
                <a:spcPct val="0"/>
              </a:spcBef>
            </a:pP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iozone</a:t>
            </a:r>
            <a:r>
              <a:rPr lang="en-US" sz="1800" dirty="0"/>
              <a:t> tests with caching disabled, file size 4 GB on VMs with 2GB RAM</a:t>
            </a:r>
          </a:p>
          <a:p>
            <a:pPr>
              <a:spcBef>
                <a:spcPts val="450"/>
              </a:spcBef>
            </a:pPr>
            <a:r>
              <a:rPr lang="en-US" sz="1800" dirty="0"/>
              <a:t>host with SL5.5 taken as reference</a:t>
            </a:r>
          </a:p>
          <a:p>
            <a:pPr>
              <a:spcBef>
                <a:spcPts val="450"/>
              </a:spcBef>
            </a:pPr>
            <a:r>
              <a:rPr lang="en-US" sz="1800" dirty="0"/>
              <a:t>VM on SL5.5 with just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-snapshot</a:t>
            </a:r>
            <a:r>
              <a:rPr lang="en-US" sz="1800" dirty="0"/>
              <a:t> crashed</a:t>
            </a:r>
          </a:p>
          <a:p>
            <a:pPr>
              <a:spcBef>
                <a:spcPts val="450"/>
              </a:spcBef>
            </a:pPr>
            <a:r>
              <a:rPr lang="en-US" sz="1800" dirty="0"/>
              <a:t>Based on these tests, WNoDeS will support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-snapshot</a:t>
            </a:r>
            <a:r>
              <a:rPr lang="en-US" sz="1800" dirty="0"/>
              <a:t> for the root partition and a (dynamically created) native LVM partition for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/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tmp</a:t>
            </a:r>
            <a:r>
              <a:rPr lang="en-US" sz="1800" dirty="0"/>
              <a:t> and for user data</a:t>
            </a:r>
          </a:p>
          <a:p>
            <a:pPr lvl="1">
              <a:spcBef>
                <a:spcPts val="363"/>
              </a:spcBef>
            </a:pPr>
            <a:r>
              <a:rPr lang="en-US" sz="1500" dirty="0"/>
              <a:t>A per-VM single file or partition would generally perform better, but then we</a:t>
            </a:r>
            <a:r>
              <a:rPr lang="ja-JP" altLang="en-US" sz="1500" dirty="0">
                <a:latin typeface="Arial"/>
              </a:rPr>
              <a:t>’</a:t>
            </a:r>
            <a:r>
              <a:rPr lang="en-US" sz="1500" dirty="0"/>
              <a:t>d practically lose VM instantiation dynamism</a:t>
            </a:r>
          </a:p>
        </p:txBody>
      </p:sp>
      <p:graphicFrame>
        <p:nvGraphicFramePr>
          <p:cNvPr id="18448" name="Objec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099091"/>
              </p:ext>
            </p:extLst>
          </p:nvPr>
        </p:nvGraphicFramePr>
        <p:xfrm>
          <a:off x="933450" y="4228728"/>
          <a:ext cx="10753526" cy="4815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Chart" r:id="rId4" imgW="14273016" imgH="5875220" progId="MSGraph.Chart.8">
                  <p:embed/>
                </p:oleObj>
              </mc:Choice>
              <mc:Fallback>
                <p:oleObj name="Chart" r:id="rId4" imgW="14273016" imgH="5875220" progId="MSGraph.Chart.8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4228728"/>
                        <a:ext cx="10753526" cy="4815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A3BDB-AE86-2045-9B77-56D956C98F49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19457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9458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59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60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61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62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63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64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65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466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9467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70" name="Rectangle 14"/>
          <p:cNvSpPr>
            <a:spLocks noGrp="1" noChangeArrowheads="1"/>
          </p:cNvSpPr>
          <p:nvPr>
            <p:ph type="title"/>
          </p:nvPr>
        </p:nvSpPr>
        <p:spPr>
          <a:xfrm>
            <a:off x="647700" y="431800"/>
            <a:ext cx="11709400" cy="1780704"/>
          </a:xfrm>
          <a:ln/>
        </p:spPr>
        <p:txBody>
          <a:bodyPr rIns="166398"/>
          <a:lstStyle/>
          <a:p>
            <a:pPr marL="57150"/>
            <a:r>
              <a:rPr lang="en-US" dirty="0" err="1">
                <a:latin typeface="Courier New" charset="0"/>
                <a:cs typeface="Courier New" charset="0"/>
                <a:sym typeface="Courier New" charset="0"/>
              </a:rPr>
              <a:t>iozone</a:t>
            </a:r>
            <a:r>
              <a:rPr lang="en-US" dirty="0"/>
              <a:t> on S</a:t>
            </a:r>
            <a:r>
              <a:rPr lang="en-US" dirty="0" smtClean="0"/>
              <a:t>L6 </a:t>
            </a:r>
            <a:r>
              <a:rPr lang="en-US" dirty="0"/>
              <a:t>(SL5.5 VMs)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47700" y="2171700"/>
            <a:ext cx="11709400" cy="2387600"/>
          </a:xfrm>
          <a:ln/>
        </p:spPr>
        <p:txBody>
          <a:bodyPr rIns="166398"/>
          <a:lstStyle/>
          <a:p>
            <a:pPr>
              <a:spcBef>
                <a:spcPct val="0"/>
              </a:spcBef>
            </a:pPr>
            <a:r>
              <a:rPr lang="en-US" sz="1800" dirty="0"/>
              <a:t>Consistently with what was seen with some CPU performance tests, 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iozone</a:t>
            </a:r>
            <a:r>
              <a:rPr lang="en-US" sz="1800" dirty="0"/>
              <a:t> on S</a:t>
            </a:r>
            <a:r>
              <a:rPr lang="en-US" sz="1800" dirty="0" smtClean="0"/>
              <a:t>L6 </a:t>
            </a:r>
            <a:r>
              <a:rPr lang="en-US" sz="1800" dirty="0"/>
              <a:t>surprisingly performs often worse than on SL5.5</a:t>
            </a:r>
          </a:p>
          <a:p>
            <a:pPr>
              <a:spcBef>
                <a:spcPts val="463"/>
              </a:spcBef>
            </a:pPr>
            <a:r>
              <a:rPr lang="en-US" sz="1800" dirty="0" smtClean="0"/>
              <a:t>Assuming </a:t>
            </a:r>
            <a:r>
              <a:rPr lang="en-US" sz="1800" dirty="0"/>
              <a:t>RHEL6 performance will be improved by RH, using VM with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-snapshot</a:t>
            </a:r>
            <a:r>
              <a:rPr lang="en-US" sz="1800" dirty="0"/>
              <a:t> for the root partition and a native LVM </a:t>
            </a:r>
            <a:r>
              <a:rPr lang="en-US" sz="1800" dirty="0" err="1"/>
              <a:t>patition</a:t>
            </a:r>
            <a:r>
              <a:rPr lang="en-US" sz="1800" dirty="0"/>
              <a:t> for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/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tmp</a:t>
            </a:r>
            <a:r>
              <a:rPr lang="en-US" sz="1800" dirty="0"/>
              <a:t> and user data in </a:t>
            </a:r>
            <a:r>
              <a:rPr lang="en-US" sz="1800" dirty="0" err="1"/>
              <a:t>WNoDes</a:t>
            </a:r>
            <a:r>
              <a:rPr lang="en-US" sz="1800" dirty="0"/>
              <a:t> seems a good choice here as well</a:t>
            </a:r>
          </a:p>
          <a:p>
            <a:pPr lvl="1">
              <a:spcBef>
                <a:spcPts val="375"/>
              </a:spcBef>
            </a:pPr>
            <a:r>
              <a:rPr lang="en-US" sz="1600" dirty="0"/>
              <a:t>But we will not upgrade HVs to </a:t>
            </a:r>
            <a:r>
              <a:rPr lang="en-US" sz="1600" dirty="0" smtClean="0"/>
              <a:t>SL6 </a:t>
            </a:r>
            <a:r>
              <a:rPr lang="en-US" sz="1600" dirty="0"/>
              <a:t>until we are able to get reasonable results in this area</a:t>
            </a:r>
          </a:p>
        </p:txBody>
      </p:sp>
      <p:graphicFrame>
        <p:nvGraphicFramePr>
          <p:cNvPr id="2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37992"/>
              </p:ext>
            </p:extLst>
          </p:nvPr>
        </p:nvGraphicFramePr>
        <p:xfrm>
          <a:off x="237704" y="4372744"/>
          <a:ext cx="5832648" cy="469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706946"/>
              </p:ext>
            </p:extLst>
          </p:nvPr>
        </p:nvGraphicFramePr>
        <p:xfrm>
          <a:off x="6142360" y="4516760"/>
          <a:ext cx="6120680" cy="450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DB321-1231-DA41-B135-89EA164CF7D0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9218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19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0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1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2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3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4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5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6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9227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647700" y="431800"/>
            <a:ext cx="11709400" cy="1852712"/>
          </a:xfrm>
          <a:ln/>
        </p:spPr>
        <p:txBody>
          <a:bodyPr rIns="166398"/>
          <a:lstStyle/>
          <a:p>
            <a:pPr marL="57150"/>
            <a:r>
              <a:rPr lang="en-US" dirty="0" err="1">
                <a:latin typeface="Courier New" charset="0"/>
                <a:cs typeface="Courier New" charset="0"/>
                <a:sym typeface="Courier New" charset="0"/>
              </a:rPr>
              <a:t>iozone</a:t>
            </a:r>
            <a:r>
              <a:rPr lang="en-US" dirty="0"/>
              <a:t> </a:t>
            </a:r>
            <a:r>
              <a:rPr lang="en-US" dirty="0" smtClean="0"/>
              <a:t>on QCOW2 image file</a:t>
            </a:r>
            <a:endParaRPr lang="en-US" dirty="0"/>
          </a:p>
        </p:txBody>
      </p:sp>
      <p:graphicFrame>
        <p:nvGraphicFramePr>
          <p:cNvPr id="19" name="Segnaposto contenut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404989"/>
              </p:ext>
            </p:extLst>
          </p:nvPr>
        </p:nvGraphicFramePr>
        <p:xfrm>
          <a:off x="647700" y="2212504"/>
          <a:ext cx="11709400" cy="698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46475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6D318-BDE5-A443-8545-68366CE26529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0481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20482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83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84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85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87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88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89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490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20491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94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/>
              <a:t>Network</a:t>
            </a: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46100" y="4584700"/>
            <a:ext cx="2286000" cy="2603500"/>
          </a:xfrm>
          <a:ln/>
        </p:spPr>
        <p:txBody>
          <a:bodyPr rIns="166398"/>
          <a:lstStyle/>
          <a:p>
            <a:r>
              <a:rPr lang="en-US" sz="1800"/>
              <a:t>SR-IOV slightly better than virtio wrt throughput</a:t>
            </a:r>
          </a:p>
          <a:p>
            <a:r>
              <a:rPr lang="en-US" sz="1800"/>
              <a:t>Disappointing SR-IOV performance wrt latency, CPU utilization</a:t>
            </a:r>
          </a:p>
        </p:txBody>
      </p:sp>
      <p:graphicFrame>
        <p:nvGraphicFramePr>
          <p:cNvPr id="20496" name="Object 16"/>
          <p:cNvGraphicFramePr>
            <a:graphicFrameLocks/>
          </p:cNvGraphicFramePr>
          <p:nvPr/>
        </p:nvGraphicFramePr>
        <p:xfrm>
          <a:off x="3271838" y="2305050"/>
          <a:ext cx="50292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Chart" r:id="rId4" imgW="7065539" imgH="4626761" progId="MSGraph.Chart.8">
                  <p:embed/>
                </p:oleObj>
              </mc:Choice>
              <mc:Fallback>
                <p:oleObj name="Chart" r:id="rId4" imgW="7065539" imgH="4626761" progId="MSGraph.Chart.8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2305050"/>
                        <a:ext cx="5029200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7"/>
          <p:cNvGraphicFramePr>
            <a:graphicFrameLocks/>
          </p:cNvGraphicFramePr>
          <p:nvPr/>
        </p:nvGraphicFramePr>
        <p:xfrm>
          <a:off x="7975600" y="2247900"/>
          <a:ext cx="50292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Chart" r:id="rId6" imgW="7065539" imgH="4626761" progId="MSGraph.Chart.8">
                  <p:embed/>
                </p:oleObj>
              </mc:Choice>
              <mc:Fallback>
                <p:oleObj name="Chart" r:id="rId6" imgW="7065539" imgH="4626761" progId="MSGraph.Chart.8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2247900"/>
                        <a:ext cx="5029200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/>
          </p:cNvGraphicFramePr>
          <p:nvPr/>
        </p:nvGraphicFramePr>
        <p:xfrm>
          <a:off x="3276600" y="5956300"/>
          <a:ext cx="50292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Chart" r:id="rId8" imgW="7065539" imgH="4626761" progId="MSGraph.Chart.8">
                  <p:embed/>
                </p:oleObj>
              </mc:Choice>
              <mc:Fallback>
                <p:oleObj name="Chart" r:id="rId8" imgW="7065539" imgH="4626761" progId="MSGraph.Chart.8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56300"/>
                        <a:ext cx="5029200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19"/>
          <p:cNvGraphicFramePr>
            <a:graphicFrameLocks/>
          </p:cNvGraphicFramePr>
          <p:nvPr/>
        </p:nvGraphicFramePr>
        <p:xfrm>
          <a:off x="7975600" y="5930900"/>
          <a:ext cx="50292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Chart" r:id="rId10" imgW="7065539" imgH="4626761" progId="MSGraph.Chart.8">
                  <p:embed/>
                </p:oleObj>
              </mc:Choice>
              <mc:Fallback>
                <p:oleObj name="Chart" r:id="rId10" imgW="7065539" imgH="4626761" progId="MSGraph.Chart.8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5930900"/>
                        <a:ext cx="5029200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DB321-1231-DA41-B135-89EA164CF7D0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9218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19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0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1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2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3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4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5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6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9227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 dirty="0" smtClean="0"/>
              <a:t>The problem we see for the future</a:t>
            </a:r>
            <a:endParaRPr lang="en-US" dirty="0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66398"/>
          <a:lstStyle/>
          <a:p>
            <a:r>
              <a:rPr lang="en-US" dirty="0" smtClean="0"/>
              <a:t>Number of cores in modern </a:t>
            </a:r>
            <a:r>
              <a:rPr lang="en-US" dirty="0" smtClean="0"/>
              <a:t>CPUs </a:t>
            </a:r>
            <a:r>
              <a:rPr lang="en-US" dirty="0" smtClean="0"/>
              <a:t>is constantly increasing</a:t>
            </a:r>
          </a:p>
          <a:p>
            <a:r>
              <a:rPr lang="en-US" dirty="0" smtClean="0"/>
              <a:t>Virtualizing to optimize (</a:t>
            </a:r>
            <a:r>
              <a:rPr lang="en-US" dirty="0" err="1" smtClean="0"/>
              <a:t>cpu</a:t>
            </a:r>
            <a:r>
              <a:rPr lang="en-US" dirty="0" smtClean="0"/>
              <a:t>/ram</a:t>
            </a:r>
            <a:r>
              <a:rPr lang="en-US" dirty="0" smtClean="0"/>
              <a:t>) resources is </a:t>
            </a:r>
            <a:r>
              <a:rPr lang="en-US" dirty="0" smtClean="0"/>
              <a:t>not enough</a:t>
            </a:r>
          </a:p>
          <a:p>
            <a:pPr lvl="1"/>
            <a:r>
              <a:rPr lang="en-US" dirty="0"/>
              <a:t>O(20) cores per </a:t>
            </a:r>
            <a:r>
              <a:rPr lang="en-US" dirty="0" err="1"/>
              <a:t>cpu</a:t>
            </a:r>
            <a:r>
              <a:rPr lang="en-US" dirty="0"/>
              <a:t> will require 10GBps </a:t>
            </a:r>
            <a:r>
              <a:rPr lang="en-US" dirty="0" err="1"/>
              <a:t>nics</a:t>
            </a:r>
            <a:r>
              <a:rPr lang="en-US" dirty="0"/>
              <a:t> (at least at T1)</a:t>
            </a:r>
          </a:p>
          <a:p>
            <a:pPr lvl="1"/>
            <a:r>
              <a:rPr lang="en-US" dirty="0" smtClean="0"/>
              <a:t>Disk i/o is still a problem (it was the same last year, no significant improvement has been done)</a:t>
            </a:r>
          </a:p>
        </p:txBody>
      </p:sp>
    </p:spTree>
    <p:extLst>
      <p:ext uri="{BB962C8B-B14F-4D97-AF65-F5344CB8AC3E}">
        <p14:creationId xmlns:p14="http://schemas.microsoft.com/office/powerpoint/2010/main" val="29188258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DB321-1231-DA41-B135-89EA164CF7D0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9218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19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0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1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2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3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4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5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6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9227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 dirty="0" smtClean="0"/>
              <a:t>Technology improvements</a:t>
            </a:r>
            <a:endParaRPr lang="en-US" dirty="0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47700" y="2428528"/>
            <a:ext cx="11709400" cy="6766272"/>
          </a:xfrm>
          <a:ln/>
        </p:spPr>
        <p:txBody>
          <a:bodyPr rIns="166398">
            <a:normAutofit lnSpcReduction="10000"/>
          </a:bodyPr>
          <a:lstStyle/>
          <a:p>
            <a:r>
              <a:rPr lang="en-US" dirty="0" smtClean="0"/>
              <a:t>SSDs may help</a:t>
            </a:r>
          </a:p>
          <a:p>
            <a:pPr lvl="1"/>
            <a:r>
              <a:rPr lang="en-US" dirty="0" smtClean="0"/>
              <a:t>Did not arrive </a:t>
            </a:r>
            <a:r>
              <a:rPr lang="en-US" dirty="0" smtClean="0"/>
              <a:t>on </a:t>
            </a:r>
            <a:r>
              <a:rPr lang="en-US" dirty="0" smtClean="0"/>
              <a:t>time to be tested </a:t>
            </a:r>
            <a:r>
              <a:rPr lang="en-US" dirty="0" smtClean="0">
                <a:sym typeface="Wingdings"/>
              </a:rPr>
              <a:t></a:t>
            </a:r>
          </a:p>
          <a:p>
            <a:pPr lvl="1"/>
            <a:r>
              <a:rPr lang="en-US" dirty="0" smtClean="0">
                <a:sym typeface="Wingdings"/>
              </a:rPr>
              <a:t>Great expectations, but price will prevent massive adoption at least in 2011</a:t>
            </a:r>
          </a:p>
          <a:p>
            <a:r>
              <a:rPr lang="en-US" dirty="0" smtClean="0">
                <a:sym typeface="Wingdings"/>
              </a:rPr>
              <a:t>SR-IOV </a:t>
            </a:r>
            <a:r>
              <a:rPr lang="en-US" dirty="0" err="1" smtClean="0">
                <a:sym typeface="Wingdings"/>
              </a:rPr>
              <a:t>nics</a:t>
            </a:r>
            <a:r>
              <a:rPr lang="en-US" dirty="0" smtClean="0">
                <a:sym typeface="Wingdings"/>
              </a:rPr>
              <a:t> are very interesting</a:t>
            </a:r>
          </a:p>
          <a:p>
            <a:pPr lvl="1"/>
            <a:r>
              <a:rPr lang="en-US" dirty="0" smtClean="0">
                <a:sym typeface="Wingdings"/>
              </a:rPr>
              <a:t>Drivers have to improve</a:t>
            </a:r>
          </a:p>
          <a:p>
            <a:r>
              <a:rPr lang="en-US" dirty="0" smtClean="0">
                <a:sym typeface="Wingdings"/>
              </a:rPr>
              <a:t>SL6: virtualization embedded</a:t>
            </a:r>
          </a:p>
          <a:p>
            <a:pPr lvl="1"/>
            <a:r>
              <a:rPr lang="en-US" dirty="0" smtClean="0">
                <a:sym typeface="Wingdings"/>
              </a:rPr>
              <a:t>KSM, </a:t>
            </a:r>
            <a:r>
              <a:rPr lang="en-US" dirty="0" err="1" smtClean="0">
                <a:sym typeface="Wingdings"/>
              </a:rPr>
              <a:t>hugetlbfs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pci-passthrough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Still problems with performance</a:t>
            </a:r>
          </a:p>
          <a:p>
            <a:r>
              <a:rPr lang="en-US" dirty="0" smtClean="0">
                <a:sym typeface="Wingdings"/>
              </a:rPr>
              <a:t>KVM </a:t>
            </a:r>
            <a:r>
              <a:rPr lang="en-US" dirty="0" err="1" smtClean="0">
                <a:sym typeface="Wingdings"/>
              </a:rPr>
              <a:t>VirtFS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para</a:t>
            </a:r>
            <a:r>
              <a:rPr lang="en-US" dirty="0" smtClean="0">
                <a:sym typeface="Wingdings"/>
              </a:rPr>
              <a:t>-virtualized 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45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6A424-0381-464D-AEE7-23E40CB59F14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23554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55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56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57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58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59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60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61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562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23563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3566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/>
              <a:t>Conclusions</a:t>
            </a:r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47700" y="2356520"/>
            <a:ext cx="11709400" cy="6838280"/>
          </a:xfrm>
          <a:ln/>
        </p:spPr>
        <p:txBody>
          <a:bodyPr rIns="166398">
            <a:normAutofit/>
          </a:bodyPr>
          <a:lstStyle/>
          <a:p>
            <a:pPr>
              <a:spcBef>
                <a:spcPct val="0"/>
              </a:spcBef>
            </a:pPr>
            <a:r>
              <a:rPr lang="en-US" sz="2400" dirty="0"/>
              <a:t>VM performance tuning still requires detailed knowledge of system internals and sometimes of application behaviors</a:t>
            </a:r>
          </a:p>
          <a:p>
            <a:pPr lvl="1">
              <a:spcBef>
                <a:spcPts val="413"/>
              </a:spcBef>
            </a:pPr>
            <a:r>
              <a:rPr lang="en-US" sz="1800" dirty="0" smtClean="0"/>
              <a:t>Many </a:t>
            </a:r>
            <a:r>
              <a:rPr lang="en-US" sz="1800" dirty="0"/>
              <a:t>improvements of various types have generally been implemented in hypervisors and in VM management systems. Some </a:t>
            </a:r>
            <a:r>
              <a:rPr lang="en-US" sz="1800" dirty="0">
                <a:latin typeface="Arial Italic" charset="0"/>
                <a:cs typeface="Arial Italic" charset="0"/>
                <a:sym typeface="Arial Italic" charset="0"/>
              </a:rPr>
              <a:t>not</a:t>
            </a:r>
            <a:r>
              <a:rPr lang="en-US" sz="1800" dirty="0"/>
              <a:t> described here are:</a:t>
            </a:r>
          </a:p>
          <a:p>
            <a:pPr lvl="2">
              <a:spcBef>
                <a:spcPts val="363"/>
              </a:spcBef>
            </a:pPr>
            <a:r>
              <a:rPr lang="en-US" sz="1600" dirty="0" smtClean="0"/>
              <a:t>VM </a:t>
            </a:r>
            <a:r>
              <a:rPr lang="en-US" sz="1600" dirty="0"/>
              <a:t>pinning. Watch out for I/O subtleties in CPU hardware architectures.</a:t>
            </a:r>
          </a:p>
          <a:p>
            <a:pPr lvl="2">
              <a:spcBef>
                <a:spcPts val="363"/>
              </a:spcBef>
            </a:pPr>
            <a:r>
              <a:rPr lang="en-US" sz="1600" dirty="0"/>
              <a:t>Advanced VM brokerage. WNoDeS fully uses LRMS-based brokering for VM allocations; thanks to this, algorithms for e.g. grouping VMs to partition I/O traffic (for example, to group together all VMs belonging to a certain VO/user group) or to minimize the number of active physical hardware (for example, to suspend / hibernate / turn off unused hardware) can be easily implemented (whether to do it or not depends much on the data centers infrastructure / applications)</a:t>
            </a:r>
          </a:p>
          <a:p>
            <a:pPr>
              <a:spcBef>
                <a:spcPts val="5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steady increase in the number of cores per physical hardware has a significant impact in the number of virtualized systems even on a medium-sized farm</a:t>
            </a:r>
          </a:p>
          <a:p>
            <a:pPr lvl="1">
              <a:spcBef>
                <a:spcPts val="413"/>
              </a:spcBef>
            </a:pPr>
            <a:r>
              <a:rPr lang="en-US" sz="1800" dirty="0"/>
              <a:t>This is important both for access to distributed storage, and for the set-up of traditional batch system clusters (e.g. the size of a batch farm easily increases by </a:t>
            </a:r>
            <a:r>
              <a:rPr lang="en-US" sz="1800" dirty="0">
                <a:latin typeface="Arial Italic" charset="0"/>
                <a:cs typeface="Arial Italic" charset="0"/>
                <a:sym typeface="Arial Italic" charset="0"/>
              </a:rPr>
              <a:t>an order of magnitude</a:t>
            </a:r>
            <a:r>
              <a:rPr lang="en-US" sz="1800" dirty="0"/>
              <a:t> with VMs)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spcBef>
                <a:spcPts val="500"/>
              </a:spcBef>
            </a:pPr>
            <a:r>
              <a:rPr lang="en-US" sz="2400" dirty="0">
                <a:solidFill>
                  <a:srgbClr val="FF0000"/>
                </a:solidFill>
              </a:rPr>
              <a:t>The difficulty is not so much in </a:t>
            </a:r>
            <a:r>
              <a:rPr lang="en-US" sz="24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virtualizing (even a large number of) resources</a:t>
            </a:r>
            <a:r>
              <a:rPr lang="en-US" sz="2400" dirty="0">
                <a:solidFill>
                  <a:srgbClr val="FF0000"/>
                </a:solidFill>
              </a:rPr>
              <a:t>. It is much more in having a dynamic, scalable, extensible, efficient architecture, integrated with local, Grid, Cloud access interfaces and with large storage systems.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DB321-1231-DA41-B135-89EA164CF7D0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9218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19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0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1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2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3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4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5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226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9227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 dirty="0" smtClean="0"/>
              <a:t>Why this presentation</a:t>
            </a:r>
            <a:endParaRPr lang="en-US" dirty="0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66398">
            <a:normAutofit lnSpcReduction="10000"/>
          </a:bodyPr>
          <a:lstStyle/>
          <a:p>
            <a:r>
              <a:rPr lang="en-US" dirty="0" smtClean="0"/>
              <a:t>CNAF deeply involved in virtualization</a:t>
            </a:r>
          </a:p>
          <a:p>
            <a:pPr lvl="1"/>
            <a:r>
              <a:rPr lang="en-US" dirty="0" smtClean="0"/>
              <a:t>WNoDeS</a:t>
            </a:r>
          </a:p>
          <a:p>
            <a:pPr lvl="1"/>
            <a:r>
              <a:rPr lang="en-US" dirty="0" smtClean="0"/>
              <a:t>CCR Virtualization group</a:t>
            </a:r>
          </a:p>
          <a:p>
            <a:pPr lvl="1"/>
            <a:r>
              <a:rPr lang="en-US" dirty="0" smtClean="0"/>
              <a:t>Modern CPU “ask” to be used with virtualization</a:t>
            </a:r>
          </a:p>
          <a:p>
            <a:r>
              <a:rPr lang="en-US" dirty="0"/>
              <a:t>W</a:t>
            </a:r>
            <a:r>
              <a:rPr lang="en-US" dirty="0" smtClean="0"/>
              <a:t>ill show all the tests we performed aimed to solve bottlenecks and to improve virtual machines speed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These results do not apply only to WNoDeS</a:t>
            </a:r>
          </a:p>
          <a:p>
            <a:r>
              <a:rPr lang="en-US" dirty="0" smtClean="0"/>
              <a:t>See also SR-IOV poster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51169-E694-ED48-9A02-377C95BB9014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8194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195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196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197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199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200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201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202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8203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 dirty="0"/>
              <a:t>WNoDeS Release Schedule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66398"/>
          <a:lstStyle/>
          <a:p>
            <a:pPr>
              <a:spcBef>
                <a:spcPct val="0"/>
              </a:spcBef>
            </a:pPr>
            <a:r>
              <a:rPr lang="en-US" sz="2300" dirty="0"/>
              <a:t>WNoDeS 1 released in May 2010</a:t>
            </a:r>
          </a:p>
          <a:p>
            <a:pPr>
              <a:spcBef>
                <a:spcPts val="575"/>
              </a:spcBef>
            </a:pPr>
            <a:r>
              <a:rPr lang="en-US" sz="2300" dirty="0"/>
              <a:t>WNoDeS 2 </a:t>
            </a:r>
            <a:r>
              <a:rPr lang="ja-JP" altLang="en-US" sz="2300" dirty="0">
                <a:latin typeface="Arial"/>
              </a:rPr>
              <a:t>“</a:t>
            </a:r>
            <a:r>
              <a:rPr lang="en-US" sz="2300" dirty="0"/>
              <a:t>Harvest</a:t>
            </a:r>
            <a:r>
              <a:rPr lang="ja-JP" altLang="en-US" sz="2300" dirty="0">
                <a:latin typeface="Arial"/>
              </a:rPr>
              <a:t>”</a:t>
            </a:r>
            <a:r>
              <a:rPr lang="en-US" sz="2300" dirty="0"/>
              <a:t> public release scheduled for September 2011</a:t>
            </a:r>
          </a:p>
          <a:p>
            <a:pPr lvl="1">
              <a:spcBef>
                <a:spcPts val="475"/>
              </a:spcBef>
            </a:pPr>
            <a:r>
              <a:rPr lang="en-US" sz="2000" dirty="0"/>
              <a:t>More flexibility in VLAN usage - supports VLAN confinement to certain hypervisors only</a:t>
            </a:r>
          </a:p>
          <a:p>
            <a:pPr lvl="1">
              <a:spcBef>
                <a:spcPts val="475"/>
              </a:spcBef>
            </a:pPr>
            <a:r>
              <a:rPr lang="en-US" sz="2000" dirty="0" err="1" smtClean="0">
                <a:latin typeface="Courier New" charset="0"/>
                <a:cs typeface="Courier New" charset="0"/>
                <a:sym typeface="Courier New" charset="0"/>
              </a:rPr>
              <a:t>libvirt</a:t>
            </a:r>
            <a:r>
              <a:rPr lang="en-US" sz="2000" dirty="0" smtClean="0"/>
              <a:t> </a:t>
            </a:r>
            <a:r>
              <a:rPr lang="en-US" sz="2000" dirty="0"/>
              <a:t>now used to manage and monitor VMs</a:t>
            </a:r>
          </a:p>
          <a:p>
            <a:pPr lvl="2">
              <a:spcBef>
                <a:spcPts val="413"/>
              </a:spcBef>
            </a:pPr>
            <a:r>
              <a:rPr lang="en-US" sz="1800" dirty="0"/>
              <a:t>Either locally or via a Web app</a:t>
            </a:r>
          </a:p>
          <a:p>
            <a:pPr lvl="1">
              <a:spcBef>
                <a:spcPts val="475"/>
              </a:spcBef>
            </a:pPr>
            <a:r>
              <a:rPr lang="en-US" sz="2000" dirty="0"/>
              <a:t>Improved handling of VM images</a:t>
            </a:r>
          </a:p>
          <a:p>
            <a:pPr lvl="2">
              <a:spcBef>
                <a:spcPts val="413"/>
              </a:spcBef>
            </a:pPr>
            <a:r>
              <a:rPr lang="en-US" sz="1800" dirty="0"/>
              <a:t>Automatic purge of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old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 VM images on hypervisors</a:t>
            </a:r>
          </a:p>
          <a:p>
            <a:pPr lvl="2">
              <a:spcBef>
                <a:spcPts val="413"/>
              </a:spcBef>
            </a:pPr>
            <a:r>
              <a:rPr lang="en-US" sz="1800" dirty="0"/>
              <a:t>Image tagging now supported</a:t>
            </a:r>
          </a:p>
          <a:p>
            <a:pPr lvl="2">
              <a:spcBef>
                <a:spcPts val="413"/>
              </a:spcBef>
            </a:pPr>
            <a:r>
              <a:rPr lang="en-US" sz="1800" dirty="0"/>
              <a:t>Download of VM images to hypervisors via either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http</a:t>
            </a:r>
            <a:r>
              <a:rPr lang="en-US" sz="1800" dirty="0"/>
              <a:t> or </a:t>
            </a:r>
            <a:r>
              <a:rPr lang="en-US" sz="1800" dirty="0" err="1"/>
              <a:t>Posix</a:t>
            </a:r>
            <a:r>
              <a:rPr lang="en-US" sz="1800" dirty="0"/>
              <a:t> I/O</a:t>
            </a:r>
          </a:p>
          <a:p>
            <a:pPr lvl="1">
              <a:spcBef>
                <a:spcPts val="475"/>
              </a:spcBef>
            </a:pPr>
            <a:r>
              <a:rPr lang="en-US" sz="2000" dirty="0"/>
              <a:t>Hooks for porting WNoDeS to LRMS other than </a:t>
            </a:r>
            <a:r>
              <a:rPr lang="en-US" sz="2000" dirty="0" smtClean="0"/>
              <a:t>LSF</a:t>
            </a:r>
            <a:endParaRPr lang="en-US" sz="2000" dirty="0"/>
          </a:p>
          <a:p>
            <a:pPr lvl="1">
              <a:spcBef>
                <a:spcPts val="475"/>
              </a:spcBef>
            </a:pPr>
            <a:r>
              <a:rPr lang="en-US" sz="2000" dirty="0"/>
              <a:t>Internal changes</a:t>
            </a:r>
          </a:p>
          <a:p>
            <a:pPr lvl="2">
              <a:spcBef>
                <a:spcPts val="413"/>
              </a:spcBef>
            </a:pPr>
            <a:r>
              <a:rPr lang="en-US" sz="1800" dirty="0"/>
              <a:t>Improved handling of Cloud resources</a:t>
            </a:r>
          </a:p>
          <a:p>
            <a:pPr lvl="2">
              <a:spcBef>
                <a:spcPts val="413"/>
              </a:spcBef>
            </a:pPr>
            <a:r>
              <a:rPr lang="en-US" sz="1800" dirty="0"/>
              <a:t>New plug-in architecture</a:t>
            </a:r>
          </a:p>
          <a:p>
            <a:pPr lvl="1">
              <a:spcBef>
                <a:spcPts val="475"/>
              </a:spcBef>
            </a:pPr>
            <a:r>
              <a:rPr lang="en-US" sz="2000" dirty="0"/>
              <a:t>Performance, management and usability improvements</a:t>
            </a:r>
          </a:p>
          <a:p>
            <a:pPr lvl="2">
              <a:spcBef>
                <a:spcPts val="413"/>
              </a:spcBef>
            </a:pPr>
            <a:r>
              <a:rPr lang="en-US" sz="1800" dirty="0">
                <a:solidFill>
                  <a:srgbClr val="D90B00"/>
                </a:solidFill>
              </a:rPr>
              <a:t>Direct support for LVM partitioning, significant performance increase with local I/O</a:t>
            </a:r>
          </a:p>
          <a:p>
            <a:pPr lvl="2">
              <a:spcBef>
                <a:spcPts val="413"/>
              </a:spcBef>
            </a:pPr>
            <a:r>
              <a:rPr lang="en-US" sz="1800" dirty="0">
                <a:solidFill>
                  <a:srgbClr val="D90B00"/>
                </a:solidFill>
              </a:rPr>
              <a:t>Support for local </a:t>
            </a:r>
            <a:r>
              <a:rPr lang="en-US" sz="1800" dirty="0" err="1">
                <a:solidFill>
                  <a:srgbClr val="D90B00"/>
                </a:solidFill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 sz="1800" dirty="0">
                <a:solidFill>
                  <a:srgbClr val="D90B00"/>
                </a:solidFill>
              </a:rPr>
              <a:t> or </a:t>
            </a:r>
            <a:r>
              <a:rPr lang="en-US" sz="1800" dirty="0" err="1">
                <a:solidFill>
                  <a:srgbClr val="D90B00"/>
                </a:solidFill>
                <a:latin typeface="Courier New" charset="0"/>
                <a:cs typeface="Courier New" charset="0"/>
                <a:sym typeface="Courier New" charset="0"/>
              </a:rPr>
              <a:t>nfs</a:t>
            </a:r>
            <a:r>
              <a:rPr lang="en-US" sz="1800" dirty="0">
                <a:solidFill>
                  <a:srgbClr val="D90B00"/>
                </a:solidFill>
              </a:rPr>
              <a:t> gateways to a large distributed file system</a:t>
            </a:r>
          </a:p>
          <a:p>
            <a:pPr lvl="2">
              <a:spcBef>
                <a:spcPts val="413"/>
              </a:spcBef>
            </a:pPr>
            <a:r>
              <a:rPr lang="en-US" sz="1800" dirty="0"/>
              <a:t>New web application for Cloud provisioning and monitoring, improved command line tools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2DB3-CB9B-0E4A-A04D-1736B4F0445E}" type="slidenum">
              <a:rPr lang="en-US"/>
              <a:pPr/>
              <a:t>4</a:t>
            </a:fld>
            <a:endParaRPr lang="en-US"/>
          </a:p>
        </p:txBody>
      </p:sp>
      <p:sp>
        <p:nvSpPr>
          <p:cNvPr id="10241" name="AutoShape 1"/>
          <p:cNvSpPr>
            <a:spLocks noChangeShapeType="1"/>
          </p:cNvSpPr>
          <p:nvPr/>
        </p:nvSpPr>
        <p:spPr bwMode="auto">
          <a:xfrm>
            <a:off x="10152063" y="7480300"/>
            <a:ext cx="12700" cy="10795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0243" name="Rectangle 3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44" name="Rectangle 4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47" name="Rectangle 7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48" name="Rectangle 8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49" name="Rectangle 9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0252" name="Picture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55" name="Rectangle 1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/>
              <a:t>Alternatives to mounting</a:t>
            </a:r>
            <a:br>
              <a:rPr lang="en-US"/>
            </a:br>
            <a:r>
              <a:rPr lang="en-US"/>
              <a:t>GPFS on VMs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47700" y="2819400"/>
            <a:ext cx="7175500" cy="6413500"/>
          </a:xfrm>
          <a:ln/>
        </p:spPr>
        <p:txBody>
          <a:bodyPr rIns="166398"/>
          <a:lstStyle/>
          <a:p>
            <a:pPr>
              <a:spcBef>
                <a:spcPct val="0"/>
              </a:spcBef>
            </a:pPr>
            <a:r>
              <a:rPr lang="en-US" sz="2200" dirty="0"/>
              <a:t>Preliminary remark: the distributed file system adopted by the INFN Tier-1 is GPFS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Serving about 8 PB of disk storage directly, and transparently interfacing to 10 PB of tape storage via INFN</a:t>
            </a:r>
            <a:r>
              <a:rPr lang="ja-JP" altLang="en-US" sz="1900" dirty="0">
                <a:latin typeface="Arial"/>
              </a:rPr>
              <a:t>’</a:t>
            </a:r>
            <a:r>
              <a:rPr lang="en-US" sz="1900" dirty="0"/>
              <a:t>s GEMSS (an MSS solution based on </a:t>
            </a:r>
            <a:r>
              <a:rPr lang="en-US" sz="1900" dirty="0" err="1"/>
              <a:t>StoRM</a:t>
            </a:r>
            <a:r>
              <a:rPr lang="en-US" sz="1900" dirty="0"/>
              <a:t>/GPFS)</a:t>
            </a:r>
          </a:p>
          <a:p>
            <a:pPr>
              <a:spcBef>
                <a:spcPts val="550"/>
              </a:spcBef>
            </a:pPr>
            <a:r>
              <a:rPr lang="en-US" sz="2200" dirty="0"/>
              <a:t>The issue, not strictly GPFS-specific, is that </a:t>
            </a:r>
            <a:r>
              <a:rPr lang="en-US" sz="2200" dirty="0">
                <a:latin typeface="Arial Italic" charset="0"/>
                <a:cs typeface="Arial Italic" charset="0"/>
                <a:sym typeface="Arial Italic" charset="0"/>
              </a:rPr>
              <a:t>any CPU core</a:t>
            </a:r>
            <a:r>
              <a:rPr lang="en-US" sz="2200" dirty="0"/>
              <a:t> may become a GPFS (or any other distributed FS) client. This leads to GPFS clusters of several thousands of nodes (WNoDeS currently serves about 2,000 VMs at the INFN Tier-1)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This is </a:t>
            </a:r>
            <a:r>
              <a:rPr lang="en-US" sz="1900" dirty="0">
                <a:latin typeface="Arial Italic" charset="0"/>
                <a:cs typeface="Arial Italic" charset="0"/>
                <a:sym typeface="Arial Italic" charset="0"/>
              </a:rPr>
              <a:t>large</a:t>
            </a:r>
            <a:r>
              <a:rPr lang="en-US" sz="1900" dirty="0"/>
              <a:t>, even according to IBM, requires special care and tuning, and may impact performance and functionality of the cluster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This will only get worse with the steady increase in the number of CPU cores in processors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We investigated two alternatives, both assuming that an HV would distributed data to </a:t>
            </a:r>
            <a:r>
              <a:rPr lang="en-US" sz="1900" dirty="0">
                <a:latin typeface="Arial Italic" charset="0"/>
                <a:cs typeface="Arial Italic" charset="0"/>
                <a:sym typeface="Arial Italic" charset="0"/>
              </a:rPr>
              <a:t>its own</a:t>
            </a:r>
            <a:r>
              <a:rPr lang="en-US" sz="1900" dirty="0"/>
              <a:t> VMs</a:t>
            </a:r>
          </a:p>
          <a:p>
            <a:pPr lvl="2">
              <a:spcBef>
                <a:spcPts val="400"/>
              </a:spcBef>
            </a:pPr>
            <a:r>
              <a:rPr lang="en-US" sz="1700" dirty="0" err="1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 sz="1700" dirty="0"/>
              <a:t>, a FUSE-based solution</a:t>
            </a:r>
          </a:p>
          <a:p>
            <a:pPr lvl="2">
              <a:spcBef>
                <a:spcPts val="400"/>
              </a:spcBef>
            </a:pPr>
            <a:r>
              <a:rPr lang="en-US" sz="1700" dirty="0"/>
              <a:t>a GPFS-to-NFS export</a:t>
            </a:r>
          </a:p>
        </p:txBody>
      </p:sp>
      <p:sp>
        <p:nvSpPr>
          <p:cNvPr id="10257" name="AutoShape 17"/>
          <p:cNvSpPr>
            <a:spLocks/>
          </p:cNvSpPr>
          <p:nvPr/>
        </p:nvSpPr>
        <p:spPr bwMode="auto">
          <a:xfrm>
            <a:off x="8724900" y="4254500"/>
            <a:ext cx="2895600" cy="1498600"/>
          </a:xfrm>
          <a:prstGeom prst="roundRect">
            <a:avLst>
              <a:gd name="adj" fmla="val 12708"/>
            </a:avLst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258" name="AutoShape 18"/>
          <p:cNvSpPr>
            <a:spLocks/>
          </p:cNvSpPr>
          <p:nvPr/>
        </p:nvSpPr>
        <p:spPr bwMode="auto">
          <a:xfrm>
            <a:off x="8712200" y="5257800"/>
            <a:ext cx="2895600" cy="495300"/>
          </a:xfrm>
          <a:prstGeom prst="roundRect">
            <a:avLst>
              <a:gd name="adj" fmla="val 38458"/>
            </a:avLst>
          </a:prstGeom>
          <a:solidFill>
            <a:srgbClr val="FFCC66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259" name="Rectangle 19"/>
          <p:cNvSpPr>
            <a:spLocks/>
          </p:cNvSpPr>
          <p:nvPr/>
        </p:nvSpPr>
        <p:spPr bwMode="auto">
          <a:xfrm>
            <a:off x="8750300" y="5334000"/>
            <a:ext cx="2019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1400">
                <a:solidFill>
                  <a:schemeClr val="tx1"/>
                </a:solidFill>
                <a:latin typeface="Arial Bold" charset="0"/>
                <a:ea typeface="ＭＳ Ｐゴシック" charset="0"/>
                <a:cs typeface="Arial Bold" charset="0"/>
                <a:sym typeface="Arial Bold" charset="0"/>
              </a:rPr>
              <a:t>Hypervisor (no GPFS)</a:t>
            </a:r>
          </a:p>
        </p:txBody>
      </p:sp>
      <p:sp>
        <p:nvSpPr>
          <p:cNvPr id="10260" name="AutoShape 20"/>
          <p:cNvSpPr>
            <a:spLocks noChangeShapeType="1"/>
          </p:cNvSpPr>
          <p:nvPr/>
        </p:nvSpPr>
        <p:spPr bwMode="auto">
          <a:xfrm>
            <a:off x="10163175" y="3454400"/>
            <a:ext cx="963613" cy="1295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10826750" y="4508500"/>
            <a:ext cx="601663" cy="482600"/>
            <a:chOff x="0" y="0"/>
            <a:chExt cx="379" cy="304"/>
          </a:xfrm>
        </p:grpSpPr>
        <p:sp>
          <p:nvSpPr>
            <p:cNvPr id="10262" name="AutoShape 22"/>
            <p:cNvSpPr>
              <a:spLocks/>
            </p:cNvSpPr>
            <p:nvPr/>
          </p:nvSpPr>
          <p:spPr bwMode="auto">
            <a:xfrm>
              <a:off x="58" y="0"/>
              <a:ext cx="304" cy="304"/>
            </a:xfrm>
            <a:prstGeom prst="roundRect">
              <a:avLst>
                <a:gd name="adj" fmla="val 39472"/>
              </a:avLst>
            </a:prstGeom>
            <a:solidFill>
              <a:srgbClr val="6666FF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0" y="16"/>
              <a:ext cx="37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VM</a:t>
              </a:r>
            </a:p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(GPFS)</a:t>
              </a:r>
            </a:p>
          </p:txBody>
        </p:sp>
      </p:grpSp>
      <p:sp>
        <p:nvSpPr>
          <p:cNvPr id="10264" name="AutoShape 24"/>
          <p:cNvSpPr>
            <a:spLocks noChangeShapeType="1"/>
          </p:cNvSpPr>
          <p:nvPr/>
        </p:nvSpPr>
        <p:spPr bwMode="auto">
          <a:xfrm flipH="1">
            <a:off x="9151938" y="3454400"/>
            <a:ext cx="1011237" cy="1293813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265" name="Group 25"/>
          <p:cNvGrpSpPr>
            <a:grpSpLocks/>
          </p:cNvGrpSpPr>
          <p:nvPr/>
        </p:nvGrpSpPr>
        <p:grpSpPr bwMode="auto">
          <a:xfrm>
            <a:off x="8851900" y="4508500"/>
            <a:ext cx="601663" cy="482600"/>
            <a:chOff x="0" y="0"/>
            <a:chExt cx="379" cy="304"/>
          </a:xfrm>
        </p:grpSpPr>
        <p:sp>
          <p:nvSpPr>
            <p:cNvPr id="10266" name="AutoShape 26"/>
            <p:cNvSpPr>
              <a:spLocks/>
            </p:cNvSpPr>
            <p:nvPr/>
          </p:nvSpPr>
          <p:spPr bwMode="auto">
            <a:xfrm>
              <a:off x="58" y="0"/>
              <a:ext cx="304" cy="304"/>
            </a:xfrm>
            <a:prstGeom prst="roundRect">
              <a:avLst>
                <a:gd name="adj" fmla="val 39472"/>
              </a:avLst>
            </a:prstGeom>
            <a:solidFill>
              <a:srgbClr val="6666FF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67" name="Rectangle 27"/>
            <p:cNvSpPr>
              <a:spLocks/>
            </p:cNvSpPr>
            <p:nvPr/>
          </p:nvSpPr>
          <p:spPr bwMode="auto">
            <a:xfrm>
              <a:off x="0" y="16"/>
              <a:ext cx="37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000" dirty="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VM</a:t>
              </a:r>
            </a:p>
            <a:p>
              <a:pPr marL="57150" algn="ctr"/>
              <a:r>
                <a:rPr lang="en-US" sz="1000" dirty="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(GPFS)</a:t>
              </a:r>
            </a:p>
          </p:txBody>
        </p:sp>
      </p:grpSp>
      <p:sp>
        <p:nvSpPr>
          <p:cNvPr id="10268" name="AutoShape 28"/>
          <p:cNvSpPr>
            <a:spLocks noChangeShapeType="1"/>
          </p:cNvSpPr>
          <p:nvPr/>
        </p:nvSpPr>
        <p:spPr bwMode="auto">
          <a:xfrm flipH="1">
            <a:off x="10142538" y="3454400"/>
            <a:ext cx="20637" cy="1295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9842500" y="4508500"/>
            <a:ext cx="601663" cy="482600"/>
            <a:chOff x="0" y="0"/>
            <a:chExt cx="379" cy="304"/>
          </a:xfrm>
        </p:grpSpPr>
        <p:sp>
          <p:nvSpPr>
            <p:cNvPr id="10270" name="AutoShape 30"/>
            <p:cNvSpPr>
              <a:spLocks/>
            </p:cNvSpPr>
            <p:nvPr/>
          </p:nvSpPr>
          <p:spPr bwMode="auto">
            <a:xfrm>
              <a:off x="58" y="0"/>
              <a:ext cx="304" cy="304"/>
            </a:xfrm>
            <a:prstGeom prst="roundRect">
              <a:avLst>
                <a:gd name="adj" fmla="val 39472"/>
              </a:avLst>
            </a:prstGeom>
            <a:solidFill>
              <a:srgbClr val="6666FF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71" name="Rectangle 31"/>
            <p:cNvSpPr>
              <a:spLocks/>
            </p:cNvSpPr>
            <p:nvPr/>
          </p:nvSpPr>
          <p:spPr bwMode="auto">
            <a:xfrm>
              <a:off x="0" y="16"/>
              <a:ext cx="37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VM</a:t>
              </a:r>
            </a:p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(GPFS)</a:t>
              </a:r>
            </a:p>
          </p:txBody>
        </p:sp>
      </p:grp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9548813" y="2921000"/>
            <a:ext cx="1228725" cy="1066800"/>
            <a:chOff x="0" y="0"/>
            <a:chExt cx="774" cy="672"/>
          </a:xfrm>
        </p:grpSpPr>
        <p:sp>
          <p:nvSpPr>
            <p:cNvPr id="10273" name="AutoShape 33"/>
            <p:cNvSpPr>
              <a:spLocks/>
            </p:cNvSpPr>
            <p:nvPr/>
          </p:nvSpPr>
          <p:spPr bwMode="auto">
            <a:xfrm>
              <a:off x="16" y="0"/>
              <a:ext cx="752" cy="672"/>
            </a:xfrm>
            <a:prstGeom prst="roundRect">
              <a:avLst>
                <a:gd name="adj" fmla="val 17856"/>
              </a:avLst>
            </a:prstGeom>
            <a:solidFill>
              <a:srgbClr val="66FF66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74" name="Rectangle 34"/>
            <p:cNvSpPr>
              <a:spLocks/>
            </p:cNvSpPr>
            <p:nvPr/>
          </p:nvSpPr>
          <p:spPr bwMode="auto">
            <a:xfrm>
              <a:off x="0" y="176"/>
              <a:ext cx="77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400">
                  <a:solidFill>
                    <a:schemeClr val="tx1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GPFS-based</a:t>
              </a:r>
            </a:p>
            <a:p>
              <a:pPr marL="57150" algn="ctr"/>
              <a:r>
                <a:rPr lang="en-US" sz="1400">
                  <a:solidFill>
                    <a:schemeClr val="tx1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Storage</a:t>
              </a:r>
            </a:p>
          </p:txBody>
        </p:sp>
      </p:grpSp>
      <p:sp>
        <p:nvSpPr>
          <p:cNvPr id="10275" name="AutoShape 35"/>
          <p:cNvSpPr>
            <a:spLocks/>
          </p:cNvSpPr>
          <p:nvPr/>
        </p:nvSpPr>
        <p:spPr bwMode="auto">
          <a:xfrm>
            <a:off x="8724900" y="6248400"/>
            <a:ext cx="2895600" cy="1498600"/>
          </a:xfrm>
          <a:prstGeom prst="roundRect">
            <a:avLst>
              <a:gd name="adj" fmla="val 12708"/>
            </a:avLst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276" name="AutoShape 36"/>
          <p:cNvSpPr>
            <a:spLocks noChangeShapeType="1"/>
          </p:cNvSpPr>
          <p:nvPr/>
        </p:nvSpPr>
        <p:spPr bwMode="auto">
          <a:xfrm flipH="1">
            <a:off x="10152063" y="6743700"/>
            <a:ext cx="917575" cy="736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10793413" y="6502400"/>
            <a:ext cx="552450" cy="482600"/>
            <a:chOff x="0" y="0"/>
            <a:chExt cx="348" cy="304"/>
          </a:xfrm>
        </p:grpSpPr>
        <p:sp>
          <p:nvSpPr>
            <p:cNvPr id="10278" name="AutoShape 38"/>
            <p:cNvSpPr>
              <a:spLocks/>
            </p:cNvSpPr>
            <p:nvPr/>
          </p:nvSpPr>
          <p:spPr bwMode="auto">
            <a:xfrm>
              <a:off x="40" y="0"/>
              <a:ext cx="304" cy="304"/>
            </a:xfrm>
            <a:prstGeom prst="roundRect">
              <a:avLst>
                <a:gd name="adj" fmla="val 39472"/>
              </a:avLst>
            </a:prstGeom>
            <a:solidFill>
              <a:srgbClr val="6666FF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79" name="Rectangle 39"/>
            <p:cNvSpPr>
              <a:spLocks/>
            </p:cNvSpPr>
            <p:nvPr/>
          </p:nvSpPr>
          <p:spPr bwMode="auto">
            <a:xfrm>
              <a:off x="0" y="16"/>
              <a:ext cx="34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VM</a:t>
              </a:r>
            </a:p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(sshfs)</a:t>
              </a:r>
            </a:p>
          </p:txBody>
        </p:sp>
      </p:grpSp>
      <p:sp>
        <p:nvSpPr>
          <p:cNvPr id="10280" name="AutoShape 40"/>
          <p:cNvSpPr>
            <a:spLocks noChangeShapeType="1"/>
          </p:cNvSpPr>
          <p:nvPr/>
        </p:nvSpPr>
        <p:spPr bwMode="auto">
          <a:xfrm>
            <a:off x="9191625" y="6743700"/>
            <a:ext cx="960438" cy="736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1" name="AutoShape 41"/>
          <p:cNvSpPr>
            <a:spLocks noChangeShapeType="1"/>
          </p:cNvSpPr>
          <p:nvPr/>
        </p:nvSpPr>
        <p:spPr bwMode="auto">
          <a:xfrm>
            <a:off x="10144125" y="6743700"/>
            <a:ext cx="7938" cy="736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2" name="AutoShape 42"/>
          <p:cNvSpPr>
            <a:spLocks/>
          </p:cNvSpPr>
          <p:nvPr/>
        </p:nvSpPr>
        <p:spPr bwMode="auto">
          <a:xfrm>
            <a:off x="8712200" y="7251700"/>
            <a:ext cx="2895600" cy="495300"/>
          </a:xfrm>
          <a:prstGeom prst="roundRect">
            <a:avLst>
              <a:gd name="adj" fmla="val 38458"/>
            </a:avLst>
          </a:prstGeom>
          <a:solidFill>
            <a:srgbClr val="FFCC66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10283" name="Group 43"/>
          <p:cNvGrpSpPr>
            <a:grpSpLocks/>
          </p:cNvGrpSpPr>
          <p:nvPr/>
        </p:nvGrpSpPr>
        <p:grpSpPr bwMode="auto">
          <a:xfrm>
            <a:off x="9867900" y="6502400"/>
            <a:ext cx="552450" cy="482600"/>
            <a:chOff x="0" y="0"/>
            <a:chExt cx="348" cy="304"/>
          </a:xfrm>
        </p:grpSpPr>
        <p:sp>
          <p:nvSpPr>
            <p:cNvPr id="10284" name="AutoShape 44"/>
            <p:cNvSpPr>
              <a:spLocks/>
            </p:cNvSpPr>
            <p:nvPr/>
          </p:nvSpPr>
          <p:spPr bwMode="auto">
            <a:xfrm>
              <a:off x="40" y="0"/>
              <a:ext cx="304" cy="304"/>
            </a:xfrm>
            <a:prstGeom prst="roundRect">
              <a:avLst>
                <a:gd name="adj" fmla="val 39472"/>
              </a:avLst>
            </a:prstGeom>
            <a:solidFill>
              <a:srgbClr val="6666FF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85" name="Rectangle 45"/>
            <p:cNvSpPr>
              <a:spLocks/>
            </p:cNvSpPr>
            <p:nvPr/>
          </p:nvSpPr>
          <p:spPr bwMode="auto">
            <a:xfrm>
              <a:off x="0" y="16"/>
              <a:ext cx="34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VM</a:t>
              </a:r>
            </a:p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(sshfs)</a:t>
              </a:r>
            </a:p>
          </p:txBody>
        </p:sp>
      </p:grpSp>
      <p:grpSp>
        <p:nvGrpSpPr>
          <p:cNvPr id="10286" name="Group 46"/>
          <p:cNvGrpSpPr>
            <a:grpSpLocks/>
          </p:cNvGrpSpPr>
          <p:nvPr/>
        </p:nvGrpSpPr>
        <p:grpSpPr bwMode="auto">
          <a:xfrm>
            <a:off x="8915400" y="6502400"/>
            <a:ext cx="552450" cy="482600"/>
            <a:chOff x="0" y="0"/>
            <a:chExt cx="348" cy="304"/>
          </a:xfrm>
        </p:grpSpPr>
        <p:sp>
          <p:nvSpPr>
            <p:cNvPr id="10287" name="AutoShape 47"/>
            <p:cNvSpPr>
              <a:spLocks/>
            </p:cNvSpPr>
            <p:nvPr/>
          </p:nvSpPr>
          <p:spPr bwMode="auto">
            <a:xfrm>
              <a:off x="40" y="0"/>
              <a:ext cx="304" cy="304"/>
            </a:xfrm>
            <a:prstGeom prst="roundRect">
              <a:avLst>
                <a:gd name="adj" fmla="val 39472"/>
              </a:avLst>
            </a:prstGeom>
            <a:solidFill>
              <a:srgbClr val="6666FF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88" name="Rectangle 48"/>
            <p:cNvSpPr>
              <a:spLocks/>
            </p:cNvSpPr>
            <p:nvPr/>
          </p:nvSpPr>
          <p:spPr bwMode="auto">
            <a:xfrm>
              <a:off x="0" y="16"/>
              <a:ext cx="34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VM</a:t>
              </a:r>
            </a:p>
            <a:p>
              <a:pPr marL="57150" algn="ctr"/>
              <a:r>
                <a:rPr lang="en-US" sz="1000">
                  <a:solidFill>
                    <a:schemeClr val="tx1"/>
                  </a:solidFill>
                  <a:ea typeface="ＭＳ Ｐゴシック" charset="0"/>
                  <a:cs typeface="Arial" charset="0"/>
                </a:rPr>
                <a:t>(sshfs)</a:t>
              </a:r>
            </a:p>
          </p:txBody>
        </p:sp>
      </p:grpSp>
      <p:grpSp>
        <p:nvGrpSpPr>
          <p:cNvPr id="10289" name="Group 49"/>
          <p:cNvGrpSpPr>
            <a:grpSpLocks/>
          </p:cNvGrpSpPr>
          <p:nvPr/>
        </p:nvGrpSpPr>
        <p:grpSpPr bwMode="auto">
          <a:xfrm>
            <a:off x="9550400" y="8026400"/>
            <a:ext cx="1228725" cy="1066800"/>
            <a:chOff x="0" y="0"/>
            <a:chExt cx="774" cy="672"/>
          </a:xfrm>
        </p:grpSpPr>
        <p:sp>
          <p:nvSpPr>
            <p:cNvPr id="10290" name="AutoShape 50"/>
            <p:cNvSpPr>
              <a:spLocks/>
            </p:cNvSpPr>
            <p:nvPr/>
          </p:nvSpPr>
          <p:spPr bwMode="auto">
            <a:xfrm>
              <a:off x="16" y="0"/>
              <a:ext cx="752" cy="672"/>
            </a:xfrm>
            <a:prstGeom prst="roundRect">
              <a:avLst>
                <a:gd name="adj" fmla="val 17856"/>
              </a:avLst>
            </a:prstGeom>
            <a:solidFill>
              <a:srgbClr val="66FF66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291" name="Rectangle 51"/>
            <p:cNvSpPr>
              <a:spLocks/>
            </p:cNvSpPr>
            <p:nvPr/>
          </p:nvSpPr>
          <p:spPr bwMode="auto">
            <a:xfrm>
              <a:off x="0" y="176"/>
              <a:ext cx="774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57799" bIns="0">
              <a:spAutoFit/>
            </a:bodyPr>
            <a:lstStyle/>
            <a:p>
              <a:pPr marL="57150" algn="ctr"/>
              <a:r>
                <a:rPr lang="en-US" sz="1400">
                  <a:solidFill>
                    <a:schemeClr val="tx1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GPFS-based</a:t>
              </a:r>
            </a:p>
            <a:p>
              <a:pPr marL="57150" algn="ctr"/>
              <a:r>
                <a:rPr lang="en-US" sz="1400">
                  <a:solidFill>
                    <a:schemeClr val="tx1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Storage</a:t>
              </a:r>
            </a:p>
          </p:txBody>
        </p:sp>
      </p:grpSp>
      <p:sp>
        <p:nvSpPr>
          <p:cNvPr id="10292" name="Rectangle 52"/>
          <p:cNvSpPr>
            <a:spLocks/>
          </p:cNvSpPr>
          <p:nvPr/>
        </p:nvSpPr>
        <p:spPr bwMode="auto">
          <a:xfrm>
            <a:off x="8674100" y="7327900"/>
            <a:ext cx="2957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1400">
                <a:solidFill>
                  <a:schemeClr val="tx1"/>
                </a:solidFill>
                <a:latin typeface="Arial Bold" charset="0"/>
                <a:ea typeface="ＭＳ Ｐゴシック" charset="0"/>
                <a:cs typeface="Arial Bold" charset="0"/>
                <a:sym typeface="Arial Bold" charset="0"/>
              </a:rPr>
              <a:t>Hypervisor ({sshfs,nfs}-to-GPFS)</a:t>
            </a:r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H="1">
            <a:off x="8299450" y="5991225"/>
            <a:ext cx="3760788" cy="127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AD41-2232-DF46-8FCA-B8F786689D7C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11265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1266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67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68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70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71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72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73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274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1275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/>
              <a:t> vs. </a:t>
            </a:r>
            <a:r>
              <a:rPr lang="en-US">
                <a:latin typeface="Courier New" charset="0"/>
                <a:cs typeface="Courier New" charset="0"/>
                <a:sym typeface="Courier New" charset="0"/>
              </a:rPr>
              <a:t>nfs</a:t>
            </a:r>
            <a:r>
              <a:rPr lang="en-US"/>
              <a:t>: throughput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47700" y="2565400"/>
            <a:ext cx="11188700" cy="1854200"/>
          </a:xfrm>
          <a:ln/>
        </p:spPr>
        <p:txBody>
          <a:bodyPr rIns="166398"/>
          <a:lstStyle/>
          <a:p>
            <a:pPr>
              <a:spcBef>
                <a:spcPct val="0"/>
              </a:spcBef>
            </a:pP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 sz="2000" dirty="0"/>
              <a:t> throughput constrained by encryption (even with the lowest possible encryption level)</a:t>
            </a:r>
          </a:p>
          <a:p>
            <a:pPr>
              <a:spcBef>
                <a:spcPts val="650"/>
              </a:spcBef>
            </a:pPr>
            <a:r>
              <a:rPr lang="en-US" sz="2000" dirty="0"/>
              <a:t>Marked improvement (throughput better than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nfs</a:t>
            </a:r>
            <a:r>
              <a:rPr lang="en-US" sz="2000" dirty="0"/>
              <a:t>) using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 sz="2000" dirty="0"/>
              <a:t> with </a:t>
            </a:r>
            <a:r>
              <a:rPr lang="en-US" sz="2000" dirty="0">
                <a:latin typeface="Arial Italic" charset="0"/>
                <a:cs typeface="Arial Italic" charset="0"/>
                <a:sym typeface="Arial Italic" charset="0"/>
              </a:rPr>
              <a:t>no encryption</a:t>
            </a:r>
            <a:r>
              <a:rPr lang="en-US" sz="2000" dirty="0"/>
              <a:t> through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socat</a:t>
            </a:r>
            <a:r>
              <a:rPr lang="en-US" sz="2000" dirty="0"/>
              <a:t>, esp. with some tuning</a:t>
            </a:r>
          </a:p>
          <a:p>
            <a:pPr lvl="1">
              <a:spcBef>
                <a:spcPts val="538"/>
              </a:spcBef>
            </a:pPr>
            <a:r>
              <a:rPr lang="en-US" sz="2000" dirty="0"/>
              <a:t>File permissions are not straightforward with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socat</a:t>
            </a:r>
            <a:r>
              <a:rPr lang="en-US" sz="2000" dirty="0"/>
              <a:t>, </a:t>
            </a:r>
            <a:r>
              <a:rPr lang="en-US" sz="2000" dirty="0" smtClean="0"/>
              <a:t>though</a:t>
            </a:r>
            <a:endParaRPr lang="en-US" sz="2000" dirty="0"/>
          </a:p>
        </p:txBody>
      </p:sp>
      <p:graphicFrame>
        <p:nvGraphicFramePr>
          <p:cNvPr id="11280" name="Object 16"/>
          <p:cNvGraphicFramePr>
            <a:graphicFrameLocks/>
          </p:cNvGraphicFramePr>
          <p:nvPr/>
        </p:nvGraphicFramePr>
        <p:xfrm>
          <a:off x="1244600" y="4521200"/>
          <a:ext cx="9607550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Chart" r:id="rId4" imgW="13498413" imgH="6776172" progId="MSGraph.Chart.8">
                  <p:embed/>
                </p:oleObj>
              </mc:Choice>
              <mc:Fallback>
                <p:oleObj name="Chart" r:id="rId4" imgW="13498413" imgH="6776172" progId="MSGraph.Chart.8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4521200"/>
                        <a:ext cx="9607550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1" name="Rectangle 17"/>
          <p:cNvSpPr>
            <a:spLocks/>
          </p:cNvSpPr>
          <p:nvPr/>
        </p:nvSpPr>
        <p:spPr bwMode="auto">
          <a:xfrm>
            <a:off x="6946900" y="4940300"/>
            <a:ext cx="2093913" cy="4953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(*) </a:t>
            </a: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socat</a:t>
            </a: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 options: </a:t>
            </a: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direct_io</a:t>
            </a: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no_readahead</a:t>
            </a: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, </a:t>
            </a: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sshfs_sync</a:t>
            </a:r>
          </a:p>
        </p:txBody>
      </p:sp>
      <p:sp>
        <p:nvSpPr>
          <p:cNvPr id="11282" name="Oval 18"/>
          <p:cNvSpPr>
            <a:spLocks/>
          </p:cNvSpPr>
          <p:nvPr/>
        </p:nvSpPr>
        <p:spPr bwMode="auto">
          <a:xfrm>
            <a:off x="8966200" y="4419600"/>
            <a:ext cx="2095500" cy="3987800"/>
          </a:xfrm>
          <a:prstGeom prst="ellipse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1283" name="Rectangle 19"/>
          <p:cNvSpPr>
            <a:spLocks/>
          </p:cNvSpPr>
          <p:nvPr/>
        </p:nvSpPr>
        <p:spPr bwMode="auto">
          <a:xfrm>
            <a:off x="8928100" y="8407400"/>
            <a:ext cx="21780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1200">
                <a:solidFill>
                  <a:srgbClr val="FF0000"/>
                </a:solidFill>
                <a:ea typeface="ＭＳ Ｐゴシック" charset="0"/>
                <a:cs typeface="Arial" charset="0"/>
              </a:rPr>
              <a:t>GPFS on VMs (current setup)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563D3-0E22-F841-BCF4-BB6D997A7EEB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12289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2290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1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2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3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4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5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6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7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298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2299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/>
              <a:t> vs. </a:t>
            </a:r>
            <a:r>
              <a:rPr lang="en-US">
                <a:latin typeface="Courier New" charset="0"/>
                <a:cs typeface="Courier New" charset="0"/>
                <a:sym typeface="Courier New" charset="0"/>
              </a:rPr>
              <a:t>nfs</a:t>
            </a:r>
            <a:r>
              <a:rPr lang="en-US"/>
              <a:t>: CPU usage</a:t>
            </a:r>
          </a:p>
        </p:txBody>
      </p:sp>
      <p:graphicFrame>
        <p:nvGraphicFramePr>
          <p:cNvPr id="12303" name="Object 15"/>
          <p:cNvGraphicFramePr>
            <a:graphicFrameLocks/>
          </p:cNvGraphicFramePr>
          <p:nvPr/>
        </p:nvGraphicFramePr>
        <p:xfrm>
          <a:off x="1174750" y="2209800"/>
          <a:ext cx="5410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Chart" r:id="rId4" imgW="7600987" imgH="5255289" progId="MSGraph.Chart.8">
                  <p:embed/>
                </p:oleObj>
              </mc:Choice>
              <mc:Fallback>
                <p:oleObj name="Chart" r:id="rId4" imgW="7600987" imgH="5255289" progId="MSGraph.Chart.8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209800"/>
                        <a:ext cx="5410200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/>
          </p:cNvGraphicFramePr>
          <p:nvPr/>
        </p:nvGraphicFramePr>
        <p:xfrm>
          <a:off x="1174750" y="5943600"/>
          <a:ext cx="53975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Chart" r:id="rId6" imgW="7582952" imgH="5255289" progId="MSGraph.Chart.8">
                  <p:embed/>
                </p:oleObj>
              </mc:Choice>
              <mc:Fallback>
                <p:oleObj name="Chart" r:id="rId6" imgW="7582952" imgH="5255289" progId="MSGraph.Chart.8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5943600"/>
                        <a:ext cx="5397500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Rectangle 17"/>
          <p:cNvSpPr>
            <a:spLocks/>
          </p:cNvSpPr>
          <p:nvPr/>
        </p:nvSpPr>
        <p:spPr bwMode="auto">
          <a:xfrm>
            <a:off x="11125200" y="3327400"/>
            <a:ext cx="901700" cy="469900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2400">
                <a:solidFill>
                  <a:srgbClr val="FF0000"/>
                </a:solidFill>
                <a:ea typeface="ＭＳ Ｐゴシック" charset="0"/>
                <a:cs typeface="Arial" charset="0"/>
              </a:rPr>
              <a:t>Write</a:t>
            </a:r>
          </a:p>
        </p:txBody>
      </p:sp>
      <p:sp>
        <p:nvSpPr>
          <p:cNvPr id="12306" name="Rectangle 18"/>
          <p:cNvSpPr>
            <a:spLocks/>
          </p:cNvSpPr>
          <p:nvPr/>
        </p:nvSpPr>
        <p:spPr bwMode="auto">
          <a:xfrm>
            <a:off x="11125200" y="7175500"/>
            <a:ext cx="925513" cy="469900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2400">
                <a:solidFill>
                  <a:srgbClr val="FF0000"/>
                </a:solidFill>
                <a:ea typeface="ＭＳ Ｐゴシック" charset="0"/>
                <a:cs typeface="Arial" charset="0"/>
              </a:rPr>
              <a:t>Read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0633075" y="3581400"/>
            <a:ext cx="496888" cy="0"/>
          </a:xfrm>
          <a:prstGeom prst="line">
            <a:avLst/>
          </a:prstGeom>
          <a:noFill/>
          <a:ln w="12700" cap="flat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10629900" y="7404100"/>
            <a:ext cx="496888" cy="0"/>
          </a:xfrm>
          <a:prstGeom prst="line">
            <a:avLst/>
          </a:prstGeom>
          <a:noFill/>
          <a:ln w="12700" cap="flat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309" name="Rectangle 21"/>
          <p:cNvSpPr>
            <a:spLocks/>
          </p:cNvSpPr>
          <p:nvPr/>
        </p:nvSpPr>
        <p:spPr bwMode="auto">
          <a:xfrm>
            <a:off x="10858500" y="4686300"/>
            <a:ext cx="1968500" cy="1765300"/>
          </a:xfrm>
          <a:prstGeom prst="rect">
            <a:avLst/>
          </a:prstGeom>
          <a:solidFill>
            <a:srgbClr val="CCCC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57799" bIns="0"/>
          <a:lstStyle/>
          <a:p>
            <a:pPr marL="57150"/>
            <a:r>
              <a:rPr lang="en-US" sz="1800">
                <a:solidFill>
                  <a:schemeClr val="tx1"/>
                </a:solidFill>
                <a:ea typeface="ＭＳ Ｐゴシック" charset="0"/>
                <a:cs typeface="Arial" charset="0"/>
              </a:rPr>
              <a:t>Overall, 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socat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Arial" charset="0"/>
              </a:rPr>
              <a:t>-based 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sshfs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Arial" charset="0"/>
              </a:rPr>
              <a:t> w/ appropriate options seems the best performer</a:t>
            </a:r>
          </a:p>
        </p:txBody>
      </p:sp>
      <p:sp>
        <p:nvSpPr>
          <p:cNvPr id="12310" name="Rectangle 22"/>
          <p:cNvSpPr>
            <a:spLocks/>
          </p:cNvSpPr>
          <p:nvPr/>
        </p:nvSpPr>
        <p:spPr bwMode="auto">
          <a:xfrm>
            <a:off x="4800600" y="5219700"/>
            <a:ext cx="2093913" cy="4953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(*) </a:t>
            </a: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socat</a:t>
            </a: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 options: </a:t>
            </a: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direct_io</a:t>
            </a: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no_readahead</a:t>
            </a:r>
            <a:r>
              <a:rPr lang="en-US" sz="110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, </a:t>
            </a:r>
            <a:r>
              <a:rPr lang="en-US" sz="11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sshfs_sync</a:t>
            </a:r>
          </a:p>
        </p:txBody>
      </p:sp>
      <p:graphicFrame>
        <p:nvGraphicFramePr>
          <p:cNvPr id="12311" name="Object 23"/>
          <p:cNvGraphicFramePr>
            <a:graphicFrameLocks/>
          </p:cNvGraphicFramePr>
          <p:nvPr/>
        </p:nvGraphicFramePr>
        <p:xfrm>
          <a:off x="6699250" y="2209800"/>
          <a:ext cx="3832225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Chart" r:id="rId8" imgW="5384127" imgH="5255289" progId="MSGraph.Chart.8">
                  <p:embed/>
                </p:oleObj>
              </mc:Choice>
              <mc:Fallback>
                <p:oleObj name="Chart" r:id="rId8" imgW="5384127" imgH="5255289" progId="MSGraph.Chart.8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2209800"/>
                        <a:ext cx="3832225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/>
          </p:cNvGraphicFramePr>
          <p:nvPr/>
        </p:nvGraphicFramePr>
        <p:xfrm>
          <a:off x="6699250" y="5943600"/>
          <a:ext cx="38354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Chart" r:id="rId10" imgW="5389222" imgH="5255289" progId="MSGraph.Chart.8">
                  <p:embed/>
                </p:oleObj>
              </mc:Choice>
              <mc:Fallback>
                <p:oleObj name="Chart" r:id="rId10" imgW="5389222" imgH="5255289" progId="MSGraph.Chart.8">
                  <p:embed/>
                  <p:pic>
                    <p:nvPicPr>
                      <p:cNvPr id="0" name="Objec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5943600"/>
                        <a:ext cx="3835400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3" name="Oval 25"/>
          <p:cNvSpPr>
            <a:spLocks/>
          </p:cNvSpPr>
          <p:nvPr/>
        </p:nvSpPr>
        <p:spPr bwMode="auto">
          <a:xfrm>
            <a:off x="9855200" y="3746500"/>
            <a:ext cx="660400" cy="1358900"/>
          </a:xfrm>
          <a:prstGeom prst="ellipse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314" name="Oval 26"/>
          <p:cNvSpPr>
            <a:spLocks/>
          </p:cNvSpPr>
          <p:nvPr/>
        </p:nvSpPr>
        <p:spPr bwMode="auto">
          <a:xfrm>
            <a:off x="9855200" y="7797800"/>
            <a:ext cx="660400" cy="1028700"/>
          </a:xfrm>
          <a:prstGeom prst="ellipse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315" name="Rectangle 27"/>
          <p:cNvSpPr>
            <a:spLocks/>
          </p:cNvSpPr>
          <p:nvPr/>
        </p:nvSpPr>
        <p:spPr bwMode="auto">
          <a:xfrm>
            <a:off x="9486900" y="8813800"/>
            <a:ext cx="1509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800">
                <a:solidFill>
                  <a:srgbClr val="FF0000"/>
                </a:solidFill>
                <a:ea typeface="ＭＳ Ｐゴシック" charset="0"/>
                <a:cs typeface="Arial" charset="0"/>
              </a:rPr>
              <a:t>GPFS on VMs (current setup)</a:t>
            </a:r>
          </a:p>
        </p:txBody>
      </p:sp>
      <p:sp>
        <p:nvSpPr>
          <p:cNvPr id="12316" name="Rectangle 28"/>
          <p:cNvSpPr>
            <a:spLocks/>
          </p:cNvSpPr>
          <p:nvPr/>
        </p:nvSpPr>
        <p:spPr bwMode="auto">
          <a:xfrm>
            <a:off x="9321800" y="5092700"/>
            <a:ext cx="1509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800">
                <a:solidFill>
                  <a:srgbClr val="FF0000"/>
                </a:solidFill>
                <a:ea typeface="ＭＳ Ｐゴシック" charset="0"/>
                <a:cs typeface="Arial" charset="0"/>
              </a:rPr>
              <a:t>GPFS on VMs (current setup)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2444F-F5CA-D247-9F50-C377CEDFF5B9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13313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3314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15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16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3323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26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/>
              <a:t> vs. </a:t>
            </a:r>
            <a:r>
              <a:rPr lang="en-US">
                <a:latin typeface="Courier New" charset="0"/>
                <a:cs typeface="Courier New" charset="0"/>
                <a:sym typeface="Courier New" charset="0"/>
              </a:rPr>
              <a:t>nfs</a:t>
            </a:r>
            <a:r>
              <a:rPr lang="en-US"/>
              <a:t> Conclusions</a:t>
            </a:r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66398"/>
          <a:lstStyle/>
          <a:p>
            <a:pPr>
              <a:spcBef>
                <a:spcPct val="0"/>
              </a:spcBef>
            </a:pPr>
            <a:r>
              <a:rPr lang="en-US" sz="2700" dirty="0"/>
              <a:t>An alternative to direct mount of GPFS </a:t>
            </a:r>
            <a:r>
              <a:rPr lang="en-US" sz="2700" dirty="0" err="1"/>
              <a:t>filesystems</a:t>
            </a:r>
            <a:r>
              <a:rPr lang="en-US" sz="2700" dirty="0"/>
              <a:t> on thousands of VMs is available via hypervisor-based gateways, distributing data to VMs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Overhead, due to the additional layer in between, is present. Still, with some tuning it is possible to get quite respectable performance</a:t>
            </a:r>
          </a:p>
          <a:p>
            <a:pPr lvl="1">
              <a:spcBef>
                <a:spcPts val="550"/>
              </a:spcBef>
            </a:pPr>
            <a:r>
              <a:rPr lang="en-US" sz="2300" dirty="0" err="1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 sz="2300" dirty="0"/>
              <a:t>, in particular, performs very well, once you take encryption out. But one needs to be careful with file permission mapping between </a:t>
            </a:r>
            <a:r>
              <a:rPr lang="en-US" sz="2300" dirty="0" err="1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 sz="2300" dirty="0"/>
              <a:t> and GPFS, </a:t>
            </a:r>
          </a:p>
          <a:p>
            <a:pPr>
              <a:spcBef>
                <a:spcPts val="675"/>
              </a:spcBef>
            </a:pPr>
            <a:r>
              <a:rPr lang="en-US" sz="2700" dirty="0"/>
              <a:t>Watch for VM-specific caveats</a:t>
            </a:r>
          </a:p>
          <a:p>
            <a:pPr lvl="1">
              <a:spcBef>
                <a:spcPts val="550"/>
              </a:spcBef>
            </a:pPr>
            <a:r>
              <a:rPr lang="en-US" sz="2300" dirty="0"/>
              <a:t>For example, WNoDeS supports hypervisors and VMs to be put in multiple VLANs (VMs themselves may reside in different VLANs)</a:t>
            </a:r>
          </a:p>
          <a:p>
            <a:pPr>
              <a:spcBef>
                <a:spcPts val="675"/>
              </a:spcBef>
            </a:pPr>
            <a:r>
              <a:rPr lang="en-US" sz="2700" dirty="0" smtClean="0"/>
              <a:t>Support </a:t>
            </a:r>
            <a:r>
              <a:rPr lang="en-US" sz="2700" dirty="0"/>
              <a:t>for </a:t>
            </a:r>
            <a:r>
              <a:rPr lang="en-US" sz="2700" dirty="0" err="1">
                <a:latin typeface="Courier New" charset="0"/>
                <a:cs typeface="Courier New" charset="0"/>
                <a:sym typeface="Courier New" charset="0"/>
              </a:rPr>
              <a:t>sshfs</a:t>
            </a:r>
            <a:r>
              <a:rPr lang="en-US" sz="2700" dirty="0"/>
              <a:t> or </a:t>
            </a:r>
            <a:r>
              <a:rPr lang="en-US" sz="2700" dirty="0" err="1">
                <a:latin typeface="Courier New" charset="0"/>
                <a:cs typeface="Courier New" charset="0"/>
                <a:sym typeface="Courier New" charset="0"/>
              </a:rPr>
              <a:t>nfs</a:t>
            </a:r>
            <a:r>
              <a:rPr lang="en-US" sz="2700" dirty="0"/>
              <a:t> gateways is scheduled to be included in WNoDeS 2 </a:t>
            </a:r>
            <a:r>
              <a:rPr lang="ja-JP" altLang="en-US" sz="2700" dirty="0">
                <a:latin typeface="Arial"/>
              </a:rPr>
              <a:t>“</a:t>
            </a:r>
            <a:r>
              <a:rPr lang="en-US" sz="2700" dirty="0"/>
              <a:t>Harvest</a:t>
            </a:r>
            <a:r>
              <a:rPr lang="ja-JP" altLang="en-US" sz="2700" dirty="0" smtClean="0">
                <a:latin typeface="Arial"/>
              </a:rPr>
              <a:t>”</a:t>
            </a:r>
            <a:endParaRPr lang="it-IT" altLang="ja-JP" sz="2700" dirty="0" smtClean="0">
              <a:latin typeface="Arial"/>
            </a:endParaRPr>
          </a:p>
          <a:p>
            <a:pPr>
              <a:spcBef>
                <a:spcPts val="675"/>
              </a:spcBef>
            </a:pPr>
            <a:endParaRPr lang="it-IT" sz="2800" dirty="0" smtClean="0">
              <a:solidFill>
                <a:srgbClr val="FF0000"/>
              </a:solidFill>
            </a:endParaRPr>
          </a:p>
          <a:p>
            <a:pPr>
              <a:spcBef>
                <a:spcPts val="675"/>
              </a:spcBef>
            </a:pPr>
            <a:r>
              <a:rPr lang="it-IT" sz="2800" dirty="0" err="1" smtClean="0">
                <a:solidFill>
                  <a:srgbClr val="FF0000"/>
                </a:solidFill>
              </a:rPr>
              <a:t>VirtFS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>
                <a:solidFill>
                  <a:srgbClr val="FF0000"/>
                </a:solidFill>
              </a:rPr>
              <a:t>(Plan 9 folder </a:t>
            </a:r>
            <a:r>
              <a:rPr lang="it-IT" sz="2800" dirty="0" err="1">
                <a:solidFill>
                  <a:srgbClr val="FF0000"/>
                </a:solidFill>
              </a:rPr>
              <a:t>sharing</a:t>
            </a:r>
            <a:r>
              <a:rPr lang="it-IT" sz="2800" dirty="0">
                <a:solidFill>
                  <a:srgbClr val="FF0000"/>
                </a:solidFill>
              </a:rPr>
              <a:t> over </a:t>
            </a:r>
            <a:r>
              <a:rPr lang="it-IT" sz="2800" dirty="0" err="1">
                <a:solidFill>
                  <a:srgbClr val="FF0000"/>
                </a:solidFill>
              </a:rPr>
              <a:t>Virtio</a:t>
            </a:r>
            <a:r>
              <a:rPr lang="it-IT" sz="2800" dirty="0">
                <a:solidFill>
                  <a:srgbClr val="FF0000"/>
                </a:solidFill>
              </a:rPr>
              <a:t> - I/O </a:t>
            </a:r>
            <a:r>
              <a:rPr lang="it-IT" sz="2800" dirty="0" err="1">
                <a:solidFill>
                  <a:srgbClr val="FF0000"/>
                </a:solidFill>
              </a:rPr>
              <a:t>virtualization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framework</a:t>
            </a:r>
            <a:r>
              <a:rPr lang="it-IT" sz="2800" dirty="0">
                <a:solidFill>
                  <a:srgbClr val="FF0000"/>
                </a:solidFill>
              </a:rPr>
              <a:t>)</a:t>
            </a:r>
            <a:r>
              <a:rPr lang="it-IT" sz="2700" dirty="0" err="1" smtClean="0">
                <a:solidFill>
                  <a:srgbClr val="FF0000"/>
                </a:solidFill>
                <a:latin typeface="Arial"/>
              </a:rPr>
              <a:t>investigation</a:t>
            </a:r>
            <a:r>
              <a:rPr lang="it-IT" sz="27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it-IT" sz="2700" dirty="0" smtClean="0">
                <a:solidFill>
                  <a:srgbClr val="FF0000"/>
                </a:solidFill>
                <a:latin typeface="Arial"/>
              </a:rPr>
              <a:t>in the future, </a:t>
            </a:r>
            <a:r>
              <a:rPr lang="it-IT" sz="2700" dirty="0" err="1" smtClean="0">
                <a:solidFill>
                  <a:srgbClr val="FF0000"/>
                </a:solidFill>
                <a:latin typeface="Arial"/>
              </a:rPr>
              <a:t>but</a:t>
            </a:r>
            <a:r>
              <a:rPr lang="it-IT" sz="2700" dirty="0" smtClean="0">
                <a:solidFill>
                  <a:srgbClr val="FF0000"/>
                </a:solidFill>
                <a:latin typeface="Arial"/>
              </a:rPr>
              <a:t> native </a:t>
            </a:r>
            <a:r>
              <a:rPr lang="it-IT" sz="2700" dirty="0" err="1" smtClean="0">
                <a:solidFill>
                  <a:srgbClr val="FF0000"/>
                </a:solidFill>
                <a:latin typeface="Arial"/>
              </a:rPr>
              <a:t>support</a:t>
            </a:r>
            <a:r>
              <a:rPr lang="it-IT" sz="2700" dirty="0" smtClean="0">
                <a:solidFill>
                  <a:srgbClr val="FF0000"/>
                </a:solidFill>
                <a:latin typeface="Arial"/>
              </a:rPr>
              <a:t> by RH/SL </a:t>
            </a:r>
            <a:r>
              <a:rPr lang="it-IT" sz="2700" dirty="0" err="1" smtClean="0">
                <a:solidFill>
                  <a:srgbClr val="FF0000"/>
                </a:solidFill>
                <a:latin typeface="Arial"/>
              </a:rPr>
              <a:t>currently</a:t>
            </a:r>
            <a:r>
              <a:rPr lang="it-IT" sz="27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it-IT" sz="2700" dirty="0" err="1" smtClean="0">
                <a:solidFill>
                  <a:srgbClr val="FF0000"/>
                </a:solidFill>
                <a:latin typeface="Arial"/>
              </a:rPr>
              <a:t>missing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0EFD6-CE7A-3D45-A5D6-AFF12C4F88A9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15361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5362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63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64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65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66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67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68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69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5370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5371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74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 dirty="0"/>
              <a:t>VM-related Performance Tests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47700" y="2819400"/>
            <a:ext cx="11709400" cy="6337300"/>
          </a:xfrm>
          <a:ln/>
        </p:spPr>
        <p:txBody>
          <a:bodyPr rIns="166398"/>
          <a:lstStyle/>
          <a:p>
            <a:pPr>
              <a:spcBef>
                <a:spcPct val="0"/>
              </a:spcBef>
            </a:pPr>
            <a:r>
              <a:rPr lang="en-US" sz="2200" dirty="0"/>
              <a:t>Preliminary remark: </a:t>
            </a:r>
            <a:r>
              <a:rPr lang="en-US" sz="2200" dirty="0" err="1"/>
              <a:t>WNoDes</a:t>
            </a:r>
            <a:r>
              <a:rPr lang="en-US" sz="2200" dirty="0"/>
              <a:t> uses KVM-based VMs, exploiting the KVM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-snapshot</a:t>
            </a:r>
            <a:r>
              <a:rPr lang="en-US" sz="2200" dirty="0"/>
              <a:t> flag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This allows us to download (via either </a:t>
            </a:r>
            <a:r>
              <a:rPr lang="en-US" sz="1900" dirty="0">
                <a:latin typeface="Courier New" charset="0"/>
                <a:cs typeface="Courier New" charset="0"/>
                <a:sym typeface="Courier New" charset="0"/>
              </a:rPr>
              <a:t>http</a:t>
            </a:r>
            <a:r>
              <a:rPr lang="en-US" sz="1900" dirty="0"/>
              <a:t> or </a:t>
            </a:r>
            <a:r>
              <a:rPr lang="en-US" sz="1900" dirty="0" err="1"/>
              <a:t>Posix</a:t>
            </a:r>
            <a:r>
              <a:rPr lang="en-US" sz="1900" dirty="0"/>
              <a:t> I/O) a </a:t>
            </a:r>
            <a:r>
              <a:rPr lang="en-US" sz="1900" dirty="0">
                <a:latin typeface="Arial Italic" charset="0"/>
                <a:cs typeface="Arial Italic" charset="0"/>
                <a:sym typeface="Arial Italic" charset="0"/>
              </a:rPr>
              <a:t>single</a:t>
            </a:r>
            <a:r>
              <a:rPr lang="en-US" sz="1900" dirty="0"/>
              <a:t> read-only VM image to each hypervisor, and run VMs writing automatically purged delta files only. This saves substantial disk space, and time to locally replicate the images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We do not run VMs stored on remote storage - at the INFN Tier-1, the network layer is stressed out enough by user applications</a:t>
            </a:r>
          </a:p>
          <a:p>
            <a:pPr>
              <a:spcBef>
                <a:spcPts val="550"/>
              </a:spcBef>
            </a:pPr>
            <a:r>
              <a:rPr lang="en-US" sz="2200" dirty="0" smtClean="0"/>
              <a:t>Tests performed:</a:t>
            </a:r>
          </a:p>
          <a:p>
            <a:pPr lvl="1">
              <a:spcBef>
                <a:spcPts val="550"/>
              </a:spcBef>
            </a:pPr>
            <a:r>
              <a:rPr lang="en-US" sz="1600" dirty="0" smtClean="0"/>
              <a:t>SL6 </a:t>
            </a:r>
            <a:r>
              <a:rPr lang="en-US" sz="1600" dirty="0" err="1" smtClean="0"/>
              <a:t>vs</a:t>
            </a:r>
            <a:r>
              <a:rPr lang="en-US" sz="1600" dirty="0" smtClean="0"/>
              <a:t> SL5</a:t>
            </a:r>
            <a:endParaRPr lang="en-US" sz="1600" dirty="0"/>
          </a:p>
          <a:p>
            <a:pPr lvl="2">
              <a:spcBef>
                <a:spcPts val="450"/>
              </a:spcBef>
            </a:pPr>
            <a:r>
              <a:rPr lang="en-US" sz="1500" dirty="0"/>
              <a:t>Classic HEP-Spec06 for CPU performance</a:t>
            </a:r>
          </a:p>
          <a:p>
            <a:pPr lvl="2">
              <a:spcBef>
                <a:spcPts val="450"/>
              </a:spcBef>
            </a:pPr>
            <a:r>
              <a:rPr lang="en-US" sz="1500" dirty="0" err="1" smtClean="0">
                <a:latin typeface="Courier New" charset="0"/>
                <a:cs typeface="Courier New" charset="0"/>
                <a:sym typeface="Courier New" charset="0"/>
              </a:rPr>
              <a:t>Iozone</a:t>
            </a:r>
            <a:r>
              <a:rPr lang="en-US" sz="1500" dirty="0" smtClean="0"/>
              <a:t> for </a:t>
            </a:r>
            <a:r>
              <a:rPr lang="en-US" sz="1500" dirty="0"/>
              <a:t>local I/O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Network I/O:</a:t>
            </a:r>
          </a:p>
          <a:p>
            <a:pPr lvl="2">
              <a:spcBef>
                <a:spcPts val="400"/>
              </a:spcBef>
            </a:pPr>
            <a:r>
              <a:rPr lang="en-US" sz="1700" dirty="0" err="1">
                <a:latin typeface="Courier New" charset="0"/>
                <a:cs typeface="Courier New" charset="0"/>
                <a:sym typeface="Courier New" charset="0"/>
              </a:rPr>
              <a:t>virtio</a:t>
            </a:r>
            <a:r>
              <a:rPr lang="en-US" sz="1700" dirty="0">
                <a:latin typeface="Courier New" charset="0"/>
                <a:cs typeface="Courier New" charset="0"/>
                <a:sym typeface="Courier New" charset="0"/>
              </a:rPr>
              <a:t>-net</a:t>
            </a:r>
            <a:r>
              <a:rPr lang="en-US" sz="1700" dirty="0"/>
              <a:t> has been proven to be quite efficient (90% or more of wire speed)</a:t>
            </a:r>
          </a:p>
          <a:p>
            <a:pPr lvl="2">
              <a:spcBef>
                <a:spcPts val="400"/>
              </a:spcBef>
            </a:pPr>
            <a:r>
              <a:rPr lang="en-US" sz="1700" dirty="0"/>
              <a:t>We tested SR-IOV, </a:t>
            </a:r>
            <a:r>
              <a:rPr lang="en-US" sz="1700" dirty="0" smtClean="0"/>
              <a:t>see the dedicated poster (if you </a:t>
            </a:r>
            <a:r>
              <a:rPr lang="en-US" sz="1700" dirty="0" smtClean="0"/>
              <a:t>like, vote it! </a:t>
            </a:r>
            <a:r>
              <a:rPr lang="en-US" sz="1700" dirty="0" smtClean="0">
                <a:sym typeface="Wingdings"/>
              </a:rPr>
              <a:t>)</a:t>
            </a:r>
            <a:endParaRPr lang="en-US" sz="1700" dirty="0"/>
          </a:p>
          <a:p>
            <a:pPr lvl="1">
              <a:spcBef>
                <a:spcPts val="450"/>
              </a:spcBef>
            </a:pPr>
            <a:r>
              <a:rPr lang="en-US" sz="1900" dirty="0"/>
              <a:t>Disk caching is (should have been) disabled in all tests</a:t>
            </a:r>
          </a:p>
          <a:p>
            <a:pPr>
              <a:spcBef>
                <a:spcPts val="550"/>
              </a:spcBef>
            </a:pPr>
            <a:r>
              <a:rPr lang="en-US" sz="2200" dirty="0"/>
              <a:t>Local I/O has typically been a problem for VMs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WNoDeS not an exception, esp. due to its use of the KVM </a:t>
            </a:r>
            <a:r>
              <a:rPr lang="en-US" sz="1900" dirty="0">
                <a:latin typeface="Courier New" charset="0"/>
                <a:cs typeface="Courier New" charset="0"/>
                <a:sym typeface="Courier New" charset="0"/>
              </a:rPr>
              <a:t>-snapshot</a:t>
            </a:r>
            <a:r>
              <a:rPr lang="en-US" sz="1900" dirty="0"/>
              <a:t> flag</a:t>
            </a:r>
          </a:p>
          <a:p>
            <a:pPr lvl="1">
              <a:spcBef>
                <a:spcPts val="450"/>
              </a:spcBef>
            </a:pPr>
            <a:r>
              <a:rPr lang="en-US" sz="1900" dirty="0"/>
              <a:t>The next WNoDeS release will still use </a:t>
            </a:r>
            <a:r>
              <a:rPr lang="en-US" sz="1900" dirty="0">
                <a:latin typeface="Courier New" charset="0"/>
                <a:cs typeface="Courier New" charset="0"/>
                <a:sym typeface="Courier New" charset="0"/>
              </a:rPr>
              <a:t>-snapshot</a:t>
            </a:r>
            <a:r>
              <a:rPr lang="en-US" sz="1900" dirty="0"/>
              <a:t>, but for the root partition only; </a:t>
            </a:r>
            <a:r>
              <a:rPr lang="en-US" sz="1900" dirty="0">
                <a:latin typeface="Courier New" charset="0"/>
                <a:cs typeface="Courier New" charset="0"/>
                <a:sym typeface="Courier New" charset="0"/>
              </a:rPr>
              <a:t>/</a:t>
            </a:r>
            <a:r>
              <a:rPr lang="en-US" sz="1900" dirty="0" err="1">
                <a:latin typeface="Courier New" charset="0"/>
                <a:cs typeface="Courier New" charset="0"/>
                <a:sym typeface="Courier New" charset="0"/>
              </a:rPr>
              <a:t>tmp</a:t>
            </a:r>
            <a:r>
              <a:rPr lang="en-US" sz="1900" dirty="0"/>
              <a:t> and local user data will reside on a (host-based) LVM partition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A8D91-8C9C-714A-8A13-333AF5546073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8192" cy="489"/>
          </a:xfrm>
        </p:grpSpPr>
        <p:sp>
          <p:nvSpPr>
            <p:cNvPr id="16386" name="Rectangle 2"/>
            <p:cNvSpPr>
              <a:spLocks/>
            </p:cNvSpPr>
            <p:nvPr/>
          </p:nvSpPr>
          <p:spPr bwMode="auto">
            <a:xfrm>
              <a:off x="0" y="0"/>
              <a:ext cx="256" cy="48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87" name="Rectangle 3"/>
            <p:cNvSpPr>
              <a:spLocks/>
            </p:cNvSpPr>
            <p:nvPr/>
          </p:nvSpPr>
          <p:spPr bwMode="auto">
            <a:xfrm>
              <a:off x="369" y="120"/>
              <a:ext cx="7823" cy="24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88" name="Rectangle 4"/>
            <p:cNvSpPr>
              <a:spLocks/>
            </p:cNvSpPr>
            <p:nvPr/>
          </p:nvSpPr>
          <p:spPr bwMode="auto">
            <a:xfrm>
              <a:off x="366" y="120"/>
              <a:ext cx="124" cy="127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89" name="Rectangle 5"/>
            <p:cNvSpPr>
              <a:spLocks/>
            </p:cNvSpPr>
            <p:nvPr/>
          </p:nvSpPr>
          <p:spPr bwMode="auto">
            <a:xfrm>
              <a:off x="490" y="0"/>
              <a:ext cx="128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90" name="Rectangle 6"/>
            <p:cNvSpPr>
              <a:spLocks/>
            </p:cNvSpPr>
            <p:nvPr/>
          </p:nvSpPr>
          <p:spPr bwMode="auto">
            <a:xfrm>
              <a:off x="490" y="120"/>
              <a:ext cx="128" cy="127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91" name="Rectangle 7"/>
            <p:cNvSpPr>
              <a:spLocks/>
            </p:cNvSpPr>
            <p:nvPr/>
          </p:nvSpPr>
          <p:spPr bwMode="auto">
            <a:xfrm>
              <a:off x="246" y="246"/>
              <a:ext cx="122" cy="123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92" name="Rectangle 8"/>
            <p:cNvSpPr>
              <a:spLocks/>
            </p:cNvSpPr>
            <p:nvPr/>
          </p:nvSpPr>
          <p:spPr bwMode="auto">
            <a:xfrm>
              <a:off x="118" y="122"/>
              <a:ext cx="126" cy="124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93" name="Rectangle 9"/>
            <p:cNvSpPr>
              <a:spLocks/>
            </p:cNvSpPr>
            <p:nvPr/>
          </p:nvSpPr>
          <p:spPr bwMode="auto">
            <a:xfrm>
              <a:off x="366" y="243"/>
              <a:ext cx="124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6394" name="Rectangle 10"/>
            <p:cNvSpPr>
              <a:spLocks/>
            </p:cNvSpPr>
            <p:nvPr/>
          </p:nvSpPr>
          <p:spPr bwMode="auto">
            <a:xfrm>
              <a:off x="246" y="366"/>
              <a:ext cx="122" cy="123"/>
            </a:xfrm>
            <a:prstGeom prst="rect">
              <a:avLst/>
            </a:prstGeom>
            <a:solidFill>
              <a:srgbClr val="99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it-IT"/>
            </a:p>
          </p:txBody>
        </p:sp>
      </p:grpSp>
      <p:pic>
        <p:nvPicPr>
          <p:cNvPr id="16395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925" y="0"/>
            <a:ext cx="16668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398" name="Rectangle 1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66398"/>
          <a:lstStyle/>
          <a:p>
            <a:pPr marL="57150"/>
            <a:r>
              <a:rPr lang="en-US"/>
              <a:t>Testing set-up</a:t>
            </a:r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66398"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en-US" sz="3700" dirty="0"/>
              <a:t>HW: 4x Intel E5420, 16 GB RAM, 2x 10k rpm SAS disk using </a:t>
            </a:r>
            <a:r>
              <a:rPr lang="en-US" sz="3700" dirty="0" smtClean="0"/>
              <a:t>a </a:t>
            </a:r>
            <a:r>
              <a:rPr lang="en-US" sz="3700" dirty="0"/>
              <a:t>LSI Logic RAID controller</a:t>
            </a:r>
          </a:p>
          <a:p>
            <a:pPr>
              <a:spcBef>
                <a:spcPts val="938"/>
              </a:spcBef>
            </a:pPr>
            <a:r>
              <a:rPr lang="en-US" sz="3700" dirty="0"/>
              <a:t>SL5.5: kernel 2.6.18-194.32.1.el5, kvm-83-164.el5_5.9</a:t>
            </a:r>
          </a:p>
          <a:p>
            <a:pPr>
              <a:spcBef>
                <a:spcPts val="938"/>
              </a:spcBef>
            </a:pPr>
            <a:r>
              <a:rPr lang="en-US" sz="3700" dirty="0"/>
              <a:t>S</a:t>
            </a:r>
            <a:r>
              <a:rPr lang="en-US" sz="3700" dirty="0" smtClean="0"/>
              <a:t>L </a:t>
            </a:r>
            <a:r>
              <a:rPr lang="en-US" sz="3700" dirty="0"/>
              <a:t>6: kernel 2.6.32-</a:t>
            </a:r>
            <a:r>
              <a:rPr lang="en-US" sz="3700" dirty="0" smtClean="0"/>
              <a:t>71.24.1, </a:t>
            </a:r>
            <a:r>
              <a:rPr lang="en-US" sz="4000" dirty="0"/>
              <a:t>qemu-kvm-0.12.1.2-2.113</a:t>
            </a:r>
            <a:endParaRPr lang="en-US" sz="3700" dirty="0"/>
          </a:p>
          <a:p>
            <a:pPr>
              <a:spcBef>
                <a:spcPts val="938"/>
              </a:spcBef>
            </a:pPr>
            <a:r>
              <a:rPr lang="en-US" sz="3700" dirty="0"/>
              <a:t>SR-IOV: tests on a 2x Intel E5520, 24 GB RAM with an Intel 82576 SR-IOV card</a:t>
            </a:r>
            <a:br>
              <a:rPr lang="en-US" sz="3700" dirty="0"/>
            </a:br>
            <a:endParaRPr lang="en-US" sz="3700" dirty="0"/>
          </a:p>
          <a:p>
            <a:pPr>
              <a:spcBef>
                <a:spcPts val="938"/>
              </a:spcBef>
            </a:pPr>
            <a:r>
              <a:rPr lang="en-US" sz="3700" dirty="0" err="1"/>
              <a:t>iozone</a:t>
            </a:r>
            <a:r>
              <a:rPr lang="en-US" sz="3700" dirty="0"/>
              <a:t>:</a:t>
            </a:r>
            <a:br>
              <a:rPr lang="en-US" sz="3700" dirty="0"/>
            </a:br>
            <a:r>
              <a:rPr lang="en-US" sz="3000" dirty="0" err="1">
                <a:latin typeface="Courier New" charset="0"/>
                <a:cs typeface="Courier New" charset="0"/>
                <a:sym typeface="Courier New" charset="0"/>
              </a:rPr>
              <a:t>iozone</a:t>
            </a:r>
            <a:r>
              <a:rPr lang="en-US" sz="3000" dirty="0">
                <a:latin typeface="Courier New" charset="0"/>
                <a:cs typeface="Courier New" charset="0"/>
                <a:sym typeface="Courier New" charset="0"/>
              </a:rPr>
              <a:t> -</a:t>
            </a:r>
            <a:r>
              <a:rPr lang="en-US" sz="3000" dirty="0" err="1">
                <a:latin typeface="Courier New" charset="0"/>
                <a:cs typeface="Courier New" charset="0"/>
                <a:sym typeface="Courier New" charset="0"/>
              </a:rPr>
              <a:t>Mce</a:t>
            </a:r>
            <a:r>
              <a:rPr lang="en-US" sz="3000" dirty="0">
                <a:latin typeface="Courier New" charset="0"/>
                <a:cs typeface="Courier New" charset="0"/>
                <a:sym typeface="Courier New" charset="0"/>
              </a:rPr>
              <a:t> -l -+r -r 256k -s &lt;2xRAM&gt;g -f &lt;</a:t>
            </a:r>
            <a:r>
              <a:rPr lang="en-US" sz="3000" dirty="0" err="1">
                <a:latin typeface="Courier New" charset="0"/>
                <a:cs typeface="Courier New" charset="0"/>
                <a:sym typeface="Courier New" charset="0"/>
              </a:rPr>
              <a:t>filepath</a:t>
            </a:r>
            <a:r>
              <a:rPr lang="en-US" sz="3000" dirty="0">
                <a:latin typeface="Courier New" charset="0"/>
                <a:cs typeface="Courier New" charset="0"/>
                <a:sym typeface="Courier New" charset="0"/>
              </a:rPr>
              <a:t>&gt; -i0 -i1 -i2</a:t>
            </a:r>
            <a:endParaRPr lang="en-US" sz="3000" dirty="0">
              <a:latin typeface="Courier New" charset="0"/>
              <a:sym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99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C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ixel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1_Pix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99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C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xel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Pix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 copi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99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C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xel copia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Pixel cop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Pages>0</Pages>
  <Words>1775</Words>
  <Characters>0</Characters>
  <Application>Microsoft Macintosh PowerPoint</Application>
  <PresentationFormat>Personalizzato</PresentationFormat>
  <Lines>0</Lines>
  <Paragraphs>174</Paragraphs>
  <Slides>17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1_Pixel</vt:lpstr>
      <vt:lpstr>Pixel</vt:lpstr>
      <vt:lpstr>Pixel copia</vt:lpstr>
      <vt:lpstr>Chart</vt:lpstr>
      <vt:lpstr>Performance Improvements in a Large-Scale Virtualization System</vt:lpstr>
      <vt:lpstr>Why this presentation</vt:lpstr>
      <vt:lpstr>WNoDeS Release Schedule</vt:lpstr>
      <vt:lpstr>Alternatives to mounting GPFS on VMs</vt:lpstr>
      <vt:lpstr>sshfs vs. nfs: throughput</vt:lpstr>
      <vt:lpstr>sshfs vs. nfs: CPU usage</vt:lpstr>
      <vt:lpstr>sshfs vs. nfs Conclusions</vt:lpstr>
      <vt:lpstr>VM-related Performance Tests</vt:lpstr>
      <vt:lpstr>Testing set-up</vt:lpstr>
      <vt:lpstr>HS06 on Hypervisors and VMs (E5420)</vt:lpstr>
      <vt:lpstr>iozone on SL5.5 (SL5.5 VMs)</vt:lpstr>
      <vt:lpstr>iozone on SL6 (SL5.5 VMs)</vt:lpstr>
      <vt:lpstr>iozone on QCOW2 image file</vt:lpstr>
      <vt:lpstr>Network</vt:lpstr>
      <vt:lpstr>The problem we see for the future</vt:lpstr>
      <vt:lpstr>Technology improvements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Miglioramento di prestazioni in un sistema di virtualizzazione su larga scala</dc:title>
  <dc:subject/>
  <dc:creator/>
  <cp:keywords/>
  <dc:description/>
  <cp:lastModifiedBy>Andrea Chierici</cp:lastModifiedBy>
  <cp:revision>27</cp:revision>
  <dcterms:modified xsi:type="dcterms:W3CDTF">2011-05-17T20:23:27Z</dcterms:modified>
</cp:coreProperties>
</file>