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347" r:id="rId2"/>
    <p:sldId id="363" r:id="rId3"/>
    <p:sldId id="371" r:id="rId4"/>
    <p:sldId id="348" r:id="rId5"/>
    <p:sldId id="368" r:id="rId6"/>
    <p:sldId id="369" r:id="rId7"/>
    <p:sldId id="367" r:id="rId8"/>
    <p:sldId id="366" r:id="rId9"/>
    <p:sldId id="352" r:id="rId10"/>
    <p:sldId id="354" r:id="rId11"/>
    <p:sldId id="355" r:id="rId12"/>
    <p:sldId id="360" r:id="rId13"/>
    <p:sldId id="359" r:id="rId14"/>
    <p:sldId id="361" r:id="rId15"/>
    <p:sldId id="357" r:id="rId16"/>
    <p:sldId id="372" r:id="rId17"/>
    <p:sldId id="364" r:id="rId18"/>
    <p:sldId id="356" r:id="rId19"/>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8" autoAdjust="0"/>
    <p:restoredTop sz="98029" autoAdjust="0"/>
  </p:normalViewPr>
  <p:slideViewPr>
    <p:cSldViewPr>
      <p:cViewPr>
        <p:scale>
          <a:sx n="80" d="100"/>
          <a:sy n="80" d="100"/>
        </p:scale>
        <p:origin x="-90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a typeface="ＭＳ Ｐゴシック" pitchFamily="34" charset="-128"/>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ea typeface="ＭＳ Ｐゴシック" pitchFamily="34" charset="-128"/>
                <a:cs typeface="+mn-cs"/>
              </a:defRPr>
            </a:lvl1pPr>
          </a:lstStyle>
          <a:p>
            <a:pPr>
              <a:defRPr/>
            </a:pPr>
            <a:fld id="{3A3C5888-A18E-4C4F-8CD8-C4FCF52FF55E}" type="datetimeFigureOut">
              <a:rPr lang="it-IT"/>
              <a:pPr>
                <a:defRPr/>
              </a:pPr>
              <a:t>09/05/2011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ea typeface="ＭＳ Ｐゴシック" pitchFamily="34" charset="-128"/>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ea typeface="ＭＳ Ｐゴシック" pitchFamily="34" charset="-128"/>
                <a:cs typeface="+mn-cs"/>
              </a:defRPr>
            </a:lvl1pPr>
          </a:lstStyle>
          <a:p>
            <a:pPr>
              <a:defRPr/>
            </a:pPr>
            <a:fld id="{95B3B59F-FF72-48C4-BBC9-40936B08737D}"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p:cNvSpPr>
          <p:nvPr>
            <p:ph type="sldImg"/>
          </p:nvPr>
        </p:nvSpPr>
        <p:spPr bwMode="auto">
          <a:noFill/>
          <a:ln>
            <a:solidFill>
              <a:srgbClr val="000000"/>
            </a:solidFill>
            <a:miter lim="800000"/>
            <a:headEnd/>
            <a:tailEnd/>
          </a:ln>
        </p:spPr>
      </p:sp>
      <p:sp>
        <p:nvSpPr>
          <p:cNvPr id="153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2C627D-EF14-4FFD-B0F6-93B86B39BB12}" type="slidenum">
              <a:rPr lang="en-US">
                <a:ea typeface="ＭＳ Ｐゴシック"/>
                <a:cs typeface="ＭＳ Ｐゴシック"/>
              </a:rPr>
              <a:pPr/>
              <a:t>1</a:t>
            </a:fld>
            <a:endParaRPr lang="en-US">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FA2368-2F94-49E4-A375-CD5AC4FC695D}" type="slidenum">
              <a:rPr lang="en-US">
                <a:ea typeface="ＭＳ Ｐゴシック"/>
                <a:cs typeface="ＭＳ Ｐゴシック"/>
              </a:rPr>
              <a:pPr/>
              <a:t>10</a:t>
            </a:fld>
            <a:endParaRPr lang="en-US">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45673-CCF2-4CBD-BB05-1793D7C9FF62}" type="slidenum">
              <a:rPr lang="en-US">
                <a:ea typeface="ＭＳ Ｐゴシック"/>
                <a:cs typeface="ＭＳ Ｐゴシック"/>
              </a:rPr>
              <a:pPr/>
              <a:t>11</a:t>
            </a:fld>
            <a:endParaRPr lang="en-US">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DD3F9E-2631-4E9D-8FE1-E3D808A14C27}" type="slidenum">
              <a:rPr lang="en-US">
                <a:ea typeface="ＭＳ Ｐゴシック"/>
                <a:cs typeface="ＭＳ Ｐゴシック"/>
              </a:rPr>
              <a:pPr/>
              <a:t>12</a:t>
            </a:fld>
            <a:endParaRPr lang="en-US">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121C9B-AD3B-4096-A89F-BC4D1228A61C}" type="slidenum">
              <a:rPr lang="en-US">
                <a:ea typeface="ＭＳ Ｐゴシック"/>
                <a:cs typeface="ＭＳ Ｐゴシック"/>
              </a:rPr>
              <a:pPr/>
              <a:t>13</a:t>
            </a:fld>
            <a:endParaRPr lang="en-US">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041A2C-3DAD-45AE-8F4B-FBEA5C562252}" type="slidenum">
              <a:rPr lang="en-US">
                <a:ea typeface="ＭＳ Ｐゴシック"/>
                <a:cs typeface="ＭＳ Ｐゴシック"/>
              </a:rPr>
              <a:pPr/>
              <a:t>14</a:t>
            </a:fld>
            <a:endParaRPr lang="en-US">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Es. Alitalia (soluzione Console) Aeroporto Fiumicino (gestione voli arrivi e partenze). Il progetto prevede 5 unità iniziali collegati tra loro tramite Na-Net) fino a 28 unità in rete per il 2011 + unità WALL. Il motore regole comunica eventuali criticità al tavolo Console (con mappa 3D dell’aeroporto) idebntifico da dove arriva il prb e l’operatore decide come intervenire – es. Carburante.</a:t>
            </a:r>
          </a:p>
          <a:p>
            <a:pPr>
              <a:spcBef>
                <a:spcPct val="0"/>
              </a:spcBef>
            </a:pPr>
            <a:r>
              <a:rPr lang="en-US" smtClean="0"/>
              <a:t>Gestione real time</a:t>
            </a:r>
          </a:p>
          <a:p>
            <a:pPr>
              <a:spcBef>
                <a:spcPct val="0"/>
              </a:spcBef>
            </a:pPr>
            <a:r>
              <a:rPr lang="en-US" smtClean="0"/>
              <a:t>Gestione scenari (risk analaisys) tramite un DB storico</a:t>
            </a:r>
          </a:p>
          <a:p>
            <a:pPr>
              <a:spcBef>
                <a:spcPct val="0"/>
              </a:spcBef>
            </a:pPr>
            <a:r>
              <a:rPr lang="en-US" smtClean="0"/>
              <a:t>Dietro la struttura ho un WALL di visualizzazione </a:t>
            </a:r>
          </a:p>
        </p:txBody>
      </p:sp>
      <p:sp>
        <p:nvSpPr>
          <p:cNvPr id="419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6A897-D72E-4D7B-A17E-02C7D6D3F389}" type="slidenum">
              <a:rPr lang="en-US">
                <a:ea typeface="ＭＳ Ｐゴシック"/>
                <a:cs typeface="ＭＳ Ｐゴシック"/>
              </a:rPr>
              <a:pPr/>
              <a:t>15</a:t>
            </a:fld>
            <a:endParaRPr lang="en-US">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553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73DEBBF-A0A5-4B29-9713-C5E88E58FC16}" type="slidenum">
              <a:rPr lang="en-US" sz="1200"/>
              <a:pPr algn="r" eaLnBrk="0" hangingPunct="0"/>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p:cNvSpPr>
          <p:nvPr>
            <p:ph type="sldImg"/>
          </p:nvPr>
        </p:nvSpPr>
        <p:spPr bwMode="auto">
          <a:noFill/>
          <a:ln>
            <a:solidFill>
              <a:srgbClr val="000000"/>
            </a:solidFill>
            <a:miter lim="800000"/>
            <a:headEnd/>
            <a:tailEnd/>
          </a:ln>
        </p:spPr>
      </p:sp>
      <p:sp>
        <p:nvSpPr>
          <p:cNvPr id="440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576205-7C0A-4E2F-B2CA-1D779B9C6F0D}" type="slidenum">
              <a:rPr lang="en-US">
                <a:ea typeface="ＭＳ Ｐゴシック"/>
                <a:cs typeface="ＭＳ Ｐゴシック"/>
              </a:rPr>
              <a:pPr/>
              <a:t>17</a:t>
            </a:fld>
            <a:endParaRPr lang="en-US">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p:cNvSpPr>
          <p:nvPr>
            <p:ph type="sldImg"/>
          </p:nvPr>
        </p:nvSpPr>
        <p:spPr bwMode="auto">
          <a:noFill/>
          <a:ln>
            <a:solidFill>
              <a:srgbClr val="000000"/>
            </a:solidFill>
            <a:miter lim="800000"/>
            <a:headEnd/>
            <a:tailEnd/>
          </a:ln>
        </p:spPr>
      </p:sp>
      <p:sp>
        <p:nvSpPr>
          <p:cNvPr id="460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739375-FDD7-4C23-A8A8-47C4258D5F48}" type="slidenum">
              <a:rPr lang="en-US">
                <a:ea typeface="ＭＳ Ｐゴシック"/>
                <a:cs typeface="ＭＳ Ｐゴシック"/>
              </a:rPr>
              <a:pPr/>
              <a:t>18</a:t>
            </a:fld>
            <a:endParaRPr lang="en-US">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6EE7D3-E6E4-48D6-9315-024D71ED9E50}" type="slidenum">
              <a:rPr lang="en-US">
                <a:ea typeface="ＭＳ Ｐゴシック"/>
                <a:cs typeface="ＭＳ Ｐゴシック"/>
              </a:rPr>
              <a:pPr/>
              <a:t>2</a:t>
            </a:fld>
            <a:endParaRPr lang="en-US">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349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07A4E1C-3F04-4839-BA1D-3F36F72E72D2}" type="slidenum">
              <a:rPr lang="en-US" sz="1200"/>
              <a:pPr algn="r" eaLnBrk="0" hangingPunct="0"/>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25366-1AC4-47B7-9D73-D1DEBB5B9B86}" type="slidenum">
              <a:rPr lang="en-US">
                <a:ea typeface="ＭＳ Ｐゴシック"/>
                <a:cs typeface="ＭＳ Ｐゴシック"/>
              </a:rPr>
              <a:pPr/>
              <a:t>4</a:t>
            </a:fld>
            <a:endParaRPr lang="en-US">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2147C7-344E-4C55-B218-82F15711DD0A}" type="slidenum">
              <a:rPr lang="en-US">
                <a:ea typeface="ＭＳ Ｐゴシック"/>
                <a:cs typeface="ＭＳ Ｐゴシック"/>
              </a:rPr>
              <a:pPr/>
              <a:t>5</a:t>
            </a:fld>
            <a:endParaRPr lang="en-US">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B884B-B467-4F2B-B42F-FBD6F6927BC6}" type="slidenum">
              <a:rPr lang="en-US">
                <a:ea typeface="ＭＳ Ｐゴシック"/>
                <a:cs typeface="ＭＳ Ｐゴシック"/>
              </a:rPr>
              <a:pPr/>
              <a:t>6</a:t>
            </a:fld>
            <a:endParaRPr lang="en-US">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069EE6-15BB-4B66-9C1C-0E5AA39F02DB}" type="slidenum">
              <a:rPr lang="en-US">
                <a:ea typeface="ＭＳ Ｐゴシック"/>
                <a:cs typeface="ＭＳ Ｐゴシック"/>
              </a:rPr>
              <a:pPr/>
              <a:t>7</a:t>
            </a:fld>
            <a:endParaRPr lang="en-US">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AD5BAB-B023-4F18-A39E-6A66D19963EC}" type="slidenum">
              <a:rPr lang="it-IT">
                <a:ea typeface="ＭＳ Ｐゴシック"/>
                <a:cs typeface="ＭＳ Ｐゴシック"/>
              </a:rPr>
              <a:pPr/>
              <a:t>8</a:t>
            </a:fld>
            <a:endParaRPr lang="it-IT">
              <a:ea typeface="ＭＳ Ｐゴシック"/>
              <a:cs typeface="ＭＳ Ｐゴシック"/>
            </a:endParaRPr>
          </a:p>
        </p:txBody>
      </p:sp>
      <p:sp>
        <p:nvSpPr>
          <p:cNvPr id="27650"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07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B4DF3-F49E-4C2F-BDDE-C5684B3B4417}" type="slidenum">
              <a:rPr lang="en-US">
                <a:ea typeface="ＭＳ Ｐゴシック"/>
                <a:cs typeface="ＭＳ Ｐゴシック"/>
              </a:rPr>
              <a:pPr/>
              <a:t>9</a:t>
            </a:fld>
            <a:endParaRPr lang="en-US">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5" name="Connettore 1 8"/>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6" name="Segnaposto data 3"/>
          <p:cNvSpPr>
            <a:spLocks noGrp="1"/>
          </p:cNvSpPr>
          <p:nvPr>
            <p:ph type="dt" sz="half" idx="10"/>
          </p:nvPr>
        </p:nvSpPr>
        <p:spPr/>
        <p:txBody>
          <a:bodyPr/>
          <a:lstStyle>
            <a:lvl1pPr>
              <a:defRPr/>
            </a:lvl1pPr>
          </a:lstStyle>
          <a:p>
            <a:pPr>
              <a:defRPr/>
            </a:pPr>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3DFF7093-0A1B-4202-BE94-01B91C2B482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4"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5" name="Connettore 1 8"/>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3"/>
          <p:cNvSpPr>
            <a:spLocks noGrp="1"/>
          </p:cNvSpPr>
          <p:nvPr>
            <p:ph type="dt" sz="half" idx="10"/>
          </p:nvPr>
        </p:nvSpPr>
        <p:spPr/>
        <p:txBody>
          <a:bodyPr/>
          <a:lstStyle>
            <a:lvl1pPr>
              <a:defRPr/>
            </a:lvl1pPr>
          </a:lstStyle>
          <a:p>
            <a:pPr>
              <a:defRPr/>
            </a:pPr>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0AFC5F84-D774-4914-BA71-D3132C42D88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4"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5" name="Connettore 1 8"/>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verticale 1"/>
          <p:cNvSpPr>
            <a:spLocks noGrp="1"/>
          </p:cNvSpPr>
          <p:nvPr>
            <p:ph type="title" orient="vert"/>
          </p:nvPr>
        </p:nvSpPr>
        <p:spPr>
          <a:xfrm>
            <a:off x="6515100" y="609600"/>
            <a:ext cx="1943100" cy="5486400"/>
          </a:xfrm>
        </p:spPr>
        <p:txBody>
          <a:bodyPr vert="eaVert"/>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3"/>
          <p:cNvSpPr>
            <a:spLocks noGrp="1"/>
          </p:cNvSpPr>
          <p:nvPr>
            <p:ph type="dt" sz="half" idx="10"/>
          </p:nvPr>
        </p:nvSpPr>
        <p:spPr/>
        <p:txBody>
          <a:bodyPr/>
          <a:lstStyle>
            <a:lvl1pPr>
              <a:defRPr/>
            </a:lvl1pPr>
          </a:lstStyle>
          <a:p>
            <a:pPr>
              <a:defRPr/>
            </a:pPr>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A910C2E9-48E1-47CB-B48D-B93896267EF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5" name="Connettore 1 8"/>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3"/>
          <p:cNvSpPr>
            <a:spLocks noGrp="1"/>
          </p:cNvSpPr>
          <p:nvPr>
            <p:ph type="dt" sz="half" idx="10"/>
          </p:nvPr>
        </p:nvSpPr>
        <p:spPr/>
        <p:txBody>
          <a:bodyPr/>
          <a:lstStyle>
            <a:lvl1pPr>
              <a:defRPr/>
            </a:lvl1pPr>
          </a:lstStyle>
          <a:p>
            <a:pPr>
              <a:defRPr/>
            </a:pPr>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7E3AA7D5-D673-4D7C-8970-D608B59AE45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4"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5" name="Connettore 1 8"/>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lstStyle>
          <a:p>
            <a:pPr>
              <a:defRPr/>
            </a:pPr>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63D88B64-7858-4F7E-9722-904DCBA80F2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5"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6" name="Connettore 1 9"/>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4"/>
          <p:cNvSpPr>
            <a:spLocks noGrp="1"/>
          </p:cNvSpPr>
          <p:nvPr>
            <p:ph type="dt" sz="half" idx="10"/>
          </p:nvPr>
        </p:nvSpPr>
        <p:spPr/>
        <p:txBody>
          <a:bodyPr/>
          <a:lstStyle>
            <a:lvl1pPr>
              <a:defRPr/>
            </a:lvl1pPr>
          </a:lstStyle>
          <a:p>
            <a:pPr>
              <a:defRPr/>
            </a:pPr>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2E336927-C135-4D33-BAB1-94F7B755F11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8" name="Connettore 1 11"/>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data 6"/>
          <p:cNvSpPr>
            <a:spLocks noGrp="1"/>
          </p:cNvSpPr>
          <p:nvPr>
            <p:ph type="dt" sz="half" idx="10"/>
          </p:nvPr>
        </p:nvSpPr>
        <p:spPr/>
        <p:txBody>
          <a:bodyPr/>
          <a:lstStyle>
            <a:lvl1pPr>
              <a:defRPr/>
            </a:lvl1pPr>
          </a:lstStyle>
          <a:p>
            <a:pPr>
              <a:defRPr/>
            </a:pPr>
            <a:endParaRPr lang="it-IT"/>
          </a:p>
        </p:txBody>
      </p:sp>
      <p:sp>
        <p:nvSpPr>
          <p:cNvPr id="10" name="Segnaposto piè di pagina 7"/>
          <p:cNvSpPr>
            <a:spLocks noGrp="1"/>
          </p:cNvSpPr>
          <p:nvPr>
            <p:ph type="ftr" sz="quarter" idx="11"/>
          </p:nvPr>
        </p:nvSpPr>
        <p:spPr/>
        <p:txBody>
          <a:bodyPr/>
          <a:lstStyle>
            <a:lvl1pPr>
              <a:defRPr/>
            </a:lvl1pPr>
          </a:lstStyle>
          <a:p>
            <a:pPr>
              <a:defRPr/>
            </a:pPr>
            <a:endParaRPr lang="it-IT"/>
          </a:p>
        </p:txBody>
      </p:sp>
      <p:sp>
        <p:nvSpPr>
          <p:cNvPr id="11" name="Segnaposto numero diapositiva 8"/>
          <p:cNvSpPr>
            <a:spLocks noGrp="1"/>
          </p:cNvSpPr>
          <p:nvPr>
            <p:ph type="sldNum" sz="quarter" idx="12"/>
          </p:nvPr>
        </p:nvSpPr>
        <p:spPr/>
        <p:txBody>
          <a:bodyPr/>
          <a:lstStyle>
            <a:lvl1pPr>
              <a:defRPr/>
            </a:lvl1pPr>
          </a:lstStyle>
          <a:p>
            <a:pPr>
              <a:defRPr/>
            </a:pPr>
            <a:fld id="{975CD9C8-8BC3-4397-BB28-4517B030CDB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3"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4" name="Connettore 1 7"/>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Segnaposto data 2"/>
          <p:cNvSpPr>
            <a:spLocks noGrp="1"/>
          </p:cNvSpPr>
          <p:nvPr>
            <p:ph type="dt" sz="half" idx="10"/>
          </p:nvPr>
        </p:nvSpPr>
        <p:spPr/>
        <p:txBody>
          <a:bodyPr/>
          <a:lstStyle>
            <a:lvl1pPr>
              <a:defRPr/>
            </a:lvl1pPr>
          </a:lstStyle>
          <a:p>
            <a:pPr>
              <a:defRPr/>
            </a:pPr>
            <a:endParaRPr lang="it-IT"/>
          </a:p>
        </p:txBody>
      </p:sp>
      <p:sp>
        <p:nvSpPr>
          <p:cNvPr id="6" name="Segnaposto piè di pagina 3"/>
          <p:cNvSpPr>
            <a:spLocks noGrp="1"/>
          </p:cNvSpPr>
          <p:nvPr>
            <p:ph type="ftr" sz="quarter" idx="11"/>
          </p:nvPr>
        </p:nvSpPr>
        <p:spPr/>
        <p:txBody>
          <a:bodyPr/>
          <a:lstStyle>
            <a:lvl1pPr>
              <a:defRPr/>
            </a:lvl1pPr>
          </a:lstStyle>
          <a:p>
            <a:pPr>
              <a:defRPr/>
            </a:pPr>
            <a:endParaRPr lang="it-IT"/>
          </a:p>
        </p:txBody>
      </p:sp>
      <p:sp>
        <p:nvSpPr>
          <p:cNvPr id="7" name="Segnaposto numero diapositiva 4"/>
          <p:cNvSpPr>
            <a:spLocks noGrp="1"/>
          </p:cNvSpPr>
          <p:nvPr>
            <p:ph type="sldNum" sz="quarter" idx="12"/>
          </p:nvPr>
        </p:nvSpPr>
        <p:spPr/>
        <p:txBody>
          <a:bodyPr/>
          <a:lstStyle>
            <a:lvl1pPr>
              <a:defRPr/>
            </a:lvl1pPr>
          </a:lstStyle>
          <a:p>
            <a:pPr>
              <a:defRPr/>
            </a:pPr>
            <a:fld id="{449F2CEE-9CDF-45B7-9550-DF5BB31FD98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3" name="Connettore 1 6"/>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4" name="Segnaposto data 1"/>
          <p:cNvSpPr>
            <a:spLocks noGrp="1"/>
          </p:cNvSpPr>
          <p:nvPr>
            <p:ph type="dt" sz="half" idx="10"/>
          </p:nvPr>
        </p:nvSpPr>
        <p:spPr/>
        <p:txBody>
          <a:bodyPr/>
          <a:lstStyle>
            <a:lvl1pPr>
              <a:defRPr/>
            </a:lvl1pPr>
          </a:lstStyle>
          <a:p>
            <a:pPr>
              <a:defRPr/>
            </a:pPr>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3"/>
          <p:cNvSpPr>
            <a:spLocks noGrp="1"/>
          </p:cNvSpPr>
          <p:nvPr>
            <p:ph type="sldNum" sz="quarter" idx="12"/>
          </p:nvPr>
        </p:nvSpPr>
        <p:spPr/>
        <p:txBody>
          <a:bodyPr/>
          <a:lstStyle>
            <a:lvl1pPr>
              <a:defRPr/>
            </a:lvl1pPr>
          </a:lstStyle>
          <a:p>
            <a:pPr>
              <a:defRPr/>
            </a:pPr>
            <a:fld id="{B5A39855-EC5A-4A9E-8D7F-7AE522FEB61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5"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6" name="Connettore 1 9"/>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egnaposto data 4"/>
          <p:cNvSpPr>
            <a:spLocks noGrp="1"/>
          </p:cNvSpPr>
          <p:nvPr>
            <p:ph type="dt" sz="half" idx="10"/>
          </p:nvPr>
        </p:nvSpPr>
        <p:spPr/>
        <p:txBody>
          <a:bodyPr/>
          <a:lstStyle>
            <a:lvl1pPr>
              <a:defRPr/>
            </a:lvl1pPr>
          </a:lstStyle>
          <a:p>
            <a:pPr>
              <a:defRPr/>
            </a:pPr>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F63FF28F-2C76-40C6-9FF0-397DA2AFA38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5" descr="doppi rettangoli_PPT"/>
          <p:cNvPicPr>
            <a:picLocks noChangeAspect="1" noChangeArrowheads="1"/>
          </p:cNvPicPr>
          <p:nvPr userDrawn="1"/>
        </p:nvPicPr>
        <p:blipFill>
          <a:blip r:embed="rId2" cstate="print"/>
          <a:srcRect/>
          <a:stretch>
            <a:fillRect/>
          </a:stretch>
        </p:blipFill>
        <p:spPr bwMode="auto">
          <a:xfrm>
            <a:off x="6985000" y="5084763"/>
            <a:ext cx="2051050" cy="1677987"/>
          </a:xfrm>
          <a:prstGeom prst="rect">
            <a:avLst/>
          </a:prstGeom>
          <a:noFill/>
          <a:ln w="9525">
            <a:noFill/>
            <a:miter lim="800000"/>
            <a:headEnd/>
            <a:tailEnd/>
          </a:ln>
        </p:spPr>
      </p:pic>
      <p:cxnSp>
        <p:nvCxnSpPr>
          <p:cNvPr id="6" name="Connettore 1 9"/>
          <p:cNvCxnSpPr>
            <a:cxnSpLocks noChangeShapeType="1"/>
          </p:cNvCxnSpPr>
          <p:nvPr userDrawn="1"/>
        </p:nvCxnSpPr>
        <p:spPr bwMode="auto">
          <a:xfrm>
            <a:off x="0" y="836613"/>
            <a:ext cx="9144000" cy="0"/>
          </a:xfrm>
          <a:prstGeom prst="line">
            <a:avLst/>
          </a:prstGeom>
          <a:noFill/>
          <a:ln w="38100" algn="ctr">
            <a:solidFill>
              <a:srgbClr val="92D050"/>
            </a:solidFill>
            <a:round/>
            <a:headEnd/>
            <a:tailEnd/>
          </a:ln>
        </p:spPr>
      </p:cxnSp>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egnaposto data 4"/>
          <p:cNvSpPr>
            <a:spLocks noGrp="1"/>
          </p:cNvSpPr>
          <p:nvPr>
            <p:ph type="dt" sz="half" idx="10"/>
          </p:nvPr>
        </p:nvSpPr>
        <p:spPr/>
        <p:txBody>
          <a:bodyPr/>
          <a:lstStyle>
            <a:lvl1pPr>
              <a:defRPr/>
            </a:lvl1pPr>
          </a:lstStyle>
          <a:p>
            <a:pPr>
              <a:defRPr/>
            </a:pPr>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CDD9FE95-5549-4B7B-B1C8-5A1347F6503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34" charset="-128"/>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34" charset="-128"/>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34" charset="-128"/>
                <a:cs typeface="+mn-cs"/>
              </a:defRPr>
            </a:lvl1pPr>
          </a:lstStyle>
          <a:p>
            <a:pPr>
              <a:defRPr/>
            </a:pPr>
            <a:fld id="{4082EE10-7868-4580-8C20-3A128CCC11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hyperlink" Target="http://www.key4biz.it/News/2011/04/19/Tecnologie/winext_Nicola_De_Carne_Marco_De_Vecchi_Cristiana_Rondini_Emilio_Carpaneto_Stefano_Giannini.html" TargetMode="External"/><Relationship Id="rId3" Type="http://schemas.openxmlformats.org/officeDocument/2006/relationships/hyperlink" Target="http://www.rai.tv/dl/RaiTV/programmi/media/ContentItem-d6ef84e4-efb9-4f0c-90d9-f8b5641b3612.html#p=0" TargetMode="External"/><Relationship Id="rId7" Type="http://schemas.openxmlformats.org/officeDocument/2006/relationships/hyperlink" Target="office_automation_aprile.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IlTempo_09.04.2011.pdf.pdf" TargetMode="External"/><Relationship Id="rId5" Type="http://schemas.openxmlformats.org/officeDocument/2006/relationships/hyperlink" Target="IlMondo_22.04.2011.pdf" TargetMode="External"/><Relationship Id="rId4" Type="http://schemas.openxmlformats.org/officeDocument/2006/relationships/hyperlink" Target="http://ricerca.repubblica.it/repubblica/archivio/repubblica/2011/03/28/il-social-table-multiutent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youtube.com/watch?v=iBYNIB8Smzo" TargetMode="External"/><Relationship Id="rId18" Type="http://schemas.openxmlformats.org/officeDocument/2006/relationships/image" Target="../media/image11.jpeg"/><Relationship Id="rId3" Type="http://schemas.openxmlformats.org/officeDocument/2006/relationships/hyperlink" Target="http://www.youtube.com/watch?v=vOIxtPC52H0" TargetMode="External"/><Relationship Id="rId7" Type="http://schemas.openxmlformats.org/officeDocument/2006/relationships/hyperlink" Target="http://www.youtube.com/watch?v=g02VNyBxwvk" TargetMode="External"/><Relationship Id="rId12" Type="http://schemas.openxmlformats.org/officeDocument/2006/relationships/image" Target="../media/image8.jpeg"/><Relationship Id="rId17" Type="http://schemas.openxmlformats.org/officeDocument/2006/relationships/hyperlink" Target="http://www.youtube.com/watch?v=rMJYyD0XY1M" TargetMode="External"/><Relationship Id="rId2" Type="http://schemas.openxmlformats.org/officeDocument/2006/relationships/notesSlide" Target="../notesSlides/notesSlide8.xml"/><Relationship Id="rId16" Type="http://schemas.openxmlformats.org/officeDocument/2006/relationships/image" Target="../media/image10.jpeg"/><Relationship Id="rId20"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www.youtube.com/watch?v=uunamDDhlFc" TargetMode="External"/><Relationship Id="rId5" Type="http://schemas.openxmlformats.org/officeDocument/2006/relationships/hyperlink" Target="http://www.youtube.com/watch?v=1NbJeo34qBk" TargetMode="External"/><Relationship Id="rId15" Type="http://schemas.openxmlformats.org/officeDocument/2006/relationships/hyperlink" Target="http://www.youtube.com/watch?v=i1ZWVErP4WY" TargetMode="External"/><Relationship Id="rId10" Type="http://schemas.openxmlformats.org/officeDocument/2006/relationships/image" Target="../media/image7.jpeg"/><Relationship Id="rId19" Type="http://schemas.openxmlformats.org/officeDocument/2006/relationships/hyperlink" Target="http://www.youtube.com/watch?v=TbgIyJuGp-k" TargetMode="External"/><Relationship Id="rId4" Type="http://schemas.openxmlformats.org/officeDocument/2006/relationships/image" Target="../media/image4.jpeg"/><Relationship Id="rId9" Type="http://schemas.openxmlformats.org/officeDocument/2006/relationships/hyperlink" Target="http://www.youtube.com/watch?v=7Yj9kmM6n4c" TargetMode="External"/><Relationship Id="rId1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3" cstate="print"/>
          <a:srcRect l="46187"/>
          <a:stretch>
            <a:fillRect/>
          </a:stretch>
        </p:blipFill>
        <p:spPr bwMode="auto">
          <a:xfrm>
            <a:off x="0" y="4763"/>
            <a:ext cx="5334000" cy="5692775"/>
          </a:xfrm>
          <a:prstGeom prst="rect">
            <a:avLst/>
          </a:prstGeom>
          <a:noFill/>
          <a:ln w="9525">
            <a:noFill/>
            <a:miter lim="800000"/>
            <a:headEnd/>
            <a:tailEnd/>
          </a:ln>
        </p:spPr>
      </p:pic>
      <p:cxnSp>
        <p:nvCxnSpPr>
          <p:cNvPr id="14339" name="Connettore 1 6"/>
          <p:cNvCxnSpPr>
            <a:cxnSpLocks noChangeShapeType="1"/>
          </p:cNvCxnSpPr>
          <p:nvPr/>
        </p:nvCxnSpPr>
        <p:spPr bwMode="auto">
          <a:xfrm>
            <a:off x="0" y="5688013"/>
            <a:ext cx="5322888" cy="17462"/>
          </a:xfrm>
          <a:prstGeom prst="line">
            <a:avLst/>
          </a:prstGeom>
          <a:noFill/>
          <a:ln w="44450" algn="ctr">
            <a:solidFill>
              <a:srgbClr val="92D050"/>
            </a:solidFill>
            <a:round/>
            <a:headEnd/>
            <a:tailEnd/>
          </a:ln>
        </p:spPr>
      </p:cxnSp>
      <p:cxnSp>
        <p:nvCxnSpPr>
          <p:cNvPr id="14340" name="Connettore 1 5"/>
          <p:cNvCxnSpPr>
            <a:cxnSpLocks noChangeShapeType="1"/>
          </p:cNvCxnSpPr>
          <p:nvPr/>
        </p:nvCxnSpPr>
        <p:spPr bwMode="auto">
          <a:xfrm rot="5400000" flipH="1" flipV="1">
            <a:off x="2470149" y="2852738"/>
            <a:ext cx="5734051" cy="0"/>
          </a:xfrm>
          <a:prstGeom prst="line">
            <a:avLst/>
          </a:prstGeom>
          <a:noFill/>
          <a:ln w="44450" algn="ctr">
            <a:solidFill>
              <a:srgbClr val="92D050"/>
            </a:solidFill>
            <a:round/>
            <a:headEnd/>
            <a:tailEnd/>
          </a:ln>
        </p:spPr>
      </p:cxnSp>
      <p:sp>
        <p:nvSpPr>
          <p:cNvPr id="14341" name="Rettangolo 11"/>
          <p:cNvSpPr>
            <a:spLocks noChangeArrowheads="1"/>
          </p:cNvSpPr>
          <p:nvPr/>
        </p:nvSpPr>
        <p:spPr bwMode="auto">
          <a:xfrm>
            <a:off x="5360988" y="620713"/>
            <a:ext cx="3783012" cy="504825"/>
          </a:xfrm>
          <a:prstGeom prst="rect">
            <a:avLst/>
          </a:prstGeom>
          <a:solidFill>
            <a:schemeClr val="bg1"/>
          </a:solidFill>
          <a:ln w="9525" algn="ctr">
            <a:noFill/>
            <a:round/>
            <a:headEnd/>
            <a:tailEnd/>
          </a:ln>
        </p:spPr>
        <p:txBody>
          <a:bodyPr/>
          <a:lstStyle/>
          <a:p>
            <a:pPr eaLnBrk="0" hangingPunct="0"/>
            <a:endParaRPr lang="it-IT"/>
          </a:p>
        </p:txBody>
      </p:sp>
      <p:sp>
        <p:nvSpPr>
          <p:cNvPr id="14342" name="CasellaDiTesto 8"/>
          <p:cNvSpPr txBox="1">
            <a:spLocks noChangeArrowheads="1"/>
          </p:cNvSpPr>
          <p:nvPr/>
        </p:nvSpPr>
        <p:spPr bwMode="auto">
          <a:xfrm>
            <a:off x="250825" y="6165850"/>
            <a:ext cx="4968875" cy="400050"/>
          </a:xfrm>
          <a:prstGeom prst="rect">
            <a:avLst/>
          </a:prstGeom>
          <a:noFill/>
          <a:ln w="9525">
            <a:noFill/>
            <a:miter lim="800000"/>
            <a:headEnd/>
            <a:tailEnd/>
          </a:ln>
        </p:spPr>
        <p:txBody>
          <a:bodyPr>
            <a:spAutoFit/>
          </a:bodyPr>
          <a:lstStyle/>
          <a:p>
            <a:pPr algn="ctr" eaLnBrk="0" hangingPunct="0"/>
            <a:r>
              <a:rPr lang="it-IT" sz="2000" b="1" dirty="0" smtClean="0">
                <a:latin typeface="Candara" pitchFamily="34" charset="0"/>
              </a:rPr>
              <a:t>www.</a:t>
            </a:r>
            <a:r>
              <a:rPr lang="it-IT" sz="2000" b="1" dirty="0" smtClean="0">
                <a:solidFill>
                  <a:srgbClr val="92D050"/>
                </a:solidFill>
                <a:latin typeface="Candara" pitchFamily="34" charset="0"/>
              </a:rPr>
              <a:t>na</a:t>
            </a:r>
            <a:r>
              <a:rPr lang="it-IT" sz="2000" b="1" dirty="0" smtClean="0">
                <a:latin typeface="Candara" pitchFamily="34" charset="0"/>
              </a:rPr>
              <a:t>-</a:t>
            </a:r>
            <a:r>
              <a:rPr lang="it-IT" sz="2000" b="1" dirty="0" smtClean="0">
                <a:solidFill>
                  <a:srgbClr val="92D050"/>
                </a:solidFill>
                <a:latin typeface="Candara" pitchFamily="34" charset="0"/>
              </a:rPr>
              <a:t>if</a:t>
            </a:r>
            <a:r>
              <a:rPr lang="it-IT" sz="2000" b="1" dirty="0" smtClean="0">
                <a:latin typeface="Candara" pitchFamily="34" charset="0"/>
              </a:rPr>
              <a:t>.com</a:t>
            </a:r>
            <a:endParaRPr lang="it-IT" sz="2000" b="1" dirty="0">
              <a:latin typeface="Candara" pitchFamily="34" charset="0"/>
            </a:endParaRPr>
          </a:p>
        </p:txBody>
      </p:sp>
      <p:sp>
        <p:nvSpPr>
          <p:cNvPr id="14344" name="Rettangolo 3"/>
          <p:cNvSpPr>
            <a:spLocks noChangeArrowheads="1"/>
          </p:cNvSpPr>
          <p:nvPr/>
        </p:nvSpPr>
        <p:spPr bwMode="auto">
          <a:xfrm>
            <a:off x="5435600" y="1772816"/>
            <a:ext cx="3816350" cy="2954655"/>
          </a:xfrm>
          <a:prstGeom prst="rect">
            <a:avLst/>
          </a:prstGeom>
          <a:noFill/>
          <a:ln w="9525">
            <a:noFill/>
            <a:miter lim="800000"/>
            <a:headEnd/>
            <a:tailEnd/>
          </a:ln>
        </p:spPr>
        <p:txBody>
          <a:bodyPr>
            <a:spAutoFit/>
          </a:bodyPr>
          <a:lstStyle/>
          <a:p>
            <a:pPr eaLnBrk="0" hangingPunct="0">
              <a:lnSpc>
                <a:spcPct val="150000"/>
              </a:lnSpc>
            </a:pPr>
            <a:r>
              <a:rPr lang="en-GB" sz="2600" b="1" dirty="0" err="1">
                <a:solidFill>
                  <a:srgbClr val="92D050"/>
                </a:solidFill>
                <a:latin typeface="Candara" pitchFamily="34" charset="0"/>
              </a:rPr>
              <a:t>Interfacce</a:t>
            </a:r>
            <a:r>
              <a:rPr lang="en-GB" sz="2600" b="1" dirty="0">
                <a:solidFill>
                  <a:srgbClr val="92D050"/>
                </a:solidFill>
                <a:latin typeface="Candara" pitchFamily="34" charset="0"/>
              </a:rPr>
              <a:t> </a:t>
            </a:r>
            <a:r>
              <a:rPr lang="en-GB" sz="2600" b="1" dirty="0" err="1">
                <a:solidFill>
                  <a:srgbClr val="92D050"/>
                </a:solidFill>
                <a:latin typeface="Candara" pitchFamily="34" charset="0"/>
              </a:rPr>
              <a:t>Naturali</a:t>
            </a:r>
            <a:endParaRPr lang="en-GB" sz="2600" b="1" dirty="0">
              <a:solidFill>
                <a:srgbClr val="92D050"/>
              </a:solidFill>
              <a:latin typeface="Candara" pitchFamily="34" charset="0"/>
            </a:endParaRPr>
          </a:p>
          <a:p>
            <a:pPr eaLnBrk="0" hangingPunct="0">
              <a:lnSpc>
                <a:spcPct val="150000"/>
              </a:lnSpc>
            </a:pPr>
            <a:r>
              <a:rPr lang="en-GB" sz="2600" b="1" dirty="0">
                <a:latin typeface="Candara" pitchFamily="34" charset="0"/>
              </a:rPr>
              <a:t>per la Collaboration </a:t>
            </a:r>
          </a:p>
          <a:p>
            <a:pPr eaLnBrk="0" hangingPunct="0">
              <a:lnSpc>
                <a:spcPct val="150000"/>
              </a:lnSpc>
            </a:pPr>
            <a:r>
              <a:rPr lang="en-GB" sz="2600" b="1" dirty="0">
                <a:latin typeface="Candara" pitchFamily="34" charset="0"/>
              </a:rPr>
              <a:t>di </a:t>
            </a:r>
            <a:r>
              <a:rPr lang="en-GB" sz="2600" b="1" dirty="0" err="1">
                <a:latin typeface="Candara" pitchFamily="34" charset="0"/>
              </a:rPr>
              <a:t>ultima</a:t>
            </a:r>
            <a:r>
              <a:rPr lang="en-GB" sz="2600" b="1" dirty="0">
                <a:latin typeface="Candara" pitchFamily="34" charset="0"/>
              </a:rPr>
              <a:t> </a:t>
            </a:r>
            <a:r>
              <a:rPr lang="en-GB" sz="2600" b="1" dirty="0" err="1" smtClean="0">
                <a:latin typeface="Candara" pitchFamily="34" charset="0"/>
              </a:rPr>
              <a:t>generazione</a:t>
            </a:r>
            <a:endParaRPr lang="en-GB" sz="2600" b="1" dirty="0" smtClean="0">
              <a:latin typeface="Candara" pitchFamily="34" charset="0"/>
            </a:endParaRPr>
          </a:p>
          <a:p>
            <a:pPr eaLnBrk="0" hangingPunct="0">
              <a:lnSpc>
                <a:spcPct val="150000"/>
              </a:lnSpc>
            </a:pPr>
            <a:endParaRPr lang="en-GB" sz="1400" b="1" dirty="0" smtClean="0">
              <a:latin typeface="Candara" pitchFamily="34" charset="0"/>
            </a:endParaRPr>
          </a:p>
          <a:p>
            <a:pPr eaLnBrk="0" hangingPunct="0">
              <a:lnSpc>
                <a:spcPct val="150000"/>
              </a:lnSpc>
            </a:pPr>
            <a:r>
              <a:rPr lang="en-GB" sz="1600" b="1" dirty="0" smtClean="0">
                <a:latin typeface="Candara" pitchFamily="34" charset="0"/>
              </a:rPr>
              <a:t>Marco De Vecchi</a:t>
            </a:r>
          </a:p>
          <a:p>
            <a:pPr eaLnBrk="0" hangingPunct="0">
              <a:lnSpc>
                <a:spcPct val="150000"/>
              </a:lnSpc>
            </a:pPr>
            <a:r>
              <a:rPr lang="en-GB" sz="1600" b="1" dirty="0" smtClean="0">
                <a:latin typeface="Candara" pitchFamily="34" charset="0"/>
              </a:rPr>
              <a:t>Account Manager Na-If</a:t>
            </a:r>
            <a:endParaRPr lang="en-GB" sz="1600" b="1" dirty="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44">
                                            <p:txEl>
                                              <p:pRg st="4" end="4"/>
                                            </p:txEl>
                                          </p:spTgt>
                                        </p:tgtEl>
                                        <p:attrNameLst>
                                          <p:attrName>style.visibility</p:attrName>
                                        </p:attrNameLst>
                                      </p:cBhvr>
                                      <p:to>
                                        <p:strVal val="visible"/>
                                      </p:to>
                                    </p:set>
                                    <p:anim calcmode="lin" valueType="num">
                                      <p:cBhvr additive="base">
                                        <p:cTn id="7" dur="1000" fill="hold"/>
                                        <p:tgtEl>
                                          <p:spTgt spid="14344">
                                            <p:txEl>
                                              <p:pRg st="4" end="4"/>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4344">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344">
                                            <p:txEl>
                                              <p:pRg st="5" end="5"/>
                                            </p:txEl>
                                          </p:spTgt>
                                        </p:tgtEl>
                                        <p:attrNameLst>
                                          <p:attrName>style.visibility</p:attrName>
                                        </p:attrNameLst>
                                      </p:cBhvr>
                                      <p:to>
                                        <p:strVal val="visible"/>
                                      </p:to>
                                    </p:set>
                                    <p:anim calcmode="lin" valueType="num">
                                      <p:cBhvr additive="base">
                                        <p:cTn id="11" dur="1000" fill="hold"/>
                                        <p:tgtEl>
                                          <p:spTgt spid="14344">
                                            <p:txEl>
                                              <p:pRg st="5" end="5"/>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43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1000" fill="hold"/>
                                        <p:tgtEl>
                                          <p:spTgt spid="14342"/>
                                        </p:tgtEl>
                                        <p:attrNameLst>
                                          <p:attrName>ppt_x</p:attrName>
                                        </p:attrNameLst>
                                      </p:cBhvr>
                                      <p:tavLst>
                                        <p:tav tm="0">
                                          <p:val>
                                            <p:strVal val="#ppt_x"/>
                                          </p:val>
                                        </p:tav>
                                        <p:tav tm="100000">
                                          <p:val>
                                            <p:strVal val="#ppt_x"/>
                                          </p:val>
                                        </p:tav>
                                      </p:tavLst>
                                    </p:anim>
                                    <p:anim calcmode="lin" valueType="num">
                                      <p:cBhvr additive="base">
                                        <p:cTn id="18" dur="10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ttangolo 7"/>
          <p:cNvSpPr>
            <a:spLocks noChangeArrowheads="1"/>
          </p:cNvSpPr>
          <p:nvPr/>
        </p:nvSpPr>
        <p:spPr bwMode="auto">
          <a:xfrm>
            <a:off x="142875" y="836613"/>
            <a:ext cx="7021513" cy="5786437"/>
          </a:xfrm>
          <a:prstGeom prst="rect">
            <a:avLst/>
          </a:prstGeom>
          <a:noFill/>
          <a:ln w="9525">
            <a:noFill/>
            <a:miter lim="800000"/>
            <a:headEnd/>
            <a:tailEnd/>
          </a:ln>
        </p:spPr>
        <p:txBody>
          <a:bodyPr>
            <a:spAutoFit/>
          </a:bodyPr>
          <a:lstStyle/>
          <a:p>
            <a:pPr eaLnBrk="0" hangingPunct="0"/>
            <a:r>
              <a:rPr lang="it-IT" sz="1400" b="1" dirty="0">
                <a:latin typeface="Candara" pitchFamily="34" charset="0"/>
              </a:rPr>
              <a:t>Comando a distanza</a:t>
            </a:r>
          </a:p>
          <a:p>
            <a:pPr eaLnBrk="0" hangingPunct="0"/>
            <a:r>
              <a:rPr lang="it-IT" sz="1400" dirty="0">
                <a:latin typeface="Candara" pitchFamily="34" charset="0"/>
              </a:rPr>
              <a:t>L’interazione con il sistema Na-if è possibile anche con controllo remoto attraverso l’utilizzo di emettitori di infrarossi</a:t>
            </a:r>
          </a:p>
          <a:p>
            <a:pPr eaLnBrk="0" hangingPunct="0"/>
            <a:endParaRPr lang="it-IT" sz="1200" b="1" dirty="0">
              <a:latin typeface="Candara" pitchFamily="34" charset="0"/>
            </a:endParaRPr>
          </a:p>
          <a:p>
            <a:pPr eaLnBrk="0" hangingPunct="0"/>
            <a:r>
              <a:rPr lang="it-IT" sz="1400" b="1" dirty="0">
                <a:latin typeface="Candara" pitchFamily="34" charset="0"/>
              </a:rPr>
              <a:t>Grammatica comportamentale</a:t>
            </a:r>
          </a:p>
          <a:p>
            <a:pPr eaLnBrk="0" hangingPunct="0"/>
            <a:r>
              <a:rPr lang="it-IT" sz="1400" dirty="0">
                <a:latin typeface="Candara" pitchFamily="34" charset="0"/>
              </a:rPr>
              <a:t>Na-if è capace di riconoscere ed interpretare le gestualità dell’utente, traducendole in     comandi verso il sistema. Ad esempio, se l’utente effettua con un dito un movimento      circolare sullo schermo, Na-if riconosce la gestualità ed esegue la funzionalità associata </a:t>
            </a:r>
          </a:p>
          <a:p>
            <a:pPr eaLnBrk="0" hangingPunct="0"/>
            <a:r>
              <a:rPr lang="it-IT" sz="1400" dirty="0">
                <a:latin typeface="Candara" pitchFamily="34" charset="0"/>
              </a:rPr>
              <a:t>al cerchio. Questo vale anche per gestualità più complesse che prevedono l’utilizzo di </a:t>
            </a:r>
          </a:p>
          <a:p>
            <a:pPr eaLnBrk="0" hangingPunct="0"/>
            <a:r>
              <a:rPr lang="it-IT" sz="1400" dirty="0">
                <a:latin typeface="Candara" pitchFamily="34" charset="0"/>
              </a:rPr>
              <a:t>più dita contemporaneamente.</a:t>
            </a:r>
          </a:p>
          <a:p>
            <a:pPr eaLnBrk="0" hangingPunct="0"/>
            <a:endParaRPr lang="it-IT" sz="1200" dirty="0">
              <a:latin typeface="Candara" pitchFamily="34" charset="0"/>
            </a:endParaRPr>
          </a:p>
          <a:p>
            <a:pPr eaLnBrk="0" hangingPunct="0"/>
            <a:r>
              <a:rPr lang="it-IT" sz="1400" b="1" dirty="0">
                <a:latin typeface="Candara" pitchFamily="34" charset="0"/>
              </a:rPr>
              <a:t>Riconoscimento automatico di </a:t>
            </a:r>
            <a:r>
              <a:rPr lang="it-IT" sz="1400" b="1" dirty="0" err="1">
                <a:latin typeface="Candara" pitchFamily="34" charset="0"/>
              </a:rPr>
              <a:t>gesture</a:t>
            </a:r>
            <a:endParaRPr lang="it-IT" sz="1400" dirty="0">
              <a:latin typeface="Candara" pitchFamily="34" charset="0"/>
            </a:endParaRPr>
          </a:p>
          <a:p>
            <a:pPr eaLnBrk="0" hangingPunct="0"/>
            <a:r>
              <a:rPr lang="it-IT" sz="1400" dirty="0">
                <a:latin typeface="Candara" pitchFamily="34" charset="0"/>
              </a:rPr>
              <a:t>Attraverso la definizione di un </a:t>
            </a:r>
            <a:r>
              <a:rPr lang="it-IT" sz="1400" b="1" dirty="0">
                <a:latin typeface="Candara" pitchFamily="34" charset="0"/>
              </a:rPr>
              <a:t>vocabolario di </a:t>
            </a:r>
            <a:r>
              <a:rPr lang="it-IT" sz="1400" b="1" dirty="0" err="1">
                <a:latin typeface="Candara" pitchFamily="34" charset="0"/>
              </a:rPr>
              <a:t>recognition-path</a:t>
            </a:r>
            <a:r>
              <a:rPr lang="it-IT" sz="1400" dirty="0">
                <a:latin typeface="Candara" pitchFamily="34" charset="0"/>
              </a:rPr>
              <a:t>, si definiscono i gesti di interazione riconosciuti dal sistema. A ciascuna di essi possono essere associate una o più azioni/reazioni del sistema stesso, effettuando sull’oggetto azioni di spostamento, rotazione, zoom, riduzione in scala, utilizzando le dita.</a:t>
            </a:r>
          </a:p>
          <a:p>
            <a:pPr eaLnBrk="0" hangingPunct="0"/>
            <a:endParaRPr lang="it-IT" sz="1200" b="1" dirty="0">
              <a:latin typeface="Candara" pitchFamily="34" charset="0"/>
            </a:endParaRPr>
          </a:p>
          <a:p>
            <a:pPr eaLnBrk="0" hangingPunct="0"/>
            <a:r>
              <a:rPr lang="it-IT" sz="1400" b="1" dirty="0">
                <a:latin typeface="Candara" pitchFamily="34" charset="0"/>
              </a:rPr>
              <a:t>Integrazione totale</a:t>
            </a:r>
          </a:p>
          <a:p>
            <a:pPr eaLnBrk="0" hangingPunct="0"/>
            <a:r>
              <a:rPr lang="it-IT" sz="1400" dirty="0">
                <a:solidFill>
                  <a:srgbClr val="92D050"/>
                </a:solidFill>
                <a:latin typeface="Candara" pitchFamily="34" charset="0"/>
              </a:rPr>
              <a:t>&gt;&gt;</a:t>
            </a:r>
            <a:r>
              <a:rPr lang="it-IT" sz="1400" dirty="0">
                <a:solidFill>
                  <a:srgbClr val="FF6600"/>
                </a:solidFill>
                <a:latin typeface="Candara" pitchFamily="34" charset="0"/>
              </a:rPr>
              <a:t> </a:t>
            </a:r>
            <a:r>
              <a:rPr lang="it-IT" sz="1400" dirty="0">
                <a:latin typeface="Candara" pitchFamily="34" charset="0"/>
              </a:rPr>
              <a:t>in ambito IT (API - il software applicativo permette di interfacciare la piattaforma, mediante API, a qualsiasi applicazione che renda disponibili tali interfacce).</a:t>
            </a:r>
          </a:p>
          <a:p>
            <a:pPr eaLnBrk="0" hangingPunct="0"/>
            <a:r>
              <a:rPr lang="it-IT" sz="1400" b="1" dirty="0">
                <a:solidFill>
                  <a:srgbClr val="92D050"/>
                </a:solidFill>
                <a:latin typeface="Candara" pitchFamily="34" charset="0"/>
              </a:rPr>
              <a:t>&gt;&gt;</a:t>
            </a:r>
            <a:r>
              <a:rPr lang="it-IT" sz="1400" b="1" dirty="0">
                <a:solidFill>
                  <a:srgbClr val="FF6600"/>
                </a:solidFill>
                <a:latin typeface="Candara" pitchFamily="34" charset="0"/>
              </a:rPr>
              <a:t> </a:t>
            </a:r>
            <a:r>
              <a:rPr lang="en-US" sz="1400" dirty="0">
                <a:latin typeface="Candara" pitchFamily="34" charset="0"/>
              </a:rPr>
              <a:t>in </a:t>
            </a:r>
            <a:r>
              <a:rPr lang="en-US" sz="1400" dirty="0" err="1">
                <a:latin typeface="Candara" pitchFamily="34" charset="0"/>
              </a:rPr>
              <a:t>rete</a:t>
            </a:r>
            <a:r>
              <a:rPr lang="en-US" sz="1400" dirty="0">
                <a:latin typeface="Candara" pitchFamily="34" charset="0"/>
              </a:rPr>
              <a:t> IP </a:t>
            </a:r>
            <a:endParaRPr lang="it-IT" sz="1400" dirty="0">
              <a:latin typeface="Candara" pitchFamily="34" charset="0"/>
            </a:endParaRPr>
          </a:p>
          <a:p>
            <a:pPr eaLnBrk="0" hangingPunct="0"/>
            <a:r>
              <a:rPr lang="it-IT" sz="1400" dirty="0">
                <a:solidFill>
                  <a:srgbClr val="92D050"/>
                </a:solidFill>
                <a:latin typeface="Candara" pitchFamily="34" charset="0"/>
              </a:rPr>
              <a:t>&gt;&gt;</a:t>
            </a:r>
            <a:r>
              <a:rPr lang="it-IT" sz="1400" dirty="0">
                <a:solidFill>
                  <a:srgbClr val="FF6600"/>
                </a:solidFill>
                <a:latin typeface="Candara" pitchFamily="34" charset="0"/>
              </a:rPr>
              <a:t> </a:t>
            </a:r>
            <a:r>
              <a:rPr lang="en-US" sz="1400" dirty="0">
                <a:latin typeface="Candara" pitchFamily="34" charset="0"/>
              </a:rPr>
              <a:t>con </a:t>
            </a:r>
            <a:r>
              <a:rPr lang="en-US" sz="1400" dirty="0" err="1">
                <a:latin typeface="Candara" pitchFamily="34" charset="0"/>
              </a:rPr>
              <a:t>periferiche</a:t>
            </a:r>
            <a:r>
              <a:rPr lang="en-US" sz="1400" dirty="0">
                <a:latin typeface="Candara" pitchFamily="34" charset="0"/>
              </a:rPr>
              <a:t> standard (Bluetooth, USB, Ethernet, Wi-Fi)</a:t>
            </a:r>
            <a:endParaRPr lang="it-IT" sz="1400" dirty="0">
              <a:latin typeface="Candara" pitchFamily="34" charset="0"/>
            </a:endParaRPr>
          </a:p>
          <a:p>
            <a:pPr eaLnBrk="0" hangingPunct="0"/>
            <a:r>
              <a:rPr lang="it-IT" sz="1400" dirty="0">
                <a:solidFill>
                  <a:srgbClr val="92D050"/>
                </a:solidFill>
                <a:latin typeface="Candara" pitchFamily="34" charset="0"/>
              </a:rPr>
              <a:t>&gt;&gt;</a:t>
            </a:r>
            <a:r>
              <a:rPr lang="it-IT" sz="1400" dirty="0">
                <a:solidFill>
                  <a:srgbClr val="FF6600"/>
                </a:solidFill>
                <a:latin typeface="Candara" pitchFamily="34" charset="0"/>
              </a:rPr>
              <a:t> </a:t>
            </a:r>
            <a:r>
              <a:rPr lang="it-IT" sz="1400" dirty="0">
                <a:latin typeface="Candara" pitchFamily="34" charset="0"/>
              </a:rPr>
              <a:t>con tecnologie abilitanti (RFID, Smart Card </a:t>
            </a:r>
            <a:r>
              <a:rPr lang="it-IT" sz="1400" dirty="0" err="1">
                <a:latin typeface="Candara" pitchFamily="34" charset="0"/>
              </a:rPr>
              <a:t>Contact</a:t>
            </a:r>
            <a:r>
              <a:rPr lang="it-IT" sz="1400" dirty="0">
                <a:latin typeface="Candara" pitchFamily="34" charset="0"/>
              </a:rPr>
              <a:t> &amp; </a:t>
            </a:r>
            <a:r>
              <a:rPr lang="it-IT" sz="1400" dirty="0" err="1">
                <a:latin typeface="Candara" pitchFamily="34" charset="0"/>
              </a:rPr>
              <a:t>Contactless</a:t>
            </a:r>
            <a:r>
              <a:rPr lang="it-IT" sz="1400" dirty="0">
                <a:latin typeface="Candara" pitchFamily="34" charset="0"/>
              </a:rPr>
              <a:t>)</a:t>
            </a:r>
          </a:p>
          <a:p>
            <a:pPr eaLnBrk="0" hangingPunct="0"/>
            <a:endParaRPr lang="it-IT" sz="1200" b="1" dirty="0">
              <a:latin typeface="Candara" pitchFamily="34" charset="0"/>
            </a:endParaRPr>
          </a:p>
          <a:p>
            <a:pPr eaLnBrk="0" hangingPunct="0"/>
            <a:r>
              <a:rPr lang="it-IT" sz="1400" b="1" dirty="0">
                <a:latin typeface="Candara" pitchFamily="34" charset="0"/>
              </a:rPr>
              <a:t>Ambienti operativi (Windows, Apple, Linux). </a:t>
            </a:r>
          </a:p>
          <a:p>
            <a:pPr eaLnBrk="0" hangingPunct="0"/>
            <a:r>
              <a:rPr lang="it-IT" sz="1400" dirty="0">
                <a:latin typeface="Candara" pitchFamily="34" charset="0"/>
              </a:rPr>
              <a:t>Le versioni di Windows su cui è possibile utilizzare il sistema Na-If sono: Windows XP, Windows Vista, Windows 7.</a:t>
            </a:r>
            <a:endParaRPr lang="it-IT" sz="1400" b="1" dirty="0">
              <a:latin typeface="Candara" pitchFamily="34" charset="0"/>
            </a:endParaRPr>
          </a:p>
        </p:txBody>
      </p:sp>
      <p:pic>
        <p:nvPicPr>
          <p:cNvPr id="30722" name="Picture 2"/>
          <p:cNvPicPr>
            <a:picLocks noChangeAspect="1" noChangeArrowheads="1"/>
          </p:cNvPicPr>
          <p:nvPr/>
        </p:nvPicPr>
        <p:blipFill>
          <a:blip r:embed="rId3" cstate="print"/>
          <a:srcRect t="65674"/>
          <a:stretch>
            <a:fillRect/>
          </a:stretch>
        </p:blipFill>
        <p:spPr bwMode="auto">
          <a:xfrm>
            <a:off x="7072313" y="928688"/>
            <a:ext cx="2057400" cy="1152525"/>
          </a:xfrm>
          <a:prstGeom prst="rect">
            <a:avLst/>
          </a:prstGeom>
          <a:noFill/>
          <a:ln w="9525">
            <a:noFill/>
            <a:miter lim="800000"/>
            <a:headEnd/>
            <a:tailEnd/>
          </a:ln>
        </p:spPr>
      </p:pic>
      <p:pic>
        <p:nvPicPr>
          <p:cNvPr id="30723" name="Picture 20"/>
          <p:cNvPicPr>
            <a:picLocks noChangeAspect="1" noChangeArrowheads="1"/>
          </p:cNvPicPr>
          <p:nvPr/>
        </p:nvPicPr>
        <p:blipFill>
          <a:blip r:embed="rId4" cstate="print"/>
          <a:srcRect/>
          <a:stretch>
            <a:fillRect/>
          </a:stretch>
        </p:blipFill>
        <p:spPr bwMode="auto">
          <a:xfrm>
            <a:off x="7143750" y="2286000"/>
            <a:ext cx="785813" cy="763588"/>
          </a:xfrm>
          <a:prstGeom prst="rect">
            <a:avLst/>
          </a:prstGeom>
          <a:noFill/>
          <a:ln w="9525">
            <a:noFill/>
            <a:miter lim="800000"/>
            <a:headEnd/>
            <a:tailEnd/>
          </a:ln>
        </p:spPr>
      </p:pic>
      <p:pic>
        <p:nvPicPr>
          <p:cNvPr id="30724" name="Picture 19"/>
          <p:cNvPicPr>
            <a:picLocks noChangeAspect="1" noChangeArrowheads="1"/>
          </p:cNvPicPr>
          <p:nvPr/>
        </p:nvPicPr>
        <p:blipFill>
          <a:blip r:embed="rId5" cstate="print"/>
          <a:srcRect/>
          <a:stretch>
            <a:fillRect/>
          </a:stretch>
        </p:blipFill>
        <p:spPr bwMode="auto">
          <a:xfrm>
            <a:off x="8143875" y="2357438"/>
            <a:ext cx="793750" cy="714375"/>
          </a:xfrm>
          <a:prstGeom prst="rect">
            <a:avLst/>
          </a:prstGeom>
          <a:noFill/>
          <a:ln w="9525">
            <a:noFill/>
            <a:miter lim="800000"/>
            <a:headEnd/>
            <a:tailEnd/>
          </a:ln>
        </p:spPr>
      </p:pic>
      <p:pic>
        <p:nvPicPr>
          <p:cNvPr id="30725" name="Picture 17"/>
          <p:cNvPicPr>
            <a:picLocks noChangeAspect="1" noChangeArrowheads="1"/>
          </p:cNvPicPr>
          <p:nvPr/>
        </p:nvPicPr>
        <p:blipFill>
          <a:blip r:embed="rId6" cstate="print"/>
          <a:srcRect/>
          <a:stretch>
            <a:fillRect/>
          </a:stretch>
        </p:blipFill>
        <p:spPr bwMode="auto">
          <a:xfrm>
            <a:off x="7119938" y="3214688"/>
            <a:ext cx="809625" cy="642937"/>
          </a:xfrm>
          <a:prstGeom prst="rect">
            <a:avLst/>
          </a:prstGeom>
          <a:noFill/>
          <a:ln w="9525">
            <a:noFill/>
            <a:miter lim="800000"/>
            <a:headEnd/>
            <a:tailEnd/>
          </a:ln>
        </p:spPr>
      </p:pic>
      <p:pic>
        <p:nvPicPr>
          <p:cNvPr id="30726" name="Picture 16"/>
          <p:cNvPicPr>
            <a:picLocks noChangeAspect="1" noChangeArrowheads="1"/>
          </p:cNvPicPr>
          <p:nvPr/>
        </p:nvPicPr>
        <p:blipFill>
          <a:blip r:embed="rId7" cstate="print"/>
          <a:srcRect/>
          <a:stretch>
            <a:fillRect/>
          </a:stretch>
        </p:blipFill>
        <p:spPr bwMode="auto">
          <a:xfrm>
            <a:off x="8151813" y="3143250"/>
            <a:ext cx="849312" cy="714375"/>
          </a:xfrm>
          <a:prstGeom prst="rect">
            <a:avLst/>
          </a:prstGeom>
          <a:noFill/>
          <a:ln w="9525">
            <a:noFill/>
            <a:miter lim="800000"/>
            <a:headEnd/>
            <a:tailEnd/>
          </a:ln>
        </p:spPr>
      </p:pic>
      <p:pic>
        <p:nvPicPr>
          <p:cNvPr id="30727" name="Picture 15"/>
          <p:cNvPicPr>
            <a:picLocks noChangeAspect="1" noChangeArrowheads="1"/>
          </p:cNvPicPr>
          <p:nvPr/>
        </p:nvPicPr>
        <p:blipFill>
          <a:blip r:embed="rId8" cstate="print"/>
          <a:srcRect/>
          <a:stretch>
            <a:fillRect/>
          </a:stretch>
        </p:blipFill>
        <p:spPr bwMode="auto">
          <a:xfrm>
            <a:off x="7113588" y="3929063"/>
            <a:ext cx="815975" cy="642937"/>
          </a:xfrm>
          <a:prstGeom prst="rect">
            <a:avLst/>
          </a:prstGeom>
          <a:noFill/>
          <a:ln w="9525">
            <a:noFill/>
            <a:miter lim="800000"/>
            <a:headEnd/>
            <a:tailEnd/>
          </a:ln>
        </p:spPr>
      </p:pic>
      <p:pic>
        <p:nvPicPr>
          <p:cNvPr id="30728" name="Picture 14"/>
          <p:cNvPicPr>
            <a:picLocks noChangeAspect="1" noChangeArrowheads="1"/>
          </p:cNvPicPr>
          <p:nvPr/>
        </p:nvPicPr>
        <p:blipFill>
          <a:blip r:embed="rId9" cstate="print"/>
          <a:srcRect/>
          <a:stretch>
            <a:fillRect/>
          </a:stretch>
        </p:blipFill>
        <p:spPr bwMode="auto">
          <a:xfrm>
            <a:off x="8129588" y="3929063"/>
            <a:ext cx="800100" cy="714375"/>
          </a:xfrm>
          <a:prstGeom prst="rect">
            <a:avLst/>
          </a:prstGeom>
          <a:noFill/>
          <a:ln w="9525">
            <a:noFill/>
            <a:miter lim="800000"/>
            <a:headEnd/>
            <a:tailEnd/>
          </a:ln>
        </p:spPr>
      </p:pic>
      <p:sp>
        <p:nvSpPr>
          <p:cNvPr id="30729" name="Rettangolo 13"/>
          <p:cNvSpPr>
            <a:spLocks noChangeArrowheads="1"/>
          </p:cNvSpPr>
          <p:nvPr/>
        </p:nvSpPr>
        <p:spPr bwMode="auto">
          <a:xfrm>
            <a:off x="179388" y="142875"/>
            <a:ext cx="8964612" cy="733425"/>
          </a:xfrm>
          <a:prstGeom prst="rect">
            <a:avLst/>
          </a:prstGeom>
          <a:noFill/>
          <a:ln w="9525">
            <a:noFill/>
            <a:miter lim="800000"/>
            <a:headEnd/>
            <a:tailEnd/>
          </a:ln>
        </p:spPr>
        <p:txBody>
          <a:bodyPr>
            <a:spAutoFit/>
          </a:bodyPr>
          <a:lstStyle/>
          <a:p>
            <a:pPr algn="ctr" eaLnBrk="0" hangingPunct="0">
              <a:lnSpc>
                <a:spcPct val="150000"/>
              </a:lnSpc>
            </a:pPr>
            <a:r>
              <a:rPr lang="en-GB" sz="3100" b="1">
                <a:solidFill>
                  <a:srgbClr val="92D050"/>
                </a:solidFill>
                <a:latin typeface="Candara" pitchFamily="34" charset="0"/>
              </a:rPr>
              <a:t>Elementi differenzianti Na-If: </a:t>
            </a:r>
            <a:r>
              <a:rPr lang="en-GB" sz="3100" b="1" i="1">
                <a:solidFill>
                  <a:srgbClr val="FFC000"/>
                </a:solidFill>
                <a:latin typeface="Candara" pitchFamily="34" charset="0"/>
              </a:rPr>
              <a:t>molteplici funzionalità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Effect transition="in" filter="checkerboard(across)">
                                      <p:cBhvr>
                                        <p:cTn id="7" dur="500"/>
                                        <p:tgtEl>
                                          <p:spTgt spid="3072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1">
                                            <p:txEl>
                                              <p:pRg st="1" end="1"/>
                                            </p:txEl>
                                          </p:spTgt>
                                        </p:tgtEl>
                                        <p:attrNameLst>
                                          <p:attrName>style.visibility</p:attrName>
                                        </p:attrNameLst>
                                      </p:cBhvr>
                                      <p:to>
                                        <p:strVal val="visible"/>
                                      </p:to>
                                    </p:set>
                                    <p:animEffect transition="in" filter="checkerboard(across)">
                                      <p:cBhvr>
                                        <p:cTn id="10" dur="500"/>
                                        <p:tgtEl>
                                          <p:spTgt spid="3072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checkerboard(across)">
                                      <p:cBhvr>
                                        <p:cTn id="13" dur="500"/>
                                        <p:tgtEl>
                                          <p:spTgt spid="3072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0721">
                                            <p:txEl>
                                              <p:pRg st="3" end="3"/>
                                            </p:txEl>
                                          </p:spTgt>
                                        </p:tgtEl>
                                        <p:attrNameLst>
                                          <p:attrName>style.visibility</p:attrName>
                                        </p:attrNameLst>
                                      </p:cBhvr>
                                      <p:to>
                                        <p:strVal val="visible"/>
                                      </p:to>
                                    </p:set>
                                    <p:animEffect transition="in" filter="checkerboard(across)">
                                      <p:cBhvr>
                                        <p:cTn id="18" dur="500"/>
                                        <p:tgtEl>
                                          <p:spTgt spid="30721">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0721">
                                            <p:txEl>
                                              <p:pRg st="4" end="4"/>
                                            </p:txEl>
                                          </p:spTgt>
                                        </p:tgtEl>
                                        <p:attrNameLst>
                                          <p:attrName>style.visibility</p:attrName>
                                        </p:attrNameLst>
                                      </p:cBhvr>
                                      <p:to>
                                        <p:strVal val="visible"/>
                                      </p:to>
                                    </p:set>
                                    <p:animEffect transition="in" filter="checkerboard(across)">
                                      <p:cBhvr>
                                        <p:cTn id="21" dur="500"/>
                                        <p:tgtEl>
                                          <p:spTgt spid="30721">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0721">
                                            <p:txEl>
                                              <p:pRg st="5" end="5"/>
                                            </p:txEl>
                                          </p:spTgt>
                                        </p:tgtEl>
                                        <p:attrNameLst>
                                          <p:attrName>style.visibility</p:attrName>
                                        </p:attrNameLst>
                                      </p:cBhvr>
                                      <p:to>
                                        <p:strVal val="visible"/>
                                      </p:to>
                                    </p:set>
                                    <p:animEffect transition="in" filter="checkerboard(across)">
                                      <p:cBhvr>
                                        <p:cTn id="24" dur="500"/>
                                        <p:tgtEl>
                                          <p:spTgt spid="30721">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0721">
                                            <p:txEl>
                                              <p:pRg st="6" end="6"/>
                                            </p:txEl>
                                          </p:spTgt>
                                        </p:tgtEl>
                                        <p:attrNameLst>
                                          <p:attrName>style.visibility</p:attrName>
                                        </p:attrNameLst>
                                      </p:cBhvr>
                                      <p:to>
                                        <p:strVal val="visible"/>
                                      </p:to>
                                    </p:set>
                                    <p:animEffect transition="in" filter="checkerboard(across)">
                                      <p:cBhvr>
                                        <p:cTn id="27" dur="500"/>
                                        <p:tgtEl>
                                          <p:spTgt spid="30721">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0723"/>
                                        </p:tgtEl>
                                        <p:attrNameLst>
                                          <p:attrName>style.visibility</p:attrName>
                                        </p:attrNameLst>
                                      </p:cBhvr>
                                      <p:to>
                                        <p:strVal val="visible"/>
                                      </p:to>
                                    </p:set>
                                    <p:animEffect transition="in" filter="checkerboard(across)">
                                      <p:cBhvr>
                                        <p:cTn id="30" dur="500"/>
                                        <p:tgtEl>
                                          <p:spTgt spid="30723"/>
                                        </p:tgtEl>
                                      </p:cBhvr>
                                    </p:animEffect>
                                  </p:childTnLst>
                                </p:cTn>
                              </p:par>
                              <p:par>
                                <p:cTn id="31" presetID="5" presetClass="entr" presetSubtype="10" fill="hold" nodeType="withEffect">
                                  <p:stCondLst>
                                    <p:cond delay="0"/>
                                  </p:stCondLst>
                                  <p:childTnLst>
                                    <p:set>
                                      <p:cBhvr>
                                        <p:cTn id="32" dur="1" fill="hold">
                                          <p:stCondLst>
                                            <p:cond delay="0"/>
                                          </p:stCondLst>
                                        </p:cTn>
                                        <p:tgtEl>
                                          <p:spTgt spid="30724"/>
                                        </p:tgtEl>
                                        <p:attrNameLst>
                                          <p:attrName>style.visibility</p:attrName>
                                        </p:attrNameLst>
                                      </p:cBhvr>
                                      <p:to>
                                        <p:strVal val="visible"/>
                                      </p:to>
                                    </p:set>
                                    <p:animEffect transition="in" filter="checkerboard(across)">
                                      <p:cBhvr>
                                        <p:cTn id="33" dur="500"/>
                                        <p:tgtEl>
                                          <p:spTgt spid="3072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0721">
                                            <p:txEl>
                                              <p:pRg st="8" end="8"/>
                                            </p:txEl>
                                          </p:spTgt>
                                        </p:tgtEl>
                                        <p:attrNameLst>
                                          <p:attrName>style.visibility</p:attrName>
                                        </p:attrNameLst>
                                      </p:cBhvr>
                                      <p:to>
                                        <p:strVal val="visible"/>
                                      </p:to>
                                    </p:set>
                                    <p:animEffect transition="in" filter="checkerboard(across)">
                                      <p:cBhvr>
                                        <p:cTn id="38" dur="500"/>
                                        <p:tgtEl>
                                          <p:spTgt spid="30721">
                                            <p:txEl>
                                              <p:pRg st="8" end="8"/>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30721">
                                            <p:txEl>
                                              <p:pRg st="9" end="9"/>
                                            </p:txEl>
                                          </p:spTgt>
                                        </p:tgtEl>
                                        <p:attrNameLst>
                                          <p:attrName>style.visibility</p:attrName>
                                        </p:attrNameLst>
                                      </p:cBhvr>
                                      <p:to>
                                        <p:strVal val="visible"/>
                                      </p:to>
                                    </p:set>
                                    <p:animEffect transition="in" filter="checkerboard(across)">
                                      <p:cBhvr>
                                        <p:cTn id="41" dur="500"/>
                                        <p:tgtEl>
                                          <p:spTgt spid="30721">
                                            <p:txEl>
                                              <p:pRg st="9" end="9"/>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30725"/>
                                        </p:tgtEl>
                                        <p:attrNameLst>
                                          <p:attrName>style.visibility</p:attrName>
                                        </p:attrNameLst>
                                      </p:cBhvr>
                                      <p:to>
                                        <p:strVal val="visible"/>
                                      </p:to>
                                    </p:set>
                                    <p:animEffect transition="in" filter="checkerboard(across)">
                                      <p:cBhvr>
                                        <p:cTn id="44" dur="500"/>
                                        <p:tgtEl>
                                          <p:spTgt spid="30725"/>
                                        </p:tgtEl>
                                      </p:cBhvr>
                                    </p:animEffect>
                                  </p:childTnLst>
                                </p:cTn>
                              </p:par>
                              <p:par>
                                <p:cTn id="45" presetID="5" presetClass="entr" presetSubtype="10" fill="hold" nodeType="withEffect">
                                  <p:stCondLst>
                                    <p:cond delay="0"/>
                                  </p:stCondLst>
                                  <p:childTnLst>
                                    <p:set>
                                      <p:cBhvr>
                                        <p:cTn id="46" dur="1" fill="hold">
                                          <p:stCondLst>
                                            <p:cond delay="0"/>
                                          </p:stCondLst>
                                        </p:cTn>
                                        <p:tgtEl>
                                          <p:spTgt spid="30726"/>
                                        </p:tgtEl>
                                        <p:attrNameLst>
                                          <p:attrName>style.visibility</p:attrName>
                                        </p:attrNameLst>
                                      </p:cBhvr>
                                      <p:to>
                                        <p:strVal val="visible"/>
                                      </p:to>
                                    </p:set>
                                    <p:animEffect transition="in" filter="checkerboard(across)">
                                      <p:cBhvr>
                                        <p:cTn id="47" dur="500"/>
                                        <p:tgtEl>
                                          <p:spTgt spid="30726"/>
                                        </p:tgtEl>
                                      </p:cBhvr>
                                    </p:animEffect>
                                  </p:childTnLst>
                                </p:cTn>
                              </p:par>
                              <p:par>
                                <p:cTn id="48" presetID="5" presetClass="entr" presetSubtype="10" fill="hold" nodeType="withEffect">
                                  <p:stCondLst>
                                    <p:cond delay="0"/>
                                  </p:stCondLst>
                                  <p:childTnLst>
                                    <p:set>
                                      <p:cBhvr>
                                        <p:cTn id="49" dur="1" fill="hold">
                                          <p:stCondLst>
                                            <p:cond delay="0"/>
                                          </p:stCondLst>
                                        </p:cTn>
                                        <p:tgtEl>
                                          <p:spTgt spid="30727"/>
                                        </p:tgtEl>
                                        <p:attrNameLst>
                                          <p:attrName>style.visibility</p:attrName>
                                        </p:attrNameLst>
                                      </p:cBhvr>
                                      <p:to>
                                        <p:strVal val="visible"/>
                                      </p:to>
                                    </p:set>
                                    <p:animEffect transition="in" filter="checkerboard(across)">
                                      <p:cBhvr>
                                        <p:cTn id="50" dur="500"/>
                                        <p:tgtEl>
                                          <p:spTgt spid="30727"/>
                                        </p:tgtEl>
                                      </p:cBhvr>
                                    </p:animEffect>
                                  </p:childTnLst>
                                </p:cTn>
                              </p:par>
                              <p:par>
                                <p:cTn id="51" presetID="5" presetClass="entr" presetSubtype="10" fill="hold" nodeType="withEffect">
                                  <p:stCondLst>
                                    <p:cond delay="0"/>
                                  </p:stCondLst>
                                  <p:childTnLst>
                                    <p:set>
                                      <p:cBhvr>
                                        <p:cTn id="52" dur="1" fill="hold">
                                          <p:stCondLst>
                                            <p:cond delay="0"/>
                                          </p:stCondLst>
                                        </p:cTn>
                                        <p:tgtEl>
                                          <p:spTgt spid="30728"/>
                                        </p:tgtEl>
                                        <p:attrNameLst>
                                          <p:attrName>style.visibility</p:attrName>
                                        </p:attrNameLst>
                                      </p:cBhvr>
                                      <p:to>
                                        <p:strVal val="visible"/>
                                      </p:to>
                                    </p:set>
                                    <p:animEffect transition="in" filter="checkerboard(across)">
                                      <p:cBhvr>
                                        <p:cTn id="53" dur="500"/>
                                        <p:tgtEl>
                                          <p:spTgt spid="3072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30721">
                                            <p:txEl>
                                              <p:pRg st="11" end="11"/>
                                            </p:txEl>
                                          </p:spTgt>
                                        </p:tgtEl>
                                        <p:attrNameLst>
                                          <p:attrName>style.visibility</p:attrName>
                                        </p:attrNameLst>
                                      </p:cBhvr>
                                      <p:to>
                                        <p:strVal val="visible"/>
                                      </p:to>
                                    </p:set>
                                    <p:animEffect transition="in" filter="checkerboard(across)">
                                      <p:cBhvr>
                                        <p:cTn id="58" dur="500"/>
                                        <p:tgtEl>
                                          <p:spTgt spid="30721">
                                            <p:txEl>
                                              <p:pRg st="11" end="11"/>
                                            </p:txEl>
                                          </p:spTgt>
                                        </p:tgtEl>
                                      </p:cBhvr>
                                    </p:animEffect>
                                  </p:childTnLst>
                                </p:cTn>
                              </p:par>
                              <p:par>
                                <p:cTn id="59" presetID="5" presetClass="entr" presetSubtype="10" fill="hold" nodeType="withEffect">
                                  <p:stCondLst>
                                    <p:cond delay="0"/>
                                  </p:stCondLst>
                                  <p:childTnLst>
                                    <p:set>
                                      <p:cBhvr>
                                        <p:cTn id="60" dur="1" fill="hold">
                                          <p:stCondLst>
                                            <p:cond delay="0"/>
                                          </p:stCondLst>
                                        </p:cTn>
                                        <p:tgtEl>
                                          <p:spTgt spid="30721">
                                            <p:txEl>
                                              <p:pRg st="12" end="12"/>
                                            </p:txEl>
                                          </p:spTgt>
                                        </p:tgtEl>
                                        <p:attrNameLst>
                                          <p:attrName>style.visibility</p:attrName>
                                        </p:attrNameLst>
                                      </p:cBhvr>
                                      <p:to>
                                        <p:strVal val="visible"/>
                                      </p:to>
                                    </p:set>
                                    <p:animEffect transition="in" filter="checkerboard(across)">
                                      <p:cBhvr>
                                        <p:cTn id="61" dur="500"/>
                                        <p:tgtEl>
                                          <p:spTgt spid="30721">
                                            <p:txEl>
                                              <p:pRg st="12" end="12"/>
                                            </p:txEl>
                                          </p:spTgt>
                                        </p:tgtEl>
                                      </p:cBhvr>
                                    </p:animEffect>
                                  </p:childTnLst>
                                </p:cTn>
                              </p:par>
                              <p:par>
                                <p:cTn id="62" presetID="5" presetClass="entr" presetSubtype="10" fill="hold" nodeType="withEffect">
                                  <p:stCondLst>
                                    <p:cond delay="0"/>
                                  </p:stCondLst>
                                  <p:childTnLst>
                                    <p:set>
                                      <p:cBhvr>
                                        <p:cTn id="63" dur="1" fill="hold">
                                          <p:stCondLst>
                                            <p:cond delay="0"/>
                                          </p:stCondLst>
                                        </p:cTn>
                                        <p:tgtEl>
                                          <p:spTgt spid="30721">
                                            <p:txEl>
                                              <p:pRg st="13" end="13"/>
                                            </p:txEl>
                                          </p:spTgt>
                                        </p:tgtEl>
                                        <p:attrNameLst>
                                          <p:attrName>style.visibility</p:attrName>
                                        </p:attrNameLst>
                                      </p:cBhvr>
                                      <p:to>
                                        <p:strVal val="visible"/>
                                      </p:to>
                                    </p:set>
                                    <p:animEffect transition="in" filter="checkerboard(across)">
                                      <p:cBhvr>
                                        <p:cTn id="64" dur="500"/>
                                        <p:tgtEl>
                                          <p:spTgt spid="30721">
                                            <p:txEl>
                                              <p:pRg st="13" end="13"/>
                                            </p:txEl>
                                          </p:spTgt>
                                        </p:tgtEl>
                                      </p:cBhvr>
                                    </p:animEffect>
                                  </p:childTnLst>
                                </p:cTn>
                              </p:par>
                              <p:par>
                                <p:cTn id="65" presetID="5" presetClass="entr" presetSubtype="10" fill="hold" nodeType="withEffect">
                                  <p:stCondLst>
                                    <p:cond delay="0"/>
                                  </p:stCondLst>
                                  <p:childTnLst>
                                    <p:set>
                                      <p:cBhvr>
                                        <p:cTn id="66" dur="1" fill="hold">
                                          <p:stCondLst>
                                            <p:cond delay="0"/>
                                          </p:stCondLst>
                                        </p:cTn>
                                        <p:tgtEl>
                                          <p:spTgt spid="30721">
                                            <p:txEl>
                                              <p:pRg st="14" end="14"/>
                                            </p:txEl>
                                          </p:spTgt>
                                        </p:tgtEl>
                                        <p:attrNameLst>
                                          <p:attrName>style.visibility</p:attrName>
                                        </p:attrNameLst>
                                      </p:cBhvr>
                                      <p:to>
                                        <p:strVal val="visible"/>
                                      </p:to>
                                    </p:set>
                                    <p:animEffect transition="in" filter="checkerboard(across)">
                                      <p:cBhvr>
                                        <p:cTn id="67" dur="500"/>
                                        <p:tgtEl>
                                          <p:spTgt spid="30721">
                                            <p:txEl>
                                              <p:pRg st="14" end="14"/>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30721">
                                            <p:txEl>
                                              <p:pRg st="15" end="15"/>
                                            </p:txEl>
                                          </p:spTgt>
                                        </p:tgtEl>
                                        <p:attrNameLst>
                                          <p:attrName>style.visibility</p:attrName>
                                        </p:attrNameLst>
                                      </p:cBhvr>
                                      <p:to>
                                        <p:strVal val="visible"/>
                                      </p:to>
                                    </p:set>
                                    <p:animEffect transition="in" filter="checkerboard(across)">
                                      <p:cBhvr>
                                        <p:cTn id="70" dur="500"/>
                                        <p:tgtEl>
                                          <p:spTgt spid="30721">
                                            <p:txEl>
                                              <p:pRg st="15" end="1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30721">
                                            <p:txEl>
                                              <p:pRg st="17" end="17"/>
                                            </p:txEl>
                                          </p:spTgt>
                                        </p:tgtEl>
                                        <p:attrNameLst>
                                          <p:attrName>style.visibility</p:attrName>
                                        </p:attrNameLst>
                                      </p:cBhvr>
                                      <p:to>
                                        <p:strVal val="visible"/>
                                      </p:to>
                                    </p:set>
                                    <p:animEffect transition="in" filter="checkerboard(across)">
                                      <p:cBhvr>
                                        <p:cTn id="75" dur="500"/>
                                        <p:tgtEl>
                                          <p:spTgt spid="30721">
                                            <p:txEl>
                                              <p:pRg st="17" end="17"/>
                                            </p:txEl>
                                          </p:spTgt>
                                        </p:tgtEl>
                                      </p:cBhvr>
                                    </p:animEffect>
                                  </p:childTnLst>
                                </p:cTn>
                              </p:par>
                              <p:par>
                                <p:cTn id="76" presetID="5" presetClass="entr" presetSubtype="10" fill="hold" nodeType="withEffect">
                                  <p:stCondLst>
                                    <p:cond delay="0"/>
                                  </p:stCondLst>
                                  <p:childTnLst>
                                    <p:set>
                                      <p:cBhvr>
                                        <p:cTn id="77" dur="1" fill="hold">
                                          <p:stCondLst>
                                            <p:cond delay="0"/>
                                          </p:stCondLst>
                                        </p:cTn>
                                        <p:tgtEl>
                                          <p:spTgt spid="30721">
                                            <p:txEl>
                                              <p:pRg st="18" end="18"/>
                                            </p:txEl>
                                          </p:spTgt>
                                        </p:tgtEl>
                                        <p:attrNameLst>
                                          <p:attrName>style.visibility</p:attrName>
                                        </p:attrNameLst>
                                      </p:cBhvr>
                                      <p:to>
                                        <p:strVal val="visible"/>
                                      </p:to>
                                    </p:set>
                                    <p:animEffect transition="in" filter="checkerboard(across)">
                                      <p:cBhvr>
                                        <p:cTn id="78" dur="500"/>
                                        <p:tgtEl>
                                          <p:spTgt spid="3072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ttangolo 7"/>
          <p:cNvSpPr>
            <a:spLocks noChangeArrowheads="1"/>
          </p:cNvSpPr>
          <p:nvPr/>
        </p:nvSpPr>
        <p:spPr bwMode="auto">
          <a:xfrm>
            <a:off x="755650" y="800100"/>
            <a:ext cx="7143750" cy="4556125"/>
          </a:xfrm>
          <a:prstGeom prst="rect">
            <a:avLst/>
          </a:prstGeom>
          <a:noFill/>
          <a:ln w="9525">
            <a:noFill/>
            <a:miter lim="800000"/>
            <a:headEnd/>
            <a:tailEnd/>
          </a:ln>
        </p:spPr>
        <p:txBody>
          <a:bodyPr>
            <a:spAutoFit/>
          </a:bodyPr>
          <a:lstStyle/>
          <a:p>
            <a:pPr algn="ctr" eaLnBrk="0" hangingPunct="0"/>
            <a:endParaRPr lang="en-GB" dirty="0">
              <a:solidFill>
                <a:schemeClr val="tx2"/>
              </a:solidFill>
              <a:latin typeface="Verdana" pitchFamily="34" charset="0"/>
            </a:endParaRPr>
          </a:p>
          <a:p>
            <a:pPr eaLnBrk="0" hangingPunct="0"/>
            <a:r>
              <a:rPr lang="it-IT" sz="1400" b="1" dirty="0">
                <a:latin typeface="Candara" pitchFamily="34" charset="0"/>
              </a:rPr>
              <a:t>VISUALIZZAZIONE</a:t>
            </a:r>
            <a:r>
              <a:rPr lang="it-IT" sz="1400" dirty="0">
                <a:latin typeface="Candara" pitchFamily="34" charset="0"/>
              </a:rPr>
              <a:t/>
            </a:r>
            <a:br>
              <a:rPr lang="it-IT" sz="1400" dirty="0">
                <a:latin typeface="Candara" pitchFamily="34" charset="0"/>
              </a:rPr>
            </a:br>
            <a:r>
              <a:rPr lang="it-IT" sz="1400" dirty="0">
                <a:latin typeface="Candara" pitchFamily="34" charset="0"/>
              </a:rPr>
              <a:t>1. Visualizzazione Immagini (spostamento, rotazione, zoom in, zoom out)</a:t>
            </a:r>
            <a:br>
              <a:rPr lang="it-IT" sz="1400" dirty="0">
                <a:latin typeface="Candara" pitchFamily="34" charset="0"/>
              </a:rPr>
            </a:br>
            <a:r>
              <a:rPr lang="it-IT" sz="1400" dirty="0">
                <a:latin typeface="Candara" pitchFamily="34" charset="0"/>
              </a:rPr>
              <a:t>2. Visualizzazione Video (spostamento, rotazione, zoom in, zoom out)</a:t>
            </a:r>
            <a:br>
              <a:rPr lang="it-IT" sz="1400" dirty="0">
                <a:latin typeface="Candara" pitchFamily="34" charset="0"/>
              </a:rPr>
            </a:br>
            <a:r>
              <a:rPr lang="it-IT" sz="1400" dirty="0">
                <a:latin typeface="Candara" pitchFamily="34" charset="0"/>
              </a:rPr>
              <a:t>3. Visualizzazione PDF (spostamento, rotazione, zoom in, zoom out)</a:t>
            </a:r>
            <a:br>
              <a:rPr lang="it-IT" sz="1400" dirty="0">
                <a:latin typeface="Candara" pitchFamily="34" charset="0"/>
              </a:rPr>
            </a:br>
            <a:r>
              <a:rPr lang="it-IT" sz="1400" dirty="0">
                <a:latin typeface="Candara" pitchFamily="34" charset="0"/>
              </a:rPr>
              <a:t/>
            </a:r>
            <a:br>
              <a:rPr lang="it-IT" sz="1400" dirty="0">
                <a:latin typeface="Candara" pitchFamily="34" charset="0"/>
              </a:rPr>
            </a:br>
            <a:r>
              <a:rPr lang="it-IT" sz="1400" b="1" dirty="0">
                <a:latin typeface="Candara" pitchFamily="34" charset="0"/>
              </a:rPr>
              <a:t>EDITING</a:t>
            </a:r>
            <a:r>
              <a:rPr lang="it-IT" sz="1400" dirty="0">
                <a:latin typeface="Candara" pitchFamily="34" charset="0"/>
              </a:rPr>
              <a:t/>
            </a:r>
            <a:br>
              <a:rPr lang="it-IT" sz="1400" dirty="0">
                <a:latin typeface="Candara" pitchFamily="34" charset="0"/>
              </a:rPr>
            </a:br>
            <a:r>
              <a:rPr lang="it-IT" sz="1400" dirty="0">
                <a:latin typeface="Candara" pitchFamily="34" charset="0"/>
              </a:rPr>
              <a:t>1. </a:t>
            </a:r>
            <a:r>
              <a:rPr lang="it-IT" sz="1400" dirty="0" err="1">
                <a:latin typeface="Candara" pitchFamily="34" charset="0"/>
              </a:rPr>
              <a:t>Cut&amp;Paste</a:t>
            </a:r>
            <a:r>
              <a:rPr lang="it-IT" sz="1400" dirty="0">
                <a:latin typeface="Candara" pitchFamily="34" charset="0"/>
              </a:rPr>
              <a:t> Immagini e PDF per composizione documenti multimediali</a:t>
            </a:r>
            <a:br>
              <a:rPr lang="it-IT" sz="1400" dirty="0">
                <a:latin typeface="Candara" pitchFamily="34" charset="0"/>
              </a:rPr>
            </a:br>
            <a:r>
              <a:rPr lang="it-IT" sz="1400" dirty="0">
                <a:latin typeface="Candara" pitchFamily="34" charset="0"/>
              </a:rPr>
              <a:t>2. Manipolazione delle immagini/pdf attraverso l'uso di oggetti</a:t>
            </a:r>
            <a:br>
              <a:rPr lang="it-IT" sz="1400" dirty="0">
                <a:latin typeface="Candara" pitchFamily="34" charset="0"/>
              </a:rPr>
            </a:br>
            <a:r>
              <a:rPr lang="it-IT" sz="1400" dirty="0">
                <a:latin typeface="Candara" pitchFamily="34" charset="0"/>
              </a:rPr>
              <a:t/>
            </a:r>
            <a:br>
              <a:rPr lang="it-IT" sz="1400" dirty="0">
                <a:latin typeface="Candara" pitchFamily="34" charset="0"/>
              </a:rPr>
            </a:br>
            <a:r>
              <a:rPr lang="it-IT" sz="1400" b="1" dirty="0">
                <a:latin typeface="Candara" pitchFamily="34" charset="0"/>
              </a:rPr>
              <a:t>MAIL</a:t>
            </a:r>
            <a:r>
              <a:rPr lang="it-IT" sz="1400" dirty="0">
                <a:latin typeface="Candara" pitchFamily="34" charset="0"/>
              </a:rPr>
              <a:t/>
            </a:r>
            <a:br>
              <a:rPr lang="it-IT" sz="1400" dirty="0">
                <a:latin typeface="Candara" pitchFamily="34" charset="0"/>
              </a:rPr>
            </a:br>
            <a:r>
              <a:rPr lang="it-IT" sz="1400" dirty="0">
                <a:latin typeface="Candara" pitchFamily="34" charset="0"/>
              </a:rPr>
              <a:t>1. Composizione e invio Mail</a:t>
            </a:r>
            <a:br>
              <a:rPr lang="it-IT" sz="1400" dirty="0">
                <a:latin typeface="Candara" pitchFamily="34" charset="0"/>
              </a:rPr>
            </a:br>
            <a:r>
              <a:rPr lang="it-IT" sz="1400" dirty="0">
                <a:latin typeface="Candara" pitchFamily="34" charset="0"/>
              </a:rPr>
              <a:t/>
            </a:r>
            <a:br>
              <a:rPr lang="it-IT" sz="1400" dirty="0">
                <a:latin typeface="Candara" pitchFamily="34" charset="0"/>
              </a:rPr>
            </a:br>
            <a:r>
              <a:rPr lang="it-IT" sz="1400" b="1" dirty="0">
                <a:latin typeface="Candara" pitchFamily="34" charset="0"/>
              </a:rPr>
              <a:t>WEB</a:t>
            </a:r>
            <a:r>
              <a:rPr lang="it-IT" sz="1400" dirty="0">
                <a:latin typeface="Candara" pitchFamily="34" charset="0"/>
              </a:rPr>
              <a:t/>
            </a:r>
            <a:br>
              <a:rPr lang="it-IT" sz="1400" dirty="0">
                <a:latin typeface="Candara" pitchFamily="34" charset="0"/>
              </a:rPr>
            </a:br>
            <a:r>
              <a:rPr lang="it-IT" sz="1400" dirty="0">
                <a:latin typeface="Candara" pitchFamily="34" charset="0"/>
              </a:rPr>
              <a:t>1. Ricerca Immagini attraverso client Na-If per </a:t>
            </a:r>
            <a:r>
              <a:rPr lang="it-IT" sz="1400" dirty="0" err="1">
                <a:latin typeface="Candara" pitchFamily="34" charset="0"/>
              </a:rPr>
              <a:t>Flickr</a:t>
            </a:r>
            <a:r>
              <a:rPr lang="it-IT" sz="1400" dirty="0">
                <a:latin typeface="Candara" pitchFamily="34" charset="0"/>
              </a:rPr>
              <a:t/>
            </a:r>
            <a:br>
              <a:rPr lang="it-IT" sz="1400" dirty="0">
                <a:latin typeface="Candara" pitchFamily="34" charset="0"/>
              </a:rPr>
            </a:br>
            <a:r>
              <a:rPr lang="it-IT" sz="1400" dirty="0">
                <a:latin typeface="Candara" pitchFamily="34" charset="0"/>
              </a:rPr>
              <a:t>2. Ricerca video attraverso client Na-If per </a:t>
            </a:r>
            <a:r>
              <a:rPr lang="it-IT" sz="1400" dirty="0" err="1">
                <a:latin typeface="Candara" pitchFamily="34" charset="0"/>
              </a:rPr>
              <a:t>Youtube</a:t>
            </a:r>
            <a:r>
              <a:rPr lang="it-IT" sz="1400" dirty="0">
                <a:latin typeface="Candara" pitchFamily="34" charset="0"/>
              </a:rPr>
              <a:t/>
            </a:r>
            <a:br>
              <a:rPr lang="it-IT" sz="1400" dirty="0">
                <a:latin typeface="Candara" pitchFamily="34" charset="0"/>
              </a:rPr>
            </a:br>
            <a:r>
              <a:rPr lang="it-IT" sz="1400" dirty="0">
                <a:latin typeface="Candara" pitchFamily="34" charset="0"/>
              </a:rPr>
              <a:t>3. </a:t>
            </a:r>
            <a:r>
              <a:rPr lang="it-IT" sz="1400" dirty="0" err="1">
                <a:latin typeface="Candara" pitchFamily="34" charset="0"/>
              </a:rPr>
              <a:t>Browsing</a:t>
            </a:r>
            <a:r>
              <a:rPr lang="it-IT" sz="1400" dirty="0">
                <a:latin typeface="Candara" pitchFamily="34" charset="0"/>
              </a:rPr>
              <a:t> </a:t>
            </a:r>
            <a:br>
              <a:rPr lang="it-IT" sz="1400" dirty="0">
                <a:latin typeface="Candara" pitchFamily="34" charset="0"/>
              </a:rPr>
            </a:br>
            <a:r>
              <a:rPr lang="it-IT" sz="1400" dirty="0">
                <a:latin typeface="Candara" pitchFamily="34" charset="0"/>
              </a:rPr>
              <a:t/>
            </a:r>
            <a:br>
              <a:rPr lang="it-IT" sz="1400" dirty="0">
                <a:latin typeface="Candara" pitchFamily="34" charset="0"/>
              </a:rPr>
            </a:br>
            <a:r>
              <a:rPr lang="it-IT" sz="1400" b="1" dirty="0">
                <a:latin typeface="Candara" pitchFamily="34" charset="0"/>
              </a:rPr>
              <a:t>SHARING</a:t>
            </a:r>
            <a:r>
              <a:rPr lang="it-IT" sz="1400" dirty="0">
                <a:latin typeface="Candara" pitchFamily="34" charset="0"/>
              </a:rPr>
              <a:t/>
            </a:r>
            <a:br>
              <a:rPr lang="it-IT" sz="1400" dirty="0">
                <a:latin typeface="Candara" pitchFamily="34" charset="0"/>
              </a:rPr>
            </a:br>
            <a:r>
              <a:rPr lang="it-IT" sz="1400" dirty="0">
                <a:latin typeface="Candara" pitchFamily="34" charset="0"/>
              </a:rPr>
              <a:t>1. Condivisione contenuti multimediali con </a:t>
            </a:r>
            <a:r>
              <a:rPr lang="it-IT" sz="1400" dirty="0" err="1">
                <a:latin typeface="Candara" pitchFamily="34" charset="0"/>
              </a:rPr>
              <a:t>SmartPhone</a:t>
            </a:r>
            <a:r>
              <a:rPr lang="it-IT" sz="1400" dirty="0">
                <a:latin typeface="Candara" pitchFamily="34" charset="0"/>
              </a:rPr>
              <a:t> e altri dispositivi Na-If/PC</a:t>
            </a:r>
          </a:p>
        </p:txBody>
      </p:sp>
      <p:sp>
        <p:nvSpPr>
          <p:cNvPr id="32770" name="Rettangolo 4"/>
          <p:cNvSpPr>
            <a:spLocks noChangeArrowheads="1"/>
          </p:cNvSpPr>
          <p:nvPr/>
        </p:nvSpPr>
        <p:spPr bwMode="auto">
          <a:xfrm>
            <a:off x="179388" y="142875"/>
            <a:ext cx="8964612" cy="808038"/>
          </a:xfrm>
          <a:prstGeom prst="rect">
            <a:avLst/>
          </a:prstGeom>
          <a:noFill/>
          <a:ln w="9525">
            <a:noFill/>
            <a:miter lim="800000"/>
            <a:headEnd/>
            <a:tailEnd/>
          </a:ln>
        </p:spPr>
        <p:txBody>
          <a:bodyPr>
            <a:spAutoFit/>
          </a:bodyPr>
          <a:lstStyle/>
          <a:p>
            <a:pPr algn="ctr" eaLnBrk="0" hangingPunct="0">
              <a:lnSpc>
                <a:spcPct val="150000"/>
              </a:lnSpc>
            </a:pPr>
            <a:r>
              <a:rPr lang="en-GB" sz="3100" b="1">
                <a:solidFill>
                  <a:srgbClr val="92D050"/>
                </a:solidFill>
                <a:latin typeface="Candara" pitchFamily="34" charset="0"/>
              </a:rPr>
              <a:t>Elementi differenzianti Na-If: </a:t>
            </a:r>
            <a:r>
              <a:rPr lang="en-GB" sz="3100" b="1" i="1">
                <a:solidFill>
                  <a:srgbClr val="FFC000"/>
                </a:solidFill>
                <a:latin typeface="Candara" pitchFamily="34" charset="0"/>
              </a:rPr>
              <a:t>gestione documentale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69">
                                            <p:txEl>
                                              <p:pRg st="1" end="1"/>
                                            </p:txEl>
                                          </p:spTgt>
                                        </p:tgtEl>
                                        <p:attrNameLst>
                                          <p:attrName>style.visibility</p:attrName>
                                        </p:attrNameLst>
                                      </p:cBhvr>
                                      <p:to>
                                        <p:strVal val="visible"/>
                                      </p:to>
                                    </p:set>
                                    <p:animEffect transition="in" filter="checkerboard(across)">
                                      <p:cBhvr>
                                        <p:cTn id="7" dur="500"/>
                                        <p:tgtEl>
                                          <p:spTgt spid="327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tangolo 8"/>
          <p:cNvSpPr>
            <a:spLocks noChangeArrowheads="1"/>
          </p:cNvSpPr>
          <p:nvPr/>
        </p:nvSpPr>
        <p:spPr bwMode="auto">
          <a:xfrm>
            <a:off x="571500" y="1028700"/>
            <a:ext cx="5572125" cy="400050"/>
          </a:xfrm>
          <a:prstGeom prst="rect">
            <a:avLst/>
          </a:prstGeom>
          <a:noFill/>
          <a:ln w="9525">
            <a:noFill/>
            <a:miter lim="800000"/>
            <a:headEnd/>
            <a:tailEnd/>
          </a:ln>
        </p:spPr>
        <p:txBody>
          <a:bodyPr>
            <a:spAutoFit/>
          </a:bodyPr>
          <a:lstStyle/>
          <a:p>
            <a:pPr algn="just" eaLnBrk="0" hangingPunct="0"/>
            <a:r>
              <a:rPr lang="it-IT" sz="2000" b="1" dirty="0">
                <a:latin typeface="Candara" pitchFamily="34" charset="0"/>
              </a:rPr>
              <a:t>Dimensionamento e scalabilità hardware</a:t>
            </a:r>
          </a:p>
        </p:txBody>
      </p:sp>
      <p:sp>
        <p:nvSpPr>
          <p:cNvPr id="34818" name="Rettangolo 13"/>
          <p:cNvSpPr>
            <a:spLocks noChangeArrowheads="1"/>
          </p:cNvSpPr>
          <p:nvPr/>
        </p:nvSpPr>
        <p:spPr bwMode="auto">
          <a:xfrm>
            <a:off x="142875" y="1412875"/>
            <a:ext cx="8715375" cy="4154488"/>
          </a:xfrm>
          <a:prstGeom prst="rect">
            <a:avLst/>
          </a:prstGeom>
          <a:noFill/>
          <a:ln w="9525">
            <a:noFill/>
            <a:miter lim="800000"/>
            <a:headEnd/>
            <a:tailEnd/>
          </a:ln>
        </p:spPr>
        <p:txBody>
          <a:bodyPr>
            <a:spAutoFit/>
          </a:bodyPr>
          <a:lstStyle/>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Na-If è completamente personalizzabile per forma e dimensioni</a:t>
            </a:r>
          </a:p>
          <a:p>
            <a:pPr marL="914400" lvl="1" indent="-457200" algn="just" eaLnBrk="0" hangingPunct="0"/>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L’uso di tecnologia con retroilluminazione e telecamere permette di costruire superfici </a:t>
            </a:r>
          </a:p>
          <a:p>
            <a:pPr marL="914400" lvl="1" indent="-457200" algn="just" eaLnBrk="0" hangingPunct="0"/>
            <a:r>
              <a:rPr lang="it-IT" sz="1600" dirty="0">
                <a:latin typeface="Candara" pitchFamily="34" charset="0"/>
              </a:rPr>
              <a:t>      con forme e dimensioni a piacere (circolari, esagonali, etc.)</a:t>
            </a:r>
          </a:p>
          <a:p>
            <a:pPr marL="914400" lvl="1" indent="-457200" algn="just" eaLnBrk="0" hangingPunct="0"/>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Le componenti hardware di Na-If possono essere personalizzate e modificate  </a:t>
            </a:r>
          </a:p>
          <a:p>
            <a:pPr marL="914400" lvl="1" indent="-457200" algn="just" eaLnBrk="0" hangingPunct="0"/>
            <a:r>
              <a:rPr lang="it-IT" sz="1600" dirty="0">
                <a:latin typeface="Candara" pitchFamily="34" charset="0"/>
              </a:rPr>
              <a:t>      in base a esigenze specifiche, quali:</a:t>
            </a:r>
          </a:p>
          <a:p>
            <a:pPr marL="914400" lvl="1" indent="-457200" algn="just" eaLnBrk="0" hangingPunct="0"/>
            <a:endParaRPr lang="it-IT" sz="1600" dirty="0">
              <a:latin typeface="Candara" pitchFamily="34" charset="0"/>
            </a:endParaRPr>
          </a:p>
          <a:p>
            <a:pPr marL="1371600" lvl="2" indent="-457200" algn="just" eaLnBrk="0" hangingPunct="0">
              <a:buClr>
                <a:srgbClr val="92D050"/>
              </a:buClr>
              <a:buFont typeface="Wingdings" pitchFamily="2" charset="2"/>
              <a:buChar char="q"/>
            </a:pPr>
            <a:r>
              <a:rPr lang="it-IT" sz="1600" dirty="0">
                <a:latin typeface="Candara" pitchFamily="34" charset="0"/>
              </a:rPr>
              <a:t>Potenza di calcolo e CPU</a:t>
            </a:r>
          </a:p>
          <a:p>
            <a:pPr marL="1371600" lvl="2" indent="-457200" algn="just" eaLnBrk="0" hangingPunct="0">
              <a:buClr>
                <a:srgbClr val="92D050"/>
              </a:buClr>
              <a:buFont typeface="Wingdings" pitchFamily="2" charset="2"/>
              <a:buChar char="q"/>
            </a:pPr>
            <a:r>
              <a:rPr lang="it-IT" sz="1600" dirty="0">
                <a:latin typeface="Candara" pitchFamily="34" charset="0"/>
              </a:rPr>
              <a:t>Memoria	</a:t>
            </a:r>
          </a:p>
          <a:p>
            <a:pPr marL="1371600" lvl="2" indent="-457200" algn="just" eaLnBrk="0" hangingPunct="0">
              <a:buClr>
                <a:srgbClr val="92D050"/>
              </a:buClr>
              <a:buFont typeface="Wingdings" pitchFamily="2" charset="2"/>
              <a:buChar char="q"/>
            </a:pPr>
            <a:r>
              <a:rPr lang="it-IT" sz="1600" dirty="0">
                <a:latin typeface="Candara" pitchFamily="34" charset="0"/>
              </a:rPr>
              <a:t> Sensibilità e tipologia delle telecamere</a:t>
            </a:r>
          </a:p>
          <a:p>
            <a:pPr marL="1371600" lvl="2" indent="-457200" algn="just" eaLnBrk="0" hangingPunct="0">
              <a:buClr>
                <a:srgbClr val="92D050"/>
              </a:buClr>
              <a:buFont typeface="Wingdings" pitchFamily="2" charset="2"/>
              <a:buChar char="q"/>
            </a:pPr>
            <a:r>
              <a:rPr lang="it-IT" sz="1600" dirty="0">
                <a:latin typeface="Candara" pitchFamily="34" charset="0"/>
              </a:rPr>
              <a:t> Densità e posizionamento delle telecamere</a:t>
            </a:r>
          </a:p>
          <a:p>
            <a:pPr marL="1371600" lvl="2" indent="-457200" algn="just" eaLnBrk="0" hangingPunct="0">
              <a:buClr>
                <a:srgbClr val="92D050"/>
              </a:buClr>
              <a:buFont typeface="Wingdings" pitchFamily="2" charset="2"/>
              <a:buChar char="q"/>
            </a:pPr>
            <a:r>
              <a:rPr lang="it-IT" sz="1600" dirty="0">
                <a:latin typeface="Candara" pitchFamily="34" charset="0"/>
              </a:rPr>
              <a:t> Sensibilità e tipologia degli emettitori</a:t>
            </a:r>
          </a:p>
          <a:p>
            <a:pPr marL="1371600" lvl="2" indent="-457200" algn="just" eaLnBrk="0" hangingPunct="0">
              <a:buClr>
                <a:srgbClr val="92D050"/>
              </a:buClr>
              <a:buFont typeface="Wingdings" pitchFamily="2" charset="2"/>
              <a:buChar char="q"/>
            </a:pPr>
            <a:r>
              <a:rPr lang="it-IT" sz="1600" dirty="0">
                <a:latin typeface="Candara" pitchFamily="34" charset="0"/>
              </a:rPr>
              <a:t> Densità e posizionamento degli emettitori</a:t>
            </a:r>
          </a:p>
          <a:p>
            <a:pPr marL="1371600" lvl="2" indent="-457200" algn="just" eaLnBrk="0" hangingPunct="0">
              <a:buClr>
                <a:srgbClr val="92D050"/>
              </a:buClr>
              <a:buFont typeface="Wingdings" pitchFamily="2" charset="2"/>
              <a:buChar char="q"/>
            </a:pPr>
            <a:r>
              <a:rPr lang="it-IT" sz="1600" dirty="0">
                <a:latin typeface="Candara" pitchFamily="34" charset="0"/>
              </a:rPr>
              <a:t> Risoluzione, luminosità, contrasto del proiettore</a:t>
            </a:r>
          </a:p>
          <a:p>
            <a:pPr marL="914400" lvl="1" indent="-457200" algn="just" eaLnBrk="0" hangingPunct="0">
              <a:lnSpc>
                <a:spcPct val="150000"/>
              </a:lnSpc>
            </a:pPr>
            <a:endParaRPr lang="it-IT" sz="1600" dirty="0">
              <a:latin typeface="Candara" pitchFamily="34" charset="0"/>
            </a:endParaRPr>
          </a:p>
        </p:txBody>
      </p:sp>
      <p:sp>
        <p:nvSpPr>
          <p:cNvPr id="34819" name="Rettangolo 4"/>
          <p:cNvSpPr>
            <a:spLocks noChangeArrowheads="1"/>
          </p:cNvSpPr>
          <p:nvPr/>
        </p:nvSpPr>
        <p:spPr bwMode="auto">
          <a:xfrm>
            <a:off x="0" y="142875"/>
            <a:ext cx="9144000" cy="808038"/>
          </a:xfrm>
          <a:prstGeom prst="rect">
            <a:avLst/>
          </a:prstGeom>
          <a:noFill/>
          <a:ln w="9525">
            <a:noFill/>
            <a:miter lim="800000"/>
            <a:headEnd/>
            <a:tailEnd/>
          </a:ln>
        </p:spPr>
        <p:txBody>
          <a:bodyPr>
            <a:spAutoFit/>
          </a:bodyPr>
          <a:lstStyle/>
          <a:p>
            <a:pPr algn="ctr" eaLnBrk="0" hangingPunct="0">
              <a:lnSpc>
                <a:spcPct val="150000"/>
              </a:lnSpc>
            </a:pPr>
            <a:r>
              <a:rPr lang="en-GB" sz="3100" b="1">
                <a:solidFill>
                  <a:srgbClr val="92D050"/>
                </a:solidFill>
                <a:latin typeface="Candara" pitchFamily="34" charset="0"/>
              </a:rPr>
              <a:t>Elementi differenzianti Na-If: </a:t>
            </a:r>
            <a:r>
              <a:rPr lang="en-GB" sz="3100" b="1" i="1">
                <a:solidFill>
                  <a:srgbClr val="FFC000"/>
                </a:solidFill>
                <a:latin typeface="Candara" pitchFamily="34" charset="0"/>
              </a:rPr>
              <a:t>totale personalizzazione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checkerboard(across)">
                                      <p:cBhvr>
                                        <p:cTn id="7" dur="500"/>
                                        <p:tgtEl>
                                          <p:spTgt spid="348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animEffect transition="in" filter="checkerboard(across)">
                                      <p:cBhvr>
                                        <p:cTn id="12" dur="500"/>
                                        <p:tgtEl>
                                          <p:spTgt spid="348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checkerboard(across)">
                                      <p:cBhvr>
                                        <p:cTn id="17" dur="500"/>
                                        <p:tgtEl>
                                          <p:spTgt spid="34818">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4818">
                                            <p:txEl>
                                              <p:pRg st="3" end="3"/>
                                            </p:txEl>
                                          </p:spTgt>
                                        </p:tgtEl>
                                        <p:attrNameLst>
                                          <p:attrName>style.visibility</p:attrName>
                                        </p:attrNameLst>
                                      </p:cBhvr>
                                      <p:to>
                                        <p:strVal val="visible"/>
                                      </p:to>
                                    </p:set>
                                    <p:animEffect transition="in" filter="checkerboard(across)">
                                      <p:cBhvr>
                                        <p:cTn id="20" dur="500"/>
                                        <p:tgtEl>
                                          <p:spTgt spid="3481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4818">
                                            <p:txEl>
                                              <p:pRg st="5" end="5"/>
                                            </p:txEl>
                                          </p:spTgt>
                                        </p:tgtEl>
                                        <p:attrNameLst>
                                          <p:attrName>style.visibility</p:attrName>
                                        </p:attrNameLst>
                                      </p:cBhvr>
                                      <p:to>
                                        <p:strVal val="visible"/>
                                      </p:to>
                                    </p:set>
                                    <p:animEffect transition="in" filter="checkerboard(across)">
                                      <p:cBhvr>
                                        <p:cTn id="25" dur="500"/>
                                        <p:tgtEl>
                                          <p:spTgt spid="34818">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4818">
                                            <p:txEl>
                                              <p:pRg st="6" end="6"/>
                                            </p:txEl>
                                          </p:spTgt>
                                        </p:tgtEl>
                                        <p:attrNameLst>
                                          <p:attrName>style.visibility</p:attrName>
                                        </p:attrNameLst>
                                      </p:cBhvr>
                                      <p:to>
                                        <p:strVal val="visible"/>
                                      </p:to>
                                    </p:set>
                                    <p:animEffect transition="in" filter="checkerboard(across)">
                                      <p:cBhvr>
                                        <p:cTn id="28" dur="500"/>
                                        <p:tgtEl>
                                          <p:spTgt spid="34818">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4818">
                                            <p:txEl>
                                              <p:pRg st="8" end="8"/>
                                            </p:txEl>
                                          </p:spTgt>
                                        </p:tgtEl>
                                        <p:attrNameLst>
                                          <p:attrName>style.visibility</p:attrName>
                                        </p:attrNameLst>
                                      </p:cBhvr>
                                      <p:to>
                                        <p:strVal val="visible"/>
                                      </p:to>
                                    </p:set>
                                    <p:animEffect transition="in" filter="checkerboard(across)">
                                      <p:cBhvr>
                                        <p:cTn id="31" dur="500"/>
                                        <p:tgtEl>
                                          <p:spTgt spid="34818">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4818">
                                            <p:txEl>
                                              <p:pRg st="9" end="9"/>
                                            </p:txEl>
                                          </p:spTgt>
                                        </p:tgtEl>
                                        <p:attrNameLst>
                                          <p:attrName>style.visibility</p:attrName>
                                        </p:attrNameLst>
                                      </p:cBhvr>
                                      <p:to>
                                        <p:strVal val="visible"/>
                                      </p:to>
                                    </p:set>
                                    <p:animEffect transition="in" filter="checkerboard(across)">
                                      <p:cBhvr>
                                        <p:cTn id="34" dur="500"/>
                                        <p:tgtEl>
                                          <p:spTgt spid="34818">
                                            <p:txEl>
                                              <p:pRg st="9" end="9"/>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4818">
                                            <p:txEl>
                                              <p:pRg st="10" end="10"/>
                                            </p:txEl>
                                          </p:spTgt>
                                        </p:tgtEl>
                                        <p:attrNameLst>
                                          <p:attrName>style.visibility</p:attrName>
                                        </p:attrNameLst>
                                      </p:cBhvr>
                                      <p:to>
                                        <p:strVal val="visible"/>
                                      </p:to>
                                    </p:set>
                                    <p:animEffect transition="in" filter="checkerboard(across)">
                                      <p:cBhvr>
                                        <p:cTn id="37" dur="500"/>
                                        <p:tgtEl>
                                          <p:spTgt spid="34818">
                                            <p:txEl>
                                              <p:pRg st="10" end="1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4818">
                                            <p:txEl>
                                              <p:pRg st="11" end="11"/>
                                            </p:txEl>
                                          </p:spTgt>
                                        </p:tgtEl>
                                        <p:attrNameLst>
                                          <p:attrName>style.visibility</p:attrName>
                                        </p:attrNameLst>
                                      </p:cBhvr>
                                      <p:to>
                                        <p:strVal val="visible"/>
                                      </p:to>
                                    </p:set>
                                    <p:animEffect transition="in" filter="checkerboard(across)">
                                      <p:cBhvr>
                                        <p:cTn id="40" dur="500"/>
                                        <p:tgtEl>
                                          <p:spTgt spid="34818">
                                            <p:txEl>
                                              <p:pRg st="11" end="1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4818">
                                            <p:txEl>
                                              <p:pRg st="12" end="12"/>
                                            </p:txEl>
                                          </p:spTgt>
                                        </p:tgtEl>
                                        <p:attrNameLst>
                                          <p:attrName>style.visibility</p:attrName>
                                        </p:attrNameLst>
                                      </p:cBhvr>
                                      <p:to>
                                        <p:strVal val="visible"/>
                                      </p:to>
                                    </p:set>
                                    <p:animEffect transition="in" filter="checkerboard(across)">
                                      <p:cBhvr>
                                        <p:cTn id="43" dur="500"/>
                                        <p:tgtEl>
                                          <p:spTgt spid="34818">
                                            <p:txEl>
                                              <p:pRg st="12" end="1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4818">
                                            <p:txEl>
                                              <p:pRg st="13" end="13"/>
                                            </p:txEl>
                                          </p:spTgt>
                                        </p:tgtEl>
                                        <p:attrNameLst>
                                          <p:attrName>style.visibility</p:attrName>
                                        </p:attrNameLst>
                                      </p:cBhvr>
                                      <p:to>
                                        <p:strVal val="visible"/>
                                      </p:to>
                                    </p:set>
                                    <p:animEffect transition="in" filter="checkerboard(across)">
                                      <p:cBhvr>
                                        <p:cTn id="46" dur="500"/>
                                        <p:tgtEl>
                                          <p:spTgt spid="34818">
                                            <p:txEl>
                                              <p:pRg st="13" end="1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34818">
                                            <p:txEl>
                                              <p:pRg st="14" end="14"/>
                                            </p:txEl>
                                          </p:spTgt>
                                        </p:tgtEl>
                                        <p:attrNameLst>
                                          <p:attrName>style.visibility</p:attrName>
                                        </p:attrNameLst>
                                      </p:cBhvr>
                                      <p:to>
                                        <p:strVal val="visible"/>
                                      </p:to>
                                    </p:set>
                                    <p:animEffect transition="in" filter="checkerboard(across)">
                                      <p:cBhvr>
                                        <p:cTn id="49" dur="500"/>
                                        <p:tgtEl>
                                          <p:spTgt spid="3481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ttangolo 8"/>
          <p:cNvSpPr>
            <a:spLocks noChangeArrowheads="1"/>
          </p:cNvSpPr>
          <p:nvPr/>
        </p:nvSpPr>
        <p:spPr bwMode="auto">
          <a:xfrm>
            <a:off x="571500" y="1570038"/>
            <a:ext cx="5572125" cy="400050"/>
          </a:xfrm>
          <a:prstGeom prst="rect">
            <a:avLst/>
          </a:prstGeom>
          <a:noFill/>
          <a:ln w="9525">
            <a:noFill/>
            <a:miter lim="800000"/>
            <a:headEnd/>
            <a:tailEnd/>
          </a:ln>
        </p:spPr>
        <p:txBody>
          <a:bodyPr>
            <a:spAutoFit/>
          </a:bodyPr>
          <a:lstStyle/>
          <a:p>
            <a:pPr algn="just" eaLnBrk="0" hangingPunct="0"/>
            <a:r>
              <a:rPr lang="it-IT" sz="2000" b="1" dirty="0" err="1">
                <a:latin typeface="Candara" pitchFamily="34" charset="0"/>
              </a:rPr>
              <a:t>Lounge</a:t>
            </a:r>
            <a:endParaRPr lang="it-IT" sz="2000" b="1" dirty="0">
              <a:latin typeface="Candara" pitchFamily="34" charset="0"/>
            </a:endParaRPr>
          </a:p>
        </p:txBody>
      </p:sp>
      <p:sp>
        <p:nvSpPr>
          <p:cNvPr id="36866" name="Rettangolo 13"/>
          <p:cNvSpPr>
            <a:spLocks noChangeArrowheads="1"/>
          </p:cNvSpPr>
          <p:nvPr/>
        </p:nvSpPr>
        <p:spPr bwMode="auto">
          <a:xfrm>
            <a:off x="142875" y="1903413"/>
            <a:ext cx="8715375" cy="2678112"/>
          </a:xfrm>
          <a:prstGeom prst="rect">
            <a:avLst/>
          </a:prstGeom>
          <a:noFill/>
          <a:ln w="9525">
            <a:noFill/>
            <a:miter lim="800000"/>
            <a:headEnd/>
            <a:tailEnd/>
          </a:ln>
        </p:spPr>
        <p:txBody>
          <a:bodyPr>
            <a:spAutoFit/>
          </a:bodyPr>
          <a:lstStyle/>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operatività</a:t>
            </a:r>
            <a:r>
              <a:rPr lang="it-IT" sz="1600" b="1" dirty="0">
                <a:solidFill>
                  <a:srgbClr val="92D050"/>
                </a:solidFill>
                <a:latin typeface="Candara" pitchFamily="34" charset="0"/>
              </a:rPr>
              <a:t> </a:t>
            </a:r>
            <a:r>
              <a:rPr lang="it-IT" sz="1600" dirty="0">
                <a:latin typeface="Candara" pitchFamily="34" charset="0"/>
              </a:rPr>
              <a:t>in piedi</a:t>
            </a:r>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multiutenza (no </a:t>
            </a:r>
            <a:r>
              <a:rPr lang="it-IT" sz="1600" dirty="0" err="1">
                <a:latin typeface="Candara" pitchFamily="34" charset="0"/>
              </a:rPr>
              <a:t>limit</a:t>
            </a:r>
            <a:r>
              <a:rPr lang="it-IT" sz="1600" dirty="0">
                <a:latin typeface="Candara" pitchFamily="34" charset="0"/>
              </a:rPr>
              <a:t>)</a:t>
            </a:r>
          </a:p>
          <a:p>
            <a:pPr marL="914400" lvl="1" indent="-457200" algn="just" eaLnBrk="0" hangingPunct="0"/>
            <a:r>
              <a:rPr lang="it-IT" sz="1600" b="1" dirty="0">
                <a:solidFill>
                  <a:srgbClr val="92D050"/>
                </a:solidFill>
                <a:latin typeface="Candara" pitchFamily="34" charset="0"/>
              </a:rPr>
              <a:t>&gt;&gt; </a:t>
            </a:r>
            <a:r>
              <a:rPr lang="it-IT" sz="1600" dirty="0" err="1">
                <a:latin typeface="Candara" pitchFamily="34" charset="0"/>
              </a:rPr>
              <a:t>multitouch</a:t>
            </a:r>
            <a:endParaRPr lang="it-IT" sz="1600" dirty="0">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riconoscimento oggetti (</a:t>
            </a:r>
            <a:r>
              <a:rPr lang="it-IT" sz="1600" dirty="0" err="1">
                <a:latin typeface="Candara" pitchFamily="34" charset="0"/>
              </a:rPr>
              <a:t>object</a:t>
            </a:r>
            <a:r>
              <a:rPr lang="it-IT" sz="1600" dirty="0">
                <a:latin typeface="Candara" pitchFamily="34" charset="0"/>
              </a:rPr>
              <a:t> </a:t>
            </a:r>
            <a:r>
              <a:rPr lang="it-IT" sz="1600" dirty="0" err="1">
                <a:latin typeface="Candara" pitchFamily="34" charset="0"/>
              </a:rPr>
              <a:t>recognition</a:t>
            </a:r>
            <a:r>
              <a:rPr lang="it-IT" sz="1600" dirty="0">
                <a:latin typeface="Candara" pitchFamily="34" charset="0"/>
              </a:rPr>
              <a:t>)</a:t>
            </a: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monitor lcd minimo 55”, massimo 100”</a:t>
            </a:r>
          </a:p>
          <a:p>
            <a:pPr marL="914400" lvl="1" indent="-457200" algn="just" eaLnBrk="0" hangingPunct="0"/>
            <a:r>
              <a:rPr lang="it-IT" sz="1600" b="1" dirty="0">
                <a:solidFill>
                  <a:srgbClr val="92D050"/>
                </a:solidFill>
                <a:latin typeface="Candara" pitchFamily="34" charset="0"/>
              </a:rPr>
              <a:t>&gt;&gt;</a:t>
            </a:r>
            <a:r>
              <a:rPr lang="it-IT" sz="1600" dirty="0">
                <a:latin typeface="Candara" pitchFamily="34" charset="0"/>
              </a:rPr>
              <a:t> tecnologia </a:t>
            </a:r>
            <a:r>
              <a:rPr lang="it-IT" sz="1600" dirty="0" err="1">
                <a:latin typeface="Candara" pitchFamily="34" charset="0"/>
              </a:rPr>
              <a:t>retroilluminata</a:t>
            </a:r>
            <a:r>
              <a:rPr lang="it-IT" sz="1600" dirty="0">
                <a:latin typeface="Candara" pitchFamily="34" charset="0"/>
              </a:rPr>
              <a:t> per dimensioni superiori a 100” </a:t>
            </a: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r>
              <a:rPr lang="it-IT" sz="1600" dirty="0">
                <a:latin typeface="Candara" pitchFamily="34" charset="0"/>
              </a:rPr>
              <a:t>  </a:t>
            </a:r>
          </a:p>
          <a:p>
            <a:pPr marL="914400" lvl="1" indent="-457200" algn="just" eaLnBrk="0" hangingPunct="0">
              <a:lnSpc>
                <a:spcPct val="150000"/>
              </a:lnSpc>
            </a:pPr>
            <a:endParaRPr lang="it-IT" sz="1600" dirty="0">
              <a:latin typeface="Candara" pitchFamily="34" charset="0"/>
            </a:endParaRPr>
          </a:p>
        </p:txBody>
      </p:sp>
      <p:grpSp>
        <p:nvGrpSpPr>
          <p:cNvPr id="36867" name="Gruppo 9"/>
          <p:cNvGrpSpPr>
            <a:grpSpLocks/>
          </p:cNvGrpSpPr>
          <p:nvPr/>
        </p:nvGrpSpPr>
        <p:grpSpPr bwMode="auto">
          <a:xfrm>
            <a:off x="177800" y="3448050"/>
            <a:ext cx="8715375" cy="3294063"/>
            <a:chOff x="-144016" y="3314014"/>
            <a:chExt cx="8715436" cy="3293790"/>
          </a:xfrm>
        </p:grpSpPr>
        <p:sp>
          <p:nvSpPr>
            <p:cNvPr id="36872" name="Rettangolo 4"/>
            <p:cNvSpPr>
              <a:spLocks noChangeArrowheads="1"/>
            </p:cNvSpPr>
            <p:nvPr/>
          </p:nvSpPr>
          <p:spPr bwMode="auto">
            <a:xfrm>
              <a:off x="290500" y="3314014"/>
              <a:ext cx="5572132" cy="707886"/>
            </a:xfrm>
            <a:prstGeom prst="rect">
              <a:avLst/>
            </a:prstGeom>
            <a:noFill/>
            <a:ln w="9525">
              <a:noFill/>
              <a:miter lim="800000"/>
              <a:headEnd/>
              <a:tailEnd/>
            </a:ln>
          </p:spPr>
          <p:txBody>
            <a:bodyPr>
              <a:spAutoFit/>
            </a:bodyPr>
            <a:lstStyle/>
            <a:p>
              <a:pPr algn="just" eaLnBrk="0" hangingPunct="0"/>
              <a:endParaRPr lang="it-IT" sz="2000" b="1" dirty="0">
                <a:latin typeface="Candara" pitchFamily="34" charset="0"/>
              </a:endParaRPr>
            </a:p>
            <a:p>
              <a:pPr algn="just" eaLnBrk="0" hangingPunct="0"/>
              <a:r>
                <a:rPr lang="it-IT" sz="2000" b="1" dirty="0">
                  <a:latin typeface="Candara" pitchFamily="34" charset="0"/>
                </a:rPr>
                <a:t>Console</a:t>
              </a:r>
            </a:p>
          </p:txBody>
        </p:sp>
        <p:sp>
          <p:nvSpPr>
            <p:cNvPr id="36873" name="Rettangolo 5"/>
            <p:cNvSpPr>
              <a:spLocks noChangeArrowheads="1"/>
            </p:cNvSpPr>
            <p:nvPr/>
          </p:nvSpPr>
          <p:spPr bwMode="auto">
            <a:xfrm>
              <a:off x="-144016" y="3930148"/>
              <a:ext cx="8715436" cy="2677656"/>
            </a:xfrm>
            <a:prstGeom prst="rect">
              <a:avLst/>
            </a:prstGeom>
            <a:noFill/>
            <a:ln w="9525">
              <a:noFill/>
              <a:miter lim="800000"/>
              <a:headEnd/>
              <a:tailEnd/>
            </a:ln>
          </p:spPr>
          <p:txBody>
            <a:bodyPr>
              <a:spAutoFit/>
            </a:bodyPr>
            <a:lstStyle/>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operatività</a:t>
              </a:r>
              <a:r>
                <a:rPr lang="it-IT" sz="1600" b="1" dirty="0">
                  <a:solidFill>
                    <a:srgbClr val="92D050"/>
                  </a:solidFill>
                  <a:latin typeface="Candara" pitchFamily="34" charset="0"/>
                </a:rPr>
                <a:t> </a:t>
              </a:r>
              <a:r>
                <a:rPr lang="it-IT" sz="1600" dirty="0">
                  <a:latin typeface="Candara" pitchFamily="34" charset="0"/>
                </a:rPr>
                <a:t>da seduto</a:t>
              </a:r>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vetro </a:t>
              </a:r>
              <a:r>
                <a:rPr lang="it-IT" sz="1600" dirty="0" err="1">
                  <a:latin typeface="Candara" pitchFamily="34" charset="0"/>
                </a:rPr>
                <a:t>multitouch</a:t>
              </a:r>
              <a:r>
                <a:rPr lang="it-IT" sz="1600" dirty="0">
                  <a:latin typeface="Candara" pitchFamily="34" charset="0"/>
                </a:rPr>
                <a:t> con uscita usb</a:t>
              </a:r>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no</a:t>
              </a:r>
              <a:r>
                <a:rPr lang="it-IT" sz="1600" b="1" dirty="0">
                  <a:solidFill>
                    <a:srgbClr val="92D050"/>
                  </a:solidFill>
                  <a:latin typeface="Candara" pitchFamily="34" charset="0"/>
                </a:rPr>
                <a:t> </a:t>
              </a:r>
              <a:r>
                <a:rPr lang="it-IT" sz="1600" dirty="0" err="1">
                  <a:latin typeface="Candara" pitchFamily="34" charset="0"/>
                </a:rPr>
                <a:t>object</a:t>
              </a:r>
              <a:r>
                <a:rPr lang="it-IT" sz="1600" dirty="0">
                  <a:latin typeface="Candara" pitchFamily="34" charset="0"/>
                </a:rPr>
                <a:t> </a:t>
              </a:r>
              <a:r>
                <a:rPr lang="it-IT" sz="1600" dirty="0" err="1">
                  <a:latin typeface="Candara" pitchFamily="34" charset="0"/>
                </a:rPr>
                <a:t>recognition</a:t>
              </a:r>
              <a:endParaRPr lang="it-IT" sz="1600" dirty="0">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versione s/o: windows</a:t>
              </a: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monitor led</a:t>
              </a: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lnSpc>
                  <a:spcPct val="150000"/>
                </a:lnSpc>
              </a:pPr>
              <a:endParaRPr lang="it-IT" sz="1600" dirty="0">
                <a:latin typeface="Candara" pitchFamily="34" charset="0"/>
              </a:endParaRPr>
            </a:p>
          </p:txBody>
        </p:sp>
        <p:sp>
          <p:nvSpPr>
            <p:cNvPr id="36874" name="Rettangolo 6"/>
            <p:cNvSpPr>
              <a:spLocks noChangeArrowheads="1"/>
            </p:cNvSpPr>
            <p:nvPr/>
          </p:nvSpPr>
          <p:spPr bwMode="auto">
            <a:xfrm>
              <a:off x="251520" y="4797152"/>
              <a:ext cx="6840760" cy="338554"/>
            </a:xfrm>
            <a:prstGeom prst="rect">
              <a:avLst/>
            </a:prstGeom>
            <a:noFill/>
            <a:ln w="9525">
              <a:noFill/>
              <a:miter lim="800000"/>
              <a:headEnd/>
              <a:tailEnd/>
            </a:ln>
          </p:spPr>
          <p:txBody>
            <a:bodyPr>
              <a:spAutoFit/>
            </a:bodyPr>
            <a:lstStyle/>
            <a:p>
              <a:pPr marL="914400" lvl="1" indent="-457200" algn="just" eaLnBrk="0" hangingPunct="0"/>
              <a:endParaRPr lang="it-IT" sz="1600">
                <a:latin typeface="Candara" pitchFamily="34" charset="0"/>
              </a:endParaRPr>
            </a:p>
          </p:txBody>
        </p:sp>
        <p:sp>
          <p:nvSpPr>
            <p:cNvPr id="36875" name="Rettangolo 7"/>
            <p:cNvSpPr>
              <a:spLocks noChangeArrowheads="1"/>
            </p:cNvSpPr>
            <p:nvPr/>
          </p:nvSpPr>
          <p:spPr bwMode="auto">
            <a:xfrm>
              <a:off x="251520" y="5229200"/>
              <a:ext cx="6840760" cy="338554"/>
            </a:xfrm>
            <a:prstGeom prst="rect">
              <a:avLst/>
            </a:prstGeom>
            <a:noFill/>
            <a:ln w="9525">
              <a:noFill/>
              <a:miter lim="800000"/>
              <a:headEnd/>
              <a:tailEnd/>
            </a:ln>
          </p:spPr>
          <p:txBody>
            <a:bodyPr>
              <a:spAutoFit/>
            </a:bodyPr>
            <a:lstStyle/>
            <a:p>
              <a:pPr marL="914400" lvl="1" indent="-457200" algn="just" eaLnBrk="0" hangingPunct="0"/>
              <a:endParaRPr lang="it-IT" sz="1600">
                <a:latin typeface="Candara" pitchFamily="34" charset="0"/>
              </a:endParaRPr>
            </a:p>
          </p:txBody>
        </p:sp>
      </p:grpSp>
      <p:pic>
        <p:nvPicPr>
          <p:cNvPr id="36868" name="Immagine 4" descr="cid:image004.png@01CB97C8.233E7420"/>
          <p:cNvPicPr>
            <a:picLocks noChangeAspect="1" noChangeArrowheads="1"/>
          </p:cNvPicPr>
          <p:nvPr/>
        </p:nvPicPr>
        <p:blipFill>
          <a:blip r:embed="rId3" cstate="print"/>
          <a:srcRect/>
          <a:stretch>
            <a:fillRect/>
          </a:stretch>
        </p:blipFill>
        <p:spPr bwMode="auto">
          <a:xfrm>
            <a:off x="5940425" y="1557338"/>
            <a:ext cx="2679700" cy="2087562"/>
          </a:xfrm>
          <a:prstGeom prst="rect">
            <a:avLst/>
          </a:prstGeom>
          <a:noFill/>
          <a:ln w="9525">
            <a:noFill/>
            <a:miter lim="800000"/>
            <a:headEnd/>
            <a:tailEnd/>
          </a:ln>
        </p:spPr>
      </p:pic>
      <p:sp>
        <p:nvSpPr>
          <p:cNvPr id="36869" name="AutoShape 2" descr="data:image/jpg;base64,/9j/4AAQSkZJRgABAQAAAQABAAD/2wCEAAkGBhMSEBUUEhQUFBQUFRYWFxUYFxUWFRgYFxQVFBQVFBcXIiYkFxolHBQUIjIgJCcpLCwsFR4xNTAqNSYsLCkBCQoKDgwOGg8PGikcGRwsKSkpKS01LDU1KiksLCksKikpLDU1KiwsKiwpLCwpKTQpLCktNS8sKTUpKSwsKSkpKf/AABEIAHAAcAMBIgACEQEDEQH/xAAbAAABBQEBAAAAAAAAAAAAAAAAAQMEBQYCB//EADQQAAEDAgQDBgQFBQAAAAAAAAEAAhEDBAUSITFBUWETInGBkbFCocHwBhQyUtEVM3Ki4f/EABkBAQEBAQEBAAAAAAAAAAAAAAABAgMEBf/EACQRAQACAgAGAgMBAAAAAAAAAAABAgMRBBQhMUFREhMyYbEi/9oADAMBAAIRAxEAPwD3BCEIBCJVLiuMxLGHXi7l0HX2XPJkrjruWq1m06haOvGAwXtBG4JAXba7Ts4HwIWPDglgLxc7Pp6OX/bZSELH5uRXbK7hs4jwJW+c9wn0T7a2ULLC9qDZ59SuhilQfGfvxWo4uvpn6JadCzQxmr+4eg/hPWWM1X1A0AOEjMY2E6nRa5qm9derM4rQv0IQvU5BIShxgLPYtjOaWMPd4nn0HT39+OXLXHG5bpSbTqDuK4vMspnxcPZv8qlC5zkrtgXyMmScs7l76UikagoXWUcUEc0kLLWyBuvRCUlI1Eghb4rmOq7yoDSSGtEk7BRSUqTnuDW6k/crV4dh7aTIGp4nmU1hWGik3m87n6DorAL6fDcP8P8AVvy/jxZcvy6R2CEIXtcETEbI1GZQ4t58Z6FUT/w5UnQg+ULUIXny8NTLO7OlMlqdmSODVm/CPJN/l6g+HblC2MKqsW1SCCAzXXWdTuuHI08TMOnMWUJa4btd6FIKg4yuMcxOpTv224gsdavrl0HNmbWYwCZ2gla22t2lgkAzPuVmeDnxZr7/AHDLl4PFAIHFad+FUjuwJl2A0j8MeanKXjtMLGerOuqctT01T9LDqhgsDmn9ziWRPKNT6BXttg7GGRv5ou7VrntBEhwM78CCF0w8Lqflfv4Yvm30qj2eHVW6urVHdJhv+0kp6n+ILY1exFekawMdnnbnniMszKpMTuH065pULaq8ZA7tBcOYySSCyO8ZETtxUehiwNarSY/LXpMa94LHPqAOktiBDiY2BJXsjo4tohR7FjwwZ353b5soZvqBlGykLTIQhCAUG3rhuYk7uMceJ2U5M0LJjJytAn+SfqUGSxm0pVMQFV1TK8Wb2dlHeLDWYTVngAcrfNaLDLsBkPe0mTEaaT3QZ3MKqxjBS69NzmECzdRyRrJrsfmnlpCt7bDmFg0gnqVFTW1AdiD4LpQ3YWzr8lz+QcP0vI9UROUHEbYvcwBxZEmQAZEjTXgl7KqPiB9EzcXppwasDgDsCTGkqicy2A4LCWTR/X73bS3tfqtpVunAcAfVYLBc7scxGXa9jaidJAIcR0JCLD0gJUjRpzSogQhCAQhR6l80bd48hr80EXEqXeJ4imR851Uu1eBTbJ4KM9jqk6QCI8vFV+J3LbfJ2j2tzuysniQ0ujpo0qbXTQIVTZYyajc7AHtktkZhq0w4a8iFIGKc2uHomzSckIUduIsPGPEFOtuGnZwPmFUOLL2+CdniNzcZp7dlu3LEZezaRvOs+C08qtq0YqF0nWBHDTj848lFWaEkpVUC4rVMrSeQJ9BK7QUFDaYjTuD/AHR/jq2eOjdJG+vRXFG3aBpry/4sbR/D9ybvvsHZtrl4qAtDHUtSGFgMuMGILYETK27WwICkLJVXY3gNK6YGVMwyuzNc05XtcARLT4EiDoQVYoVRFw3DmUKbadMENbzMkkmXOcTuSSST1UkiUqEDTrVh+EeyZqYYw8x99U/Xq5Wk8lEGepuYHJv1duoGKtsGGGvM/tEz8k7RouMTM+vqVKo2jWj7+yngE0u2evsb7CsQ4NytaHuOaXZSHS+NwAWx16K7srxtVge39LtWnmOBHQqpxv8ACbLiqKud9N4YaZLQ0y0mY7wOUjWCOauLW2bTY1jRDWNDQOQAgeyIdQhCoEIQgEIQgEIQgZu7cPpuY7UOBBHivP8AAsXLq1uykSw1HPZUZmzVGFlN0uImCAWQcw3cF6MmWWjA4uDGhzt3BoDj4ncqTAcY2AJM6b6a9dF0hCoEIQg//9k="/>
          <p:cNvSpPr>
            <a:spLocks noChangeAspect="1" noChangeArrowheads="1"/>
          </p:cNvSpPr>
          <p:nvPr/>
        </p:nvSpPr>
        <p:spPr bwMode="auto">
          <a:xfrm>
            <a:off x="155575" y="-509588"/>
            <a:ext cx="1066800" cy="1066801"/>
          </a:xfrm>
          <a:prstGeom prst="rect">
            <a:avLst/>
          </a:prstGeom>
          <a:noFill/>
          <a:ln w="9525">
            <a:noFill/>
            <a:miter lim="800000"/>
            <a:headEnd/>
            <a:tailEnd/>
          </a:ln>
        </p:spPr>
        <p:txBody>
          <a:bodyPr/>
          <a:lstStyle/>
          <a:p>
            <a:pPr eaLnBrk="0" hangingPunct="0"/>
            <a:endParaRPr lang="it-IT"/>
          </a:p>
        </p:txBody>
      </p:sp>
      <p:sp>
        <p:nvSpPr>
          <p:cNvPr id="36870" name="AutoShape 4" descr="data:image/jpg;base64,/9j/4AAQSkZJRgABAQAAAQABAAD/2wCEAAkGBhMSEBUUEhQUFBQUFRYWFxUYFxUWFRgYFxQVFBQVFBcXIiYkFxolHBQUIjIgJCcpLCwsFR4xNTAqNSYsLCkBCQoKDgwOGg8PGikcGRwsKSkpKS01LDU1KiksLCksKikpLDU1KiwsKiwpLCwpKTQpLCktNS8sKTUpKSwsKSkpKf/AABEIAHAAcAMBIgACEQEDEQH/xAAbAAABBQEBAAAAAAAAAAAAAAAAAQMEBQYCB//EADQQAAEDAgQDBgQFBQAAAAAAAAEAAhEDBAUSITFBUWETInGBkbFCocHwBhQyUtEVM3Ki4f/EABkBAQEBAQEBAAAAAAAAAAAAAAABAgMEBf/EACQRAQACAgAGAgMBAAAAAAAAAAABAgMRBBQhMUFREhMyYbEi/9oADAMBAAIRAxEAPwD3BCEIBCJVLiuMxLGHXi7l0HX2XPJkrjruWq1m06haOvGAwXtBG4JAXba7Ts4HwIWPDglgLxc7Pp6OX/bZSELH5uRXbK7hs4jwJW+c9wn0T7a2ULLC9qDZ59SuhilQfGfvxWo4uvpn6JadCzQxmr+4eg/hPWWM1X1A0AOEjMY2E6nRa5qm9derM4rQv0IQvU5BIShxgLPYtjOaWMPd4nn0HT39+OXLXHG5bpSbTqDuK4vMspnxcPZv8qlC5zkrtgXyMmScs7l76UikagoXWUcUEc0kLLWyBuvRCUlI1Eghb4rmOq7yoDSSGtEk7BRSUqTnuDW6k/crV4dh7aTIGp4nmU1hWGik3m87n6DorAL6fDcP8P8AVvy/jxZcvy6R2CEIXtcETEbI1GZQ4t58Z6FUT/w5UnQg+ULUIXny8NTLO7OlMlqdmSODVm/CPJN/l6g+HblC2MKqsW1SCCAzXXWdTuuHI08TMOnMWUJa4btd6FIKg4yuMcxOpTv224gsdavrl0HNmbWYwCZ2gla22t2lgkAzPuVmeDnxZr7/AHDLl4PFAIHFad+FUjuwJl2A0j8MeanKXjtMLGerOuqctT01T9LDqhgsDmn9ziWRPKNT6BXttg7GGRv5ou7VrntBEhwM78CCF0w8Lqflfv4Yvm30qj2eHVW6urVHdJhv+0kp6n+ILY1exFekawMdnnbnniMszKpMTuH065pULaq8ZA7tBcOYySSCyO8ZETtxUehiwNarSY/LXpMa94LHPqAOktiBDiY2BJXsjo4tohR7FjwwZ353b5soZvqBlGykLTIQhCAUG3rhuYk7uMceJ2U5M0LJjJytAn+SfqUGSxm0pVMQFV1TK8Wb2dlHeLDWYTVngAcrfNaLDLsBkPe0mTEaaT3QZ3MKqxjBS69NzmECzdRyRrJrsfmnlpCt7bDmFg0gnqVFTW1AdiD4LpQ3YWzr8lz+QcP0vI9UROUHEbYvcwBxZEmQAZEjTXgl7KqPiB9EzcXppwasDgDsCTGkqicy2A4LCWTR/X73bS3tfqtpVunAcAfVYLBc7scxGXa9jaidJAIcR0JCLD0gJUjRpzSogQhCAQhR6l80bd48hr80EXEqXeJ4imR851Uu1eBTbJ4KM9jqk6QCI8vFV+J3LbfJ2j2tzuysniQ0ujpo0qbXTQIVTZYyajc7AHtktkZhq0w4a8iFIGKc2uHomzSckIUduIsPGPEFOtuGnZwPmFUOLL2+CdniNzcZp7dlu3LEZezaRvOs+C08qtq0YqF0nWBHDTj848lFWaEkpVUC4rVMrSeQJ9BK7QUFDaYjTuD/AHR/jq2eOjdJG+vRXFG3aBpry/4sbR/D9ybvvsHZtrl4qAtDHUtSGFgMuMGILYETK27WwICkLJVXY3gNK6YGVMwyuzNc05XtcARLT4EiDoQVYoVRFw3DmUKbadMENbzMkkmXOcTuSSST1UkiUqEDTrVh+EeyZqYYw8x99U/Xq5Wk8lEGepuYHJv1duoGKtsGGGvM/tEz8k7RouMTM+vqVKo2jWj7+yngE0u2evsb7CsQ4NytaHuOaXZSHS+NwAWx16K7srxtVge39LtWnmOBHQqpxv8ACbLiqKud9N4YaZLQ0y0mY7wOUjWCOauLW2bTY1jRDWNDQOQAgeyIdQhCoEIQgEIQgEIQgZu7cPpuY7UOBBHivP8AAsXLq1uykSw1HPZUZmzVGFlN0uImCAWQcw3cF6MmWWjA4uDGhzt3BoDj4ncqTAcY2AJM6b6a9dF0hCoEIQg//9k="/>
          <p:cNvSpPr>
            <a:spLocks noChangeAspect="1" noChangeArrowheads="1"/>
          </p:cNvSpPr>
          <p:nvPr/>
        </p:nvSpPr>
        <p:spPr bwMode="auto">
          <a:xfrm>
            <a:off x="155575" y="-509588"/>
            <a:ext cx="1066800" cy="1066801"/>
          </a:xfrm>
          <a:prstGeom prst="rect">
            <a:avLst/>
          </a:prstGeom>
          <a:noFill/>
          <a:ln w="9525">
            <a:noFill/>
            <a:miter lim="800000"/>
            <a:headEnd/>
            <a:tailEnd/>
          </a:ln>
        </p:spPr>
        <p:txBody>
          <a:bodyPr/>
          <a:lstStyle/>
          <a:p>
            <a:pPr eaLnBrk="0" hangingPunct="0"/>
            <a:endParaRPr lang="it-IT"/>
          </a:p>
        </p:txBody>
      </p:sp>
      <p:sp>
        <p:nvSpPr>
          <p:cNvPr id="36871" name="Rettangolo 12"/>
          <p:cNvSpPr>
            <a:spLocks noChangeArrowheads="1"/>
          </p:cNvSpPr>
          <p:nvPr/>
        </p:nvSpPr>
        <p:spPr bwMode="auto">
          <a:xfrm>
            <a:off x="179388" y="142875"/>
            <a:ext cx="8964612" cy="712788"/>
          </a:xfrm>
          <a:prstGeom prst="rect">
            <a:avLst/>
          </a:prstGeom>
          <a:noFill/>
          <a:ln w="9525">
            <a:noFill/>
            <a:miter lim="800000"/>
            <a:headEnd/>
            <a:tailEnd/>
          </a:ln>
        </p:spPr>
        <p:txBody>
          <a:bodyPr>
            <a:spAutoFit/>
          </a:bodyPr>
          <a:lstStyle/>
          <a:p>
            <a:pPr algn="ctr" eaLnBrk="0" hangingPunct="0">
              <a:lnSpc>
                <a:spcPct val="150000"/>
              </a:lnSpc>
            </a:pPr>
            <a:r>
              <a:rPr lang="en-GB" sz="3000" b="1">
                <a:solidFill>
                  <a:srgbClr val="92D050"/>
                </a:solidFill>
                <a:latin typeface="Candara" pitchFamily="34" charset="0"/>
              </a:rPr>
              <a:t>Elementi differenzianti Na-If: </a:t>
            </a:r>
            <a:r>
              <a:rPr lang="en-GB" sz="3000" b="1" i="1">
                <a:solidFill>
                  <a:srgbClr val="FFC000"/>
                </a:solidFill>
                <a:latin typeface="Candara" pitchFamily="34" charset="0"/>
              </a:rPr>
              <a:t>molteplici configurazioni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checkerboard(across)">
                                      <p:cBhvr>
                                        <p:cTn id="7" dur="500"/>
                                        <p:tgtEl>
                                          <p:spTgt spid="36865"/>
                                        </p:tgtEl>
                                      </p:cBhvr>
                                    </p:animEffect>
                                  </p:childTnLst>
                                </p:cTn>
                              </p:par>
                              <p:par>
                                <p:cTn id="8" presetID="5" presetClass="entr" presetSubtype="10" fill="hold" nodeType="withEffect">
                                  <p:stCondLst>
                                    <p:cond delay="0"/>
                                  </p:stCondLst>
                                  <p:childTnLst>
                                    <p:set>
                                      <p:cBhvr>
                                        <p:cTn id="9" dur="1" fill="hold">
                                          <p:stCondLst>
                                            <p:cond delay="0"/>
                                          </p:stCondLst>
                                        </p:cTn>
                                        <p:tgtEl>
                                          <p:spTgt spid="36866">
                                            <p:txEl>
                                              <p:pRg st="0" end="0"/>
                                            </p:txEl>
                                          </p:spTgt>
                                        </p:tgtEl>
                                        <p:attrNameLst>
                                          <p:attrName>style.visibility</p:attrName>
                                        </p:attrNameLst>
                                      </p:cBhvr>
                                      <p:to>
                                        <p:strVal val="visible"/>
                                      </p:to>
                                    </p:set>
                                    <p:animEffect transition="in" filter="checkerboard(across)">
                                      <p:cBhvr>
                                        <p:cTn id="10" dur="500"/>
                                        <p:tgtEl>
                                          <p:spTgt spid="36866">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Effect transition="in" filter="checkerboard(across)">
                                      <p:cBhvr>
                                        <p:cTn id="13" dur="500"/>
                                        <p:tgtEl>
                                          <p:spTgt spid="36866">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6866">
                                            <p:txEl>
                                              <p:pRg st="2" end="2"/>
                                            </p:txEl>
                                          </p:spTgt>
                                        </p:tgtEl>
                                        <p:attrNameLst>
                                          <p:attrName>style.visibility</p:attrName>
                                        </p:attrNameLst>
                                      </p:cBhvr>
                                      <p:to>
                                        <p:strVal val="visible"/>
                                      </p:to>
                                    </p:set>
                                    <p:animEffect transition="in" filter="checkerboard(across)">
                                      <p:cBhvr>
                                        <p:cTn id="16" dur="500"/>
                                        <p:tgtEl>
                                          <p:spTgt spid="36866">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animEffect transition="in" filter="checkerboard(across)">
                                      <p:cBhvr>
                                        <p:cTn id="19" dur="500"/>
                                        <p:tgtEl>
                                          <p:spTgt spid="36866">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6866">
                                            <p:txEl>
                                              <p:pRg st="4" end="4"/>
                                            </p:txEl>
                                          </p:spTgt>
                                        </p:tgtEl>
                                        <p:attrNameLst>
                                          <p:attrName>style.visibility</p:attrName>
                                        </p:attrNameLst>
                                      </p:cBhvr>
                                      <p:to>
                                        <p:strVal val="visible"/>
                                      </p:to>
                                    </p:set>
                                    <p:animEffect transition="in" filter="checkerboard(across)">
                                      <p:cBhvr>
                                        <p:cTn id="22" dur="500"/>
                                        <p:tgtEl>
                                          <p:spTgt spid="36866">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6866">
                                            <p:txEl>
                                              <p:pRg st="5" end="5"/>
                                            </p:txEl>
                                          </p:spTgt>
                                        </p:tgtEl>
                                        <p:attrNameLst>
                                          <p:attrName>style.visibility</p:attrName>
                                        </p:attrNameLst>
                                      </p:cBhvr>
                                      <p:to>
                                        <p:strVal val="visible"/>
                                      </p:to>
                                    </p:set>
                                    <p:animEffect transition="in" filter="checkerboard(across)">
                                      <p:cBhvr>
                                        <p:cTn id="25" dur="500"/>
                                        <p:tgtEl>
                                          <p:spTgt spid="36866">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6868"/>
                                        </p:tgtEl>
                                        <p:attrNameLst>
                                          <p:attrName>style.visibility</p:attrName>
                                        </p:attrNameLst>
                                      </p:cBhvr>
                                      <p:to>
                                        <p:strVal val="visible"/>
                                      </p:to>
                                    </p:set>
                                    <p:animEffect transition="in" filter="checkerboard(across)">
                                      <p:cBhvr>
                                        <p:cTn id="28" dur="500"/>
                                        <p:tgtEl>
                                          <p:spTgt spid="3686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6867"/>
                                        </p:tgtEl>
                                        <p:attrNameLst>
                                          <p:attrName>style.visibility</p:attrName>
                                        </p:attrNameLst>
                                      </p:cBhvr>
                                      <p:to>
                                        <p:strVal val="visible"/>
                                      </p:to>
                                    </p:set>
                                    <p:animEffect transition="in" filter="checkerboard(across)">
                                      <p:cBhvr>
                                        <p:cTn id="33"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ttangolo 8"/>
          <p:cNvSpPr>
            <a:spLocks noChangeArrowheads="1"/>
          </p:cNvSpPr>
          <p:nvPr/>
        </p:nvSpPr>
        <p:spPr bwMode="auto">
          <a:xfrm>
            <a:off x="571500" y="1028700"/>
            <a:ext cx="5572125" cy="400050"/>
          </a:xfrm>
          <a:prstGeom prst="rect">
            <a:avLst/>
          </a:prstGeom>
          <a:noFill/>
          <a:ln w="9525">
            <a:noFill/>
            <a:miter lim="800000"/>
            <a:headEnd/>
            <a:tailEnd/>
          </a:ln>
        </p:spPr>
        <p:txBody>
          <a:bodyPr>
            <a:spAutoFit/>
          </a:bodyPr>
          <a:lstStyle/>
          <a:p>
            <a:pPr algn="just" eaLnBrk="0" hangingPunct="0"/>
            <a:r>
              <a:rPr lang="it-IT" sz="2000" b="1" dirty="0" err="1">
                <a:latin typeface="Candara" pitchFamily="34" charset="0"/>
              </a:rPr>
              <a:t>Wall</a:t>
            </a:r>
            <a:endParaRPr lang="it-IT" sz="2000" b="1" dirty="0">
              <a:latin typeface="Candara" pitchFamily="34" charset="0"/>
            </a:endParaRPr>
          </a:p>
        </p:txBody>
      </p:sp>
      <p:sp>
        <p:nvSpPr>
          <p:cNvPr id="38914" name="Rettangolo 13"/>
          <p:cNvSpPr>
            <a:spLocks noChangeArrowheads="1"/>
          </p:cNvSpPr>
          <p:nvPr/>
        </p:nvSpPr>
        <p:spPr bwMode="auto">
          <a:xfrm>
            <a:off x="142875" y="1341438"/>
            <a:ext cx="8715375" cy="2676525"/>
          </a:xfrm>
          <a:prstGeom prst="rect">
            <a:avLst/>
          </a:prstGeom>
          <a:noFill/>
          <a:ln w="9525">
            <a:noFill/>
            <a:miter lim="800000"/>
            <a:headEnd/>
            <a:tailEnd/>
          </a:ln>
        </p:spPr>
        <p:txBody>
          <a:bodyPr>
            <a:spAutoFit/>
          </a:bodyPr>
          <a:lstStyle/>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superficie orizzontale, grandezza personalizzata</a:t>
            </a: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monitor lcd</a:t>
            </a: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soluzione retroproiettata (se </a:t>
            </a:r>
            <a:r>
              <a:rPr lang="it-IT" sz="1200" dirty="0">
                <a:latin typeface="Candara" pitchFamily="34" charset="0"/>
              </a:rPr>
              <a:t>&gt;</a:t>
            </a:r>
            <a:r>
              <a:rPr lang="it-IT" sz="1600" dirty="0">
                <a:latin typeface="Candara" pitchFamily="34" charset="0"/>
              </a:rPr>
              <a:t> 100”)</a:t>
            </a:r>
          </a:p>
          <a:p>
            <a:pPr marL="914400" lvl="1" indent="-457200" algn="just" eaLnBrk="0" hangingPunct="0"/>
            <a:r>
              <a:rPr lang="it-IT" sz="1600" b="1" dirty="0">
                <a:solidFill>
                  <a:srgbClr val="92D050"/>
                </a:solidFill>
                <a:latin typeface="Candara" pitchFamily="34" charset="0"/>
              </a:rPr>
              <a:t>&gt;&gt;</a:t>
            </a:r>
            <a:r>
              <a:rPr lang="it-IT" sz="1600" dirty="0">
                <a:latin typeface="Candara" pitchFamily="34" charset="0"/>
              </a:rPr>
              <a:t> no riconoscimento oggetti (</a:t>
            </a:r>
            <a:r>
              <a:rPr lang="it-IT" sz="1600" dirty="0" err="1">
                <a:latin typeface="Candara" pitchFamily="34" charset="0"/>
              </a:rPr>
              <a:t>object</a:t>
            </a:r>
            <a:r>
              <a:rPr lang="it-IT" sz="1600" dirty="0">
                <a:latin typeface="Candara" pitchFamily="34" charset="0"/>
              </a:rPr>
              <a:t> </a:t>
            </a:r>
            <a:r>
              <a:rPr lang="it-IT" sz="1600" dirty="0" err="1">
                <a:latin typeface="Candara" pitchFamily="34" charset="0"/>
              </a:rPr>
              <a:t>recognition</a:t>
            </a:r>
            <a:r>
              <a:rPr lang="it-IT" sz="1600" dirty="0">
                <a:latin typeface="Candara" pitchFamily="34" charset="0"/>
              </a:rPr>
              <a:t>) </a:t>
            </a: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r>
              <a:rPr lang="it-IT" sz="1600" dirty="0">
                <a:latin typeface="Candara" pitchFamily="34" charset="0"/>
              </a:rPr>
              <a:t>  </a:t>
            </a:r>
          </a:p>
          <a:p>
            <a:pPr marL="914400" lvl="1" indent="-457200" algn="just" eaLnBrk="0" hangingPunct="0">
              <a:lnSpc>
                <a:spcPct val="150000"/>
              </a:lnSpc>
            </a:pPr>
            <a:endParaRPr lang="it-IT" sz="1600" dirty="0">
              <a:latin typeface="Candara" pitchFamily="34" charset="0"/>
            </a:endParaRPr>
          </a:p>
        </p:txBody>
      </p:sp>
      <p:grpSp>
        <p:nvGrpSpPr>
          <p:cNvPr id="38915" name="Gruppo 9"/>
          <p:cNvGrpSpPr>
            <a:grpSpLocks/>
          </p:cNvGrpSpPr>
          <p:nvPr/>
        </p:nvGrpSpPr>
        <p:grpSpPr bwMode="auto">
          <a:xfrm>
            <a:off x="0" y="2781300"/>
            <a:ext cx="8715375" cy="1925638"/>
            <a:chOff x="179512" y="2874563"/>
            <a:chExt cx="8715436" cy="2526684"/>
          </a:xfrm>
        </p:grpSpPr>
        <p:sp>
          <p:nvSpPr>
            <p:cNvPr id="38923" name="Rettangolo 4"/>
            <p:cNvSpPr>
              <a:spLocks noChangeArrowheads="1"/>
            </p:cNvSpPr>
            <p:nvPr/>
          </p:nvSpPr>
          <p:spPr bwMode="auto">
            <a:xfrm>
              <a:off x="763556" y="2874563"/>
              <a:ext cx="5572132" cy="524977"/>
            </a:xfrm>
            <a:prstGeom prst="rect">
              <a:avLst/>
            </a:prstGeom>
            <a:noFill/>
            <a:ln w="9525">
              <a:noFill/>
              <a:miter lim="800000"/>
              <a:headEnd/>
              <a:tailEnd/>
            </a:ln>
          </p:spPr>
          <p:txBody>
            <a:bodyPr>
              <a:spAutoFit/>
            </a:bodyPr>
            <a:lstStyle/>
            <a:p>
              <a:pPr algn="just" eaLnBrk="0" hangingPunct="0"/>
              <a:r>
                <a:rPr lang="it-IT" sz="2000" b="1">
                  <a:latin typeface="Candara" pitchFamily="34" charset="0"/>
                </a:rPr>
                <a:t>Mobile (IPhone – Ipad)</a:t>
              </a:r>
            </a:p>
          </p:txBody>
        </p:sp>
        <p:sp>
          <p:nvSpPr>
            <p:cNvPr id="38924" name="Rettangolo 5"/>
            <p:cNvSpPr>
              <a:spLocks noChangeArrowheads="1"/>
            </p:cNvSpPr>
            <p:nvPr/>
          </p:nvSpPr>
          <p:spPr bwMode="auto">
            <a:xfrm>
              <a:off x="179512" y="3180192"/>
              <a:ext cx="8715436" cy="2221055"/>
            </a:xfrm>
            <a:prstGeom prst="rect">
              <a:avLst/>
            </a:prstGeom>
            <a:noFill/>
            <a:ln w="9525">
              <a:noFill/>
              <a:miter lim="800000"/>
              <a:headEnd/>
              <a:tailEnd/>
            </a:ln>
          </p:spPr>
          <p:txBody>
            <a:bodyPr>
              <a:spAutoFit/>
            </a:bodyPr>
            <a:lstStyle/>
            <a:p>
              <a:pPr marL="914400" lvl="1" indent="-457200" algn="just" eaLnBrk="0" hangingPunct="0"/>
              <a:endParaRPr lang="it-IT" sz="1600" b="1">
                <a:solidFill>
                  <a:srgbClr val="92D050"/>
                </a:solidFill>
                <a:latin typeface="Candara" pitchFamily="34" charset="0"/>
              </a:endParaRPr>
            </a:p>
            <a:p>
              <a:pPr marL="914400" lvl="1" indent="-457200" algn="just" eaLnBrk="0" hangingPunct="0"/>
              <a:endParaRPr lang="it-IT" sz="1600" b="1">
                <a:solidFill>
                  <a:srgbClr val="92D050"/>
                </a:solidFill>
                <a:latin typeface="Candara" pitchFamily="34" charset="0"/>
              </a:endParaRPr>
            </a:p>
            <a:p>
              <a:pPr marL="914400" lvl="1" indent="-457200" algn="just" eaLnBrk="0" hangingPunct="0"/>
              <a:endParaRPr lang="it-IT" sz="1600" b="1">
                <a:solidFill>
                  <a:srgbClr val="92D050"/>
                </a:solidFill>
                <a:latin typeface="Candara" pitchFamily="34" charset="0"/>
              </a:endParaRPr>
            </a:p>
            <a:p>
              <a:pPr marL="914400" lvl="1" indent="-457200" algn="just" eaLnBrk="0" hangingPunct="0"/>
              <a:endParaRPr lang="it-IT" sz="1600">
                <a:latin typeface="Candara" pitchFamily="34" charset="0"/>
              </a:endParaRPr>
            </a:p>
            <a:p>
              <a:pPr marL="914400" lvl="1" indent="-457200" algn="just" eaLnBrk="0" hangingPunct="0"/>
              <a:endParaRPr lang="it-IT" sz="1600">
                <a:latin typeface="Candara" pitchFamily="34" charset="0"/>
              </a:endParaRPr>
            </a:p>
            <a:p>
              <a:pPr marL="914400" lvl="1" indent="-457200" algn="just" eaLnBrk="0" hangingPunct="0">
                <a:lnSpc>
                  <a:spcPct val="150000"/>
                </a:lnSpc>
              </a:pPr>
              <a:endParaRPr lang="it-IT" sz="1600">
                <a:latin typeface="Candara" pitchFamily="34" charset="0"/>
              </a:endParaRPr>
            </a:p>
          </p:txBody>
        </p:sp>
      </p:grpSp>
      <p:sp>
        <p:nvSpPr>
          <p:cNvPr id="38916" name="Rettangolo 9"/>
          <p:cNvSpPr>
            <a:spLocks noChangeArrowheads="1"/>
          </p:cNvSpPr>
          <p:nvPr/>
        </p:nvSpPr>
        <p:spPr bwMode="auto">
          <a:xfrm>
            <a:off x="611188" y="4581525"/>
            <a:ext cx="5572125" cy="400050"/>
          </a:xfrm>
          <a:prstGeom prst="rect">
            <a:avLst/>
          </a:prstGeom>
          <a:noFill/>
          <a:ln w="9525">
            <a:noFill/>
            <a:miter lim="800000"/>
            <a:headEnd/>
            <a:tailEnd/>
          </a:ln>
        </p:spPr>
        <p:txBody>
          <a:bodyPr>
            <a:spAutoFit/>
          </a:bodyPr>
          <a:lstStyle/>
          <a:p>
            <a:pPr algn="just" eaLnBrk="0" hangingPunct="0"/>
            <a:r>
              <a:rPr lang="it-IT" sz="2000" b="1" dirty="0">
                <a:latin typeface="Candara" pitchFamily="34" charset="0"/>
              </a:rPr>
              <a:t>Totem</a:t>
            </a:r>
          </a:p>
        </p:txBody>
      </p:sp>
      <p:sp>
        <p:nvSpPr>
          <p:cNvPr id="38917" name="Rettangolo 10"/>
          <p:cNvSpPr>
            <a:spLocks noChangeArrowheads="1"/>
          </p:cNvSpPr>
          <p:nvPr/>
        </p:nvSpPr>
        <p:spPr bwMode="auto">
          <a:xfrm>
            <a:off x="0" y="4919663"/>
            <a:ext cx="8715375" cy="1692275"/>
          </a:xfrm>
          <a:prstGeom prst="rect">
            <a:avLst/>
          </a:prstGeom>
          <a:noFill/>
          <a:ln w="9525">
            <a:noFill/>
            <a:miter lim="800000"/>
            <a:headEnd/>
            <a:tailEnd/>
          </a:ln>
        </p:spPr>
        <p:txBody>
          <a:bodyPr>
            <a:spAutoFit/>
          </a:bodyPr>
          <a:lstStyle/>
          <a:p>
            <a:pPr marL="914400" lvl="1" indent="-457200" eaLnBrk="0" hangingPunct="0"/>
            <a:r>
              <a:rPr lang="it-IT" sz="1600" b="1" dirty="0">
                <a:solidFill>
                  <a:srgbClr val="92D050"/>
                </a:solidFill>
                <a:latin typeface="Candara" pitchFamily="34" charset="0"/>
              </a:rPr>
              <a:t>&gt;&gt; </a:t>
            </a:r>
            <a:r>
              <a:rPr lang="it-IT" sz="1600" dirty="0">
                <a:latin typeface="Candara" pitchFamily="34" charset="0"/>
              </a:rPr>
              <a:t>soluzione ottica </a:t>
            </a:r>
            <a:r>
              <a:rPr lang="it-IT" sz="1600" dirty="0" err="1">
                <a:latin typeface="Candara" pitchFamily="34" charset="0"/>
              </a:rPr>
              <a:t>dual</a:t>
            </a:r>
            <a:r>
              <a:rPr lang="it-IT" sz="1600" dirty="0">
                <a:latin typeface="Candara" pitchFamily="34" charset="0"/>
              </a:rPr>
              <a:t> </a:t>
            </a:r>
            <a:r>
              <a:rPr lang="it-IT" sz="1600" dirty="0" err="1">
                <a:latin typeface="Candara" pitchFamily="34" charset="0"/>
              </a:rPr>
              <a:t>touch</a:t>
            </a:r>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tecnologia basata su 2 telecamere angolari</a:t>
            </a:r>
            <a:endParaRPr lang="it-IT" sz="1600" b="1" dirty="0">
              <a:solidFill>
                <a:srgbClr val="92D050"/>
              </a:solidFill>
              <a:latin typeface="Candara" pitchFamily="34" charset="0"/>
            </a:endParaRP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no</a:t>
            </a:r>
            <a:r>
              <a:rPr lang="it-IT" sz="1600" b="1" dirty="0">
                <a:solidFill>
                  <a:srgbClr val="92D050"/>
                </a:solidFill>
                <a:latin typeface="Candara" pitchFamily="34" charset="0"/>
              </a:rPr>
              <a:t> </a:t>
            </a:r>
            <a:r>
              <a:rPr lang="it-IT" sz="1600" dirty="0">
                <a:latin typeface="Candara" pitchFamily="34" charset="0"/>
              </a:rPr>
              <a:t>riconoscimento oggetti (</a:t>
            </a:r>
            <a:r>
              <a:rPr lang="it-IT" sz="1600" dirty="0" err="1">
                <a:latin typeface="Candara" pitchFamily="34" charset="0"/>
              </a:rPr>
              <a:t>object</a:t>
            </a:r>
            <a:r>
              <a:rPr lang="it-IT" sz="1600" dirty="0">
                <a:latin typeface="Candara" pitchFamily="34" charset="0"/>
              </a:rPr>
              <a:t> </a:t>
            </a:r>
            <a:r>
              <a:rPr lang="it-IT" sz="1600" dirty="0" err="1">
                <a:latin typeface="Candara" pitchFamily="34" charset="0"/>
              </a:rPr>
              <a:t>recognition</a:t>
            </a:r>
            <a:r>
              <a:rPr lang="it-IT" sz="1600" dirty="0">
                <a:latin typeface="Candara" pitchFamily="34" charset="0"/>
              </a:rPr>
              <a:t>) </a:t>
            </a: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monitor lcd  </a:t>
            </a:r>
          </a:p>
          <a:p>
            <a:pPr marL="914400" lvl="1" indent="-457200" algn="just" eaLnBrk="0" hangingPunct="0"/>
            <a:endParaRPr lang="it-IT" sz="1600" dirty="0">
              <a:latin typeface="Candara" pitchFamily="34" charset="0"/>
            </a:endParaRPr>
          </a:p>
          <a:p>
            <a:pPr marL="914400" lvl="1" indent="-457200" algn="just" eaLnBrk="0" hangingPunct="0">
              <a:lnSpc>
                <a:spcPct val="150000"/>
              </a:lnSpc>
            </a:pPr>
            <a:endParaRPr lang="it-IT" sz="1600" dirty="0">
              <a:latin typeface="Candara" pitchFamily="34" charset="0"/>
            </a:endParaRPr>
          </a:p>
        </p:txBody>
      </p:sp>
      <p:sp>
        <p:nvSpPr>
          <p:cNvPr id="38918" name="Rettangolo 11"/>
          <p:cNvSpPr>
            <a:spLocks noChangeArrowheads="1"/>
          </p:cNvSpPr>
          <p:nvPr/>
        </p:nvSpPr>
        <p:spPr bwMode="auto">
          <a:xfrm>
            <a:off x="152400" y="3141663"/>
            <a:ext cx="8523288" cy="1814512"/>
          </a:xfrm>
          <a:prstGeom prst="rect">
            <a:avLst/>
          </a:prstGeom>
          <a:noFill/>
          <a:ln w="9525">
            <a:noFill/>
            <a:miter lim="800000"/>
            <a:headEnd/>
            <a:tailEnd/>
          </a:ln>
        </p:spPr>
        <p:txBody>
          <a:bodyPr>
            <a:spAutoFit/>
          </a:bodyPr>
          <a:lstStyle/>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soluzioni integrate con Na-If</a:t>
            </a:r>
          </a:p>
          <a:p>
            <a:pPr marL="914400" lvl="1" indent="-457200" algn="just" eaLnBrk="0" hangingPunct="0"/>
            <a:r>
              <a:rPr lang="it-IT" sz="1600" b="1" dirty="0">
                <a:solidFill>
                  <a:srgbClr val="92D050"/>
                </a:solidFill>
                <a:latin typeface="Candara" pitchFamily="34" charset="0"/>
              </a:rPr>
              <a:t>&gt;&gt; </a:t>
            </a:r>
            <a:r>
              <a:rPr lang="it-IT" sz="1600" dirty="0">
                <a:latin typeface="Candara" pitchFamily="34" charset="0"/>
              </a:rPr>
              <a:t>soluzione </a:t>
            </a:r>
            <a:r>
              <a:rPr lang="it-IT" sz="1600" dirty="0" err="1">
                <a:latin typeface="Candara" pitchFamily="34" charset="0"/>
              </a:rPr>
              <a:t>dual</a:t>
            </a:r>
            <a:r>
              <a:rPr lang="it-IT" sz="1600" dirty="0">
                <a:latin typeface="Candara" pitchFamily="34" charset="0"/>
              </a:rPr>
              <a:t> </a:t>
            </a:r>
            <a:r>
              <a:rPr lang="it-IT" sz="1600" dirty="0" err="1">
                <a:latin typeface="Candara" pitchFamily="34" charset="0"/>
              </a:rPr>
              <a:t>touch</a:t>
            </a:r>
            <a:endParaRPr lang="it-IT" sz="1600" dirty="0">
              <a:latin typeface="Candara" pitchFamily="34" charset="0"/>
            </a:endParaRPr>
          </a:p>
          <a:p>
            <a:pPr marL="914400" lvl="1" indent="-457200" algn="just" eaLnBrk="0" hangingPunct="0"/>
            <a:r>
              <a:rPr lang="it-IT" sz="1600" b="1" dirty="0">
                <a:solidFill>
                  <a:srgbClr val="92D050"/>
                </a:solidFill>
                <a:latin typeface="Candara" pitchFamily="34" charset="0"/>
              </a:rPr>
              <a:t>&gt;&gt;</a:t>
            </a:r>
            <a:r>
              <a:rPr lang="it-IT" sz="1600" dirty="0">
                <a:latin typeface="Candara" pitchFamily="34" charset="0"/>
              </a:rPr>
              <a:t>sviluppo applicazioni di “</a:t>
            </a:r>
            <a:r>
              <a:rPr lang="it-IT" sz="1600" dirty="0" err="1">
                <a:latin typeface="Candara" pitchFamily="34" charset="0"/>
              </a:rPr>
              <a:t>augmented</a:t>
            </a:r>
            <a:r>
              <a:rPr lang="it-IT" sz="1600" dirty="0">
                <a:latin typeface="Candara" pitchFamily="34" charset="0"/>
              </a:rPr>
              <a:t> reality”</a:t>
            </a: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a:p>
            <a:pPr marL="914400" lvl="1" indent="-457200" algn="just" eaLnBrk="0" hangingPunct="0"/>
            <a:endParaRPr lang="it-IT" sz="1600" dirty="0">
              <a:latin typeface="Candara" pitchFamily="34" charset="0"/>
            </a:endParaRPr>
          </a:p>
        </p:txBody>
      </p:sp>
      <p:pic>
        <p:nvPicPr>
          <p:cNvPr id="38919" name="Picture 4" descr="http://t0.gstatic.com/images?q=tbn:ANd9GcT9eZKTbRKX4yI_HraZFs1RJmTeLmErhrn5gpiZtZT7224E1QYaRQ"/>
          <p:cNvPicPr>
            <a:picLocks noChangeAspect="1" noChangeArrowheads="1"/>
          </p:cNvPicPr>
          <p:nvPr/>
        </p:nvPicPr>
        <p:blipFill>
          <a:blip r:embed="rId3" cstate="print"/>
          <a:srcRect/>
          <a:stretch>
            <a:fillRect/>
          </a:stretch>
        </p:blipFill>
        <p:spPr bwMode="auto">
          <a:xfrm>
            <a:off x="6659563" y="981075"/>
            <a:ext cx="2290762" cy="1874838"/>
          </a:xfrm>
          <a:prstGeom prst="rect">
            <a:avLst/>
          </a:prstGeom>
          <a:noFill/>
          <a:ln w="9525">
            <a:noFill/>
            <a:miter lim="800000"/>
            <a:headEnd/>
            <a:tailEnd/>
          </a:ln>
        </p:spPr>
      </p:pic>
      <p:pic>
        <p:nvPicPr>
          <p:cNvPr id="38920" name="Picture 6" descr="http://t1.gstatic.com/images?q=tbn:ANd9GcQCkO20M1Y88JB0_6vPLSARb1j3fla2eXHlwwL-sXzWg0WwhiaSLg"/>
          <p:cNvPicPr>
            <a:picLocks noChangeAspect="1" noChangeArrowheads="1"/>
          </p:cNvPicPr>
          <p:nvPr/>
        </p:nvPicPr>
        <p:blipFill>
          <a:blip r:embed="rId4" cstate="print"/>
          <a:srcRect/>
          <a:stretch>
            <a:fillRect/>
          </a:stretch>
        </p:blipFill>
        <p:spPr bwMode="auto">
          <a:xfrm>
            <a:off x="5434013" y="3933825"/>
            <a:ext cx="1154112" cy="2519363"/>
          </a:xfrm>
          <a:prstGeom prst="rect">
            <a:avLst/>
          </a:prstGeom>
          <a:noFill/>
          <a:ln w="9525">
            <a:noFill/>
            <a:miter lim="800000"/>
            <a:headEnd/>
            <a:tailEnd/>
          </a:ln>
        </p:spPr>
      </p:pic>
      <p:sp>
        <p:nvSpPr>
          <p:cNvPr id="38921" name="Rettangolo 18"/>
          <p:cNvSpPr>
            <a:spLocks noChangeArrowheads="1"/>
          </p:cNvSpPr>
          <p:nvPr/>
        </p:nvSpPr>
        <p:spPr bwMode="auto">
          <a:xfrm rot="203562">
            <a:off x="5665788" y="5734050"/>
            <a:ext cx="703262" cy="523875"/>
          </a:xfrm>
          <a:prstGeom prst="rect">
            <a:avLst/>
          </a:prstGeom>
          <a:solidFill>
            <a:schemeClr val="accent1"/>
          </a:solidFill>
          <a:ln w="9525" algn="ctr">
            <a:solidFill>
              <a:schemeClr val="tx1"/>
            </a:solidFill>
            <a:round/>
            <a:headEnd/>
            <a:tailEnd/>
          </a:ln>
        </p:spPr>
        <p:txBody>
          <a:bodyPr/>
          <a:lstStyle/>
          <a:p>
            <a:pPr eaLnBrk="0" hangingPunct="0"/>
            <a:endParaRPr lang="it-IT"/>
          </a:p>
        </p:txBody>
      </p:sp>
      <p:sp>
        <p:nvSpPr>
          <p:cNvPr id="38922" name="Rettangolo 14"/>
          <p:cNvSpPr>
            <a:spLocks noChangeArrowheads="1"/>
          </p:cNvSpPr>
          <p:nvPr/>
        </p:nvSpPr>
        <p:spPr bwMode="auto">
          <a:xfrm>
            <a:off x="179388" y="142875"/>
            <a:ext cx="8964612" cy="712788"/>
          </a:xfrm>
          <a:prstGeom prst="rect">
            <a:avLst/>
          </a:prstGeom>
          <a:noFill/>
          <a:ln w="9525">
            <a:noFill/>
            <a:miter lim="800000"/>
            <a:headEnd/>
            <a:tailEnd/>
          </a:ln>
        </p:spPr>
        <p:txBody>
          <a:bodyPr>
            <a:spAutoFit/>
          </a:bodyPr>
          <a:lstStyle/>
          <a:p>
            <a:pPr algn="ctr" eaLnBrk="0" hangingPunct="0">
              <a:lnSpc>
                <a:spcPct val="150000"/>
              </a:lnSpc>
            </a:pPr>
            <a:r>
              <a:rPr lang="en-GB" sz="3000" b="1">
                <a:solidFill>
                  <a:srgbClr val="92D050"/>
                </a:solidFill>
                <a:latin typeface="Candara" pitchFamily="34" charset="0"/>
              </a:rPr>
              <a:t>Elementi differenzianti Na-If: </a:t>
            </a:r>
            <a:r>
              <a:rPr lang="en-GB" sz="3000" b="1" i="1">
                <a:solidFill>
                  <a:srgbClr val="FFC000"/>
                </a:solidFill>
                <a:latin typeface="Candara" pitchFamily="34" charset="0"/>
              </a:rPr>
              <a:t>molteplici configurazioni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checkerboard(across)">
                                      <p:cBhvr>
                                        <p:cTn id="7" dur="500"/>
                                        <p:tgtEl>
                                          <p:spTgt spid="38913"/>
                                        </p:tgtEl>
                                      </p:cBhvr>
                                    </p:animEffect>
                                  </p:childTnLst>
                                </p:cTn>
                              </p:par>
                              <p:par>
                                <p:cTn id="8" presetID="5" presetClass="entr" presetSubtype="10" fill="hold" nodeType="withEffect">
                                  <p:stCondLst>
                                    <p:cond delay="0"/>
                                  </p:stCondLst>
                                  <p:childTnLst>
                                    <p:set>
                                      <p:cBhvr>
                                        <p:cTn id="9" dur="1" fill="hold">
                                          <p:stCondLst>
                                            <p:cond delay="0"/>
                                          </p:stCondLst>
                                        </p:cTn>
                                        <p:tgtEl>
                                          <p:spTgt spid="38914">
                                            <p:txEl>
                                              <p:pRg st="0" end="0"/>
                                            </p:txEl>
                                          </p:spTgt>
                                        </p:tgtEl>
                                        <p:attrNameLst>
                                          <p:attrName>style.visibility</p:attrName>
                                        </p:attrNameLst>
                                      </p:cBhvr>
                                      <p:to>
                                        <p:strVal val="visible"/>
                                      </p:to>
                                    </p:set>
                                    <p:animEffect transition="in" filter="checkerboard(across)">
                                      <p:cBhvr>
                                        <p:cTn id="10" dur="500"/>
                                        <p:tgtEl>
                                          <p:spTgt spid="38914">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Effect transition="in" filter="checkerboard(across)">
                                      <p:cBhvr>
                                        <p:cTn id="13" dur="500"/>
                                        <p:tgtEl>
                                          <p:spTgt spid="38914">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8914">
                                            <p:txEl>
                                              <p:pRg st="2" end="2"/>
                                            </p:txEl>
                                          </p:spTgt>
                                        </p:tgtEl>
                                        <p:attrNameLst>
                                          <p:attrName>style.visibility</p:attrName>
                                        </p:attrNameLst>
                                      </p:cBhvr>
                                      <p:to>
                                        <p:strVal val="visible"/>
                                      </p:to>
                                    </p:set>
                                    <p:animEffect transition="in" filter="checkerboard(across)">
                                      <p:cBhvr>
                                        <p:cTn id="16" dur="500"/>
                                        <p:tgtEl>
                                          <p:spTgt spid="38914">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animEffect transition="in" filter="checkerboard(across)">
                                      <p:cBhvr>
                                        <p:cTn id="19" dur="500"/>
                                        <p:tgtEl>
                                          <p:spTgt spid="38914">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8919"/>
                                        </p:tgtEl>
                                        <p:attrNameLst>
                                          <p:attrName>style.visibility</p:attrName>
                                        </p:attrNameLst>
                                      </p:cBhvr>
                                      <p:to>
                                        <p:strVal val="visible"/>
                                      </p:to>
                                    </p:set>
                                    <p:animEffect transition="in" filter="checkerboard(across)">
                                      <p:cBhvr>
                                        <p:cTn id="22" dur="500"/>
                                        <p:tgtEl>
                                          <p:spTgt spid="389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checkerboard(across)">
                                      <p:cBhvr>
                                        <p:cTn id="27" dur="500"/>
                                        <p:tgtEl>
                                          <p:spTgt spid="38915"/>
                                        </p:tgtEl>
                                      </p:cBhvr>
                                    </p:animEffect>
                                  </p:childTnLst>
                                </p:cTn>
                              </p:par>
                              <p:par>
                                <p:cTn id="28" presetID="5" presetClass="entr" presetSubtype="10" fill="hold" nodeType="withEffect">
                                  <p:stCondLst>
                                    <p:cond delay="0"/>
                                  </p:stCondLst>
                                  <p:childTnLst>
                                    <p:set>
                                      <p:cBhvr>
                                        <p:cTn id="29" dur="1" fill="hold">
                                          <p:stCondLst>
                                            <p:cond delay="0"/>
                                          </p:stCondLst>
                                        </p:cTn>
                                        <p:tgtEl>
                                          <p:spTgt spid="38918">
                                            <p:txEl>
                                              <p:pRg st="0" end="0"/>
                                            </p:txEl>
                                          </p:spTgt>
                                        </p:tgtEl>
                                        <p:attrNameLst>
                                          <p:attrName>style.visibility</p:attrName>
                                        </p:attrNameLst>
                                      </p:cBhvr>
                                      <p:to>
                                        <p:strVal val="visible"/>
                                      </p:to>
                                    </p:set>
                                    <p:animEffect transition="in" filter="checkerboard(across)">
                                      <p:cBhvr>
                                        <p:cTn id="30" dur="500"/>
                                        <p:tgtEl>
                                          <p:spTgt spid="38918">
                                            <p:txEl>
                                              <p:pRg st="0" end="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8918">
                                            <p:txEl>
                                              <p:pRg st="1" end="1"/>
                                            </p:txEl>
                                          </p:spTgt>
                                        </p:tgtEl>
                                        <p:attrNameLst>
                                          <p:attrName>style.visibility</p:attrName>
                                        </p:attrNameLst>
                                      </p:cBhvr>
                                      <p:to>
                                        <p:strVal val="visible"/>
                                      </p:to>
                                    </p:set>
                                    <p:animEffect transition="in" filter="checkerboard(across)">
                                      <p:cBhvr>
                                        <p:cTn id="33" dur="500"/>
                                        <p:tgtEl>
                                          <p:spTgt spid="38918">
                                            <p:txEl>
                                              <p:pRg st="1" end="1"/>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8918">
                                            <p:txEl>
                                              <p:pRg st="2" end="2"/>
                                            </p:txEl>
                                          </p:spTgt>
                                        </p:tgtEl>
                                        <p:attrNameLst>
                                          <p:attrName>style.visibility</p:attrName>
                                        </p:attrNameLst>
                                      </p:cBhvr>
                                      <p:to>
                                        <p:strVal val="visible"/>
                                      </p:to>
                                    </p:set>
                                    <p:animEffect transition="in" filter="checkerboard(across)">
                                      <p:cBhvr>
                                        <p:cTn id="36" dur="500"/>
                                        <p:tgtEl>
                                          <p:spTgt spid="3891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8916"/>
                                        </p:tgtEl>
                                        <p:attrNameLst>
                                          <p:attrName>style.visibility</p:attrName>
                                        </p:attrNameLst>
                                      </p:cBhvr>
                                      <p:to>
                                        <p:strVal val="visible"/>
                                      </p:to>
                                    </p:set>
                                    <p:animEffect transition="in" filter="checkerboard(across)">
                                      <p:cBhvr>
                                        <p:cTn id="41" dur="500"/>
                                        <p:tgtEl>
                                          <p:spTgt spid="38916"/>
                                        </p:tgtEl>
                                      </p:cBhvr>
                                    </p:animEffect>
                                  </p:childTnLst>
                                </p:cTn>
                              </p:par>
                              <p:par>
                                <p:cTn id="42" presetID="5" presetClass="entr" presetSubtype="10" fill="hold" nodeType="withEffect">
                                  <p:stCondLst>
                                    <p:cond delay="0"/>
                                  </p:stCondLst>
                                  <p:childTnLst>
                                    <p:set>
                                      <p:cBhvr>
                                        <p:cTn id="43" dur="1" fill="hold">
                                          <p:stCondLst>
                                            <p:cond delay="0"/>
                                          </p:stCondLst>
                                        </p:cTn>
                                        <p:tgtEl>
                                          <p:spTgt spid="38917">
                                            <p:txEl>
                                              <p:pRg st="0" end="0"/>
                                            </p:txEl>
                                          </p:spTgt>
                                        </p:tgtEl>
                                        <p:attrNameLst>
                                          <p:attrName>style.visibility</p:attrName>
                                        </p:attrNameLst>
                                      </p:cBhvr>
                                      <p:to>
                                        <p:strVal val="visible"/>
                                      </p:to>
                                    </p:set>
                                    <p:animEffect transition="in" filter="checkerboard(across)">
                                      <p:cBhvr>
                                        <p:cTn id="44" dur="500"/>
                                        <p:tgtEl>
                                          <p:spTgt spid="38917">
                                            <p:txEl>
                                              <p:pRg st="0" end="0"/>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38917">
                                            <p:txEl>
                                              <p:pRg st="1" end="1"/>
                                            </p:txEl>
                                          </p:spTgt>
                                        </p:tgtEl>
                                        <p:attrNameLst>
                                          <p:attrName>style.visibility</p:attrName>
                                        </p:attrNameLst>
                                      </p:cBhvr>
                                      <p:to>
                                        <p:strVal val="visible"/>
                                      </p:to>
                                    </p:set>
                                    <p:animEffect transition="in" filter="checkerboard(across)">
                                      <p:cBhvr>
                                        <p:cTn id="47" dur="500"/>
                                        <p:tgtEl>
                                          <p:spTgt spid="38917">
                                            <p:txEl>
                                              <p:pRg st="1" end="1"/>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38917">
                                            <p:txEl>
                                              <p:pRg st="2" end="2"/>
                                            </p:txEl>
                                          </p:spTgt>
                                        </p:tgtEl>
                                        <p:attrNameLst>
                                          <p:attrName>style.visibility</p:attrName>
                                        </p:attrNameLst>
                                      </p:cBhvr>
                                      <p:to>
                                        <p:strVal val="visible"/>
                                      </p:to>
                                    </p:set>
                                    <p:animEffect transition="in" filter="checkerboard(across)">
                                      <p:cBhvr>
                                        <p:cTn id="50" dur="500"/>
                                        <p:tgtEl>
                                          <p:spTgt spid="38917">
                                            <p:txEl>
                                              <p:pRg st="2" end="2"/>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38917">
                                            <p:txEl>
                                              <p:pRg st="3" end="3"/>
                                            </p:txEl>
                                          </p:spTgt>
                                        </p:tgtEl>
                                        <p:attrNameLst>
                                          <p:attrName>style.visibility</p:attrName>
                                        </p:attrNameLst>
                                      </p:cBhvr>
                                      <p:to>
                                        <p:strVal val="visible"/>
                                      </p:to>
                                    </p:set>
                                    <p:animEffect transition="in" filter="checkerboard(across)">
                                      <p:cBhvr>
                                        <p:cTn id="53" dur="500"/>
                                        <p:tgtEl>
                                          <p:spTgt spid="38917">
                                            <p:txEl>
                                              <p:pRg st="3" end="3"/>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38920"/>
                                        </p:tgtEl>
                                        <p:attrNameLst>
                                          <p:attrName>style.visibility</p:attrName>
                                        </p:attrNameLst>
                                      </p:cBhvr>
                                      <p:to>
                                        <p:strVal val="visible"/>
                                      </p:to>
                                    </p:set>
                                    <p:animEffect transition="in" filter="checkerboard(across)">
                                      <p:cBhvr>
                                        <p:cTn id="56" dur="500"/>
                                        <p:tgtEl>
                                          <p:spTgt spid="38920"/>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8921"/>
                                        </p:tgtEl>
                                        <p:attrNameLst>
                                          <p:attrName>style.visibility</p:attrName>
                                        </p:attrNameLst>
                                      </p:cBhvr>
                                      <p:to>
                                        <p:strVal val="visible"/>
                                      </p:to>
                                    </p:set>
                                    <p:animEffect transition="in" filter="checkerboard(across)">
                                      <p:cBhvr>
                                        <p:cTn id="59"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38916" grpId="0"/>
      <p:bldP spid="389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ttangolo 8"/>
          <p:cNvSpPr>
            <a:spLocks noChangeArrowheads="1"/>
          </p:cNvSpPr>
          <p:nvPr/>
        </p:nvSpPr>
        <p:spPr bwMode="auto">
          <a:xfrm>
            <a:off x="571500" y="1028700"/>
            <a:ext cx="7888288" cy="708025"/>
          </a:xfrm>
          <a:prstGeom prst="rect">
            <a:avLst/>
          </a:prstGeom>
          <a:noFill/>
          <a:ln w="9525">
            <a:noFill/>
            <a:miter lim="800000"/>
            <a:headEnd/>
            <a:tailEnd/>
          </a:ln>
        </p:spPr>
        <p:txBody>
          <a:bodyPr>
            <a:spAutoFit/>
          </a:bodyPr>
          <a:lstStyle/>
          <a:p>
            <a:pPr eaLnBrk="0" hangingPunct="0"/>
            <a:r>
              <a:rPr lang="it-IT" sz="2000" b="1" dirty="0">
                <a:latin typeface="Candara" pitchFamily="34" charset="0"/>
              </a:rPr>
              <a:t>Cartografie, mappe tattiche e scenari strategici</a:t>
            </a:r>
          </a:p>
          <a:p>
            <a:pPr algn="ctr" eaLnBrk="0" hangingPunct="0"/>
            <a:endParaRPr lang="it-IT" sz="2000" b="1" dirty="0">
              <a:latin typeface="Candara" pitchFamily="34" charset="0"/>
            </a:endParaRPr>
          </a:p>
        </p:txBody>
      </p:sp>
      <p:pic>
        <p:nvPicPr>
          <p:cNvPr id="10" name="Immagine 8" descr="P1020522.JPG"/>
          <p:cNvPicPr>
            <a:picLocks noChangeAspect="1"/>
          </p:cNvPicPr>
          <p:nvPr/>
        </p:nvPicPr>
        <p:blipFill>
          <a:blip r:embed="rId3" cstate="print">
            <a:lum bright="2000"/>
          </a:blip>
          <a:srcRect t="16463" b="10204"/>
          <a:stretch>
            <a:fillRect/>
          </a:stretch>
        </p:blipFill>
        <p:spPr bwMode="auto">
          <a:xfrm>
            <a:off x="611188" y="4005263"/>
            <a:ext cx="3776662" cy="2016125"/>
          </a:xfrm>
          <a:prstGeom prst="rect">
            <a:avLst/>
          </a:prstGeom>
          <a:noFill/>
          <a:ln w="9525">
            <a:noFill/>
            <a:miter lim="800000"/>
            <a:headEnd/>
            <a:tailEnd/>
          </a:ln>
          <a:effectLst>
            <a:outerShdw blurRad="50800" dist="50800" dir="5400000" algn="ctr" rotWithShape="0">
              <a:srgbClr val="000000"/>
            </a:outerShdw>
          </a:effectLst>
        </p:spPr>
      </p:pic>
      <p:sp>
        <p:nvSpPr>
          <p:cNvPr id="40963" name="Rettangolo 10"/>
          <p:cNvSpPr>
            <a:spLocks noChangeArrowheads="1"/>
          </p:cNvSpPr>
          <p:nvPr/>
        </p:nvSpPr>
        <p:spPr bwMode="auto">
          <a:xfrm>
            <a:off x="107950" y="1484313"/>
            <a:ext cx="7858125" cy="2616200"/>
          </a:xfrm>
          <a:prstGeom prst="rect">
            <a:avLst/>
          </a:prstGeom>
          <a:noFill/>
          <a:ln w="9525">
            <a:noFill/>
            <a:miter lim="800000"/>
            <a:headEnd/>
            <a:tailEnd/>
          </a:ln>
        </p:spPr>
        <p:txBody>
          <a:bodyPr>
            <a:spAutoFit/>
          </a:bodyPr>
          <a:lstStyle/>
          <a:p>
            <a:pPr marL="914400" lvl="1" indent="-457200" algn="just" eaLnBrk="0" hangingPunct="0"/>
            <a:r>
              <a:rPr lang="it-IT" sz="1400" dirty="0">
                <a:latin typeface="Candara" pitchFamily="34" charset="0"/>
              </a:rPr>
              <a:t>L’interazione tra mappe virtuali e oggetti fisici, consente di:</a:t>
            </a:r>
          </a:p>
          <a:p>
            <a:pPr marL="914400" lvl="1" indent="-457200" algn="just" eaLnBrk="0" hangingPunct="0">
              <a:lnSpc>
                <a:spcPct val="150000"/>
              </a:lnSpc>
            </a:pPr>
            <a:r>
              <a:rPr lang="it-IT" sz="1400" b="1" dirty="0">
                <a:solidFill>
                  <a:srgbClr val="92D050"/>
                </a:solidFill>
                <a:latin typeface="Candara" pitchFamily="34" charset="0"/>
              </a:rPr>
              <a:t>&gt;&gt; </a:t>
            </a:r>
            <a:r>
              <a:rPr lang="it-IT" sz="1400" dirty="0">
                <a:latin typeface="Candara" pitchFamily="34" charset="0"/>
              </a:rPr>
              <a:t>disporre e spostare le unità operative sulla mappa</a:t>
            </a:r>
          </a:p>
          <a:p>
            <a:pPr marL="914400" lvl="1" indent="-457200" algn="just" eaLnBrk="0" hangingPunct="0">
              <a:lnSpc>
                <a:spcPct val="150000"/>
              </a:lnSpc>
            </a:pPr>
            <a:r>
              <a:rPr lang="it-IT" sz="1400" b="1" dirty="0">
                <a:solidFill>
                  <a:srgbClr val="92D050"/>
                </a:solidFill>
                <a:latin typeface="Candara" pitchFamily="34" charset="0"/>
              </a:rPr>
              <a:t>&gt;&gt; </a:t>
            </a:r>
            <a:r>
              <a:rPr lang="it-IT" sz="1400" dirty="0">
                <a:latin typeface="Candara" pitchFamily="34" charset="0"/>
              </a:rPr>
              <a:t>gestire posizione e orientamento delle unità</a:t>
            </a:r>
          </a:p>
          <a:p>
            <a:pPr marL="914400" lvl="1" indent="-457200" eaLnBrk="0" hangingPunct="0">
              <a:lnSpc>
                <a:spcPct val="150000"/>
              </a:lnSpc>
            </a:pPr>
            <a:r>
              <a:rPr lang="it-IT" sz="1400" b="1" dirty="0">
                <a:solidFill>
                  <a:srgbClr val="92D050"/>
                </a:solidFill>
                <a:latin typeface="Candara" pitchFamily="34" charset="0"/>
              </a:rPr>
              <a:t>&gt;&gt; </a:t>
            </a:r>
            <a:r>
              <a:rPr lang="it-IT" sz="1400" dirty="0">
                <a:latin typeface="Candara" pitchFamily="34" charset="0"/>
              </a:rPr>
              <a:t>Caricare/sovrapporre/visualizzare mappe (</a:t>
            </a:r>
            <a:r>
              <a:rPr lang="it-IT" sz="1400" dirty="0" err="1">
                <a:latin typeface="Candara" pitchFamily="34" charset="0"/>
              </a:rPr>
              <a:t>multilayer</a:t>
            </a:r>
            <a:r>
              <a:rPr lang="it-IT" sz="1400" dirty="0">
                <a:latin typeface="Candara" pitchFamily="34" charset="0"/>
              </a:rPr>
              <a:t>)</a:t>
            </a:r>
          </a:p>
          <a:p>
            <a:pPr marL="914400" lvl="1" indent="-457200" eaLnBrk="0" hangingPunct="0">
              <a:lnSpc>
                <a:spcPct val="150000"/>
              </a:lnSpc>
            </a:pPr>
            <a:r>
              <a:rPr lang="it-IT" sz="1400" dirty="0">
                <a:solidFill>
                  <a:srgbClr val="92D050"/>
                </a:solidFill>
                <a:latin typeface="Candara" pitchFamily="34" charset="0"/>
              </a:rPr>
              <a:t>&gt;&gt; </a:t>
            </a:r>
            <a:r>
              <a:rPr lang="it-IT" sz="1400" dirty="0">
                <a:latin typeface="Candara" pitchFamily="34" charset="0"/>
              </a:rPr>
              <a:t>Interagire con il territorio (</a:t>
            </a:r>
            <a:r>
              <a:rPr lang="it-IT" sz="1400" dirty="0" err="1">
                <a:latin typeface="Candara" pitchFamily="34" charset="0"/>
              </a:rPr>
              <a:t>multilayer</a:t>
            </a:r>
            <a:r>
              <a:rPr lang="it-IT" sz="1400" dirty="0">
                <a:latin typeface="Candara" pitchFamily="34" charset="0"/>
              </a:rPr>
              <a:t>)</a:t>
            </a:r>
          </a:p>
          <a:p>
            <a:pPr marL="914400" lvl="1" indent="-457200" eaLnBrk="0" hangingPunct="0">
              <a:lnSpc>
                <a:spcPct val="150000"/>
              </a:lnSpc>
            </a:pPr>
            <a:r>
              <a:rPr lang="it-IT" sz="1400" dirty="0">
                <a:solidFill>
                  <a:srgbClr val="92D050"/>
                </a:solidFill>
                <a:latin typeface="Candara" pitchFamily="34" charset="0"/>
              </a:rPr>
              <a:t>&gt;&gt; </a:t>
            </a:r>
            <a:r>
              <a:rPr lang="it-IT" sz="1400" dirty="0">
                <a:latin typeface="Candara" pitchFamily="34" charset="0"/>
              </a:rPr>
              <a:t>Integrare o interagire con applicazioni specifiche (</a:t>
            </a:r>
            <a:r>
              <a:rPr lang="it-IT" sz="1400" dirty="0" err="1">
                <a:latin typeface="Candara" pitchFamily="34" charset="0"/>
              </a:rPr>
              <a:t>multilayer</a:t>
            </a:r>
            <a:r>
              <a:rPr lang="it-IT" sz="1400" dirty="0">
                <a:latin typeface="Candara" pitchFamily="34" charset="0"/>
              </a:rPr>
              <a:t>)</a:t>
            </a:r>
          </a:p>
          <a:p>
            <a:pPr marL="914400" lvl="1" indent="-457200" eaLnBrk="0" hangingPunct="0">
              <a:lnSpc>
                <a:spcPct val="150000"/>
              </a:lnSpc>
            </a:pPr>
            <a:r>
              <a:rPr lang="it-IT" sz="1400" dirty="0">
                <a:solidFill>
                  <a:srgbClr val="92D050"/>
                </a:solidFill>
                <a:latin typeface="Candara" pitchFamily="34" charset="0"/>
              </a:rPr>
              <a:t>&gt;&gt; </a:t>
            </a:r>
            <a:r>
              <a:rPr lang="it-IT" sz="1400" dirty="0">
                <a:latin typeface="Candara" pitchFamily="34" charset="0"/>
              </a:rPr>
              <a:t>Gestire scenari analisi strategica e tattica, in campo militare e civile</a:t>
            </a:r>
          </a:p>
          <a:p>
            <a:pPr marL="914400" lvl="1" indent="-457200" algn="just" eaLnBrk="0" hangingPunct="0">
              <a:lnSpc>
                <a:spcPct val="150000"/>
              </a:lnSpc>
              <a:buFont typeface="Wingdings" pitchFamily="2" charset="2"/>
              <a:buChar char="v"/>
            </a:pPr>
            <a:endParaRPr lang="it-IT" sz="1400" dirty="0">
              <a:latin typeface="Candara" pitchFamily="34" charset="0"/>
            </a:endParaRPr>
          </a:p>
        </p:txBody>
      </p:sp>
      <p:pic>
        <p:nvPicPr>
          <p:cNvPr id="40964" name="Picture 3"/>
          <p:cNvPicPr>
            <a:picLocks noChangeAspect="1" noChangeArrowheads="1"/>
          </p:cNvPicPr>
          <p:nvPr/>
        </p:nvPicPr>
        <p:blipFill>
          <a:blip r:embed="rId4" cstate="print"/>
          <a:srcRect t="5814" r="5177" b="9264"/>
          <a:stretch>
            <a:fillRect/>
          </a:stretch>
        </p:blipFill>
        <p:spPr bwMode="auto">
          <a:xfrm>
            <a:off x="4716463" y="3933825"/>
            <a:ext cx="2673350" cy="1468438"/>
          </a:xfrm>
          <a:prstGeom prst="rect">
            <a:avLst/>
          </a:prstGeom>
          <a:noFill/>
          <a:ln w="9525">
            <a:noFill/>
            <a:miter lim="800000"/>
            <a:headEnd/>
            <a:tailEnd/>
          </a:ln>
        </p:spPr>
      </p:pic>
      <p:sp>
        <p:nvSpPr>
          <p:cNvPr id="40965" name="Rettangolo 7"/>
          <p:cNvSpPr>
            <a:spLocks noChangeArrowheads="1"/>
          </p:cNvSpPr>
          <p:nvPr/>
        </p:nvSpPr>
        <p:spPr bwMode="auto">
          <a:xfrm>
            <a:off x="179388" y="142875"/>
            <a:ext cx="8964612" cy="808038"/>
          </a:xfrm>
          <a:prstGeom prst="rect">
            <a:avLst/>
          </a:prstGeom>
          <a:noFill/>
          <a:ln w="9525">
            <a:noFill/>
            <a:miter lim="800000"/>
            <a:headEnd/>
            <a:tailEnd/>
          </a:ln>
        </p:spPr>
        <p:txBody>
          <a:bodyPr>
            <a:spAutoFit/>
          </a:bodyPr>
          <a:lstStyle/>
          <a:p>
            <a:pPr algn="ctr" eaLnBrk="0" hangingPunct="0">
              <a:lnSpc>
                <a:spcPct val="150000"/>
              </a:lnSpc>
            </a:pPr>
            <a:r>
              <a:rPr lang="en-GB" sz="3100" b="1">
                <a:solidFill>
                  <a:srgbClr val="92D050"/>
                </a:solidFill>
                <a:latin typeface="Candara" pitchFamily="34" charset="0"/>
              </a:rPr>
              <a:t>Elementi differenzianti Na-If: </a:t>
            </a:r>
            <a:r>
              <a:rPr lang="en-GB" sz="3100" b="1" i="1">
                <a:solidFill>
                  <a:srgbClr val="FFC000"/>
                </a:solidFill>
                <a:latin typeface="Candara" pitchFamily="34" charset="0"/>
              </a:rPr>
              <a:t>esempio applicazioni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checkerboard(across)">
                                      <p:cBhvr>
                                        <p:cTn id="7" dur="5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checkerboard(across)">
                                      <p:cBhvr>
                                        <p:cTn id="12" dur="500"/>
                                        <p:tgtEl>
                                          <p:spTgt spid="40963"/>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checkerboard(across)">
                                      <p:cBhvr>
                                        <p:cTn id="18"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ttangolo 7"/>
          <p:cNvSpPr>
            <a:spLocks noChangeArrowheads="1"/>
          </p:cNvSpPr>
          <p:nvPr/>
        </p:nvSpPr>
        <p:spPr bwMode="auto">
          <a:xfrm>
            <a:off x="714375" y="1114425"/>
            <a:ext cx="7143750" cy="954088"/>
          </a:xfrm>
          <a:prstGeom prst="rect">
            <a:avLst/>
          </a:prstGeom>
          <a:noFill/>
          <a:ln w="9525">
            <a:noFill/>
            <a:miter lim="800000"/>
            <a:headEnd/>
            <a:tailEnd/>
          </a:ln>
        </p:spPr>
        <p:txBody>
          <a:bodyPr>
            <a:spAutoFit/>
          </a:bodyPr>
          <a:lstStyle/>
          <a:p>
            <a:pPr eaLnBrk="0" hangingPunct="0"/>
            <a:endParaRPr lang="it-IT" sz="1400" b="1">
              <a:latin typeface="Candara" pitchFamily="34" charset="0"/>
            </a:endParaRPr>
          </a:p>
          <a:p>
            <a:pPr eaLnBrk="0" hangingPunct="0"/>
            <a:endParaRPr lang="it-IT" sz="1400">
              <a:latin typeface="Candara" pitchFamily="34" charset="0"/>
            </a:endParaRPr>
          </a:p>
          <a:p>
            <a:pPr eaLnBrk="0" hangingPunct="0"/>
            <a:endParaRPr lang="it-IT" sz="1400">
              <a:latin typeface="Candara" pitchFamily="34" charset="0"/>
            </a:endParaRPr>
          </a:p>
          <a:p>
            <a:pPr eaLnBrk="0" hangingPunct="0"/>
            <a:endParaRPr lang="it-IT" sz="1400" b="1">
              <a:solidFill>
                <a:srgbClr val="FF0000"/>
              </a:solidFill>
              <a:latin typeface="Candara" pitchFamily="34" charset="0"/>
            </a:endParaRPr>
          </a:p>
        </p:txBody>
      </p:sp>
      <p:sp>
        <p:nvSpPr>
          <p:cNvPr id="64515" name="Rettangolo 3"/>
          <p:cNvSpPr>
            <a:spLocks noChangeArrowheads="1"/>
          </p:cNvSpPr>
          <p:nvPr/>
        </p:nvSpPr>
        <p:spPr bwMode="auto">
          <a:xfrm>
            <a:off x="466725" y="142875"/>
            <a:ext cx="8281988" cy="82391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Visibilità sui maggiori organi di informazione</a:t>
            </a:r>
          </a:p>
        </p:txBody>
      </p:sp>
      <p:sp>
        <p:nvSpPr>
          <p:cNvPr id="64516" name="CasellaDiTesto 8"/>
          <p:cNvSpPr txBox="1">
            <a:spLocks noChangeArrowheads="1"/>
          </p:cNvSpPr>
          <p:nvPr/>
        </p:nvSpPr>
        <p:spPr bwMode="auto">
          <a:xfrm>
            <a:off x="323850" y="1509747"/>
            <a:ext cx="8064500" cy="5447645"/>
          </a:xfrm>
          <a:prstGeom prst="rect">
            <a:avLst/>
          </a:prstGeom>
          <a:noFill/>
          <a:ln w="9525">
            <a:noFill/>
            <a:miter lim="800000"/>
            <a:headEnd/>
            <a:tailEnd/>
          </a:ln>
        </p:spPr>
        <p:txBody>
          <a:bodyPr>
            <a:spAutoFit/>
          </a:bodyPr>
          <a:lstStyle/>
          <a:p>
            <a:pPr eaLnBrk="0" hangingPunct="0">
              <a:buFont typeface="Arial" charset="0"/>
              <a:buChar char="•"/>
            </a:pPr>
            <a:r>
              <a:rPr lang="it-IT" sz="2000" b="1" dirty="0">
                <a:solidFill>
                  <a:schemeClr val="accent6"/>
                </a:solidFill>
                <a:latin typeface="Candara" pitchFamily="34" charset="0"/>
              </a:rPr>
              <a:t> </a:t>
            </a:r>
            <a:r>
              <a:rPr lang="it-IT" sz="2000" b="1" dirty="0">
                <a:solidFill>
                  <a:schemeClr val="accent6"/>
                </a:solidFill>
                <a:latin typeface="Candara" pitchFamily="34" charset="0"/>
                <a:hlinkClick r:id="rId3"/>
              </a:rPr>
              <a:t>TG1 </a:t>
            </a:r>
            <a:r>
              <a:rPr lang="it-IT" sz="2000" b="1" dirty="0" err="1">
                <a:solidFill>
                  <a:schemeClr val="accent6"/>
                </a:solidFill>
                <a:latin typeface="Candara" pitchFamily="34" charset="0"/>
                <a:hlinkClick r:id="rId3"/>
              </a:rPr>
              <a:t>Techno</a:t>
            </a:r>
            <a:r>
              <a:rPr lang="it-IT" sz="2000" b="1" dirty="0">
                <a:solidFill>
                  <a:schemeClr val="accent6"/>
                </a:solidFill>
                <a:latin typeface="Candara" pitchFamily="34" charset="0"/>
              </a:rPr>
              <a:t>			</a:t>
            </a:r>
          </a:p>
          <a:p>
            <a:pPr eaLnBrk="0" hangingPunct="0">
              <a:buFont typeface="Arial" charset="0"/>
              <a:buNone/>
            </a:pPr>
            <a:endParaRPr lang="it-IT" sz="2000" b="1" dirty="0">
              <a:solidFill>
                <a:schemeClr val="accent6"/>
              </a:solidFill>
              <a:latin typeface="Candara" pitchFamily="34" charset="0"/>
            </a:endParaRPr>
          </a:p>
          <a:p>
            <a:pPr eaLnBrk="0" hangingPunct="0">
              <a:buFont typeface="Arial" charset="0"/>
              <a:buChar char="•"/>
            </a:pPr>
            <a:r>
              <a:rPr lang="it-IT" sz="2000" b="1" dirty="0">
                <a:solidFill>
                  <a:schemeClr val="accent2"/>
                </a:solidFill>
                <a:latin typeface="Candara" pitchFamily="34" charset="0"/>
              </a:rPr>
              <a:t> </a:t>
            </a:r>
            <a:r>
              <a:rPr lang="it-IT" sz="2000" b="1" dirty="0" smtClean="0">
                <a:solidFill>
                  <a:schemeClr val="accent2"/>
                </a:solidFill>
                <a:latin typeface="Candara" pitchFamily="34" charset="0"/>
                <a:hlinkClick r:id="rId4"/>
              </a:rPr>
              <a:t>La Repubblica - Affari e Finanza </a:t>
            </a:r>
            <a:endParaRPr lang="it-IT" sz="2000" b="1" dirty="0" smtClean="0">
              <a:solidFill>
                <a:schemeClr val="accent2"/>
              </a:solidFill>
              <a:latin typeface="Candara" pitchFamily="34" charset="0"/>
            </a:endParaRPr>
          </a:p>
          <a:p>
            <a:pPr eaLnBrk="0" hangingPunct="0"/>
            <a:endParaRPr lang="it-IT" sz="2000" b="1" dirty="0">
              <a:solidFill>
                <a:schemeClr val="accent6"/>
              </a:solidFill>
              <a:latin typeface="Candara" pitchFamily="34" charset="0"/>
            </a:endParaRPr>
          </a:p>
          <a:p>
            <a:pPr eaLnBrk="0" hangingPunct="0">
              <a:buFont typeface="Arial" charset="0"/>
              <a:buChar char="•"/>
            </a:pPr>
            <a:r>
              <a:rPr lang="it-IT" sz="2000" dirty="0">
                <a:solidFill>
                  <a:schemeClr val="accent6"/>
                </a:solidFill>
                <a:latin typeface="Candara" pitchFamily="34" charset="0"/>
              </a:rPr>
              <a:t> </a:t>
            </a:r>
            <a:r>
              <a:rPr lang="it-IT" sz="2000" b="1" dirty="0">
                <a:solidFill>
                  <a:schemeClr val="accent6"/>
                </a:solidFill>
                <a:latin typeface="Candara" pitchFamily="34" charset="0"/>
                <a:hlinkClick r:id="rId5" action="ppaction://hlinkfile"/>
              </a:rPr>
              <a:t>Il Mondo</a:t>
            </a:r>
            <a:endParaRPr lang="it-IT" sz="2000" b="1" dirty="0">
              <a:solidFill>
                <a:schemeClr val="accent6"/>
              </a:solidFill>
              <a:latin typeface="Candara" pitchFamily="34" charset="0"/>
            </a:endParaRPr>
          </a:p>
          <a:p>
            <a:pPr eaLnBrk="0" hangingPunct="0"/>
            <a:endParaRPr lang="it-IT" sz="2000" b="1" dirty="0">
              <a:solidFill>
                <a:schemeClr val="accent6"/>
              </a:solidFill>
              <a:latin typeface="Candara" pitchFamily="34" charset="0"/>
            </a:endParaRPr>
          </a:p>
          <a:p>
            <a:pPr eaLnBrk="0" hangingPunct="0">
              <a:buFont typeface="Arial" charset="0"/>
              <a:buChar char="•"/>
            </a:pPr>
            <a:r>
              <a:rPr lang="it-IT" sz="2000" dirty="0">
                <a:solidFill>
                  <a:schemeClr val="accent6"/>
                </a:solidFill>
                <a:latin typeface="Candara" pitchFamily="34" charset="0"/>
                <a:hlinkClick r:id="rId6" action="ppaction://hlinkfile"/>
              </a:rPr>
              <a:t> </a:t>
            </a:r>
            <a:r>
              <a:rPr lang="it-IT" sz="2000" b="1" dirty="0">
                <a:solidFill>
                  <a:schemeClr val="accent6"/>
                </a:solidFill>
                <a:latin typeface="Candara" pitchFamily="34" charset="0"/>
                <a:hlinkClick r:id="rId6" action="ppaction://hlinkfile"/>
              </a:rPr>
              <a:t>Il </a:t>
            </a:r>
            <a:r>
              <a:rPr lang="it-IT" sz="2000" b="1" dirty="0" smtClean="0">
                <a:solidFill>
                  <a:schemeClr val="accent6"/>
                </a:solidFill>
                <a:latin typeface="Candara" pitchFamily="34" charset="0"/>
                <a:hlinkClick r:id="rId6" action="ppaction://hlinkfile"/>
              </a:rPr>
              <a:t>Tempo</a:t>
            </a:r>
            <a:endParaRPr lang="it-IT" sz="2000" b="1" dirty="0" smtClean="0">
              <a:solidFill>
                <a:schemeClr val="accent6"/>
              </a:solidFill>
              <a:latin typeface="Candara" pitchFamily="34" charset="0"/>
            </a:endParaRPr>
          </a:p>
          <a:p>
            <a:pPr eaLnBrk="0" hangingPunct="0"/>
            <a:endParaRPr lang="it-IT" sz="2000" b="1" dirty="0" smtClean="0">
              <a:solidFill>
                <a:schemeClr val="accent6"/>
              </a:solidFill>
              <a:latin typeface="Candara" pitchFamily="34" charset="0"/>
            </a:endParaRPr>
          </a:p>
          <a:p>
            <a:pPr eaLnBrk="0" hangingPunct="0">
              <a:buFont typeface="Arial" charset="0"/>
              <a:buChar char="•"/>
            </a:pPr>
            <a:r>
              <a:rPr lang="it-IT" sz="2000" b="1" dirty="0" smtClean="0">
                <a:solidFill>
                  <a:schemeClr val="accent6"/>
                </a:solidFill>
                <a:latin typeface="Candara" pitchFamily="34" charset="0"/>
              </a:rPr>
              <a:t> </a:t>
            </a:r>
            <a:r>
              <a:rPr lang="it-IT" sz="2000" b="1" dirty="0" smtClean="0">
                <a:solidFill>
                  <a:schemeClr val="accent6"/>
                </a:solidFill>
                <a:latin typeface="Candara" pitchFamily="34" charset="0"/>
                <a:hlinkClick r:id="rId7" action="ppaction://hlinkfile"/>
              </a:rPr>
              <a:t>Office </a:t>
            </a:r>
            <a:r>
              <a:rPr lang="it-IT" sz="2000" b="1" dirty="0" err="1" smtClean="0">
                <a:solidFill>
                  <a:schemeClr val="accent6"/>
                </a:solidFill>
                <a:latin typeface="Candara" pitchFamily="34" charset="0"/>
                <a:hlinkClick r:id="rId7" action="ppaction://hlinkfile"/>
              </a:rPr>
              <a:t>Automation</a:t>
            </a:r>
            <a:endParaRPr lang="it-IT" sz="2000" b="1" dirty="0">
              <a:solidFill>
                <a:schemeClr val="accent6"/>
              </a:solidFill>
              <a:latin typeface="Candara" pitchFamily="34" charset="0"/>
            </a:endParaRPr>
          </a:p>
          <a:p>
            <a:pPr eaLnBrk="0" hangingPunct="0"/>
            <a:endParaRPr lang="it-IT" sz="2000" b="1" dirty="0">
              <a:solidFill>
                <a:schemeClr val="accent6"/>
              </a:solidFill>
              <a:latin typeface="Candara" pitchFamily="34" charset="0"/>
            </a:endParaRPr>
          </a:p>
          <a:p>
            <a:pPr eaLnBrk="0" hangingPunct="0">
              <a:buFont typeface="Arial" charset="0"/>
              <a:buChar char="•"/>
            </a:pPr>
            <a:r>
              <a:rPr lang="it-IT" sz="2000" dirty="0">
                <a:solidFill>
                  <a:schemeClr val="accent6"/>
                </a:solidFill>
                <a:latin typeface="Candara" pitchFamily="34" charset="0"/>
              </a:rPr>
              <a:t> </a:t>
            </a:r>
            <a:r>
              <a:rPr lang="it-IT" sz="2000" b="1" dirty="0" smtClean="0">
                <a:solidFill>
                  <a:schemeClr val="accent6"/>
                </a:solidFill>
                <a:latin typeface="Candara" pitchFamily="34" charset="0"/>
                <a:hlinkClick r:id="rId8"/>
              </a:rPr>
              <a:t>Key4Biz</a:t>
            </a:r>
            <a:endParaRPr lang="it-IT" sz="2000" b="1" dirty="0" smtClean="0">
              <a:solidFill>
                <a:schemeClr val="accent6"/>
              </a:solidFill>
              <a:latin typeface="Candara" pitchFamily="34" charset="0"/>
            </a:endParaRPr>
          </a:p>
          <a:p>
            <a:pPr eaLnBrk="0" hangingPunct="0"/>
            <a:endParaRPr lang="it-IT" sz="2000" b="1" dirty="0">
              <a:latin typeface="Candara" pitchFamily="34" charset="0"/>
            </a:endParaRPr>
          </a:p>
          <a:p>
            <a:r>
              <a:rPr lang="it-IT" b="1" dirty="0"/>
              <a:t> </a:t>
            </a:r>
          </a:p>
          <a:p>
            <a:endParaRPr lang="it-IT" sz="2000" b="1" dirty="0">
              <a:latin typeface="Candara" pitchFamily="34" charset="0"/>
            </a:endParaRPr>
          </a:p>
          <a:p>
            <a:pPr eaLnBrk="0" hangingPunct="0"/>
            <a:endParaRPr lang="it-IT" sz="2000" b="1" dirty="0">
              <a:latin typeface="Candara" pitchFamily="34" charset="0"/>
            </a:endParaRPr>
          </a:p>
          <a:p>
            <a:pPr eaLnBrk="0" hangingPunct="0"/>
            <a:endParaRPr lang="it-IT" sz="2000" b="1" dirty="0">
              <a:latin typeface="Candara" pitchFamily="34" charset="0"/>
            </a:endParaRPr>
          </a:p>
          <a:p>
            <a:pPr eaLnBrk="0" hangingPunct="0"/>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 calcmode="lin" valueType="num">
                                      <p:cBhvr additive="base">
                                        <p:cTn id="7" dur="500" fill="hold"/>
                                        <p:tgtEl>
                                          <p:spTgt spid="64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4516">
                                            <p:txEl>
                                              <p:pRg st="2" end="2"/>
                                            </p:txEl>
                                          </p:spTgt>
                                        </p:tgtEl>
                                        <p:attrNameLst>
                                          <p:attrName>style.visibility</p:attrName>
                                        </p:attrNameLst>
                                      </p:cBhvr>
                                      <p:to>
                                        <p:strVal val="visible"/>
                                      </p:to>
                                    </p:set>
                                    <p:anim calcmode="lin" valueType="num">
                                      <p:cBhvr additive="base">
                                        <p:cTn id="13" dur="500" fill="hold"/>
                                        <p:tgtEl>
                                          <p:spTgt spid="645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4516">
                                            <p:txEl>
                                              <p:pRg st="4" end="4"/>
                                            </p:txEl>
                                          </p:spTgt>
                                        </p:tgtEl>
                                        <p:attrNameLst>
                                          <p:attrName>style.visibility</p:attrName>
                                        </p:attrNameLst>
                                      </p:cBhvr>
                                      <p:to>
                                        <p:strVal val="visible"/>
                                      </p:to>
                                    </p:set>
                                    <p:anim calcmode="lin" valueType="num">
                                      <p:cBhvr additive="base">
                                        <p:cTn id="19" dur="500" fill="hold"/>
                                        <p:tgtEl>
                                          <p:spTgt spid="6451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4516">
                                            <p:txEl>
                                              <p:pRg st="6" end="6"/>
                                            </p:txEl>
                                          </p:spTgt>
                                        </p:tgtEl>
                                        <p:attrNameLst>
                                          <p:attrName>style.visibility</p:attrName>
                                        </p:attrNameLst>
                                      </p:cBhvr>
                                      <p:to>
                                        <p:strVal val="visible"/>
                                      </p:to>
                                    </p:set>
                                    <p:anim calcmode="lin" valueType="num">
                                      <p:cBhvr additive="base">
                                        <p:cTn id="25" dur="500" fill="hold"/>
                                        <p:tgtEl>
                                          <p:spTgt spid="6451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4516">
                                            <p:txEl>
                                              <p:pRg st="8" end="8"/>
                                            </p:txEl>
                                          </p:spTgt>
                                        </p:tgtEl>
                                        <p:attrNameLst>
                                          <p:attrName>style.visibility</p:attrName>
                                        </p:attrNameLst>
                                      </p:cBhvr>
                                      <p:to>
                                        <p:strVal val="visible"/>
                                      </p:to>
                                    </p:set>
                                    <p:anim calcmode="lin" valueType="num">
                                      <p:cBhvr additive="base">
                                        <p:cTn id="31" dur="500" fill="hold"/>
                                        <p:tgtEl>
                                          <p:spTgt spid="6451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4516">
                                            <p:txEl>
                                              <p:pRg st="10" end="10"/>
                                            </p:txEl>
                                          </p:spTgt>
                                        </p:tgtEl>
                                        <p:attrNameLst>
                                          <p:attrName>style.visibility</p:attrName>
                                        </p:attrNameLst>
                                      </p:cBhvr>
                                      <p:to>
                                        <p:strVal val="visible"/>
                                      </p:to>
                                    </p:set>
                                    <p:anim calcmode="lin" valueType="num">
                                      <p:cBhvr additive="base">
                                        <p:cTn id="37" dur="500" fill="hold"/>
                                        <p:tgtEl>
                                          <p:spTgt spid="6451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51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7"/>
          <p:cNvSpPr>
            <a:spLocks noChangeArrowheads="1"/>
          </p:cNvSpPr>
          <p:nvPr/>
        </p:nvSpPr>
        <p:spPr bwMode="auto">
          <a:xfrm>
            <a:off x="714375" y="1114425"/>
            <a:ext cx="7143750" cy="954088"/>
          </a:xfrm>
          <a:prstGeom prst="rect">
            <a:avLst/>
          </a:prstGeom>
          <a:noFill/>
          <a:ln w="9525">
            <a:noFill/>
            <a:miter lim="800000"/>
            <a:headEnd/>
            <a:tailEnd/>
          </a:ln>
        </p:spPr>
        <p:txBody>
          <a:bodyPr>
            <a:spAutoFit/>
          </a:bodyPr>
          <a:lstStyle/>
          <a:p>
            <a:pPr eaLnBrk="0" hangingPunct="0"/>
            <a:endParaRPr lang="it-IT" sz="1400" b="1">
              <a:latin typeface="Candara" pitchFamily="34" charset="0"/>
            </a:endParaRPr>
          </a:p>
          <a:p>
            <a:pPr eaLnBrk="0" hangingPunct="0"/>
            <a:endParaRPr lang="it-IT" sz="1400">
              <a:latin typeface="Candara" pitchFamily="34" charset="0"/>
            </a:endParaRPr>
          </a:p>
          <a:p>
            <a:pPr eaLnBrk="0" hangingPunct="0"/>
            <a:endParaRPr lang="it-IT" sz="1400">
              <a:latin typeface="Candara" pitchFamily="34" charset="0"/>
            </a:endParaRPr>
          </a:p>
          <a:p>
            <a:pPr eaLnBrk="0" hangingPunct="0"/>
            <a:endParaRPr lang="it-IT" sz="1400" b="1">
              <a:solidFill>
                <a:srgbClr val="FF0000"/>
              </a:solidFill>
              <a:latin typeface="Candara" pitchFamily="34" charset="0"/>
            </a:endParaRPr>
          </a:p>
        </p:txBody>
      </p:sp>
      <p:sp>
        <p:nvSpPr>
          <p:cNvPr id="43010" name="Rettangolo 3"/>
          <p:cNvSpPr>
            <a:spLocks noChangeArrowheads="1"/>
          </p:cNvSpPr>
          <p:nvPr/>
        </p:nvSpPr>
        <p:spPr bwMode="auto">
          <a:xfrm>
            <a:off x="1763713" y="142875"/>
            <a:ext cx="5400675" cy="75406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Clienti e progetti acquisiti</a:t>
            </a:r>
          </a:p>
        </p:txBody>
      </p:sp>
      <p:sp>
        <p:nvSpPr>
          <p:cNvPr id="43011" name="CasellaDiTesto 8"/>
          <p:cNvSpPr txBox="1">
            <a:spLocks noChangeArrowheads="1"/>
          </p:cNvSpPr>
          <p:nvPr/>
        </p:nvSpPr>
        <p:spPr bwMode="auto">
          <a:xfrm>
            <a:off x="323850" y="1196975"/>
            <a:ext cx="8064500" cy="4524375"/>
          </a:xfrm>
          <a:prstGeom prst="rect">
            <a:avLst/>
          </a:prstGeom>
          <a:noFill/>
          <a:ln w="9525">
            <a:noFill/>
            <a:miter lim="800000"/>
            <a:headEnd/>
            <a:tailEnd/>
          </a:ln>
        </p:spPr>
        <p:txBody>
          <a:bodyPr>
            <a:spAutoFit/>
          </a:bodyPr>
          <a:lstStyle/>
          <a:p>
            <a:pPr eaLnBrk="0" hangingPunct="0">
              <a:buFont typeface="Arial" charset="0"/>
              <a:buChar char="•"/>
            </a:pPr>
            <a:r>
              <a:rPr lang="it-IT" sz="2000" b="1" dirty="0">
                <a:latin typeface="Candara" pitchFamily="34" charset="0"/>
              </a:rPr>
              <a:t> Primaria</a:t>
            </a:r>
            <a:r>
              <a:rPr lang="it-IT" dirty="0"/>
              <a:t> </a:t>
            </a:r>
            <a:r>
              <a:rPr lang="it-IT" sz="2000" b="1" dirty="0">
                <a:latin typeface="Candara" pitchFamily="34" charset="0"/>
              </a:rPr>
              <a:t>Compagnia Aerea italiana</a:t>
            </a:r>
          </a:p>
          <a:p>
            <a:pPr eaLnBrk="0" hangingPunct="0"/>
            <a:endParaRPr lang="it-IT" sz="2000" b="1" dirty="0">
              <a:latin typeface="Candara" pitchFamily="34" charset="0"/>
            </a:endParaRPr>
          </a:p>
          <a:p>
            <a:pPr eaLnBrk="0" hangingPunct="0">
              <a:buFont typeface="Arial" charset="0"/>
              <a:buChar char="•"/>
            </a:pPr>
            <a:r>
              <a:rPr lang="it-IT" sz="2000" dirty="0"/>
              <a:t> </a:t>
            </a:r>
            <a:r>
              <a:rPr lang="it-IT" sz="2000" b="1" dirty="0">
                <a:latin typeface="Candara" pitchFamily="34" charset="0"/>
              </a:rPr>
              <a:t>Importante Casa di Moda italiana</a:t>
            </a:r>
          </a:p>
          <a:p>
            <a:pPr eaLnBrk="0" hangingPunct="0"/>
            <a:endParaRPr lang="it-IT" sz="2000" b="1" dirty="0">
              <a:latin typeface="Candara" pitchFamily="34" charset="0"/>
            </a:endParaRPr>
          </a:p>
          <a:p>
            <a:pPr eaLnBrk="0" hangingPunct="0">
              <a:buFont typeface="Arial" charset="0"/>
              <a:buChar char="•"/>
            </a:pPr>
            <a:r>
              <a:rPr lang="it-IT" sz="2000" dirty="0"/>
              <a:t> </a:t>
            </a:r>
            <a:r>
              <a:rPr lang="it-IT" sz="2000" b="1" dirty="0">
                <a:latin typeface="Candara" pitchFamily="34" charset="0"/>
              </a:rPr>
              <a:t>Importante Fondazione italiana</a:t>
            </a:r>
          </a:p>
          <a:p>
            <a:pPr eaLnBrk="0" hangingPunct="0"/>
            <a:endParaRPr lang="it-IT" sz="2000" b="1" dirty="0">
              <a:latin typeface="Candara" pitchFamily="34" charset="0"/>
            </a:endParaRPr>
          </a:p>
          <a:p>
            <a:pPr eaLnBrk="0" hangingPunct="0">
              <a:buFont typeface="Arial" charset="0"/>
              <a:buChar char="•"/>
            </a:pPr>
            <a:r>
              <a:rPr lang="it-IT" sz="2000" dirty="0"/>
              <a:t> </a:t>
            </a:r>
            <a:r>
              <a:rPr lang="it-IT" sz="2000" b="1" dirty="0">
                <a:latin typeface="Candara" pitchFamily="34" charset="0"/>
              </a:rPr>
              <a:t>Primaria Agenzia di Servizi a livello globale</a:t>
            </a:r>
          </a:p>
          <a:p>
            <a:pPr eaLnBrk="0" hangingPunct="0"/>
            <a:endParaRPr lang="it-IT" sz="2000" b="1" dirty="0">
              <a:latin typeface="Candara" pitchFamily="34" charset="0"/>
            </a:endParaRPr>
          </a:p>
          <a:p>
            <a:pPr eaLnBrk="0" hangingPunct="0">
              <a:buFont typeface="Arial" charset="0"/>
              <a:buChar char="•"/>
            </a:pPr>
            <a:r>
              <a:rPr lang="it-IT" sz="2000" dirty="0"/>
              <a:t> </a:t>
            </a:r>
            <a:r>
              <a:rPr lang="it-IT" sz="2000" b="1" dirty="0">
                <a:latin typeface="Candara" pitchFamily="34" charset="0"/>
              </a:rPr>
              <a:t>Primaria Agenzia di Servizi sul Territorio</a:t>
            </a:r>
          </a:p>
          <a:p>
            <a:pPr eaLnBrk="0" hangingPunct="0"/>
            <a:endParaRPr lang="it-IT" sz="2000" b="1" dirty="0">
              <a:latin typeface="Candara" pitchFamily="34" charset="0"/>
            </a:endParaRPr>
          </a:p>
          <a:p>
            <a:pPr eaLnBrk="0" hangingPunct="0">
              <a:buFont typeface="Arial" charset="0"/>
              <a:buChar char="•"/>
            </a:pPr>
            <a:r>
              <a:rPr lang="it-IT" sz="2000" b="1" dirty="0">
                <a:latin typeface="Candara" pitchFamily="34" charset="0"/>
              </a:rPr>
              <a:t> </a:t>
            </a:r>
            <a:r>
              <a:rPr lang="it-IT" sz="2000" b="1" dirty="0" err="1">
                <a:latin typeface="Candara" pitchFamily="34" charset="0"/>
              </a:rPr>
              <a:t>………</a:t>
            </a:r>
            <a:endParaRPr lang="it-IT" sz="2000" b="1" dirty="0">
              <a:latin typeface="Candara" pitchFamily="34" charset="0"/>
            </a:endParaRPr>
          </a:p>
          <a:p>
            <a:pPr eaLnBrk="0" hangingPunct="0"/>
            <a:endParaRPr lang="it-IT" sz="2000" b="1" dirty="0">
              <a:latin typeface="Candara" pitchFamily="34" charset="0"/>
            </a:endParaRPr>
          </a:p>
          <a:p>
            <a:pPr eaLnBrk="0" hangingPunct="0"/>
            <a:endParaRPr lang="it-IT" sz="2000" b="1" dirty="0">
              <a:latin typeface="Candara" pitchFamily="34" charset="0"/>
            </a:endParaRPr>
          </a:p>
          <a:p>
            <a:pPr eaLnBrk="0" hangingPunct="0">
              <a:buFont typeface="Arial" charset="0"/>
              <a:buChar cha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 calcmode="lin" valueType="num">
                                      <p:cBhvr additive="base">
                                        <p:cTn id="19"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011">
                                            <p:txEl>
                                              <p:pRg st="6" end="6"/>
                                            </p:txEl>
                                          </p:spTgt>
                                        </p:tgtEl>
                                        <p:attrNameLst>
                                          <p:attrName>style.visibility</p:attrName>
                                        </p:attrNameLst>
                                      </p:cBhvr>
                                      <p:to>
                                        <p:strVal val="visible"/>
                                      </p:to>
                                    </p:set>
                                    <p:anim calcmode="lin" valueType="num">
                                      <p:cBhvr additive="base">
                                        <p:cTn id="25" dur="500" fill="hold"/>
                                        <p:tgtEl>
                                          <p:spTgt spid="430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3011">
                                            <p:txEl>
                                              <p:pRg st="8" end="8"/>
                                            </p:txEl>
                                          </p:spTgt>
                                        </p:tgtEl>
                                        <p:attrNameLst>
                                          <p:attrName>style.visibility</p:attrName>
                                        </p:attrNameLst>
                                      </p:cBhvr>
                                      <p:to>
                                        <p:strVal val="visible"/>
                                      </p:to>
                                    </p:set>
                                    <p:anim calcmode="lin" valueType="num">
                                      <p:cBhvr additive="base">
                                        <p:cTn id="31" dur="500" fill="hold"/>
                                        <p:tgtEl>
                                          <p:spTgt spid="4301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0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3011">
                                            <p:txEl>
                                              <p:pRg st="10" end="10"/>
                                            </p:txEl>
                                          </p:spTgt>
                                        </p:tgtEl>
                                        <p:attrNameLst>
                                          <p:attrName>style.visibility</p:attrName>
                                        </p:attrNameLst>
                                      </p:cBhvr>
                                      <p:to>
                                        <p:strVal val="visible"/>
                                      </p:to>
                                    </p:set>
                                    <p:anim calcmode="lin" valueType="num">
                                      <p:cBhvr additive="base">
                                        <p:cTn id="37" dur="500" fill="hold"/>
                                        <p:tgtEl>
                                          <p:spTgt spid="4301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uppo 8"/>
          <p:cNvGrpSpPr>
            <a:grpSpLocks/>
          </p:cNvGrpSpPr>
          <p:nvPr/>
        </p:nvGrpSpPr>
        <p:grpSpPr bwMode="auto">
          <a:xfrm>
            <a:off x="107950" y="2205038"/>
            <a:ext cx="6445250" cy="4071937"/>
            <a:chOff x="214282" y="3143248"/>
            <a:chExt cx="5786478" cy="3637638"/>
          </a:xfrm>
        </p:grpSpPr>
        <p:pic>
          <p:nvPicPr>
            <p:cNvPr id="45059" name="Picture 2" descr="C:\Users\cristiana.rondini\Desktop\etichetta_buste.jpg"/>
            <p:cNvPicPr>
              <a:picLocks noChangeAspect="1" noChangeArrowheads="1"/>
            </p:cNvPicPr>
            <p:nvPr/>
          </p:nvPicPr>
          <p:blipFill>
            <a:blip r:embed="rId3" cstate="print"/>
            <a:srcRect/>
            <a:stretch>
              <a:fillRect/>
            </a:stretch>
          </p:blipFill>
          <p:spPr bwMode="auto">
            <a:xfrm>
              <a:off x="214282" y="3143248"/>
              <a:ext cx="3637638" cy="3637638"/>
            </a:xfrm>
            <a:prstGeom prst="rect">
              <a:avLst/>
            </a:prstGeom>
            <a:noFill/>
            <a:ln w="9525">
              <a:noFill/>
              <a:miter lim="800000"/>
              <a:headEnd/>
              <a:tailEnd/>
            </a:ln>
          </p:spPr>
        </p:pic>
        <p:sp>
          <p:nvSpPr>
            <p:cNvPr id="45060" name="CasellaDiTesto 6"/>
            <p:cNvSpPr txBox="1">
              <a:spLocks noChangeArrowheads="1"/>
            </p:cNvSpPr>
            <p:nvPr/>
          </p:nvSpPr>
          <p:spPr bwMode="auto">
            <a:xfrm>
              <a:off x="3929058" y="4687106"/>
              <a:ext cx="2071702" cy="302443"/>
            </a:xfrm>
            <a:prstGeom prst="rect">
              <a:avLst/>
            </a:prstGeom>
            <a:noFill/>
            <a:ln w="9525">
              <a:noFill/>
              <a:miter lim="800000"/>
              <a:headEnd/>
              <a:tailEnd/>
            </a:ln>
          </p:spPr>
          <p:txBody>
            <a:bodyPr>
              <a:spAutoFit/>
            </a:bodyPr>
            <a:lstStyle/>
            <a:p>
              <a:pPr eaLnBrk="0" hangingPunct="0"/>
              <a:r>
                <a:rPr lang="it-IT" sz="1600" b="1">
                  <a:latin typeface="Candara" pitchFamily="34" charset="0"/>
                </a:rPr>
                <a:t>www.</a:t>
              </a:r>
              <a:r>
                <a:rPr lang="it-IT" sz="1600" b="1">
                  <a:solidFill>
                    <a:srgbClr val="FF0000"/>
                  </a:solidFill>
                  <a:latin typeface="Candara" pitchFamily="34" charset="0"/>
                </a:rPr>
                <a:t>b</a:t>
              </a:r>
              <a:r>
                <a:rPr lang="it-IT" sz="1600" b="1">
                  <a:latin typeface="Candara" pitchFamily="34" charset="0"/>
                </a:rPr>
                <a:t>-intouch</a:t>
              </a:r>
              <a:r>
                <a:rPr lang="it-IT" sz="1600" b="1">
                  <a:solidFill>
                    <a:srgbClr val="FF0000"/>
                  </a:solidFill>
                  <a:latin typeface="Candara" pitchFamily="34" charset="0"/>
                </a:rPr>
                <a:t>.</a:t>
              </a:r>
              <a:r>
                <a:rPr lang="it-IT" sz="1600" b="1">
                  <a:latin typeface="Candara" pitchFamily="34" charset="0"/>
                </a:rPr>
                <a:t>it</a:t>
              </a:r>
              <a:endParaRPr lang="it-IT" sz="1600"/>
            </a:p>
          </p:txBody>
        </p:sp>
      </p:grpSp>
      <p:sp>
        <p:nvSpPr>
          <p:cNvPr id="45058" name="CasellaDiTesto 4"/>
          <p:cNvSpPr txBox="1">
            <a:spLocks noChangeArrowheads="1"/>
          </p:cNvSpPr>
          <p:nvPr/>
        </p:nvSpPr>
        <p:spPr bwMode="auto">
          <a:xfrm>
            <a:off x="2843213" y="1484313"/>
            <a:ext cx="3168650" cy="585787"/>
          </a:xfrm>
          <a:prstGeom prst="rect">
            <a:avLst/>
          </a:prstGeom>
          <a:noFill/>
          <a:ln w="9525">
            <a:noFill/>
            <a:miter lim="800000"/>
            <a:headEnd/>
            <a:tailEnd/>
          </a:ln>
        </p:spPr>
        <p:txBody>
          <a:bodyPr>
            <a:spAutoFit/>
          </a:bodyPr>
          <a:lstStyle/>
          <a:p>
            <a:pPr algn="ctr" eaLnBrk="0" hangingPunct="0"/>
            <a:r>
              <a:rPr lang="it-IT" sz="3200" b="1" dirty="0">
                <a:solidFill>
                  <a:srgbClr val="92D050"/>
                </a:solidFill>
                <a:latin typeface="Candara" pitchFamily="34" charset="0"/>
              </a:rPr>
              <a:t>Grazie!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heckerboard(across)">
                                      <p:cBhvr>
                                        <p:cTn id="7" dur="500"/>
                                        <p:tgtEl>
                                          <p:spTgt spid="45058"/>
                                        </p:tgtEl>
                                      </p:cBhvr>
                                    </p:animEffect>
                                  </p:childTnLst>
                                </p:cTn>
                              </p:par>
                              <p:par>
                                <p:cTn id="8" presetID="5" presetClass="entr" presetSubtype="10" fill="hold" nodeType="withEffect">
                                  <p:stCondLst>
                                    <p:cond delay="0"/>
                                  </p:stCondLst>
                                  <p:childTnLst>
                                    <p:set>
                                      <p:cBhvr>
                                        <p:cTn id="9" dur="1" fill="hold">
                                          <p:stCondLst>
                                            <p:cond delay="0"/>
                                          </p:stCondLst>
                                        </p:cTn>
                                        <p:tgtEl>
                                          <p:spTgt spid="45057"/>
                                        </p:tgtEl>
                                        <p:attrNameLst>
                                          <p:attrName>style.visibility</p:attrName>
                                        </p:attrNameLst>
                                      </p:cBhvr>
                                      <p:to>
                                        <p:strVal val="visible"/>
                                      </p:to>
                                    </p:set>
                                    <p:animEffect transition="in" filter="checkerboard(across)">
                                      <p:cBhvr>
                                        <p:cTn id="10"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ttangolo 3"/>
          <p:cNvSpPr>
            <a:spLocks noChangeArrowheads="1"/>
          </p:cNvSpPr>
          <p:nvPr/>
        </p:nvSpPr>
        <p:spPr bwMode="auto">
          <a:xfrm>
            <a:off x="2143125" y="142875"/>
            <a:ext cx="4572000" cy="75406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Agenda</a:t>
            </a:r>
          </a:p>
        </p:txBody>
      </p:sp>
      <p:sp>
        <p:nvSpPr>
          <p:cNvPr id="14" name="Rettangolo 13"/>
          <p:cNvSpPr/>
          <p:nvPr/>
        </p:nvSpPr>
        <p:spPr>
          <a:xfrm>
            <a:off x="142875" y="1412875"/>
            <a:ext cx="8715375" cy="4852988"/>
          </a:xfrm>
          <a:prstGeom prst="rect">
            <a:avLst/>
          </a:prstGeom>
        </p:spPr>
        <p:txBody>
          <a:bodyPr>
            <a:spAutoFit/>
          </a:bodyPr>
          <a:lstStyle/>
          <a:p>
            <a:pPr marL="914400" lvl="1" indent="-457200" algn="just" eaLnBrk="0" hangingPunct="0"/>
            <a:r>
              <a:rPr lang="it-IT" sz="1800" b="1">
                <a:solidFill>
                  <a:srgbClr val="92D050"/>
                </a:solidFill>
                <a:latin typeface="Candara" pitchFamily="34" charset="0"/>
              </a:rPr>
              <a:t>FOCUS MARKET</a:t>
            </a:r>
          </a:p>
          <a:p>
            <a:pPr marL="914400" lvl="1" indent="-457200" algn="just" eaLnBrk="0" hangingPunct="0"/>
            <a:r>
              <a:rPr lang="it-IT" sz="1800" b="1">
                <a:solidFill>
                  <a:srgbClr val="92D050"/>
                </a:solidFill>
                <a:latin typeface="Candara" pitchFamily="34" charset="0"/>
              </a:rPr>
              <a:t>&gt;&gt; </a:t>
            </a:r>
            <a:r>
              <a:rPr lang="it-IT" sz="1800">
                <a:latin typeface="Candara" pitchFamily="34" charset="0"/>
              </a:rPr>
              <a:t>Interfacce Naturali: scenario generale</a:t>
            </a:r>
          </a:p>
          <a:p>
            <a:pPr marL="914400" lvl="1" indent="-457200" eaLnBrk="0" hangingPunct="0"/>
            <a:r>
              <a:rPr lang="it-IT" sz="1800" b="1">
                <a:solidFill>
                  <a:srgbClr val="92D050"/>
                </a:solidFill>
                <a:latin typeface="Candara" pitchFamily="34" charset="0"/>
              </a:rPr>
              <a:t>&gt;&gt; </a:t>
            </a:r>
            <a:r>
              <a:rPr lang="it-IT" sz="1800">
                <a:latin typeface="Candara" pitchFamily="34" charset="0"/>
              </a:rPr>
              <a:t>Stato dell’arte e sviluppo</a:t>
            </a:r>
          </a:p>
          <a:p>
            <a:pPr marL="914400" lvl="1" indent="-457200" eaLnBrk="0" hangingPunct="0"/>
            <a:r>
              <a:rPr lang="it-IT" sz="1800" b="1">
                <a:solidFill>
                  <a:srgbClr val="92D050"/>
                </a:solidFill>
                <a:latin typeface="Candara" pitchFamily="34" charset="0"/>
              </a:rPr>
              <a:t>&gt;&gt; </a:t>
            </a:r>
            <a:r>
              <a:rPr lang="it-IT" sz="1800">
                <a:latin typeface="Candara" pitchFamily="34" charset="0"/>
              </a:rPr>
              <a:t>Evoluzione e proiezioni future</a:t>
            </a:r>
          </a:p>
          <a:p>
            <a:pPr marL="914400" lvl="1" indent="-457200" eaLnBrk="0" hangingPunct="0"/>
            <a:r>
              <a:rPr lang="it-IT" sz="1800" b="1">
                <a:solidFill>
                  <a:srgbClr val="92D050"/>
                </a:solidFill>
                <a:latin typeface="Candara" pitchFamily="34" charset="0"/>
              </a:rPr>
              <a:t>&gt;&gt; </a:t>
            </a:r>
            <a:r>
              <a:rPr lang="it-IT" sz="1800">
                <a:latin typeface="Candara" pitchFamily="34" charset="0"/>
              </a:rPr>
              <a:t>Analisi della concorrenza</a:t>
            </a:r>
          </a:p>
          <a:p>
            <a:pPr marL="914400" lvl="1" indent="-457200" eaLnBrk="0" hangingPunct="0"/>
            <a:r>
              <a:rPr lang="it-IT" sz="1800" b="1">
                <a:solidFill>
                  <a:srgbClr val="92D050"/>
                </a:solidFill>
                <a:latin typeface="Candara" pitchFamily="34" charset="0"/>
              </a:rPr>
              <a:t>&gt;&gt; </a:t>
            </a:r>
            <a:r>
              <a:rPr lang="it-IT" sz="1800">
                <a:latin typeface="Candara" pitchFamily="34" charset="0"/>
              </a:rPr>
              <a:t>In cosa si differenzia Na-If dalle altre soluzioni</a:t>
            </a:r>
          </a:p>
          <a:p>
            <a:pPr marL="914400" lvl="1" indent="-457200" eaLnBrk="0" hangingPunct="0">
              <a:buClr>
                <a:srgbClr val="92D050"/>
              </a:buClr>
              <a:buFont typeface="Arial" charset="0"/>
              <a:buChar char="•"/>
            </a:pPr>
            <a:r>
              <a:rPr lang="it-IT" sz="1800">
                <a:latin typeface="Candara" pitchFamily="34" charset="0"/>
              </a:rPr>
              <a:t>    cos’è</a:t>
            </a:r>
          </a:p>
          <a:p>
            <a:pPr marL="914400" lvl="1" indent="-457200" eaLnBrk="0" hangingPunct="0">
              <a:buClr>
                <a:srgbClr val="92D050"/>
              </a:buClr>
              <a:buFont typeface="Arial" charset="0"/>
              <a:buChar char="•"/>
            </a:pPr>
            <a:r>
              <a:rPr lang="it-IT" sz="1800">
                <a:latin typeface="Candara" pitchFamily="34" charset="0"/>
              </a:rPr>
              <a:t>    copre tutti i mercati</a:t>
            </a:r>
          </a:p>
          <a:p>
            <a:pPr marL="914400" lvl="1" indent="-457200" eaLnBrk="0" hangingPunct="0">
              <a:buClr>
                <a:srgbClr val="92D050"/>
              </a:buClr>
              <a:buFont typeface="Arial" charset="0"/>
              <a:buChar char="•"/>
            </a:pPr>
            <a:r>
              <a:rPr lang="it-IT" sz="1800">
                <a:latin typeface="Candara" pitchFamily="34" charset="0"/>
              </a:rPr>
              <a:t>    molteplici funzionalità</a:t>
            </a:r>
          </a:p>
          <a:p>
            <a:pPr marL="914400" lvl="1" indent="-457200" eaLnBrk="0" hangingPunct="0">
              <a:buClr>
                <a:srgbClr val="92D050"/>
              </a:buClr>
              <a:buFont typeface="Arial" charset="0"/>
              <a:buChar char="•"/>
            </a:pPr>
            <a:r>
              <a:rPr lang="it-IT" sz="1800" b="1">
                <a:latin typeface="Candara" pitchFamily="34" charset="0"/>
              </a:rPr>
              <a:t> </a:t>
            </a:r>
            <a:r>
              <a:rPr lang="it-IT" sz="1800" b="1">
                <a:solidFill>
                  <a:srgbClr val="92D050"/>
                </a:solidFill>
                <a:latin typeface="Candara" pitchFamily="34" charset="0"/>
              </a:rPr>
              <a:t>   </a:t>
            </a:r>
            <a:r>
              <a:rPr lang="it-IT" sz="1800">
                <a:latin typeface="Candara" pitchFamily="34" charset="0"/>
              </a:rPr>
              <a:t>gestione documentale</a:t>
            </a:r>
          </a:p>
          <a:p>
            <a:pPr marL="914400" lvl="1" indent="-457200" eaLnBrk="0" hangingPunct="0">
              <a:buClr>
                <a:srgbClr val="92D050"/>
              </a:buClr>
              <a:buFont typeface="Arial" charset="0"/>
              <a:buChar char="•"/>
            </a:pPr>
            <a:r>
              <a:rPr lang="it-IT" sz="1800">
                <a:latin typeface="Candara" pitchFamily="34" charset="0"/>
              </a:rPr>
              <a:t>    totale personalizzazione</a:t>
            </a:r>
          </a:p>
          <a:p>
            <a:pPr marL="914400" lvl="1" indent="-457200" eaLnBrk="0" hangingPunct="0">
              <a:buClr>
                <a:srgbClr val="92D050"/>
              </a:buClr>
              <a:buFont typeface="Arial" charset="0"/>
              <a:buChar char="•"/>
            </a:pPr>
            <a:r>
              <a:rPr lang="it-IT" sz="1800">
                <a:latin typeface="Candara" pitchFamily="34" charset="0"/>
              </a:rPr>
              <a:t>    molteplici configurazioni</a:t>
            </a:r>
          </a:p>
          <a:p>
            <a:pPr marL="914400" lvl="1" indent="-457200" eaLnBrk="0" hangingPunct="0">
              <a:buClr>
                <a:srgbClr val="92D050"/>
              </a:buClr>
              <a:buFont typeface="Arial" charset="0"/>
              <a:buChar char="•"/>
            </a:pPr>
            <a:r>
              <a:rPr lang="it-IT" sz="1800">
                <a:latin typeface="Candara" pitchFamily="34" charset="0"/>
              </a:rPr>
              <a:t>    esempio applicazioni</a:t>
            </a:r>
            <a:endParaRPr lang="it-IT" sz="800">
              <a:latin typeface="Candara" pitchFamily="34" charset="0"/>
            </a:endParaRPr>
          </a:p>
          <a:p>
            <a:pPr marL="914400" lvl="1" indent="-457200" algn="just" eaLnBrk="0" hangingPunct="0"/>
            <a:r>
              <a:rPr lang="it-IT" sz="1800" b="1">
                <a:solidFill>
                  <a:srgbClr val="92D050"/>
                </a:solidFill>
                <a:latin typeface="Candara" pitchFamily="34" charset="0"/>
              </a:rPr>
              <a:t>&gt;&gt; </a:t>
            </a:r>
            <a:r>
              <a:rPr lang="it-IT" sz="1800">
                <a:latin typeface="Candara" pitchFamily="34" charset="0"/>
              </a:rPr>
              <a:t>Visibilità sui maggiori organi di informazione</a:t>
            </a:r>
          </a:p>
          <a:p>
            <a:pPr marL="914400" lvl="1" indent="-457200" algn="just" eaLnBrk="0" hangingPunct="0"/>
            <a:r>
              <a:rPr lang="it-IT" sz="1800" b="1">
                <a:solidFill>
                  <a:srgbClr val="92D050"/>
                </a:solidFill>
                <a:latin typeface="Candara" pitchFamily="34" charset="0"/>
              </a:rPr>
              <a:t>&gt;&gt; </a:t>
            </a:r>
            <a:r>
              <a:rPr lang="it-IT" sz="1800">
                <a:latin typeface="Candara" pitchFamily="34" charset="0"/>
              </a:rPr>
              <a:t>Clienti e progetti acquisiti</a:t>
            </a:r>
          </a:p>
          <a:p>
            <a:pPr marL="914400" lvl="1" indent="-457200" algn="just" eaLnBrk="0" hangingPunct="0"/>
            <a:endParaRPr lang="it-IT" sz="1800">
              <a:latin typeface="Candara" pitchFamily="34" charset="0"/>
            </a:endParaRPr>
          </a:p>
          <a:p>
            <a:pPr marL="914400" lvl="1" indent="-457200" algn="just" eaLnBrk="0" hangingPunct="0">
              <a:lnSpc>
                <a:spcPct val="150000"/>
              </a:lnSpc>
            </a:pPr>
            <a:endParaRPr lang="it-IT" sz="1600">
              <a:latin typeface="Candara" pitchFamily="34"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ttangolo 7"/>
          <p:cNvSpPr>
            <a:spLocks noChangeArrowheads="1"/>
          </p:cNvSpPr>
          <p:nvPr/>
        </p:nvSpPr>
        <p:spPr bwMode="auto">
          <a:xfrm>
            <a:off x="395288" y="1042988"/>
            <a:ext cx="8353425" cy="5478423"/>
          </a:xfrm>
          <a:prstGeom prst="rect">
            <a:avLst/>
          </a:prstGeom>
          <a:noFill/>
          <a:ln w="9525">
            <a:noFill/>
            <a:miter lim="800000"/>
            <a:headEnd/>
            <a:tailEnd/>
          </a:ln>
        </p:spPr>
        <p:txBody>
          <a:bodyPr>
            <a:spAutoFit/>
          </a:bodyPr>
          <a:lstStyle/>
          <a:p>
            <a:pPr eaLnBrk="0" hangingPunct="0"/>
            <a:r>
              <a:rPr lang="it-IT" altLang="ja-JP" sz="1400" dirty="0">
                <a:latin typeface="Candara" pitchFamily="34" charset="0"/>
              </a:rPr>
              <a:t>Le </a:t>
            </a:r>
            <a:r>
              <a:rPr lang="it-IT" altLang="ja-JP" sz="1400" b="1" dirty="0">
                <a:latin typeface="Candara" pitchFamily="34" charset="0"/>
              </a:rPr>
              <a:t>interfacce uomo-macchina </a:t>
            </a:r>
            <a:r>
              <a:rPr lang="it-IT" altLang="ja-JP" sz="1400" dirty="0">
                <a:latin typeface="Candara" pitchFamily="34" charset="0"/>
              </a:rPr>
              <a:t>sono da molto tempo ferme al concetto di singolo utilizzatore e sfruttano il meccanismo “punta e clicca” del mouse. La rivoluzione a cui stiamo assistendo negli ultimi anni coinvolge sempre più </a:t>
            </a:r>
            <a:r>
              <a:rPr lang="it-IT" altLang="ja-JP" sz="1400" b="1" dirty="0">
                <a:latin typeface="Candara" pitchFamily="34" charset="0"/>
              </a:rPr>
              <a:t>la modalità di interazione diretta</a:t>
            </a:r>
            <a:r>
              <a:rPr lang="it-IT" altLang="ja-JP" sz="1400" dirty="0">
                <a:latin typeface="Candara" pitchFamily="34" charset="0"/>
              </a:rPr>
              <a:t>, eliminando cioè qualunque mezzo si interponga tra l’informazione e il suo fruitore. </a:t>
            </a:r>
          </a:p>
          <a:p>
            <a:endParaRPr lang="it-IT" altLang="ja-JP" sz="1400" dirty="0">
              <a:latin typeface="Candara" pitchFamily="34" charset="0"/>
            </a:endParaRPr>
          </a:p>
          <a:p>
            <a:r>
              <a:rPr lang="it-IT" altLang="ja-JP" sz="1400" dirty="0">
                <a:latin typeface="Candara" pitchFamily="34" charset="0"/>
              </a:rPr>
              <a:t>Il futuro di questo nuovo tipo di interazione porterà alla </a:t>
            </a:r>
            <a:r>
              <a:rPr lang="it-IT" altLang="ja-JP" sz="1400" b="1" dirty="0">
                <a:latin typeface="Candara" pitchFamily="34" charset="0"/>
              </a:rPr>
              <a:t>coesistenza di sistemi capaci di interpretare il linguaggio del corpo, la voce e </a:t>
            </a:r>
            <a:r>
              <a:rPr lang="it-IT" altLang="ja-JP" sz="1400" b="1" dirty="0" smtClean="0">
                <a:latin typeface="Candara" pitchFamily="34" charset="0"/>
              </a:rPr>
              <a:t>i </a:t>
            </a:r>
            <a:r>
              <a:rPr lang="it-IT" altLang="ja-JP" sz="1400" b="1" dirty="0">
                <a:latin typeface="Candara" pitchFamily="34" charset="0"/>
              </a:rPr>
              <a:t>gesti</a:t>
            </a:r>
            <a:r>
              <a:rPr lang="it-IT" altLang="ja-JP" sz="1400" dirty="0">
                <a:latin typeface="Candara" pitchFamily="34" charset="0"/>
              </a:rPr>
              <a:t>. L’interfaccia del futuro sarà in grado di comprendere I gesti e il linguaggio di chi la utilizza. L’uomo chiede alla macchina l’informazione e questa gliela restituisce interpretandone il linguaggio; l’uomo afferra l’informazione e la condivide con un semplice gesto.</a:t>
            </a:r>
          </a:p>
          <a:p>
            <a:endParaRPr lang="it-IT" altLang="ja-JP" sz="1400" dirty="0">
              <a:latin typeface="Candara" pitchFamily="34" charset="0"/>
            </a:endParaRPr>
          </a:p>
          <a:p>
            <a:r>
              <a:rPr lang="it-IT" altLang="ja-JP" sz="1400" dirty="0">
                <a:latin typeface="Candara" pitchFamily="34" charset="0"/>
              </a:rPr>
              <a:t>Da cinque anni stiamo studiando nuovi sistemi che possano sfruttare il concetto di </a:t>
            </a:r>
            <a:r>
              <a:rPr lang="it-IT" altLang="ja-JP" sz="1400" dirty="0" err="1">
                <a:latin typeface="Candara" pitchFamily="34" charset="0"/>
              </a:rPr>
              <a:t>Cloud</a:t>
            </a:r>
            <a:r>
              <a:rPr lang="it-IT" altLang="ja-JP" sz="1400" dirty="0">
                <a:latin typeface="Candara" pitchFamily="34" charset="0"/>
              </a:rPr>
              <a:t> </a:t>
            </a:r>
            <a:r>
              <a:rPr lang="it-IT" altLang="ja-JP" sz="1400" dirty="0" err="1">
                <a:latin typeface="Candara" pitchFamily="34" charset="0"/>
              </a:rPr>
              <a:t>Computing</a:t>
            </a:r>
            <a:r>
              <a:rPr lang="it-IT" altLang="ja-JP" sz="1400" dirty="0">
                <a:latin typeface="Candara" pitchFamily="34" charset="0"/>
              </a:rPr>
              <a:t> nella sua forma più profonda: la collaborazione</a:t>
            </a:r>
            <a:r>
              <a:rPr lang="it-IT" altLang="ja-JP" sz="1400" b="1" dirty="0">
                <a:latin typeface="Candara" pitchFamily="34" charset="0"/>
              </a:rPr>
              <a:t>. Una superficie </a:t>
            </a:r>
            <a:r>
              <a:rPr lang="it-IT" altLang="ja-JP" sz="1400" b="1" dirty="0" err="1">
                <a:latin typeface="Candara" pitchFamily="34" charset="0"/>
              </a:rPr>
              <a:t>multitouch</a:t>
            </a:r>
            <a:r>
              <a:rPr lang="it-IT" altLang="ja-JP" sz="1400" b="1" dirty="0">
                <a:latin typeface="Candara" pitchFamily="34" charset="0"/>
              </a:rPr>
              <a:t> ha nel suo dna il concetto di </a:t>
            </a:r>
            <a:r>
              <a:rPr lang="it-IT" altLang="ja-JP" sz="1400" b="1" dirty="0" err="1">
                <a:latin typeface="Candara" pitchFamily="34" charset="0"/>
              </a:rPr>
              <a:t>Cloud</a:t>
            </a:r>
            <a:r>
              <a:rPr lang="it-IT" altLang="ja-JP" sz="1400" b="1" dirty="0">
                <a:latin typeface="Candara" pitchFamily="34" charset="0"/>
              </a:rPr>
              <a:t> </a:t>
            </a:r>
            <a:r>
              <a:rPr lang="it-IT" altLang="ja-JP" sz="1400" b="1" dirty="0" err="1">
                <a:latin typeface="Candara" pitchFamily="34" charset="0"/>
              </a:rPr>
              <a:t>Computing</a:t>
            </a:r>
            <a:r>
              <a:rPr lang="it-IT" altLang="ja-JP" sz="1400" b="1" dirty="0">
                <a:latin typeface="Candara" pitchFamily="34" charset="0"/>
              </a:rPr>
              <a:t> e di condivisione.</a:t>
            </a:r>
            <a:r>
              <a:rPr lang="it-IT" altLang="ja-JP" sz="1400" dirty="0">
                <a:latin typeface="Candara" pitchFamily="34" charset="0"/>
              </a:rPr>
              <a:t> Ogni oggetto visualizzato sulla sua superficie è un oggetto flottante e non statico ed è quindi per sua costruzione condiviso: </a:t>
            </a:r>
            <a:r>
              <a:rPr lang="it-IT" altLang="ja-JP" sz="1400" dirty="0" err="1">
                <a:latin typeface="Candara" pitchFamily="34" charset="0"/>
              </a:rPr>
              <a:t>condiviso</a:t>
            </a:r>
            <a:r>
              <a:rPr lang="it-IT" altLang="ja-JP" sz="1400" dirty="0">
                <a:latin typeface="Candara" pitchFamily="34" charset="0"/>
              </a:rPr>
              <a:t> con il mondo mobile, condiviso con altre superfici </a:t>
            </a:r>
            <a:r>
              <a:rPr lang="it-IT" altLang="ja-JP" sz="1400" dirty="0" err="1">
                <a:latin typeface="Candara" pitchFamily="34" charset="0"/>
              </a:rPr>
              <a:t>touch</a:t>
            </a:r>
            <a:r>
              <a:rPr lang="it-IT" altLang="ja-JP" sz="1400" dirty="0">
                <a:latin typeface="Candara" pitchFamily="34" charset="0"/>
              </a:rPr>
              <a:t>, condiviso con tutti i </a:t>
            </a:r>
            <a:r>
              <a:rPr lang="it-IT" altLang="ja-JP" sz="1400" dirty="0" err="1">
                <a:latin typeface="Candara" pitchFamily="34" charset="0"/>
              </a:rPr>
              <a:t>device</a:t>
            </a:r>
            <a:r>
              <a:rPr lang="it-IT" altLang="ja-JP" sz="1400" dirty="0">
                <a:latin typeface="Candara" pitchFamily="34" charset="0"/>
              </a:rPr>
              <a:t> che lo circondano, ma sopratutto condiviso con gli altri esseri umani. </a:t>
            </a:r>
          </a:p>
          <a:p>
            <a:endParaRPr lang="it-IT" altLang="ja-JP" sz="1400" dirty="0">
              <a:latin typeface="Candara" pitchFamily="34" charset="0"/>
            </a:endParaRPr>
          </a:p>
          <a:p>
            <a:r>
              <a:rPr lang="it-IT" altLang="ja-JP" sz="1400" dirty="0">
                <a:latin typeface="Candara" pitchFamily="34" charset="0"/>
              </a:rPr>
              <a:t>Il nuovo concetto di </a:t>
            </a:r>
            <a:r>
              <a:rPr lang="it-IT" altLang="ja-JP" sz="1400" b="1" dirty="0">
                <a:latin typeface="Candara" pitchFamily="34" charset="0"/>
              </a:rPr>
              <a:t>social </a:t>
            </a:r>
            <a:r>
              <a:rPr lang="it-IT" altLang="ja-JP" sz="1400" b="1" dirty="0" err="1">
                <a:latin typeface="Candara" pitchFamily="34" charset="0"/>
              </a:rPr>
              <a:t>pc</a:t>
            </a:r>
            <a:r>
              <a:rPr lang="it-IT" altLang="ja-JP" sz="1400" b="1" dirty="0">
                <a:latin typeface="Candara" pitchFamily="34" charset="0"/>
              </a:rPr>
              <a:t> </a:t>
            </a:r>
            <a:r>
              <a:rPr lang="it-IT" altLang="ja-JP" sz="1400" dirty="0">
                <a:latin typeface="Candara" pitchFamily="34" charset="0"/>
              </a:rPr>
              <a:t>che ne deriva è una propaggine naturale dei social </a:t>
            </a:r>
            <a:r>
              <a:rPr lang="it-IT" altLang="ja-JP" sz="1400" dirty="0" err="1">
                <a:latin typeface="Candara" pitchFamily="34" charset="0"/>
              </a:rPr>
              <a:t>networks</a:t>
            </a:r>
            <a:r>
              <a:rPr lang="it-IT" altLang="ja-JP" sz="1400" dirty="0">
                <a:latin typeface="Candara" pitchFamily="34" charset="0"/>
              </a:rPr>
              <a:t>  e delle applicazioni </a:t>
            </a:r>
            <a:r>
              <a:rPr lang="it-IT" altLang="ja-JP" sz="1400" dirty="0" err="1">
                <a:latin typeface="Candara" pitchFamily="34" charset="0"/>
              </a:rPr>
              <a:t>cloudizzate</a:t>
            </a:r>
            <a:r>
              <a:rPr lang="it-IT" altLang="ja-JP" sz="1400" dirty="0">
                <a:latin typeface="Candara" pitchFamily="34" charset="0"/>
              </a:rPr>
              <a:t>. Il software determina l’hardware che lo utilizza e le interfacce naturali ne sono l’ennesimo esempio. </a:t>
            </a:r>
          </a:p>
          <a:p>
            <a:r>
              <a:rPr lang="it-IT" altLang="ja-JP" sz="1400" dirty="0" smtClean="0">
                <a:latin typeface="Candara" pitchFamily="34" charset="0"/>
              </a:rPr>
              <a:t>I </a:t>
            </a:r>
            <a:r>
              <a:rPr lang="it-IT" altLang="ja-JP" sz="1400" b="1" dirty="0" smtClean="0">
                <a:latin typeface="Candara" pitchFamily="34" charset="0"/>
              </a:rPr>
              <a:t>mercati </a:t>
            </a:r>
            <a:r>
              <a:rPr lang="it-IT" altLang="ja-JP" sz="1400" b="1" dirty="0">
                <a:latin typeface="Candara" pitchFamily="34" charset="0"/>
              </a:rPr>
              <a:t>PA e </a:t>
            </a:r>
            <a:r>
              <a:rPr lang="it-IT" altLang="ja-JP" sz="1400" b="1" dirty="0" err="1">
                <a:latin typeface="Candara" pitchFamily="34" charset="0"/>
              </a:rPr>
              <a:t>Enterprise</a:t>
            </a:r>
            <a:r>
              <a:rPr lang="it-IT" altLang="ja-JP" sz="1400" dirty="0">
                <a:latin typeface="Candara" pitchFamily="34" charset="0"/>
              </a:rPr>
              <a:t>, l’uno impegnato nel processo di informatizzazione e l’altro alla costante ricerca di canali di comunicazione efficaci, vengono naturalmente coinvolti in questo tipo di rivoluzione. </a:t>
            </a:r>
          </a:p>
          <a:p>
            <a:endParaRPr lang="it-IT" altLang="ja-JP" sz="1400" dirty="0">
              <a:latin typeface="Candara" pitchFamily="34" charset="0"/>
            </a:endParaRPr>
          </a:p>
          <a:p>
            <a:r>
              <a:rPr lang="it-IT" altLang="ja-JP" sz="1400" dirty="0">
                <a:latin typeface="Candara" pitchFamily="34" charset="0"/>
              </a:rPr>
              <a:t>L’informatizzazione per essere </a:t>
            </a:r>
            <a:r>
              <a:rPr lang="it-IT" altLang="ja-JP" sz="1400" b="1" dirty="0">
                <a:latin typeface="Candara" pitchFamily="34" charset="0"/>
              </a:rPr>
              <a:t>“socialmente utile ed integrata”</a:t>
            </a:r>
            <a:r>
              <a:rPr lang="it-IT" altLang="ja-JP" sz="1400" dirty="0">
                <a:latin typeface="Candara" pitchFamily="34" charset="0"/>
              </a:rPr>
              <a:t>,</a:t>
            </a:r>
            <a:r>
              <a:rPr lang="it-IT" altLang="ja-JP" sz="1400" b="1" dirty="0">
                <a:latin typeface="Candara" pitchFamily="34" charset="0"/>
              </a:rPr>
              <a:t> </a:t>
            </a:r>
            <a:r>
              <a:rPr lang="it-IT" altLang="ja-JP" sz="1400" dirty="0">
                <a:latin typeface="Candara" pitchFamily="34" charset="0"/>
              </a:rPr>
              <a:t>dovrà cercare di abbattere lo strato di conoscenza tecnologica necessario ad oggi per utilizzare uno strumento informatico, mentre la comunicazione si spingerà sempre più verso un utilizzo sociale del mezzo informatico. </a:t>
            </a:r>
            <a:endParaRPr lang="it-IT" sz="1400" dirty="0">
              <a:latin typeface="Candara" pitchFamily="34" charset="0"/>
            </a:endParaRPr>
          </a:p>
        </p:txBody>
      </p:sp>
      <p:sp>
        <p:nvSpPr>
          <p:cNvPr id="62467" name="Rettangolo 3"/>
          <p:cNvSpPr>
            <a:spLocks noChangeArrowheads="1"/>
          </p:cNvSpPr>
          <p:nvPr/>
        </p:nvSpPr>
        <p:spPr bwMode="auto">
          <a:xfrm>
            <a:off x="-109538" y="115888"/>
            <a:ext cx="9361488" cy="823912"/>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Interfacce Naturali: scenario generale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checkerboard(across)">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466">
                                            <p:txEl>
                                              <p:pRg st="2" end="2"/>
                                            </p:txEl>
                                          </p:spTgt>
                                        </p:tgtEl>
                                        <p:attrNameLst>
                                          <p:attrName>style.visibility</p:attrName>
                                        </p:attrNameLst>
                                      </p:cBhvr>
                                      <p:to>
                                        <p:strVal val="visible"/>
                                      </p:to>
                                    </p:set>
                                    <p:animEffect transition="in" filter="checkerboard(across)">
                                      <p:cBhvr>
                                        <p:cTn id="12" dur="500"/>
                                        <p:tgtEl>
                                          <p:spTgt spid="624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2466">
                                            <p:txEl>
                                              <p:pRg st="4" end="4"/>
                                            </p:txEl>
                                          </p:spTgt>
                                        </p:tgtEl>
                                        <p:attrNameLst>
                                          <p:attrName>style.visibility</p:attrName>
                                        </p:attrNameLst>
                                      </p:cBhvr>
                                      <p:to>
                                        <p:strVal val="visible"/>
                                      </p:to>
                                    </p:set>
                                    <p:animEffect transition="in" filter="checkerboard(across)">
                                      <p:cBhvr>
                                        <p:cTn id="17" dur="500"/>
                                        <p:tgtEl>
                                          <p:spTgt spid="624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2466">
                                            <p:txEl>
                                              <p:pRg st="6" end="6"/>
                                            </p:txEl>
                                          </p:spTgt>
                                        </p:tgtEl>
                                        <p:attrNameLst>
                                          <p:attrName>style.visibility</p:attrName>
                                        </p:attrNameLst>
                                      </p:cBhvr>
                                      <p:to>
                                        <p:strVal val="visible"/>
                                      </p:to>
                                    </p:set>
                                    <p:animEffect transition="in" filter="checkerboard(across)">
                                      <p:cBhvr>
                                        <p:cTn id="22" dur="500"/>
                                        <p:tgtEl>
                                          <p:spTgt spid="62466">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62466">
                                            <p:txEl>
                                              <p:pRg st="7" end="7"/>
                                            </p:txEl>
                                          </p:spTgt>
                                        </p:tgtEl>
                                        <p:attrNameLst>
                                          <p:attrName>style.visibility</p:attrName>
                                        </p:attrNameLst>
                                      </p:cBhvr>
                                      <p:to>
                                        <p:strVal val="visible"/>
                                      </p:to>
                                    </p:set>
                                    <p:animEffect transition="in" filter="checkerboard(across)">
                                      <p:cBhvr>
                                        <p:cTn id="25" dur="500"/>
                                        <p:tgtEl>
                                          <p:spTgt spid="6246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2466">
                                            <p:txEl>
                                              <p:pRg st="9" end="9"/>
                                            </p:txEl>
                                          </p:spTgt>
                                        </p:tgtEl>
                                        <p:attrNameLst>
                                          <p:attrName>style.visibility</p:attrName>
                                        </p:attrNameLst>
                                      </p:cBhvr>
                                      <p:to>
                                        <p:strVal val="visible"/>
                                      </p:to>
                                    </p:set>
                                    <p:animEffect transition="in" filter="checkerboard(across)">
                                      <p:cBhvr>
                                        <p:cTn id="30" dur="500"/>
                                        <p:tgtEl>
                                          <p:spTgt spid="624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7"/>
          <p:cNvSpPr>
            <a:spLocks noChangeArrowheads="1"/>
          </p:cNvSpPr>
          <p:nvPr/>
        </p:nvSpPr>
        <p:spPr bwMode="auto">
          <a:xfrm>
            <a:off x="755650" y="908050"/>
            <a:ext cx="7143750" cy="5262979"/>
          </a:xfrm>
          <a:prstGeom prst="rect">
            <a:avLst/>
          </a:prstGeom>
          <a:noFill/>
          <a:ln w="9525">
            <a:noFill/>
            <a:miter lim="800000"/>
            <a:headEnd/>
            <a:tailEnd/>
          </a:ln>
        </p:spPr>
        <p:txBody>
          <a:bodyPr>
            <a:spAutoFit/>
          </a:bodyPr>
          <a:lstStyle/>
          <a:p>
            <a:pPr eaLnBrk="0" hangingPunct="0"/>
            <a:endParaRPr lang="it-IT" sz="1400" dirty="0">
              <a:latin typeface="Candara" pitchFamily="34" charset="0"/>
            </a:endParaRPr>
          </a:p>
          <a:p>
            <a:pPr eaLnBrk="0" hangingPunct="0"/>
            <a:r>
              <a:rPr lang="it-IT" sz="1400" dirty="0">
                <a:latin typeface="Candara" pitchFamily="34" charset="0"/>
              </a:rPr>
              <a:t>L’arrivo  sul  mercato  </a:t>
            </a:r>
            <a:r>
              <a:rPr lang="it-IT" sz="1400" b="1" dirty="0">
                <a:latin typeface="Candara" pitchFamily="34" charset="0"/>
              </a:rPr>
              <a:t>di  </a:t>
            </a:r>
            <a:r>
              <a:rPr lang="it-IT" sz="1400" b="1" dirty="0" err="1">
                <a:latin typeface="Candara" pitchFamily="34" charset="0"/>
              </a:rPr>
              <a:t>device</a:t>
            </a:r>
            <a:r>
              <a:rPr lang="it-IT" sz="1400" b="1" dirty="0">
                <a:latin typeface="Candara" pitchFamily="34" charset="0"/>
              </a:rPr>
              <a:t>,  soprattutto  portatili,  dotati  di  interfacce  </a:t>
            </a:r>
            <a:r>
              <a:rPr lang="it-IT" sz="1400" b="1" dirty="0" err="1">
                <a:latin typeface="Candara" pitchFamily="34" charset="0"/>
              </a:rPr>
              <a:t>touch</a:t>
            </a:r>
            <a:r>
              <a:rPr lang="it-IT" sz="1400" b="1" dirty="0">
                <a:latin typeface="Candara" pitchFamily="34" charset="0"/>
              </a:rPr>
              <a:t>  </a:t>
            </a:r>
            <a:r>
              <a:rPr lang="it-IT" sz="1400" b="1" dirty="0" err="1">
                <a:latin typeface="Candara" pitchFamily="34" charset="0"/>
              </a:rPr>
              <a:t>screen</a:t>
            </a:r>
            <a:r>
              <a:rPr lang="it-IT" sz="1400" dirty="0">
                <a:latin typeface="Candara" pitchFamily="34" charset="0"/>
              </a:rPr>
              <a:t>,  ha aperto nuovi scenari di mercato, di dibattito scientifico e di attenzione dei media. </a:t>
            </a:r>
          </a:p>
          <a:p>
            <a:pPr eaLnBrk="0" hangingPunct="0"/>
            <a:r>
              <a:rPr lang="it-IT" sz="1400" dirty="0">
                <a:latin typeface="Candara" pitchFamily="34" charset="0"/>
              </a:rPr>
              <a:t>La  sfida  è  senza  dubbio  quella  di  dare  la  possibilità  a  tutti,  e  non  solo  ai  soggetti  più </a:t>
            </a:r>
          </a:p>
          <a:p>
            <a:pPr eaLnBrk="0" hangingPunct="0"/>
            <a:r>
              <a:rPr lang="it-IT" sz="1400" dirty="0">
                <a:latin typeface="Candara" pitchFamily="34" charset="0"/>
              </a:rPr>
              <a:t>tecnologicamente  preparati,  </a:t>
            </a:r>
            <a:r>
              <a:rPr lang="it-IT" sz="1400" b="1" dirty="0">
                <a:latin typeface="Candara" pitchFamily="34" charset="0"/>
              </a:rPr>
              <a:t>di  fruire  interfacce  sempre  più  intuitive  sulla  maggior  parte </a:t>
            </a:r>
            <a:r>
              <a:rPr lang="it-IT" sz="1400" b="1" dirty="0" smtClean="0">
                <a:latin typeface="Candara" pitchFamily="34" charset="0"/>
              </a:rPr>
              <a:t>delle </a:t>
            </a:r>
            <a:r>
              <a:rPr lang="it-IT" sz="1400" b="1" dirty="0">
                <a:latin typeface="Candara" pitchFamily="34" charset="0"/>
              </a:rPr>
              <a:t>superfici di contatto con cui si ha a che fare nella quotidianità</a:t>
            </a:r>
            <a:r>
              <a:rPr lang="it-IT" sz="1400" dirty="0">
                <a:latin typeface="Candara" pitchFamily="34" charset="0"/>
              </a:rPr>
              <a:t>.  </a:t>
            </a:r>
          </a:p>
          <a:p>
            <a:pPr eaLnBrk="0" hangingPunct="0"/>
            <a:r>
              <a:rPr lang="it-IT" sz="1400" dirty="0">
                <a:latin typeface="Candara" pitchFamily="34" charset="0"/>
              </a:rPr>
              <a:t> </a:t>
            </a:r>
          </a:p>
          <a:p>
            <a:pPr eaLnBrk="0" hangingPunct="0"/>
            <a:r>
              <a:rPr lang="it-IT" sz="1400" dirty="0">
                <a:latin typeface="Candara" pitchFamily="34" charset="0"/>
              </a:rPr>
              <a:t>L’</a:t>
            </a:r>
            <a:r>
              <a:rPr lang="it-IT" sz="1400" b="1" dirty="0">
                <a:latin typeface="Candara" pitchFamily="34" charset="0"/>
              </a:rPr>
              <a:t>Internet  </a:t>
            </a:r>
            <a:r>
              <a:rPr lang="it-IT" sz="1400" b="1" dirty="0" err="1">
                <a:latin typeface="Candara" pitchFamily="34" charset="0"/>
              </a:rPr>
              <a:t>of</a:t>
            </a:r>
            <a:r>
              <a:rPr lang="it-IT" sz="1400" b="1" dirty="0">
                <a:latin typeface="Candara" pitchFamily="34" charset="0"/>
              </a:rPr>
              <a:t>  </a:t>
            </a:r>
            <a:r>
              <a:rPr lang="it-IT" sz="1400" b="1" dirty="0" err="1">
                <a:latin typeface="Candara" pitchFamily="34" charset="0"/>
              </a:rPr>
              <a:t>Things</a:t>
            </a:r>
            <a:r>
              <a:rPr lang="it-IT" sz="1400" dirty="0">
                <a:latin typeface="Candara" pitchFamily="34" charset="0"/>
              </a:rPr>
              <a:t>,  le  tecnologie  sempre  più  “invisibili”  e  dunque  vincenti,  secondo </a:t>
            </a:r>
          </a:p>
          <a:p>
            <a:pPr eaLnBrk="0" hangingPunct="0"/>
            <a:r>
              <a:rPr lang="it-IT" sz="1400" dirty="0">
                <a:latin typeface="Candara" pitchFamily="34" charset="0"/>
              </a:rPr>
              <a:t>Negroponte, sono la base di un’evoluzione ormai più che avviata dei paradigmi comunicativi </a:t>
            </a:r>
          </a:p>
          <a:p>
            <a:pPr eaLnBrk="0" hangingPunct="0"/>
            <a:r>
              <a:rPr lang="it-IT" sz="1400" dirty="0">
                <a:latin typeface="Candara" pitchFamily="34" charset="0"/>
              </a:rPr>
              <a:t>della tecnologie digitali. </a:t>
            </a:r>
          </a:p>
          <a:p>
            <a:pPr eaLnBrk="0" hangingPunct="0"/>
            <a:r>
              <a:rPr lang="it-IT" sz="1400" dirty="0">
                <a:latin typeface="Candara" pitchFamily="34" charset="0"/>
              </a:rPr>
              <a:t>    </a:t>
            </a:r>
          </a:p>
          <a:p>
            <a:pPr eaLnBrk="0" hangingPunct="0"/>
            <a:r>
              <a:rPr lang="it-IT" sz="1400" dirty="0">
                <a:latin typeface="Candara" pitchFamily="34" charset="0"/>
              </a:rPr>
              <a:t>Negli   ultimi   anni   la   capacità   elaborativa   dei   sistemi   è   notevolmente   cresciuta, </a:t>
            </a:r>
          </a:p>
          <a:p>
            <a:pPr eaLnBrk="0" hangingPunct="0"/>
            <a:r>
              <a:rPr lang="it-IT" sz="1400" dirty="0">
                <a:latin typeface="Candara" pitchFamily="34" charset="0"/>
              </a:rPr>
              <a:t>diversamente  i  sistemi  d’interfaccia  non  si  sono  evoluti  con  la  medesima  velocità.  </a:t>
            </a:r>
            <a:endParaRPr lang="it-IT" sz="1400" dirty="0" smtClean="0">
              <a:latin typeface="Candara" pitchFamily="34" charset="0"/>
            </a:endParaRPr>
          </a:p>
          <a:p>
            <a:pPr eaLnBrk="0" hangingPunct="0"/>
            <a:r>
              <a:rPr lang="it-IT" sz="1400" dirty="0" smtClean="0">
                <a:latin typeface="Candara" pitchFamily="34" charset="0"/>
              </a:rPr>
              <a:t>Basti pensare </a:t>
            </a:r>
            <a:r>
              <a:rPr lang="it-IT" sz="1400" dirty="0">
                <a:latin typeface="Candara" pitchFamily="34" charset="0"/>
              </a:rPr>
              <a:t>che </a:t>
            </a:r>
            <a:r>
              <a:rPr lang="it-IT" sz="1400" b="1" dirty="0">
                <a:latin typeface="Candara" pitchFamily="34" charset="0"/>
              </a:rPr>
              <a:t>dal 1983</a:t>
            </a:r>
            <a:r>
              <a:rPr lang="it-IT" sz="1400" dirty="0">
                <a:latin typeface="Candara" pitchFamily="34" charset="0"/>
              </a:rPr>
              <a:t>, quando Apple presentò il primo sistema operativo con interfaccia </a:t>
            </a:r>
          </a:p>
          <a:p>
            <a:pPr eaLnBrk="0" hangingPunct="0"/>
            <a:r>
              <a:rPr lang="it-IT" sz="1400" dirty="0">
                <a:latin typeface="Candara" pitchFamily="34" charset="0"/>
              </a:rPr>
              <a:t>grafica e mouse, </a:t>
            </a:r>
            <a:r>
              <a:rPr lang="it-IT" sz="1400" b="1" dirty="0">
                <a:latin typeface="Candara" pitchFamily="34" charset="0"/>
              </a:rPr>
              <a:t>i sistemi d’interazione uomo macchina non hanno avuto notevoli sviluppi</a:t>
            </a:r>
            <a:r>
              <a:rPr lang="it-IT" sz="1400" dirty="0">
                <a:latin typeface="Candara" pitchFamily="34" charset="0"/>
              </a:rPr>
              <a:t>. </a:t>
            </a:r>
          </a:p>
          <a:p>
            <a:pPr eaLnBrk="0" hangingPunct="0"/>
            <a:endParaRPr lang="it-IT" sz="1400" dirty="0">
              <a:latin typeface="Candara" pitchFamily="34" charset="0"/>
            </a:endParaRPr>
          </a:p>
          <a:p>
            <a:pPr eaLnBrk="0" hangingPunct="0"/>
            <a:r>
              <a:rPr lang="it-IT" sz="1400" dirty="0" smtClean="0">
                <a:latin typeface="Candara" pitchFamily="34" charset="0"/>
              </a:rPr>
              <a:t>N</a:t>
            </a:r>
            <a:r>
              <a:rPr lang="it-IT" sz="1400" dirty="0" smtClean="0">
                <a:latin typeface="Candara" pitchFamily="34" charset="0"/>
              </a:rPr>
              <a:t>egli </a:t>
            </a:r>
            <a:r>
              <a:rPr lang="it-IT" sz="1400" dirty="0">
                <a:latin typeface="Candara" pitchFamily="34" charset="0"/>
              </a:rPr>
              <a:t>ultimi </a:t>
            </a:r>
            <a:r>
              <a:rPr lang="it-IT" sz="1400" dirty="0" smtClean="0">
                <a:latin typeface="Candara" pitchFamily="34" charset="0"/>
              </a:rPr>
              <a:t>anni </a:t>
            </a:r>
            <a:r>
              <a:rPr lang="it-IT" sz="1400" dirty="0">
                <a:latin typeface="Candara" pitchFamily="34" charset="0"/>
              </a:rPr>
              <a:t>i prodotti che hanno proposto innovazioni nel campo dell’interfaccia uomo </a:t>
            </a:r>
            <a:r>
              <a:rPr lang="it-IT" sz="1400" dirty="0" smtClean="0">
                <a:latin typeface="Candara" pitchFamily="34" charset="0"/>
              </a:rPr>
              <a:t>macchina hanno avuto significativi impatti commerciali:  </a:t>
            </a:r>
            <a:endParaRPr lang="it-IT" sz="1400" dirty="0">
              <a:latin typeface="Candara" pitchFamily="34" charset="0"/>
            </a:endParaRPr>
          </a:p>
          <a:p>
            <a:pPr eaLnBrk="0" hangingPunct="0"/>
            <a:r>
              <a:rPr lang="it-IT" sz="1400" dirty="0">
                <a:latin typeface="Candara" pitchFamily="34" charset="0"/>
              </a:rPr>
              <a:t>- </a:t>
            </a:r>
            <a:r>
              <a:rPr lang="it-IT" sz="1400" b="1" dirty="0">
                <a:latin typeface="Candara" pitchFamily="34" charset="0"/>
              </a:rPr>
              <a:t>La Console di gioco della Nintendo “</a:t>
            </a:r>
            <a:r>
              <a:rPr lang="it-IT" sz="1400" b="1" dirty="0" err="1">
                <a:latin typeface="Candara" pitchFamily="34" charset="0"/>
              </a:rPr>
              <a:t>Wii</a:t>
            </a:r>
            <a:r>
              <a:rPr lang="it-IT" sz="1400" b="1" dirty="0">
                <a:latin typeface="Candara" pitchFamily="34" charset="0"/>
              </a:rPr>
              <a:t>”</a:t>
            </a:r>
            <a:r>
              <a:rPr lang="it-IT" sz="1400" dirty="0">
                <a:latin typeface="Candara" pitchFamily="34" charset="0"/>
              </a:rPr>
              <a:t>, nonostante la grafica obsoleta, ma avendo un </a:t>
            </a:r>
          </a:p>
          <a:p>
            <a:pPr eaLnBrk="0" hangingPunct="0"/>
            <a:r>
              <a:rPr lang="it-IT" sz="1400" dirty="0">
                <a:latin typeface="Candara" pitchFamily="34" charset="0"/>
              </a:rPr>
              <a:t>sistema di interfaccia più intuitivo ha spopolato sul mercato.  </a:t>
            </a:r>
          </a:p>
          <a:p>
            <a:pPr eaLnBrk="0" hangingPunct="0"/>
            <a:r>
              <a:rPr lang="it-IT" sz="1400" dirty="0">
                <a:latin typeface="Candara" pitchFamily="34" charset="0"/>
              </a:rPr>
              <a:t>- </a:t>
            </a:r>
            <a:r>
              <a:rPr lang="it-IT" sz="1400" b="1" dirty="0">
                <a:latin typeface="Candara" pitchFamily="34" charset="0"/>
              </a:rPr>
              <a:t>Lo </a:t>
            </a:r>
            <a:r>
              <a:rPr lang="it-IT" sz="1400" b="1" dirty="0" err="1">
                <a:latin typeface="Candara" pitchFamily="34" charset="0"/>
              </a:rPr>
              <a:t>smartfone</a:t>
            </a:r>
            <a:r>
              <a:rPr lang="it-IT" sz="1400" b="1" dirty="0">
                <a:latin typeface="Candara" pitchFamily="34" charset="0"/>
              </a:rPr>
              <a:t> della Apple “</a:t>
            </a:r>
            <a:r>
              <a:rPr lang="it-IT" sz="1400" b="1" dirty="0" err="1">
                <a:latin typeface="Candara" pitchFamily="34" charset="0"/>
              </a:rPr>
              <a:t>IPhone</a:t>
            </a:r>
            <a:r>
              <a:rPr lang="it-IT" sz="1400" b="1" dirty="0">
                <a:latin typeface="Candara" pitchFamily="34" charset="0"/>
              </a:rPr>
              <a:t>”</a:t>
            </a:r>
            <a:r>
              <a:rPr lang="it-IT" sz="1400" dirty="0">
                <a:latin typeface="Candara" pitchFamily="34" charset="0"/>
              </a:rPr>
              <a:t>,</a:t>
            </a:r>
            <a:r>
              <a:rPr lang="it-IT" sz="1400" b="1" dirty="0">
                <a:latin typeface="Candara" pitchFamily="34" charset="0"/>
              </a:rPr>
              <a:t> </a:t>
            </a:r>
            <a:r>
              <a:rPr lang="it-IT" sz="1400" dirty="0">
                <a:latin typeface="Candara" pitchFamily="34" charset="0"/>
              </a:rPr>
              <a:t>che introducendo un sistema di I/O più semplice per </a:t>
            </a:r>
          </a:p>
          <a:p>
            <a:pPr eaLnBrk="0" hangingPunct="0"/>
            <a:r>
              <a:rPr lang="it-IT" sz="1400" dirty="0">
                <a:latin typeface="Candara" pitchFamily="34" charset="0"/>
              </a:rPr>
              <a:t>la visualizzazione delle informazioni, ha  creato un oggetto che tutti i maggiori produttori </a:t>
            </a:r>
          </a:p>
          <a:p>
            <a:pPr eaLnBrk="0" hangingPunct="0"/>
            <a:r>
              <a:rPr lang="it-IT" sz="1400" dirty="0">
                <a:latin typeface="Candara" pitchFamily="34" charset="0"/>
              </a:rPr>
              <a:t>hanno imitato.  </a:t>
            </a:r>
          </a:p>
          <a:p>
            <a:pPr eaLnBrk="0" hangingPunct="0"/>
            <a:endParaRPr lang="it-IT" sz="1400" dirty="0">
              <a:latin typeface="Candara" pitchFamily="34" charset="0"/>
            </a:endParaRPr>
          </a:p>
        </p:txBody>
      </p:sp>
      <p:sp>
        <p:nvSpPr>
          <p:cNvPr id="18434" name="Rettangolo 3"/>
          <p:cNvSpPr>
            <a:spLocks noChangeArrowheads="1"/>
          </p:cNvSpPr>
          <p:nvPr/>
        </p:nvSpPr>
        <p:spPr bwMode="auto">
          <a:xfrm>
            <a:off x="2143125" y="142875"/>
            <a:ext cx="4572000" cy="75406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Stato dell’arte e sviluppo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3">
                                            <p:txEl>
                                              <p:pRg st="1" end="1"/>
                                            </p:txEl>
                                          </p:spTgt>
                                        </p:tgtEl>
                                        <p:attrNameLst>
                                          <p:attrName>style.visibility</p:attrName>
                                        </p:attrNameLst>
                                      </p:cBhvr>
                                      <p:to>
                                        <p:strVal val="visible"/>
                                      </p:to>
                                    </p:set>
                                    <p:animEffect transition="in" filter="checkerboard(across)">
                                      <p:cBhvr>
                                        <p:cTn id="7" dur="500"/>
                                        <p:tgtEl>
                                          <p:spTgt spid="1843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33">
                                            <p:txEl>
                                              <p:pRg st="2" end="2"/>
                                            </p:txEl>
                                          </p:spTgt>
                                        </p:tgtEl>
                                        <p:attrNameLst>
                                          <p:attrName>style.visibility</p:attrName>
                                        </p:attrNameLst>
                                      </p:cBhvr>
                                      <p:to>
                                        <p:strVal val="visible"/>
                                      </p:to>
                                    </p:set>
                                    <p:animEffect transition="in" filter="checkerboard(across)">
                                      <p:cBhvr>
                                        <p:cTn id="10" dur="500"/>
                                        <p:tgtEl>
                                          <p:spTgt spid="1843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8433">
                                            <p:txEl>
                                              <p:pRg st="3" end="3"/>
                                            </p:txEl>
                                          </p:spTgt>
                                        </p:tgtEl>
                                        <p:attrNameLst>
                                          <p:attrName>style.visibility</p:attrName>
                                        </p:attrNameLst>
                                      </p:cBhvr>
                                      <p:to>
                                        <p:strVal val="visible"/>
                                      </p:to>
                                    </p:set>
                                    <p:animEffect transition="in" filter="checkerboard(across)">
                                      <p:cBhvr>
                                        <p:cTn id="13" dur="500"/>
                                        <p:tgtEl>
                                          <p:spTgt spid="1843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8433">
                                            <p:txEl>
                                              <p:pRg st="5" end="5"/>
                                            </p:txEl>
                                          </p:spTgt>
                                        </p:tgtEl>
                                        <p:attrNameLst>
                                          <p:attrName>style.visibility</p:attrName>
                                        </p:attrNameLst>
                                      </p:cBhvr>
                                      <p:to>
                                        <p:strVal val="visible"/>
                                      </p:to>
                                    </p:set>
                                    <p:animEffect transition="in" filter="checkerboard(across)">
                                      <p:cBhvr>
                                        <p:cTn id="18" dur="500"/>
                                        <p:tgtEl>
                                          <p:spTgt spid="1843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8433">
                                            <p:txEl>
                                              <p:pRg st="6" end="6"/>
                                            </p:txEl>
                                          </p:spTgt>
                                        </p:tgtEl>
                                        <p:attrNameLst>
                                          <p:attrName>style.visibility</p:attrName>
                                        </p:attrNameLst>
                                      </p:cBhvr>
                                      <p:to>
                                        <p:strVal val="visible"/>
                                      </p:to>
                                    </p:set>
                                    <p:animEffect transition="in" filter="checkerboard(across)">
                                      <p:cBhvr>
                                        <p:cTn id="21" dur="500"/>
                                        <p:tgtEl>
                                          <p:spTgt spid="1843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8433">
                                            <p:txEl>
                                              <p:pRg st="7" end="7"/>
                                            </p:txEl>
                                          </p:spTgt>
                                        </p:tgtEl>
                                        <p:attrNameLst>
                                          <p:attrName>style.visibility</p:attrName>
                                        </p:attrNameLst>
                                      </p:cBhvr>
                                      <p:to>
                                        <p:strVal val="visible"/>
                                      </p:to>
                                    </p:set>
                                    <p:animEffect transition="in" filter="checkerboard(across)">
                                      <p:cBhvr>
                                        <p:cTn id="24" dur="500"/>
                                        <p:tgtEl>
                                          <p:spTgt spid="1843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433">
                                            <p:txEl>
                                              <p:pRg st="9" end="9"/>
                                            </p:txEl>
                                          </p:spTgt>
                                        </p:tgtEl>
                                        <p:attrNameLst>
                                          <p:attrName>style.visibility</p:attrName>
                                        </p:attrNameLst>
                                      </p:cBhvr>
                                      <p:to>
                                        <p:strVal val="visible"/>
                                      </p:to>
                                    </p:set>
                                    <p:animEffect transition="in" filter="checkerboard(across)">
                                      <p:cBhvr>
                                        <p:cTn id="29" dur="500"/>
                                        <p:tgtEl>
                                          <p:spTgt spid="18433">
                                            <p:txEl>
                                              <p:pRg st="9" end="9"/>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18433">
                                            <p:txEl>
                                              <p:pRg st="10" end="10"/>
                                            </p:txEl>
                                          </p:spTgt>
                                        </p:tgtEl>
                                        <p:attrNameLst>
                                          <p:attrName>style.visibility</p:attrName>
                                        </p:attrNameLst>
                                      </p:cBhvr>
                                      <p:to>
                                        <p:strVal val="visible"/>
                                      </p:to>
                                    </p:set>
                                    <p:animEffect transition="in" filter="checkerboard(across)">
                                      <p:cBhvr>
                                        <p:cTn id="32" dur="500"/>
                                        <p:tgtEl>
                                          <p:spTgt spid="18433">
                                            <p:txEl>
                                              <p:pRg st="10" end="1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18433">
                                            <p:txEl>
                                              <p:pRg st="11" end="11"/>
                                            </p:txEl>
                                          </p:spTgt>
                                        </p:tgtEl>
                                        <p:attrNameLst>
                                          <p:attrName>style.visibility</p:attrName>
                                        </p:attrNameLst>
                                      </p:cBhvr>
                                      <p:to>
                                        <p:strVal val="visible"/>
                                      </p:to>
                                    </p:set>
                                    <p:animEffect transition="in" filter="checkerboard(across)">
                                      <p:cBhvr>
                                        <p:cTn id="35" dur="500"/>
                                        <p:tgtEl>
                                          <p:spTgt spid="18433">
                                            <p:txEl>
                                              <p:pRg st="11" end="11"/>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8433">
                                            <p:txEl>
                                              <p:pRg st="12" end="12"/>
                                            </p:txEl>
                                          </p:spTgt>
                                        </p:tgtEl>
                                        <p:attrNameLst>
                                          <p:attrName>style.visibility</p:attrName>
                                        </p:attrNameLst>
                                      </p:cBhvr>
                                      <p:to>
                                        <p:strVal val="visible"/>
                                      </p:to>
                                    </p:set>
                                    <p:animEffect transition="in" filter="checkerboard(across)">
                                      <p:cBhvr>
                                        <p:cTn id="38" dur="500"/>
                                        <p:tgtEl>
                                          <p:spTgt spid="1843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8433">
                                            <p:txEl>
                                              <p:pRg st="14" end="14"/>
                                            </p:txEl>
                                          </p:spTgt>
                                        </p:tgtEl>
                                        <p:attrNameLst>
                                          <p:attrName>style.visibility</p:attrName>
                                        </p:attrNameLst>
                                      </p:cBhvr>
                                      <p:to>
                                        <p:strVal val="visible"/>
                                      </p:to>
                                    </p:set>
                                    <p:animEffect transition="in" filter="checkerboard(across)">
                                      <p:cBhvr>
                                        <p:cTn id="43" dur="500"/>
                                        <p:tgtEl>
                                          <p:spTgt spid="18433">
                                            <p:txEl>
                                              <p:pRg st="14" end="14"/>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8433">
                                            <p:txEl>
                                              <p:pRg st="15" end="15"/>
                                            </p:txEl>
                                          </p:spTgt>
                                        </p:tgtEl>
                                        <p:attrNameLst>
                                          <p:attrName>style.visibility</p:attrName>
                                        </p:attrNameLst>
                                      </p:cBhvr>
                                      <p:to>
                                        <p:strVal val="visible"/>
                                      </p:to>
                                    </p:set>
                                    <p:animEffect transition="in" filter="checkerboard(across)">
                                      <p:cBhvr>
                                        <p:cTn id="46" dur="500"/>
                                        <p:tgtEl>
                                          <p:spTgt spid="18433">
                                            <p:txEl>
                                              <p:pRg st="15" end="15"/>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18433">
                                            <p:txEl>
                                              <p:pRg st="16" end="16"/>
                                            </p:txEl>
                                          </p:spTgt>
                                        </p:tgtEl>
                                        <p:attrNameLst>
                                          <p:attrName>style.visibility</p:attrName>
                                        </p:attrNameLst>
                                      </p:cBhvr>
                                      <p:to>
                                        <p:strVal val="visible"/>
                                      </p:to>
                                    </p:set>
                                    <p:animEffect transition="in" filter="checkerboard(across)">
                                      <p:cBhvr>
                                        <p:cTn id="49" dur="500"/>
                                        <p:tgtEl>
                                          <p:spTgt spid="18433">
                                            <p:txEl>
                                              <p:pRg st="16" end="16"/>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18433">
                                            <p:txEl>
                                              <p:pRg st="17" end="17"/>
                                            </p:txEl>
                                          </p:spTgt>
                                        </p:tgtEl>
                                        <p:attrNameLst>
                                          <p:attrName>style.visibility</p:attrName>
                                        </p:attrNameLst>
                                      </p:cBhvr>
                                      <p:to>
                                        <p:strVal val="visible"/>
                                      </p:to>
                                    </p:set>
                                    <p:animEffect transition="in" filter="checkerboard(across)">
                                      <p:cBhvr>
                                        <p:cTn id="52" dur="500"/>
                                        <p:tgtEl>
                                          <p:spTgt spid="18433">
                                            <p:txEl>
                                              <p:pRg st="17" end="17"/>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18433">
                                            <p:txEl>
                                              <p:pRg st="18" end="18"/>
                                            </p:txEl>
                                          </p:spTgt>
                                        </p:tgtEl>
                                        <p:attrNameLst>
                                          <p:attrName>style.visibility</p:attrName>
                                        </p:attrNameLst>
                                      </p:cBhvr>
                                      <p:to>
                                        <p:strVal val="visible"/>
                                      </p:to>
                                    </p:set>
                                    <p:animEffect transition="in" filter="checkerboard(across)">
                                      <p:cBhvr>
                                        <p:cTn id="55" dur="500"/>
                                        <p:tgtEl>
                                          <p:spTgt spid="18433">
                                            <p:txEl>
                                              <p:pRg st="18" end="18"/>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18433">
                                            <p:txEl>
                                              <p:pRg st="19" end="19"/>
                                            </p:txEl>
                                          </p:spTgt>
                                        </p:tgtEl>
                                        <p:attrNameLst>
                                          <p:attrName>style.visibility</p:attrName>
                                        </p:attrNameLst>
                                      </p:cBhvr>
                                      <p:to>
                                        <p:strVal val="visible"/>
                                      </p:to>
                                    </p:set>
                                    <p:animEffect transition="in" filter="checkerboard(across)">
                                      <p:cBhvr>
                                        <p:cTn id="58" dur="500"/>
                                        <p:tgtEl>
                                          <p:spTgt spid="1843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tangolo 7"/>
          <p:cNvSpPr>
            <a:spLocks noChangeArrowheads="1"/>
          </p:cNvSpPr>
          <p:nvPr/>
        </p:nvSpPr>
        <p:spPr bwMode="auto">
          <a:xfrm>
            <a:off x="755650" y="908050"/>
            <a:ext cx="7561263" cy="4832092"/>
          </a:xfrm>
          <a:prstGeom prst="rect">
            <a:avLst/>
          </a:prstGeom>
          <a:noFill/>
          <a:ln w="9525">
            <a:noFill/>
            <a:miter lim="800000"/>
            <a:headEnd/>
            <a:tailEnd/>
          </a:ln>
        </p:spPr>
        <p:txBody>
          <a:bodyPr>
            <a:spAutoFit/>
          </a:bodyPr>
          <a:lstStyle/>
          <a:p>
            <a:pPr eaLnBrk="0" hangingPunct="0"/>
            <a:endParaRPr lang="it-IT" sz="1400" dirty="0">
              <a:latin typeface="Candara" pitchFamily="34" charset="0"/>
            </a:endParaRPr>
          </a:p>
          <a:p>
            <a:pPr eaLnBrk="0" hangingPunct="0"/>
            <a:r>
              <a:rPr lang="it-IT" sz="1400" b="1" dirty="0">
                <a:latin typeface="Candara" pitchFamily="34" charset="0"/>
              </a:rPr>
              <a:t>Na-If,  introducendo  un  sistema  di  interazione  tra  l’uomo  e  il  PC estremamente  semplificato,  è in grado di colmare quel  gap innovativo creatosi  negli  ultimi  30 anni. </a:t>
            </a:r>
            <a:endParaRPr lang="it-IT" sz="1400" b="1" dirty="0" smtClean="0">
              <a:latin typeface="Candara" pitchFamily="34" charset="0"/>
            </a:endParaRPr>
          </a:p>
          <a:p>
            <a:pPr eaLnBrk="0" hangingPunct="0"/>
            <a:endParaRPr lang="it-IT" sz="1400" b="1" dirty="0">
              <a:latin typeface="Candara" pitchFamily="34" charset="0"/>
            </a:endParaRPr>
          </a:p>
          <a:p>
            <a:pPr eaLnBrk="0" hangingPunct="0"/>
            <a:r>
              <a:rPr lang="it-IT" sz="1400" dirty="0">
                <a:latin typeface="Candara" pitchFamily="34" charset="0"/>
              </a:rPr>
              <a:t>Il grande interesse nel settore, dimostrato da parte dei maggiori produttori, ha indotto i  grandi  </a:t>
            </a:r>
            <a:r>
              <a:rPr lang="it-IT" sz="1400" dirty="0" err="1">
                <a:latin typeface="Candara" pitchFamily="34" charset="0"/>
              </a:rPr>
              <a:t>vendors</a:t>
            </a:r>
            <a:r>
              <a:rPr lang="it-IT" sz="1400" dirty="0">
                <a:latin typeface="Candara" pitchFamily="34" charset="0"/>
              </a:rPr>
              <a:t>  a realizzare prototipi con varie tecnologie: pertanto si potrebbero aprire per Na-If </a:t>
            </a:r>
            <a:r>
              <a:rPr lang="it-IT" sz="1400" b="1" dirty="0">
                <a:latin typeface="Candara" pitchFamily="34" charset="0"/>
              </a:rPr>
              <a:t>molteplici scenari di interesse tecnico commerciale a livello internazionale</a:t>
            </a:r>
            <a:r>
              <a:rPr lang="it-IT" sz="1400" dirty="0">
                <a:latin typeface="Candara" pitchFamily="34" charset="0"/>
              </a:rPr>
              <a:t>, che permetteranno alle persone di avere un pieno controllo della loro  esperienza  con  la  tecnologia,  facendo  sì  che  le  attività  di  tutti  i  giorni  siano  più divertenti  ed  efficienti.  </a:t>
            </a: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lnSpc>
                <a:spcPct val="150000"/>
              </a:lnSpc>
            </a:pPr>
            <a:r>
              <a:rPr lang="it-IT" altLang="ja-JP" sz="1400" b="1" i="1" dirty="0">
                <a:latin typeface="Candara" pitchFamily="34" charset="0"/>
              </a:rPr>
              <a:t>Secondo le ultime analisi di </a:t>
            </a:r>
            <a:r>
              <a:rPr lang="it-IT" altLang="ja-JP" sz="1400" b="1" i="1" dirty="0" err="1">
                <a:latin typeface="Candara" pitchFamily="34" charset="0"/>
              </a:rPr>
              <a:t>DisplaySearch</a:t>
            </a:r>
            <a:r>
              <a:rPr lang="it-IT" altLang="ja-JP" sz="1400" b="1" i="1" dirty="0">
                <a:latin typeface="Candara" pitchFamily="34" charset="0"/>
              </a:rPr>
              <a:t>, nei prossimi anni il mercato </a:t>
            </a:r>
            <a:r>
              <a:rPr lang="it-IT" altLang="ja-JP" sz="1400" b="1" i="1" dirty="0" err="1">
                <a:latin typeface="Candara" pitchFamily="34" charset="0"/>
              </a:rPr>
              <a:t>touch</a:t>
            </a:r>
            <a:r>
              <a:rPr lang="it-IT" altLang="ja-JP" sz="1400" b="1" i="1" dirty="0">
                <a:latin typeface="Candara" pitchFamily="34" charset="0"/>
              </a:rPr>
              <a:t> </a:t>
            </a:r>
            <a:r>
              <a:rPr lang="it-IT" altLang="ja-JP" sz="1400" b="1" i="1" dirty="0" err="1">
                <a:latin typeface="Candara" pitchFamily="34" charset="0"/>
              </a:rPr>
              <a:t>screen</a:t>
            </a:r>
            <a:r>
              <a:rPr lang="it-IT" altLang="ja-JP" sz="1400" b="1" i="1" dirty="0">
                <a:latin typeface="Candara" pitchFamily="34" charset="0"/>
              </a:rPr>
              <a:t> subirà una forte crescita, soprattutto nelle applicazioni di grandi dimensioni. </a:t>
            </a:r>
          </a:p>
          <a:p>
            <a:pPr eaLnBrk="0" hangingPunct="0">
              <a:lnSpc>
                <a:spcPct val="150000"/>
              </a:lnSpc>
            </a:pPr>
            <a:r>
              <a:rPr lang="it-IT" altLang="ja-JP" sz="1400" b="1" i="1" dirty="0">
                <a:latin typeface="Candara" pitchFamily="34" charset="0"/>
              </a:rPr>
              <a:t>I dati del 2010 </a:t>
            </a:r>
            <a:r>
              <a:rPr lang="it-IT" altLang="ja-JP" sz="1400" b="1" i="1" dirty="0" err="1">
                <a:latin typeface="Candara" pitchFamily="34" charset="0"/>
              </a:rPr>
              <a:t>Touch</a:t>
            </a:r>
            <a:r>
              <a:rPr lang="it-IT" altLang="ja-JP" sz="1400" b="1" i="1" dirty="0">
                <a:latin typeface="Candara" pitchFamily="34" charset="0"/>
              </a:rPr>
              <a:t> </a:t>
            </a:r>
            <a:r>
              <a:rPr lang="it-IT" altLang="ja-JP" sz="1400" b="1" i="1" dirty="0" err="1">
                <a:latin typeface="Candara" pitchFamily="34" charset="0"/>
              </a:rPr>
              <a:t>Panel</a:t>
            </a:r>
            <a:r>
              <a:rPr lang="it-IT" altLang="ja-JP" sz="1400" b="1" i="1" dirty="0">
                <a:latin typeface="Candara" pitchFamily="34" charset="0"/>
              </a:rPr>
              <a:t> Market </a:t>
            </a:r>
            <a:r>
              <a:rPr lang="it-IT" altLang="ja-JP" sz="1400" b="1" i="1" dirty="0" err="1">
                <a:latin typeface="Candara" pitchFamily="34" charset="0"/>
              </a:rPr>
              <a:t>Analysis</a:t>
            </a:r>
            <a:r>
              <a:rPr lang="it-IT" altLang="ja-JP" sz="1400" b="1" i="1" dirty="0">
                <a:latin typeface="Candara" pitchFamily="34" charset="0"/>
              </a:rPr>
              <a:t> rivelano che il fatturato del settore aumenterà da 4,3 miliardi dollari del 2009 a quasi 14 miliardi entro il 2016, con un tasso di crescita annuale del 18%. </a:t>
            </a:r>
          </a:p>
          <a:p>
            <a:pPr eaLnBrk="0" hangingPunct="0">
              <a:lnSpc>
                <a:spcPct val="150000"/>
              </a:lnSpc>
            </a:pPr>
            <a:r>
              <a:rPr lang="it-IT" altLang="ja-JP" sz="1400" b="1" i="1" dirty="0">
                <a:latin typeface="Candara" pitchFamily="34" charset="0"/>
              </a:rPr>
              <a:t>Se i pronostici si avvereranno, è probabile che fra qualche anno in tutti gli uffici ci saranno scrivanie alla "</a:t>
            </a:r>
            <a:r>
              <a:rPr lang="it-IT" altLang="ja-JP" sz="1400" b="1" i="1" dirty="0" err="1">
                <a:latin typeface="Candara" pitchFamily="34" charset="0"/>
              </a:rPr>
              <a:t>Minority</a:t>
            </a:r>
            <a:r>
              <a:rPr lang="it-IT" altLang="ja-JP" sz="1400" b="1" i="1" dirty="0">
                <a:latin typeface="Candara" pitchFamily="34" charset="0"/>
              </a:rPr>
              <a:t> Report".</a:t>
            </a:r>
            <a:endParaRPr lang="it-IT" sz="1400" b="1" i="1" dirty="0">
              <a:latin typeface="Candara" pitchFamily="34" charset="0"/>
            </a:endParaRPr>
          </a:p>
          <a:p>
            <a:pPr eaLnBrk="0" hangingPunct="0"/>
            <a:endParaRPr lang="it-IT" sz="1400" i="1" dirty="0">
              <a:latin typeface="Candara" pitchFamily="34" charset="0"/>
            </a:endParaRPr>
          </a:p>
          <a:p>
            <a:pPr eaLnBrk="0" hangingPunct="0"/>
            <a:r>
              <a:rPr lang="it-IT" sz="1400" dirty="0">
                <a:latin typeface="Candara" pitchFamily="34" charset="0"/>
              </a:rPr>
              <a:t> </a:t>
            </a:r>
          </a:p>
        </p:txBody>
      </p:sp>
      <p:sp>
        <p:nvSpPr>
          <p:cNvPr id="20482" name="Rettangolo 3"/>
          <p:cNvSpPr>
            <a:spLocks noChangeArrowheads="1"/>
          </p:cNvSpPr>
          <p:nvPr/>
        </p:nvSpPr>
        <p:spPr bwMode="auto">
          <a:xfrm>
            <a:off x="539750" y="142875"/>
            <a:ext cx="7920038" cy="82391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Evoluzione e proiezioni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1">
                                            <p:txEl>
                                              <p:pRg st="1" end="1"/>
                                            </p:txEl>
                                          </p:spTgt>
                                        </p:tgtEl>
                                        <p:attrNameLst>
                                          <p:attrName>style.visibility</p:attrName>
                                        </p:attrNameLst>
                                      </p:cBhvr>
                                      <p:to>
                                        <p:strVal val="visible"/>
                                      </p:to>
                                    </p:set>
                                    <p:animEffect transition="in" filter="checkerboard(across)">
                                      <p:cBhvr>
                                        <p:cTn id="7" dur="500"/>
                                        <p:tgtEl>
                                          <p:spTgt spid="2048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481">
                                            <p:txEl>
                                              <p:pRg st="3" end="3"/>
                                            </p:txEl>
                                          </p:spTgt>
                                        </p:tgtEl>
                                        <p:attrNameLst>
                                          <p:attrName>style.visibility</p:attrName>
                                        </p:attrNameLst>
                                      </p:cBhvr>
                                      <p:to>
                                        <p:strVal val="visible"/>
                                      </p:to>
                                    </p:set>
                                    <p:animEffect transition="in" filter="checkerboard(across)">
                                      <p:cBhvr>
                                        <p:cTn id="10" dur="500"/>
                                        <p:tgtEl>
                                          <p:spTgt spid="2048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0481">
                                            <p:txEl>
                                              <p:pRg st="6" end="6"/>
                                            </p:txEl>
                                          </p:spTgt>
                                        </p:tgtEl>
                                        <p:attrNameLst>
                                          <p:attrName>style.visibility</p:attrName>
                                        </p:attrNameLst>
                                      </p:cBhvr>
                                      <p:to>
                                        <p:strVal val="visible"/>
                                      </p:to>
                                    </p:set>
                                    <p:animEffect transition="in" filter="checkerboard(across)">
                                      <p:cBhvr>
                                        <p:cTn id="15" dur="500"/>
                                        <p:tgtEl>
                                          <p:spTgt spid="20481">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0481">
                                            <p:txEl>
                                              <p:pRg st="7" end="7"/>
                                            </p:txEl>
                                          </p:spTgt>
                                        </p:tgtEl>
                                        <p:attrNameLst>
                                          <p:attrName>style.visibility</p:attrName>
                                        </p:attrNameLst>
                                      </p:cBhvr>
                                      <p:to>
                                        <p:strVal val="visible"/>
                                      </p:to>
                                    </p:set>
                                    <p:animEffect transition="in" filter="checkerboard(across)">
                                      <p:cBhvr>
                                        <p:cTn id="18" dur="500"/>
                                        <p:tgtEl>
                                          <p:spTgt spid="20481">
                                            <p:txEl>
                                              <p:pRg st="7" end="7"/>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0481">
                                            <p:txEl>
                                              <p:pRg st="8" end="8"/>
                                            </p:txEl>
                                          </p:spTgt>
                                        </p:tgtEl>
                                        <p:attrNameLst>
                                          <p:attrName>style.visibility</p:attrName>
                                        </p:attrNameLst>
                                      </p:cBhvr>
                                      <p:to>
                                        <p:strVal val="visible"/>
                                      </p:to>
                                    </p:set>
                                    <p:animEffect transition="in" filter="checkerboard(across)">
                                      <p:cBhvr>
                                        <p:cTn id="21" dur="500"/>
                                        <p:tgtEl>
                                          <p:spTgt spid="204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ttangolo 3"/>
          <p:cNvSpPr>
            <a:spLocks noChangeArrowheads="1"/>
          </p:cNvSpPr>
          <p:nvPr/>
        </p:nvSpPr>
        <p:spPr bwMode="auto">
          <a:xfrm>
            <a:off x="539750" y="142875"/>
            <a:ext cx="7920038" cy="75406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Analisi della concorrenza </a:t>
            </a:r>
          </a:p>
        </p:txBody>
      </p:sp>
      <p:sp>
        <p:nvSpPr>
          <p:cNvPr id="22530" name="CasellaDiTesto 4"/>
          <p:cNvSpPr txBox="1">
            <a:spLocks noChangeArrowheads="1"/>
          </p:cNvSpPr>
          <p:nvPr/>
        </p:nvSpPr>
        <p:spPr bwMode="auto">
          <a:xfrm>
            <a:off x="323850" y="1268413"/>
            <a:ext cx="8064500" cy="4956175"/>
          </a:xfrm>
          <a:prstGeom prst="rect">
            <a:avLst/>
          </a:prstGeom>
          <a:noFill/>
          <a:ln w="9525">
            <a:noFill/>
            <a:miter lim="800000"/>
            <a:headEnd/>
            <a:tailEnd/>
          </a:ln>
        </p:spPr>
        <p:txBody>
          <a:bodyPr>
            <a:spAutoFit/>
          </a:bodyPr>
          <a:lstStyle/>
          <a:p>
            <a:pPr eaLnBrk="0" hangingPunct="0">
              <a:buFont typeface="Arial" charset="0"/>
              <a:buChar char="•"/>
            </a:pPr>
            <a:r>
              <a:rPr lang="it-IT" dirty="0"/>
              <a:t> </a:t>
            </a:r>
            <a:r>
              <a:rPr lang="it-IT" sz="2000" b="1" dirty="0">
                <a:latin typeface="Candara" pitchFamily="34" charset="0"/>
              </a:rPr>
              <a:t>Microsoft </a:t>
            </a:r>
            <a:r>
              <a:rPr lang="it-IT" sz="2000" b="1" dirty="0" err="1">
                <a:latin typeface="Candara" pitchFamily="34" charset="0"/>
              </a:rPr>
              <a:t>Surface</a:t>
            </a:r>
            <a:r>
              <a:rPr lang="it-IT" sz="2000" b="1" dirty="0">
                <a:latin typeface="Candara" pitchFamily="34" charset="0"/>
              </a:rPr>
              <a:t> (soluzione </a:t>
            </a:r>
            <a:r>
              <a:rPr lang="it-IT" sz="2000" b="1" dirty="0" err="1">
                <a:latin typeface="Candara" pitchFamily="34" charset="0"/>
              </a:rPr>
              <a:t>Lounge</a:t>
            </a:r>
            <a:r>
              <a:rPr lang="it-IT" sz="2000" b="1" dirty="0">
                <a:latin typeface="Candara" pitchFamily="34" charset="0"/>
              </a:rPr>
              <a:t>)</a:t>
            </a:r>
          </a:p>
          <a:p>
            <a:pPr eaLnBrk="0" hangingPunct="0"/>
            <a:endParaRPr lang="it-IT" sz="2000" b="1" dirty="0">
              <a:latin typeface="Candara" pitchFamily="34" charset="0"/>
            </a:endParaRPr>
          </a:p>
          <a:p>
            <a:pPr marL="0" lvl="1" eaLnBrk="0" hangingPunct="0"/>
            <a:r>
              <a:rPr lang="it-IT" sz="1600" b="1" dirty="0">
                <a:solidFill>
                  <a:srgbClr val="92D050"/>
                </a:solidFill>
                <a:latin typeface="Candara" pitchFamily="34" charset="0"/>
              </a:rPr>
              <a:t>&gt;&gt; </a:t>
            </a:r>
            <a:r>
              <a:rPr lang="it-IT" sz="1600" dirty="0">
                <a:latin typeface="Candara" pitchFamily="34" charset="0"/>
              </a:rPr>
              <a:t>solo s/o windows</a:t>
            </a:r>
          </a:p>
          <a:p>
            <a:pPr marL="0" lvl="1" eaLnBrk="0" hangingPunct="0"/>
            <a:r>
              <a:rPr lang="it-IT" sz="1600" b="1" dirty="0">
                <a:solidFill>
                  <a:srgbClr val="92D050"/>
                </a:solidFill>
                <a:latin typeface="Candara" pitchFamily="34" charset="0"/>
              </a:rPr>
              <a:t>&gt;&gt; </a:t>
            </a:r>
            <a:r>
              <a:rPr lang="it-IT" sz="1600" dirty="0">
                <a:latin typeface="Candara" pitchFamily="34" charset="0"/>
              </a:rPr>
              <a:t>dimensione</a:t>
            </a:r>
            <a:r>
              <a:rPr lang="it-IT" sz="1600" b="1" dirty="0">
                <a:solidFill>
                  <a:srgbClr val="92D050"/>
                </a:solidFill>
                <a:latin typeface="Candara" pitchFamily="34" charset="0"/>
              </a:rPr>
              <a:t> </a:t>
            </a:r>
            <a:r>
              <a:rPr lang="it-IT" sz="1600" dirty="0">
                <a:latin typeface="Candara" pitchFamily="34" charset="0"/>
              </a:rPr>
              <a:t>e software non personalizzabili (unico modello 32”) </a:t>
            </a:r>
          </a:p>
          <a:p>
            <a:pPr marL="0" lvl="1" eaLnBrk="0" hangingPunct="0"/>
            <a:r>
              <a:rPr lang="it-IT" sz="1600" b="1" dirty="0">
                <a:solidFill>
                  <a:srgbClr val="92D050"/>
                </a:solidFill>
                <a:latin typeface="Candara" pitchFamily="34" charset="0"/>
              </a:rPr>
              <a:t>&gt;&gt; </a:t>
            </a:r>
            <a:r>
              <a:rPr lang="it-IT" sz="1600" dirty="0">
                <a:latin typeface="Candara" pitchFamily="34" charset="0"/>
              </a:rPr>
              <a:t>multi </a:t>
            </a:r>
            <a:r>
              <a:rPr lang="it-IT" sz="1600" dirty="0" err="1">
                <a:latin typeface="Candara" pitchFamily="34" charset="0"/>
              </a:rPr>
              <a:t>touch</a:t>
            </a:r>
            <a:r>
              <a:rPr lang="it-IT" sz="1600" dirty="0">
                <a:latin typeface="Candara" pitchFamily="34" charset="0"/>
              </a:rPr>
              <a:t> limitati</a:t>
            </a:r>
          </a:p>
          <a:p>
            <a:pPr marL="0" lvl="1" eaLnBrk="0" hangingPunct="0"/>
            <a:endParaRPr lang="it-IT" sz="1600" dirty="0">
              <a:latin typeface="Candara" pitchFamily="34" charset="0"/>
            </a:endParaRPr>
          </a:p>
          <a:p>
            <a:pPr eaLnBrk="0" hangingPunct="0"/>
            <a:endParaRPr lang="it-IT" sz="2000" b="1" dirty="0">
              <a:latin typeface="Candara" pitchFamily="34" charset="0"/>
            </a:endParaRPr>
          </a:p>
          <a:p>
            <a:pPr eaLnBrk="0" hangingPunct="0">
              <a:buFont typeface="Arial" charset="0"/>
              <a:buChar char="•"/>
            </a:pPr>
            <a:r>
              <a:rPr lang="it-IT" sz="2000" dirty="0"/>
              <a:t> </a:t>
            </a:r>
            <a:r>
              <a:rPr lang="it-IT" sz="2000" b="1" dirty="0">
                <a:latin typeface="Candara" pitchFamily="34" charset="0"/>
              </a:rPr>
              <a:t>PQ </a:t>
            </a:r>
            <a:r>
              <a:rPr lang="it-IT" sz="2000" b="1" dirty="0" err="1">
                <a:latin typeface="Candara" pitchFamily="34" charset="0"/>
              </a:rPr>
              <a:t>Labs</a:t>
            </a:r>
            <a:r>
              <a:rPr lang="it-IT" sz="2000" b="1" dirty="0">
                <a:latin typeface="Candara" pitchFamily="34" charset="0"/>
              </a:rPr>
              <a:t> (soluzione Console)</a:t>
            </a:r>
          </a:p>
          <a:p>
            <a:pPr eaLnBrk="0" hangingPunct="0"/>
            <a:endParaRPr lang="it-IT" sz="2000" b="1" dirty="0">
              <a:latin typeface="Candara" pitchFamily="34" charset="0"/>
            </a:endParaRPr>
          </a:p>
          <a:p>
            <a:pPr marL="0" lvl="1" eaLnBrk="0" hangingPunct="0"/>
            <a:r>
              <a:rPr lang="it-IT" sz="1600" b="1" dirty="0">
                <a:solidFill>
                  <a:srgbClr val="92D050"/>
                </a:solidFill>
                <a:latin typeface="Candara" pitchFamily="34" charset="0"/>
              </a:rPr>
              <a:t>&gt;&gt; </a:t>
            </a:r>
            <a:r>
              <a:rPr lang="it-IT" sz="1600" dirty="0">
                <a:latin typeface="Candara" pitchFamily="34" charset="0"/>
              </a:rPr>
              <a:t>solo s/o windows</a:t>
            </a:r>
          </a:p>
          <a:p>
            <a:pPr marL="0" lvl="1" eaLnBrk="0" hangingPunct="0"/>
            <a:r>
              <a:rPr lang="it-IT" sz="1600" b="1" dirty="0">
                <a:solidFill>
                  <a:srgbClr val="92D050"/>
                </a:solidFill>
                <a:latin typeface="Candara" pitchFamily="34" charset="0"/>
              </a:rPr>
              <a:t>&gt;&gt; </a:t>
            </a:r>
            <a:r>
              <a:rPr lang="it-IT" sz="1600" dirty="0">
                <a:latin typeface="Candara" pitchFamily="34" charset="0"/>
              </a:rPr>
              <a:t>multi </a:t>
            </a:r>
            <a:r>
              <a:rPr lang="it-IT" sz="1600" dirty="0" err="1">
                <a:latin typeface="Candara" pitchFamily="34" charset="0"/>
              </a:rPr>
              <a:t>touch</a:t>
            </a:r>
            <a:r>
              <a:rPr lang="it-IT" sz="1600" dirty="0">
                <a:latin typeface="Candara" pitchFamily="34" charset="0"/>
              </a:rPr>
              <a:t> limitato a 32 tocchi</a:t>
            </a:r>
          </a:p>
          <a:p>
            <a:pPr marL="0" lvl="1" eaLnBrk="0" hangingPunct="0"/>
            <a:r>
              <a:rPr lang="it-IT" sz="1600" b="1" dirty="0">
                <a:solidFill>
                  <a:srgbClr val="92D050"/>
                </a:solidFill>
                <a:latin typeface="Candara" pitchFamily="34" charset="0"/>
              </a:rPr>
              <a:t>&gt;&gt; </a:t>
            </a:r>
            <a:r>
              <a:rPr lang="it-IT" sz="1600" dirty="0">
                <a:latin typeface="Candara" pitchFamily="34" charset="0"/>
              </a:rPr>
              <a:t>superficie in vetro di 5mm </a:t>
            </a:r>
          </a:p>
          <a:p>
            <a:pPr marL="0" lvl="1" eaLnBrk="0" hangingPunct="0"/>
            <a:r>
              <a:rPr lang="it-IT" sz="1600" b="1" dirty="0">
                <a:solidFill>
                  <a:srgbClr val="92D050"/>
                </a:solidFill>
                <a:latin typeface="Candara" pitchFamily="34" charset="0"/>
              </a:rPr>
              <a:t>&gt;&gt; </a:t>
            </a:r>
            <a:r>
              <a:rPr lang="it-IT" sz="1600" dirty="0">
                <a:latin typeface="Candara" pitchFamily="34" charset="0"/>
              </a:rPr>
              <a:t>no</a:t>
            </a:r>
            <a:r>
              <a:rPr lang="it-IT" sz="1600" b="1" dirty="0">
                <a:solidFill>
                  <a:srgbClr val="92D050"/>
                </a:solidFill>
                <a:latin typeface="Candara" pitchFamily="34" charset="0"/>
              </a:rPr>
              <a:t> </a:t>
            </a:r>
            <a:r>
              <a:rPr lang="it-IT" sz="1600" dirty="0">
                <a:latin typeface="Candara" pitchFamily="34" charset="0"/>
              </a:rPr>
              <a:t>riconoscimento oggetti (</a:t>
            </a:r>
            <a:r>
              <a:rPr lang="it-IT" sz="1600" dirty="0" err="1">
                <a:latin typeface="Candara" pitchFamily="34" charset="0"/>
              </a:rPr>
              <a:t>object</a:t>
            </a:r>
            <a:r>
              <a:rPr lang="it-IT" sz="1600" dirty="0">
                <a:latin typeface="Candara" pitchFamily="34" charset="0"/>
              </a:rPr>
              <a:t> </a:t>
            </a:r>
            <a:r>
              <a:rPr lang="it-IT" sz="1600" dirty="0" err="1">
                <a:latin typeface="Candara" pitchFamily="34" charset="0"/>
              </a:rPr>
              <a:t>recognition</a:t>
            </a:r>
            <a:r>
              <a:rPr lang="it-IT" sz="1600" dirty="0">
                <a:latin typeface="Candara" pitchFamily="34" charset="0"/>
              </a:rPr>
              <a:t>)</a:t>
            </a:r>
          </a:p>
          <a:p>
            <a:pPr eaLnBrk="0" hangingPunct="0"/>
            <a:endParaRPr lang="it-IT" sz="2000" b="1" dirty="0">
              <a:latin typeface="Candara" pitchFamily="34" charset="0"/>
            </a:endParaRPr>
          </a:p>
          <a:p>
            <a:pPr eaLnBrk="0" hangingPunct="0"/>
            <a:endParaRPr lang="it-IT" sz="2000" b="1" dirty="0">
              <a:latin typeface="Candara" pitchFamily="34" charset="0"/>
            </a:endParaRPr>
          </a:p>
          <a:p>
            <a:pPr eaLnBrk="0" hangingPunct="0"/>
            <a:endParaRPr lang="it-IT" sz="2000" b="1" dirty="0">
              <a:latin typeface="Candara" pitchFamily="34" charset="0"/>
            </a:endParaRPr>
          </a:p>
          <a:p>
            <a:pPr eaLnBrk="0" hangingPunct="0">
              <a:buFont typeface="Arial" charset="0"/>
              <a:buChar cha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checkerboard(across)">
                                      <p:cBhvr>
                                        <p:cTn id="7" dur="500"/>
                                        <p:tgtEl>
                                          <p:spTgt spid="2253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checkerboard(across)">
                                      <p:cBhvr>
                                        <p:cTn id="10" dur="500"/>
                                        <p:tgtEl>
                                          <p:spTgt spid="22530">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checkerboard(across)">
                                      <p:cBhvr>
                                        <p:cTn id="13" dur="500"/>
                                        <p:tgtEl>
                                          <p:spTgt spid="22530">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checkerboard(across)">
                                      <p:cBhvr>
                                        <p:cTn id="16" dur="500"/>
                                        <p:tgtEl>
                                          <p:spTgt spid="2253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2530">
                                            <p:txEl>
                                              <p:pRg st="7" end="7"/>
                                            </p:txEl>
                                          </p:spTgt>
                                        </p:tgtEl>
                                        <p:attrNameLst>
                                          <p:attrName>style.visibility</p:attrName>
                                        </p:attrNameLst>
                                      </p:cBhvr>
                                      <p:to>
                                        <p:strVal val="visible"/>
                                      </p:to>
                                    </p:set>
                                    <p:animEffect transition="in" filter="checkerboard(across)">
                                      <p:cBhvr>
                                        <p:cTn id="21" dur="500"/>
                                        <p:tgtEl>
                                          <p:spTgt spid="22530">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2530">
                                            <p:txEl>
                                              <p:pRg st="9" end="9"/>
                                            </p:txEl>
                                          </p:spTgt>
                                        </p:tgtEl>
                                        <p:attrNameLst>
                                          <p:attrName>style.visibility</p:attrName>
                                        </p:attrNameLst>
                                      </p:cBhvr>
                                      <p:to>
                                        <p:strVal val="visible"/>
                                      </p:to>
                                    </p:set>
                                    <p:animEffect transition="in" filter="checkerboard(across)">
                                      <p:cBhvr>
                                        <p:cTn id="24" dur="500"/>
                                        <p:tgtEl>
                                          <p:spTgt spid="22530">
                                            <p:txEl>
                                              <p:pRg st="9" end="9"/>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22530">
                                            <p:txEl>
                                              <p:pRg st="10" end="10"/>
                                            </p:txEl>
                                          </p:spTgt>
                                        </p:tgtEl>
                                        <p:attrNameLst>
                                          <p:attrName>style.visibility</p:attrName>
                                        </p:attrNameLst>
                                      </p:cBhvr>
                                      <p:to>
                                        <p:strVal val="visible"/>
                                      </p:to>
                                    </p:set>
                                    <p:animEffect transition="in" filter="checkerboard(across)">
                                      <p:cBhvr>
                                        <p:cTn id="27" dur="500"/>
                                        <p:tgtEl>
                                          <p:spTgt spid="22530">
                                            <p:txEl>
                                              <p:pRg st="10" end="1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22530">
                                            <p:txEl>
                                              <p:pRg st="11" end="11"/>
                                            </p:txEl>
                                          </p:spTgt>
                                        </p:tgtEl>
                                        <p:attrNameLst>
                                          <p:attrName>style.visibility</p:attrName>
                                        </p:attrNameLst>
                                      </p:cBhvr>
                                      <p:to>
                                        <p:strVal val="visible"/>
                                      </p:to>
                                    </p:set>
                                    <p:animEffect transition="in" filter="checkerboard(across)">
                                      <p:cBhvr>
                                        <p:cTn id="30" dur="500"/>
                                        <p:tgtEl>
                                          <p:spTgt spid="22530">
                                            <p:txEl>
                                              <p:pRg st="11" end="11"/>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22530">
                                            <p:txEl>
                                              <p:pRg st="12" end="12"/>
                                            </p:txEl>
                                          </p:spTgt>
                                        </p:tgtEl>
                                        <p:attrNameLst>
                                          <p:attrName>style.visibility</p:attrName>
                                        </p:attrNameLst>
                                      </p:cBhvr>
                                      <p:to>
                                        <p:strVal val="visible"/>
                                      </p:to>
                                    </p:set>
                                    <p:animEffect transition="in" filter="checkerboard(across)">
                                      <p:cBhvr>
                                        <p:cTn id="33" dur="500"/>
                                        <p:tgtEl>
                                          <p:spTgt spid="225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755650" y="908050"/>
            <a:ext cx="7143750" cy="4832350"/>
          </a:xfrm>
          <a:prstGeom prst="rect">
            <a:avLst/>
          </a:prstGeom>
          <a:noFill/>
          <a:ln w="9525">
            <a:noFill/>
            <a:miter lim="800000"/>
            <a:headEnd/>
            <a:tailEnd/>
          </a:ln>
        </p:spPr>
        <p:txBody>
          <a:bodyPr>
            <a:spAutoFit/>
          </a:bodyPr>
          <a:lstStyle/>
          <a:p>
            <a:pPr eaLnBrk="0" hangingPunct="0"/>
            <a:endParaRPr lang="it-IT" sz="1400" dirty="0">
              <a:latin typeface="Candara" pitchFamily="34" charset="0"/>
            </a:endParaRPr>
          </a:p>
          <a:p>
            <a:pPr eaLnBrk="0" hangingPunct="0"/>
            <a:r>
              <a:rPr lang="it-IT" sz="1400" dirty="0">
                <a:latin typeface="Candara" pitchFamily="34" charset="0"/>
              </a:rPr>
              <a:t>Na-If , acronimo di </a:t>
            </a:r>
            <a:r>
              <a:rPr lang="it-IT" sz="1400" dirty="0" err="1">
                <a:latin typeface="Candara" pitchFamily="34" charset="0"/>
              </a:rPr>
              <a:t>natural-interfaces</a:t>
            </a:r>
            <a:r>
              <a:rPr lang="it-IT" sz="1400" dirty="0">
                <a:latin typeface="Candara" pitchFamily="34" charset="0"/>
              </a:rPr>
              <a:t>, è il </a:t>
            </a:r>
            <a:r>
              <a:rPr lang="it-IT" sz="1400" b="1" dirty="0">
                <a:latin typeface="Candara" pitchFamily="34" charset="0"/>
              </a:rPr>
              <a:t>nuovo </a:t>
            </a:r>
            <a:r>
              <a:rPr lang="it-IT" sz="1400" b="1" dirty="0" err="1">
                <a:latin typeface="Candara" pitchFamily="34" charset="0"/>
              </a:rPr>
              <a:t>social-table</a:t>
            </a:r>
            <a:r>
              <a:rPr lang="it-IT" sz="1400" b="1" dirty="0">
                <a:latin typeface="Candara" pitchFamily="34" charset="0"/>
              </a:rPr>
              <a:t> intelligente</a:t>
            </a:r>
            <a:r>
              <a:rPr lang="it-IT" sz="1400" dirty="0">
                <a:latin typeface="Candara" pitchFamily="34" charset="0"/>
              </a:rPr>
              <a:t>.</a:t>
            </a:r>
          </a:p>
          <a:p>
            <a:pPr eaLnBrk="0" hangingPunct="0"/>
            <a:r>
              <a:rPr lang="it-IT" sz="1400" dirty="0">
                <a:latin typeface="Candara" pitchFamily="34" charset="0"/>
              </a:rPr>
              <a:t>L’interfaccia naturale in grado di gestire attività culturali e di business, reagire a sollecitazioni tattili, a sfioramento, a distanza e riconoscere oggetti.</a:t>
            </a:r>
          </a:p>
          <a:p>
            <a:pPr eaLnBrk="0" hangingPunct="0"/>
            <a:endParaRPr lang="it-IT" sz="1400"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b="1"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r>
              <a:rPr lang="it-IT" sz="1400" dirty="0">
                <a:latin typeface="Candara" pitchFamily="34" charset="0"/>
              </a:rPr>
              <a:t>E’ una soluzione che permette una </a:t>
            </a:r>
            <a:r>
              <a:rPr lang="it-IT" sz="1400" b="1" dirty="0">
                <a:latin typeface="Candara" pitchFamily="34" charset="0"/>
              </a:rPr>
              <a:t>nuova modalità  di interazione uomo-macchina</a:t>
            </a:r>
            <a:r>
              <a:rPr lang="it-IT" sz="1400" dirty="0">
                <a:latin typeface="Candara" pitchFamily="34" charset="0"/>
              </a:rPr>
              <a:t> e un </a:t>
            </a:r>
            <a:r>
              <a:rPr lang="it-IT" sz="1400" dirty="0" err="1">
                <a:latin typeface="Candara" pitchFamily="34" charset="0"/>
              </a:rPr>
              <a:t>step</a:t>
            </a:r>
            <a:r>
              <a:rPr lang="it-IT" sz="1400" dirty="0">
                <a:latin typeface="Candara" pitchFamily="34" charset="0"/>
              </a:rPr>
              <a:t> evolutivo rispetto ai tradizionali sistemi di input/output.</a:t>
            </a:r>
          </a:p>
          <a:p>
            <a:pPr eaLnBrk="0" hangingPunct="0"/>
            <a:endParaRPr lang="it-IT" sz="1400" dirty="0">
              <a:latin typeface="Candara" pitchFamily="34" charset="0"/>
            </a:endParaRPr>
          </a:p>
          <a:p>
            <a:pPr eaLnBrk="0" hangingPunct="0"/>
            <a:r>
              <a:rPr lang="it-IT" sz="1400" dirty="0">
                <a:latin typeface="Candara" pitchFamily="34" charset="0"/>
              </a:rPr>
              <a:t>Na-If si integra con oggetti di comune design, come la vetrina di un negozio, una lavagna, un semplice tavolo o una superficie dinamica capace di offrire contenuti e di interagire con l’utente.</a:t>
            </a:r>
          </a:p>
          <a:p>
            <a:pPr eaLnBrk="0" hangingPunct="0"/>
            <a:endParaRPr lang="it-IT" sz="1400" dirty="0">
              <a:latin typeface="Candara" pitchFamily="34" charset="0"/>
            </a:endParaRPr>
          </a:p>
        </p:txBody>
      </p:sp>
      <p:sp>
        <p:nvSpPr>
          <p:cNvPr id="24578" name="Rettangolo 3"/>
          <p:cNvSpPr>
            <a:spLocks noChangeArrowheads="1"/>
          </p:cNvSpPr>
          <p:nvPr/>
        </p:nvSpPr>
        <p:spPr bwMode="auto">
          <a:xfrm>
            <a:off x="1331913" y="142875"/>
            <a:ext cx="6532562" cy="75406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Elementi differenzianti Na-If: </a:t>
            </a:r>
            <a:r>
              <a:rPr lang="en-GB" sz="3200" b="1" i="1">
                <a:solidFill>
                  <a:srgbClr val="FFC000"/>
                </a:solidFill>
                <a:latin typeface="Candara" pitchFamily="34" charset="0"/>
              </a:rPr>
              <a:t>cos’è</a:t>
            </a:r>
          </a:p>
        </p:txBody>
      </p:sp>
      <p:pic>
        <p:nvPicPr>
          <p:cNvPr id="24579" name="Picture 2"/>
          <p:cNvPicPr>
            <a:picLocks noChangeAspect="1" noChangeArrowheads="1"/>
          </p:cNvPicPr>
          <p:nvPr/>
        </p:nvPicPr>
        <p:blipFill>
          <a:blip r:embed="rId3" cstate="print"/>
          <a:srcRect/>
          <a:stretch>
            <a:fillRect/>
          </a:stretch>
        </p:blipFill>
        <p:spPr bwMode="auto">
          <a:xfrm>
            <a:off x="887413" y="2193925"/>
            <a:ext cx="6564312" cy="173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7">
                                            <p:txEl>
                                              <p:pRg st="1" end="1"/>
                                            </p:txEl>
                                          </p:spTgt>
                                        </p:tgtEl>
                                        <p:attrNameLst>
                                          <p:attrName>style.visibility</p:attrName>
                                        </p:attrNameLst>
                                      </p:cBhvr>
                                      <p:to>
                                        <p:strVal val="visible"/>
                                      </p:to>
                                    </p:set>
                                    <p:animEffect transition="in" filter="checkerboard(across)">
                                      <p:cBhvr>
                                        <p:cTn id="7" dur="500"/>
                                        <p:tgtEl>
                                          <p:spTgt spid="2457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4577">
                                            <p:txEl>
                                              <p:pRg st="2" end="2"/>
                                            </p:txEl>
                                          </p:spTgt>
                                        </p:tgtEl>
                                        <p:attrNameLst>
                                          <p:attrName>style.visibility</p:attrName>
                                        </p:attrNameLst>
                                      </p:cBhvr>
                                      <p:to>
                                        <p:strVal val="visible"/>
                                      </p:to>
                                    </p:set>
                                    <p:animEffect transition="in" filter="checkerboard(across)">
                                      <p:cBhvr>
                                        <p:cTn id="10" dur="500"/>
                                        <p:tgtEl>
                                          <p:spTgt spid="2457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checkerboard(across)">
                                      <p:cBhvr>
                                        <p:cTn id="13" dur="500"/>
                                        <p:tgtEl>
                                          <p:spTgt spid="2457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4577">
                                            <p:txEl>
                                              <p:pRg st="14" end="14"/>
                                            </p:txEl>
                                          </p:spTgt>
                                        </p:tgtEl>
                                        <p:attrNameLst>
                                          <p:attrName>style.visibility</p:attrName>
                                        </p:attrNameLst>
                                      </p:cBhvr>
                                      <p:to>
                                        <p:strVal val="visible"/>
                                      </p:to>
                                    </p:set>
                                    <p:animEffect transition="in" filter="checkerboard(across)">
                                      <p:cBhvr>
                                        <p:cTn id="18" dur="500"/>
                                        <p:tgtEl>
                                          <p:spTgt spid="24577">
                                            <p:txEl>
                                              <p:pRg st="14" end="1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4577">
                                            <p:txEl>
                                              <p:pRg st="16" end="16"/>
                                            </p:txEl>
                                          </p:spTgt>
                                        </p:tgtEl>
                                        <p:attrNameLst>
                                          <p:attrName>style.visibility</p:attrName>
                                        </p:attrNameLst>
                                      </p:cBhvr>
                                      <p:to>
                                        <p:strVal val="visible"/>
                                      </p:to>
                                    </p:set>
                                    <p:animEffect transition="in" filter="checkerboard(across)">
                                      <p:cBhvr>
                                        <p:cTn id="21" dur="500"/>
                                        <p:tgtEl>
                                          <p:spTgt spid="2457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
          <p:cNvSpPr>
            <a:spLocks noChangeArrowheads="1"/>
          </p:cNvSpPr>
          <p:nvPr/>
        </p:nvSpPr>
        <p:spPr bwMode="auto">
          <a:xfrm>
            <a:off x="928688" y="3284538"/>
            <a:ext cx="7286625" cy="1774825"/>
          </a:xfrm>
          <a:prstGeom prst="rect">
            <a:avLst/>
          </a:prstGeom>
          <a:noFill/>
          <a:ln w="12700">
            <a:noFill/>
            <a:miter lim="800000"/>
            <a:headEnd/>
            <a:tailEnd/>
          </a:ln>
        </p:spPr>
        <p:txBody>
          <a:bodyPr lIns="0" tIns="0" rIns="0" bIns="0" anchor="b"/>
          <a:lstStyle/>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r>
              <a:rPr lang="it-IT" sz="1400" dirty="0">
                <a:latin typeface="Candara" pitchFamily="34" charset="0"/>
              </a:rPr>
              <a:t>Naif soddisfa molteplici esigenze aziendali nei vari settori di mercato.</a:t>
            </a:r>
          </a:p>
          <a:p>
            <a:pPr eaLnBrk="0" hangingPunct="0"/>
            <a:r>
              <a:rPr lang="it-IT" sz="1400" dirty="0">
                <a:latin typeface="Candara" pitchFamily="34" charset="0"/>
              </a:rPr>
              <a:t>Le soluzioni proposte da Naif rispondono alle esigenze di ciascuna dimensione. </a:t>
            </a:r>
          </a:p>
          <a:p>
            <a:pPr eaLnBrk="0" hangingPunct="0"/>
            <a:r>
              <a:rPr lang="it-IT" sz="1400" dirty="0">
                <a:latin typeface="Candara" pitchFamily="34" charset="0"/>
              </a:rPr>
              <a:t>A ciascuna realtà la sua soluzione hardware e software, nonché la sua personale configurazione.  </a:t>
            </a: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endParaRPr lang="it-IT" sz="1400" dirty="0">
              <a:latin typeface="Candara" pitchFamily="34" charset="0"/>
            </a:endParaRPr>
          </a:p>
          <a:p>
            <a:pPr eaLnBrk="0" hangingPunct="0"/>
            <a:r>
              <a:rPr lang="it-IT" sz="1400" dirty="0">
                <a:latin typeface="Candara" pitchFamily="34" charset="0"/>
              </a:rPr>
              <a:t>  </a:t>
            </a:r>
          </a:p>
        </p:txBody>
      </p:sp>
      <p:graphicFrame>
        <p:nvGraphicFramePr>
          <p:cNvPr id="8" name="Tabella 7"/>
          <p:cNvGraphicFramePr>
            <a:graphicFrameLocks noGrp="1"/>
          </p:cNvGraphicFramePr>
          <p:nvPr/>
        </p:nvGraphicFramePr>
        <p:xfrm>
          <a:off x="1455738" y="2214563"/>
          <a:ext cx="6572295" cy="4143402"/>
        </p:xfrm>
        <a:graphic>
          <a:graphicData uri="http://schemas.openxmlformats.org/drawingml/2006/table">
            <a:tbl>
              <a:tblPr>
                <a:tableStyleId>{073A0DAA-6AF3-43AB-8588-CEC1D06C72B9}</a:tableStyleId>
              </a:tblPr>
              <a:tblGrid>
                <a:gridCol w="2190765"/>
                <a:gridCol w="2190765"/>
                <a:gridCol w="2190765"/>
              </a:tblGrid>
              <a:tr h="1381134">
                <a:tc>
                  <a:txBody>
                    <a:bodyPr/>
                    <a:lstStyle/>
                    <a:p>
                      <a:endParaRPr lang="it-IT" dirty="0"/>
                    </a:p>
                  </a:txBody>
                  <a:tcPr marL="84406" marR="84406"/>
                </a:tc>
                <a:tc>
                  <a:txBody>
                    <a:bodyPr/>
                    <a:lstStyle/>
                    <a:p>
                      <a:endParaRPr lang="it-IT" dirty="0"/>
                    </a:p>
                  </a:txBody>
                  <a:tcPr marL="84406" marR="84406"/>
                </a:tc>
                <a:tc>
                  <a:txBody>
                    <a:bodyPr/>
                    <a:lstStyle/>
                    <a:p>
                      <a:endParaRPr lang="it-IT" dirty="0"/>
                    </a:p>
                  </a:txBody>
                  <a:tcPr marL="84406" marR="84406"/>
                </a:tc>
              </a:tr>
              <a:tr h="1381134">
                <a:tc>
                  <a:txBody>
                    <a:bodyPr/>
                    <a:lstStyle/>
                    <a:p>
                      <a:endParaRPr lang="it-IT" dirty="0"/>
                    </a:p>
                  </a:txBody>
                  <a:tcPr marL="84406" marR="84406"/>
                </a:tc>
                <a:tc>
                  <a:txBody>
                    <a:bodyPr/>
                    <a:lstStyle/>
                    <a:p>
                      <a:endParaRPr lang="it-IT" dirty="0"/>
                    </a:p>
                  </a:txBody>
                  <a:tcPr marL="84406" marR="84406"/>
                </a:tc>
                <a:tc>
                  <a:txBody>
                    <a:bodyPr/>
                    <a:lstStyle/>
                    <a:p>
                      <a:endParaRPr lang="it-IT" dirty="0"/>
                    </a:p>
                  </a:txBody>
                  <a:tcPr marL="84406" marR="84406"/>
                </a:tc>
              </a:tr>
              <a:tr h="1381134">
                <a:tc>
                  <a:txBody>
                    <a:bodyPr/>
                    <a:lstStyle/>
                    <a:p>
                      <a:endParaRPr lang="it-IT" dirty="0"/>
                    </a:p>
                  </a:txBody>
                  <a:tcPr marL="84406" marR="84406"/>
                </a:tc>
                <a:tc>
                  <a:txBody>
                    <a:bodyPr/>
                    <a:lstStyle/>
                    <a:p>
                      <a:endParaRPr lang="it-IT" dirty="0"/>
                    </a:p>
                  </a:txBody>
                  <a:tcPr marL="84406" marR="84406"/>
                </a:tc>
                <a:tc>
                  <a:txBody>
                    <a:bodyPr/>
                    <a:lstStyle/>
                    <a:p>
                      <a:endParaRPr lang="it-IT" dirty="0"/>
                    </a:p>
                  </a:txBody>
                  <a:tcPr marL="84406" marR="84406"/>
                </a:tc>
              </a:tr>
            </a:tbl>
          </a:graphicData>
        </a:graphic>
      </p:graphicFrame>
      <p:sp>
        <p:nvSpPr>
          <p:cNvPr id="26644" name="Rectangle 10"/>
          <p:cNvSpPr>
            <a:spLocks noChangeArrowheads="1"/>
          </p:cNvSpPr>
          <p:nvPr/>
        </p:nvSpPr>
        <p:spPr bwMode="auto">
          <a:xfrm>
            <a:off x="1519238" y="2032000"/>
            <a:ext cx="531812"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ARTE</a:t>
            </a:r>
          </a:p>
        </p:txBody>
      </p:sp>
      <p:sp>
        <p:nvSpPr>
          <p:cNvPr id="26645" name="Rectangle 10"/>
          <p:cNvSpPr>
            <a:spLocks noChangeArrowheads="1"/>
          </p:cNvSpPr>
          <p:nvPr/>
        </p:nvSpPr>
        <p:spPr bwMode="auto">
          <a:xfrm>
            <a:off x="3752850" y="2032000"/>
            <a:ext cx="531813"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P A</a:t>
            </a:r>
          </a:p>
        </p:txBody>
      </p:sp>
      <p:sp>
        <p:nvSpPr>
          <p:cNvPr id="26646" name="Rectangle 10"/>
          <p:cNvSpPr>
            <a:spLocks noChangeArrowheads="1"/>
          </p:cNvSpPr>
          <p:nvPr/>
        </p:nvSpPr>
        <p:spPr bwMode="auto">
          <a:xfrm>
            <a:off x="5943600" y="2032000"/>
            <a:ext cx="531813"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FIERA</a:t>
            </a:r>
          </a:p>
        </p:txBody>
      </p:sp>
      <p:sp>
        <p:nvSpPr>
          <p:cNvPr id="26647" name="Rectangle 10"/>
          <p:cNvSpPr>
            <a:spLocks noChangeArrowheads="1"/>
          </p:cNvSpPr>
          <p:nvPr/>
        </p:nvSpPr>
        <p:spPr bwMode="auto">
          <a:xfrm>
            <a:off x="1592263" y="4889500"/>
            <a:ext cx="792162"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SCIENZA</a:t>
            </a:r>
          </a:p>
        </p:txBody>
      </p:sp>
      <p:sp>
        <p:nvSpPr>
          <p:cNvPr id="26648" name="Rectangle 10"/>
          <p:cNvSpPr>
            <a:spLocks noChangeArrowheads="1"/>
          </p:cNvSpPr>
          <p:nvPr/>
        </p:nvSpPr>
        <p:spPr bwMode="auto">
          <a:xfrm>
            <a:off x="3789363" y="4929188"/>
            <a:ext cx="1211262" cy="325437"/>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TERRITORIO</a:t>
            </a:r>
          </a:p>
        </p:txBody>
      </p:sp>
      <p:sp>
        <p:nvSpPr>
          <p:cNvPr id="26649" name="Rectangle 10"/>
          <p:cNvSpPr>
            <a:spLocks noChangeArrowheads="1"/>
          </p:cNvSpPr>
          <p:nvPr/>
        </p:nvSpPr>
        <p:spPr bwMode="auto">
          <a:xfrm>
            <a:off x="5943600" y="4929188"/>
            <a:ext cx="531813" cy="325437"/>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CASA</a:t>
            </a:r>
          </a:p>
        </p:txBody>
      </p:sp>
      <p:sp>
        <p:nvSpPr>
          <p:cNvPr id="26650" name="Rectangle 10"/>
          <p:cNvSpPr>
            <a:spLocks noChangeArrowheads="1"/>
          </p:cNvSpPr>
          <p:nvPr/>
        </p:nvSpPr>
        <p:spPr bwMode="auto">
          <a:xfrm>
            <a:off x="3706813" y="3460750"/>
            <a:ext cx="865187"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AZIENDA</a:t>
            </a:r>
          </a:p>
        </p:txBody>
      </p:sp>
      <p:pic>
        <p:nvPicPr>
          <p:cNvPr id="26651" name="Immagine 27" descr="Immagine1.jpg">
            <a:hlinkClick r:id="rId3"/>
          </p:cNvPr>
          <p:cNvPicPr>
            <a:picLocks noChangeAspect="1"/>
          </p:cNvPicPr>
          <p:nvPr/>
        </p:nvPicPr>
        <p:blipFill>
          <a:blip r:embed="rId4" cstate="print"/>
          <a:srcRect/>
          <a:stretch>
            <a:fillRect/>
          </a:stretch>
        </p:blipFill>
        <p:spPr bwMode="auto">
          <a:xfrm>
            <a:off x="1547813" y="2365375"/>
            <a:ext cx="1993900" cy="1208088"/>
          </a:xfrm>
          <a:prstGeom prst="rect">
            <a:avLst/>
          </a:prstGeom>
          <a:noFill/>
          <a:ln w="9525">
            <a:noFill/>
            <a:miter lim="800000"/>
            <a:headEnd/>
            <a:tailEnd/>
          </a:ln>
        </p:spPr>
      </p:pic>
      <p:sp>
        <p:nvSpPr>
          <p:cNvPr id="26652" name="Rectangle 10"/>
          <p:cNvSpPr>
            <a:spLocks noChangeArrowheads="1"/>
          </p:cNvSpPr>
          <p:nvPr/>
        </p:nvSpPr>
        <p:spPr bwMode="auto">
          <a:xfrm>
            <a:off x="5943600" y="3489325"/>
            <a:ext cx="914400"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NEGOZIO</a:t>
            </a:r>
          </a:p>
        </p:txBody>
      </p:sp>
      <p:pic>
        <p:nvPicPr>
          <p:cNvPr id="26653" name="Immagine 28" descr="Immagine1.jpg">
            <a:hlinkClick r:id="rId5"/>
          </p:cNvPr>
          <p:cNvPicPr>
            <a:picLocks noChangeAspect="1"/>
          </p:cNvPicPr>
          <p:nvPr/>
        </p:nvPicPr>
        <p:blipFill>
          <a:blip r:embed="rId6" cstate="print"/>
          <a:srcRect/>
          <a:stretch>
            <a:fillRect/>
          </a:stretch>
        </p:blipFill>
        <p:spPr bwMode="auto">
          <a:xfrm>
            <a:off x="3743325" y="2349500"/>
            <a:ext cx="1981200" cy="1200150"/>
          </a:xfrm>
          <a:prstGeom prst="rect">
            <a:avLst/>
          </a:prstGeom>
          <a:noFill/>
          <a:ln w="9525">
            <a:noFill/>
            <a:miter lim="800000"/>
            <a:headEnd/>
            <a:tailEnd/>
          </a:ln>
        </p:spPr>
      </p:pic>
      <p:pic>
        <p:nvPicPr>
          <p:cNvPr id="26654" name="Immagine 29" descr="Immagine1.jpg">
            <a:hlinkClick r:id="rId7"/>
          </p:cNvPr>
          <p:cNvPicPr>
            <a:picLocks noChangeAspect="1"/>
          </p:cNvPicPr>
          <p:nvPr/>
        </p:nvPicPr>
        <p:blipFill>
          <a:blip r:embed="rId8" cstate="print"/>
          <a:srcRect/>
          <a:stretch>
            <a:fillRect/>
          </a:stretch>
        </p:blipFill>
        <p:spPr bwMode="auto">
          <a:xfrm>
            <a:off x="5940425" y="2349500"/>
            <a:ext cx="2005013" cy="1219200"/>
          </a:xfrm>
          <a:prstGeom prst="rect">
            <a:avLst/>
          </a:prstGeom>
          <a:noFill/>
          <a:ln w="9525">
            <a:noFill/>
            <a:miter lim="800000"/>
            <a:headEnd/>
            <a:tailEnd/>
          </a:ln>
        </p:spPr>
      </p:pic>
      <p:pic>
        <p:nvPicPr>
          <p:cNvPr id="26655" name="Immagine 30" descr="Immagine1.jpg">
            <a:hlinkClick r:id="rId9"/>
          </p:cNvPr>
          <p:cNvPicPr>
            <a:picLocks noChangeAspect="1"/>
          </p:cNvPicPr>
          <p:nvPr/>
        </p:nvPicPr>
        <p:blipFill>
          <a:blip r:embed="rId10" cstate="print"/>
          <a:srcRect/>
          <a:stretch>
            <a:fillRect/>
          </a:stretch>
        </p:blipFill>
        <p:spPr bwMode="auto">
          <a:xfrm>
            <a:off x="1547813" y="3776663"/>
            <a:ext cx="2066925" cy="1255712"/>
          </a:xfrm>
          <a:prstGeom prst="rect">
            <a:avLst/>
          </a:prstGeom>
          <a:noFill/>
          <a:ln w="9525">
            <a:noFill/>
            <a:miter lim="800000"/>
            <a:headEnd/>
            <a:tailEnd/>
          </a:ln>
        </p:spPr>
      </p:pic>
      <p:sp>
        <p:nvSpPr>
          <p:cNvPr id="26656" name="Rectangle 10"/>
          <p:cNvSpPr>
            <a:spLocks noChangeArrowheads="1"/>
          </p:cNvSpPr>
          <p:nvPr/>
        </p:nvSpPr>
        <p:spPr bwMode="auto">
          <a:xfrm>
            <a:off x="1543050" y="3460750"/>
            <a:ext cx="628650" cy="325438"/>
          </a:xfrm>
          <a:prstGeom prst="rect">
            <a:avLst/>
          </a:prstGeom>
          <a:noFill/>
          <a:ln w="12700">
            <a:noFill/>
            <a:miter lim="800000"/>
            <a:headEnd/>
            <a:tailEnd/>
          </a:ln>
        </p:spPr>
        <p:txBody>
          <a:bodyPr lIns="0" tIns="0" rIns="0" bIns="0" anchor="b"/>
          <a:lstStyle/>
          <a:p>
            <a:pPr eaLnBrk="0" hangingPunct="0"/>
            <a:r>
              <a:rPr lang="en-GB" sz="1200" b="1" dirty="0">
                <a:solidFill>
                  <a:srgbClr val="FF6600"/>
                </a:solidFill>
                <a:latin typeface="Verdana" pitchFamily="34" charset="0"/>
              </a:rPr>
              <a:t>BANCA</a:t>
            </a:r>
          </a:p>
        </p:txBody>
      </p:sp>
      <p:pic>
        <p:nvPicPr>
          <p:cNvPr id="26657" name="Immagine 31" descr="Immagine1.jpg">
            <a:hlinkClick r:id="rId11"/>
          </p:cNvPr>
          <p:cNvPicPr>
            <a:picLocks noChangeAspect="1"/>
          </p:cNvPicPr>
          <p:nvPr/>
        </p:nvPicPr>
        <p:blipFill>
          <a:blip r:embed="rId12" cstate="print"/>
          <a:srcRect/>
          <a:stretch>
            <a:fillRect/>
          </a:stretch>
        </p:blipFill>
        <p:spPr bwMode="auto">
          <a:xfrm>
            <a:off x="3708400" y="3787775"/>
            <a:ext cx="2101850" cy="1274763"/>
          </a:xfrm>
          <a:prstGeom prst="rect">
            <a:avLst/>
          </a:prstGeom>
          <a:noFill/>
          <a:ln w="9525">
            <a:noFill/>
            <a:miter lim="800000"/>
            <a:headEnd/>
            <a:tailEnd/>
          </a:ln>
        </p:spPr>
      </p:pic>
      <p:pic>
        <p:nvPicPr>
          <p:cNvPr id="26658" name="Immagine 32" descr="Immagine1.jpg">
            <a:hlinkClick r:id="rId13"/>
          </p:cNvPr>
          <p:cNvPicPr>
            <a:picLocks noChangeAspect="1"/>
          </p:cNvPicPr>
          <p:nvPr/>
        </p:nvPicPr>
        <p:blipFill>
          <a:blip r:embed="rId14" cstate="print"/>
          <a:srcRect/>
          <a:stretch>
            <a:fillRect/>
          </a:stretch>
        </p:blipFill>
        <p:spPr bwMode="auto">
          <a:xfrm>
            <a:off x="5921375" y="3806825"/>
            <a:ext cx="2011363" cy="1219200"/>
          </a:xfrm>
          <a:prstGeom prst="rect">
            <a:avLst/>
          </a:prstGeom>
          <a:noFill/>
          <a:ln w="9525">
            <a:noFill/>
            <a:miter lim="800000"/>
            <a:headEnd/>
            <a:tailEnd/>
          </a:ln>
        </p:spPr>
      </p:pic>
      <p:pic>
        <p:nvPicPr>
          <p:cNvPr id="26659" name="Immagine 33" descr="Immagine1.jpg">
            <a:hlinkClick r:id="rId15"/>
          </p:cNvPr>
          <p:cNvPicPr>
            <a:picLocks noChangeAspect="1"/>
          </p:cNvPicPr>
          <p:nvPr/>
        </p:nvPicPr>
        <p:blipFill>
          <a:blip r:embed="rId16" cstate="print"/>
          <a:srcRect/>
          <a:stretch>
            <a:fillRect/>
          </a:stretch>
        </p:blipFill>
        <p:spPr bwMode="auto">
          <a:xfrm>
            <a:off x="1571625" y="5229225"/>
            <a:ext cx="1968500" cy="1200150"/>
          </a:xfrm>
          <a:prstGeom prst="rect">
            <a:avLst/>
          </a:prstGeom>
          <a:noFill/>
          <a:ln w="9525">
            <a:noFill/>
            <a:miter lim="800000"/>
            <a:headEnd/>
            <a:tailEnd/>
          </a:ln>
        </p:spPr>
      </p:pic>
      <p:pic>
        <p:nvPicPr>
          <p:cNvPr id="26660" name="Immagine 34" descr="Immagine1.jpg">
            <a:hlinkClick r:id="rId17"/>
          </p:cNvPr>
          <p:cNvPicPr>
            <a:picLocks noChangeAspect="1"/>
          </p:cNvPicPr>
          <p:nvPr/>
        </p:nvPicPr>
        <p:blipFill>
          <a:blip r:embed="rId18" cstate="print"/>
          <a:srcRect/>
          <a:stretch>
            <a:fillRect/>
          </a:stretch>
        </p:blipFill>
        <p:spPr bwMode="auto">
          <a:xfrm>
            <a:off x="3779838" y="5253038"/>
            <a:ext cx="1938337" cy="1182687"/>
          </a:xfrm>
          <a:prstGeom prst="rect">
            <a:avLst/>
          </a:prstGeom>
          <a:noFill/>
          <a:ln w="9525">
            <a:noFill/>
            <a:miter lim="800000"/>
            <a:headEnd/>
            <a:tailEnd/>
          </a:ln>
        </p:spPr>
      </p:pic>
      <p:pic>
        <p:nvPicPr>
          <p:cNvPr id="26661" name="Immagine 35" descr="Immagine1.jpg">
            <a:hlinkClick r:id="rId19"/>
          </p:cNvPr>
          <p:cNvPicPr>
            <a:picLocks noChangeAspect="1"/>
          </p:cNvPicPr>
          <p:nvPr/>
        </p:nvPicPr>
        <p:blipFill>
          <a:blip r:embed="rId20" cstate="print"/>
          <a:srcRect/>
          <a:stretch>
            <a:fillRect/>
          </a:stretch>
        </p:blipFill>
        <p:spPr bwMode="auto">
          <a:xfrm>
            <a:off x="5940425" y="5253038"/>
            <a:ext cx="1998663" cy="1219200"/>
          </a:xfrm>
          <a:prstGeom prst="rect">
            <a:avLst/>
          </a:prstGeom>
          <a:noFill/>
          <a:ln w="9525">
            <a:noFill/>
            <a:miter lim="800000"/>
            <a:headEnd/>
            <a:tailEnd/>
          </a:ln>
        </p:spPr>
      </p:pic>
      <p:sp>
        <p:nvSpPr>
          <p:cNvPr id="26662" name="Rettangolo 22"/>
          <p:cNvSpPr>
            <a:spLocks noChangeArrowheads="1"/>
          </p:cNvSpPr>
          <p:nvPr/>
        </p:nvSpPr>
        <p:spPr bwMode="auto">
          <a:xfrm>
            <a:off x="179388" y="142875"/>
            <a:ext cx="8713787" cy="830263"/>
          </a:xfrm>
          <a:prstGeom prst="rect">
            <a:avLst/>
          </a:prstGeom>
          <a:noFill/>
          <a:ln w="9525">
            <a:noFill/>
            <a:miter lim="800000"/>
            <a:headEnd/>
            <a:tailEnd/>
          </a:ln>
        </p:spPr>
        <p:txBody>
          <a:bodyPr>
            <a:spAutoFit/>
          </a:bodyPr>
          <a:lstStyle/>
          <a:p>
            <a:pPr algn="ctr" eaLnBrk="0" hangingPunct="0">
              <a:lnSpc>
                <a:spcPct val="150000"/>
              </a:lnSpc>
            </a:pPr>
            <a:r>
              <a:rPr lang="en-GB" sz="3200" b="1">
                <a:solidFill>
                  <a:srgbClr val="92D050"/>
                </a:solidFill>
                <a:latin typeface="Candara" pitchFamily="34" charset="0"/>
              </a:rPr>
              <a:t>Elementi differenzianti Na-If: </a:t>
            </a:r>
            <a:r>
              <a:rPr lang="en-GB" sz="3200" b="1" i="1">
                <a:solidFill>
                  <a:srgbClr val="FFC000"/>
                </a:solidFill>
                <a:latin typeface="Candara" pitchFamily="34" charset="0"/>
              </a:rPr>
              <a:t>copre tutti i mercati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25">
                                            <p:txEl>
                                              <p:pRg st="3" end="3"/>
                                            </p:txEl>
                                          </p:spTgt>
                                        </p:tgtEl>
                                        <p:attrNameLst>
                                          <p:attrName>style.visibility</p:attrName>
                                        </p:attrNameLst>
                                      </p:cBhvr>
                                      <p:to>
                                        <p:strVal val="visible"/>
                                      </p:to>
                                    </p:set>
                                    <p:animEffect transition="in" filter="checkerboard(across)">
                                      <p:cBhvr>
                                        <p:cTn id="7" dur="500"/>
                                        <p:tgtEl>
                                          <p:spTgt spid="26625">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6625">
                                            <p:txEl>
                                              <p:pRg st="4" end="4"/>
                                            </p:txEl>
                                          </p:spTgt>
                                        </p:tgtEl>
                                        <p:attrNameLst>
                                          <p:attrName>style.visibility</p:attrName>
                                        </p:attrNameLst>
                                      </p:cBhvr>
                                      <p:to>
                                        <p:strVal val="visible"/>
                                      </p:to>
                                    </p:set>
                                    <p:animEffect transition="in" filter="checkerboard(across)">
                                      <p:cBhvr>
                                        <p:cTn id="10" dur="500"/>
                                        <p:tgtEl>
                                          <p:spTgt spid="26625">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6625">
                                            <p:txEl>
                                              <p:pRg st="5" end="5"/>
                                            </p:txEl>
                                          </p:spTgt>
                                        </p:tgtEl>
                                        <p:attrNameLst>
                                          <p:attrName>style.visibility</p:attrName>
                                        </p:attrNameLst>
                                      </p:cBhvr>
                                      <p:to>
                                        <p:strVal val="visible"/>
                                      </p:to>
                                    </p:set>
                                    <p:animEffect transition="in" filter="checkerboard(across)">
                                      <p:cBhvr>
                                        <p:cTn id="13" dur="500"/>
                                        <p:tgtEl>
                                          <p:spTgt spid="2662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6651"/>
                                        </p:tgtEl>
                                        <p:attrNameLst>
                                          <p:attrName>style.visibility</p:attrName>
                                        </p:attrNameLst>
                                      </p:cBhvr>
                                      <p:to>
                                        <p:strVal val="visible"/>
                                      </p:to>
                                    </p:set>
                                    <p:animEffect transition="in" filter="checkerboard(across)">
                                      <p:cBhvr>
                                        <p:cTn id="18" dur="500"/>
                                        <p:tgtEl>
                                          <p:spTgt spid="26651"/>
                                        </p:tgtEl>
                                      </p:cBhvr>
                                    </p:animEffect>
                                  </p:childTnLst>
                                </p:cTn>
                              </p:par>
                              <p:par>
                                <p:cTn id="19" presetID="5" presetClass="entr" presetSubtype="10" fill="hold" nodeType="withEffect">
                                  <p:stCondLst>
                                    <p:cond delay="0"/>
                                  </p:stCondLst>
                                  <p:childTnLst>
                                    <p:set>
                                      <p:cBhvr>
                                        <p:cTn id="20" dur="1" fill="hold">
                                          <p:stCondLst>
                                            <p:cond delay="0"/>
                                          </p:stCondLst>
                                        </p:cTn>
                                        <p:tgtEl>
                                          <p:spTgt spid="26653"/>
                                        </p:tgtEl>
                                        <p:attrNameLst>
                                          <p:attrName>style.visibility</p:attrName>
                                        </p:attrNameLst>
                                      </p:cBhvr>
                                      <p:to>
                                        <p:strVal val="visible"/>
                                      </p:to>
                                    </p:set>
                                    <p:animEffect transition="in" filter="checkerboard(across)">
                                      <p:cBhvr>
                                        <p:cTn id="21" dur="500"/>
                                        <p:tgtEl>
                                          <p:spTgt spid="26653"/>
                                        </p:tgtEl>
                                      </p:cBhvr>
                                    </p:animEffect>
                                  </p:childTnLst>
                                </p:cTn>
                              </p:par>
                              <p:par>
                                <p:cTn id="22" presetID="5" presetClass="entr" presetSubtype="10" fill="hold" nodeType="withEffect">
                                  <p:stCondLst>
                                    <p:cond delay="0"/>
                                  </p:stCondLst>
                                  <p:childTnLst>
                                    <p:set>
                                      <p:cBhvr>
                                        <p:cTn id="23" dur="1" fill="hold">
                                          <p:stCondLst>
                                            <p:cond delay="0"/>
                                          </p:stCondLst>
                                        </p:cTn>
                                        <p:tgtEl>
                                          <p:spTgt spid="26654"/>
                                        </p:tgtEl>
                                        <p:attrNameLst>
                                          <p:attrName>style.visibility</p:attrName>
                                        </p:attrNameLst>
                                      </p:cBhvr>
                                      <p:to>
                                        <p:strVal val="visible"/>
                                      </p:to>
                                    </p:set>
                                    <p:animEffect transition="in" filter="checkerboard(across)">
                                      <p:cBhvr>
                                        <p:cTn id="24" dur="500"/>
                                        <p:tgtEl>
                                          <p:spTgt spid="26654"/>
                                        </p:tgtEl>
                                      </p:cBhvr>
                                    </p:animEffect>
                                  </p:childTnLst>
                                </p:cTn>
                              </p:par>
                              <p:par>
                                <p:cTn id="25" presetID="5" presetClass="entr" presetSubtype="10" fill="hold" nodeType="withEffect">
                                  <p:stCondLst>
                                    <p:cond delay="0"/>
                                  </p:stCondLst>
                                  <p:childTnLst>
                                    <p:set>
                                      <p:cBhvr>
                                        <p:cTn id="26" dur="1" fill="hold">
                                          <p:stCondLst>
                                            <p:cond delay="0"/>
                                          </p:stCondLst>
                                        </p:cTn>
                                        <p:tgtEl>
                                          <p:spTgt spid="26655"/>
                                        </p:tgtEl>
                                        <p:attrNameLst>
                                          <p:attrName>style.visibility</p:attrName>
                                        </p:attrNameLst>
                                      </p:cBhvr>
                                      <p:to>
                                        <p:strVal val="visible"/>
                                      </p:to>
                                    </p:set>
                                    <p:animEffect transition="in" filter="checkerboard(across)">
                                      <p:cBhvr>
                                        <p:cTn id="27" dur="500"/>
                                        <p:tgtEl>
                                          <p:spTgt spid="26655"/>
                                        </p:tgtEl>
                                      </p:cBhvr>
                                    </p:animEffect>
                                  </p:childTnLst>
                                </p:cTn>
                              </p:par>
                              <p:par>
                                <p:cTn id="28" presetID="5" presetClass="entr" presetSubtype="10" fill="hold" nodeType="withEffect">
                                  <p:stCondLst>
                                    <p:cond delay="0"/>
                                  </p:stCondLst>
                                  <p:childTnLst>
                                    <p:set>
                                      <p:cBhvr>
                                        <p:cTn id="29" dur="1" fill="hold">
                                          <p:stCondLst>
                                            <p:cond delay="0"/>
                                          </p:stCondLst>
                                        </p:cTn>
                                        <p:tgtEl>
                                          <p:spTgt spid="26657"/>
                                        </p:tgtEl>
                                        <p:attrNameLst>
                                          <p:attrName>style.visibility</p:attrName>
                                        </p:attrNameLst>
                                      </p:cBhvr>
                                      <p:to>
                                        <p:strVal val="visible"/>
                                      </p:to>
                                    </p:set>
                                    <p:animEffect transition="in" filter="checkerboard(across)">
                                      <p:cBhvr>
                                        <p:cTn id="30" dur="500"/>
                                        <p:tgtEl>
                                          <p:spTgt spid="26657"/>
                                        </p:tgtEl>
                                      </p:cBhvr>
                                    </p:animEffect>
                                  </p:childTnLst>
                                </p:cTn>
                              </p:par>
                              <p:par>
                                <p:cTn id="31" presetID="5" presetClass="entr" presetSubtype="10" fill="hold" nodeType="withEffect">
                                  <p:stCondLst>
                                    <p:cond delay="0"/>
                                  </p:stCondLst>
                                  <p:childTnLst>
                                    <p:set>
                                      <p:cBhvr>
                                        <p:cTn id="32" dur="1" fill="hold">
                                          <p:stCondLst>
                                            <p:cond delay="0"/>
                                          </p:stCondLst>
                                        </p:cTn>
                                        <p:tgtEl>
                                          <p:spTgt spid="26658"/>
                                        </p:tgtEl>
                                        <p:attrNameLst>
                                          <p:attrName>style.visibility</p:attrName>
                                        </p:attrNameLst>
                                      </p:cBhvr>
                                      <p:to>
                                        <p:strVal val="visible"/>
                                      </p:to>
                                    </p:set>
                                    <p:animEffect transition="in" filter="checkerboard(across)">
                                      <p:cBhvr>
                                        <p:cTn id="33" dur="500"/>
                                        <p:tgtEl>
                                          <p:spTgt spid="26658"/>
                                        </p:tgtEl>
                                      </p:cBhvr>
                                    </p:animEffect>
                                  </p:childTnLst>
                                </p:cTn>
                              </p:par>
                              <p:par>
                                <p:cTn id="34" presetID="5" presetClass="entr" presetSubtype="10" fill="hold" nodeType="withEffect">
                                  <p:stCondLst>
                                    <p:cond delay="0"/>
                                  </p:stCondLst>
                                  <p:childTnLst>
                                    <p:set>
                                      <p:cBhvr>
                                        <p:cTn id="35" dur="1" fill="hold">
                                          <p:stCondLst>
                                            <p:cond delay="0"/>
                                          </p:stCondLst>
                                        </p:cTn>
                                        <p:tgtEl>
                                          <p:spTgt spid="26659"/>
                                        </p:tgtEl>
                                        <p:attrNameLst>
                                          <p:attrName>style.visibility</p:attrName>
                                        </p:attrNameLst>
                                      </p:cBhvr>
                                      <p:to>
                                        <p:strVal val="visible"/>
                                      </p:to>
                                    </p:set>
                                    <p:animEffect transition="in" filter="checkerboard(across)">
                                      <p:cBhvr>
                                        <p:cTn id="36" dur="500"/>
                                        <p:tgtEl>
                                          <p:spTgt spid="26659"/>
                                        </p:tgtEl>
                                      </p:cBhvr>
                                    </p:animEffect>
                                  </p:childTnLst>
                                </p:cTn>
                              </p:par>
                              <p:par>
                                <p:cTn id="37" presetID="5" presetClass="entr" presetSubtype="10" fill="hold" nodeType="withEffect">
                                  <p:stCondLst>
                                    <p:cond delay="0"/>
                                  </p:stCondLst>
                                  <p:childTnLst>
                                    <p:set>
                                      <p:cBhvr>
                                        <p:cTn id="38" dur="1" fill="hold">
                                          <p:stCondLst>
                                            <p:cond delay="0"/>
                                          </p:stCondLst>
                                        </p:cTn>
                                        <p:tgtEl>
                                          <p:spTgt spid="26660"/>
                                        </p:tgtEl>
                                        <p:attrNameLst>
                                          <p:attrName>style.visibility</p:attrName>
                                        </p:attrNameLst>
                                      </p:cBhvr>
                                      <p:to>
                                        <p:strVal val="visible"/>
                                      </p:to>
                                    </p:set>
                                    <p:animEffect transition="in" filter="checkerboard(across)">
                                      <p:cBhvr>
                                        <p:cTn id="39" dur="500"/>
                                        <p:tgtEl>
                                          <p:spTgt spid="26660"/>
                                        </p:tgtEl>
                                      </p:cBhvr>
                                    </p:animEffect>
                                  </p:childTnLst>
                                </p:cTn>
                              </p:par>
                              <p:par>
                                <p:cTn id="40" presetID="5" presetClass="entr" presetSubtype="10" fill="hold" nodeType="withEffect">
                                  <p:stCondLst>
                                    <p:cond delay="0"/>
                                  </p:stCondLst>
                                  <p:childTnLst>
                                    <p:set>
                                      <p:cBhvr>
                                        <p:cTn id="41" dur="1" fill="hold">
                                          <p:stCondLst>
                                            <p:cond delay="0"/>
                                          </p:stCondLst>
                                        </p:cTn>
                                        <p:tgtEl>
                                          <p:spTgt spid="26661"/>
                                        </p:tgtEl>
                                        <p:attrNameLst>
                                          <p:attrName>style.visibility</p:attrName>
                                        </p:attrNameLst>
                                      </p:cBhvr>
                                      <p:to>
                                        <p:strVal val="visible"/>
                                      </p:to>
                                    </p:set>
                                    <p:animEffect transition="in" filter="checkerboard(across)">
                                      <p:cBhvr>
                                        <p:cTn id="42" dur="500"/>
                                        <p:tgtEl>
                                          <p:spTgt spid="26661"/>
                                        </p:tgtEl>
                                      </p:cBhvr>
                                    </p:animEffect>
                                  </p:childTnLst>
                                </p:cTn>
                              </p:par>
                              <p:par>
                                <p:cTn id="43" presetID="5" presetClass="entr" presetSubtype="1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heckerboard(across)">
                                      <p:cBhvr>
                                        <p:cTn id="45" dur="500"/>
                                        <p:tgtEl>
                                          <p:spTgt spid="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6644"/>
                                        </p:tgtEl>
                                        <p:attrNameLst>
                                          <p:attrName>style.visibility</p:attrName>
                                        </p:attrNameLst>
                                      </p:cBhvr>
                                      <p:to>
                                        <p:strVal val="visible"/>
                                      </p:to>
                                    </p:set>
                                    <p:animEffect transition="in" filter="checkerboard(across)">
                                      <p:cBhvr>
                                        <p:cTn id="48" dur="500"/>
                                        <p:tgtEl>
                                          <p:spTgt spid="26644"/>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6645"/>
                                        </p:tgtEl>
                                        <p:attrNameLst>
                                          <p:attrName>style.visibility</p:attrName>
                                        </p:attrNameLst>
                                      </p:cBhvr>
                                      <p:to>
                                        <p:strVal val="visible"/>
                                      </p:to>
                                    </p:set>
                                    <p:animEffect transition="in" filter="checkerboard(across)">
                                      <p:cBhvr>
                                        <p:cTn id="51" dur="500"/>
                                        <p:tgtEl>
                                          <p:spTgt spid="26645"/>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6646"/>
                                        </p:tgtEl>
                                        <p:attrNameLst>
                                          <p:attrName>style.visibility</p:attrName>
                                        </p:attrNameLst>
                                      </p:cBhvr>
                                      <p:to>
                                        <p:strVal val="visible"/>
                                      </p:to>
                                    </p:set>
                                    <p:animEffect transition="in" filter="checkerboard(across)">
                                      <p:cBhvr>
                                        <p:cTn id="54" dur="500"/>
                                        <p:tgtEl>
                                          <p:spTgt spid="26646"/>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6656"/>
                                        </p:tgtEl>
                                        <p:attrNameLst>
                                          <p:attrName>style.visibility</p:attrName>
                                        </p:attrNameLst>
                                      </p:cBhvr>
                                      <p:to>
                                        <p:strVal val="visible"/>
                                      </p:to>
                                    </p:set>
                                    <p:animEffect transition="in" filter="checkerboard(across)">
                                      <p:cBhvr>
                                        <p:cTn id="57" dur="500"/>
                                        <p:tgtEl>
                                          <p:spTgt spid="26656"/>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6650"/>
                                        </p:tgtEl>
                                        <p:attrNameLst>
                                          <p:attrName>style.visibility</p:attrName>
                                        </p:attrNameLst>
                                      </p:cBhvr>
                                      <p:to>
                                        <p:strVal val="visible"/>
                                      </p:to>
                                    </p:set>
                                    <p:animEffect transition="in" filter="checkerboard(across)">
                                      <p:cBhvr>
                                        <p:cTn id="60" dur="500"/>
                                        <p:tgtEl>
                                          <p:spTgt spid="26650"/>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6652"/>
                                        </p:tgtEl>
                                        <p:attrNameLst>
                                          <p:attrName>style.visibility</p:attrName>
                                        </p:attrNameLst>
                                      </p:cBhvr>
                                      <p:to>
                                        <p:strVal val="visible"/>
                                      </p:to>
                                    </p:set>
                                    <p:animEffect transition="in" filter="checkerboard(across)">
                                      <p:cBhvr>
                                        <p:cTn id="63" dur="500"/>
                                        <p:tgtEl>
                                          <p:spTgt spid="2665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6647"/>
                                        </p:tgtEl>
                                        <p:attrNameLst>
                                          <p:attrName>style.visibility</p:attrName>
                                        </p:attrNameLst>
                                      </p:cBhvr>
                                      <p:to>
                                        <p:strVal val="visible"/>
                                      </p:to>
                                    </p:set>
                                    <p:animEffect transition="in" filter="checkerboard(across)">
                                      <p:cBhvr>
                                        <p:cTn id="66" dur="500"/>
                                        <p:tgtEl>
                                          <p:spTgt spid="2664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6648"/>
                                        </p:tgtEl>
                                        <p:attrNameLst>
                                          <p:attrName>style.visibility</p:attrName>
                                        </p:attrNameLst>
                                      </p:cBhvr>
                                      <p:to>
                                        <p:strVal val="visible"/>
                                      </p:to>
                                    </p:set>
                                    <p:animEffect transition="in" filter="checkerboard(across)">
                                      <p:cBhvr>
                                        <p:cTn id="69" dur="500"/>
                                        <p:tgtEl>
                                          <p:spTgt spid="26648"/>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6649"/>
                                        </p:tgtEl>
                                        <p:attrNameLst>
                                          <p:attrName>style.visibility</p:attrName>
                                        </p:attrNameLst>
                                      </p:cBhvr>
                                      <p:to>
                                        <p:strVal val="visible"/>
                                      </p:to>
                                    </p:set>
                                    <p:animEffect transition="in" filter="checkerboard(across)">
                                      <p:cBhvr>
                                        <p:cTn id="72" dur="500"/>
                                        <p:tgtEl>
                                          <p:spTgt spid="26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4" grpId="0"/>
      <p:bldP spid="26645" grpId="0"/>
      <p:bldP spid="26646" grpId="0"/>
      <p:bldP spid="26647" grpId="0"/>
      <p:bldP spid="26648" grpId="0"/>
      <p:bldP spid="26649" grpId="0"/>
      <p:bldP spid="26650" grpId="0"/>
      <p:bldP spid="26652" grpId="0"/>
      <p:bldP spid="266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ttangolo 7"/>
          <p:cNvSpPr>
            <a:spLocks noChangeArrowheads="1"/>
          </p:cNvSpPr>
          <p:nvPr/>
        </p:nvSpPr>
        <p:spPr bwMode="auto">
          <a:xfrm>
            <a:off x="107950" y="476250"/>
            <a:ext cx="7272338" cy="6064250"/>
          </a:xfrm>
          <a:prstGeom prst="rect">
            <a:avLst/>
          </a:prstGeom>
          <a:noFill/>
          <a:ln w="9525">
            <a:noFill/>
            <a:miter lim="800000"/>
            <a:headEnd/>
            <a:tailEnd/>
          </a:ln>
        </p:spPr>
        <p:txBody>
          <a:bodyPr>
            <a:spAutoFit/>
          </a:bodyPr>
          <a:lstStyle/>
          <a:p>
            <a:pPr algn="ctr" eaLnBrk="0" hangingPunct="0"/>
            <a:endParaRPr lang="en-GB" dirty="0">
              <a:solidFill>
                <a:schemeClr val="tx2"/>
              </a:solidFill>
              <a:latin typeface="Verdana" pitchFamily="34" charset="0"/>
            </a:endParaRPr>
          </a:p>
          <a:p>
            <a:pPr eaLnBrk="0" hangingPunct="0"/>
            <a:r>
              <a:rPr lang="it-IT" sz="1400" b="1" dirty="0">
                <a:latin typeface="Candara" pitchFamily="34" charset="0"/>
              </a:rPr>
              <a:t>Interazione Diretta	</a:t>
            </a:r>
            <a:endParaRPr lang="it-IT" sz="1400" dirty="0">
              <a:latin typeface="Candara" pitchFamily="34" charset="0"/>
            </a:endParaRPr>
          </a:p>
          <a:p>
            <a:pPr eaLnBrk="0" hangingPunct="0"/>
            <a:r>
              <a:rPr lang="it-IT" sz="1400" dirty="0">
                <a:latin typeface="Candara" pitchFamily="34" charset="0"/>
              </a:rPr>
              <a:t>Gli utenti possono “afferrare” le informazioni digitali con le loro  mani, senza l’utilizzo di mouse e tastiera.</a:t>
            </a:r>
          </a:p>
          <a:p>
            <a:pPr eaLnBrk="0" hangingPunct="0"/>
            <a:endParaRPr lang="it-IT" sz="1400" b="1" dirty="0">
              <a:latin typeface="Candara" pitchFamily="34" charset="0"/>
            </a:endParaRPr>
          </a:p>
          <a:p>
            <a:pPr eaLnBrk="0" hangingPunct="0"/>
            <a:r>
              <a:rPr lang="it-IT" sz="1400" b="1" dirty="0" err="1">
                <a:latin typeface="Candara" pitchFamily="34" charset="0"/>
              </a:rPr>
              <a:t>Multitouch</a:t>
            </a:r>
            <a:endParaRPr lang="it-IT" sz="1400" b="1" dirty="0">
              <a:latin typeface="Candara" pitchFamily="34" charset="0"/>
            </a:endParaRPr>
          </a:p>
          <a:p>
            <a:pPr eaLnBrk="0" hangingPunct="0"/>
            <a:r>
              <a:rPr lang="it-IT" sz="1400" dirty="0">
                <a:latin typeface="Candara" pitchFamily="34" charset="0"/>
              </a:rPr>
              <a:t>Na-if supera l’ostacolo del singolo input delle tecnologie ad oggi note, consentendo di gestire contemporaneamente input molteplici. </a:t>
            </a:r>
          </a:p>
          <a:p>
            <a:pPr eaLnBrk="0" hangingPunct="0"/>
            <a:r>
              <a:rPr lang="it-IT" sz="1400" dirty="0">
                <a:latin typeface="Candara" pitchFamily="34" charset="0"/>
              </a:rPr>
              <a:t> </a:t>
            </a:r>
          </a:p>
          <a:p>
            <a:pPr eaLnBrk="0" hangingPunct="0"/>
            <a:r>
              <a:rPr lang="it-IT" sz="1400" b="1" dirty="0">
                <a:latin typeface="Candara" pitchFamily="34" charset="0"/>
              </a:rPr>
              <a:t>Riconoscimento degli oggetti </a:t>
            </a:r>
            <a:endParaRPr lang="it-IT" sz="1400" dirty="0">
              <a:latin typeface="Candara" pitchFamily="34" charset="0"/>
            </a:endParaRPr>
          </a:p>
          <a:p>
            <a:pPr eaLnBrk="0" hangingPunct="0"/>
            <a:r>
              <a:rPr lang="it-IT" sz="1400" dirty="0">
                <a:latin typeface="Candara" pitchFamily="34" charset="0"/>
              </a:rPr>
              <a:t>Na-if riconosce gli oggetti a cui sia stato associato un </a:t>
            </a:r>
            <a:r>
              <a:rPr lang="it-IT" sz="1400" dirty="0" err="1">
                <a:latin typeface="Candara" pitchFamily="34" charset="0"/>
              </a:rPr>
              <a:t>Tag</a:t>
            </a:r>
            <a:r>
              <a:rPr lang="it-IT" sz="1400" dirty="0">
                <a:latin typeface="Candara" pitchFamily="34" charset="0"/>
              </a:rPr>
              <a:t>, cioè un’etichetta caratterizzata da un disegno in </a:t>
            </a:r>
            <a:r>
              <a:rPr lang="it-IT" sz="1400" dirty="0" err="1">
                <a:latin typeface="Candara" pitchFamily="34" charset="0"/>
              </a:rPr>
              <a:t>bianco&amp;nero</a:t>
            </a:r>
            <a:r>
              <a:rPr lang="it-IT" sz="1400" dirty="0">
                <a:latin typeface="Candara" pitchFamily="34" charset="0"/>
              </a:rPr>
              <a:t> (pattern).</a:t>
            </a:r>
          </a:p>
          <a:p>
            <a:pPr eaLnBrk="0" hangingPunct="0"/>
            <a:endParaRPr lang="it-IT" sz="1400" dirty="0">
              <a:latin typeface="Candara" pitchFamily="34" charset="0"/>
            </a:endParaRPr>
          </a:p>
          <a:p>
            <a:pPr eaLnBrk="0" hangingPunct="0"/>
            <a:r>
              <a:rPr lang="it-IT" sz="1400" b="1" dirty="0">
                <a:latin typeface="Candara" pitchFamily="34" charset="0"/>
              </a:rPr>
              <a:t>Multi-utente</a:t>
            </a:r>
          </a:p>
          <a:p>
            <a:pPr eaLnBrk="0" hangingPunct="0"/>
            <a:r>
              <a:rPr lang="it-IT" sz="1400" dirty="0">
                <a:latin typeface="Candara" pitchFamily="34" charset="0"/>
              </a:rPr>
              <a:t>Na-If consentirà a più persone di utilizzare la superficie contemporaneamente permettendo collaborazione e condivisione.</a:t>
            </a:r>
            <a:endParaRPr lang="it-IT" sz="1400" b="1" dirty="0">
              <a:latin typeface="Candara" pitchFamily="34" charset="0"/>
            </a:endParaRPr>
          </a:p>
          <a:p>
            <a:pPr eaLnBrk="0" hangingPunct="0"/>
            <a:r>
              <a:rPr lang="it-IT" sz="1400" b="1" dirty="0">
                <a:latin typeface="Candara" pitchFamily="34" charset="0"/>
              </a:rPr>
              <a:t> </a:t>
            </a:r>
            <a:endParaRPr lang="it-IT" sz="1400" dirty="0">
              <a:latin typeface="Candara" pitchFamily="34" charset="0"/>
            </a:endParaRPr>
          </a:p>
          <a:p>
            <a:pPr eaLnBrk="0" hangingPunct="0"/>
            <a:r>
              <a:rPr lang="it-IT" sz="1400" b="1" dirty="0">
                <a:latin typeface="Candara" pitchFamily="34" charset="0"/>
              </a:rPr>
              <a:t>Interconnessione</a:t>
            </a:r>
            <a:endParaRPr lang="it-IT" sz="1400" dirty="0">
              <a:latin typeface="Candara" pitchFamily="34" charset="0"/>
            </a:endParaRPr>
          </a:p>
          <a:p>
            <a:pPr eaLnBrk="0" hangingPunct="0"/>
            <a:r>
              <a:rPr lang="it-IT" sz="1400" dirty="0">
                <a:latin typeface="Candara" pitchFamily="34" charset="0"/>
              </a:rPr>
              <a:t>I sistemi Na-if sono in grado di comunicare tra loro e con altri dispositivi tecnologici e di scambiarsi documenti e materiale multimediale.</a:t>
            </a:r>
          </a:p>
          <a:p>
            <a:pPr eaLnBrk="0" hangingPunct="0"/>
            <a:endParaRPr lang="it-IT" sz="1400" dirty="0">
              <a:latin typeface="Candara" pitchFamily="34" charset="0"/>
            </a:endParaRPr>
          </a:p>
          <a:p>
            <a:pPr eaLnBrk="0" hangingPunct="0"/>
            <a:r>
              <a:rPr lang="it-IT" sz="1400" b="1" dirty="0">
                <a:latin typeface="Candara" pitchFamily="34" charset="0"/>
              </a:rPr>
              <a:t>Sfioramento</a:t>
            </a:r>
            <a:endParaRPr lang="it-IT" sz="1400" dirty="0">
              <a:latin typeface="Candara" pitchFamily="34" charset="0"/>
            </a:endParaRPr>
          </a:p>
          <a:p>
            <a:pPr eaLnBrk="0" hangingPunct="0"/>
            <a:r>
              <a:rPr lang="it-IT" sz="1400" dirty="0">
                <a:latin typeface="Candara" pitchFamily="34" charset="0"/>
              </a:rPr>
              <a:t>Il sistema di acquisizione di Na-if si basa su sistemi ottici ed è capace di funzionare senza la necessità del tocco sulla superficie.</a:t>
            </a:r>
          </a:p>
          <a:p>
            <a:pPr eaLnBrk="0" hangingPunct="0"/>
            <a:r>
              <a:rPr lang="it-IT" sz="1400" dirty="0">
                <a:latin typeface="Candara" pitchFamily="34" charset="0"/>
              </a:rPr>
              <a:t>Questa potenzialità apre infiniti scenari di applicazione di Na-if, come ad esempio, il posizionamento del sistema Na-if dietro a superfici vetrate o all’interno di vetrine espositive, preservandone l’integrità, come è richiesto nelle sale operatorie.</a:t>
            </a:r>
          </a:p>
        </p:txBody>
      </p:sp>
      <p:pic>
        <p:nvPicPr>
          <p:cNvPr id="28674" name="Picture 2"/>
          <p:cNvPicPr>
            <a:picLocks noChangeAspect="1" noChangeArrowheads="1"/>
          </p:cNvPicPr>
          <p:nvPr/>
        </p:nvPicPr>
        <p:blipFill>
          <a:blip r:embed="rId3" cstate="print"/>
          <a:srcRect/>
          <a:stretch>
            <a:fillRect/>
          </a:stretch>
        </p:blipFill>
        <p:spPr bwMode="auto">
          <a:xfrm>
            <a:off x="7451725" y="1316038"/>
            <a:ext cx="1620838" cy="898525"/>
          </a:xfrm>
          <a:prstGeom prst="rect">
            <a:avLst/>
          </a:prstGeom>
          <a:noFill/>
          <a:ln w="9525">
            <a:noFill/>
            <a:miter lim="800000"/>
            <a:headEnd/>
            <a:tailEnd/>
          </a:ln>
        </p:spPr>
      </p:pic>
      <p:pic>
        <p:nvPicPr>
          <p:cNvPr id="28675" name="Picture 4"/>
          <p:cNvPicPr>
            <a:picLocks noChangeAspect="1" noChangeArrowheads="1"/>
          </p:cNvPicPr>
          <p:nvPr/>
        </p:nvPicPr>
        <p:blipFill>
          <a:blip r:embed="rId4" cstate="print"/>
          <a:srcRect/>
          <a:stretch>
            <a:fillRect/>
          </a:stretch>
        </p:blipFill>
        <p:spPr bwMode="auto">
          <a:xfrm>
            <a:off x="7466013" y="2587625"/>
            <a:ext cx="1606550" cy="912813"/>
          </a:xfrm>
          <a:prstGeom prst="rect">
            <a:avLst/>
          </a:prstGeom>
          <a:noFill/>
          <a:ln w="9525">
            <a:noFill/>
            <a:miter lim="800000"/>
            <a:headEnd/>
            <a:tailEnd/>
          </a:ln>
        </p:spPr>
      </p:pic>
      <p:pic>
        <p:nvPicPr>
          <p:cNvPr id="28676" name="Picture 2"/>
          <p:cNvPicPr>
            <a:picLocks noChangeAspect="1" noChangeArrowheads="1"/>
          </p:cNvPicPr>
          <p:nvPr/>
        </p:nvPicPr>
        <p:blipFill>
          <a:blip r:embed="rId5" cstate="print"/>
          <a:srcRect b="18750"/>
          <a:stretch>
            <a:fillRect/>
          </a:stretch>
        </p:blipFill>
        <p:spPr bwMode="auto">
          <a:xfrm>
            <a:off x="7493000" y="3878263"/>
            <a:ext cx="1579563" cy="908050"/>
          </a:xfrm>
          <a:prstGeom prst="rect">
            <a:avLst/>
          </a:prstGeom>
          <a:noFill/>
          <a:ln w="9525">
            <a:noFill/>
            <a:miter lim="800000"/>
            <a:headEnd/>
            <a:tailEnd/>
          </a:ln>
        </p:spPr>
      </p:pic>
      <p:sp>
        <p:nvSpPr>
          <p:cNvPr id="28677" name="Rettangolo 6"/>
          <p:cNvSpPr>
            <a:spLocks noChangeArrowheads="1"/>
          </p:cNvSpPr>
          <p:nvPr/>
        </p:nvSpPr>
        <p:spPr bwMode="auto">
          <a:xfrm>
            <a:off x="179388" y="142875"/>
            <a:ext cx="8964612" cy="733425"/>
          </a:xfrm>
          <a:prstGeom prst="rect">
            <a:avLst/>
          </a:prstGeom>
          <a:noFill/>
          <a:ln w="9525">
            <a:noFill/>
            <a:miter lim="800000"/>
            <a:headEnd/>
            <a:tailEnd/>
          </a:ln>
        </p:spPr>
        <p:txBody>
          <a:bodyPr>
            <a:spAutoFit/>
          </a:bodyPr>
          <a:lstStyle/>
          <a:p>
            <a:pPr algn="ctr" eaLnBrk="0" hangingPunct="0">
              <a:lnSpc>
                <a:spcPct val="150000"/>
              </a:lnSpc>
            </a:pPr>
            <a:r>
              <a:rPr lang="en-GB" sz="3100" b="1">
                <a:solidFill>
                  <a:srgbClr val="92D050"/>
                </a:solidFill>
                <a:latin typeface="Candara" pitchFamily="34" charset="0"/>
              </a:rPr>
              <a:t>Elementi differenzianti Na-If: </a:t>
            </a:r>
            <a:r>
              <a:rPr lang="en-GB" sz="3100" b="1" i="1">
                <a:solidFill>
                  <a:srgbClr val="FFC000"/>
                </a:solidFill>
                <a:latin typeface="Candara" pitchFamily="34" charset="0"/>
              </a:rPr>
              <a:t>molteplici funzionalità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3">
                                            <p:txEl>
                                              <p:pRg st="1" end="1"/>
                                            </p:txEl>
                                          </p:spTgt>
                                        </p:tgtEl>
                                        <p:attrNameLst>
                                          <p:attrName>style.visibility</p:attrName>
                                        </p:attrNameLst>
                                      </p:cBhvr>
                                      <p:to>
                                        <p:strVal val="visible"/>
                                      </p:to>
                                    </p:set>
                                    <p:animEffect transition="in" filter="checkerboard(across)">
                                      <p:cBhvr>
                                        <p:cTn id="7" dur="500"/>
                                        <p:tgtEl>
                                          <p:spTgt spid="2867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8673">
                                            <p:txEl>
                                              <p:pRg st="2" end="2"/>
                                            </p:txEl>
                                          </p:spTgt>
                                        </p:tgtEl>
                                        <p:attrNameLst>
                                          <p:attrName>style.visibility</p:attrName>
                                        </p:attrNameLst>
                                      </p:cBhvr>
                                      <p:to>
                                        <p:strVal val="visible"/>
                                      </p:to>
                                    </p:set>
                                    <p:animEffect transition="in" filter="checkerboard(across)">
                                      <p:cBhvr>
                                        <p:cTn id="10" dur="500"/>
                                        <p:tgtEl>
                                          <p:spTgt spid="2867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checkerboard(across)">
                                      <p:cBhvr>
                                        <p:cTn id="13" dur="500"/>
                                        <p:tgtEl>
                                          <p:spTgt spid="2867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8673">
                                            <p:txEl>
                                              <p:pRg st="4" end="4"/>
                                            </p:txEl>
                                          </p:spTgt>
                                        </p:tgtEl>
                                        <p:attrNameLst>
                                          <p:attrName>style.visibility</p:attrName>
                                        </p:attrNameLst>
                                      </p:cBhvr>
                                      <p:to>
                                        <p:strVal val="visible"/>
                                      </p:to>
                                    </p:set>
                                    <p:animEffect transition="in" filter="checkerboard(across)">
                                      <p:cBhvr>
                                        <p:cTn id="18" dur="500"/>
                                        <p:tgtEl>
                                          <p:spTgt spid="2867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8673">
                                            <p:txEl>
                                              <p:pRg st="5" end="5"/>
                                            </p:txEl>
                                          </p:spTgt>
                                        </p:tgtEl>
                                        <p:attrNameLst>
                                          <p:attrName>style.visibility</p:attrName>
                                        </p:attrNameLst>
                                      </p:cBhvr>
                                      <p:to>
                                        <p:strVal val="visible"/>
                                      </p:to>
                                    </p:set>
                                    <p:animEffect transition="in" filter="checkerboard(across)">
                                      <p:cBhvr>
                                        <p:cTn id="21" dur="500"/>
                                        <p:tgtEl>
                                          <p:spTgt spid="2867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8673">
                                            <p:txEl>
                                              <p:pRg st="7" end="7"/>
                                            </p:txEl>
                                          </p:spTgt>
                                        </p:tgtEl>
                                        <p:attrNameLst>
                                          <p:attrName>style.visibility</p:attrName>
                                        </p:attrNameLst>
                                      </p:cBhvr>
                                      <p:to>
                                        <p:strVal val="visible"/>
                                      </p:to>
                                    </p:set>
                                    <p:animEffect transition="in" filter="checkerboard(across)">
                                      <p:cBhvr>
                                        <p:cTn id="26" dur="500"/>
                                        <p:tgtEl>
                                          <p:spTgt spid="28673">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8673">
                                            <p:txEl>
                                              <p:pRg st="8" end="8"/>
                                            </p:txEl>
                                          </p:spTgt>
                                        </p:tgtEl>
                                        <p:attrNameLst>
                                          <p:attrName>style.visibility</p:attrName>
                                        </p:attrNameLst>
                                      </p:cBhvr>
                                      <p:to>
                                        <p:strVal val="visible"/>
                                      </p:to>
                                    </p:set>
                                    <p:animEffect transition="in" filter="checkerboard(across)">
                                      <p:cBhvr>
                                        <p:cTn id="29" dur="500"/>
                                        <p:tgtEl>
                                          <p:spTgt spid="28673">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28675"/>
                                        </p:tgtEl>
                                        <p:attrNameLst>
                                          <p:attrName>style.visibility</p:attrName>
                                        </p:attrNameLst>
                                      </p:cBhvr>
                                      <p:to>
                                        <p:strVal val="visible"/>
                                      </p:to>
                                    </p:set>
                                    <p:animEffect transition="in" filter="checkerboard(across)">
                                      <p:cBhvr>
                                        <p:cTn id="32" dur="500"/>
                                        <p:tgtEl>
                                          <p:spTgt spid="2867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8673">
                                            <p:txEl>
                                              <p:pRg st="10" end="10"/>
                                            </p:txEl>
                                          </p:spTgt>
                                        </p:tgtEl>
                                        <p:attrNameLst>
                                          <p:attrName>style.visibility</p:attrName>
                                        </p:attrNameLst>
                                      </p:cBhvr>
                                      <p:to>
                                        <p:strVal val="visible"/>
                                      </p:to>
                                    </p:set>
                                    <p:animEffect transition="in" filter="checkerboard(across)">
                                      <p:cBhvr>
                                        <p:cTn id="37" dur="500"/>
                                        <p:tgtEl>
                                          <p:spTgt spid="28673">
                                            <p:txEl>
                                              <p:pRg st="10" end="1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8673">
                                            <p:txEl>
                                              <p:pRg st="11" end="11"/>
                                            </p:txEl>
                                          </p:spTgt>
                                        </p:tgtEl>
                                        <p:attrNameLst>
                                          <p:attrName>style.visibility</p:attrName>
                                        </p:attrNameLst>
                                      </p:cBhvr>
                                      <p:to>
                                        <p:strVal val="visible"/>
                                      </p:to>
                                    </p:set>
                                    <p:animEffect transition="in" filter="checkerboard(across)">
                                      <p:cBhvr>
                                        <p:cTn id="40" dur="500"/>
                                        <p:tgtEl>
                                          <p:spTgt spid="28673">
                                            <p:txEl>
                                              <p:pRg st="11" end="1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8676"/>
                                        </p:tgtEl>
                                        <p:attrNameLst>
                                          <p:attrName>style.visibility</p:attrName>
                                        </p:attrNameLst>
                                      </p:cBhvr>
                                      <p:to>
                                        <p:strVal val="visible"/>
                                      </p:to>
                                    </p:set>
                                    <p:animEffect transition="in" filter="checkerboard(across)">
                                      <p:cBhvr>
                                        <p:cTn id="43" dur="500"/>
                                        <p:tgtEl>
                                          <p:spTgt spid="2867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8673">
                                            <p:txEl>
                                              <p:pRg st="13" end="13"/>
                                            </p:txEl>
                                          </p:spTgt>
                                        </p:tgtEl>
                                        <p:attrNameLst>
                                          <p:attrName>style.visibility</p:attrName>
                                        </p:attrNameLst>
                                      </p:cBhvr>
                                      <p:to>
                                        <p:strVal val="visible"/>
                                      </p:to>
                                    </p:set>
                                    <p:animEffect transition="in" filter="checkerboard(across)">
                                      <p:cBhvr>
                                        <p:cTn id="48" dur="500"/>
                                        <p:tgtEl>
                                          <p:spTgt spid="28673">
                                            <p:txEl>
                                              <p:pRg st="13" end="13"/>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28673">
                                            <p:txEl>
                                              <p:pRg st="14" end="14"/>
                                            </p:txEl>
                                          </p:spTgt>
                                        </p:tgtEl>
                                        <p:attrNameLst>
                                          <p:attrName>style.visibility</p:attrName>
                                        </p:attrNameLst>
                                      </p:cBhvr>
                                      <p:to>
                                        <p:strVal val="visible"/>
                                      </p:to>
                                    </p:set>
                                    <p:animEffect transition="in" filter="checkerboard(across)">
                                      <p:cBhvr>
                                        <p:cTn id="51" dur="500"/>
                                        <p:tgtEl>
                                          <p:spTgt spid="28673">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8673">
                                            <p:txEl>
                                              <p:pRg st="16" end="16"/>
                                            </p:txEl>
                                          </p:spTgt>
                                        </p:tgtEl>
                                        <p:attrNameLst>
                                          <p:attrName>style.visibility</p:attrName>
                                        </p:attrNameLst>
                                      </p:cBhvr>
                                      <p:to>
                                        <p:strVal val="visible"/>
                                      </p:to>
                                    </p:set>
                                    <p:animEffect transition="in" filter="checkerboard(across)">
                                      <p:cBhvr>
                                        <p:cTn id="56" dur="500"/>
                                        <p:tgtEl>
                                          <p:spTgt spid="28673">
                                            <p:txEl>
                                              <p:pRg st="16" end="16"/>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28673">
                                            <p:txEl>
                                              <p:pRg st="17" end="17"/>
                                            </p:txEl>
                                          </p:spTgt>
                                        </p:tgtEl>
                                        <p:attrNameLst>
                                          <p:attrName>style.visibility</p:attrName>
                                        </p:attrNameLst>
                                      </p:cBhvr>
                                      <p:to>
                                        <p:strVal val="visible"/>
                                      </p:to>
                                    </p:set>
                                    <p:animEffect transition="in" filter="checkerboard(across)">
                                      <p:cBhvr>
                                        <p:cTn id="59" dur="500"/>
                                        <p:tgtEl>
                                          <p:spTgt spid="28673">
                                            <p:txEl>
                                              <p:pRg st="17" end="17"/>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28673">
                                            <p:txEl>
                                              <p:pRg st="18" end="18"/>
                                            </p:txEl>
                                          </p:spTgt>
                                        </p:tgtEl>
                                        <p:attrNameLst>
                                          <p:attrName>style.visibility</p:attrName>
                                        </p:attrNameLst>
                                      </p:cBhvr>
                                      <p:to>
                                        <p:strVal val="visible"/>
                                      </p:to>
                                    </p:set>
                                    <p:animEffect transition="in" filter="checkerboard(across)">
                                      <p:cBhvr>
                                        <p:cTn id="62" dur="500"/>
                                        <p:tgtEl>
                                          <p:spTgt spid="2867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i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i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i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i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i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i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i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i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2793</TotalTime>
  <Words>1786</Words>
  <Application>Microsoft Office PowerPoint</Application>
  <PresentationFormat>Presentazione su schermo (4:3)</PresentationFormat>
  <Paragraphs>305</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c:creator>
  <cp:lastModifiedBy>cristiana.rondini</cp:lastModifiedBy>
  <cp:revision>271</cp:revision>
  <dcterms:created xsi:type="dcterms:W3CDTF">2010-01-12T15:24:27Z</dcterms:created>
  <dcterms:modified xsi:type="dcterms:W3CDTF">2011-05-09T10:01:27Z</dcterms:modified>
</cp:coreProperties>
</file>