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08" r:id="rId3"/>
    <p:sldId id="332" r:id="rId4"/>
    <p:sldId id="274" r:id="rId5"/>
    <p:sldId id="288" r:id="rId6"/>
    <p:sldId id="401" r:id="rId7"/>
    <p:sldId id="402" r:id="rId8"/>
    <p:sldId id="400" r:id="rId9"/>
    <p:sldId id="404" r:id="rId10"/>
    <p:sldId id="399" r:id="rId11"/>
    <p:sldId id="394" r:id="rId12"/>
    <p:sldId id="395" r:id="rId13"/>
    <p:sldId id="379" r:id="rId14"/>
    <p:sldId id="381" r:id="rId15"/>
    <p:sldId id="405" r:id="rId16"/>
    <p:sldId id="406" r:id="rId17"/>
    <p:sldId id="397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B050"/>
    <a:srgbClr val="C00000"/>
    <a:srgbClr val="000000"/>
    <a:srgbClr val="FFFFFF"/>
    <a:srgbClr val="7F7F7F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38" autoAdjust="0"/>
  </p:normalViewPr>
  <p:slideViewPr>
    <p:cSldViewPr snapToGrid="0"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47A20-9BFA-4D45-9628-58C822D174D6}" type="datetimeFigureOut">
              <a:rPr lang="en-US"/>
              <a:pPr>
                <a:defRPr/>
              </a:pPr>
              <a:t>5/18/2011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B4ECA-25AF-4A91-BC62-6333D78F8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5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D81F5-3E6A-4AD2-A8BF-80857D853D5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E6D09-903A-417A-A9B1-28F8A795325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10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49338" cy="6858000"/>
          </a:xfrm>
          <a:prstGeom prst="rect">
            <a:avLst/>
          </a:prstGeom>
          <a:solidFill>
            <a:srgbClr val="0109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38BA9D-EE57-478B-B912-C3DF50C6C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D510-5E99-4489-8AE2-F8960C600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4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1F8B-A457-4879-AAED-3D63530E7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236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1600200"/>
            <a:ext cx="7481454" cy="4525963"/>
          </a:xfrm>
        </p:spPr>
        <p:txBody>
          <a:bodyPr/>
          <a:lstStyle>
            <a:lvl1pPr>
              <a:defRPr>
                <a:solidFill>
                  <a:srgbClr val="010920"/>
                </a:solidFill>
              </a:defRPr>
            </a:lvl1pPr>
            <a:lvl2pPr>
              <a:defRPr>
                <a:solidFill>
                  <a:srgbClr val="010920"/>
                </a:solidFill>
              </a:defRPr>
            </a:lvl2pPr>
            <a:lvl3pPr>
              <a:defRPr>
                <a:solidFill>
                  <a:srgbClr val="010920"/>
                </a:solidFill>
              </a:defRPr>
            </a:lvl3pPr>
            <a:lvl4pPr>
              <a:defRPr>
                <a:solidFill>
                  <a:srgbClr val="010920"/>
                </a:solidFill>
              </a:defRPr>
            </a:lvl4pPr>
            <a:lvl5pPr>
              <a:defRPr>
                <a:solidFill>
                  <a:srgbClr val="0109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338" y="6357938"/>
            <a:ext cx="4403725" cy="3651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03D483-7CB8-40D2-9051-A05A61542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059C-C4EA-46E9-AC79-322DF3153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9342-6972-4BB3-B1E2-96D98EEDA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B05E-768B-4485-A3A4-4208D1AFC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4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64B4-7567-4445-B0D1-12B4574CA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3BC2-E94C-4E3D-8893-B62608204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0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6577-81EA-4E4A-8F3E-700459593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3A1A-4FA8-414C-AE88-0B6C8B5C4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334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913" y="1600200"/>
            <a:ext cx="7481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57938"/>
            <a:ext cx="389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9763" y="63563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F849A-44D9-4922-9D52-0235C23B9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 rot="10800000">
            <a:off x="0" y="4221163"/>
            <a:ext cx="369888" cy="1744662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032" name="Picture 4" descr="C:\Dokumente und Einstellungen\nl\Eigene Dateien\Aufträge 2009-JSC\EMI-PPT-Template\streife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76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/>
          <p:nvPr userDrawn="1"/>
        </p:nvSpPr>
        <p:spPr>
          <a:xfrm rot="10800000">
            <a:off x="76200" y="5094288"/>
            <a:ext cx="369888" cy="1744662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034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15988"/>
            <a:ext cx="352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109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1092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1092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1092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109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18" Type="http://schemas.openxmlformats.org/officeDocument/2006/relationships/image" Target="../media/image66.png"/><Relationship Id="rId3" Type="http://schemas.openxmlformats.org/officeDocument/2006/relationships/image" Target="../media/image19.png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17" Type="http://schemas.openxmlformats.org/officeDocument/2006/relationships/image" Target="../media/image53.png"/><Relationship Id="rId2" Type="http://schemas.openxmlformats.org/officeDocument/2006/relationships/image" Target="../media/image57.png"/><Relationship Id="rId16" Type="http://schemas.openxmlformats.org/officeDocument/2006/relationships/image" Target="../media/image52.png"/><Relationship Id="rId20" Type="http://schemas.openxmlformats.org/officeDocument/2006/relationships/hyperlink" Target="http://www.euindiagrid.e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hyperlink" Target="http://www.opensciencegrid.org/" TargetMode="External"/><Relationship Id="rId5" Type="http://schemas.openxmlformats.org/officeDocument/2006/relationships/image" Target="../media/image59.png"/><Relationship Id="rId15" Type="http://schemas.openxmlformats.org/officeDocument/2006/relationships/image" Target="../media/image51.png"/><Relationship Id="rId10" Type="http://schemas.openxmlformats.org/officeDocument/2006/relationships/image" Target="../media/image63.png"/><Relationship Id="rId19" Type="http://schemas.openxmlformats.org/officeDocument/2006/relationships/image" Target="../media/image67.png"/><Relationship Id="rId4" Type="http://schemas.openxmlformats.org/officeDocument/2006/relationships/image" Target="../media/image58.jpeg"/><Relationship Id="rId9" Type="http://schemas.openxmlformats.org/officeDocument/2006/relationships/hyperlink" Target="http://www.wenmr.eu/wenmr/" TargetMode="External"/><Relationship Id="rId14" Type="http://schemas.openxmlformats.org/officeDocument/2006/relationships/image" Target="../media/image50.png"/><Relationship Id="rId22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hyperlink" Target="http://fedoraproject.org/wiki/File:Banner468x120.png" TargetMode="Externa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iconarchive.com/show/large-home-icons-by-aha-soft/Retail-shop-ic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hyperlink" Target="http://www.redhat.com/" TargetMode="Externa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jpeg"/><Relationship Id="rId7" Type="http://schemas.openxmlformats.org/officeDocument/2006/relationships/image" Target="../media/image76.png"/><Relationship Id="rId12" Type="http://schemas.openxmlformats.org/officeDocument/2006/relationships/image" Target="../media/image7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20.emf"/><Relationship Id="rId10" Type="http://schemas.openxmlformats.org/officeDocument/2006/relationships/image" Target="../media/image79.png"/><Relationship Id="rId4" Type="http://schemas.openxmlformats.org/officeDocument/2006/relationships/image" Target="../media/image12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Mont_Blanc_depuis_Valmorel.jpg" TargetMode="External"/><Relationship Id="rId5" Type="http://schemas.openxmlformats.org/officeDocument/2006/relationships/image" Target="../media/image83.jpeg"/><Relationship Id="rId4" Type="http://schemas.openxmlformats.org/officeDocument/2006/relationships/hyperlink" Target="http://en.wikipedia.org/wiki/File:Matterhorn-EastAndNorthside-viewedFromZermatt_landscapeformat-2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hyperlink" Target="http://images.google.co.uk/imgres?imgurl=http://sgsuf.ceng.metu.edu.tr/public/conferences/2/homeHeaderLogoImage_en_US.jpg&amp;imgrefurl=http://sgsuf.ceng.metu.edu.tr/index.php?conference=sgsuf&amp;schedConf=sgsuf09&amp;page=schedConf&amp;op=accommodation&amp;usg=__og2AjBjRdCZjY3_y3Tmy_7sYXIQ=&amp;h=90&amp;w=101&amp;sz=8&amp;hl=en&amp;start=13&amp;um=1&amp;tbnid=W_O6fMcdVBVzhM:&amp;tbnh=74&amp;tbnw=83&amp;prev=/images?q=see-grid-sci&amp;hl=en&amp;sa=N&amp;um=1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" Type="http://schemas.openxmlformats.org/officeDocument/2006/relationships/hyperlink" Target="http://www.eu-egee.org/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images.google.co.uk/imgres?imgurl=http://www.man.poznan.pl/research/balticgrid/logo.png&amp;imgrefurl=http://www.man.poznan.pl/research/balticgrid/index.html&amp;usg=__-N_pGioXSkr22u8JOywkyQPOfyg=&amp;h=220&amp;w=220&amp;sz=42&amp;hl=en&amp;start=12&amp;um=1&amp;tbnid=P3RRHqk91QkTXM:&amp;tbnh=107&amp;tbnw=107&amp;prev=/images?q=balticgrid&amp;hl=en&amp;sa=N&amp;um=1" TargetMode="External"/><Relationship Id="rId15" Type="http://schemas.openxmlformats.org/officeDocument/2006/relationships/hyperlink" Target="http://images.google.co.uk/imgres?imgurl=http://www.isgtw.org/images/2008/prace_logo.gif&amp;imgrefurl=http://www.isgtw.org/cms/?pid=1001585&amp;usg=__akmKKjqwNJB8LEk5qOWeim6yLy4=&amp;h=198&amp;w=277&amp;sz=36&amp;hl=en&amp;start=4&amp;um=1&amp;tbnid=6fkXKZ2kFUR3MM:&amp;tbnh=81&amp;tbnw=114&amp;prev=/images?q=prace&amp;hl=en&amp;sa=N&amp;um=1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0.jpeg"/><Relationship Id="rId26" Type="http://schemas.openxmlformats.org/officeDocument/2006/relationships/hyperlink" Target="http://www.niif.hu/" TargetMode="External"/><Relationship Id="rId39" Type="http://schemas.openxmlformats.org/officeDocument/2006/relationships/image" Target="../media/image41.jpeg"/><Relationship Id="rId3" Type="http://schemas.openxmlformats.org/officeDocument/2006/relationships/hyperlink" Target="http://images.google.co.uk/imgres?imgurl=http://sdu.ictp.it/openaccess/img/cern_logo.gif&amp;imgrefurl=http://sdu.ictp.it/openaccess/book.html&amp;usg=__5lcLAI2FDFaeVUmk6eQTi1idJQQ=&amp;h=400&amp;w=400&amp;sz=8&amp;hl=en&amp;start=33&amp;um=1&amp;tbnid=J2wtlm3dZDECFM:&amp;tbnh=124&amp;tbnw=124&amp;prev=/images?q=cern&amp;ndsp=21&amp;hl=en&amp;sa=N&amp;start=21&amp;um=1" TargetMode="External"/><Relationship Id="rId21" Type="http://schemas.openxmlformats.org/officeDocument/2006/relationships/image" Target="../media/image32.png"/><Relationship Id="rId34" Type="http://schemas.openxmlformats.org/officeDocument/2006/relationships/hyperlink" Target="http://images.google.co.uk/imgres?imgurl=http://www.helsinki.fi/~tlinden/NorduGridWS2002/1rgb0000.gif&amp;imgrefurl=http://www.helsinki.fi/~tlinden/NorduGridWS2002/&amp;usg=__eMhHlCF5G7wn7BwyrVeqUucSkF0=&amp;h=229&amp;w=227&amp;sz=7&amp;hl=en&amp;start=5&amp;um=1&amp;tbnid=egpEyvmGcc-3iM:&amp;tbnh=108&amp;tbnw=107&amp;prev=/images?q=university+helsinki+hip&amp;hl=en&amp;um=1" TargetMode="External"/><Relationship Id="rId42" Type="http://schemas.openxmlformats.org/officeDocument/2006/relationships/image" Target="../media/image43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7" Type="http://schemas.openxmlformats.org/officeDocument/2006/relationships/hyperlink" Target="http://images.google.co.uk/imgres?imgurl=http://www.infn.it/cfett/eventi/innovaction_2007/logo-infn-nuovo.gif&amp;imgrefurl=http://www.infn.it/cfett/eventi/innovaction_2007/seminari.htm&amp;usg=__XNmrkspNhZc4HjAOwCzbNwT64cA=&amp;h=392&amp;w=400&amp;sz=9&amp;hl=en&amp;start=3&amp;um=1&amp;tbnid=dbeh-4ykVhoP8M:&amp;tbnh=122&amp;tbnw=124&amp;prev=/images?q=infn&amp;hl=en&amp;um=1" TargetMode="External"/><Relationship Id="rId12" Type="http://schemas.openxmlformats.org/officeDocument/2006/relationships/hyperlink" Target="http://www.uu.se/en" TargetMode="External"/><Relationship Id="rId17" Type="http://schemas.openxmlformats.org/officeDocument/2006/relationships/hyperlink" Target="http://images.google.co.uk/imgres?imgurl=http://www.culturaitalia.it/pico/system/galleries/pics/alkacon-documentation/LogoCineca.jpg&amp;imgrefurl=http://www.culturaitalia.it/pico/modules/focus/it/focus_0183.html?print=true&amp;usg=__RiW7QxrsWPYl7iVX3qGcdNFYB-o=&amp;h=271&amp;w=250&amp;sz=35&amp;hl=en&amp;start=3&amp;um=1&amp;tbnid=9wntp0_sBTdRdM:&amp;tbnh=113&amp;tbnw=104&amp;prev=/images?q=cineca&amp;hl=en&amp;um=1" TargetMode="External"/><Relationship Id="rId25" Type="http://schemas.openxmlformats.org/officeDocument/2006/relationships/image" Target="../media/image34.jpeg"/><Relationship Id="rId33" Type="http://schemas.openxmlformats.org/officeDocument/2006/relationships/image" Target="../media/image38.jpeg"/><Relationship Id="rId38" Type="http://schemas.openxmlformats.org/officeDocument/2006/relationships/hyperlink" Target="http://images.google.co.uk/imgres?imgurl=http://mural.uv.es/hecfran/gif/tcd.gif&amp;imgrefurl=http://mural.uv.es/hecfran/cvHectorFranco.html&amp;usg=__1WIWvAPlXJrHvA_2or8OEA33TXk=&amp;h=709&amp;w=709&amp;sz=167&amp;hl=en&amp;start=4&amp;um=1&amp;tbnid=dcXBqpyRWfpwBM:&amp;tbnh=140&amp;tbnw=140&amp;prev=/images?q=trinity+college+dublin+logo&amp;hl=en&amp;um=1" TargetMode="External"/><Relationship Id="rId46" Type="http://schemas.openxmlformats.org/officeDocument/2006/relationships/image" Target="../media/image46.jpeg"/><Relationship Id="rId2" Type="http://schemas.openxmlformats.org/officeDocument/2006/relationships/image" Target="../media/image21.jpeg"/><Relationship Id="rId16" Type="http://schemas.openxmlformats.org/officeDocument/2006/relationships/image" Target="../media/image29.jpeg"/><Relationship Id="rId20" Type="http://schemas.openxmlformats.org/officeDocument/2006/relationships/image" Target="../media/image31.jpeg"/><Relationship Id="rId29" Type="http://schemas.openxmlformats.org/officeDocument/2006/relationships/image" Target="../media/image36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24" Type="http://schemas.openxmlformats.org/officeDocument/2006/relationships/hyperlink" Target="http://images.google.co.uk/imgres?imgurl=http://www.sofsem.sk/sofsem05/figs/UPJS.gif&amp;imgrefurl=http://www.sofsem.sk/sofsem05/main.html&amp;usg=__l4KljGFpYmaxNMmLGBhCQJI0xT4=&amp;h=292&amp;w=296&amp;sz=45&amp;hl=en&amp;start=3&amp;um=1&amp;tbnid=PufPAsVtBLkxMM:&amp;tbnh=114&amp;tbnw=116&amp;prev=/images?q=upjs&amp;hl=en&amp;sa=N&amp;um=1" TargetMode="External"/><Relationship Id="rId32" Type="http://schemas.openxmlformats.org/officeDocument/2006/relationships/hyperlink" Target="http://images.google.co.uk/imgres?imgurl=http://www.terena.nl/activities/training/pert/switch/gfx/switch-logo.gif&amp;imgrefurl=http://www.terena.org/activities/training/pert/switch/&amp;usg=__njm5siRnB9Fzu37mcQUih-_0GiU=&amp;h=44&amp;w=161&amp;sz=2&amp;hl=en&amp;start=11&amp;um=1&amp;tbnid=-hc_ppBbOnNumM:&amp;tbnh=27&amp;tbnw=98&amp;prev=/images?q=switch+switzerland+nren&amp;hl=en&amp;um=1" TargetMode="External"/><Relationship Id="rId37" Type="http://schemas.openxmlformats.org/officeDocument/2006/relationships/image" Target="../media/image40.jpeg"/><Relationship Id="rId40" Type="http://schemas.openxmlformats.org/officeDocument/2006/relationships/hyperlink" Target="http://images.google.co.uk/imgres?imgurl=http://www.w3.org/2001/sw/sweo/public/UseCases/OntoFrame/logo-small.jpg&amp;imgrefurl=http://www.w3.org/2001/sw/sweo/public/UseCases/OntoFrame/&amp;usg=__Qj4gZb-kFqAkJAOE88omhxMtM-0=&amp;h=75&amp;w=142&amp;sz=4&amp;hl=en&amp;start=13&amp;um=1&amp;tbnid=K8FHTlYDNwoMhM:&amp;tbnh=50&amp;tbnw=94&amp;prev=/images?q=kisti+korea+logo&amp;hl=en&amp;sa=N&amp;um=1" TargetMode="External"/><Relationship Id="rId45" Type="http://schemas.openxmlformats.org/officeDocument/2006/relationships/image" Target="../media/image45.png"/><Relationship Id="rId5" Type="http://schemas.openxmlformats.org/officeDocument/2006/relationships/hyperlink" Target="http://images.google.co.uk/imgres?imgurl=http://www.liberouter.org/netfpga/images/cesnet_logo.jpg&amp;imgrefurl=http://www.liberouter.org/netfpga/managed_by.php&amp;usg=__2q_JIXuH0ZxenpI7D9_4Oxa9WNY=&amp;h=518&amp;w=1169&amp;sz=37&amp;hl=en&amp;start=2&amp;um=1&amp;tbnid=nkpG8t4XUTlWlM:&amp;tbnh=66&amp;tbnw=150&amp;prev=/images?q=cesnet&amp;hl=en&amp;sa=N&amp;um=1" TargetMode="External"/><Relationship Id="rId15" Type="http://schemas.openxmlformats.org/officeDocument/2006/relationships/hyperlink" Target="http://images.google.co.uk/imgres?imgurl=http://th.physik.uni-frankfurt.de/~huovinen/nikhef.png&amp;imgrefurl=http://th.physik.uni-frankfurt.de/~huovinen/ect.html&amp;usg=__zEX3N53_4BzrCQKA2YVfOh7bS5s=&amp;h=264&amp;w=597&amp;sz=2&amp;hl=en&amp;start=14&amp;um=1&amp;tbnid=8FWZRz7b8WanrM:&amp;tbnh=60&amp;tbnw=135&amp;prev=/images?q=nikhef&amp;hl=en&amp;um=1" TargetMode="External"/><Relationship Id="rId23" Type="http://schemas.openxmlformats.org/officeDocument/2006/relationships/image" Target="../media/image33.png"/><Relationship Id="rId28" Type="http://schemas.openxmlformats.org/officeDocument/2006/relationships/hyperlink" Target="http://images.google.co.uk/imgres?imgurl=http://www.aal-persona.org/images/logos/logo_CSIC(Gray).gif&amp;imgrefurl=http://www.aal-persona.org/consortiumSpain.html&amp;usg=__MCExqNASBYzn7xQ4nxfZZvVxEMo=&amp;h=438&amp;w=300&amp;sz=43&amp;hl=en&amp;start=6&amp;um=1&amp;tbnid=MBUgVG9rraPTiM:&amp;tbnh=127&amp;tbnw=87&amp;prev=/images?q=csic+spain&amp;hl=en&amp;um=1" TargetMode="External"/><Relationship Id="rId36" Type="http://schemas.openxmlformats.org/officeDocument/2006/relationships/hyperlink" Target="http://images.google.co.uk/imgres?imgurl=http://ict-reeb.eu/objects2/TUD-logo.jpg&amp;imgrefurl=http://ict-reeb.eu/tud.html&amp;usg=__PftWJF55ddbTzoiHPWhgao2IelE=&amp;h=63&amp;w=177&amp;sz=7&amp;hl=en&amp;start=28&amp;um=1&amp;tbnid=3Fy3AZrByqI6PM:&amp;tbnh=36&amp;tbnw=101&amp;prev=/images?q=tud+dresda&amp;ndsp=21&amp;hl=en&amp;sa=N&amp;start=21&amp;um=1" TargetMode="External"/><Relationship Id="rId49" Type="http://schemas.openxmlformats.org/officeDocument/2006/relationships/hyperlink" Target="http://www.desy.de/index_ger.html" TargetMode="External"/><Relationship Id="rId10" Type="http://schemas.openxmlformats.org/officeDocument/2006/relationships/image" Target="../media/image25.jpeg"/><Relationship Id="rId19" Type="http://schemas.openxmlformats.org/officeDocument/2006/relationships/hyperlink" Target="http://www.scitech.ac.uk/home.aspx" TargetMode="External"/><Relationship Id="rId31" Type="http://schemas.openxmlformats.org/officeDocument/2006/relationships/image" Target="../media/image37.jpeg"/><Relationship Id="rId44" Type="http://schemas.openxmlformats.org/officeDocument/2006/relationships/image" Target="../media/image44.jpeg"/><Relationship Id="rId4" Type="http://schemas.openxmlformats.org/officeDocument/2006/relationships/image" Target="../media/image22.jpeg"/><Relationship Id="rId9" Type="http://schemas.openxmlformats.org/officeDocument/2006/relationships/hyperlink" Target="http://images.google.co.uk/imgres?imgurl=http://www.grnet.gr/templates/default/images/grnet-logo.jpg&amp;imgrefurl=http://www.grnet.gr/default.asp?pid=1&amp;la=2&amp;usg=__p1rZtqqZToA0rnYbG5q5beurBqQ=&amp;h=130&amp;w=330&amp;sz=20&amp;hl=en&amp;start=2&amp;um=1&amp;tbnid=jOUb4B56ZuDunM:&amp;tbnh=47&amp;tbnw=119&amp;prev=/images?q=grnet&amp;hl=en&amp;sa=N&amp;um=1" TargetMode="External"/><Relationship Id="rId14" Type="http://schemas.openxmlformats.org/officeDocument/2006/relationships/image" Target="../media/image28.png"/><Relationship Id="rId22" Type="http://schemas.openxmlformats.org/officeDocument/2006/relationships/hyperlink" Target="http://www.ku.dk/english" TargetMode="External"/><Relationship Id="rId27" Type="http://schemas.openxmlformats.org/officeDocument/2006/relationships/image" Target="../media/image35.jpeg"/><Relationship Id="rId30" Type="http://schemas.openxmlformats.org/officeDocument/2006/relationships/hyperlink" Target="http://images.google.co.uk/imgres?imgurl=http://www.retelab.org/retelab/UserFiles/Image/Participantes/cesga_logo.gif&amp;imgrefurl=http://www.retelab.org/retelab/retelab/web/web_portal.action?menu_selected=9&amp;usg=__BniEWaiml0FOEUCnzKjF2_hlXic=&amp;h=122&amp;w=390&amp;sz=6&amp;hl=en&amp;start=1&amp;um=1&amp;tbnid=8BZO3k3gu7lJkM:&amp;tbnh=38&amp;tbnw=123&amp;prev=/images?q=cesga&amp;hl=en&amp;um=1" TargetMode="External"/><Relationship Id="rId35" Type="http://schemas.openxmlformats.org/officeDocument/2006/relationships/image" Target="../media/image39.jpeg"/><Relationship Id="rId43" Type="http://schemas.openxmlformats.org/officeDocument/2006/relationships/hyperlink" Target="http://en.wikipedia.org/wiki/File:TAIWAN_Karte_Gross.jpg" TargetMode="External"/><Relationship Id="rId48" Type="http://schemas.openxmlformats.org/officeDocument/2006/relationships/image" Target="../media/image48.png"/><Relationship Id="rId8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hyperlink" Target="http://www.iconarchive.com/show/large-home-icons-by-aha-soft/Retail-shop-icon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EMI-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" y="407988"/>
            <a:ext cx="8001000" cy="60213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1092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97485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viluppo middleware sostenibile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caso di EMI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675063"/>
            <a:ext cx="6400800" cy="252695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Francesco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Giacomini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Workshop CCR/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INFNGrid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Biodola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, 16-20 Maggio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©Alberto Di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</a:rPr>
              <a:t>Meglio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EGI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UF/EMI TF, Vilnius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, 11-14 April 2011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766763"/>
            <a:ext cx="191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Expansion of the user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723B3-813D-4488-A951-447E5EFBAAA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3318" name="Picture 6" descr="stratusla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552575"/>
            <a:ext cx="1536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146175"/>
            <a:ext cx="12779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4470400" y="1584325"/>
            <a:ext cx="1203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408113"/>
            <a:ext cx="8493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 descr="http://www.venus-c.eu/venus-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574800"/>
            <a:ext cx="1330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6923" r="2737"/>
          <a:stretch>
            <a:fillRect/>
          </a:stretch>
        </p:blipFill>
        <p:spPr bwMode="auto">
          <a:xfrm>
            <a:off x="2847975" y="2586038"/>
            <a:ext cx="16605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671888"/>
            <a:ext cx="1597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" descr="Home">
            <a:hlinkClick r:id="rId9" tooltip="Hom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565525"/>
            <a:ext cx="17875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7" descr="Open Science Gri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03488"/>
            <a:ext cx="15113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30475"/>
            <a:ext cx="11112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25621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732463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C:\Users\shinsenai\AppData\Local\Microsoft\Windows\Temporary Internet Files\Low\Content.IE5\GJXG6PXW\j0433944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718175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C:\Users\shinsenai\AppData\Local\Microsoft\Windows\Temporary Internet Files\Low\Content.IE5\82J20KJW\j0433953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5211763"/>
            <a:ext cx="515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" descr="e-sciencetalk websi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17152" r="60326" b="27019"/>
          <a:stretch>
            <a:fillRect/>
          </a:stretch>
        </p:blipFill>
        <p:spPr bwMode="auto">
          <a:xfrm>
            <a:off x="833438" y="4786313"/>
            <a:ext cx="175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746500"/>
            <a:ext cx="15589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" descr="Eu_India Grid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524125"/>
            <a:ext cx="2628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583113"/>
            <a:ext cx="16494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Reduction of costs and effort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58838" y="969963"/>
            <a:ext cx="7827962" cy="5156200"/>
          </a:xfrm>
        </p:spPr>
        <p:txBody>
          <a:bodyPr/>
          <a:lstStyle/>
          <a:p>
            <a:r>
              <a:rPr lang="en-US" dirty="0" smtClean="0"/>
              <a:t>Simplification</a:t>
            </a:r>
            <a:r>
              <a:rPr lang="en-US" dirty="0" smtClean="0"/>
              <a:t>, </a:t>
            </a:r>
            <a:r>
              <a:rPr lang="en-US" dirty="0" smtClean="0"/>
              <a:t>off-the-shelf software</a:t>
            </a:r>
          </a:p>
          <a:p>
            <a:r>
              <a:rPr lang="en-US" dirty="0" smtClean="0"/>
              <a:t>Best practices and policies</a:t>
            </a:r>
          </a:p>
          <a:p>
            <a:r>
              <a:rPr lang="en-US" dirty="0" smtClean="0"/>
              <a:t>Standard QA and software processes (ITIL)</a:t>
            </a:r>
          </a:p>
          <a:p>
            <a:r>
              <a:rPr lang="en-US" dirty="0" smtClean="0"/>
              <a:t> Standardization</a:t>
            </a:r>
          </a:p>
          <a:p>
            <a:pPr lvl="1"/>
            <a:r>
              <a:rPr lang="en-US" dirty="0" smtClean="0"/>
              <a:t> Active involvement in OGF and SIENA</a:t>
            </a:r>
          </a:p>
          <a:p>
            <a:pPr lvl="1"/>
            <a:r>
              <a:rPr lang="en-US" dirty="0" smtClean="0"/>
              <a:t> EMI ES contributed to OGF PGI</a:t>
            </a:r>
          </a:p>
          <a:p>
            <a:pPr lvl="1"/>
            <a:r>
              <a:rPr lang="en-US" dirty="0" smtClean="0"/>
              <a:t> Proposal on Storage Accounting Records</a:t>
            </a:r>
          </a:p>
          <a:p>
            <a:pPr lvl="1"/>
            <a:r>
              <a:rPr lang="en-US" dirty="0" smtClean="0"/>
              <a:t> Support for GLUE 2 .0, SAML </a:t>
            </a:r>
          </a:p>
          <a:p>
            <a:pPr lvl="1"/>
            <a:r>
              <a:rPr lang="en-US" dirty="0" smtClean="0"/>
              <a:t> Use of standard SSL, http (</a:t>
            </a:r>
            <a:r>
              <a:rPr lang="en-US" dirty="0" err="1" smtClean="0"/>
              <a:t>webdav</a:t>
            </a:r>
            <a:r>
              <a:rPr lang="en-US" dirty="0" smtClean="0"/>
              <a:t>), NFS1.4/</a:t>
            </a:r>
            <a:r>
              <a:rPr lang="en-US" dirty="0" err="1" smtClean="0"/>
              <a:t>pNSF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8E17-817E-43A2-9FEC-F8E78250D48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4343" name="Picture 2" descr="http://icons.iconarchive.com/icons/visualpharm/finance/256/coin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514975"/>
            <a:ext cx="7286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6535738" y="1624013"/>
            <a:ext cx="1223962" cy="431800"/>
            <a:chOff x="7524750" y="5589588"/>
            <a:chExt cx="1223963" cy="431800"/>
          </a:xfrm>
        </p:grpSpPr>
        <p:sp>
          <p:nvSpPr>
            <p:cNvPr id="9" name="Rectangle 8"/>
            <p:cNvSpPr/>
            <p:nvPr/>
          </p:nvSpPr>
          <p:spPr>
            <a:xfrm>
              <a:off x="7524750" y="5589588"/>
              <a:ext cx="1223963" cy="431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14348" name="Picture 4" descr="H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120" y="5650572"/>
              <a:ext cx="1123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844550"/>
            <a:ext cx="1184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Image:banner468x120.png">
            <a:hlinkClick r:id="rId5" tooltip="Image:banner468x120.pn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2"/>
          <a:stretch>
            <a:fillRect/>
          </a:stretch>
        </p:blipFill>
        <p:spPr bwMode="auto">
          <a:xfrm>
            <a:off x="8148638" y="1443038"/>
            <a:ext cx="736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Involvement of commercial partners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58838" y="969963"/>
            <a:ext cx="7827962" cy="5156200"/>
          </a:xfrm>
        </p:spPr>
        <p:txBody>
          <a:bodyPr/>
          <a:lstStyle/>
          <a:p>
            <a:r>
              <a:rPr lang="en-US" dirty="0" smtClean="0"/>
              <a:t>On three fronts</a:t>
            </a:r>
          </a:p>
          <a:p>
            <a:pPr lvl="1"/>
            <a:r>
              <a:rPr lang="en-US" dirty="0" smtClean="0"/>
              <a:t>Making the software more standard</a:t>
            </a:r>
          </a:p>
          <a:p>
            <a:pPr lvl="1"/>
            <a:r>
              <a:rPr lang="en-US" dirty="0" smtClean="0"/>
              <a:t>Working on business models and market analysis</a:t>
            </a:r>
          </a:p>
          <a:p>
            <a:pPr lvl="1"/>
            <a:r>
              <a:rPr lang="en-US" dirty="0" smtClean="0"/>
              <a:t>Promoting the creation of professional, SLA-based services</a:t>
            </a:r>
          </a:p>
          <a:p>
            <a:r>
              <a:rPr lang="en-US" dirty="0" smtClean="0"/>
              <a:t>Dual licensing model is interesting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CB92C-F0F2-4E41-8AE2-7B85B6A4703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5367" name="Picture 4" descr="Retail shop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02275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851400"/>
            <a:ext cx="1606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Red Hat Home">
            <a:hlinkClick r:id="rId5" tooltip="Red Hat home pag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816475"/>
            <a:ext cx="1946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6227763" y="1989138"/>
            <a:ext cx="2173287" cy="1876425"/>
          </a:xfrm>
          <a:custGeom>
            <a:avLst/>
            <a:gdLst>
              <a:gd name="connsiteX0" fmla="*/ 0 w 2172361"/>
              <a:gd name="connsiteY0" fmla="*/ 0 h 1876370"/>
              <a:gd name="connsiteX1" fmla="*/ 2167075 w 2172361"/>
              <a:gd name="connsiteY1" fmla="*/ 10571 h 1876370"/>
              <a:gd name="connsiteX2" fmla="*/ 2172361 w 2172361"/>
              <a:gd name="connsiteY2" fmla="*/ 718835 h 1876370"/>
              <a:gd name="connsiteX3" fmla="*/ 364703 w 2172361"/>
              <a:gd name="connsiteY3" fmla="*/ 718835 h 1876370"/>
              <a:gd name="connsiteX4" fmla="*/ 369989 w 2172361"/>
              <a:gd name="connsiteY4" fmla="*/ 1871084 h 1876370"/>
              <a:gd name="connsiteX5" fmla="*/ 10571 w 2172361"/>
              <a:gd name="connsiteY5" fmla="*/ 1876370 h 1876370"/>
              <a:gd name="connsiteX6" fmla="*/ 0 w 2172361"/>
              <a:gd name="connsiteY6" fmla="*/ 0 h 187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361" h="1876370">
                <a:moveTo>
                  <a:pt x="0" y="0"/>
                </a:moveTo>
                <a:lnTo>
                  <a:pt x="2167075" y="10571"/>
                </a:lnTo>
                <a:lnTo>
                  <a:pt x="2172361" y="718835"/>
                </a:lnTo>
                <a:lnTo>
                  <a:pt x="364703" y="718835"/>
                </a:lnTo>
                <a:lnTo>
                  <a:pt x="369989" y="1871084"/>
                </a:lnTo>
                <a:lnTo>
                  <a:pt x="10571" y="1876370"/>
                </a:lnTo>
                <a:cubicBezTo>
                  <a:pt x="8809" y="1252675"/>
                  <a:pt x="7048" y="628980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10920"/>
                </a:solidFill>
              </a:rPr>
              <a:t>Applications Integrators, System Administrators</a:t>
            </a:r>
          </a:p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2988" y="1916113"/>
            <a:ext cx="1441450" cy="4105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EMI Middleware Evolution</a:t>
            </a:r>
          </a:p>
        </p:txBody>
      </p:sp>
      <p:sp>
        <p:nvSpPr>
          <p:cNvPr id="1536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1536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E0384D0-3669-4224-8F68-DA93024C47B4}" type="slidenum">
              <a:rPr lang="en-GB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Picture 4" descr="http://www.hep.lu.se/knowarc/logo-knowar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5207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egee2.eu-egee.org/egee07/resolveUid/9b21156632ea82b47be000ac7ceef0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1663"/>
            <a:ext cx="749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unicore.eu/unicore/img/UNICORE-Logo-PPT-300dpi-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06875"/>
            <a:ext cx="1095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7" r="39381"/>
          <a:stretch>
            <a:fillRect/>
          </a:stretch>
        </p:blipFill>
        <p:spPr bwMode="auto">
          <a:xfrm>
            <a:off x="1403350" y="5084763"/>
            <a:ext cx="708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203575" y="1916113"/>
            <a:ext cx="2736850" cy="30257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" name="Picture 5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28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924050" y="2381250"/>
            <a:ext cx="1855788" cy="104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1050" y="3500438"/>
            <a:ext cx="1728788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 flipV="1">
            <a:off x="2282825" y="4292600"/>
            <a:ext cx="1497013" cy="30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2111375" y="4724400"/>
            <a:ext cx="1668463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203575" y="5300663"/>
            <a:ext cx="2736850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Standards,</a:t>
            </a:r>
            <a:br>
              <a:rPr lang="en-GB" sz="1600" dirty="0"/>
            </a:br>
            <a:r>
              <a:rPr lang="en-GB" sz="1600" dirty="0"/>
              <a:t>New technologies (clouds)</a:t>
            </a:r>
          </a:p>
          <a:p>
            <a:pPr algn="ctr">
              <a:defRPr/>
            </a:pPr>
            <a:r>
              <a:rPr lang="en-GB" sz="1600" dirty="0"/>
              <a:t>Users and Infrastructure Requirements</a:t>
            </a:r>
          </a:p>
        </p:txBody>
      </p:sp>
      <p:sp>
        <p:nvSpPr>
          <p:cNvPr id="24" name="Down Arrow 23"/>
          <p:cNvSpPr/>
          <p:nvPr/>
        </p:nvSpPr>
        <p:spPr>
          <a:xfrm rot="10800000">
            <a:off x="4356100" y="4724400"/>
            <a:ext cx="503238" cy="6492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24300" y="3284538"/>
            <a:ext cx="215900" cy="215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24300" y="3789363"/>
            <a:ext cx="215900" cy="215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4300" y="4221163"/>
            <a:ext cx="215900" cy="215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4300" y="4581525"/>
            <a:ext cx="215900" cy="215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1050" y="2133600"/>
            <a:ext cx="217488" cy="1428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124075" y="3213100"/>
            <a:ext cx="215900" cy="14446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2124075" y="5661025"/>
            <a:ext cx="215900" cy="2159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2051050" y="4581525"/>
            <a:ext cx="217488" cy="142875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3800" y="3284538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64163" y="3789363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43438" y="3789363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02213" y="4292600"/>
            <a:ext cx="217487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7763" y="4035425"/>
            <a:ext cx="2520950" cy="865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Reference Services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7235825" y="4827588"/>
            <a:ext cx="504825" cy="720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3203575" y="1557338"/>
            <a:ext cx="273685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010920"/>
                </a:solidFill>
                <a:cs typeface="Arial" charset="0"/>
              </a:rPr>
              <a:t>3 years</a:t>
            </a: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</p:txBody>
      </p:sp>
      <p:pic>
        <p:nvPicPr>
          <p:cNvPr id="40962" name="Picture 2" descr="Red Hat 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0"/>
            <a:ext cx="914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http://www.hep.lu.se/knowarc/logo-knowa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324225"/>
            <a:ext cx="260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http://egee2.eu-egee.org/egee07/resolveUid/9b21156632ea82b47be000ac7ceef0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614738"/>
            <a:ext cx="374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http://www.unicore.eu/unicore/img/UNICORE-Logo-PPT-300dpi-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809875"/>
            <a:ext cx="5476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7" r="39381"/>
          <a:stretch>
            <a:fillRect/>
          </a:stretch>
        </p:blipFill>
        <p:spPr bwMode="auto">
          <a:xfrm>
            <a:off x="8604250" y="2997200"/>
            <a:ext cx="3540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/>
          <p:cNvSpPr/>
          <p:nvPr/>
        </p:nvSpPr>
        <p:spPr>
          <a:xfrm>
            <a:off x="5795963" y="4251325"/>
            <a:ext cx="576262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3175" y="5927725"/>
            <a:ext cx="1223963" cy="431800"/>
            <a:chOff x="7524750" y="5589588"/>
            <a:chExt cx="1223963" cy="431800"/>
          </a:xfrm>
        </p:grpSpPr>
        <p:sp>
          <p:nvSpPr>
            <p:cNvPr id="49" name="Rectangle 48"/>
            <p:cNvSpPr/>
            <p:nvPr/>
          </p:nvSpPr>
          <p:spPr>
            <a:xfrm>
              <a:off x="7524750" y="5589588"/>
              <a:ext cx="1223963" cy="431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16436" name="Picture 4" descr="Hom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120" y="5650572"/>
              <a:ext cx="1123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Left-Right Arrow 49"/>
          <p:cNvSpPr/>
          <p:nvPr/>
        </p:nvSpPr>
        <p:spPr>
          <a:xfrm>
            <a:off x="1042988" y="1557338"/>
            <a:ext cx="144145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010920"/>
                </a:solidFill>
                <a:cs typeface="Arial" charset="0"/>
              </a:rPr>
              <a:t>Before EMI</a:t>
            </a: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6227763" y="1557338"/>
            <a:ext cx="2447925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010920"/>
                </a:solidFill>
                <a:cs typeface="Arial" charset="0"/>
              </a:rPr>
              <a:t>After EMI</a:t>
            </a: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  <a:p>
            <a:pPr algn="ctr">
              <a:defRPr/>
            </a:pPr>
            <a:endParaRPr lang="en-GB">
              <a:solidFill>
                <a:srgbClr val="010920"/>
              </a:solidFill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59563" y="2781300"/>
            <a:ext cx="1728787" cy="1079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10920"/>
              </a:solidFill>
            </a:endParaRPr>
          </a:p>
          <a:p>
            <a:pPr algn="ctr">
              <a:defRPr/>
            </a:pPr>
            <a:r>
              <a:rPr lang="en-GB" sz="1400" dirty="0">
                <a:solidFill>
                  <a:srgbClr val="010920"/>
                </a:solidFill>
              </a:rPr>
              <a:t>Specialized </a:t>
            </a:r>
            <a:r>
              <a:rPr lang="en-GB" sz="1400" dirty="0">
                <a:solidFill>
                  <a:srgbClr val="010920"/>
                </a:solidFill>
              </a:rPr>
              <a:t>services, professional support and customization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32588" y="3789363"/>
            <a:ext cx="1439862" cy="360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Standard interfaces</a:t>
            </a:r>
            <a:endParaRPr lang="en-GB" sz="1200" dirty="0"/>
          </a:p>
        </p:txBody>
      </p:sp>
      <p:sp>
        <p:nvSpPr>
          <p:cNvPr id="53" name="Rectangle 52"/>
          <p:cNvSpPr/>
          <p:nvPr/>
        </p:nvSpPr>
        <p:spPr>
          <a:xfrm>
            <a:off x="6732588" y="2636838"/>
            <a:ext cx="1439862" cy="360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Standard interfaces</a:t>
            </a:r>
            <a:endParaRPr lang="en-GB" sz="1200" dirty="0"/>
          </a:p>
        </p:txBody>
      </p:sp>
      <p:pic>
        <p:nvPicPr>
          <p:cNvPr id="15407" name="Picture 47" descr="Debian Projec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92825"/>
            <a:ext cx="768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49" descr="Window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6534150"/>
            <a:ext cx="1143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1" descr="Mac OS 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6446838"/>
            <a:ext cx="1123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429250"/>
            <a:ext cx="118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0" grpId="0" animBg="1" autoUpdateAnimBg="0"/>
      <p:bldP spid="11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2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7" grpId="0" animBg="1" autoUpdateAnimBg="0"/>
      <p:bldP spid="50" grpId="0" animBg="1" autoUpdateAnimBg="0"/>
      <p:bldP spid="51" grpId="0" animBg="1" autoUpdateAnimBg="0"/>
      <p:bldP spid="52" grpId="0" animBg="1" autoUpdateAnimBg="0"/>
      <p:bldP spid="48" grpId="0" animBg="1" autoUpdateAnimBg="0"/>
      <p:bldP spid="5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Release Plan</a:t>
            </a:r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AF69AD-583B-4E11-A90E-6C5AD3E8F357}" type="slidenum">
              <a:rPr lang="en-GB"/>
              <a:pPr>
                <a:defRPr/>
              </a:pPr>
              <a:t>14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-782637" y="3713163"/>
            <a:ext cx="4714875" cy="22225"/>
          </a:xfrm>
          <a:prstGeom prst="straightConnector1">
            <a:avLst/>
          </a:prstGeom>
          <a:ln>
            <a:solidFill>
              <a:srgbClr val="01092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44613" y="5827713"/>
            <a:ext cx="7402512" cy="33337"/>
          </a:xfrm>
          <a:prstGeom prst="straightConnector1">
            <a:avLst/>
          </a:prstGeom>
          <a:ln>
            <a:solidFill>
              <a:srgbClr val="01092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-11112" y="4098925"/>
            <a:ext cx="3668712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884362" y="4094163"/>
            <a:ext cx="3668713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17913" y="4098925"/>
            <a:ext cx="3668712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418137" y="4094163"/>
            <a:ext cx="3668713" cy="333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20" name="TextBox 20"/>
          <p:cNvSpPr txBox="1">
            <a:spLocks noChangeArrowheads="1"/>
          </p:cNvSpPr>
          <p:nvPr/>
        </p:nvSpPr>
        <p:spPr bwMode="auto">
          <a:xfrm>
            <a:off x="1331913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01/05/2010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75656" y="1916832"/>
            <a:ext cx="720080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5856" y="1916832"/>
            <a:ext cx="864096" cy="36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04048" y="1916832"/>
            <a:ext cx="864096" cy="36004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48" y="1916832"/>
            <a:ext cx="864096" cy="3600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3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835696" y="5013176"/>
            <a:ext cx="3600400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35896" y="4413110"/>
            <a:ext cx="3600400" cy="43204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36096" y="3813043"/>
            <a:ext cx="3600400" cy="43204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236296" y="3212976"/>
            <a:ext cx="1907704" cy="43204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Supp. &amp; </a:t>
            </a:r>
            <a:r>
              <a:rPr lang="en-GB" dirty="0" err="1"/>
              <a:t>Maint</a:t>
            </a:r>
            <a:r>
              <a:rPr lang="en-GB" dirty="0"/>
              <a:t>.</a:t>
            </a:r>
          </a:p>
        </p:txBody>
      </p:sp>
      <p:sp>
        <p:nvSpPr>
          <p:cNvPr id="17445" name="TextBox 30"/>
          <p:cNvSpPr txBox="1">
            <a:spLocks noChangeArrowheads="1"/>
          </p:cNvSpPr>
          <p:nvPr/>
        </p:nvSpPr>
        <p:spPr bwMode="auto">
          <a:xfrm>
            <a:off x="2325688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31/10/2010</a:t>
            </a:r>
          </a:p>
        </p:txBody>
      </p:sp>
      <p:sp>
        <p:nvSpPr>
          <p:cNvPr id="17446" name="TextBox 31"/>
          <p:cNvSpPr txBox="1">
            <a:spLocks noChangeArrowheads="1"/>
          </p:cNvSpPr>
          <p:nvPr/>
        </p:nvSpPr>
        <p:spPr bwMode="auto">
          <a:xfrm>
            <a:off x="3333750" y="6092825"/>
            <a:ext cx="950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30/04/2011</a:t>
            </a:r>
          </a:p>
        </p:txBody>
      </p:sp>
      <p:sp>
        <p:nvSpPr>
          <p:cNvPr id="17447" name="TextBox 32"/>
          <p:cNvSpPr txBox="1">
            <a:spLocks noChangeArrowheads="1"/>
          </p:cNvSpPr>
          <p:nvPr/>
        </p:nvSpPr>
        <p:spPr bwMode="auto">
          <a:xfrm>
            <a:off x="5003800" y="6092825"/>
            <a:ext cx="950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30/04/2012</a:t>
            </a:r>
          </a:p>
        </p:txBody>
      </p:sp>
      <p:sp>
        <p:nvSpPr>
          <p:cNvPr id="17448" name="TextBox 33"/>
          <p:cNvSpPr txBox="1">
            <a:spLocks noChangeArrowheads="1"/>
          </p:cNvSpPr>
          <p:nvPr/>
        </p:nvSpPr>
        <p:spPr bwMode="auto">
          <a:xfrm>
            <a:off x="6789738" y="6092825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/>
              <a:t>28/02/2013</a:t>
            </a:r>
          </a:p>
        </p:txBody>
      </p:sp>
      <p:sp>
        <p:nvSpPr>
          <p:cNvPr id="10" name="Right Arrow 9"/>
          <p:cNvSpPr/>
          <p:nvPr/>
        </p:nvSpPr>
        <p:spPr>
          <a:xfrm rot="20630768">
            <a:off x="2651410" y="2879600"/>
            <a:ext cx="5966978" cy="5728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Major releases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29375" y="1000125"/>
            <a:ext cx="2163763" cy="5794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Reference </a:t>
            </a:r>
          </a:p>
          <a:p>
            <a:pPr algn="ctr">
              <a:defRPr/>
            </a:pPr>
            <a:r>
              <a:rPr lang="en-GB" dirty="0"/>
              <a:t>Services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5150" y="1612900"/>
            <a:ext cx="2379663" cy="4384675"/>
          </a:xfrm>
          <a:prstGeom prst="rect">
            <a:avLst/>
          </a:prstGeom>
          <a:solidFill>
            <a:schemeClr val="bg1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02138" y="1617663"/>
            <a:ext cx="4741862" cy="4384675"/>
          </a:xfrm>
          <a:prstGeom prst="rect">
            <a:avLst/>
          </a:prstGeom>
          <a:solidFill>
            <a:schemeClr val="bg1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(Kebnekaise)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6ECB9-0A34-4851-94A7-393305EE75C6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10920"/>
                </a:solidFill>
                <a:latin typeface="+mn-lt"/>
                <a:cs typeface="+mn-cs"/>
              </a:rPr>
              <a:t>First important step in the implementation of the roadmap: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ARC, 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dCache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, gLite, UNICORE integrated in the same distribution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Standard packaging and installation paths according to Fedora guidelines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Distributed as RPMS and Source RPMS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External dependencies almost entirely taken from base OS (SL5) or EPEL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Use of the same 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Globus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 libraries for all services (from EPEL, maintained by IGE)</a:t>
            </a:r>
            <a:endParaRPr lang="en-US" sz="2800" dirty="0">
              <a:solidFill>
                <a:srgbClr val="01092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EMI 1 (Kebnekaise)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B47B8-CECA-47C7-A1CE-1B5ED9077DF0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838" y="969963"/>
            <a:ext cx="7827962" cy="51562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Support for SAML, http/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webdav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 for file access, initial support for Glue 2.0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NFS1.4/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pNSF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 support in </a:t>
            </a:r>
            <a:r>
              <a:rPr lang="en-US" sz="2800" dirty="0" err="1">
                <a:solidFill>
                  <a:srgbClr val="010920"/>
                </a:solidFill>
                <a:latin typeface="+mn-lt"/>
                <a:cs typeface="+mn-cs"/>
              </a:rPr>
              <a:t>dCache</a:t>
            </a: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, other storage services to follow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First implementation of WMS on SL5 64bit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rgbClr val="010920"/>
                </a:solidFill>
                <a:latin typeface="+mn-lt"/>
                <a:cs typeface="+mn-cs"/>
              </a:rPr>
              <a:t>Argus integration for policy management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dirty="0">
              <a:solidFill>
                <a:srgbClr val="01092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Release Codenames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16C74-C678-49CC-B981-BED9907A7B33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20486" name="Picture 2" descr="http://www.map-of-europe.us/europe-relief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4305" r="15286" b="15906"/>
          <a:stretch>
            <a:fillRect/>
          </a:stretch>
        </p:blipFill>
        <p:spPr bwMode="auto">
          <a:xfrm>
            <a:off x="798513" y="1076325"/>
            <a:ext cx="49609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http://3.bp.blogspot.com/_PTWRDeMv61A/SZWvxIWDguI/AAAAAAAAAEo/KnX67TFH_IU/s400/11%2BKaskasapakte_Kebneka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6"/>
          <a:stretch>
            <a:fillRect/>
          </a:stretch>
        </p:blipFill>
        <p:spPr bwMode="auto">
          <a:xfrm>
            <a:off x="6145213" y="957263"/>
            <a:ext cx="22113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http://upload.wikimedia.org/wikipedia/commons/thumb/6/65/Matterhorn-EastAndNorthside-viewedFromZermatt_landscapeformat-2.jpg/280px-Matterhorn-EastAndNorthside-viewedFromZermatt_landscapeforma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7"/>
          <a:stretch>
            <a:fillRect/>
          </a:stretch>
        </p:blipFill>
        <p:spPr bwMode="auto">
          <a:xfrm>
            <a:off x="6118225" y="2852738"/>
            <a:ext cx="2209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100" idx="1"/>
          </p:cNvCxnSpPr>
          <p:nvPr/>
        </p:nvCxnSpPr>
        <p:spPr>
          <a:xfrm rot="10800000" flipV="1">
            <a:off x="3587750" y="1570038"/>
            <a:ext cx="2557463" cy="23177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102" idx="1"/>
          </p:cNvCxnSpPr>
          <p:nvPr/>
        </p:nvCxnSpPr>
        <p:spPr>
          <a:xfrm rot="10800000" flipV="1">
            <a:off x="2895600" y="3467100"/>
            <a:ext cx="3222625" cy="12842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491" name="Picture 8" descr="http://upload.wikimedia.org/wikipedia/commons/thumb/4/4d/Mont_Blanc_depuis_Valmorel.jpg/280px-Mont_Blanc_depuis_Valmore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r="32539"/>
          <a:stretch>
            <a:fillRect/>
          </a:stretch>
        </p:blipFill>
        <p:spPr bwMode="auto">
          <a:xfrm>
            <a:off x="6122988" y="4786313"/>
            <a:ext cx="2205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4104" idx="1"/>
          </p:cNvCxnSpPr>
          <p:nvPr/>
        </p:nvCxnSpPr>
        <p:spPr>
          <a:xfrm rot="10800000">
            <a:off x="2798763" y="4821238"/>
            <a:ext cx="3324225" cy="6302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493" name="TextBox 20"/>
          <p:cNvSpPr txBox="1">
            <a:spLocks noChangeArrowheads="1"/>
          </p:cNvSpPr>
          <p:nvPr/>
        </p:nvSpPr>
        <p:spPr bwMode="auto">
          <a:xfrm>
            <a:off x="5884863" y="6253163"/>
            <a:ext cx="328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Monte Bianco (IT/FR), 4810 m</a:t>
            </a: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5899150" y="2289175"/>
            <a:ext cx="287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Kebnekaise (SW), 2104 m</a:t>
            </a: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5899150" y="4202113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Matterhorn (CH), 4478 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07515" y="867961"/>
            <a:ext cx="864096" cy="36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08612" y="2669867"/>
            <a:ext cx="864096" cy="36004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93459" y="4633137"/>
            <a:ext cx="864096" cy="3600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3"/>
          <p:cNvSpPr>
            <a:spLocks noGrp="1"/>
          </p:cNvSpPr>
          <p:nvPr>
            <p:ph type="title" idx="4294967295"/>
          </p:nvPr>
        </p:nvSpPr>
        <p:spPr>
          <a:xfrm>
            <a:off x="1355725" y="4189413"/>
            <a:ext cx="73485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1025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C00000"/>
                </a:solidFill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12E82-E844-4AE5-B5CF-79887CA9F4D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44600"/>
            <a:ext cx="662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/>
          <p:cNvSpPr txBox="1">
            <a:spLocks/>
          </p:cNvSpPr>
          <p:nvPr/>
        </p:nvSpPr>
        <p:spPr bwMode="auto">
          <a:xfrm>
            <a:off x="738188" y="5002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10920"/>
                </a:solidFill>
                <a:latin typeface="+mj-lt"/>
                <a:ea typeface="+mj-ea"/>
                <a:cs typeface="+mj-cs"/>
              </a:rPr>
              <a:t>EMI is partially funded by the European Commission under Grant Agreement INFSO-RI-261611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EMI 1 (Kebnekaise) is out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3D483-7CB8-40D2-9051-A05A615424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0" y="993916"/>
            <a:ext cx="8487422" cy="5145500"/>
          </a:xfrm>
        </p:spPr>
      </p:pic>
    </p:spTree>
    <p:extLst>
      <p:ext uri="{BB962C8B-B14F-4D97-AF65-F5344CB8AC3E}">
        <p14:creationId xmlns:p14="http://schemas.microsoft.com/office/powerpoint/2010/main" val="6906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 European Vision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00D3-EFEE-4ED3-BD53-E0B454C29E0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2050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500688"/>
            <a:ext cx="857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Up Arrow 19"/>
          <p:cNvSpPr/>
          <p:nvPr/>
        </p:nvSpPr>
        <p:spPr>
          <a:xfrm>
            <a:off x="4920933" y="1285860"/>
            <a:ext cx="714380" cy="4786346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572000" y="5313363"/>
            <a:ext cx="1674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Yesterday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6" name="Picture 8" descr="http://upload.wikimedia.org/wikipedia/en/d/d4/Logo-nordugr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500688"/>
            <a:ext cx="1381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t1.gstatic.com/images?q=tbn:P3RRHqk91QkTXM:http://www.man.poznan.pl/research/balticgrid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7863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://t2.gstatic.com/images?q=tbn:W_O6fMcdVBVzhM:http://sgsuf.ceng.metu.edu.tr/public/conferences/2/homeHeaderLogoImage_en_U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857750"/>
            <a:ext cx="5603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hep.lu.se/knowarc/logo-knowar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786438"/>
            <a:ext cx="614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egee2.eu-egee.org/egee07/resolveUid/9b21156632ea82b47be000ac7ceef09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857875"/>
            <a:ext cx="78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http://www.unicore.eu/unicore/img/UNICORE-Logo-PPT-300dpi-transparen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5072063"/>
            <a:ext cx="12271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87900" y="1735138"/>
            <a:ext cx="1063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Today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66" name="Picture 18" descr="The Globus Allian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929188"/>
            <a:ext cx="9763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350000" y="5500688"/>
            <a:ext cx="1843088" cy="214312"/>
            <a:chOff x="1405635" y="16386141"/>
            <a:chExt cx="14359039" cy="1456461"/>
          </a:xfrm>
        </p:grpSpPr>
        <p:pic>
          <p:nvPicPr>
            <p:cNvPr id="5154" name="Picture 2" descr="dCache.Or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635" y="16386141"/>
              <a:ext cx="12430212" cy="1437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4" descr="eagl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5848" y="16386141"/>
              <a:ext cx="1928826" cy="145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Isosceles Triangle 36"/>
          <p:cNvSpPr/>
          <p:nvPr/>
        </p:nvSpPr>
        <p:spPr>
          <a:xfrm>
            <a:off x="3635049" y="2301309"/>
            <a:ext cx="3286148" cy="2259667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Sustainability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Persistence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Interoperability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Easier Access</a:t>
            </a:r>
          </a:p>
        </p:txBody>
      </p:sp>
      <p:pic>
        <p:nvPicPr>
          <p:cNvPr id="2070" name="Picture 22" descr="http://t3.gstatic.com/images?q=tbn:6fkXKZ2kFUR3MM:http://www.isgtw.org/images/2008/prace_logo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254250"/>
            <a:ext cx="1085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044575"/>
            <a:ext cx="19510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Up Arrow 41"/>
          <p:cNvSpPr/>
          <p:nvPr/>
        </p:nvSpPr>
        <p:spPr>
          <a:xfrm>
            <a:off x="2277727" y="3571876"/>
            <a:ext cx="642942" cy="928694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Up Arrow 42"/>
          <p:cNvSpPr/>
          <p:nvPr/>
        </p:nvSpPr>
        <p:spPr>
          <a:xfrm>
            <a:off x="7492701" y="3571876"/>
            <a:ext cx="642942" cy="928694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760913"/>
            <a:ext cx="12207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234238" y="1666875"/>
            <a:ext cx="1654175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1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2"/>
          <a:stretch>
            <a:fillRect/>
          </a:stretch>
        </p:blipFill>
        <p:spPr bwMode="auto">
          <a:xfrm>
            <a:off x="2422525" y="1993900"/>
            <a:ext cx="18526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32" grpId="0" autoUpdateAnimBg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EMI Mission Statement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5D02F-43EE-4897-B38C-036CE5CB3A92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59820" y="1223041"/>
            <a:ext cx="7115196" cy="3900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    The European Middleware Initiative (EMI) project represents a close collaboration of the major European middleware providers - ARC, gLite, UNICORE and </a:t>
            </a:r>
            <a:r>
              <a:rPr lang="en-GB" sz="2800" dirty="0" err="1">
                <a:solidFill>
                  <a:srgbClr val="010920"/>
                </a:solidFill>
                <a:latin typeface="+mn-lt"/>
                <a:cs typeface="+mn-cs"/>
              </a:rPr>
              <a:t>dCache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 - to 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explore and implement sustainable models 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to support, harmonise and evolve the 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distributed computing and data management </a:t>
            </a:r>
            <a:r>
              <a:rPr lang="en-GB" sz="2800" dirty="0">
                <a:solidFill>
                  <a:srgbClr val="010920"/>
                </a:solidFill>
                <a:latin typeface="+mn-lt"/>
                <a:cs typeface="+mn-cs"/>
              </a:rPr>
              <a:t>middleware for deployment in EGI, PRACE and other distributed e-Infrastructures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solidFill>
                <a:srgbClr val="01092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solidFill>
                <a:srgbClr val="010920"/>
              </a:solidFill>
              <a:latin typeface="+mn-lt"/>
              <a:cs typeface="+mn-cs"/>
            </a:endParaRPr>
          </a:p>
        </p:txBody>
      </p:sp>
      <p:pic>
        <p:nvPicPr>
          <p:cNvPr id="6153" name="Picture 4" descr="http://www.hep.lu.se/knowarc/logo-knowar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675313"/>
            <a:ext cx="7715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http://egee2.eu-egee.org/egee07/resolveUid/9b21156632ea82b47be000ac7ceef0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676900"/>
            <a:ext cx="11080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http://www.unicore.eu/unicore/img/UNICORE-Logo-PPT-300dpi-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872163"/>
            <a:ext cx="162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7" r="39381"/>
          <a:stretch>
            <a:fillRect/>
          </a:stretch>
        </p:blipFill>
        <p:spPr bwMode="auto">
          <a:xfrm>
            <a:off x="7270750" y="5616575"/>
            <a:ext cx="10477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ftware112.com/images/Web-Development/Flash-Tools/Screenshots/38193-europe-map-lo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239838"/>
            <a:ext cx="64293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Partners (26)</a:t>
            </a:r>
          </a:p>
        </p:txBody>
      </p:sp>
      <p:sp>
        <p:nvSpPr>
          <p:cNvPr id="62" name="Date Placeholder 6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FC9FF-26F2-4AB0-A778-617F433A98EF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7175" name="Picture 14" descr="http://t1.gstatic.com/images?q=tbn:J2wtlm3dZDECFM:http://sdu.ictp.it/openaccess/img/cern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62413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/>
          <p:nvPr/>
        </p:nvCxnSpPr>
        <p:spPr>
          <a:xfrm>
            <a:off x="1327150" y="4333875"/>
            <a:ext cx="1712913" cy="2270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7" name="Picture 16" descr="http://t2.gstatic.com/images?q=tbn:nkpG8t4XUTlWlM:http://www.liberouter.org/netfpga/images/cesnet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79963"/>
            <a:ext cx="1136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hape 11"/>
          <p:cNvCxnSpPr/>
          <p:nvPr/>
        </p:nvCxnSpPr>
        <p:spPr>
          <a:xfrm rot="10800000">
            <a:off x="3819525" y="4244975"/>
            <a:ext cx="676275" cy="7858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9" name="Picture 22" descr="http://t1.gstatic.com/images?q=tbn:dbeh-4ykVhoP8M:http://www.infn.it/cfett/eventi/innovaction_2007/logo-infn-nuov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5492750"/>
            <a:ext cx="6540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hape 16"/>
          <p:cNvCxnSpPr/>
          <p:nvPr/>
        </p:nvCxnSpPr>
        <p:spPr>
          <a:xfrm flipV="1">
            <a:off x="2790825" y="4718050"/>
            <a:ext cx="554038" cy="10953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81" name="Picture 32" descr="http://t3.gstatic.com/images?q=tbn:jOUb4B56ZuDunM:http://www.grnet.gr/templates/default/images/grnet-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607050"/>
            <a:ext cx="132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/>
          <p:nvPr/>
        </p:nvCxnSpPr>
        <p:spPr>
          <a:xfrm rot="10800000">
            <a:off x="4541838" y="5835650"/>
            <a:ext cx="703262" cy="333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83" name="Picture 2" descr="Lund Universit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149350"/>
            <a:ext cx="7858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hape 24"/>
          <p:cNvCxnSpPr/>
          <p:nvPr/>
        </p:nvCxnSpPr>
        <p:spPr>
          <a:xfrm rot="16200000" flipH="1">
            <a:off x="2925763" y="2549525"/>
            <a:ext cx="1851025" cy="47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85" name="Picture 4" descr="Uppsala universite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0033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Elbow Connector 28"/>
          <p:cNvCxnSpPr/>
          <p:nvPr/>
        </p:nvCxnSpPr>
        <p:spPr>
          <a:xfrm rot="5400000">
            <a:off x="4105275" y="1958975"/>
            <a:ext cx="1165225" cy="968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87" name="Picture 6" descr="University of Osl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747838"/>
            <a:ext cx="1428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Elbow Connector 33"/>
          <p:cNvCxnSpPr/>
          <p:nvPr/>
        </p:nvCxnSpPr>
        <p:spPr>
          <a:xfrm>
            <a:off x="2122488" y="1939925"/>
            <a:ext cx="1527175" cy="1017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89" name="Picture 24" descr="http://t1.gstatic.com/images?q=tbn:8FWZRz7b8WanrM:http://th.physik.uni-frankfurt.de/~huovinen/nikhef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649663"/>
            <a:ext cx="9128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Elbow Connector 44"/>
          <p:cNvCxnSpPr/>
          <p:nvPr/>
        </p:nvCxnSpPr>
        <p:spPr>
          <a:xfrm flipV="1">
            <a:off x="2203450" y="3816350"/>
            <a:ext cx="984250" cy="36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91" name="Picture 34" descr="http://t1.gstatic.com/images?q=tbn:9wntp0_sBTdRdM:http://www.culturaitalia.it/pico/system/galleries/pics/alkacon-documentation/LogoCineca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715000"/>
            <a:ext cx="5254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Elbow Connector 47"/>
          <p:cNvCxnSpPr/>
          <p:nvPr/>
        </p:nvCxnSpPr>
        <p:spPr>
          <a:xfrm rot="16200000" flipV="1">
            <a:off x="3232150" y="5102225"/>
            <a:ext cx="860425" cy="3651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2865438" y="3595688"/>
            <a:ext cx="654050" cy="146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94" name="Picture 26" descr="STFC Home Page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854325"/>
            <a:ext cx="1428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Elbow Connector 56"/>
          <p:cNvCxnSpPr/>
          <p:nvPr/>
        </p:nvCxnSpPr>
        <p:spPr>
          <a:xfrm>
            <a:off x="1939925" y="3036888"/>
            <a:ext cx="704850" cy="4746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96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008313"/>
            <a:ext cx="746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Elbow Connector 62"/>
          <p:cNvCxnSpPr/>
          <p:nvPr/>
        </p:nvCxnSpPr>
        <p:spPr>
          <a:xfrm rot="10800000" flipV="1">
            <a:off x="4316413" y="3248025"/>
            <a:ext cx="550862" cy="7032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98" name="Picture 8" descr="University of Copenhagen">
            <a:hlinkClick r:id="rId22" tooltip="University of Copenhagen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792288"/>
            <a:ext cx="600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Elbow Connector 36"/>
          <p:cNvCxnSpPr/>
          <p:nvPr/>
        </p:nvCxnSpPr>
        <p:spPr>
          <a:xfrm rot="16200000" flipH="1">
            <a:off x="2986882" y="2747169"/>
            <a:ext cx="1062037" cy="466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00" name="Picture 10" descr="http://t3.gstatic.com/images?q=tbn:PufPAsVtBLkxMM:http://www.sofsem.sk/sofsem05/figs/UPJS.gif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603625"/>
            <a:ext cx="5476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Elbow Connector 40"/>
          <p:cNvCxnSpPr/>
          <p:nvPr/>
        </p:nvCxnSpPr>
        <p:spPr>
          <a:xfrm rot="5400000">
            <a:off x="4321175" y="3922713"/>
            <a:ext cx="587375" cy="4635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02" name="Picture 12" descr="Home">
            <a:hlinkClick r:id="rId26" tooltip="Hom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054475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Elbow Connector 50"/>
          <p:cNvCxnSpPr/>
          <p:nvPr/>
        </p:nvCxnSpPr>
        <p:spPr>
          <a:xfrm rot="10800000" flipV="1">
            <a:off x="4179888" y="4284663"/>
            <a:ext cx="1538287" cy="35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04" name="Picture 2" descr="http://t0.gstatic.com/images?q=tbn:MBUgVG9rraPTiM:http://www.aal-persona.org/images/logos/logo_CSIC(Gray).gif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776913"/>
            <a:ext cx="3889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hape 59"/>
          <p:cNvCxnSpPr/>
          <p:nvPr/>
        </p:nvCxnSpPr>
        <p:spPr>
          <a:xfrm flipV="1">
            <a:off x="1236663" y="5046663"/>
            <a:ext cx="674687" cy="10144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06" name="Picture 20" descr="http://t2.gstatic.com/images?q=tbn:8BZO3k3gu7lJkM:http://www.retelab.org/retelab/UserFiles/Image/Participantes/cesga_logo.gif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080000"/>
            <a:ext cx="9509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28" descr="http://t3.gstatic.com/images?q=tbn:-hc_ppBbOnNumM:http://www.terena.nl/activities/training/pert/switch/gfx/switch-logo.gif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97463"/>
            <a:ext cx="933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Elbow Connector 69"/>
          <p:cNvCxnSpPr/>
          <p:nvPr/>
        </p:nvCxnSpPr>
        <p:spPr>
          <a:xfrm rot="5400000" flipH="1" flipV="1">
            <a:off x="2650331" y="4537869"/>
            <a:ext cx="604838" cy="514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09" name="Picture 30" descr="http://t0.gstatic.com/images?q=tbn:egpEyvmGcc-3iM:http://www.helsinki.fi/~tlinden/NorduGridWS2002/1rgb0000.gif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927225"/>
            <a:ext cx="566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Elbow Connector 73"/>
          <p:cNvCxnSpPr/>
          <p:nvPr/>
        </p:nvCxnSpPr>
        <p:spPr>
          <a:xfrm rot="5400000">
            <a:off x="4957763" y="2217737"/>
            <a:ext cx="469900" cy="10318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11" name="Picture 40" descr="http://t3.gstatic.com/images?q=tbn:3Fy3AZrByqI6PM:http://ict-reeb.eu/objects2/TUD-logo.jp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68763"/>
            <a:ext cx="962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Elbow Connector 80"/>
          <p:cNvCxnSpPr/>
          <p:nvPr/>
        </p:nvCxnSpPr>
        <p:spPr>
          <a:xfrm flipV="1">
            <a:off x="3324225" y="4086225"/>
            <a:ext cx="473075" cy="1539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13" name="Picture 6" descr="http://t1.gstatic.com/images?q=tbn:dcXBqpyRWfpwBM:http://mural.uv.es/hecfran/gif/tcd.gif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409950"/>
            <a:ext cx="4746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Shape 90"/>
          <p:cNvCxnSpPr/>
          <p:nvPr/>
        </p:nvCxnSpPr>
        <p:spPr>
          <a:xfrm rot="5400000" flipH="1" flipV="1">
            <a:off x="1627188" y="2719388"/>
            <a:ext cx="46037" cy="13350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15" name="Picture 2" descr="http://t3.gstatic.com/images?q=tbn:K8FHTlYDNwoMhM:http://www.w3.org/2001/sw/sweo/public/UseCases/OntoFrame/logo-small.jpg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3868738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5440363"/>
            <a:ext cx="13033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Elbow Connector 55"/>
          <p:cNvCxnSpPr>
            <a:stCxn id="27650" idx="2"/>
          </p:cNvCxnSpPr>
          <p:nvPr/>
        </p:nvCxnSpPr>
        <p:spPr>
          <a:xfrm rot="16200000" flipH="1">
            <a:off x="6346032" y="5036344"/>
            <a:ext cx="1490662" cy="107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18" name="Picture 57" descr="http://upload.wikimedia.org/wikipedia/commons/thumb/0/02/TAIWAN_Karte_Gross.jpg/180px-TAIWAN_Karte_Gross.jpg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5451475"/>
            <a:ext cx="11461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58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789363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Elbow Connector 57"/>
          <p:cNvCxnSpPr>
            <a:stCxn id="15418" idx="2"/>
          </p:cNvCxnSpPr>
          <p:nvPr/>
        </p:nvCxnSpPr>
        <p:spPr>
          <a:xfrm rot="16200000" flipH="1">
            <a:off x="7609682" y="5130006"/>
            <a:ext cx="1955800" cy="4746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221" name="Picture 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19425"/>
            <a:ext cx="10207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58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6207125"/>
            <a:ext cx="3762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3" name="Picture 59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205538"/>
            <a:ext cx="5953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4" name="Picture 2" descr="Logo von DESY">
            <a:hlinkClick r:id="rId49" tooltip="Startseite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562350"/>
            <a:ext cx="482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Elbow Connector 66"/>
          <p:cNvCxnSpPr>
            <a:stCxn id="66" idx="1"/>
          </p:cNvCxnSpPr>
          <p:nvPr/>
        </p:nvCxnSpPr>
        <p:spPr>
          <a:xfrm rot="10800000">
            <a:off x="3646488" y="3756025"/>
            <a:ext cx="131762" cy="428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Open Source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1FBBD-BE86-469C-B3B6-85FD96FA33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45138" y="1294228"/>
            <a:ext cx="2166425" cy="1083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Community model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5138" y="5104227"/>
            <a:ext cx="2166425" cy="1083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Macro R&amp;D Infrastructures 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138" y="2564228"/>
            <a:ext cx="2166425" cy="1083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Support contracts or Subscription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138" y="3834228"/>
            <a:ext cx="2166425" cy="108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Dual-licensing  or Commercial model</a:t>
            </a:r>
          </a:p>
        </p:txBody>
      </p:sp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3897313" y="1519238"/>
            <a:ext cx="47259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Apache, Eclipse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Red Hat, Canonical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MySQL, </a:t>
            </a:r>
            <a:r>
              <a:rPr lang="en-US" sz="2400" dirty="0" err="1" smtClean="0"/>
              <a:t>gSOAP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EMI and other publicly funded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Open Source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8CF67-3C8A-4B5C-A06A-6AC8509E0A9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61627" y="2158148"/>
            <a:ext cx="2166425" cy="1083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Community model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299" y="3421894"/>
            <a:ext cx="2166425" cy="1083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Macro R&amp;D Infrastructures 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1627" y="3428148"/>
            <a:ext cx="2166425" cy="1083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Support contracts or Subscription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1627" y="4698148"/>
            <a:ext cx="2166425" cy="108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Dual-licensing  or Commercial model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452813" y="3690938"/>
            <a:ext cx="1533525" cy="5778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9590">
            <a:off x="3478213" y="4645025"/>
            <a:ext cx="1533525" cy="5778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300410" flipV="1">
            <a:off x="3489325" y="2730500"/>
            <a:ext cx="1533525" cy="5762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7" name="TextBox 14"/>
          <p:cNvSpPr txBox="1">
            <a:spLocks noChangeArrowheads="1"/>
          </p:cNvSpPr>
          <p:nvPr/>
        </p:nvSpPr>
        <p:spPr bwMode="auto">
          <a:xfrm>
            <a:off x="1263650" y="1049338"/>
            <a:ext cx="719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Incubation        in the right condition         becomes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Sustainability Drivers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A75B0-7644-4539-A008-2513336B33B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00089" y="1631854"/>
            <a:ext cx="4445391" cy="10410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Expansion of the user base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0089" y="3134758"/>
            <a:ext cx="4445391" cy="104100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Decrease of costs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0089" y="4637661"/>
            <a:ext cx="4445391" cy="10410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Commercial activities</a:t>
            </a:r>
            <a:endParaRPr lang="en-US" sz="2800" dirty="0"/>
          </a:p>
        </p:txBody>
      </p:sp>
      <p:pic>
        <p:nvPicPr>
          <p:cNvPr id="10255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162050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91928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8" descr="C:\Users\shinsenai\AppData\Local\Microsoft\Windows\Temporary Internet Files\Low\Content.IE5\GJXG6PXW\j043394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90658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9" descr="C:\Users\shinsenai\AppData\Local\Microsoft\Windows\Temporary Internet Files\Low\Content.IE5\82J20KJW\j043395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0620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" descr="http://icons.iconarchive.com/icons/visualpharm/finance/256/coin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028950"/>
            <a:ext cx="11049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" descr="Retail shop ic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659313"/>
            <a:ext cx="1293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45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Expansion of the user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2011-05-19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Sviluppo middleware Sostenibile - EMI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9937-71C4-4D9C-9287-430B9161A2B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2294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256213"/>
            <a:ext cx="517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732463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 descr="C:\Users\shinsenai\AppData\Local\Microsoft\Windows\Temporary Internet Files\Low\Content.IE5\GJXG6PXW\j043394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718175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 descr="C:\Users\shinsenai\AppData\Local\Microsoft\Windows\Temporary Internet Files\Low\Content.IE5\82J20KJW\j043395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5211763"/>
            <a:ext cx="515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"/>
          <a:stretch>
            <a:fillRect/>
          </a:stretch>
        </p:blipFill>
        <p:spPr bwMode="auto">
          <a:xfrm>
            <a:off x="595313" y="989013"/>
            <a:ext cx="68183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937125" y="2025650"/>
            <a:ext cx="2574925" cy="43894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2975" y="2024063"/>
            <a:ext cx="1474788" cy="4348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887413" y="6091238"/>
            <a:ext cx="3805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From EMI Distributed Computing Survey, Feb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14199</TotalTime>
  <Words>632</Words>
  <Application>Microsoft Office PowerPoint</Application>
  <PresentationFormat>On-screen Show (4:3)</PresentationFormat>
  <Paragraphs>170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Sviluppo middleware sostenibile Il caso di EMI</vt:lpstr>
      <vt:lpstr>EMI 1 (Kebnekaise) is out</vt:lpstr>
      <vt:lpstr>A European Vision</vt:lpstr>
      <vt:lpstr>EMI Mission Statement</vt:lpstr>
      <vt:lpstr>Partners (26)</vt:lpstr>
      <vt:lpstr>Open Source Models</vt:lpstr>
      <vt:lpstr>Open Source Models</vt:lpstr>
      <vt:lpstr>Sustainability Drivers</vt:lpstr>
      <vt:lpstr>Expansion of the user base</vt:lpstr>
      <vt:lpstr>Expansion of the user base</vt:lpstr>
      <vt:lpstr>Reduction of costs and effort</vt:lpstr>
      <vt:lpstr>Involvement of commercial partners</vt:lpstr>
      <vt:lpstr>EMI Middleware Evolution</vt:lpstr>
      <vt:lpstr>Release Plan</vt:lpstr>
      <vt:lpstr>EMI 1 (Kebnekaise)</vt:lpstr>
      <vt:lpstr>EMI 1 (Kebnekaise)</vt:lpstr>
      <vt:lpstr>Release Codenames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Middleware Initiative (EMI)</dc:title>
  <dc:creator>Alberto Di Meglio</dc:creator>
  <cp:lastModifiedBy>giaco</cp:lastModifiedBy>
  <cp:revision>593</cp:revision>
  <dcterms:created xsi:type="dcterms:W3CDTF">2009-09-11T07:31:27Z</dcterms:created>
  <dcterms:modified xsi:type="dcterms:W3CDTF">2011-05-18T21:46:48Z</dcterms:modified>
</cp:coreProperties>
</file>