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1209" r:id="rId2"/>
    <p:sldId id="1225" r:id="rId3"/>
    <p:sldId id="1227" r:id="rId4"/>
    <p:sldId id="1228" r:id="rId5"/>
    <p:sldId id="1229" r:id="rId6"/>
    <p:sldId id="1226" r:id="rId7"/>
    <p:sldId id="1219" r:id="rId8"/>
    <p:sldId id="1230" r:id="rId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41100"/>
    <a:srgbClr val="800000"/>
    <a:srgbClr val="007800"/>
    <a:srgbClr val="10A5F0"/>
    <a:srgbClr val="3C87F0"/>
    <a:srgbClr val="EEECE8"/>
    <a:srgbClr val="EEE8EE"/>
    <a:srgbClr val="D6E3EE"/>
    <a:srgbClr val="EEE6DE"/>
    <a:srgbClr val="7B1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6"/>
    <p:restoredTop sz="86397"/>
  </p:normalViewPr>
  <p:slideViewPr>
    <p:cSldViewPr snapToObjects="1">
      <p:cViewPr varScale="1">
        <p:scale>
          <a:sx n="118" d="100"/>
          <a:sy n="118" d="100"/>
        </p:scale>
        <p:origin x="174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5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2"/>
    </p:cViewPr>
  </p:sorterViewPr>
  <p:notesViewPr>
    <p:cSldViewPr snapToObjects="1">
      <p:cViewPr varScale="1">
        <p:scale>
          <a:sx n="78" d="100"/>
          <a:sy n="78" d="100"/>
        </p:scale>
        <p:origin x="4056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pPr>
              <a:defRPr/>
            </a:pPr>
            <a:fld id="{46168177-D211-124F-BDAC-95D42C584128}" type="datetime1">
              <a:rPr lang="en-US" altLang="en-US"/>
              <a:pPr>
                <a:defRPr/>
              </a:pPr>
              <a:t>3/27/23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pPr>
              <a:defRPr/>
            </a:pPr>
            <a:fld id="{F03E4A2D-39CB-3C40-A1B6-B67084348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pPr>
              <a:defRPr/>
            </a:pPr>
            <a:fld id="{365FB93B-5982-A148-A390-88F01D42E000}" type="datetime1">
              <a:rPr lang="en-US" altLang="en-US"/>
              <a:pPr>
                <a:defRPr/>
              </a:pPr>
              <a:t>3/27/23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pPr>
              <a:defRPr/>
            </a:pPr>
            <a:fld id="{3B0E55BC-A24E-6847-B9EA-11EECFE3B4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0E55BC-A24E-6847-B9EA-11EECFE3B451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0084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INFN-Acceleratori - 4 Dicembre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Nadia Pastrone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02473-2CA9-724E-A629-A3E6B31A32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40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INFN-Acceleratori - 4 Dicembre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Nadia Pastrone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2F8B2-CC17-8A43-B672-B4BE29CAC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467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9479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rgbClr val="000090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it-IT"/>
              <a:t>INFN-Acceleratori - 4 Dicembre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5188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000090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it-IT"/>
              <a:t>Nadia Pastrone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000090"/>
                </a:solidFill>
                <a:latin typeface="Calibri" charset="0"/>
              </a:defRPr>
            </a:lvl1pPr>
          </a:lstStyle>
          <a:p>
            <a:pPr>
              <a:defRPr/>
            </a:pPr>
            <a:fld id="{0D9DF405-E456-5745-9557-67E5CE1C14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800000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730" y="136525"/>
            <a:ext cx="9137960" cy="540203"/>
          </a:xfrm>
        </p:spPr>
        <p:txBody>
          <a:bodyPr/>
          <a:lstStyle/>
          <a:p>
            <a:r>
              <a:rPr lang="en-US" b="0" i="1" dirty="0"/>
              <a:t>RD_MUCOL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8226" y="676728"/>
            <a:ext cx="9137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err="1">
                <a:solidFill>
                  <a:srgbClr val="002060"/>
                </a:solidFill>
                <a:latin typeface="+mn-lt"/>
              </a:rPr>
              <a:t>Preparazione</a:t>
            </a:r>
            <a:r>
              <a:rPr lang="en-US" sz="2800" i="1" dirty="0">
                <a:solidFill>
                  <a:srgbClr val="002060"/>
                </a:solidFill>
                <a:latin typeface="+mn-lt"/>
              </a:rPr>
              <a:t> kick-off Meeting </a:t>
            </a:r>
            <a:r>
              <a:rPr lang="en-US" sz="2800" i="1" dirty="0" err="1">
                <a:solidFill>
                  <a:srgbClr val="002060"/>
                </a:solidFill>
                <a:latin typeface="+mn-lt"/>
              </a:rPr>
              <a:t>MuCol</a:t>
            </a:r>
            <a:r>
              <a:rPr lang="en-US" sz="2800" i="1" dirty="0">
                <a:solidFill>
                  <a:srgbClr val="002060"/>
                </a:solidFill>
                <a:latin typeface="+mn-lt"/>
              </a:rPr>
              <a:t> 28 </a:t>
            </a:r>
            <a:r>
              <a:rPr lang="en-US" sz="2800" i="1" dirty="0" err="1">
                <a:solidFill>
                  <a:srgbClr val="002060"/>
                </a:solidFill>
                <a:latin typeface="+mn-lt"/>
              </a:rPr>
              <a:t>marzo</a:t>
            </a:r>
            <a:r>
              <a:rPr lang="en-US" sz="2800" i="1" dirty="0">
                <a:solidFill>
                  <a:srgbClr val="002060"/>
                </a:solidFill>
                <a:latin typeface="+mn-lt"/>
              </a:rPr>
              <a:t> 2023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280979" y="6284352"/>
            <a:ext cx="9137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  <a:latin typeface="+mn-lt"/>
              </a:rPr>
              <a:t>27 </a:t>
            </a:r>
            <a:r>
              <a:rPr lang="en-US" dirty="0" err="1">
                <a:solidFill>
                  <a:srgbClr val="002060"/>
                </a:solidFill>
                <a:latin typeface="+mn-lt"/>
              </a:rPr>
              <a:t>marzo</a:t>
            </a:r>
            <a:r>
              <a:rPr lang="en-US" dirty="0">
                <a:solidFill>
                  <a:srgbClr val="002060"/>
                </a:solidFill>
                <a:latin typeface="+mn-lt"/>
              </a:rPr>
              <a:t> 2023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2F8B2-CC17-8A43-B672-B4BE29CACF9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28178E0-B373-D25F-5C6C-BE5D40626C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888075"/>
              </p:ext>
            </p:extLst>
          </p:nvPr>
        </p:nvGraphicFramePr>
        <p:xfrm>
          <a:off x="163464" y="1896024"/>
          <a:ext cx="8683780" cy="3668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3014">
                  <a:extLst>
                    <a:ext uri="{9D8B030D-6E8A-4147-A177-3AD203B41FA5}">
                      <a16:colId xmlns:a16="http://schemas.microsoft.com/office/drawing/2014/main" val="4020999651"/>
                    </a:ext>
                  </a:extLst>
                </a:gridCol>
                <a:gridCol w="2066869">
                  <a:extLst>
                    <a:ext uri="{9D8B030D-6E8A-4147-A177-3AD203B41FA5}">
                      <a16:colId xmlns:a16="http://schemas.microsoft.com/office/drawing/2014/main" val="1694109929"/>
                    </a:ext>
                  </a:extLst>
                </a:gridCol>
                <a:gridCol w="1031968">
                  <a:extLst>
                    <a:ext uri="{9D8B030D-6E8A-4147-A177-3AD203B41FA5}">
                      <a16:colId xmlns:a16="http://schemas.microsoft.com/office/drawing/2014/main" val="631897870"/>
                    </a:ext>
                  </a:extLst>
                </a:gridCol>
                <a:gridCol w="3051929">
                  <a:extLst>
                    <a:ext uri="{9D8B030D-6E8A-4147-A177-3AD203B41FA5}">
                      <a16:colId xmlns:a16="http://schemas.microsoft.com/office/drawing/2014/main" val="1189378679"/>
                    </a:ext>
                  </a:extLst>
                </a:gridCol>
              </a:tblGrid>
              <a:tr h="10285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 dirty="0">
                          <a:effectLst/>
                        </a:rPr>
                        <a:t>Institutes                                 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 dirty="0">
                          <a:effectLst/>
                        </a:rPr>
                        <a:t>IMCC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 dirty="0" err="1">
                          <a:effectLst/>
                        </a:rPr>
                        <a:t>MuCol</a:t>
                      </a:r>
                      <a:r>
                        <a:rPr lang="en-GB" sz="1600" b="1" u="none" strike="noStrike" dirty="0">
                          <a:effectLst/>
                        </a:rPr>
                        <a:t> 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extLst>
                  <a:ext uri="{0D108BD9-81ED-4DB2-BD59-A6C34878D82A}">
                    <a16:rowId xmlns:a16="http://schemas.microsoft.com/office/drawing/2014/main" val="568574010"/>
                  </a:ext>
                </a:extLst>
              </a:tr>
              <a:tr h="200981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extLst>
                  <a:ext uri="{0D108BD9-81ED-4DB2-BD59-A6C34878D82A}">
                    <a16:rowId xmlns:a16="http://schemas.microsoft.com/office/drawing/2014/main" val="4185398618"/>
                  </a:ext>
                </a:extLst>
              </a:tr>
              <a:tr h="20098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INFN and Univ.         BARI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Detector&amp;MDI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extLst>
                  <a:ext uri="{0D108BD9-81ED-4DB2-BD59-A6C34878D82A}">
                    <a16:rowId xmlns:a16="http://schemas.microsoft.com/office/drawing/2014/main" val="4096226590"/>
                  </a:ext>
                </a:extLst>
              </a:tr>
              <a:tr h="20098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INFN and Univ.         BOLOGNA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Physics Magnets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WP7                  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University of Bologna Associated Partner MuCol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extLst>
                  <a:ext uri="{0D108BD9-81ED-4DB2-BD59-A6C34878D82A}">
                    <a16:rowId xmlns:a16="http://schemas.microsoft.com/office/drawing/2014/main" val="3918822992"/>
                  </a:ext>
                </a:extLst>
              </a:tr>
              <a:tr h="20098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INFN and Univ.         FERRARA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Detector&amp;MDI + crystals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extLst>
                  <a:ext uri="{0D108BD9-81ED-4DB2-BD59-A6C34878D82A}">
                    <a16:rowId xmlns:a16="http://schemas.microsoft.com/office/drawing/2014/main" val="1434260736"/>
                  </a:ext>
                </a:extLst>
              </a:tr>
              <a:tr h="20098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INFN                          GENOVA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Magnets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WP7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extLst>
                  <a:ext uri="{0D108BD9-81ED-4DB2-BD59-A6C34878D82A}">
                    <a16:rowId xmlns:a16="http://schemas.microsoft.com/office/drawing/2014/main" val="398914449"/>
                  </a:ext>
                </a:extLst>
              </a:tr>
              <a:tr h="20098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INFN Nat. Lab.         FRASCATI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Detector&amp;MDI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extLst>
                  <a:ext uri="{0D108BD9-81ED-4DB2-BD59-A6C34878D82A}">
                    <a16:rowId xmlns:a16="http://schemas.microsoft.com/office/drawing/2014/main" val="2990744860"/>
                  </a:ext>
                </a:extLst>
              </a:tr>
              <a:tr h="20098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INFN Nat. Lab.         LEGNARO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RF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WP6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extLst>
                  <a:ext uri="{0D108BD9-81ED-4DB2-BD59-A6C34878D82A}">
                    <a16:rowId xmlns:a16="http://schemas.microsoft.com/office/drawing/2014/main" val="2371082282"/>
                  </a:ext>
                </a:extLst>
              </a:tr>
              <a:tr h="20098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INFN Nat. Lab. SUD  CATANIA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RF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WP6-WP8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extLst>
                  <a:ext uri="{0D108BD9-81ED-4DB2-BD59-A6C34878D82A}">
                    <a16:rowId xmlns:a16="http://schemas.microsoft.com/office/drawing/2014/main" val="1728392831"/>
                  </a:ext>
                </a:extLst>
              </a:tr>
              <a:tr h="20098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INFN and Univ.        MILANO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RF Magnets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WP6-WP7-WP8 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University of Milano Beneficiary MuCol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extLst>
                  <a:ext uri="{0D108BD9-81ED-4DB2-BD59-A6C34878D82A}">
                    <a16:rowId xmlns:a16="http://schemas.microsoft.com/office/drawing/2014/main" val="3768952078"/>
                  </a:ext>
                </a:extLst>
              </a:tr>
              <a:tr h="20098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INFN and Univ.        MILANO Bicocca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Detector&amp;MDI Demonstrator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extLst>
                  <a:ext uri="{0D108BD9-81ED-4DB2-BD59-A6C34878D82A}">
                    <a16:rowId xmlns:a16="http://schemas.microsoft.com/office/drawing/2014/main" val="1998579916"/>
                  </a:ext>
                </a:extLst>
              </a:tr>
              <a:tr h="20098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INFN and Univ.        NAPOLI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RF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WP6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extLst>
                  <a:ext uri="{0D108BD9-81ED-4DB2-BD59-A6C34878D82A}">
                    <a16:rowId xmlns:a16="http://schemas.microsoft.com/office/drawing/2014/main" val="2457651676"/>
                  </a:ext>
                </a:extLst>
              </a:tr>
              <a:tr h="20098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INFN and Univ.        PADOVA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Detector&amp;MDI Demonstrator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WP2-WP5        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University of Padova Beneficiary MuCol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extLst>
                  <a:ext uri="{0D108BD9-81ED-4DB2-BD59-A6C34878D82A}">
                    <a16:rowId xmlns:a16="http://schemas.microsoft.com/office/drawing/2014/main" val="1992561352"/>
                  </a:ext>
                </a:extLst>
              </a:tr>
              <a:tr h="20098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INFN and Univ.        PAVIA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Detector&amp;MDI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WP2                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University of Pavia Associated Partner MuCol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extLst>
                  <a:ext uri="{0D108BD9-81ED-4DB2-BD59-A6C34878D82A}">
                    <a16:rowId xmlns:a16="http://schemas.microsoft.com/office/drawing/2014/main" val="2590306339"/>
                  </a:ext>
                </a:extLst>
              </a:tr>
              <a:tr h="20098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INFN and Univ.        ROMA1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MDI Beam matter/target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WP5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extLst>
                  <a:ext uri="{0D108BD9-81ED-4DB2-BD59-A6C34878D82A}">
                    <a16:rowId xmlns:a16="http://schemas.microsoft.com/office/drawing/2014/main" val="1994017259"/>
                  </a:ext>
                </a:extLst>
              </a:tr>
              <a:tr h="20098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INFN and Univ.        ROMA3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Beam matter/target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extLst>
                  <a:ext uri="{0D108BD9-81ED-4DB2-BD59-A6C34878D82A}">
                    <a16:rowId xmlns:a16="http://schemas.microsoft.com/office/drawing/2014/main" val="2552715910"/>
                  </a:ext>
                </a:extLst>
              </a:tr>
              <a:tr h="20098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INFN Univ. and Poli TORINO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Detector&amp;MDI Target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WP2-WP5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extLst>
                  <a:ext uri="{0D108BD9-81ED-4DB2-BD59-A6C34878D82A}">
                    <a16:rowId xmlns:a16="http://schemas.microsoft.com/office/drawing/2014/main" val="3615470083"/>
                  </a:ext>
                </a:extLst>
              </a:tr>
              <a:tr h="20098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INFN                           TRIESTE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Detector&amp;MDI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WP2-WP5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1" marR="8341" marT="8341" marB="0" anchor="b"/>
                </a:tc>
                <a:extLst>
                  <a:ext uri="{0D108BD9-81ED-4DB2-BD59-A6C34878D82A}">
                    <a16:rowId xmlns:a16="http://schemas.microsoft.com/office/drawing/2014/main" val="3303399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201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1" dirty="0" err="1"/>
              <a:t>MuCol</a:t>
            </a:r>
            <a:endParaRPr lang="en-US" b="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2F8B2-CC17-8A43-B672-B4BE29CACF9C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207031-F81F-8427-C337-0F3AF21A5C30}"/>
              </a:ext>
            </a:extLst>
          </p:cNvPr>
          <p:cNvSpPr txBox="1"/>
          <p:nvPr/>
        </p:nvSpPr>
        <p:spPr>
          <a:xfrm>
            <a:off x="457200" y="1556792"/>
            <a:ext cx="82296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sz="2000" dirty="0">
                <a:latin typeface="+mn-lt"/>
              </a:rPr>
              <a:t> WP2   Physics&amp;BIB           </a:t>
            </a:r>
            <a:r>
              <a:rPr lang="en-IT" sz="2000" b="1" dirty="0">
                <a:solidFill>
                  <a:srgbClr val="941100"/>
                </a:solidFill>
                <a:latin typeface="+mn-lt"/>
              </a:rPr>
              <a:t>Uni PD </a:t>
            </a:r>
            <a:r>
              <a:rPr lang="en-IT" sz="2000" dirty="0">
                <a:latin typeface="+mn-lt"/>
              </a:rPr>
              <a:t>+ Uni PV + INFN  (TS e PD)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sz="2000" dirty="0">
                <a:latin typeface="+mn-lt"/>
              </a:rPr>
              <a:t> WP5   MDI                         INFN (RM1 e TO)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sz="2000" dirty="0">
                <a:latin typeface="+mn-lt"/>
              </a:rPr>
              <a:t> WP6   RF                           </a:t>
            </a:r>
            <a:r>
              <a:rPr lang="en-IT" sz="20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IT" sz="2000" b="1" dirty="0">
                <a:solidFill>
                  <a:srgbClr val="002060"/>
                </a:solidFill>
                <a:latin typeface="+mn-lt"/>
              </a:rPr>
              <a:t>INFN-MI</a:t>
            </a:r>
            <a:r>
              <a:rPr lang="en-IT" sz="20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IT" sz="2000" dirty="0">
                <a:latin typeface="+mn-lt"/>
              </a:rPr>
              <a:t>e LNL, LNS, 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T" sz="2000" dirty="0">
                <a:latin typeface="+mn-lt"/>
              </a:rPr>
              <a:t>WP7  Magnets                  INFN GE e MI   + Uni MI + Uni BO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T" sz="2000" dirty="0">
                <a:latin typeface="+mn-lt"/>
              </a:rPr>
              <a:t>WP8  Cooling Cell             </a:t>
            </a:r>
            <a:r>
              <a:rPr lang="en-IT" sz="2000" b="1" dirty="0">
                <a:solidFill>
                  <a:srgbClr val="941100"/>
                </a:solidFill>
                <a:latin typeface="+mn-lt"/>
              </a:rPr>
              <a:t>Uni MI </a:t>
            </a:r>
            <a:r>
              <a:rPr lang="en-IT" sz="2000" dirty="0">
                <a:latin typeface="+mn-lt"/>
              </a:rPr>
              <a:t>+ INFN MI e LNL, LNS, 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T" sz="20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sz="2000" dirty="0">
                <a:latin typeface="+mn-lt"/>
              </a:rPr>
              <a:t>INFN ==&gt;  %    timesheet  MuCol  </a:t>
            </a:r>
          </a:p>
          <a:p>
            <a:r>
              <a:rPr lang="en-GB" sz="2000" b="1" dirty="0">
                <a:effectLst/>
                <a:latin typeface="+mn-lt"/>
              </a:rPr>
              <a:t>Per </a:t>
            </a:r>
            <a:r>
              <a:rPr lang="en-GB" sz="2000" b="1" dirty="0" err="1">
                <a:effectLst/>
                <a:latin typeface="+mn-lt"/>
              </a:rPr>
              <a:t>ciascuna</a:t>
            </a:r>
            <a:r>
              <a:rPr lang="en-GB" sz="2000" b="1" dirty="0">
                <a:effectLst/>
                <a:latin typeface="+mn-lt"/>
              </a:rPr>
              <a:t> </a:t>
            </a:r>
            <a:r>
              <a:rPr lang="en-GB" sz="2000" b="1" dirty="0" err="1">
                <a:effectLst/>
                <a:latin typeface="+mn-lt"/>
              </a:rPr>
              <a:t>sede</a:t>
            </a:r>
            <a:r>
              <a:rPr lang="en-GB" sz="2000" b="1" dirty="0">
                <a:effectLst/>
                <a:latin typeface="+mn-lt"/>
              </a:rPr>
              <a:t>:  GE      LNL      LNS     MI     NA     PD     TO     TS   </a:t>
            </a:r>
            <a:r>
              <a:rPr lang="en-GB" sz="2000" b="1" dirty="0" err="1">
                <a:effectLst/>
                <a:latin typeface="+mn-lt"/>
              </a:rPr>
              <a:t>occorre</a:t>
            </a:r>
            <a:r>
              <a:rPr lang="en-GB" sz="2000" b="1" dirty="0">
                <a:effectLst/>
                <a:latin typeface="+mn-lt"/>
              </a:rPr>
              <a:t> il </a:t>
            </a:r>
            <a:r>
              <a:rPr lang="en-GB" sz="2000" b="1" dirty="0" err="1">
                <a:effectLst/>
                <a:latin typeface="+mn-lt"/>
              </a:rPr>
              <a:t>nome</a:t>
            </a:r>
            <a:r>
              <a:rPr lang="en-GB" sz="2000" b="1" dirty="0">
                <a:effectLst/>
                <a:latin typeface="+mn-lt"/>
              </a:rPr>
              <a:t> di un </a:t>
            </a:r>
            <a:r>
              <a:rPr lang="en-GB" sz="2000" b="1" dirty="0" err="1">
                <a:effectLst/>
                <a:latin typeface="+mn-lt"/>
              </a:rPr>
              <a:t>responsabile</a:t>
            </a:r>
            <a:r>
              <a:rPr lang="en-GB" sz="2000" b="1" dirty="0">
                <a:effectLst/>
                <a:latin typeface="+mn-lt"/>
              </a:rPr>
              <a:t> per </a:t>
            </a:r>
            <a:r>
              <a:rPr lang="en-GB" sz="2000" b="1" dirty="0" err="1">
                <a:effectLst/>
                <a:latin typeface="+mn-lt"/>
              </a:rPr>
              <a:t>validare</a:t>
            </a:r>
            <a:r>
              <a:rPr lang="en-GB" sz="2000" b="1" dirty="0">
                <a:effectLst/>
                <a:latin typeface="+mn-lt"/>
              </a:rPr>
              <a:t> TS</a:t>
            </a:r>
            <a:endParaRPr lang="en-GB" sz="2000" dirty="0">
              <a:effectLst/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+mn-lt"/>
              </a:rPr>
              <a:t> ASSEGNAZIONI </a:t>
            </a:r>
            <a:r>
              <a:rPr lang="en-GB" sz="2000" b="1" dirty="0" err="1">
                <a:latin typeface="+mn-lt"/>
              </a:rPr>
              <a:t>Personale</a:t>
            </a:r>
            <a:r>
              <a:rPr lang="en-GB" sz="2000" b="1" dirty="0">
                <a:latin typeface="+mn-lt"/>
              </a:rPr>
              <a:t>          budget </a:t>
            </a:r>
            <a:r>
              <a:rPr lang="en-GB" sz="2000" b="1" dirty="0" err="1">
                <a:latin typeface="+mn-lt"/>
              </a:rPr>
              <a:t>Totale</a:t>
            </a:r>
            <a:r>
              <a:rPr lang="en-GB" sz="2000" b="1" dirty="0">
                <a:latin typeface="+mn-lt"/>
              </a:rPr>
              <a:t> 362 </a:t>
            </a:r>
            <a:r>
              <a:rPr lang="en-GB" sz="2000" b="1" dirty="0" err="1">
                <a:latin typeface="+mn-lt"/>
              </a:rPr>
              <a:t>keu</a:t>
            </a:r>
            <a:r>
              <a:rPr lang="en-GB" sz="2000" b="1" dirty="0">
                <a:latin typeface="+mn-lt"/>
              </a:rPr>
              <a:t> ==&gt; </a:t>
            </a:r>
            <a:r>
              <a:rPr lang="en-GB" sz="2000" b="1" dirty="0" err="1">
                <a:latin typeface="+mn-lt"/>
              </a:rPr>
              <a:t>resta</a:t>
            </a:r>
            <a:r>
              <a:rPr lang="en-GB" sz="2000" b="1" dirty="0">
                <a:latin typeface="+mn-lt"/>
              </a:rPr>
              <a:t> in AC </a:t>
            </a:r>
            <a:endParaRPr lang="en-GB" sz="2000" dirty="0">
              <a:latin typeface="+mn-lt"/>
            </a:endParaRPr>
          </a:p>
          <a:p>
            <a:r>
              <a:rPr lang="en-GB" sz="1600" b="1" dirty="0" err="1">
                <a:latin typeface="+mn-lt"/>
              </a:rPr>
              <a:t>viene</a:t>
            </a:r>
            <a:r>
              <a:rPr lang="en-GB" sz="1600" b="1" dirty="0">
                <a:latin typeface="+mn-lt"/>
              </a:rPr>
              <a:t> </a:t>
            </a:r>
            <a:r>
              <a:rPr lang="en-GB" sz="1600" b="1" dirty="0" err="1">
                <a:latin typeface="+mn-lt"/>
              </a:rPr>
              <a:t>assegnato</a:t>
            </a:r>
            <a:r>
              <a:rPr lang="en-GB" sz="1600" b="1" dirty="0">
                <a:latin typeface="+mn-lt"/>
              </a:rPr>
              <a:t> con email </a:t>
            </a:r>
            <a:r>
              <a:rPr lang="en-GB" sz="1600" b="1" dirty="0" err="1">
                <a:latin typeface="+mn-lt"/>
              </a:rPr>
              <a:t>su</a:t>
            </a:r>
            <a:r>
              <a:rPr lang="en-GB" sz="1600" b="1" dirty="0">
                <a:latin typeface="+mn-lt"/>
              </a:rPr>
              <a:t> </a:t>
            </a:r>
            <a:r>
              <a:rPr lang="en-GB" sz="1600" b="1" dirty="0" err="1">
                <a:latin typeface="+mn-lt"/>
              </a:rPr>
              <a:t>richiesta</a:t>
            </a:r>
            <a:r>
              <a:rPr lang="en-GB" sz="1600" b="1" dirty="0">
                <a:latin typeface="+mn-lt"/>
              </a:rPr>
              <a:t> del </a:t>
            </a:r>
            <a:r>
              <a:rPr lang="en-GB" sz="1600" b="1" dirty="0" err="1">
                <a:latin typeface="+mn-lt"/>
              </a:rPr>
              <a:t>responsabile</a:t>
            </a:r>
            <a:r>
              <a:rPr lang="en-GB" sz="1600" b="1" dirty="0">
                <a:latin typeface="+mn-lt"/>
              </a:rPr>
              <a:t>/WP/</a:t>
            </a:r>
            <a:r>
              <a:rPr lang="en-GB" sz="1600" b="1" dirty="0" err="1">
                <a:latin typeface="+mn-lt"/>
              </a:rPr>
              <a:t>sezione</a:t>
            </a:r>
            <a:r>
              <a:rPr lang="en-GB" sz="1600" b="1" dirty="0">
                <a:latin typeface="+mn-lt"/>
              </a:rPr>
              <a:t> al </a:t>
            </a:r>
            <a:r>
              <a:rPr lang="en-GB" sz="1600" b="1" dirty="0" err="1">
                <a:latin typeface="+mn-lt"/>
              </a:rPr>
              <a:t>direttore</a:t>
            </a:r>
            <a:r>
              <a:rPr lang="en-GB" sz="1600" b="1" dirty="0">
                <a:latin typeface="+mn-lt"/>
              </a:rPr>
              <a:t> </a:t>
            </a:r>
            <a:r>
              <a:rPr lang="en-GB" sz="1600" b="1" dirty="0" err="1">
                <a:latin typeface="+mn-lt"/>
              </a:rPr>
              <a:t>della</a:t>
            </a:r>
            <a:r>
              <a:rPr lang="en-GB" sz="1600" b="1" dirty="0">
                <a:latin typeface="+mn-lt"/>
              </a:rPr>
              <a:t> </a:t>
            </a:r>
            <a:r>
              <a:rPr lang="en-GB" sz="1600" b="1" dirty="0" err="1">
                <a:latin typeface="+mn-lt"/>
              </a:rPr>
              <a:t>sezione</a:t>
            </a:r>
            <a:r>
              <a:rPr lang="en-GB" sz="1600" b="1" dirty="0">
                <a:latin typeface="+mn-lt"/>
              </a:rPr>
              <a:t> </a:t>
            </a:r>
            <a:br>
              <a:rPr lang="en-GB" sz="1600" b="1" dirty="0">
                <a:latin typeface="+mn-lt"/>
              </a:rPr>
            </a:br>
            <a:r>
              <a:rPr lang="en-GB" sz="1600" b="1" dirty="0">
                <a:latin typeface="+mn-lt"/>
              </a:rPr>
              <a:t>- </a:t>
            </a:r>
            <a:r>
              <a:rPr lang="en-GB" sz="1600" b="1" dirty="0" err="1">
                <a:latin typeface="+mn-lt"/>
              </a:rPr>
              <a:t>puo</a:t>
            </a:r>
            <a:r>
              <a:rPr lang="en-GB" sz="1600" b="1" dirty="0">
                <a:latin typeface="+mn-lt"/>
              </a:rPr>
              <a:t>' </a:t>
            </a:r>
            <a:r>
              <a:rPr lang="en-GB" sz="1600" b="1" dirty="0" err="1">
                <a:latin typeface="+mn-lt"/>
              </a:rPr>
              <a:t>essere</a:t>
            </a:r>
            <a:r>
              <a:rPr lang="en-GB" sz="1600" b="1" dirty="0">
                <a:latin typeface="+mn-lt"/>
              </a:rPr>
              <a:t> </a:t>
            </a:r>
            <a:r>
              <a:rPr lang="en-GB" sz="1600" b="1" dirty="0" err="1">
                <a:latin typeface="+mn-lt"/>
              </a:rPr>
              <a:t>cofinnaziato</a:t>
            </a:r>
            <a:r>
              <a:rPr lang="en-GB" sz="1600" b="1" dirty="0">
                <a:latin typeface="+mn-lt"/>
              </a:rPr>
              <a:t> </a:t>
            </a:r>
            <a:r>
              <a:rPr lang="en-GB" sz="1600" b="1" dirty="0" err="1">
                <a:latin typeface="+mn-lt"/>
              </a:rPr>
              <a:t>deve</a:t>
            </a:r>
            <a:r>
              <a:rPr lang="en-GB" sz="1600" b="1" dirty="0">
                <a:latin typeface="+mn-lt"/>
              </a:rPr>
              <a:t> </a:t>
            </a:r>
            <a:r>
              <a:rPr lang="en-GB" sz="1600" b="1" dirty="0" err="1">
                <a:latin typeface="+mn-lt"/>
              </a:rPr>
              <a:t>essere</a:t>
            </a:r>
            <a:r>
              <a:rPr lang="en-GB" sz="1600" b="1" dirty="0">
                <a:latin typeface="+mn-lt"/>
              </a:rPr>
              <a:t> un bando </a:t>
            </a:r>
            <a:r>
              <a:rPr lang="en-GB" sz="1600" b="1" dirty="0" err="1">
                <a:latin typeface="+mn-lt"/>
              </a:rPr>
              <a:t>AdR</a:t>
            </a:r>
            <a:r>
              <a:rPr lang="en-GB" sz="1600" b="1" dirty="0">
                <a:latin typeface="+mn-lt"/>
              </a:rPr>
              <a:t> INFN o </a:t>
            </a:r>
            <a:r>
              <a:rPr lang="en-GB" sz="1600" b="1" dirty="0" err="1">
                <a:latin typeface="+mn-lt"/>
              </a:rPr>
              <a:t>altro</a:t>
            </a:r>
            <a:r>
              <a:rPr lang="en-GB" sz="1600" b="1" dirty="0">
                <a:latin typeface="+mn-lt"/>
              </a:rPr>
              <a:t> non </a:t>
            </a:r>
            <a:r>
              <a:rPr lang="en-GB" sz="1600" b="1" dirty="0" err="1">
                <a:latin typeface="+mn-lt"/>
              </a:rPr>
              <a:t>borsa</a:t>
            </a:r>
            <a:r>
              <a:rPr lang="en-GB" sz="1600" b="1" dirty="0">
                <a:latin typeface="+mn-lt"/>
              </a:rPr>
              <a:t> </a:t>
            </a:r>
            <a:r>
              <a:rPr lang="en-GB" sz="2000" b="1" dirty="0">
                <a:latin typeface="+mn-lt"/>
              </a:rPr>
              <a:t>-</a:t>
            </a:r>
            <a:endParaRPr lang="en-GB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+mn-lt"/>
              </a:rPr>
              <a:t> ASSEGNAZIONI MISSIONI</a:t>
            </a:r>
            <a:r>
              <a:rPr lang="en-GB" sz="2000" dirty="0">
                <a:latin typeface="+mn-lt"/>
              </a:rPr>
              <a:t>  </a:t>
            </a:r>
            <a:r>
              <a:rPr lang="en-GB" sz="2000" b="1" dirty="0">
                <a:latin typeface="+mn-lt"/>
              </a:rPr>
              <a:t>budget </a:t>
            </a:r>
            <a:r>
              <a:rPr lang="en-GB" sz="2000" b="1" dirty="0" err="1">
                <a:latin typeface="+mn-lt"/>
              </a:rPr>
              <a:t>Totale</a:t>
            </a:r>
            <a:r>
              <a:rPr lang="en-GB" sz="2000" b="1" dirty="0">
                <a:latin typeface="+mn-lt"/>
              </a:rPr>
              <a:t> 18 </a:t>
            </a:r>
            <a:r>
              <a:rPr lang="en-GB" sz="2000" b="1" dirty="0" err="1">
                <a:latin typeface="+mn-lt"/>
              </a:rPr>
              <a:t>keu</a:t>
            </a:r>
            <a:r>
              <a:rPr lang="en-GB" sz="2000" b="1" dirty="0">
                <a:latin typeface="+mn-lt"/>
              </a:rPr>
              <a:t> </a:t>
            </a:r>
          </a:p>
          <a:p>
            <a:r>
              <a:rPr lang="en-GB" sz="2000" b="1" dirty="0">
                <a:latin typeface="+mn-lt"/>
              </a:rPr>
              <a:t>==&gt; </a:t>
            </a:r>
            <a:r>
              <a:rPr lang="en-GB" sz="2000" b="1" dirty="0" err="1">
                <a:latin typeface="+mn-lt"/>
              </a:rPr>
              <a:t>resta</a:t>
            </a:r>
            <a:r>
              <a:rPr lang="en-GB" sz="2000" b="1" dirty="0">
                <a:latin typeface="+mn-lt"/>
              </a:rPr>
              <a:t> a Torino per </a:t>
            </a:r>
            <a:r>
              <a:rPr lang="en-GB" sz="2000" b="1" dirty="0" err="1">
                <a:latin typeface="+mn-lt"/>
              </a:rPr>
              <a:t>questioni</a:t>
            </a:r>
            <a:r>
              <a:rPr lang="en-GB" sz="2000" b="1" dirty="0">
                <a:latin typeface="+mn-lt"/>
              </a:rPr>
              <a:t> </a:t>
            </a:r>
            <a:r>
              <a:rPr lang="en-GB" sz="2000" b="1" dirty="0" err="1">
                <a:latin typeface="+mn-lt"/>
              </a:rPr>
              <a:t>amministrative</a:t>
            </a:r>
            <a:r>
              <a:rPr lang="en-GB" sz="2000" b="1" dirty="0">
                <a:latin typeface="+mn-lt"/>
              </a:rPr>
              <a:t> - </a:t>
            </a:r>
            <a:r>
              <a:rPr lang="en-GB" sz="2000" b="1" dirty="0" err="1">
                <a:latin typeface="+mn-lt"/>
              </a:rPr>
              <a:t>destinato</a:t>
            </a:r>
            <a:r>
              <a:rPr lang="en-GB" sz="2000" b="1" dirty="0">
                <a:latin typeface="+mn-lt"/>
              </a:rPr>
              <a:t> a GE e MI</a:t>
            </a:r>
            <a:endParaRPr lang="en-GB" sz="2000" dirty="0">
              <a:latin typeface="+mn-lt"/>
            </a:endParaRPr>
          </a:p>
          <a:p>
            <a:r>
              <a:rPr lang="en-GB" sz="2000" b="1" dirty="0">
                <a:latin typeface="+mn-lt"/>
              </a:rPr>
              <a:t>5) ASSEGNAZIONI CONSUMO</a:t>
            </a:r>
            <a:endParaRPr lang="en-GB" sz="2000" dirty="0">
              <a:latin typeface="+mn-lt"/>
            </a:endParaRPr>
          </a:p>
          <a:p>
            <a:r>
              <a:rPr lang="en-GB" sz="2000" b="1" dirty="0">
                <a:latin typeface="+mn-lt"/>
              </a:rPr>
              <a:t>budget </a:t>
            </a:r>
            <a:r>
              <a:rPr lang="en-GB" sz="2000" b="1" dirty="0" err="1">
                <a:latin typeface="+mn-lt"/>
              </a:rPr>
              <a:t>Totale</a:t>
            </a:r>
            <a:r>
              <a:rPr lang="en-GB" sz="2000" b="1" dirty="0">
                <a:latin typeface="+mn-lt"/>
              </a:rPr>
              <a:t> 28 </a:t>
            </a:r>
            <a:r>
              <a:rPr lang="en-GB" sz="2000" b="1" dirty="0" err="1">
                <a:latin typeface="+mn-lt"/>
              </a:rPr>
              <a:t>keu</a:t>
            </a:r>
            <a:r>
              <a:rPr lang="en-GB" sz="2000" b="1" dirty="0">
                <a:latin typeface="+mn-lt"/>
              </a:rPr>
              <a:t> ==&gt; </a:t>
            </a:r>
            <a:r>
              <a:rPr lang="en-GB" sz="2000" b="1" dirty="0" err="1">
                <a:latin typeface="+mn-lt"/>
              </a:rPr>
              <a:t>assegnerei</a:t>
            </a:r>
            <a:r>
              <a:rPr lang="en-GB" sz="2000" b="1" dirty="0">
                <a:latin typeface="+mn-lt"/>
              </a:rPr>
              <a:t> </a:t>
            </a:r>
            <a:r>
              <a:rPr lang="en-GB" sz="2000" b="1" dirty="0" err="1">
                <a:latin typeface="+mn-lt"/>
              </a:rPr>
              <a:t>tutto</a:t>
            </a:r>
            <a:r>
              <a:rPr lang="en-GB" sz="2000" b="1" dirty="0">
                <a:latin typeface="+mn-lt"/>
              </a:rPr>
              <a:t> a INFN-MI  (20 </a:t>
            </a:r>
            <a:r>
              <a:rPr lang="en-GB" sz="2000" b="1" dirty="0" err="1">
                <a:latin typeface="+mn-lt"/>
              </a:rPr>
              <a:t>keu</a:t>
            </a:r>
            <a:r>
              <a:rPr lang="en-GB" sz="2000" b="1" dirty="0">
                <a:latin typeface="+mn-lt"/>
              </a:rPr>
              <a:t> RF + </a:t>
            </a:r>
            <a:br>
              <a:rPr lang="en-GB" sz="2000" b="1" dirty="0">
                <a:latin typeface="+mn-lt"/>
              </a:rPr>
            </a:br>
            <a:r>
              <a:rPr lang="en-GB" sz="2000" b="1" dirty="0">
                <a:latin typeface="+mn-lt"/>
              </a:rPr>
              <a:t>(4 INFN MI Magneti + 4 INFN GE Magneti)</a:t>
            </a:r>
            <a:endParaRPr lang="en-GB" sz="2000" dirty="0">
              <a:latin typeface="+mn-lt"/>
            </a:endParaRPr>
          </a:p>
          <a:p>
            <a:r>
              <a:rPr lang="en-IT" sz="2000" dirty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9776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1" dirty="0" err="1"/>
              <a:t>MuCol</a:t>
            </a:r>
            <a:r>
              <a:rPr lang="en-US" b="0" i="1" dirty="0"/>
              <a:t> - WP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2F8B2-CC17-8A43-B672-B4BE29CACF9C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43459F-5841-22DB-7672-B79ABC459392}"/>
              </a:ext>
            </a:extLst>
          </p:cNvPr>
          <p:cNvSpPr txBox="1"/>
          <p:nvPr/>
        </p:nvSpPr>
        <p:spPr>
          <a:xfrm>
            <a:off x="431168" y="1556792"/>
            <a:ext cx="8255631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A32828"/>
                </a:solidFill>
                <a:effectLst/>
                <a:latin typeface="+mn-lt"/>
              </a:rPr>
              <a:t>WP2 – Physics and Detector Requirements ==&gt;   TASK 2.3 </a:t>
            </a:r>
          </a:p>
          <a:p>
            <a:pPr algn="r"/>
            <a:r>
              <a:rPr lang="en-GB" b="1" dirty="0">
                <a:effectLst/>
                <a:latin typeface="+mn-lt"/>
              </a:rPr>
              <a:t>Task  2.3     PD  TS  (TO)</a:t>
            </a:r>
            <a:br>
              <a:rPr lang="en-GB" b="1" dirty="0">
                <a:solidFill>
                  <a:srgbClr val="A32828"/>
                </a:solidFill>
                <a:effectLst/>
                <a:latin typeface="+mn-lt"/>
              </a:rPr>
            </a:br>
            <a:endParaRPr lang="en-GB" dirty="0">
              <a:latin typeface="+mn-lt"/>
            </a:endParaRPr>
          </a:p>
          <a:p>
            <a:r>
              <a:rPr lang="en-GB" dirty="0">
                <a:effectLst/>
                <a:latin typeface="+mn-lt"/>
              </a:rPr>
              <a:t>Task 2.1 Design of detector configurations at √s=3 </a:t>
            </a:r>
            <a:r>
              <a:rPr lang="en-GB" dirty="0" err="1">
                <a:effectLst/>
                <a:latin typeface="+mn-lt"/>
              </a:rPr>
              <a:t>TeV</a:t>
            </a:r>
            <a:r>
              <a:rPr lang="en-GB" dirty="0">
                <a:effectLst/>
                <a:latin typeface="+mn-lt"/>
              </a:rPr>
              <a:t> and √s=10 </a:t>
            </a:r>
            <a:r>
              <a:rPr lang="en-GB" dirty="0" err="1">
                <a:effectLst/>
                <a:latin typeface="+mn-lt"/>
              </a:rPr>
              <a:t>TeV</a:t>
            </a:r>
            <a:r>
              <a:rPr lang="en-GB" dirty="0">
                <a:effectLst/>
                <a:latin typeface="+mn-lt"/>
              </a:rPr>
              <a:t> with the optimised interaction regions (UNIPD) </a:t>
            </a:r>
            <a:br>
              <a:rPr lang="en-GB" dirty="0">
                <a:effectLst/>
                <a:latin typeface="+mn-lt"/>
              </a:rPr>
            </a:br>
            <a:endParaRPr lang="en-GB" dirty="0">
              <a:effectLst/>
              <a:latin typeface="+mn-lt"/>
            </a:endParaRPr>
          </a:p>
          <a:p>
            <a:r>
              <a:rPr lang="en-GB" dirty="0">
                <a:effectLst/>
                <a:latin typeface="+mn-lt"/>
              </a:rPr>
              <a:t>Task 2.2 Design and implementation of event reconstruction algorithms in 5D at √s=3 </a:t>
            </a:r>
            <a:r>
              <a:rPr lang="en-GB" dirty="0" err="1">
                <a:effectLst/>
                <a:latin typeface="+mn-lt"/>
              </a:rPr>
              <a:t>TeV</a:t>
            </a:r>
            <a:r>
              <a:rPr lang="en-GB" dirty="0">
                <a:effectLst/>
                <a:latin typeface="+mn-lt"/>
              </a:rPr>
              <a:t> and √s=10 </a:t>
            </a:r>
            <a:r>
              <a:rPr lang="en-GB" dirty="0" err="1">
                <a:effectLst/>
                <a:latin typeface="+mn-lt"/>
              </a:rPr>
              <a:t>TeV</a:t>
            </a:r>
            <a:r>
              <a:rPr lang="en-GB" dirty="0">
                <a:effectLst/>
                <a:latin typeface="+mn-lt"/>
              </a:rPr>
              <a:t> (DESY) </a:t>
            </a:r>
            <a:br>
              <a:rPr lang="en-GB" dirty="0">
                <a:effectLst/>
                <a:latin typeface="+mn-lt"/>
              </a:rPr>
            </a:br>
            <a:endParaRPr lang="en-GB" dirty="0">
              <a:effectLst/>
              <a:latin typeface="+mn-lt"/>
            </a:endParaRPr>
          </a:p>
          <a:p>
            <a:r>
              <a:rPr lang="en-GB" b="1" dirty="0">
                <a:effectLst/>
                <a:latin typeface="+mn-lt"/>
              </a:rPr>
              <a:t>Task 2.3 Evaluate detector performance at different collision energies by using major physics processes (INFN) </a:t>
            </a:r>
            <a:r>
              <a:rPr lang="en-GB" dirty="0">
                <a:effectLst/>
                <a:latin typeface="+mn-lt"/>
              </a:rPr>
              <a:t>   </a:t>
            </a:r>
            <a:br>
              <a:rPr lang="en-GB" dirty="0">
                <a:effectLst/>
                <a:latin typeface="+mn-lt"/>
              </a:rPr>
            </a:br>
            <a:endParaRPr lang="en-GB" dirty="0">
              <a:effectLst/>
              <a:latin typeface="+mn-lt"/>
            </a:endParaRPr>
          </a:p>
          <a:p>
            <a:r>
              <a:rPr lang="en-GB" b="1" dirty="0">
                <a:effectLst/>
                <a:latin typeface="+mn-lt"/>
              </a:rPr>
              <a:t>WP5 – High Energy Complex ==&gt; TASK 5.4</a:t>
            </a:r>
            <a:endParaRPr lang="en-GB" dirty="0">
              <a:effectLst/>
              <a:latin typeface="+mn-lt"/>
            </a:endParaRPr>
          </a:p>
          <a:p>
            <a:pPr algn="r"/>
            <a:r>
              <a:rPr lang="en-GB" b="1" dirty="0">
                <a:effectLst/>
                <a:latin typeface="+mn-lt"/>
              </a:rPr>
              <a:t>Task  5.4     RM1 TO</a:t>
            </a:r>
            <a:endParaRPr lang="en-GB" b="1" dirty="0">
              <a:latin typeface="+mn-lt"/>
            </a:endParaRPr>
          </a:p>
          <a:p>
            <a:pPr algn="r"/>
            <a:endParaRPr lang="en-GB" dirty="0">
              <a:effectLst/>
              <a:latin typeface="+mn-lt"/>
            </a:endParaRPr>
          </a:p>
          <a:p>
            <a:r>
              <a:rPr lang="en-GB" dirty="0">
                <a:effectLst/>
                <a:latin typeface="+mn-lt"/>
              </a:rPr>
              <a:t>Task 5.4 MDI design and background to experiment (CERN). </a:t>
            </a:r>
            <a:br>
              <a:rPr lang="en-GB" dirty="0">
                <a:effectLst/>
                <a:latin typeface="+mn-lt"/>
              </a:rPr>
            </a:b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0642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1" dirty="0" err="1"/>
              <a:t>MuCol</a:t>
            </a:r>
            <a:r>
              <a:rPr lang="en-US" b="0" i="1" dirty="0"/>
              <a:t> - WP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2F8B2-CC17-8A43-B672-B4BE29CACF9C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43459F-5841-22DB-7672-B79ABC459392}"/>
              </a:ext>
            </a:extLst>
          </p:cNvPr>
          <p:cNvSpPr txBox="1"/>
          <p:nvPr/>
        </p:nvSpPr>
        <p:spPr>
          <a:xfrm>
            <a:off x="179512" y="1196752"/>
            <a:ext cx="7848872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A32828"/>
                </a:solidFill>
                <a:effectLst/>
                <a:latin typeface="+mn-lt"/>
              </a:rPr>
              <a:t>WP6 – </a:t>
            </a:r>
            <a:r>
              <a:rPr lang="en-GB" b="1" dirty="0" err="1">
                <a:solidFill>
                  <a:srgbClr val="A32828"/>
                </a:solidFill>
                <a:effectLst/>
                <a:latin typeface="+mn-lt"/>
              </a:rPr>
              <a:t>RadioFrequency</a:t>
            </a:r>
            <a:r>
              <a:rPr lang="en-GB" b="1" dirty="0">
                <a:solidFill>
                  <a:srgbClr val="A32828"/>
                </a:solidFill>
                <a:effectLst/>
                <a:latin typeface="+mn-lt"/>
              </a:rPr>
              <a:t> Systems ==&gt; TASK 6.1  6.2  6.3    ???</a:t>
            </a:r>
          </a:p>
          <a:p>
            <a:pPr algn="r"/>
            <a:r>
              <a:rPr lang="en-GB" b="1" dirty="0">
                <a:effectLst/>
                <a:latin typeface="+mn-lt"/>
              </a:rPr>
              <a:t>WP6   Task   6.1  MI</a:t>
            </a:r>
            <a:br>
              <a:rPr lang="en-GB" b="1" dirty="0">
                <a:effectLst/>
                <a:latin typeface="+mn-lt"/>
              </a:rPr>
            </a:br>
            <a:r>
              <a:rPr lang="en-GB" b="1" dirty="0">
                <a:effectLst/>
                <a:latin typeface="+mn-lt"/>
              </a:rPr>
              <a:t>          Task  6.2   LNL MI</a:t>
            </a:r>
            <a:endParaRPr lang="en-GB" dirty="0">
              <a:effectLst/>
              <a:latin typeface="+mn-lt"/>
            </a:endParaRPr>
          </a:p>
          <a:p>
            <a:pPr algn="r"/>
            <a:r>
              <a:rPr lang="en-GB" b="1" dirty="0">
                <a:effectLst/>
                <a:latin typeface="+mn-lt"/>
              </a:rPr>
              <a:t>          Task  6.3   NA</a:t>
            </a:r>
            <a:br>
              <a:rPr lang="en-GB" b="1" dirty="0">
                <a:solidFill>
                  <a:srgbClr val="A32828"/>
                </a:solidFill>
                <a:effectLst/>
                <a:latin typeface="+mn-lt"/>
              </a:rPr>
            </a:br>
            <a:endParaRPr lang="en-GB" dirty="0">
              <a:latin typeface="+mn-lt"/>
            </a:endParaRPr>
          </a:p>
          <a:p>
            <a:r>
              <a:rPr lang="en-GB" dirty="0">
                <a:effectLst/>
                <a:latin typeface="+mn-lt"/>
              </a:rPr>
              <a:t>Task 6.1 Baseline concept of the RF system for acceleration to the High Energy Complex (HEC) (UROS)</a:t>
            </a:r>
          </a:p>
          <a:p>
            <a:r>
              <a:rPr lang="en-GB" dirty="0">
                <a:effectLst/>
                <a:latin typeface="+mn-lt"/>
              </a:rPr>
              <a:t>Task 6.2 Baseline concept of the RF system for the Muon Cooling Complex (MCC) (CEA and INFN)</a:t>
            </a:r>
          </a:p>
          <a:p>
            <a:r>
              <a:rPr lang="en-GB" dirty="0">
                <a:effectLst/>
                <a:latin typeface="+mn-lt"/>
              </a:rPr>
              <a:t>Task 6.3 Break down mitigation studies for cavities of the muon cooling cells (CEA)</a:t>
            </a:r>
          </a:p>
          <a:p>
            <a:r>
              <a:rPr lang="en-GB" dirty="0">
                <a:effectLst/>
                <a:latin typeface="+mn-lt"/>
              </a:rPr>
              <a:t>Task 6.4 Baseline concept of high efficiency and high-power RF sources for the muon collider (ULA)</a:t>
            </a:r>
            <a:br>
              <a:rPr lang="en-GB" dirty="0">
                <a:effectLst/>
                <a:latin typeface="+mn-lt"/>
              </a:rPr>
            </a:br>
            <a:endParaRPr lang="en-GB" dirty="0"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7746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162"/>
            <a:ext cx="8229600" cy="1143000"/>
          </a:xfrm>
        </p:spPr>
        <p:txBody>
          <a:bodyPr/>
          <a:lstStyle/>
          <a:p>
            <a:r>
              <a:rPr lang="en-US" b="0" i="1" dirty="0" err="1"/>
              <a:t>MuCol</a:t>
            </a:r>
            <a:r>
              <a:rPr lang="en-US" b="0" i="1" dirty="0"/>
              <a:t> - WP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2F8B2-CC17-8A43-B672-B4BE29CACF9C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43459F-5841-22DB-7672-B79ABC459392}"/>
              </a:ext>
            </a:extLst>
          </p:cNvPr>
          <p:cNvSpPr txBox="1"/>
          <p:nvPr/>
        </p:nvSpPr>
        <p:spPr>
          <a:xfrm>
            <a:off x="647564" y="1196752"/>
            <a:ext cx="784887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effectLst/>
                <a:latin typeface="+mn-lt"/>
              </a:rPr>
              <a:t>WP7 – Magnet Systems  ==&gt; TASK 7.2    7.4</a:t>
            </a:r>
            <a:endParaRPr lang="en-GB" dirty="0">
              <a:effectLst/>
              <a:latin typeface="+mn-lt"/>
            </a:endParaRPr>
          </a:p>
          <a:p>
            <a:pPr algn="r"/>
            <a:r>
              <a:rPr lang="en-GB" b="1" dirty="0">
                <a:effectLst/>
                <a:latin typeface="+mn-lt"/>
              </a:rPr>
              <a:t>Task  7.2  MI</a:t>
            </a:r>
            <a:br>
              <a:rPr lang="en-GB" b="1" dirty="0">
                <a:effectLst/>
                <a:latin typeface="+mn-lt"/>
              </a:rPr>
            </a:br>
            <a:r>
              <a:rPr lang="en-GB" b="1" dirty="0">
                <a:effectLst/>
                <a:latin typeface="+mn-lt"/>
              </a:rPr>
              <a:t>          Task  7.4  GE MI</a:t>
            </a:r>
            <a:endParaRPr lang="en-GB" dirty="0">
              <a:effectLst/>
              <a:latin typeface="+mn-lt"/>
            </a:endParaRPr>
          </a:p>
          <a:p>
            <a:r>
              <a:rPr lang="en-GB" dirty="0">
                <a:effectLst/>
                <a:latin typeface="+mn-lt"/>
              </a:rPr>
              <a:t>Task 7.1 Technical Coordination and Integration (CERN) </a:t>
            </a:r>
            <a:br>
              <a:rPr lang="en-GB" dirty="0">
                <a:effectLst/>
                <a:latin typeface="+mn-lt"/>
              </a:rPr>
            </a:br>
            <a:endParaRPr lang="en-GB" dirty="0">
              <a:effectLst/>
              <a:latin typeface="+mn-lt"/>
            </a:endParaRPr>
          </a:p>
          <a:p>
            <a:r>
              <a:rPr lang="en-GB" dirty="0">
                <a:effectLst/>
                <a:latin typeface="+mn-lt"/>
              </a:rPr>
              <a:t>Task 7.2 Target, Capture and Cooling Magnets (INFN)</a:t>
            </a:r>
          </a:p>
          <a:p>
            <a:r>
              <a:rPr lang="en-GB" dirty="0">
                <a:effectLst/>
                <a:latin typeface="+mn-lt"/>
              </a:rPr>
              <a:t>Task 7.3 Fast Cycled Accelerators (CERN)</a:t>
            </a:r>
          </a:p>
          <a:p>
            <a:r>
              <a:rPr lang="en-GB" dirty="0">
                <a:effectLst/>
                <a:latin typeface="+mn-lt"/>
              </a:rPr>
              <a:t>Task 7.4 Collider Ring Magnets (INFN)</a:t>
            </a:r>
          </a:p>
          <a:p>
            <a:endParaRPr lang="en-GB" b="1" dirty="0">
              <a:effectLst/>
              <a:latin typeface="+mn-lt"/>
            </a:endParaRPr>
          </a:p>
          <a:p>
            <a:r>
              <a:rPr lang="en-GB" b="1" dirty="0">
                <a:effectLst/>
                <a:latin typeface="+mn-lt"/>
              </a:rPr>
              <a:t>WP8 – Cooling cell Integration ==&gt;  </a:t>
            </a:r>
            <a:br>
              <a:rPr lang="en-GB" b="1" dirty="0">
                <a:effectLst/>
                <a:latin typeface="+mn-lt"/>
              </a:rPr>
            </a:br>
            <a:r>
              <a:rPr lang="en-GB" b="1" dirty="0">
                <a:effectLst/>
                <a:latin typeface="+mn-lt"/>
              </a:rPr>
              <a:t>          												Task  8.2  MI</a:t>
            </a:r>
            <a:endParaRPr lang="en-GB" dirty="0">
              <a:effectLst/>
              <a:latin typeface="+mn-lt"/>
            </a:endParaRPr>
          </a:p>
          <a:p>
            <a:pPr algn="r"/>
            <a:r>
              <a:rPr lang="en-GB" b="1" dirty="0">
                <a:effectLst/>
                <a:latin typeface="+mn-lt"/>
              </a:rPr>
              <a:t>          Task  8.3  LNS MI NA</a:t>
            </a:r>
            <a:endParaRPr lang="en-GB" dirty="0">
              <a:effectLst/>
              <a:latin typeface="+mn-lt"/>
            </a:endParaRPr>
          </a:p>
          <a:p>
            <a:pPr algn="r"/>
            <a:r>
              <a:rPr lang="en-GB" b="1" dirty="0">
                <a:effectLst/>
                <a:latin typeface="+mn-lt"/>
              </a:rPr>
              <a:t>          Task  8.5  MI TO</a:t>
            </a:r>
            <a:endParaRPr lang="en-GB" dirty="0">
              <a:effectLst/>
              <a:latin typeface="+mn-lt"/>
            </a:endParaRPr>
          </a:p>
          <a:p>
            <a:r>
              <a:rPr lang="en-GB" dirty="0">
                <a:effectLst/>
                <a:latin typeface="+mn-lt"/>
              </a:rPr>
              <a:t>Task 8.1: Absorbers and Windows (CERN)</a:t>
            </a:r>
          </a:p>
          <a:p>
            <a:r>
              <a:rPr lang="en-GB" dirty="0">
                <a:effectLst/>
                <a:latin typeface="+mn-lt"/>
              </a:rPr>
              <a:t>Task 8.2: Solenoids: (UMIL)</a:t>
            </a:r>
          </a:p>
          <a:p>
            <a:r>
              <a:rPr lang="en-GB" dirty="0">
                <a:effectLst/>
                <a:latin typeface="+mn-lt"/>
              </a:rPr>
              <a:t>Task 8.3: </a:t>
            </a:r>
            <a:r>
              <a:rPr lang="en-GB" dirty="0" err="1">
                <a:effectLst/>
                <a:latin typeface="+mn-lt"/>
              </a:rPr>
              <a:t>RadioFrequency</a:t>
            </a:r>
            <a:r>
              <a:rPr lang="en-GB" dirty="0">
                <a:effectLst/>
                <a:latin typeface="+mn-lt"/>
              </a:rPr>
              <a:t> (INFN)</a:t>
            </a:r>
          </a:p>
          <a:p>
            <a:r>
              <a:rPr lang="en-GB" dirty="0">
                <a:effectLst/>
                <a:latin typeface="+mn-lt"/>
              </a:rPr>
              <a:t>Task 8.4: Cooling cell performance: (UKRI)</a:t>
            </a:r>
          </a:p>
          <a:p>
            <a:r>
              <a:rPr lang="en-GB" dirty="0">
                <a:effectLst/>
                <a:latin typeface="+mn-lt"/>
              </a:rPr>
              <a:t>Task 8.5: Integration (UMIL)</a:t>
            </a:r>
            <a:br>
              <a:rPr lang="en-GB" dirty="0">
                <a:effectLst/>
                <a:latin typeface="+mn-lt"/>
              </a:rPr>
            </a:br>
            <a:br>
              <a:rPr lang="en-GB" b="1" dirty="0">
                <a:effectLst/>
                <a:latin typeface="+mn-lt"/>
              </a:rPr>
            </a:br>
            <a:endParaRPr lang="en-GB" dirty="0"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151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1" dirty="0" err="1"/>
              <a:t>Consuntivi</a:t>
            </a:r>
            <a:r>
              <a:rPr lang="en-US" b="0" i="1" dirty="0"/>
              <a:t>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2F8B2-CC17-8A43-B672-B4BE29CACF9C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23528" y="4653136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800000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800000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800000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800000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800000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b="0" i="1" dirty="0" err="1"/>
              <a:t>Piani</a:t>
            </a:r>
            <a:r>
              <a:rPr lang="en-US" b="0" i="1" dirty="0"/>
              <a:t> per il 2024 e </a:t>
            </a:r>
            <a:r>
              <a:rPr lang="en-US" b="0" i="1" dirty="0" err="1"/>
              <a:t>oltre</a:t>
            </a:r>
            <a:endParaRPr lang="en-US" b="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D588A4-9DF2-FFA5-55C7-89630621041B}"/>
              </a:ext>
            </a:extLst>
          </p:cNvPr>
          <p:cNvSpPr txBox="1"/>
          <p:nvPr/>
        </p:nvSpPr>
        <p:spPr>
          <a:xfrm>
            <a:off x="457200" y="1556792"/>
            <a:ext cx="822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sz="2000" dirty="0">
                <a:latin typeface="+mn-lt"/>
              </a:rPr>
              <a:t>Activity:  Jan-Dec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sz="2000" dirty="0">
                <a:latin typeface="+mn-lt"/>
              </a:rPr>
              <a:t>Pubblicazioni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sz="2000" dirty="0">
                <a:latin typeface="+mn-lt"/>
              </a:rPr>
              <a:t>Tesi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sz="2000" dirty="0">
                <a:latin typeface="+mn-lt"/>
              </a:rPr>
              <a:t>Talk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sz="2000" dirty="0">
                <a:latin typeface="+mn-lt"/>
              </a:rPr>
              <a:t>Leadership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sz="2000" dirty="0">
                <a:latin typeface="+mn-lt"/>
              </a:rPr>
              <a:t>Milestones</a:t>
            </a:r>
            <a:br>
              <a:rPr lang="en-IT" sz="2000" dirty="0">
                <a:latin typeface="+mn-lt"/>
              </a:rPr>
            </a:br>
            <a:endParaRPr lang="en-IT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1079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62074"/>
          </a:xfrm>
        </p:spPr>
        <p:txBody>
          <a:bodyPr/>
          <a:lstStyle/>
          <a:p>
            <a:r>
              <a:rPr lang="en-US" b="0" i="1" dirty="0"/>
              <a:t>Milestones 2022: OK??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2F8B2-CC17-8A43-B672-B4BE29CACF9C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0" y="1196752"/>
            <a:ext cx="91450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31-08-2022     </a:t>
            </a:r>
            <a:br>
              <a:rPr lang="en-GB" sz="1600" dirty="0"/>
            </a:br>
            <a:r>
              <a:rPr lang="en-GB" sz="1600" dirty="0" err="1"/>
              <a:t>Sottomissione</a:t>
            </a:r>
            <a:r>
              <a:rPr lang="en-GB" sz="1600" dirty="0"/>
              <a:t> </a:t>
            </a:r>
            <a:r>
              <a:rPr lang="en-GB" sz="1600" dirty="0" err="1"/>
              <a:t>Documenti</a:t>
            </a:r>
            <a:r>
              <a:rPr lang="en-GB" sz="1600" dirty="0"/>
              <a:t> e </a:t>
            </a:r>
            <a:r>
              <a:rPr lang="en-GB" sz="1600" dirty="0" err="1"/>
              <a:t>Presentazione</a:t>
            </a:r>
            <a:r>
              <a:rPr lang="en-GB" sz="1600" dirty="0"/>
              <a:t> a </a:t>
            </a:r>
            <a:r>
              <a:rPr lang="en-GB" sz="1600" dirty="0" err="1"/>
              <a:t>SnowMass</a:t>
            </a:r>
            <a:r>
              <a:rPr lang="en-GB" sz="1600" dirty="0"/>
              <a:t>           100%</a:t>
            </a:r>
            <a:br>
              <a:rPr lang="en-GB" sz="1600" dirty="0"/>
            </a:br>
            <a:endParaRPr lang="en-GB" sz="1600" dirty="0"/>
          </a:p>
          <a:p>
            <a:r>
              <a:rPr lang="en-GB" sz="1600" dirty="0"/>
              <a:t>15-12-2022     </a:t>
            </a:r>
            <a:br>
              <a:rPr lang="en-GB" sz="1600" dirty="0"/>
            </a:br>
            <a:r>
              <a:rPr lang="en-GB" sz="1600" dirty="0" err="1"/>
              <a:t>Primi</a:t>
            </a:r>
            <a:r>
              <a:rPr lang="en-GB" sz="1600" dirty="0"/>
              <a:t> test </a:t>
            </a:r>
            <a:r>
              <a:rPr lang="en-GB" sz="1600" dirty="0" err="1"/>
              <a:t>codice</a:t>
            </a:r>
            <a:r>
              <a:rPr lang="en-GB" sz="1600" dirty="0"/>
              <a:t> </a:t>
            </a:r>
            <a:r>
              <a:rPr lang="en-GB" sz="1600" dirty="0" err="1"/>
              <a:t>simulazione</a:t>
            </a:r>
            <a:r>
              <a:rPr lang="en-GB" sz="1600" dirty="0"/>
              <a:t> Machine Detector Interface (MDI) nuovo lattice @ 10 </a:t>
            </a:r>
            <a:r>
              <a:rPr lang="en-GB" sz="1600" dirty="0" err="1"/>
              <a:t>TeV</a:t>
            </a:r>
            <a:r>
              <a:rPr lang="en-GB" sz="1600" dirty="0"/>
              <a:t> per </a:t>
            </a:r>
            <a:r>
              <a:rPr lang="en-GB" sz="1600" dirty="0" err="1"/>
              <a:t>produzione</a:t>
            </a:r>
            <a:r>
              <a:rPr lang="en-GB" sz="1600" dirty="0"/>
              <a:t> </a:t>
            </a:r>
            <a:r>
              <a:rPr lang="en-GB" sz="1600" dirty="0" err="1"/>
              <a:t>fondi</a:t>
            </a:r>
            <a:r>
              <a:rPr lang="en-GB" sz="1600" dirty="0"/>
              <a:t> di </a:t>
            </a:r>
            <a:r>
              <a:rPr lang="en-GB" sz="1600" dirty="0" err="1"/>
              <a:t>macchina</a:t>
            </a:r>
            <a:r>
              <a:rPr lang="en-GB" sz="1600" dirty="0"/>
              <a:t>     100%</a:t>
            </a:r>
            <a:br>
              <a:rPr lang="en-GB" sz="1600" dirty="0"/>
            </a:br>
            <a:endParaRPr lang="en-GB" sz="1600" dirty="0"/>
          </a:p>
          <a:p>
            <a:r>
              <a:rPr lang="en-GB" sz="1600" dirty="0"/>
              <a:t>15-12-2022 </a:t>
            </a:r>
            <a:br>
              <a:rPr lang="en-GB" sz="1600" dirty="0"/>
            </a:br>
            <a:r>
              <a:rPr lang="en-GB" sz="1600" dirty="0" err="1"/>
              <a:t>Disegno</a:t>
            </a:r>
            <a:r>
              <a:rPr lang="en-GB" sz="1600" dirty="0"/>
              <a:t> e </a:t>
            </a:r>
            <a:r>
              <a:rPr lang="en-GB" sz="1600" dirty="0" err="1"/>
              <a:t>produzione</a:t>
            </a:r>
            <a:r>
              <a:rPr lang="en-GB" sz="1600" dirty="0"/>
              <a:t> </a:t>
            </a:r>
            <a:r>
              <a:rPr lang="en-GB" sz="1600" dirty="0" err="1"/>
              <a:t>nuovi</a:t>
            </a:r>
            <a:r>
              <a:rPr lang="en-GB" sz="1600" dirty="0"/>
              <a:t> </a:t>
            </a:r>
            <a:r>
              <a:rPr lang="en-GB" sz="1600" dirty="0" err="1"/>
              <a:t>prototipi</a:t>
            </a:r>
            <a:r>
              <a:rPr lang="en-GB" sz="1600" dirty="0"/>
              <a:t> </a:t>
            </a:r>
            <a:r>
              <a:rPr lang="en-GB" sz="1600" dirty="0" err="1"/>
              <a:t>sensori</a:t>
            </a:r>
            <a:r>
              <a:rPr lang="en-GB" sz="1600" dirty="0"/>
              <a:t> RSD per </a:t>
            </a:r>
            <a:r>
              <a:rPr lang="en-GB" sz="1600" dirty="0" err="1"/>
              <a:t>tracciatore</a:t>
            </a:r>
            <a:r>
              <a:rPr lang="en-GB" sz="1600" dirty="0"/>
              <a:t> </a:t>
            </a:r>
            <a:r>
              <a:rPr lang="en-GB" sz="1600" dirty="0" err="1"/>
              <a:t>dedicato</a:t>
            </a:r>
            <a:r>
              <a:rPr lang="en-GB" sz="1600" dirty="0"/>
              <a:t>        100% </a:t>
            </a:r>
          </a:p>
          <a:p>
            <a:r>
              <a:rPr lang="en-GB" sz="1600" dirty="0"/>
              <a:t>  </a:t>
            </a:r>
            <a:br>
              <a:rPr lang="en-GB" sz="1600" dirty="0"/>
            </a:br>
            <a:r>
              <a:rPr lang="en-GB" sz="1600" dirty="0"/>
              <a:t>15-12-2022</a:t>
            </a:r>
            <a:br>
              <a:rPr lang="en-GB" sz="1600" dirty="0"/>
            </a:br>
            <a:r>
              <a:rPr lang="en-GB" sz="1600" dirty="0"/>
              <a:t>Nuovo </a:t>
            </a:r>
            <a:r>
              <a:rPr lang="en-GB" sz="1600" dirty="0" err="1"/>
              <a:t>prototipo</a:t>
            </a:r>
            <a:r>
              <a:rPr lang="en-GB" sz="1600" dirty="0"/>
              <a:t> </a:t>
            </a:r>
            <a:r>
              <a:rPr lang="en-GB" sz="1600" dirty="0" err="1"/>
              <a:t>calorimetro</a:t>
            </a:r>
            <a:r>
              <a:rPr lang="en-GB" sz="1600" dirty="0"/>
              <a:t> a </a:t>
            </a:r>
            <a:r>
              <a:rPr lang="en-GB" sz="1600" dirty="0" err="1"/>
              <a:t>cristalli</a:t>
            </a:r>
            <a:r>
              <a:rPr lang="en-GB" sz="1600" dirty="0"/>
              <a:t> e </a:t>
            </a:r>
            <a:r>
              <a:rPr lang="en-GB" sz="1600" dirty="0" err="1"/>
              <a:t>misure</a:t>
            </a:r>
            <a:r>
              <a:rPr lang="en-GB" sz="1600" dirty="0"/>
              <a:t> </a:t>
            </a:r>
            <a:r>
              <a:rPr lang="en-GB" sz="1600" dirty="0" err="1"/>
              <a:t>su</a:t>
            </a:r>
            <a:r>
              <a:rPr lang="en-GB" sz="1600" dirty="0"/>
              <a:t> fascio di test        100%</a:t>
            </a:r>
            <a:br>
              <a:rPr lang="en-GB" sz="1600" dirty="0"/>
            </a:br>
            <a:endParaRPr lang="en-GB" sz="1600" dirty="0"/>
          </a:p>
          <a:p>
            <a:r>
              <a:rPr lang="en-GB" sz="1600" dirty="0"/>
              <a:t>15-12-2022 </a:t>
            </a:r>
            <a:br>
              <a:rPr lang="en-GB" sz="1600" dirty="0"/>
            </a:br>
            <a:r>
              <a:rPr lang="en-GB" sz="1600" dirty="0"/>
              <a:t>Primo </a:t>
            </a:r>
            <a:r>
              <a:rPr lang="en-GB" sz="1600" dirty="0" err="1"/>
              <a:t>prototipo</a:t>
            </a:r>
            <a:r>
              <a:rPr lang="en-GB" sz="1600" dirty="0"/>
              <a:t> </a:t>
            </a:r>
            <a:r>
              <a:rPr lang="en-GB" sz="1600" dirty="0" err="1"/>
              <a:t>rivelatore</a:t>
            </a:r>
            <a:r>
              <a:rPr lang="en-GB" sz="1600" dirty="0"/>
              <a:t> </a:t>
            </a:r>
            <a:r>
              <a:rPr lang="en-GB" sz="1600" dirty="0" err="1"/>
              <a:t>picosec</a:t>
            </a:r>
            <a:r>
              <a:rPr lang="en-GB" sz="1600" dirty="0"/>
              <a:t> e </a:t>
            </a:r>
            <a:r>
              <a:rPr lang="en-GB" sz="1600" dirty="0" err="1"/>
              <a:t>misure</a:t>
            </a:r>
            <a:r>
              <a:rPr lang="en-GB" sz="1600" dirty="0"/>
              <a:t> in </a:t>
            </a:r>
            <a:r>
              <a:rPr lang="en-GB" sz="1600" dirty="0" err="1"/>
              <a:t>laboratorio</a:t>
            </a:r>
            <a:r>
              <a:rPr lang="en-GB" sz="1600" dirty="0"/>
              <a:t>       90%</a:t>
            </a:r>
            <a:br>
              <a:rPr lang="en-GB" sz="1600" dirty="0"/>
            </a:br>
            <a:endParaRPr lang="en-GB" sz="1600" dirty="0"/>
          </a:p>
          <a:p>
            <a:r>
              <a:rPr lang="en-GB" sz="1600" dirty="0"/>
              <a:t>15-12-2022</a:t>
            </a:r>
            <a:br>
              <a:rPr lang="en-GB" sz="1600" dirty="0"/>
            </a:br>
            <a:r>
              <a:rPr lang="en-GB" sz="1600" dirty="0" err="1"/>
              <a:t>Studi</a:t>
            </a:r>
            <a:r>
              <a:rPr lang="en-GB" sz="1600" dirty="0"/>
              <a:t> di </a:t>
            </a:r>
            <a:r>
              <a:rPr lang="en-GB" sz="1600" dirty="0" err="1"/>
              <a:t>implementazione</a:t>
            </a:r>
            <a:r>
              <a:rPr lang="en-GB" sz="1600" dirty="0"/>
              <a:t> </a:t>
            </a:r>
            <a:r>
              <a:rPr lang="en-GB" sz="1600" dirty="0" err="1"/>
              <a:t>rivelatori</a:t>
            </a:r>
            <a:r>
              <a:rPr lang="en-GB" sz="1600" dirty="0"/>
              <a:t> a gas per </a:t>
            </a:r>
            <a:r>
              <a:rPr lang="en-GB" sz="1600" dirty="0" err="1"/>
              <a:t>calorimetro</a:t>
            </a:r>
            <a:r>
              <a:rPr lang="en-GB" sz="1600" dirty="0"/>
              <a:t> </a:t>
            </a:r>
            <a:r>
              <a:rPr lang="en-GB" sz="1600" dirty="0" err="1"/>
              <a:t>adronico</a:t>
            </a:r>
            <a:r>
              <a:rPr lang="en-GB" sz="1600" dirty="0"/>
              <a:t>          100%</a:t>
            </a:r>
          </a:p>
          <a:p>
            <a:br>
              <a:rPr lang="en-GB" sz="1600" dirty="0"/>
            </a:br>
            <a:r>
              <a:rPr lang="en-GB" sz="1600" dirty="0"/>
              <a:t>15-12-2022</a:t>
            </a:r>
            <a:br>
              <a:rPr lang="en-GB" sz="1600" dirty="0"/>
            </a:br>
            <a:r>
              <a:rPr lang="en-GB" sz="1600" dirty="0" err="1"/>
              <a:t>Nuove</a:t>
            </a:r>
            <a:r>
              <a:rPr lang="en-GB" sz="1600" dirty="0"/>
              <a:t> </a:t>
            </a:r>
            <a:r>
              <a:rPr lang="en-GB" sz="1600" dirty="0" err="1"/>
              <a:t>misure</a:t>
            </a:r>
            <a:r>
              <a:rPr lang="en-GB" sz="1600" dirty="0"/>
              <a:t> per </a:t>
            </a:r>
            <a:r>
              <a:rPr lang="en-GB" sz="1600" dirty="0" err="1"/>
              <a:t>produzione</a:t>
            </a:r>
            <a:r>
              <a:rPr lang="en-GB" sz="1600" dirty="0"/>
              <a:t> fasci </a:t>
            </a:r>
            <a:r>
              <a:rPr lang="en-GB" sz="1600" dirty="0" err="1"/>
              <a:t>intensi</a:t>
            </a:r>
            <a:r>
              <a:rPr lang="en-GB" sz="1600" dirty="0"/>
              <a:t> di </a:t>
            </a:r>
            <a:r>
              <a:rPr lang="en-GB" sz="1600" dirty="0" err="1"/>
              <a:t>positroni</a:t>
            </a:r>
            <a:r>
              <a:rPr lang="en-GB" sz="1600" dirty="0"/>
              <a:t> con </a:t>
            </a:r>
            <a:r>
              <a:rPr lang="en-GB" sz="1600" dirty="0" err="1"/>
              <a:t>cristalli</a:t>
            </a:r>
            <a:r>
              <a:rPr lang="en-GB" sz="1600" dirty="0"/>
              <a:t> - </a:t>
            </a:r>
            <a:r>
              <a:rPr lang="en-GB" sz="1600" dirty="0" err="1"/>
              <a:t>sinergia</a:t>
            </a:r>
            <a:r>
              <a:rPr lang="en-GB" sz="1600" dirty="0"/>
              <a:t> con </a:t>
            </a:r>
            <a:r>
              <a:rPr lang="en-GB" sz="1600" dirty="0" err="1"/>
              <a:t>FCCee</a:t>
            </a:r>
            <a:r>
              <a:rPr lang="en-GB" sz="1600" dirty="0"/>
              <a:t>     100%</a:t>
            </a:r>
          </a:p>
        </p:txBody>
      </p:sp>
    </p:spTree>
    <p:extLst>
      <p:ext uri="{BB962C8B-B14F-4D97-AF65-F5344CB8AC3E}">
        <p14:creationId xmlns:p14="http://schemas.microsoft.com/office/powerpoint/2010/main" val="2011278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62074"/>
          </a:xfrm>
        </p:spPr>
        <p:txBody>
          <a:bodyPr/>
          <a:lstStyle/>
          <a:p>
            <a:r>
              <a:rPr lang="en-US" b="0" i="1" dirty="0"/>
              <a:t>Milestones 2023: OK??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2F8B2-CC17-8A43-B672-B4BE29CACF9C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F6C731-0163-C7D9-096B-DB65EA8FF807}"/>
              </a:ext>
            </a:extLst>
          </p:cNvPr>
          <p:cNvSpPr txBox="1"/>
          <p:nvPr/>
        </p:nvSpPr>
        <p:spPr>
          <a:xfrm>
            <a:off x="0" y="836712"/>
            <a:ext cx="9217024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latin typeface="+mn-lt"/>
              </a:rPr>
              <a:t>30-06-2023</a:t>
            </a:r>
            <a:br>
              <a:rPr lang="en-GB" sz="1400" dirty="0">
                <a:latin typeface="+mn-lt"/>
              </a:rPr>
            </a:br>
            <a:r>
              <a:rPr lang="en-GB" sz="1400" dirty="0" err="1">
                <a:latin typeface="+mn-lt"/>
              </a:rPr>
              <a:t>Completamento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struttura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organizzativa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della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collaborazione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internazionale</a:t>
            </a:r>
            <a:r>
              <a:rPr lang="en-GB" sz="1400" dirty="0">
                <a:latin typeface="+mn-lt"/>
              </a:rPr>
              <a:t> (in </a:t>
            </a:r>
            <a:r>
              <a:rPr lang="en-GB" sz="1400" dirty="0" err="1">
                <a:latin typeface="+mn-lt"/>
              </a:rPr>
              <a:t>particolare</a:t>
            </a:r>
            <a:r>
              <a:rPr lang="en-GB" sz="1400" dirty="0">
                <a:latin typeface="+mn-lt"/>
              </a:rPr>
              <a:t> per la </a:t>
            </a:r>
            <a:r>
              <a:rPr lang="en-GB" sz="1400" dirty="0" err="1">
                <a:latin typeface="+mn-lt"/>
              </a:rPr>
              <a:t>parte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Fisica</a:t>
            </a:r>
            <a:r>
              <a:rPr lang="en-GB" sz="1400" dirty="0">
                <a:latin typeface="+mn-lt"/>
              </a:rPr>
              <a:t>/</a:t>
            </a:r>
            <a:r>
              <a:rPr lang="en-GB" sz="1400" dirty="0" err="1">
                <a:latin typeface="+mn-lt"/>
              </a:rPr>
              <a:t>Esperimento</a:t>
            </a:r>
            <a:r>
              <a:rPr lang="en-GB" sz="1400" dirty="0">
                <a:latin typeface="+mn-lt"/>
              </a:rPr>
              <a:t>)</a:t>
            </a:r>
          </a:p>
          <a:p>
            <a:r>
              <a:rPr lang="en-GB" sz="1400" b="1" dirty="0">
                <a:latin typeface="+mn-lt"/>
              </a:rPr>
              <a:t>15-12-2023</a:t>
            </a:r>
            <a:br>
              <a:rPr lang="en-GB" sz="1400" dirty="0">
                <a:latin typeface="+mn-lt"/>
              </a:rPr>
            </a:br>
            <a:r>
              <a:rPr lang="en-GB" sz="1400" dirty="0" err="1">
                <a:latin typeface="+mn-lt"/>
              </a:rPr>
              <a:t>Studi</a:t>
            </a:r>
            <a:r>
              <a:rPr lang="en-GB" sz="1400" dirty="0">
                <a:latin typeface="+mn-lt"/>
              </a:rPr>
              <a:t> di MDI con il nuovo </a:t>
            </a:r>
            <a:r>
              <a:rPr lang="en-GB" sz="1400">
                <a:latin typeface="+mn-lt"/>
              </a:rPr>
              <a:t>disegno</a:t>
            </a:r>
            <a:r>
              <a:rPr lang="en-GB" sz="1400" dirty="0">
                <a:latin typeface="+mn-lt"/>
              </a:rPr>
              <a:t> di lattice a 3 e 10 </a:t>
            </a:r>
            <a:r>
              <a:rPr lang="en-GB" sz="1400" dirty="0" err="1">
                <a:latin typeface="+mn-lt"/>
              </a:rPr>
              <a:t>TeV</a:t>
            </a:r>
            <a:endParaRPr lang="en-GB" sz="1400" dirty="0">
              <a:latin typeface="+mn-lt"/>
            </a:endParaRPr>
          </a:p>
          <a:p>
            <a:r>
              <a:rPr lang="en-GB" sz="1400" b="1" dirty="0">
                <a:latin typeface="+mn-lt"/>
              </a:rPr>
              <a:t>30-04-2023</a:t>
            </a:r>
            <a:br>
              <a:rPr lang="en-GB" sz="1400" dirty="0">
                <a:latin typeface="+mn-lt"/>
              </a:rPr>
            </a:br>
            <a:r>
              <a:rPr lang="en-GB" sz="1400" dirty="0">
                <a:latin typeface="+mn-lt"/>
              </a:rPr>
              <a:t>Kick-off meeting </a:t>
            </a:r>
            <a:r>
              <a:rPr lang="en-GB" sz="1400" dirty="0" err="1">
                <a:latin typeface="+mn-lt"/>
              </a:rPr>
              <a:t>progetto</a:t>
            </a:r>
            <a:r>
              <a:rPr lang="en-GB" sz="1400" dirty="0">
                <a:latin typeface="+mn-lt"/>
              </a:rPr>
              <a:t> EU </a:t>
            </a:r>
            <a:r>
              <a:rPr lang="en-GB" sz="1400" dirty="0" err="1">
                <a:latin typeface="+mn-lt"/>
              </a:rPr>
              <a:t>MuCol</a:t>
            </a:r>
            <a:r>
              <a:rPr lang="en-GB" sz="1400" dirty="0">
                <a:latin typeface="+mn-lt"/>
              </a:rPr>
              <a:t> e </a:t>
            </a:r>
            <a:r>
              <a:rPr lang="en-GB" sz="1400" dirty="0" err="1">
                <a:latin typeface="+mn-lt"/>
              </a:rPr>
              <a:t>pianificazione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attività</a:t>
            </a:r>
            <a:r>
              <a:rPr lang="en-GB" sz="1400" dirty="0">
                <a:latin typeface="+mn-lt"/>
              </a:rPr>
              <a:t> Design Study</a:t>
            </a:r>
          </a:p>
          <a:p>
            <a:r>
              <a:rPr lang="en-GB" sz="1400" b="1" dirty="0">
                <a:latin typeface="+mn-lt"/>
              </a:rPr>
              <a:t>15-12-2023</a:t>
            </a:r>
            <a:br>
              <a:rPr lang="en-GB" sz="1400" dirty="0">
                <a:latin typeface="+mn-lt"/>
              </a:rPr>
            </a:br>
            <a:r>
              <a:rPr lang="en-GB" sz="1400" dirty="0">
                <a:latin typeface="+mn-lt"/>
              </a:rPr>
              <a:t>CRILIN: </a:t>
            </a:r>
            <a:r>
              <a:rPr lang="en-GB" sz="1400" dirty="0" err="1">
                <a:latin typeface="+mn-lt"/>
              </a:rPr>
              <a:t>Completamento</a:t>
            </a:r>
            <a:r>
              <a:rPr lang="en-GB" sz="1400" dirty="0">
                <a:latin typeface="+mn-lt"/>
              </a:rPr>
              <a:t> campagna di test </a:t>
            </a:r>
            <a:r>
              <a:rPr lang="en-GB" sz="1400" dirty="0" err="1">
                <a:latin typeface="+mn-lt"/>
              </a:rPr>
              <a:t>prototipo</a:t>
            </a:r>
            <a:r>
              <a:rPr lang="en-GB" sz="1400" dirty="0">
                <a:latin typeface="+mn-lt"/>
              </a:rPr>
              <a:t> con fascio ad </a:t>
            </a:r>
            <a:r>
              <a:rPr lang="en-GB" sz="1400" dirty="0" err="1">
                <a:latin typeface="+mn-lt"/>
              </a:rPr>
              <a:t>alta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energia</a:t>
            </a:r>
            <a:br>
              <a:rPr lang="en-GB" sz="1400" dirty="0">
                <a:latin typeface="+mn-lt"/>
              </a:rPr>
            </a:br>
            <a:r>
              <a:rPr lang="en-GB" sz="1400" dirty="0" err="1">
                <a:latin typeface="+mn-lt"/>
              </a:rPr>
              <a:t>Dimensionamento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calorimetro</a:t>
            </a:r>
            <a:r>
              <a:rPr lang="en-GB" sz="1400" dirty="0">
                <a:latin typeface="+mn-lt"/>
              </a:rPr>
              <a:t> ed </a:t>
            </a:r>
            <a:r>
              <a:rPr lang="en-GB" sz="1400" dirty="0" err="1">
                <a:latin typeface="+mn-lt"/>
              </a:rPr>
              <a:t>ottimizzazione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procedura</a:t>
            </a:r>
            <a:r>
              <a:rPr lang="en-GB" sz="1400" dirty="0">
                <a:latin typeface="+mn-lt"/>
              </a:rPr>
              <a:t> di clustering (</a:t>
            </a:r>
            <a:r>
              <a:rPr lang="en-GB" sz="1400" dirty="0" err="1">
                <a:latin typeface="+mn-lt"/>
              </a:rPr>
              <a:t>simulazione</a:t>
            </a:r>
            <a:r>
              <a:rPr lang="en-GB" sz="1400" dirty="0">
                <a:latin typeface="+mn-lt"/>
              </a:rPr>
              <a:t>)</a:t>
            </a:r>
          </a:p>
          <a:p>
            <a:r>
              <a:rPr lang="en-GB" sz="1400" b="1" dirty="0">
                <a:latin typeface="+mn-lt"/>
              </a:rPr>
              <a:t>15-12-2023</a:t>
            </a:r>
            <a:br>
              <a:rPr lang="en-GB" sz="1400" b="1" dirty="0">
                <a:latin typeface="+mn-lt"/>
              </a:rPr>
            </a:br>
            <a:r>
              <a:rPr lang="en-GB" sz="1400" dirty="0" err="1">
                <a:latin typeface="+mn-lt"/>
              </a:rPr>
              <a:t>Parametrizzazione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delle</a:t>
            </a:r>
            <a:r>
              <a:rPr lang="en-GB" sz="1400" dirty="0">
                <a:latin typeface="+mn-lt"/>
              </a:rPr>
              <a:t> performance di RSD2 e studio </a:t>
            </a:r>
            <a:r>
              <a:rPr lang="en-GB" sz="1400" dirty="0" err="1">
                <a:latin typeface="+mn-lt"/>
              </a:rPr>
              <a:t>dell'impatto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sul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disegno</a:t>
            </a:r>
            <a:r>
              <a:rPr lang="en-GB" sz="1400" dirty="0">
                <a:latin typeface="+mn-lt"/>
              </a:rPr>
              <a:t> del </a:t>
            </a:r>
            <a:r>
              <a:rPr lang="en-GB" sz="1400" dirty="0" err="1">
                <a:latin typeface="+mn-lt"/>
              </a:rPr>
              <a:t>tracciatore</a:t>
            </a:r>
            <a:r>
              <a:rPr lang="en-GB" sz="1400" dirty="0">
                <a:latin typeface="+mn-lt"/>
              </a:rPr>
              <a:t>  </a:t>
            </a:r>
          </a:p>
          <a:p>
            <a:r>
              <a:rPr lang="en-GB" sz="1400" b="1" dirty="0">
                <a:latin typeface="+mn-lt"/>
              </a:rPr>
              <a:t>15-12-2023 </a:t>
            </a:r>
            <a:endParaRPr lang="en-GB" sz="1400" dirty="0">
              <a:latin typeface="+mn-lt"/>
            </a:endParaRPr>
          </a:p>
          <a:p>
            <a:r>
              <a:rPr lang="en-GB" sz="1400" dirty="0" err="1">
                <a:latin typeface="+mn-lt"/>
              </a:rPr>
              <a:t>Simulazioni</a:t>
            </a:r>
            <a:r>
              <a:rPr lang="en-GB" sz="1400" dirty="0">
                <a:latin typeface="+mn-lt"/>
              </a:rPr>
              <a:t> per la </a:t>
            </a:r>
            <a:r>
              <a:rPr lang="en-GB" sz="1400" dirty="0" err="1">
                <a:latin typeface="+mn-lt"/>
              </a:rPr>
              <a:t>valutazione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delle</a:t>
            </a:r>
            <a:r>
              <a:rPr lang="en-GB" sz="1400" dirty="0">
                <a:latin typeface="+mn-lt"/>
              </a:rPr>
              <a:t> performance del </a:t>
            </a:r>
            <a:r>
              <a:rPr lang="en-GB" sz="1400" dirty="0" err="1">
                <a:latin typeface="+mn-lt"/>
              </a:rPr>
              <a:t>sistema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muonico</a:t>
            </a:r>
            <a:r>
              <a:rPr lang="en-GB" sz="1400" dirty="0">
                <a:latin typeface="+mn-lt"/>
              </a:rPr>
              <a:t>  </a:t>
            </a:r>
            <a:r>
              <a:rPr lang="en-GB" sz="1400" dirty="0" err="1">
                <a:latin typeface="+mn-lt"/>
              </a:rPr>
              <a:t>Caratterizzazione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prototipo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picosec</a:t>
            </a:r>
            <a:r>
              <a:rPr lang="en-GB" sz="1400" dirty="0">
                <a:latin typeface="+mn-lt"/>
              </a:rPr>
              <a:t> con test </a:t>
            </a:r>
            <a:r>
              <a:rPr lang="en-GB" sz="1400" dirty="0" err="1">
                <a:latin typeface="+mn-lt"/>
              </a:rPr>
              <a:t>su</a:t>
            </a:r>
            <a:r>
              <a:rPr lang="en-GB" sz="1400" dirty="0">
                <a:latin typeface="+mn-lt"/>
              </a:rPr>
              <a:t> fascio </a:t>
            </a:r>
          </a:p>
          <a:p>
            <a:r>
              <a:rPr lang="en-GB" sz="1400" b="1" dirty="0">
                <a:latin typeface="+mn-lt"/>
              </a:rPr>
              <a:t>31-12-2023</a:t>
            </a:r>
            <a:br>
              <a:rPr lang="en-GB" sz="1400" dirty="0">
                <a:latin typeface="+mn-lt"/>
              </a:rPr>
            </a:br>
            <a:r>
              <a:rPr lang="en-GB" sz="1400" dirty="0" err="1">
                <a:latin typeface="+mn-lt"/>
              </a:rPr>
              <a:t>Simulazione</a:t>
            </a:r>
            <a:r>
              <a:rPr lang="en-GB" sz="1400" dirty="0">
                <a:latin typeface="+mn-lt"/>
              </a:rPr>
              <a:t> MPGD-HCAL e </a:t>
            </a:r>
            <a:r>
              <a:rPr lang="en-GB" sz="1400" dirty="0" err="1">
                <a:latin typeface="+mn-lt"/>
              </a:rPr>
              <a:t>misure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su</a:t>
            </a:r>
            <a:r>
              <a:rPr lang="en-GB" sz="1400" dirty="0">
                <a:latin typeface="+mn-lt"/>
              </a:rPr>
              <a:t> fascio del </a:t>
            </a:r>
            <a:r>
              <a:rPr lang="en-GB" sz="1400" dirty="0" err="1">
                <a:latin typeface="+mn-lt"/>
              </a:rPr>
              <a:t>prototipo</a:t>
            </a:r>
            <a:r>
              <a:rPr lang="en-GB" sz="1400" dirty="0">
                <a:latin typeface="+mn-lt"/>
              </a:rPr>
              <a:t> di </a:t>
            </a:r>
            <a:r>
              <a:rPr lang="en-GB" sz="1400" dirty="0" err="1">
                <a:latin typeface="+mn-lt"/>
              </a:rPr>
              <a:t>cella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calorimetrica</a:t>
            </a:r>
            <a:endParaRPr lang="en-GB" sz="1400" dirty="0">
              <a:latin typeface="+mn-lt"/>
            </a:endParaRPr>
          </a:p>
          <a:p>
            <a:r>
              <a:rPr lang="en-GB" sz="1400" b="1" dirty="0">
                <a:latin typeface="+mn-lt"/>
              </a:rPr>
              <a:t>15-12-2023</a:t>
            </a:r>
            <a:br>
              <a:rPr lang="en-GB" sz="1400" dirty="0">
                <a:latin typeface="+mn-lt"/>
              </a:rPr>
            </a:br>
            <a:r>
              <a:rPr lang="en-GB" sz="1400" dirty="0" err="1">
                <a:latin typeface="+mn-lt"/>
              </a:rPr>
              <a:t>SImulazioni</a:t>
            </a:r>
            <a:r>
              <a:rPr lang="en-GB" sz="1400" dirty="0">
                <a:latin typeface="+mn-lt"/>
              </a:rPr>
              <a:t> e </a:t>
            </a:r>
            <a:r>
              <a:rPr lang="en-GB" sz="1400" dirty="0" err="1">
                <a:latin typeface="+mn-lt"/>
              </a:rPr>
              <a:t>nuove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misure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su</a:t>
            </a:r>
            <a:r>
              <a:rPr lang="en-GB" sz="1400" dirty="0">
                <a:latin typeface="+mn-lt"/>
              </a:rPr>
              <a:t> fascio e </a:t>
            </a:r>
            <a:r>
              <a:rPr lang="en-GB" sz="1400" dirty="0" err="1">
                <a:latin typeface="+mn-lt"/>
              </a:rPr>
              <a:t>irraggiamenti</a:t>
            </a:r>
            <a:r>
              <a:rPr lang="en-GB" sz="1400" dirty="0">
                <a:latin typeface="+mn-lt"/>
              </a:rPr>
              <a:t> per </a:t>
            </a:r>
            <a:r>
              <a:rPr lang="en-GB" sz="1400" dirty="0" err="1">
                <a:latin typeface="+mn-lt"/>
              </a:rPr>
              <a:t>produzione</a:t>
            </a:r>
            <a:r>
              <a:rPr lang="en-GB" sz="1400" dirty="0">
                <a:latin typeface="+mn-lt"/>
              </a:rPr>
              <a:t> di fasci </a:t>
            </a:r>
            <a:r>
              <a:rPr lang="en-GB" sz="1400" dirty="0" err="1">
                <a:latin typeface="+mn-lt"/>
              </a:rPr>
              <a:t>intensi</a:t>
            </a:r>
            <a:r>
              <a:rPr lang="en-GB" sz="1400" dirty="0">
                <a:latin typeface="+mn-lt"/>
              </a:rPr>
              <a:t> di </a:t>
            </a:r>
            <a:r>
              <a:rPr lang="en-GB" sz="1400" dirty="0" err="1">
                <a:latin typeface="+mn-lt"/>
              </a:rPr>
              <a:t>positroni</a:t>
            </a:r>
            <a:r>
              <a:rPr lang="en-GB" sz="1400" dirty="0">
                <a:latin typeface="+mn-lt"/>
              </a:rPr>
              <a:t> con </a:t>
            </a:r>
            <a:r>
              <a:rPr lang="en-GB" sz="1400" dirty="0" err="1">
                <a:latin typeface="+mn-lt"/>
              </a:rPr>
              <a:t>cristalli</a:t>
            </a:r>
            <a:r>
              <a:rPr lang="en-GB" sz="1400" dirty="0">
                <a:latin typeface="+mn-lt"/>
              </a:rPr>
              <a:t> - </a:t>
            </a:r>
            <a:r>
              <a:rPr lang="en-GB" sz="1400" dirty="0" err="1">
                <a:latin typeface="+mn-lt"/>
              </a:rPr>
              <a:t>sinergia</a:t>
            </a:r>
            <a:r>
              <a:rPr lang="en-GB" sz="1400" dirty="0">
                <a:latin typeface="+mn-lt"/>
              </a:rPr>
              <a:t> con </a:t>
            </a:r>
            <a:r>
              <a:rPr lang="en-GB" sz="1400" dirty="0" err="1">
                <a:latin typeface="+mn-lt"/>
              </a:rPr>
              <a:t>FCCee</a:t>
            </a:r>
            <a:endParaRPr lang="en-GB" sz="1400" dirty="0">
              <a:latin typeface="+mn-lt"/>
            </a:endParaRPr>
          </a:p>
          <a:p>
            <a:r>
              <a:rPr lang="en-GB" sz="1400" b="1" dirty="0">
                <a:latin typeface="+mn-lt"/>
              </a:rPr>
              <a:t>15-12-2023</a:t>
            </a:r>
            <a:r>
              <a:rPr lang="en-GB" sz="1400" dirty="0">
                <a:latin typeface="+mn-lt"/>
              </a:rPr>
              <a:t> </a:t>
            </a:r>
            <a:br>
              <a:rPr lang="en-GB" sz="1400" dirty="0">
                <a:latin typeface="+mn-lt"/>
              </a:rPr>
            </a:br>
            <a:r>
              <a:rPr lang="en-GB" sz="1400" dirty="0">
                <a:latin typeface="+mn-lt"/>
              </a:rPr>
              <a:t>Report studio </a:t>
            </a:r>
            <a:r>
              <a:rPr lang="en-GB" sz="1400" dirty="0" err="1">
                <a:latin typeface="+mn-lt"/>
              </a:rPr>
              <a:t>materiali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proposti</a:t>
            </a:r>
            <a:r>
              <a:rPr lang="en-GB" sz="1400" dirty="0">
                <a:latin typeface="+mn-lt"/>
              </a:rPr>
              <a:t> per </a:t>
            </a:r>
            <a:r>
              <a:rPr lang="en-GB" sz="1400" dirty="0" err="1">
                <a:latin typeface="+mn-lt"/>
              </a:rPr>
              <a:t>identificazione</a:t>
            </a:r>
            <a:r>
              <a:rPr lang="en-GB" sz="1400" dirty="0">
                <a:latin typeface="+mn-lt"/>
              </a:rPr>
              <a:t> punto di </a:t>
            </a:r>
            <a:r>
              <a:rPr lang="en-GB" sz="1400" dirty="0" err="1">
                <a:latin typeface="+mn-lt"/>
              </a:rPr>
              <a:t>lavoro</a:t>
            </a:r>
            <a:r>
              <a:rPr lang="en-GB" sz="1400" dirty="0">
                <a:latin typeface="+mn-lt"/>
              </a:rPr>
              <a:t> a </a:t>
            </a:r>
            <a:r>
              <a:rPr lang="en-GB" sz="1400" dirty="0" err="1">
                <a:latin typeface="+mn-lt"/>
              </a:rPr>
              <a:t>alta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tensione</a:t>
            </a:r>
            <a:r>
              <a:rPr lang="en-GB" sz="1400" dirty="0">
                <a:latin typeface="+mn-lt"/>
              </a:rPr>
              <a:t> Report </a:t>
            </a:r>
            <a:r>
              <a:rPr lang="en-GB" sz="1400" dirty="0" err="1">
                <a:latin typeface="+mn-lt"/>
              </a:rPr>
              <a:t>sul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disegno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dei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giunti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delle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err="1">
                <a:latin typeface="+mn-lt"/>
              </a:rPr>
              <a:t>celle</a:t>
            </a:r>
            <a:r>
              <a:rPr lang="en-GB" sz="1400" dirty="0">
                <a:latin typeface="+mn-lt"/>
              </a:rPr>
              <a:t> RF </a:t>
            </a:r>
            <a:br>
              <a:rPr lang="en-GB" sz="1400" dirty="0">
                <a:latin typeface="+mn-lt"/>
              </a:rPr>
            </a:br>
            <a:r>
              <a:rPr lang="en-GB" sz="1400" b="1" dirty="0">
                <a:effectLst/>
                <a:latin typeface="+mn-lt"/>
              </a:rPr>
              <a:t>15-12-2023</a:t>
            </a:r>
            <a:br>
              <a:rPr lang="en-GB" sz="1400" dirty="0">
                <a:latin typeface="+mn-lt"/>
              </a:rPr>
            </a:br>
            <a:r>
              <a:rPr lang="en-GB" sz="1400" dirty="0" err="1">
                <a:effectLst/>
                <a:latin typeface="+mn-lt"/>
              </a:rPr>
              <a:t>Specifiche</a:t>
            </a:r>
            <a:r>
              <a:rPr lang="en-GB" sz="1400" dirty="0">
                <a:effectLst/>
                <a:latin typeface="+mn-lt"/>
              </a:rPr>
              <a:t> di </a:t>
            </a:r>
            <a:r>
              <a:rPr lang="en-GB" sz="1400" dirty="0" err="1">
                <a:effectLst/>
                <a:latin typeface="+mn-lt"/>
              </a:rPr>
              <a:t>prova</a:t>
            </a:r>
            <a:r>
              <a:rPr lang="en-GB" sz="1400" dirty="0">
                <a:effectLst/>
                <a:latin typeface="+mn-lt"/>
              </a:rPr>
              <a:t> e </a:t>
            </a:r>
            <a:r>
              <a:rPr lang="en-GB" sz="1400" dirty="0" err="1">
                <a:effectLst/>
                <a:latin typeface="+mn-lt"/>
              </a:rPr>
              <a:t>programma</a:t>
            </a:r>
            <a:r>
              <a:rPr lang="en-GB" sz="1400" dirty="0">
                <a:effectLst/>
                <a:latin typeface="+mn-lt"/>
              </a:rPr>
              <a:t> di test </a:t>
            </a:r>
            <a:r>
              <a:rPr lang="en-GB" sz="1400" dirty="0" err="1">
                <a:effectLst/>
                <a:latin typeface="+mn-lt"/>
              </a:rPr>
              <a:t>sul</a:t>
            </a:r>
            <a:r>
              <a:rPr lang="en-GB" sz="1400" dirty="0">
                <a:effectLst/>
                <a:latin typeface="+mn-lt"/>
              </a:rPr>
              <a:t> </a:t>
            </a:r>
            <a:r>
              <a:rPr lang="en-GB" sz="1400" dirty="0" err="1">
                <a:effectLst/>
                <a:latin typeface="+mn-lt"/>
              </a:rPr>
              <a:t>conduttore</a:t>
            </a:r>
            <a:r>
              <a:rPr lang="en-GB" sz="1400" dirty="0">
                <a:effectLst/>
                <a:latin typeface="+mn-lt"/>
              </a:rPr>
              <a:t> HTS in vista </a:t>
            </a:r>
            <a:r>
              <a:rPr lang="en-GB" sz="1400" dirty="0" err="1">
                <a:effectLst/>
                <a:latin typeface="+mn-lt"/>
              </a:rPr>
              <a:t>dell’analisi</a:t>
            </a:r>
            <a:r>
              <a:rPr lang="en-GB" sz="1400" dirty="0">
                <a:effectLst/>
                <a:latin typeface="+mn-lt"/>
              </a:rPr>
              <a:t> </a:t>
            </a:r>
            <a:r>
              <a:rPr lang="en-GB" sz="1400" dirty="0" err="1">
                <a:effectLst/>
                <a:latin typeface="+mn-lt"/>
              </a:rPr>
              <a:t>dei</a:t>
            </a:r>
            <a:r>
              <a:rPr lang="en-GB" sz="1400" dirty="0">
                <a:effectLst/>
                <a:latin typeface="+mn-lt"/>
              </a:rPr>
              <a:t> </a:t>
            </a:r>
            <a:r>
              <a:rPr lang="en-GB" sz="1400" dirty="0" err="1">
                <a:effectLst/>
                <a:latin typeface="+mn-lt"/>
              </a:rPr>
              <a:t>limiti</a:t>
            </a:r>
            <a:r>
              <a:rPr lang="en-GB" sz="1400" dirty="0">
                <a:effectLst/>
                <a:latin typeface="+mn-lt"/>
              </a:rPr>
              <a:t> per la </a:t>
            </a:r>
            <a:r>
              <a:rPr lang="en-GB" sz="1400" dirty="0" err="1">
                <a:effectLst/>
                <a:latin typeface="+mn-lt"/>
              </a:rPr>
              <a:t>realizzazione</a:t>
            </a:r>
            <a:r>
              <a:rPr lang="en-GB" sz="1400" dirty="0">
                <a:effectLst/>
                <a:latin typeface="+mn-lt"/>
              </a:rPr>
              <a:t> di </a:t>
            </a:r>
            <a:r>
              <a:rPr lang="en-GB" sz="1400" dirty="0" err="1">
                <a:effectLst/>
                <a:latin typeface="+mn-lt"/>
              </a:rPr>
              <a:t>magneti</a:t>
            </a:r>
            <a:r>
              <a:rPr lang="en-GB" sz="1400" dirty="0">
                <a:effectLst/>
                <a:latin typeface="+mn-lt"/>
              </a:rPr>
              <a:t> a campo ultra alto</a:t>
            </a:r>
            <a:endParaRPr lang="en-GB" sz="1400" dirty="0">
              <a:latin typeface="+mn-lt"/>
            </a:endParaRPr>
          </a:p>
          <a:p>
            <a:r>
              <a:rPr lang="en-GB" sz="1400" b="1" dirty="0">
                <a:effectLst/>
                <a:latin typeface="+mn-lt"/>
              </a:rPr>
              <a:t>15-12-2023</a:t>
            </a:r>
            <a:br>
              <a:rPr lang="en-GB" sz="1400" b="1" dirty="0">
                <a:effectLst/>
                <a:latin typeface="+mn-lt"/>
              </a:rPr>
            </a:br>
            <a:r>
              <a:rPr lang="en-GB" sz="1400" dirty="0" err="1">
                <a:effectLst/>
                <a:latin typeface="+mn-lt"/>
              </a:rPr>
              <a:t>Definizione</a:t>
            </a:r>
            <a:r>
              <a:rPr lang="en-GB" sz="1400" dirty="0">
                <a:effectLst/>
                <a:latin typeface="+mn-lt"/>
              </a:rPr>
              <a:t> </a:t>
            </a:r>
            <a:r>
              <a:rPr lang="en-GB" sz="1400" dirty="0" err="1">
                <a:effectLst/>
                <a:latin typeface="+mn-lt"/>
              </a:rPr>
              <a:t>specifiche</a:t>
            </a:r>
            <a:r>
              <a:rPr lang="en-GB" sz="1400" dirty="0">
                <a:effectLst/>
                <a:latin typeface="+mn-lt"/>
              </a:rPr>
              <a:t> </a:t>
            </a:r>
            <a:r>
              <a:rPr lang="en-GB" sz="1400" dirty="0" err="1">
                <a:effectLst/>
                <a:latin typeface="+mn-lt"/>
              </a:rPr>
              <a:t>necessarie</a:t>
            </a:r>
            <a:r>
              <a:rPr lang="en-GB" sz="1400" dirty="0">
                <a:effectLst/>
                <a:latin typeface="+mn-lt"/>
              </a:rPr>
              <a:t> per </a:t>
            </a:r>
            <a:r>
              <a:rPr lang="en-GB" sz="1400" dirty="0" err="1">
                <a:effectLst/>
                <a:latin typeface="+mn-lt"/>
              </a:rPr>
              <a:t>i</a:t>
            </a:r>
            <a:r>
              <a:rPr lang="en-GB" sz="1400" dirty="0">
                <a:effectLst/>
                <a:latin typeface="+mn-lt"/>
              </a:rPr>
              <a:t> </a:t>
            </a:r>
            <a:r>
              <a:rPr lang="en-GB" sz="1400" dirty="0" err="1">
                <a:effectLst/>
                <a:latin typeface="+mn-lt"/>
              </a:rPr>
              <a:t>magneti</a:t>
            </a:r>
            <a:r>
              <a:rPr lang="en-GB" sz="1400" dirty="0">
                <a:effectLst/>
                <a:latin typeface="+mn-lt"/>
              </a:rPr>
              <a:t> del collider e </a:t>
            </a:r>
            <a:r>
              <a:rPr lang="en-GB" sz="1400" dirty="0" err="1">
                <a:effectLst/>
                <a:latin typeface="+mn-lt"/>
              </a:rPr>
              <a:t>sviluppo</a:t>
            </a:r>
            <a:r>
              <a:rPr lang="en-GB" sz="1400" dirty="0">
                <a:effectLst/>
                <a:latin typeface="+mn-lt"/>
              </a:rPr>
              <a:t> di un design </a:t>
            </a:r>
            <a:r>
              <a:rPr lang="en-GB" sz="1400" dirty="0" err="1">
                <a:effectLst/>
                <a:latin typeface="+mn-lt"/>
              </a:rPr>
              <a:t>magnetico</a:t>
            </a:r>
            <a:r>
              <a:rPr lang="en-GB" sz="1400" dirty="0">
                <a:effectLst/>
                <a:latin typeface="+mn-lt"/>
              </a:rPr>
              <a:t> 2D </a:t>
            </a:r>
            <a:r>
              <a:rPr lang="en-GB" sz="1400" dirty="0" err="1">
                <a:effectLst/>
                <a:latin typeface="+mn-lt"/>
              </a:rPr>
              <a:t>preliminare</a:t>
            </a:r>
            <a:r>
              <a:rPr lang="en-GB" sz="1400" dirty="0">
                <a:effectLst/>
                <a:latin typeface="+mn-lt"/>
              </a:rPr>
              <a:t> per la </a:t>
            </a:r>
            <a:r>
              <a:rPr lang="en-GB" sz="1400" dirty="0" err="1">
                <a:effectLst/>
                <a:latin typeface="+mn-lt"/>
              </a:rPr>
              <a:t>configurazione</a:t>
            </a:r>
            <a:r>
              <a:rPr lang="en-GB" sz="1400" dirty="0">
                <a:effectLst/>
                <a:latin typeface="+mn-lt"/>
              </a:rPr>
              <a:t> a 3 </a:t>
            </a:r>
            <a:r>
              <a:rPr lang="en-GB" sz="1400" dirty="0" err="1">
                <a:effectLst/>
                <a:latin typeface="+mn-lt"/>
              </a:rPr>
              <a:t>TeV</a:t>
            </a:r>
            <a:r>
              <a:rPr lang="en-GB" sz="1400" dirty="0">
                <a:effectLst/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4762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23305</TotalTime>
  <Words>1074</Words>
  <Application>Microsoft Macintosh PowerPoint</Application>
  <PresentationFormat>On-screen Show (4:3)</PresentationFormat>
  <Paragraphs>140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RD_MUCOL</vt:lpstr>
      <vt:lpstr>MuCol</vt:lpstr>
      <vt:lpstr>MuCol - WP</vt:lpstr>
      <vt:lpstr>MuCol - WP</vt:lpstr>
      <vt:lpstr>MuCol - WP</vt:lpstr>
      <vt:lpstr>Consuntivi 2022</vt:lpstr>
      <vt:lpstr>Milestones 2022: OK??</vt:lpstr>
      <vt:lpstr>Milestones 2023: OK??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INFN-CSN1 status &amp; plans   Subnuclear Physics with accelerators CVI meeting @ Torino - October 10, 2016</dc:title>
  <dc:creator>Microsoft Office User</dc:creator>
  <cp:lastModifiedBy>Nadia Pastrone</cp:lastModifiedBy>
  <cp:revision>761</cp:revision>
  <cp:lastPrinted>2021-04-08T12:46:15Z</cp:lastPrinted>
  <dcterms:created xsi:type="dcterms:W3CDTF">2016-10-10T04:14:03Z</dcterms:created>
  <dcterms:modified xsi:type="dcterms:W3CDTF">2023-03-27T06:35:59Z</dcterms:modified>
</cp:coreProperties>
</file>