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tif" ContentType="image/tif"/>
  <Default Extension="gif" ContentType="image/gif"/>
  <Default Extension="m4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7"/>
    <p:restoredTop sz="77473"/>
  </p:normalViewPr>
  <p:slideViewPr>
    <p:cSldViewPr snapToGrid="0" snapToObjects="1">
      <p:cViewPr varScale="1">
        <p:scale>
          <a:sx n="65" d="100"/>
          <a:sy n="65" d="100"/>
        </p:scale>
        <p:origin x="116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2" name="Shape 16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1" name="Shape 17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600" i="1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6" name="Shape 28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600"/>
            </a:lvl1pPr>
          </a:lstStyle>
          <a:p>
            <a:r>
              <a:t>Grafico temperatura-densita’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7" name="Shape 3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600"/>
            </a:pPr>
            <a:r>
              <a:t>Gas-filled capillary: The capillary is filled with hydrogen set at 10mbar (~100mbar outside the chamber). </a:t>
            </a:r>
          </a:p>
          <a:p>
            <a:pPr>
              <a:lnSpc>
                <a:spcPct val="100000"/>
              </a:lnSpc>
              <a:defRPr sz="1600"/>
            </a:pPr>
            <a:r>
              <a:t>A valve opens for few ms (~5ms)  letting gas flow inside the capillary.</a:t>
            </a:r>
          </a:p>
          <a:p>
            <a:pPr>
              <a:lnSpc>
                <a:spcPct val="100000"/>
              </a:lnSpc>
              <a:defRPr sz="1600"/>
            </a:pPr>
            <a:r>
              <a:t>A discharge of ~20kV and 200A ionizes the gas.</a:t>
            </a:r>
          </a:p>
          <a:p>
            <a:pPr>
              <a:lnSpc>
                <a:spcPct val="100000"/>
              </a:lnSpc>
              <a:defRPr sz="1600"/>
            </a:pPr>
            <a:endParaRPr/>
          </a:p>
          <a:p>
            <a:pPr>
              <a:lnSpc>
                <a:spcPct val="100000"/>
              </a:lnSpc>
              <a:defRPr sz="1600"/>
            </a:pPr>
            <a:r>
              <a:t>L = 600 nH</a:t>
            </a:r>
          </a:p>
          <a:p>
            <a:pPr>
              <a:lnSpc>
                <a:spcPct val="100000"/>
              </a:lnSpc>
              <a:defRPr sz="1600"/>
            </a:pPr>
            <a:r>
              <a:t>R = ??</a:t>
            </a:r>
          </a:p>
          <a:p>
            <a:pPr>
              <a:lnSpc>
                <a:spcPct val="100000"/>
              </a:lnSpc>
              <a:defRPr sz="1600"/>
            </a:pPr>
            <a:r>
              <a:t>Rp = ??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7" name="Shape 32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600"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1" name="Shape 35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600"/>
            </a:lvl1pPr>
          </a:lstStyle>
          <a:p>
            <a:r>
              <a:t>dr1 =displacement with respect to the equilibrium r0 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5" name="Shape 36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600" i="1">
                <a:solidFill>
                  <a:schemeClr val="accent1">
                    <a:lumOff val="-13575"/>
                  </a:schemeClr>
                </a:solidFill>
              </a:defRPr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38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7" name="Shape 38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600"/>
            </a:lvl1pPr>
          </a:lstStyle>
          <a:p>
            <a:r>
              <a:t>Malka’s next talk for an insight on LWFA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hape 39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6" name="Shape 39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600"/>
            </a:lvl1pPr>
          </a:lstStyle>
          <a:p>
            <a:r>
              <a:t>Malka’s next talk for an insight on LWFA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4" name="Shape 40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600"/>
            </a:pPr>
            <a:endParaRPr dirty="0"/>
          </a:p>
          <a:p>
            <a:pPr>
              <a:lnSpc>
                <a:spcPct val="100000"/>
              </a:lnSpc>
              <a:defRPr sz="1600"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Shape 41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4" name="Shape 41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600"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hape 42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8" name="Shape 42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600"/>
            </a:lvl1pPr>
          </a:lstStyle>
          <a:p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8" name="Shape 17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600"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44" name="Shape 44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600"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Shape 45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7" name="Shape 45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600"/>
            </a:lvl1pPr>
          </a:lstStyle>
          <a:p>
            <a:r>
              <a:t>Semi-analitical model. One dimensional, fluid, relativistic, cold plasma equations have been numerically solved.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Shape 46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6" name="Shape 46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600"/>
            </a:lvl1pPr>
          </a:lstStyle>
          <a:p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Shape 48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3" name="Shape 48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600"/>
            </a:pP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Shape 49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2" name="Shape 49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600"/>
            </a:lvl1pPr>
          </a:lstStyle>
          <a:p>
            <a:r>
              <a:t>The plasma response to the perturbation introduced by the electron beam can be expressed by the degree of nonlinearity of the plasma dynamics that defines the plasma wave regime. 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Shape 50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02" name="Shape 50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600"/>
            </a:pPr>
            <a:endParaRPr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Shape 51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15" name="Shape 51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600"/>
            </a:lvl1pPr>
          </a:lstStyle>
          <a:p>
            <a:r>
              <a:rPr dirty="0"/>
              <a:t>The figures of merit are the beam charge in the cubic plasma skin-depth, </a:t>
            </a:r>
            <a:r>
              <a:rPr dirty="0" err="1"/>
              <a:t>kp</a:t>
            </a:r>
            <a:r>
              <a:rPr dirty="0"/>
              <a:t>^-3, the so-called reduced charge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Shape 53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34" name="Shape 53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600"/>
            </a:pPr>
            <a:r>
              <a:t>Modern accelerators require high quality beams:   ==&gt;     High Luminosity &amp; High Brightness</a:t>
            </a:r>
          </a:p>
          <a:p>
            <a:pPr>
              <a:lnSpc>
                <a:spcPct val="100000"/>
              </a:lnSpc>
              <a:defRPr sz="1600"/>
            </a:pPr>
            <a:r>
              <a:t>==&gt;     High Energy &amp; Low Energy Spread 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Shape 56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65" name="Shape 56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600"/>
            </a:lvl1pPr>
          </a:lstStyle>
          <a:p>
            <a:r>
              <a:t>And recall the high rep rate and low energy spread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Shape 57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76" name="Shape 57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600"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5" name="Shape 18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600" i="1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endParaRPr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Shape 61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16" name="Shape 61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Correggere K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3" name="Shape 19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600" i="1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3" name="Shape 20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600" i="1">
                <a:solidFill>
                  <a:schemeClr val="accent1">
                    <a:lumOff val="-13575"/>
                  </a:schemeClr>
                </a:solidFill>
              </a:defRPr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6" name="Shape 21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600"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477614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5" name="Shape 25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600" i="1">
                <a:solidFill>
                  <a:schemeClr val="accent1">
                    <a:lumOff val="-13575"/>
                  </a:schemeClr>
                </a:solidFill>
              </a:defRPr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4" name="Shape 27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600"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enrica.chiadroni@lnf.infn.it?subject=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8657488"/>
            <a:ext cx="11607801" cy="461060"/>
          </a:xfrm>
          <a:prstGeom prst="rect">
            <a:avLst/>
          </a:prstGeom>
        </p:spPr>
        <p:txBody>
          <a:bodyPr anchor="b"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sz="2304" b="1"/>
            </a:lvl1pPr>
          </a:lstStyle>
          <a:p>
            <a:r>
              <a:t>Author and Date</a:t>
            </a:r>
          </a:p>
        </p:txBody>
      </p:sp>
      <p:sp>
        <p:nvSpPr>
          <p:cNvPr id="13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1854200"/>
            <a:ext cx="11609057" cy="3302000"/>
          </a:xfrm>
          <a:prstGeom prst="rect">
            <a:avLst/>
          </a:prstGeom>
        </p:spPr>
        <p:txBody>
          <a:bodyPr anchor="b"/>
          <a:lstStyle>
            <a:lvl1pPr>
              <a:defRPr sz="8200" spc="-164"/>
            </a:lvl1pPr>
          </a:lstStyle>
          <a:p>
            <a:r>
              <a:t>Presentation Title</a:t>
            </a:r>
          </a:p>
        </p:txBody>
      </p:sp>
      <p:sp>
        <p:nvSpPr>
          <p:cNvPr id="1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5105400"/>
            <a:ext cx="11607800" cy="145639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53454" y="9220199"/>
            <a:ext cx="297892" cy="28747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568700"/>
            <a:ext cx="11607800" cy="26177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6209979"/>
            <a:ext cx="11607800" cy="67180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800" b="1">
                <a:solidFill>
                  <a:srgbClr val="000000"/>
                </a:solidFill>
              </a:defRPr>
            </a:lvl1pPr>
          </a:lstStyle>
          <a:p>
            <a:r>
              <a:t>Fact information</a:t>
            </a:r>
          </a:p>
        </p:txBody>
      </p:sp>
      <p:sp>
        <p:nvSpPr>
          <p:cNvPr id="108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98500" y="999066"/>
            <a:ext cx="11607800" cy="521091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>
                <a:solidFill>
                  <a:srgbClr val="000000"/>
                </a:solidFill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>
                <a:solidFill>
                  <a:srgbClr val="000000"/>
                </a:solidFill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>
                <a:solidFill>
                  <a:srgbClr val="000000"/>
                </a:solidFill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>
                <a:solidFill>
                  <a:srgbClr val="000000"/>
                </a:solidFill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>
                <a:solidFill>
                  <a:srgbClr val="000000"/>
                </a:solidFill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736600" y="3721100"/>
            <a:ext cx="11531600" cy="2324100"/>
          </a:xfrm>
          <a:prstGeom prst="rect">
            <a:avLst/>
          </a:prstGeom>
        </p:spPr>
        <p:txBody>
          <a:bodyPr anchor="ctr"/>
          <a:lstStyle>
            <a:lvl1pPr marL="457200" indent="-342900">
              <a:spcBef>
                <a:spcPts val="0"/>
              </a:spcBef>
              <a:buSzTx/>
              <a:buNone/>
              <a:defRPr sz="6000" spc="-119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457200" indent="114300">
              <a:spcBef>
                <a:spcPts val="0"/>
              </a:spcBef>
              <a:buSzTx/>
              <a:buNone/>
              <a:defRPr sz="6000" spc="-119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457200" indent="571500">
              <a:spcBef>
                <a:spcPts val="0"/>
              </a:spcBef>
              <a:buSzTx/>
              <a:buNone/>
              <a:defRPr sz="6000" spc="-119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457200" indent="1028700">
              <a:spcBef>
                <a:spcPts val="0"/>
              </a:spcBef>
              <a:buSzTx/>
              <a:buNone/>
              <a:defRPr sz="6000" spc="-119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457200" indent="1485900">
              <a:spcBef>
                <a:spcPts val="0"/>
              </a:spcBef>
              <a:buSzTx/>
              <a:buNone/>
              <a:defRPr sz="6000" spc="-119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6426200"/>
            <a:ext cx="11049000" cy="461059"/>
          </a:xfrm>
          <a:prstGeom prst="rect">
            <a:avLst/>
          </a:prstGeom>
        </p:spPr>
        <p:txBody>
          <a:bodyPr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sz="2304" b="1">
                <a:solidFill>
                  <a:srgbClr val="000000"/>
                </a:solidFill>
              </a:defRPr>
            </a:lvl1pPr>
          </a:lstStyle>
          <a:p>
            <a:r>
              <a:t>Attribution</a:t>
            </a:r>
          </a:p>
        </p:txBody>
      </p:sp>
      <p:sp>
        <p:nvSpPr>
          <p:cNvPr id="1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Bowl of pappardelle pasta with parsley butter, roasted hazelnuts and shaved parmesan cheese"/>
          <p:cNvSpPr>
            <a:spLocks noGrp="1"/>
          </p:cNvSpPr>
          <p:nvPr>
            <p:ph type="pic" idx="21"/>
          </p:nvPr>
        </p:nvSpPr>
        <p:spPr>
          <a:xfrm>
            <a:off x="-2082800" y="687558"/>
            <a:ext cx="11165190" cy="837389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Bowl of salad with fried rice, boiled eggs and chopsticks"/>
          <p:cNvSpPr>
            <a:spLocks noGrp="1"/>
          </p:cNvSpPr>
          <p:nvPr>
            <p:ph type="pic" sz="half" idx="22"/>
          </p:nvPr>
        </p:nvSpPr>
        <p:spPr>
          <a:xfrm>
            <a:off x="6597650" y="292100"/>
            <a:ext cx="5740400" cy="45923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Bowl with salmon cakes, salad and houmous"/>
          <p:cNvSpPr>
            <a:spLocks noGrp="1"/>
          </p:cNvSpPr>
          <p:nvPr>
            <p:ph type="pic" idx="23"/>
          </p:nvPr>
        </p:nvSpPr>
        <p:spPr>
          <a:xfrm>
            <a:off x="4984750" y="2749413"/>
            <a:ext cx="7937500" cy="923827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Bowl of salad with fried rice, boiled eggs and chopsticks"/>
          <p:cNvSpPr>
            <a:spLocks noGrp="1"/>
          </p:cNvSpPr>
          <p:nvPr>
            <p:ph type="pic" idx="21"/>
          </p:nvPr>
        </p:nvSpPr>
        <p:spPr>
          <a:xfrm>
            <a:off x="-1016000" y="-1054100"/>
            <a:ext cx="14427200" cy="115417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53454" y="9220199"/>
            <a:ext cx="297892" cy="2874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itle Text"/>
          <p:cNvSpPr txBox="1">
            <a:spLocks noGrp="1"/>
          </p:cNvSpPr>
          <p:nvPr>
            <p:ph type="title"/>
          </p:nvPr>
        </p:nvSpPr>
        <p:spPr>
          <a:xfrm>
            <a:off x="1892299" y="1402926"/>
            <a:ext cx="9220202" cy="1050911"/>
          </a:xfrm>
          <a:prstGeom prst="rect">
            <a:avLst/>
          </a:prstGeom>
        </p:spPr>
        <p:txBody>
          <a:bodyPr lIns="38100" tIns="38100" rIns="38100" bIns="38100" anchor="ctr"/>
          <a:lstStyle>
            <a:lvl1pPr algn="ctr" defTabSz="415431">
              <a:lnSpc>
                <a:spcPct val="100000"/>
              </a:lnSpc>
              <a:defRPr sz="7000" b="0" cap="all" spc="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5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892299" y="3267074"/>
            <a:ext cx="9220202" cy="4724402"/>
          </a:xfrm>
          <a:prstGeom prst="rect">
            <a:avLst/>
          </a:prstGeom>
        </p:spPr>
        <p:txBody>
          <a:bodyPr lIns="38100" tIns="38100" rIns="38100" bIns="38100" anchor="ctr"/>
          <a:lstStyle>
            <a:lvl1pPr marL="498060" indent="-498060" defTabSz="415431">
              <a:lnSpc>
                <a:spcPct val="120000"/>
              </a:lnSpc>
              <a:buSzPct val="82000"/>
              <a:defRPr sz="44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1018760" indent="-498060" defTabSz="415431">
              <a:lnSpc>
                <a:spcPct val="120000"/>
              </a:lnSpc>
              <a:buSzPct val="82000"/>
              <a:defRPr sz="44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 marL="1539460" indent="-498060" defTabSz="415431">
              <a:lnSpc>
                <a:spcPct val="120000"/>
              </a:lnSpc>
              <a:buSzPct val="82000"/>
              <a:defRPr sz="44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3pPr>
            <a:lvl4pPr marL="2060160" indent="-498060" defTabSz="415431">
              <a:lnSpc>
                <a:spcPct val="120000"/>
              </a:lnSpc>
              <a:buSzPct val="82000"/>
              <a:defRPr sz="44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 marL="2580860" indent="-498060" defTabSz="415431">
              <a:lnSpc>
                <a:spcPct val="120000"/>
              </a:lnSpc>
              <a:buSzPct val="82000"/>
              <a:defRPr sz="44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2" name="enrica.chiadroni@lnf.infn.it"/>
          <p:cNvSpPr txBox="1"/>
          <p:nvPr/>
        </p:nvSpPr>
        <p:spPr>
          <a:xfrm>
            <a:off x="5432722" y="8137950"/>
            <a:ext cx="2139356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defTabSz="415431">
              <a:defRPr u="sng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  <a:hlinkClick r:id="rId2"/>
              </a:defRPr>
            </a:lvl1pPr>
          </a:lstStyle>
          <a:p>
            <a:pPr>
              <a:defRPr u="none"/>
            </a:pPr>
            <a:r>
              <a:rPr u="sng">
                <a:hlinkClick r:id="rId2"/>
              </a:rPr>
              <a:t>enrica.chiadroni@lnf.infn.it</a:t>
            </a:r>
          </a:p>
        </p:txBody>
      </p:sp>
      <p:pic>
        <p:nvPicPr>
          <p:cNvPr id="153" name="LogoINFN.png" descr="LogoINFN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5006" y="7633631"/>
            <a:ext cx="1097004" cy="7966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logo sparc_ROSSO-small.jpg" descr="logo sparc_ROSSO-small.jpg"/>
          <p:cNvPicPr>
            <a:picLocks noChangeAspect="1"/>
          </p:cNvPicPr>
          <p:nvPr/>
        </p:nvPicPr>
        <p:blipFill>
          <a:blip r:embed="rId4">
            <a:extLst/>
          </a:blip>
          <a:srcRect t="30127" b="32781"/>
          <a:stretch>
            <a:fillRect/>
          </a:stretch>
        </p:blipFill>
        <p:spPr>
          <a:xfrm>
            <a:off x="9660863" y="7633616"/>
            <a:ext cx="3038309" cy="796775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51587" y="8172450"/>
            <a:ext cx="292101" cy="304801"/>
          </a:xfrm>
          <a:prstGeom prst="rect">
            <a:avLst/>
          </a:prstGeom>
        </p:spPr>
        <p:txBody>
          <a:bodyPr lIns="38100" tIns="38100" rIns="38100" bIns="38100" anchor="t"/>
          <a:lstStyle>
            <a:lvl1pPr defTabSz="415431">
              <a:defRPr sz="16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vocados and limes"/>
          <p:cNvSpPr>
            <a:spLocks noGrp="1"/>
          </p:cNvSpPr>
          <p:nvPr>
            <p:ph type="pic" idx="21"/>
          </p:nvPr>
        </p:nvSpPr>
        <p:spPr>
          <a:xfrm>
            <a:off x="-376767" y="-915894"/>
            <a:ext cx="17835652" cy="1068219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3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5181600"/>
            <a:ext cx="11607800" cy="3302000"/>
          </a:xfrm>
          <a:prstGeom prst="rect">
            <a:avLst/>
          </a:prstGeom>
        </p:spPr>
        <p:txBody>
          <a:bodyPr anchor="b"/>
          <a:lstStyle>
            <a:lvl1pPr>
              <a:defRPr sz="8200" spc="-164">
                <a:solidFill>
                  <a:srgbClr val="000000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8432800"/>
            <a:ext cx="11607800" cy="68976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>
                <a:solidFill>
                  <a:srgbClr val="000000"/>
                </a:solidFill>
              </a:defRPr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>
                <a:solidFill>
                  <a:srgbClr val="000000"/>
                </a:solidFill>
              </a:defRPr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>
                <a:solidFill>
                  <a:srgbClr val="000000"/>
                </a:solidFill>
              </a:defRPr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>
                <a:solidFill>
                  <a:srgbClr val="000000"/>
                </a:solidFill>
              </a:defRPr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>
                <a:solidFill>
                  <a:srgbClr val="000000"/>
                </a:solidFill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98500" y="571500"/>
            <a:ext cx="11607801" cy="461059"/>
          </a:xfrm>
          <a:prstGeom prst="rect">
            <a:avLst/>
          </a:prstGeom>
        </p:spPr>
        <p:txBody>
          <a:bodyPr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sz="2304" b="1">
                <a:solidFill>
                  <a:srgbClr val="000000"/>
                </a:solidFill>
              </a:defRPr>
            </a:lvl1pPr>
          </a:lstStyle>
          <a:p>
            <a:r>
              <a:t>Author and Date</a:t>
            </a:r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49999" y="9220199"/>
            <a:ext cx="297893" cy="28747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Bowl with salmon cakes, salad and houmous "/>
          <p:cNvSpPr>
            <a:spLocks noGrp="1"/>
          </p:cNvSpPr>
          <p:nvPr>
            <p:ph type="pic" idx="21"/>
          </p:nvPr>
        </p:nvSpPr>
        <p:spPr>
          <a:xfrm>
            <a:off x="5319129" y="495299"/>
            <a:ext cx="7543801" cy="87800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5003800"/>
            <a:ext cx="5105400" cy="4044566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>
                <a:solidFill>
                  <a:srgbClr val="000000"/>
                </a:solidFill>
              </a:defRPr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>
                <a:solidFill>
                  <a:srgbClr val="000000"/>
                </a:solidFill>
              </a:defRPr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>
                <a:solidFill>
                  <a:srgbClr val="000000"/>
                </a:solidFill>
              </a:defRPr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>
                <a:solidFill>
                  <a:srgbClr val="000000"/>
                </a:solidFill>
              </a:defRPr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>
                <a:solidFill>
                  <a:srgbClr val="000000"/>
                </a:solidFill>
              </a:defRPr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692534"/>
            <a:ext cx="5105400" cy="4387466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Slide Title</a:t>
            </a:r>
          </a:p>
        </p:txBody>
      </p:sp>
      <p:sp>
        <p:nvSpPr>
          <p:cNvPr id="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4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i="1"/>
            </a:lvl1pPr>
          </a:lstStyle>
          <a:p>
            <a:r>
              <a:t>Slide Subtitle</a:t>
            </a:r>
          </a:p>
        </p:txBody>
      </p:sp>
      <p:sp>
        <p:nvSpPr>
          <p:cNvPr id="45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89358"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Bowl of pappardelle pasta with parsley butter, roasted hazelnuts and shaved parmesan cheese"/>
          <p:cNvSpPr>
            <a:spLocks noGrp="1"/>
          </p:cNvSpPr>
          <p:nvPr>
            <p:ph type="pic" idx="21"/>
          </p:nvPr>
        </p:nvSpPr>
        <p:spPr>
          <a:xfrm>
            <a:off x="6172200" y="596900"/>
            <a:ext cx="6448425" cy="8597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444500"/>
            <a:ext cx="5105400" cy="1016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Slide Title</a:t>
            </a:r>
          </a:p>
        </p:txBody>
      </p:sp>
      <p:sp>
        <p:nvSpPr>
          <p:cNvPr id="63" name="Slide Subtitl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98500" y="1412977"/>
            <a:ext cx="5105400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>
                <a:solidFill>
                  <a:srgbClr val="000000"/>
                </a:solidFill>
              </a:defRPr>
            </a:lvl1pPr>
          </a:lstStyle>
          <a:p>
            <a:r>
              <a:t>Slide Subtitle</a:t>
            </a:r>
          </a:p>
        </p:txBody>
      </p:sp>
      <p:sp>
        <p:nvSpPr>
          <p:cNvPr id="64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480196"/>
            <a:ext cx="5105400" cy="55931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3225800"/>
            <a:ext cx="11607800" cy="3302000"/>
          </a:xfrm>
          <a:prstGeom prst="rect">
            <a:avLst/>
          </a:prstGeom>
        </p:spPr>
        <p:txBody>
          <a:bodyPr anchor="ctr"/>
          <a:lstStyle>
            <a:lvl1pPr>
              <a:defRPr sz="8200" b="0" spc="-164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Slide Title</a:t>
            </a:r>
          </a:p>
        </p:txBody>
      </p:sp>
      <p:sp>
        <p:nvSpPr>
          <p:cNvPr id="8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>
                <a:solidFill>
                  <a:srgbClr val="000000"/>
                </a:solidFill>
              </a:defRPr>
            </a:lvl1pPr>
          </a:lstStyle>
          <a:p>
            <a:r>
              <a:t>Slide Subtitle</a:t>
            </a:r>
          </a:p>
        </p:txBody>
      </p:sp>
      <p:sp>
        <p:nvSpPr>
          <p:cNvPr id="8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444500"/>
            <a:ext cx="11607800" cy="1016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Agenda Title</a:t>
            </a:r>
          </a:p>
        </p:txBody>
      </p:sp>
      <p:sp>
        <p:nvSpPr>
          <p:cNvPr id="90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09700"/>
            <a:ext cx="11607801" cy="671802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>
                <a:solidFill>
                  <a:srgbClr val="000000"/>
                </a:solidFill>
              </a:defRPr>
            </a:lvl1pPr>
          </a:lstStyle>
          <a:p>
            <a:r>
              <a:t>Agenda Subtitle</a:t>
            </a:r>
          </a:p>
        </p:txBody>
      </p:sp>
      <p:sp>
        <p:nvSpPr>
          <p:cNvPr id="91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1300"/>
              </a:spcBef>
              <a:buSzTx/>
              <a:buNone/>
              <a:defRPr sz="3800" spc="-38">
                <a:solidFill>
                  <a:srgbClr val="000000"/>
                </a:solidFill>
              </a:defRPr>
            </a:lvl1pPr>
            <a:lvl2pPr marL="0" indent="457200">
              <a:spcBef>
                <a:spcPts val="1300"/>
              </a:spcBef>
              <a:buSzTx/>
              <a:buNone/>
              <a:defRPr sz="3800" spc="-38">
                <a:solidFill>
                  <a:srgbClr val="000000"/>
                </a:solidFill>
              </a:defRPr>
            </a:lvl2pPr>
            <a:lvl3pPr marL="0" indent="914400">
              <a:spcBef>
                <a:spcPts val="1300"/>
              </a:spcBef>
              <a:buSzTx/>
              <a:buNone/>
              <a:defRPr sz="3800" spc="-38">
                <a:solidFill>
                  <a:srgbClr val="000000"/>
                </a:solidFill>
              </a:defRPr>
            </a:lvl3pPr>
            <a:lvl4pPr marL="0" indent="1371600">
              <a:spcBef>
                <a:spcPts val="1300"/>
              </a:spcBef>
              <a:buSzTx/>
              <a:buNone/>
              <a:defRPr sz="3800" spc="-38">
                <a:solidFill>
                  <a:srgbClr val="000000"/>
                </a:solidFill>
              </a:defRPr>
            </a:lvl4pPr>
            <a:lvl5pPr marL="0" indent="1828800">
              <a:spcBef>
                <a:spcPts val="1300"/>
              </a:spcBef>
              <a:buSzTx/>
              <a:buNone/>
              <a:defRPr sz="3800" spc="-38">
                <a:solidFill>
                  <a:srgbClr val="000000"/>
                </a:solidFill>
              </a:defRPr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98500" y="2959100"/>
            <a:ext cx="11607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440266"/>
            <a:ext cx="1160780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50067" y="9220199"/>
            <a:ext cx="297892" cy="28747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3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" name="Rectangle"/>
          <p:cNvSpPr/>
          <p:nvPr/>
        </p:nvSpPr>
        <p:spPr>
          <a:xfrm>
            <a:off x="97167" y="99481"/>
            <a:ext cx="12810467" cy="9554638"/>
          </a:xfrm>
          <a:prstGeom prst="rect">
            <a:avLst/>
          </a:prstGeom>
          <a:ln w="12700">
            <a:solidFill>
              <a:schemeClr val="accent1">
                <a:hueOff val="114395"/>
                <a:lumOff val="-24975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spd="med"/>
  <p:txStyles>
    <p:titleStyle>
      <a:lvl1pPr marL="0" marR="0" indent="0" algn="l" defTabSz="173393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173393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173393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173393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173393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173393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173393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173393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173393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81000" marR="0" indent="-381000" algn="l" defTabSz="173393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1pPr>
      <a:lvl2pPr marL="762000" marR="0" indent="-381000" algn="l" defTabSz="173393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2pPr>
      <a:lvl3pPr marL="1143000" marR="0" indent="-381000" algn="l" defTabSz="173393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3pPr>
      <a:lvl4pPr marL="1524000" marR="0" indent="-381000" algn="l" defTabSz="173393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4pPr>
      <a:lvl5pPr marL="1905000" marR="0" indent="-381000" algn="l" defTabSz="173393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5pPr>
      <a:lvl6pPr marL="2286000" marR="0" indent="-381000" algn="l" defTabSz="173393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6pPr>
      <a:lvl7pPr marL="2667000" marR="0" indent="-381000" algn="l" defTabSz="173393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7pPr>
      <a:lvl8pPr marL="3048000" marR="0" indent="-381000" algn="l" defTabSz="173393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8pPr>
      <a:lvl9pPr marL="3429000" marR="0" indent="-381000" algn="l" defTabSz="173393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8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t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tif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png"/><Relationship Id="rId5" Type="http://schemas.openxmlformats.org/officeDocument/2006/relationships/image" Target="../media/image57.png"/><Relationship Id="rId4" Type="http://schemas.openxmlformats.org/officeDocument/2006/relationships/image" Target="../media/image7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13.png"/><Relationship Id="rId2" Type="http://schemas.openxmlformats.org/officeDocument/2006/relationships/video" Target="../media/media2.m4v"/><Relationship Id="rId1" Type="http://schemas.microsoft.com/office/2007/relationships/media" Target="../media/media2.m4v"/><Relationship Id="rId6" Type="http://schemas.openxmlformats.org/officeDocument/2006/relationships/image" Target="../media/image112.png"/><Relationship Id="rId5" Type="http://schemas.openxmlformats.org/officeDocument/2006/relationships/image" Target="../media/image111.jpeg"/><Relationship Id="rId4" Type="http://schemas.openxmlformats.org/officeDocument/2006/relationships/image" Target="../media/image110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Enrica Chiadroni (Sapienza Univ. - SBAI Dept. and INFN - LNF )"/>
          <p:cNvSpPr txBox="1">
            <a:spLocks noGrp="1"/>
          </p:cNvSpPr>
          <p:nvPr>
            <p:ph type="body" idx="21"/>
          </p:nvPr>
        </p:nvSpPr>
        <p:spPr>
          <a:xfrm>
            <a:off x="546100" y="8657488"/>
            <a:ext cx="11607801" cy="46106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Enrica Chiadroni (Sapienza Univ. - SBAI Dept. and INFN - LNF )           </a:t>
            </a:r>
          </a:p>
        </p:txBody>
      </p:sp>
      <p:sp>
        <p:nvSpPr>
          <p:cNvPr id="165" name="Plasma Accelerators"/>
          <p:cNvSpPr txBox="1">
            <a:spLocks noGrp="1"/>
          </p:cNvSpPr>
          <p:nvPr>
            <p:ph type="ctrTitle"/>
          </p:nvPr>
        </p:nvSpPr>
        <p:spPr>
          <a:xfrm>
            <a:off x="697871" y="1725566"/>
            <a:ext cx="11609058" cy="3302001"/>
          </a:xfrm>
          <a:prstGeom prst="rect">
            <a:avLst/>
          </a:prstGeom>
        </p:spPr>
        <p:txBody>
          <a:bodyPr/>
          <a:lstStyle/>
          <a:p>
            <a:r>
              <a:t>Plasma Accelerators</a:t>
            </a:r>
          </a:p>
        </p:txBody>
      </p:sp>
      <p:sp>
        <p:nvSpPr>
          <p:cNvPr id="166" name="Overview of different schemes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Overview of different schemes</a:t>
            </a:r>
          </a:p>
        </p:txBody>
      </p:sp>
      <p:pic>
        <p:nvPicPr>
          <p:cNvPr id="16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4735" y="335661"/>
            <a:ext cx="10617201" cy="1485901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27 July 2023 - 2 August 2023…"/>
          <p:cNvSpPr txBox="1"/>
          <p:nvPr/>
        </p:nvSpPr>
        <p:spPr>
          <a:xfrm>
            <a:off x="1064291" y="1969820"/>
            <a:ext cx="4317034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2200">
                <a:solidFill>
                  <a:srgbClr val="24425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27 July 2023 - 2 August 2023</a:t>
            </a:r>
          </a:p>
          <a:p>
            <a:pPr algn="l" defTabSz="457200">
              <a:defRPr sz="2200">
                <a:solidFill>
                  <a:srgbClr val="24425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Ettore Majorana Center (Sicily, IT)</a:t>
            </a:r>
          </a:p>
        </p:txBody>
      </p:sp>
      <p:pic>
        <p:nvPicPr>
          <p:cNvPr id="169" name="LogoSapienza.png" descr="LogoSapienza.png"/>
          <p:cNvPicPr>
            <a:picLocks noChangeAspect="1"/>
          </p:cNvPicPr>
          <p:nvPr/>
        </p:nvPicPr>
        <p:blipFill>
          <a:blip r:embed="rId4">
            <a:extLst/>
          </a:blip>
          <a:srcRect l="11162" t="14762" r="14274" b="10291"/>
          <a:stretch>
            <a:fillRect/>
          </a:stretch>
        </p:blipFill>
        <p:spPr>
          <a:xfrm>
            <a:off x="9207061" y="8019368"/>
            <a:ext cx="3604947" cy="13250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Tm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A partially or completely ionized gas, globally neutral, is a plasma if it exhibits a collective behavior…"/>
          <p:cNvSpPr txBox="1">
            <a:spLocks noGrp="1"/>
          </p:cNvSpPr>
          <p:nvPr>
            <p:ph type="body" idx="1"/>
          </p:nvPr>
        </p:nvSpPr>
        <p:spPr>
          <a:xfrm>
            <a:off x="698500" y="1828800"/>
            <a:ext cx="11607800" cy="6096000"/>
          </a:xfrm>
          <a:prstGeom prst="rect">
            <a:avLst/>
          </a:prstGeom>
        </p:spPr>
        <p:txBody>
          <a:bodyPr/>
          <a:lstStyle/>
          <a:p>
            <a:pPr marL="373380" indent="-373380" defTabSz="1699251">
              <a:spcBef>
                <a:spcPts val="3100"/>
              </a:spcBef>
              <a:defRPr sz="2548"/>
            </a:pPr>
            <a:r>
              <a:rPr dirty="0"/>
              <a:t>A partially or completely ionized gas, globally neutral, is a plasma if it exhibits a </a:t>
            </a:r>
            <a:r>
              <a:rPr b="1" dirty="0"/>
              <a:t>collective behavior </a:t>
            </a:r>
            <a:endParaRPr b="1" dirty="0">
              <a:latin typeface="Times Roman"/>
              <a:ea typeface="Times Roman"/>
              <a:cs typeface="Times Roman"/>
              <a:sym typeface="Times Roman"/>
            </a:endParaRPr>
          </a:p>
          <a:p>
            <a:pPr marL="746760" lvl="1" indent="-373380" defTabSz="1699251">
              <a:spcBef>
                <a:spcPts val="3100"/>
              </a:spcBef>
              <a:defRPr sz="2548"/>
            </a:pPr>
            <a:r>
              <a:rPr dirty="0"/>
              <a:t>Coulomb shielding</a:t>
            </a:r>
          </a:p>
          <a:p>
            <a:pPr marL="1120140" lvl="2" indent="-373380" defTabSz="1699251">
              <a:spcBef>
                <a:spcPts val="3100"/>
              </a:spcBef>
              <a:defRPr sz="2548"/>
            </a:pPr>
            <a:r>
              <a:rPr dirty="0"/>
              <a:t>Dimensions &gt;&gt; Debye length</a:t>
            </a:r>
          </a:p>
          <a:p>
            <a:pPr marL="746760" lvl="1" indent="-373380" defTabSz="1699251">
              <a:spcBef>
                <a:spcPts val="3100"/>
              </a:spcBef>
              <a:defRPr sz="2548"/>
            </a:pPr>
            <a:r>
              <a:rPr dirty="0"/>
              <a:t>Plasma Oscillations</a:t>
            </a:r>
          </a:p>
          <a:p>
            <a:pPr marL="1120140" lvl="2" indent="-373380" defTabSz="1699251">
              <a:spcBef>
                <a:spcPts val="3100"/>
              </a:spcBef>
              <a:defRPr sz="2548"/>
            </a:pPr>
            <a:r>
              <a:rPr dirty="0"/>
              <a:t>Temporal response &gt;&gt; </a:t>
            </a:r>
            <a:r>
              <a:rPr dirty="0">
                <a:latin typeface="Symbol"/>
                <a:ea typeface="Symbol"/>
                <a:cs typeface="Symbol"/>
                <a:sym typeface="Symbol"/>
              </a:rPr>
              <a:t>w</a:t>
            </a:r>
            <a:r>
              <a:rPr lang="en-US" baseline="-5999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Symbol"/>
              </a:rPr>
              <a:t>p</a:t>
            </a:r>
            <a:r>
              <a:rPr baseline="31999" dirty="0"/>
              <a:t>-1</a:t>
            </a:r>
          </a:p>
          <a:p>
            <a:pPr marL="373380" indent="-373380" defTabSz="1699251">
              <a:spcBef>
                <a:spcPts val="3100"/>
              </a:spcBef>
              <a:defRPr sz="2548"/>
            </a:pPr>
            <a:endParaRPr baseline="31999" dirty="0"/>
          </a:p>
          <a:p>
            <a:pPr marL="373380" indent="-373380" defTabSz="1699251">
              <a:spcBef>
                <a:spcPts val="3100"/>
              </a:spcBef>
              <a:defRPr sz="2548"/>
            </a:pPr>
            <a:r>
              <a:rPr dirty="0"/>
              <a:t>The large electric fields a plasma can sustain are supported by collective motion of plasma electrons, forming a </a:t>
            </a:r>
            <a:r>
              <a:rPr b="1" dirty="0"/>
              <a:t>space charge disturbance </a:t>
            </a:r>
            <a:r>
              <a:rPr dirty="0"/>
              <a:t>moving at a speed slightly smaller than </a:t>
            </a:r>
            <a:r>
              <a:rPr i="1" dirty="0"/>
              <a:t>c </a:t>
            </a:r>
          </a:p>
        </p:txBody>
      </p:sp>
      <p:sp>
        <p:nvSpPr>
          <p:cNvPr id="250" name="Plasma Defini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716590">
              <a:defRPr sz="5940" spc="-118"/>
            </a:lvl1pPr>
          </a:lstStyle>
          <a:p>
            <a:r>
              <a:t>Plasma Definition</a:t>
            </a:r>
          </a:p>
        </p:txBody>
      </p:sp>
      <p:sp>
        <p:nvSpPr>
          <p:cNvPr id="2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95965" y="9220199"/>
            <a:ext cx="206097" cy="2874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pic>
        <p:nvPicPr>
          <p:cNvPr id="25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38609" y="4887308"/>
            <a:ext cx="1797326" cy="10158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81773" y="3457406"/>
            <a:ext cx="2111120" cy="8566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1956, G I Budker and V I Veksler of the (then) USSR (Budker G I 1986 Proc. CERN Symp. on High Energy Accelerators vol 1 (Geneva: CERN) pp 68–80)…"/>
          <p:cNvSpPr txBox="1">
            <a:spLocks noGrp="1"/>
          </p:cNvSpPr>
          <p:nvPr>
            <p:ph type="body" idx="1"/>
          </p:nvPr>
        </p:nvSpPr>
        <p:spPr>
          <a:xfrm>
            <a:off x="665728" y="2131556"/>
            <a:ext cx="11673344" cy="5918318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2000"/>
              </a:spcBef>
              <a:defRPr sz="2200"/>
            </a:pPr>
            <a:r>
              <a:t>1956, G I Budker and V I Veksler of the (then) USSR (Budker G I 1986 Proc. CERN Symp. on High Energy Accelerators vol 1 (Geneva: CERN) pp 68–80)</a:t>
            </a:r>
          </a:p>
          <a:p>
            <a:pPr lvl="1">
              <a:spcBef>
                <a:spcPts val="2000"/>
              </a:spcBef>
              <a:defRPr sz="2200"/>
            </a:pPr>
            <a:r>
              <a:t>Use of the fields generated in a plasma by the passage of a medium-energy electron beam to accelerate ions to high energy</a:t>
            </a:r>
          </a:p>
          <a:p>
            <a:pPr>
              <a:spcBef>
                <a:spcPts val="2000"/>
              </a:spcBef>
              <a:defRPr sz="2200"/>
            </a:pPr>
            <a:r>
              <a:t>Toshi Tajima and John Dawson of UCLA (Phys. Rev. Lett. 43 267 (1979))</a:t>
            </a:r>
          </a:p>
          <a:p>
            <a:pPr lvl="1">
              <a:spcBef>
                <a:spcPts val="2000"/>
              </a:spcBef>
              <a:defRPr sz="2200"/>
            </a:pPr>
            <a:r>
              <a:t>Use of a relativistically propagating disturbance or a wake created in a plasma by the passage of a short laser pulse to accelerate electrons to ultrahigh energies in a short distance</a:t>
            </a:r>
          </a:p>
          <a:p>
            <a:pPr>
              <a:spcBef>
                <a:spcPts val="2000"/>
              </a:spcBef>
              <a:defRPr sz="2200"/>
            </a:pPr>
            <a:endParaRPr/>
          </a:p>
          <a:p>
            <a:pPr>
              <a:spcBef>
                <a:spcPts val="2000"/>
              </a:spcBef>
              <a:defRPr sz="2200"/>
            </a:pPr>
            <a:r>
              <a:t>Pisin Chen at al., (Phys. Rev. Lett. 54 693 (1985))</a:t>
            </a:r>
          </a:p>
          <a:p>
            <a:pPr lvl="1">
              <a:spcBef>
                <a:spcPts val="2000"/>
              </a:spcBef>
              <a:defRPr sz="2200"/>
            </a:pPr>
            <a:r>
              <a:t>instead of a laser pulse, one can use a high-current bunch of electrons to generate very high electric fields in a plasma that can be used to accelerate particles extremely rapidly </a:t>
            </a:r>
          </a:p>
        </p:txBody>
      </p:sp>
      <p:sp>
        <p:nvSpPr>
          <p:cNvPr id="258" name="Collective Fields to Accelerate Charged Particl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161733">
              <a:defRPr sz="4020" spc="-80"/>
            </a:lvl1pPr>
          </a:lstStyle>
          <a:p>
            <a:r>
              <a:t>Collective Fields to Accelerate Charged Particles</a:t>
            </a:r>
          </a:p>
        </p:txBody>
      </p:sp>
      <p:sp>
        <p:nvSpPr>
          <p:cNvPr id="2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260" name="Arrow"/>
          <p:cNvSpPr/>
          <p:nvPr/>
        </p:nvSpPr>
        <p:spPr>
          <a:xfrm>
            <a:off x="2968375" y="5129417"/>
            <a:ext cx="1337272" cy="459876"/>
          </a:xfrm>
          <a:prstGeom prst="rightArrow">
            <a:avLst>
              <a:gd name="adj1" fmla="val 26377"/>
              <a:gd name="adj2" fmla="val 100207"/>
            </a:avLst>
          </a:prstGeom>
          <a:solidFill>
            <a:srgbClr val="ED220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61" name="Arrow"/>
          <p:cNvSpPr/>
          <p:nvPr/>
        </p:nvSpPr>
        <p:spPr>
          <a:xfrm>
            <a:off x="2649262" y="7460195"/>
            <a:ext cx="1337273" cy="459875"/>
          </a:xfrm>
          <a:prstGeom prst="rightArrow">
            <a:avLst>
              <a:gd name="adj1" fmla="val 26377"/>
              <a:gd name="adj2" fmla="val 100207"/>
            </a:avLst>
          </a:prstGeom>
          <a:solidFill>
            <a:srgbClr val="ED220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62" name="Laser Wakefield Accelerator"/>
          <p:cNvSpPr txBox="1"/>
          <p:nvPr/>
        </p:nvSpPr>
        <p:spPr>
          <a:xfrm>
            <a:off x="4360951" y="5166556"/>
            <a:ext cx="3952698" cy="436397"/>
          </a:xfrm>
          <a:prstGeom prst="rect">
            <a:avLst/>
          </a:prstGeom>
          <a:solidFill>
            <a:srgbClr val="ED220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2200" b="1">
                <a:solidFill>
                  <a:srgbClr val="FFFFFF"/>
                </a:solidFill>
              </a:defRPr>
            </a:lvl1pPr>
          </a:lstStyle>
          <a:p>
            <a:r>
              <a:t>Laser Wakefield Accelerator </a:t>
            </a:r>
          </a:p>
        </p:txBody>
      </p:sp>
      <p:sp>
        <p:nvSpPr>
          <p:cNvPr id="263" name="Plasma Wakefield Accelerator"/>
          <p:cNvSpPr txBox="1"/>
          <p:nvPr/>
        </p:nvSpPr>
        <p:spPr>
          <a:xfrm>
            <a:off x="3990309" y="7471934"/>
            <a:ext cx="4189908" cy="436396"/>
          </a:xfrm>
          <a:prstGeom prst="rect">
            <a:avLst/>
          </a:prstGeom>
          <a:solidFill>
            <a:srgbClr val="ED220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2200" b="1">
                <a:solidFill>
                  <a:srgbClr val="FFFFFF"/>
                </a:solidFill>
              </a:defRPr>
            </a:lvl1pPr>
          </a:lstStyle>
          <a:p>
            <a:r>
              <a:t>Plasma Wakefield Accelerator </a:t>
            </a:r>
          </a:p>
        </p:txBody>
      </p:sp>
      <p:sp>
        <p:nvSpPr>
          <p:cNvPr id="264" name="The plasmas does not only provide high acceleration gradients, ~GV/m, but they also serve to focus accelerated beam to micrometer scale spot size"/>
          <p:cNvSpPr txBox="1"/>
          <p:nvPr/>
        </p:nvSpPr>
        <p:spPr>
          <a:xfrm>
            <a:off x="1134414" y="8274450"/>
            <a:ext cx="7588044" cy="1122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2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r>
              <a:t>The plasmas does not only provide high acceleration gradients, ~GV/m, but they also serve to focus accelerated beam to micrometer scale spot size  </a:t>
            </a:r>
          </a:p>
        </p:txBody>
      </p:sp>
      <p:sp>
        <p:nvSpPr>
          <p:cNvPr id="265" name="First Ideas"/>
          <p:cNvSpPr txBox="1"/>
          <p:nvPr/>
        </p:nvSpPr>
        <p:spPr>
          <a:xfrm>
            <a:off x="698500" y="1412977"/>
            <a:ext cx="11607801" cy="6718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 lnSpcReduction="10000"/>
          </a:bodyPr>
          <a:lstStyle>
            <a:lvl1pPr algn="l" defTabSz="587022">
              <a:defRPr sz="3800" i="1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r>
              <a:t>First Ideas</a:t>
            </a:r>
          </a:p>
        </p:txBody>
      </p:sp>
      <p:grpSp>
        <p:nvGrpSpPr>
          <p:cNvPr id="268" name="Screenshot 2023-07-29 at 16.46.37.png"/>
          <p:cNvGrpSpPr/>
          <p:nvPr/>
        </p:nvGrpSpPr>
        <p:grpSpPr>
          <a:xfrm>
            <a:off x="9074641" y="5118647"/>
            <a:ext cx="3076759" cy="1813346"/>
            <a:chOff x="0" y="0"/>
            <a:chExt cx="3076758" cy="1813344"/>
          </a:xfrm>
        </p:grpSpPr>
        <p:pic>
          <p:nvPicPr>
            <p:cNvPr id="267" name="Screenshot 2023-07-29 at 16.46.37.png" descr="Screenshot 2023-07-29 at 16.46.37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27000" y="88900"/>
              <a:ext cx="2822759" cy="148314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66" name="Screenshot 2023-07-29 at 16.46.37.png" descr="Screenshot 2023-07-29 at 16.46.37.png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-1"/>
              <a:ext cx="3076759" cy="1813346"/>
            </a:xfrm>
            <a:prstGeom prst="rect">
              <a:avLst/>
            </a:prstGeom>
            <a:effectLst/>
          </p:spPr>
        </p:pic>
      </p:grpSp>
      <p:grpSp>
        <p:nvGrpSpPr>
          <p:cNvPr id="271" name="Screenshot 2023-07-29 at 16.47.36.png"/>
          <p:cNvGrpSpPr/>
          <p:nvPr/>
        </p:nvGrpSpPr>
        <p:grpSpPr>
          <a:xfrm>
            <a:off x="9074641" y="7413394"/>
            <a:ext cx="3076759" cy="1829011"/>
            <a:chOff x="0" y="0"/>
            <a:chExt cx="3076758" cy="1829009"/>
          </a:xfrm>
        </p:grpSpPr>
        <p:pic>
          <p:nvPicPr>
            <p:cNvPr id="270" name="Screenshot 2023-07-29 at 16.47.36.png" descr="Screenshot 2023-07-29 at 16.47.36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27000" y="88900"/>
              <a:ext cx="2822759" cy="149881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69" name="Screenshot 2023-07-29 at 16.47.36.png" descr="Screenshot 2023-07-29 at 16.47.36.png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-1"/>
              <a:ext cx="3076759" cy="1829011"/>
            </a:xfrm>
            <a:prstGeom prst="rect">
              <a:avLst/>
            </a:prstGeom>
            <a:effectLst/>
          </p:spPr>
        </p:pic>
      </p:grpSp>
      <p:sp>
        <p:nvSpPr>
          <p:cNvPr id="272" name="Credits: C. Joshi and T. Katsouleas, AIP Physics Today 2003"/>
          <p:cNvSpPr txBox="1"/>
          <p:nvPr/>
        </p:nvSpPr>
        <p:spPr>
          <a:xfrm>
            <a:off x="7184574" y="9318056"/>
            <a:ext cx="5583226" cy="324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Credits: C. Joshi and T. Katsouleas, AIP Physics Today 2003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Upstream from the laser or beam driver, each fluid can be treated as at rest or cold…"/>
          <p:cNvSpPr txBox="1">
            <a:spLocks noGrp="1"/>
          </p:cNvSpPr>
          <p:nvPr>
            <p:ph type="body" idx="1"/>
          </p:nvPr>
        </p:nvSpPr>
        <p:spPr>
          <a:xfrm>
            <a:off x="698500" y="2479257"/>
            <a:ext cx="11607800" cy="6575843"/>
          </a:xfrm>
          <a:prstGeom prst="rect">
            <a:avLst/>
          </a:prstGeom>
        </p:spPr>
        <p:txBody>
          <a:bodyPr/>
          <a:lstStyle/>
          <a:p>
            <a:pPr marL="327660" indent="-327660" defTabSz="1491179">
              <a:spcBef>
                <a:spcPts val="2700"/>
              </a:spcBef>
              <a:defRPr sz="2150"/>
            </a:pPr>
            <a:r>
              <a:t>Upstream from the laser or beam driver, each fluid can be treated as at rest or cold</a:t>
            </a:r>
          </a:p>
          <a:p>
            <a:pPr marL="327660" indent="-327660" defTabSz="1491179">
              <a:spcBef>
                <a:spcPts val="2700"/>
              </a:spcBef>
              <a:defRPr sz="2150"/>
            </a:pPr>
            <a:r>
              <a:t>For </a:t>
            </a:r>
            <a:r>
              <a:rPr b="1"/>
              <a:t>underdense plasmas</a:t>
            </a:r>
            <a:r>
              <a:t>, the phase velocity of the excited wakefields is roughly the speed of light, </a:t>
            </a:r>
            <a:r>
              <a:rPr i="1"/>
              <a:t>c</a:t>
            </a:r>
            <a:endParaRPr i="1">
              <a:solidFill>
                <a:srgbClr val="000000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 marL="655320" lvl="1" indent="-327660" defTabSz="1491179">
              <a:spcBef>
                <a:spcPts val="2700"/>
              </a:spcBef>
              <a:defRPr sz="2150"/>
            </a:pPr>
            <a:r>
              <a:t>Compared with this speed, all the initial thermal velocities of plasma particles can be treated as zero</a:t>
            </a:r>
            <a:endParaRPr>
              <a:solidFill>
                <a:srgbClr val="000000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 marL="327660" indent="-327660" defTabSz="1491179">
              <a:spcBef>
                <a:spcPts val="2700"/>
              </a:spcBef>
              <a:defRPr sz="2150"/>
            </a:pPr>
            <a:r>
              <a:t>Wavelike assumption</a:t>
            </a:r>
            <a:endParaRPr>
              <a:solidFill>
                <a:srgbClr val="000000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 marL="655320" lvl="1" indent="-327660" defTabSz="1491179">
              <a:spcBef>
                <a:spcPts val="2700"/>
              </a:spcBef>
              <a:defRPr sz="2150"/>
            </a:pPr>
            <a:r>
              <a:t>Fields in the wake depend on the variable </a:t>
            </a:r>
            <a:r>
              <a:rPr i="1"/>
              <a:t>ct−z</a:t>
            </a:r>
            <a:r>
              <a:t>, where the</a:t>
            </a:r>
            <a:r>
              <a:rPr i="1"/>
              <a:t> </a:t>
            </a:r>
            <a:r>
              <a:t>phase velocity of the wave is essentially </a:t>
            </a:r>
            <a:r>
              <a:rPr i="1"/>
              <a:t>c</a:t>
            </a:r>
            <a:endParaRPr i="1">
              <a:solidFill>
                <a:srgbClr val="000000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 marL="327660" indent="-327660" defTabSz="1491179">
              <a:spcBef>
                <a:spcPts val="2700"/>
              </a:spcBef>
              <a:defRPr sz="2150"/>
            </a:pPr>
            <a:r>
              <a:t>Quasi-static approximation</a:t>
            </a:r>
            <a:endParaRPr>
              <a:solidFill>
                <a:srgbClr val="000000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 marL="655320" lvl="1" indent="-327660" defTabSz="1491179">
              <a:spcBef>
                <a:spcPts val="2700"/>
              </a:spcBef>
              <a:defRPr sz="2150"/>
            </a:pPr>
            <a:r>
              <a:t>The driver evolves on a time scale much longer than the plasma response</a:t>
            </a:r>
            <a:r>
              <a:rPr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  <a:p>
            <a:pPr marL="982980" lvl="2" indent="-327660" defTabSz="1491179">
              <a:spcBef>
                <a:spcPts val="2700"/>
              </a:spcBef>
              <a:defRPr sz="2150"/>
            </a:pPr>
            <a:r>
              <a:rPr b="1"/>
              <a:t>the driver can be consider as non-evolving when calculating the plasma response</a:t>
            </a:r>
            <a:r>
              <a:t>. Therefore, the wake depends weakly on the distance the driver has moved into the plasma</a:t>
            </a:r>
            <a:r>
              <a:rPr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sp>
        <p:nvSpPr>
          <p:cNvPr id="27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278" name="Basic Assump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716590">
              <a:defRPr sz="5940" spc="-118"/>
            </a:lvl1pPr>
          </a:lstStyle>
          <a:p>
            <a:r>
              <a:t>Basic Assumptions</a:t>
            </a:r>
          </a:p>
        </p:txBody>
      </p:sp>
      <p:sp>
        <p:nvSpPr>
          <p:cNvPr id="27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In Nature and in Laboratory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/>
          <a:p>
            <a:r>
              <a:t>In Nature and in Laboratory</a:t>
            </a:r>
          </a:p>
        </p:txBody>
      </p:sp>
      <p:sp>
        <p:nvSpPr>
          <p:cNvPr id="282" name="Plasma Stat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716590">
              <a:defRPr sz="5940" spc="-118"/>
            </a:lvl1pPr>
          </a:lstStyle>
          <a:p>
            <a:r>
              <a:t>Plasma States</a:t>
            </a:r>
          </a:p>
        </p:txBody>
      </p:sp>
      <p:sp>
        <p:nvSpPr>
          <p:cNvPr id="28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pic>
        <p:nvPicPr>
          <p:cNvPr id="28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85254" y="2683736"/>
            <a:ext cx="7834292" cy="69894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In Nature and in Laboratory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/>
          <a:p>
            <a:r>
              <a:t>In Nature and in Laboratory</a:t>
            </a:r>
          </a:p>
        </p:txBody>
      </p:sp>
      <p:sp>
        <p:nvSpPr>
          <p:cNvPr id="289" name="Plasma Stat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716590">
              <a:defRPr sz="5940" spc="-118"/>
            </a:lvl1pPr>
          </a:lstStyle>
          <a:p>
            <a:r>
              <a:t>Plasma States</a:t>
            </a:r>
          </a:p>
        </p:txBody>
      </p:sp>
      <p:sp>
        <p:nvSpPr>
          <p:cNvPr id="2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pic>
        <p:nvPicPr>
          <p:cNvPr id="29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85254" y="2683736"/>
            <a:ext cx="7834292" cy="69894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19610" y="3586018"/>
            <a:ext cx="6823288" cy="34028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as-filled capillary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/>
          <a:p>
            <a:r>
              <a:t>Gas-filled capillary</a:t>
            </a:r>
          </a:p>
        </p:txBody>
      </p:sp>
      <p:sp>
        <p:nvSpPr>
          <p:cNvPr id="295" name="Plasma Sourc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716590">
              <a:defRPr sz="5940" spc="-118"/>
            </a:lvl1pPr>
          </a:lstStyle>
          <a:p>
            <a:r>
              <a:t>Plasma Source</a:t>
            </a:r>
          </a:p>
        </p:txBody>
      </p:sp>
      <p:sp>
        <p:nvSpPr>
          <p:cNvPr id="29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sp>
        <p:nvSpPr>
          <p:cNvPr id="297" name="H2-filled capillary discharge"/>
          <p:cNvSpPr txBox="1">
            <a:spLocks noGrp="1"/>
          </p:cNvSpPr>
          <p:nvPr>
            <p:ph type="body" sz="half" idx="1"/>
          </p:nvPr>
        </p:nvSpPr>
        <p:spPr>
          <a:xfrm>
            <a:off x="1892299" y="3470275"/>
            <a:ext cx="9220202" cy="4724401"/>
          </a:xfrm>
          <a:prstGeom prst="rect">
            <a:avLst/>
          </a:prstGeom>
        </p:spPr>
        <p:txBody>
          <a:bodyPr lIns="38100" tIns="38100" rIns="38100" bIns="38100" anchor="ctr"/>
          <a:lstStyle/>
          <a:p>
            <a:pPr marL="0" indent="0" defTabSz="415431">
              <a:lnSpc>
                <a:spcPct val="120000"/>
              </a:lnSpc>
              <a:buSzTx/>
              <a:buNone/>
              <a:defRPr sz="2400" b="1">
                <a:solidFill>
                  <a:srgbClr val="B617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H</a:t>
            </a:r>
            <a:r>
              <a:rPr baseline="-5999"/>
              <a:t>2</a:t>
            </a:r>
            <a:r>
              <a:t>-filled capillary discharge</a:t>
            </a:r>
          </a:p>
        </p:txBody>
      </p:sp>
      <p:sp>
        <p:nvSpPr>
          <p:cNvPr id="298" name="PH2 = 10 mbar…"/>
          <p:cNvSpPr txBox="1"/>
          <p:nvPr/>
        </p:nvSpPr>
        <p:spPr>
          <a:xfrm>
            <a:off x="8983416" y="2550642"/>
            <a:ext cx="3480186" cy="19386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>
            <a:normAutofit/>
          </a:bodyPr>
          <a:lstStyle/>
          <a:p>
            <a:pPr algn="l" defTabSz="344807">
              <a:spcBef>
                <a:spcPts val="800"/>
              </a:spcBef>
              <a:buClr>
                <a:srgbClr val="929292"/>
              </a:buClr>
              <a:buFont typeface="Zapf Dingbats"/>
              <a:defRPr sz="1826">
                <a:solidFill>
                  <a:srgbClr val="414141"/>
                </a:solidFill>
              </a:defRPr>
            </a:pPr>
            <a:r>
              <a:t>P</a:t>
            </a:r>
            <a:r>
              <a:rPr baseline="-5999"/>
              <a:t>H2</a:t>
            </a:r>
            <a:r>
              <a:t> = 10 mbar</a:t>
            </a:r>
          </a:p>
          <a:p>
            <a:pPr algn="l" defTabSz="344807">
              <a:spcBef>
                <a:spcPts val="800"/>
              </a:spcBef>
              <a:buClr>
                <a:srgbClr val="929292"/>
              </a:buClr>
              <a:buFont typeface="Zapf Dingbats"/>
              <a:defRPr sz="1826">
                <a:solidFill>
                  <a:srgbClr val="414141"/>
                </a:solidFill>
              </a:defRPr>
            </a:pPr>
            <a:r>
              <a:t>Total discharge duration :800 ns </a:t>
            </a:r>
          </a:p>
          <a:p>
            <a:pPr algn="l" defTabSz="344807">
              <a:spcBef>
                <a:spcPts val="800"/>
              </a:spcBef>
              <a:buClr>
                <a:srgbClr val="929292"/>
              </a:buClr>
              <a:buFont typeface="Zapf Dingbats"/>
              <a:defRPr sz="1826">
                <a:solidFill>
                  <a:srgbClr val="414141"/>
                </a:solidFill>
              </a:defRPr>
            </a:pPr>
            <a:r>
              <a:t>Voltage : 20 kV</a:t>
            </a:r>
          </a:p>
          <a:p>
            <a:pPr algn="l" defTabSz="344807">
              <a:spcBef>
                <a:spcPts val="800"/>
              </a:spcBef>
              <a:buClr>
                <a:srgbClr val="929292"/>
              </a:buClr>
              <a:buFont typeface="Zapf Dingbats"/>
              <a:defRPr sz="1826">
                <a:solidFill>
                  <a:srgbClr val="414141"/>
                </a:solidFill>
              </a:defRPr>
            </a:pPr>
            <a:r>
              <a:t>Peak current : 200 A</a:t>
            </a:r>
          </a:p>
          <a:p>
            <a:pPr algn="l" defTabSz="344807">
              <a:spcBef>
                <a:spcPts val="800"/>
              </a:spcBef>
              <a:buClr>
                <a:srgbClr val="929292"/>
              </a:buClr>
              <a:buFont typeface="Zapf Dingbats"/>
              <a:defRPr sz="1826">
                <a:solidFill>
                  <a:srgbClr val="414141"/>
                </a:solidFill>
              </a:defRPr>
            </a:pPr>
            <a:r>
              <a:t>Capacitor : 6 nF</a:t>
            </a:r>
          </a:p>
        </p:txBody>
      </p:sp>
      <p:pic>
        <p:nvPicPr>
          <p:cNvPr id="299" name="Image" descr="Image"/>
          <p:cNvPicPr>
            <a:picLocks noChangeAspect="1"/>
          </p:cNvPicPr>
          <p:nvPr/>
        </p:nvPicPr>
        <p:blipFill>
          <a:blip r:embed="rId5">
            <a:extLst/>
          </a:blip>
          <a:srcRect l="1329"/>
          <a:stretch>
            <a:fillRect/>
          </a:stretch>
        </p:blipFill>
        <p:spPr>
          <a:xfrm>
            <a:off x="1683993" y="2550642"/>
            <a:ext cx="7271717" cy="3538768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Line"/>
          <p:cNvSpPr/>
          <p:nvPr/>
        </p:nvSpPr>
        <p:spPr>
          <a:xfrm>
            <a:off x="7279098" y="2747136"/>
            <a:ext cx="862495" cy="1"/>
          </a:xfrm>
          <a:prstGeom prst="line">
            <a:avLst/>
          </a:prstGeom>
          <a:ln w="25400" cap="rnd">
            <a:solidFill>
              <a:srgbClr val="FFFB00"/>
            </a:solidFill>
            <a:custDash>
              <a:ds d="100000" sp="200000"/>
            </a:custDash>
            <a:headEnd type="triangle"/>
            <a:tailEnd type="triangle"/>
          </a:ln>
        </p:spPr>
        <p:txBody>
          <a:bodyPr lIns="38100" tIns="38100" rIns="38100" bIns="38100" anchor="ctr"/>
          <a:lstStyle/>
          <a:p>
            <a:pPr defTabSz="415431">
              <a:defRPr sz="30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</p:txBody>
      </p:sp>
      <p:sp>
        <p:nvSpPr>
          <p:cNvPr id="301" name="L = 3 cm"/>
          <p:cNvSpPr txBox="1"/>
          <p:nvPr/>
        </p:nvSpPr>
        <p:spPr>
          <a:xfrm>
            <a:off x="7217439" y="2326433"/>
            <a:ext cx="947713" cy="381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defTabSz="415431">
              <a:defRPr sz="18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L = 3 cm</a:t>
            </a:r>
          </a:p>
        </p:txBody>
      </p:sp>
      <p:pic>
        <p:nvPicPr>
          <p:cNvPr id="302" name="Discharge_current.png" descr="Discharge_current.png"/>
          <p:cNvPicPr>
            <a:picLocks noChangeAspect="1"/>
          </p:cNvPicPr>
          <p:nvPr/>
        </p:nvPicPr>
        <p:blipFill>
          <a:blip r:embed="rId6">
            <a:extLst/>
          </a:blip>
          <a:srcRect l="2907" t="5507" r="8274"/>
          <a:stretch>
            <a:fillRect/>
          </a:stretch>
        </p:blipFill>
        <p:spPr>
          <a:xfrm>
            <a:off x="7566304" y="4890252"/>
            <a:ext cx="3740672" cy="2701727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prima scarica plasma.MOV" descr="prima scarica plasma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1805712" y="6455894"/>
            <a:ext cx="3679043" cy="2072701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H2-filled capillary discharge"/>
          <p:cNvSpPr txBox="1"/>
          <p:nvPr/>
        </p:nvSpPr>
        <p:spPr>
          <a:xfrm>
            <a:off x="1892299" y="3800475"/>
            <a:ext cx="9220202" cy="472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>
            <a:normAutofit/>
          </a:bodyPr>
          <a:lstStyle/>
          <a:p>
            <a:pPr algn="l" defTabSz="415431">
              <a:lnSpc>
                <a:spcPct val="120000"/>
              </a:lnSpc>
              <a:spcBef>
                <a:spcPts val="3200"/>
              </a:spcBef>
              <a:defRPr sz="2400" b="1">
                <a:solidFill>
                  <a:srgbClr val="B617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H</a:t>
            </a:r>
            <a:r>
              <a:rPr baseline="-5999"/>
              <a:t>2</a:t>
            </a:r>
            <a:r>
              <a:t>-filled capillary discharge</a:t>
            </a:r>
          </a:p>
        </p:txBody>
      </p:sp>
      <p:sp>
        <p:nvSpPr>
          <p:cNvPr id="305" name="Courtesy of A. Biagioni (INFN - LNF)"/>
          <p:cNvSpPr txBox="1"/>
          <p:nvPr/>
        </p:nvSpPr>
        <p:spPr>
          <a:xfrm>
            <a:off x="7937054" y="7856852"/>
            <a:ext cx="3384196" cy="324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/>
            </a:lvl1pPr>
          </a:lstStyle>
          <a:p>
            <a:r>
              <a:t>Courtesy of A. Biagioni (INFN - LNF)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3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54">
                <p:cTn id="7" fill="hold" display="0">
                  <p:stCondLst>
                    <p:cond delay="indefinite"/>
                  </p:stCondLst>
                </p:cTn>
                <p:tgtEl>
                  <p:spTgt spid="303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as-filled capillary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/>
          <a:p>
            <a:r>
              <a:t>Gas-filled capillary</a:t>
            </a:r>
          </a:p>
        </p:txBody>
      </p:sp>
      <p:sp>
        <p:nvSpPr>
          <p:cNvPr id="310" name="Plasma Sourc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716590">
              <a:defRPr sz="5940" spc="-118"/>
            </a:lvl1pPr>
          </a:lstStyle>
          <a:p>
            <a:r>
              <a:t>Plasma Source</a:t>
            </a:r>
          </a:p>
        </p:txBody>
      </p:sp>
      <p:sp>
        <p:nvSpPr>
          <p:cNvPr id="3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91425" y="9220199"/>
            <a:ext cx="215177" cy="2874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pic>
        <p:nvPicPr>
          <p:cNvPr id="31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2621876"/>
            <a:ext cx="13004801" cy="50999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91425" y="9220199"/>
            <a:ext cx="215177" cy="2874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pic>
        <p:nvPicPr>
          <p:cNvPr id="31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30400" y="1256472"/>
            <a:ext cx="9144000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Let’s consider a charge q in an oscillating electric field with a non-uniform envelope…"/>
          <p:cNvSpPr txBox="1">
            <a:spLocks noGrp="1"/>
          </p:cNvSpPr>
          <p:nvPr>
            <p:ph type="body" idx="1"/>
          </p:nvPr>
        </p:nvSpPr>
        <p:spPr>
          <a:xfrm>
            <a:off x="698500" y="2692400"/>
            <a:ext cx="11607800" cy="6096000"/>
          </a:xfrm>
          <a:prstGeom prst="rect">
            <a:avLst/>
          </a:prstGeom>
        </p:spPr>
        <p:txBody>
          <a:bodyPr/>
          <a:lstStyle/>
          <a:p>
            <a:pPr>
              <a:defRPr sz="2200"/>
            </a:pPr>
            <a:r>
              <a:t>Let’s consider a charge </a:t>
            </a:r>
            <a:r>
              <a:rPr i="1"/>
              <a:t>q</a:t>
            </a:r>
            <a:r>
              <a:t> in an oscillating electric field with a non-uniform envelope </a:t>
            </a:r>
          </a:p>
          <a:p>
            <a:pPr>
              <a:defRPr sz="2200"/>
            </a:pPr>
            <a:endParaRPr/>
          </a:p>
          <a:p>
            <a:pPr marL="924560" lvl="1" indent="-391160">
              <a:buSzPct val="100000"/>
              <a:buAutoNum type="arabicPeriod"/>
              <a:defRPr sz="2200"/>
            </a:pPr>
            <a:r>
              <a:t>Slowly varying envelope approximation (</a:t>
            </a:r>
            <a:r>
              <a:rPr b="1">
                <a:solidFill>
                  <a:srgbClr val="FF0000"/>
                </a:solidFill>
              </a:rPr>
              <a:t>SVEA</a:t>
            </a:r>
            <a:r>
              <a:t>):</a:t>
            </a:r>
          </a:p>
          <a:p>
            <a:pPr marL="924560" lvl="1" indent="-391160">
              <a:buSzPct val="100000"/>
              <a:buAutoNum type="arabicPeriod"/>
              <a:defRPr sz="2200"/>
            </a:pPr>
            <a:r>
              <a:rPr b="1">
                <a:solidFill>
                  <a:srgbClr val="FF0000"/>
                </a:solidFill>
              </a:rPr>
              <a:t>Non relativistic </a:t>
            </a:r>
            <a:r>
              <a:t>equation of motion</a:t>
            </a:r>
          </a:p>
          <a:p>
            <a:pPr marL="0" lvl="2" indent="914400">
              <a:buSzTx/>
              <a:buNone/>
              <a:defRPr sz="2200"/>
            </a:pPr>
            <a:r>
              <a:t>                                                                but not negligible (</a:t>
            </a:r>
            <a:r>
              <a:rPr b="1">
                <a:solidFill>
                  <a:srgbClr val="FF0000"/>
                </a:solidFill>
              </a:rPr>
              <a:t>II order theory</a:t>
            </a:r>
            <a:r>
              <a:t>)  </a:t>
            </a:r>
          </a:p>
          <a:p>
            <a:pPr marL="924560" lvl="1" indent="-391160">
              <a:buSzPct val="100000"/>
              <a:buAutoNum type="arabicPeriod"/>
              <a:defRPr sz="2200"/>
            </a:pPr>
            <a:r>
              <a:t>Position of q     =     “</a:t>
            </a:r>
            <a:r>
              <a:rPr b="1">
                <a:solidFill>
                  <a:srgbClr val="FF0000"/>
                </a:solidFill>
              </a:rPr>
              <a:t>slow</a:t>
            </a:r>
            <a:r>
              <a:t>” drift           +     “</a:t>
            </a:r>
            <a:r>
              <a:rPr b="1"/>
              <a:t>fast</a:t>
            </a:r>
            <a:r>
              <a:t>” oscillation </a:t>
            </a:r>
          </a:p>
        </p:txBody>
      </p:sp>
      <p:sp>
        <p:nvSpPr>
          <p:cNvPr id="318" name="Response of a homogeneous plasma to a high frequency field"/>
          <p:cNvSpPr txBox="1">
            <a:spLocks noGrp="1"/>
          </p:cNvSpPr>
          <p:nvPr>
            <p:ph type="title"/>
          </p:nvPr>
        </p:nvSpPr>
        <p:spPr>
          <a:xfrm>
            <a:off x="698500" y="440266"/>
            <a:ext cx="11607800" cy="1602890"/>
          </a:xfrm>
          <a:prstGeom prst="rect">
            <a:avLst/>
          </a:prstGeom>
        </p:spPr>
        <p:txBody>
          <a:bodyPr/>
          <a:lstStyle>
            <a:lvl1pPr defTabSz="1543197">
              <a:defRPr sz="5340" spc="-106"/>
            </a:lvl1pPr>
          </a:lstStyle>
          <a:p>
            <a:r>
              <a:t>Response of a homogeneous plasma to a high frequency field</a:t>
            </a:r>
          </a:p>
        </p:txBody>
      </p:sp>
      <p:sp>
        <p:nvSpPr>
          <p:cNvPr id="3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  <p:pic>
        <p:nvPicPr>
          <p:cNvPr id="320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r="7891"/>
          <a:stretch>
            <a:fillRect/>
          </a:stretch>
        </p:blipFill>
        <p:spPr>
          <a:xfrm>
            <a:off x="2065264" y="3339653"/>
            <a:ext cx="8187598" cy="62803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67121" y="4085964"/>
            <a:ext cx="2955911" cy="4267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91377" y="7066252"/>
            <a:ext cx="8187533" cy="13952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580453" y="4672329"/>
            <a:ext cx="5432256" cy="69680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823984" y="5506067"/>
            <a:ext cx="3670643" cy="416418"/>
          </a:xfrm>
          <a:prstGeom prst="rect">
            <a:avLst/>
          </a:prstGeom>
          <a:ln w="12700">
            <a:miter lim="400000"/>
          </a:ln>
        </p:spPr>
      </p:pic>
      <p:sp>
        <p:nvSpPr>
          <p:cNvPr id="325" name="Hypotheses"/>
          <p:cNvSpPr txBox="1"/>
          <p:nvPr/>
        </p:nvSpPr>
        <p:spPr>
          <a:xfrm rot="16200000">
            <a:off x="-395486" y="5189968"/>
            <a:ext cx="2167814" cy="436396"/>
          </a:xfrm>
          <a:prstGeom prst="rect">
            <a:avLst/>
          </a:prstGeom>
          <a:solidFill>
            <a:srgbClr val="ED220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2200" i="1">
                <a:solidFill>
                  <a:srgbClr val="FFFFFF"/>
                </a:solidFill>
              </a:defRPr>
            </a:lvl1pPr>
          </a:lstStyle>
          <a:p>
            <a:r>
              <a:t>Hypotheses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Let’s first neglect the B field and Taylor expand the E field around"/>
          <p:cNvSpPr txBox="1">
            <a:spLocks noGrp="1"/>
          </p:cNvSpPr>
          <p:nvPr>
            <p:ph type="body" sz="quarter" idx="1"/>
          </p:nvPr>
        </p:nvSpPr>
        <p:spPr>
          <a:xfrm>
            <a:off x="698500" y="2959100"/>
            <a:ext cx="11607800" cy="671802"/>
          </a:xfrm>
          <a:prstGeom prst="rect">
            <a:avLst/>
          </a:prstGeom>
        </p:spPr>
        <p:txBody>
          <a:bodyPr/>
          <a:lstStyle/>
          <a:p>
            <a:pPr>
              <a:defRPr sz="2200"/>
            </a:pPr>
            <a:r>
              <a:t>Let’s first neglect the </a:t>
            </a:r>
            <a:r>
              <a:rPr b="1"/>
              <a:t>B</a:t>
            </a:r>
            <a:r>
              <a:t> field and Taylor expand the </a:t>
            </a:r>
            <a:r>
              <a:rPr b="1"/>
              <a:t>E</a:t>
            </a:r>
            <a:r>
              <a:t> field around</a:t>
            </a:r>
          </a:p>
        </p:txBody>
      </p:sp>
      <p:sp>
        <p:nvSpPr>
          <p:cNvPr id="330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331" name="Fast Oscillations of Electr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716590">
              <a:defRPr sz="5940" spc="-118"/>
            </a:lvl1pPr>
          </a:lstStyle>
          <a:p>
            <a:r>
              <a:t>Fast Oscillations of Electrons</a:t>
            </a:r>
          </a:p>
        </p:txBody>
      </p:sp>
      <p:sp>
        <p:nvSpPr>
          <p:cNvPr id="3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  <p:pic>
        <p:nvPicPr>
          <p:cNvPr id="33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40466" y="2940614"/>
            <a:ext cx="827126" cy="4315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10844" y="3633404"/>
            <a:ext cx="10583112" cy="51259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5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b="15627"/>
          <a:stretch>
            <a:fillRect/>
          </a:stretch>
        </p:blipFill>
        <p:spPr>
          <a:xfrm>
            <a:off x="6121201" y="5962000"/>
            <a:ext cx="762336" cy="9271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Basic principle of plasma-based acceleratio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Basic principle of plasma-based acceleration</a:t>
            </a:r>
          </a:p>
          <a:p>
            <a:pPr lvl="1"/>
            <a:r>
              <a:t>Issues contributing to improving acceleration techniques</a:t>
            </a:r>
          </a:p>
          <a:p>
            <a:r>
              <a:t>Current research highlights</a:t>
            </a:r>
          </a:p>
          <a:p>
            <a:r>
              <a:t>Other uses for plasma in the accelerator field</a:t>
            </a:r>
          </a:p>
          <a:p>
            <a:pPr lvl="1"/>
            <a:r>
              <a:t>Plasma lenses</a:t>
            </a:r>
          </a:p>
          <a:p>
            <a:pPr lvl="1"/>
            <a:r>
              <a:t>Plasma wigglers/undulators</a:t>
            </a:r>
          </a:p>
          <a:p>
            <a:r>
              <a:t>Conclusions</a:t>
            </a:r>
          </a:p>
        </p:txBody>
      </p:sp>
      <p:sp>
        <p:nvSpPr>
          <p:cNvPr id="174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175" name="Outlin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716590">
              <a:defRPr sz="5940" spc="-118"/>
            </a:lvl1pPr>
          </a:lstStyle>
          <a:p>
            <a:r>
              <a:t>Outline</a:t>
            </a:r>
          </a:p>
        </p:txBody>
      </p:sp>
      <p:sp>
        <p:nvSpPr>
          <p:cNvPr id="1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95965" y="9220199"/>
            <a:ext cx="206097" cy="2874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</p:spTree>
  </p:cSld>
  <p:clrMapOvr>
    <a:masterClrMapping/>
  </p:clrMapOvr>
  <p:transition spd="med" advTm="62599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sp>
        <p:nvSpPr>
          <p:cNvPr id="3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  <p:sp>
        <p:nvSpPr>
          <p:cNvPr id="339" name="From III Maxwell equation:"/>
          <p:cNvSpPr txBox="1"/>
          <p:nvPr/>
        </p:nvSpPr>
        <p:spPr>
          <a:xfrm>
            <a:off x="690658" y="2183407"/>
            <a:ext cx="3400045" cy="436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22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r>
              <a:t>From III Maxwell equation:</a:t>
            </a:r>
          </a:p>
        </p:txBody>
      </p:sp>
      <p:pic>
        <p:nvPicPr>
          <p:cNvPr id="34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8580" y="2804666"/>
            <a:ext cx="6110728" cy="8541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412099" y="2862909"/>
            <a:ext cx="5434899" cy="73770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4" name="Arrow"/>
          <p:cNvGrpSpPr/>
          <p:nvPr/>
        </p:nvGrpSpPr>
        <p:grpSpPr>
          <a:xfrm>
            <a:off x="6526511" y="3126872"/>
            <a:ext cx="762336" cy="362177"/>
            <a:chOff x="0" y="0"/>
            <a:chExt cx="762334" cy="362176"/>
          </a:xfrm>
        </p:grpSpPr>
        <p:sp>
          <p:nvSpPr>
            <p:cNvPr id="343" name="Arrow"/>
            <p:cNvSpPr/>
            <p:nvPr/>
          </p:nvSpPr>
          <p:spPr>
            <a:xfrm>
              <a:off x="19050" y="37349"/>
              <a:ext cx="710839" cy="287478"/>
            </a:xfrm>
            <a:prstGeom prst="rightArrow">
              <a:avLst>
                <a:gd name="adj1" fmla="val 47093"/>
                <a:gd name="adj2" fmla="val 68939"/>
              </a:avLst>
            </a:prstGeom>
            <a:solidFill>
              <a:schemeClr val="accent3">
                <a:hueOff val="914338"/>
                <a:satOff val="31515"/>
                <a:lumOff val="-30790"/>
              </a:schemeClr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342" name="Arrow Arrow" descr="Arrow Arrow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0"/>
              <a:ext cx="762336" cy="362177"/>
            </a:xfrm>
            <a:prstGeom prst="rect">
              <a:avLst/>
            </a:prstGeom>
            <a:effectLst/>
          </p:spPr>
        </p:pic>
      </p:grpSp>
      <p:pic>
        <p:nvPicPr>
          <p:cNvPr id="345" name="Image" descr="Image"/>
          <p:cNvPicPr>
            <a:picLocks noChangeAspect="1"/>
          </p:cNvPicPr>
          <p:nvPr/>
        </p:nvPicPr>
        <p:blipFill>
          <a:blip r:embed="rId6">
            <a:extLst/>
          </a:blip>
          <a:srcRect b="15627"/>
          <a:stretch>
            <a:fillRect/>
          </a:stretch>
        </p:blipFill>
        <p:spPr>
          <a:xfrm>
            <a:off x="6464536" y="2183407"/>
            <a:ext cx="762336" cy="927141"/>
          </a:xfrm>
          <a:prstGeom prst="rect">
            <a:avLst/>
          </a:prstGeom>
          <a:ln w="12700">
            <a:miter lim="400000"/>
          </a:ln>
        </p:spPr>
      </p:pic>
      <p:sp>
        <p:nvSpPr>
          <p:cNvPr id="346" name="The particle motion equation can be written as"/>
          <p:cNvSpPr txBox="1"/>
          <p:nvPr/>
        </p:nvSpPr>
        <p:spPr>
          <a:xfrm>
            <a:off x="663410" y="4137761"/>
            <a:ext cx="5905145" cy="436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22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r>
              <a:t>The particle motion equation can be written as</a:t>
            </a:r>
          </a:p>
        </p:txBody>
      </p:sp>
      <p:pic>
        <p:nvPicPr>
          <p:cNvPr id="347" name="Image" descr="Image"/>
          <p:cNvPicPr>
            <a:picLocks noChangeAspect="1"/>
          </p:cNvPicPr>
          <p:nvPr/>
        </p:nvPicPr>
        <p:blipFill>
          <a:blip r:embed="rId7">
            <a:extLst/>
          </a:blip>
          <a:srcRect t="21677"/>
          <a:stretch>
            <a:fillRect/>
          </a:stretch>
        </p:blipFill>
        <p:spPr>
          <a:xfrm>
            <a:off x="405279" y="4946105"/>
            <a:ext cx="12077962" cy="30135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048458" y="3958736"/>
            <a:ext cx="4647517" cy="7377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05279" y="8089012"/>
            <a:ext cx="12454171" cy="8012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onderomotive Forc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716590">
              <a:defRPr sz="5940" spc="-118"/>
            </a:lvl1pPr>
          </a:lstStyle>
          <a:p>
            <a:r>
              <a:t>Ponderomotive Force</a:t>
            </a:r>
          </a:p>
        </p:txBody>
      </p:sp>
      <p:sp>
        <p:nvSpPr>
          <p:cNvPr id="3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  <p:pic>
        <p:nvPicPr>
          <p:cNvPr id="35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4785" y="1682084"/>
            <a:ext cx="9983602" cy="21051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23448" y="3992715"/>
            <a:ext cx="7358803" cy="963836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Ponderomotive force"/>
          <p:cNvSpPr txBox="1"/>
          <p:nvPr/>
        </p:nvSpPr>
        <p:spPr>
          <a:xfrm>
            <a:off x="8814445" y="4244103"/>
            <a:ext cx="3162301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2400" b="1">
                <a:solidFill>
                  <a:srgbClr val="FF0000"/>
                </a:solidFill>
              </a:defRPr>
            </a:lvl1pPr>
          </a:lstStyle>
          <a:p>
            <a:r>
              <a:t>Ponderomotive force</a:t>
            </a:r>
          </a:p>
        </p:txBody>
      </p:sp>
      <p:pic>
        <p:nvPicPr>
          <p:cNvPr id="35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087456" y="5258025"/>
            <a:ext cx="7253746" cy="1177960"/>
          </a:xfrm>
          <a:prstGeom prst="rect">
            <a:avLst/>
          </a:prstGeom>
          <a:ln w="12700">
            <a:miter lim="400000"/>
          </a:ln>
        </p:spPr>
      </p:pic>
      <p:sp>
        <p:nvSpPr>
          <p:cNvPr id="359" name="Ponderomotive force per unit volume"/>
          <p:cNvSpPr txBox="1"/>
          <p:nvPr/>
        </p:nvSpPr>
        <p:spPr>
          <a:xfrm>
            <a:off x="689436" y="5528412"/>
            <a:ext cx="3551236" cy="829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400"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r>
              <a:t>Ponderomotive force per unit volume</a:t>
            </a:r>
          </a:p>
        </p:txBody>
      </p:sp>
      <p:pic>
        <p:nvPicPr>
          <p:cNvPr id="360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37720" y="7651292"/>
            <a:ext cx="7130153" cy="857525"/>
          </a:xfrm>
          <a:prstGeom prst="rect">
            <a:avLst/>
          </a:prstGeom>
          <a:ln w="12700">
            <a:miter lim="400000"/>
          </a:ln>
        </p:spPr>
      </p:pic>
      <p:pic>
        <p:nvPicPr>
          <p:cNvPr id="361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844413" y="6534265"/>
            <a:ext cx="3992033" cy="30917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62" name="Rectangle Rectangle" descr="Rectangle Rectangle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83910" y="7255045"/>
            <a:ext cx="7981703" cy="159934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368" name="Acceleration Mechanis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716590">
              <a:defRPr sz="5940" spc="-118"/>
            </a:lvl1pPr>
          </a:lstStyle>
          <a:p>
            <a:r>
              <a:t>Acceleration Mechanism</a:t>
            </a:r>
          </a:p>
        </p:txBody>
      </p:sp>
      <p:sp>
        <p:nvSpPr>
          <p:cNvPr id="3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  <p:pic>
        <p:nvPicPr>
          <p:cNvPr id="370" name="Screenshot 2023-07-30 at 22.01.52.png" descr="Screenshot 2023-07-30 at 22.01.5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599" y="2563283"/>
            <a:ext cx="12801601" cy="5549901"/>
          </a:xfrm>
          <a:prstGeom prst="rect">
            <a:avLst/>
          </a:prstGeom>
          <a:ln w="12700">
            <a:miter lim="400000"/>
          </a:ln>
        </p:spPr>
      </p:pic>
      <p:sp>
        <p:nvSpPr>
          <p:cNvPr id="371" name="Rectangle"/>
          <p:cNvSpPr/>
          <p:nvPr/>
        </p:nvSpPr>
        <p:spPr>
          <a:xfrm>
            <a:off x="10118969" y="7454524"/>
            <a:ext cx="2717726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72" name="Rectangle"/>
          <p:cNvSpPr/>
          <p:nvPr/>
        </p:nvSpPr>
        <p:spPr>
          <a:xfrm>
            <a:off x="107611" y="7312193"/>
            <a:ext cx="935368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375" name="Self-Injection and External Injection of Electr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179072">
              <a:defRPr sz="4080" spc="-81"/>
            </a:lvl1pPr>
          </a:lstStyle>
          <a:p>
            <a:r>
              <a:t>Self-Injection and External Injection of Electrons</a:t>
            </a:r>
          </a:p>
        </p:txBody>
      </p:sp>
      <p:sp>
        <p:nvSpPr>
          <p:cNvPr id="3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91425" y="9220199"/>
            <a:ext cx="215177" cy="2874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  <p:sp>
        <p:nvSpPr>
          <p:cNvPr id="377" name="The driver, creating the bubble, can be either a dense relativistic particle beam (PWFA) of sub-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182880">
              <a:lnSpc>
                <a:spcPct val="100000"/>
              </a:lnSpc>
              <a:spcBef>
                <a:spcPts val="400"/>
              </a:spcBef>
              <a:buSzTx/>
              <a:buNone/>
              <a:defRPr sz="96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The </a:t>
            </a:r>
            <a:r>
              <a:rPr b="1"/>
              <a:t>driver</a:t>
            </a:r>
            <a:r>
              <a:t>, creating the bubble, can be either a </a:t>
            </a:r>
            <a:r>
              <a:rPr b="1"/>
              <a:t>dense relativistic particle beam </a:t>
            </a:r>
            <a:r>
              <a:t>(</a:t>
            </a:r>
            <a:r>
              <a:rPr b="1"/>
              <a:t>PWFA</a:t>
            </a:r>
            <a:r>
              <a:t>) of sub- </a:t>
            </a:r>
            <a:endParaRPr sz="480">
              <a:solidFill>
                <a:srgbClr val="000000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182880">
              <a:lnSpc>
                <a:spcPct val="100000"/>
              </a:lnSpc>
              <a:spcBef>
                <a:spcPts val="400"/>
              </a:spcBef>
              <a:buSzTx/>
              <a:buNone/>
              <a:defRPr sz="96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ps duration and kA level peak current </a:t>
            </a:r>
            <a:endParaRPr sz="480">
              <a:solidFill>
                <a:srgbClr val="000000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182880">
              <a:lnSpc>
                <a:spcPct val="100000"/>
              </a:lnSpc>
              <a:spcBef>
                <a:spcPts val="400"/>
              </a:spcBef>
              <a:buSzTx/>
              <a:buNone/>
              <a:defRPr sz="960" b="1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ultra-intense laser pulse </a:t>
            </a:r>
            <a:r>
              <a:rPr b="0"/>
              <a:t>(</a:t>
            </a:r>
            <a:r>
              <a:t>LWFA</a:t>
            </a:r>
            <a:r>
              <a:rPr b="0"/>
              <a:t>), ~10</a:t>
            </a:r>
            <a:r>
              <a:rPr sz="640" b="0" baseline="101562"/>
              <a:t>18 </a:t>
            </a:r>
            <a:r>
              <a:rPr b="0"/>
              <a:t>W/cm</a:t>
            </a:r>
            <a:r>
              <a:rPr sz="640" b="0" baseline="101562"/>
              <a:t>2</a:t>
            </a:r>
            <a:r>
              <a:rPr b="0"/>
              <a:t>, of few 10s fs duration </a:t>
            </a:r>
            <a:endParaRPr sz="480" b="0">
              <a:solidFill>
                <a:srgbClr val="000000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182880">
              <a:lnSpc>
                <a:spcPct val="100000"/>
              </a:lnSpc>
              <a:spcBef>
                <a:spcPts val="0"/>
              </a:spcBef>
              <a:buSzTx/>
              <a:buNone/>
              <a:defRPr sz="48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 </a:t>
            </a:r>
          </a:p>
          <a:p>
            <a:pPr marL="0" indent="0" defTabSz="182880">
              <a:lnSpc>
                <a:spcPct val="100000"/>
              </a:lnSpc>
              <a:spcBef>
                <a:spcPts val="400"/>
              </a:spcBef>
              <a:buSzTx/>
              <a:buNone/>
              <a:defRPr sz="96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rPr sz="586" baseline="68180">
                <a:solidFill>
                  <a:srgbClr val="929292"/>
                </a:solidFill>
                <a:latin typeface="Zapf Dingbats"/>
                <a:ea typeface="Zapf Dingbats"/>
                <a:cs typeface="Zapf Dingbats"/>
                <a:sym typeface="Zapf Dingbats"/>
              </a:rPr>
              <a:t>❖ </a:t>
            </a:r>
            <a:r>
              <a:t>Rapid acceleration of injected electrons to ultra-relativistic energies, inside the micrometer-sized structured plasma environment </a:t>
            </a:r>
            <a:endParaRPr sz="480">
              <a:solidFill>
                <a:srgbClr val="000000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182880">
              <a:lnSpc>
                <a:spcPct val="100000"/>
              </a:lnSpc>
              <a:spcBef>
                <a:spcPts val="400"/>
              </a:spcBef>
              <a:buSzTx/>
              <a:buNone/>
              <a:defRPr sz="96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rPr sz="586" baseline="68180">
                <a:solidFill>
                  <a:srgbClr val="929292"/>
                </a:solidFill>
                <a:latin typeface="Zapf Dingbats"/>
                <a:ea typeface="Zapf Dingbats"/>
                <a:cs typeface="Zapf Dingbats"/>
                <a:sym typeface="Zapf Dingbats"/>
              </a:rPr>
              <a:t>❖ </a:t>
            </a:r>
            <a:r>
              <a:t>the trapped electron beam remains short, dense, and free of </a:t>
            </a:r>
            <a:endParaRPr sz="480">
              <a:solidFill>
                <a:srgbClr val="000000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182880">
              <a:lnSpc>
                <a:spcPct val="100000"/>
              </a:lnSpc>
              <a:spcBef>
                <a:spcPts val="400"/>
              </a:spcBef>
              <a:buSzTx/>
              <a:buNone/>
              <a:defRPr sz="96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significant space-charge driven emittance degradation </a:t>
            </a:r>
            <a:endParaRPr sz="480">
              <a:solidFill>
                <a:srgbClr val="000000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182880">
              <a:lnSpc>
                <a:spcPct val="100000"/>
              </a:lnSpc>
              <a:spcBef>
                <a:spcPts val="400"/>
              </a:spcBef>
              <a:buSzTx/>
              <a:buNone/>
              <a:defRPr sz="586" i="1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enrica.chiadroni@uniroma1.it </a:t>
            </a:r>
            <a:endParaRPr sz="480" i="0">
              <a:solidFill>
                <a:srgbClr val="000000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182880">
              <a:lnSpc>
                <a:spcPct val="100000"/>
              </a:lnSpc>
              <a:spcBef>
                <a:spcPts val="400"/>
              </a:spcBef>
              <a:buSzTx/>
              <a:buNone/>
              <a:defRPr sz="586">
                <a:solidFill>
                  <a:srgbClr val="929292"/>
                </a:solidFill>
                <a:latin typeface="Zapf Dingbats"/>
                <a:ea typeface="Zapf Dingbats"/>
                <a:cs typeface="Zapf Dingbats"/>
                <a:sym typeface="Zapf Dingbats"/>
              </a:defRPr>
            </a:pPr>
            <a:r>
              <a:t>❖</a:t>
            </a:r>
            <a:br/>
            <a:r>
              <a:t>❖ </a:t>
            </a:r>
            <a:endParaRPr sz="480">
              <a:solidFill>
                <a:srgbClr val="000000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182880">
              <a:lnSpc>
                <a:spcPct val="100000"/>
              </a:lnSpc>
              <a:spcBef>
                <a:spcPts val="400"/>
              </a:spcBef>
              <a:buSzTx/>
              <a:buNone/>
              <a:defRPr sz="586">
                <a:solidFill>
                  <a:srgbClr val="929292"/>
                </a:solidFill>
                <a:latin typeface="Zapf Dingbats"/>
                <a:ea typeface="Zapf Dingbats"/>
                <a:cs typeface="Zapf Dingbats"/>
                <a:sym typeface="Zapf Dingbats"/>
              </a:defRPr>
            </a:pPr>
            <a:r>
              <a:t>❖ </a:t>
            </a:r>
            <a:endParaRPr sz="480">
              <a:solidFill>
                <a:srgbClr val="000000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182880">
              <a:lnSpc>
                <a:spcPct val="100000"/>
              </a:lnSpc>
              <a:spcBef>
                <a:spcPts val="400"/>
              </a:spcBef>
              <a:buSzTx/>
              <a:buNone/>
              <a:defRPr sz="586">
                <a:solidFill>
                  <a:srgbClr val="929292"/>
                </a:solidFill>
                <a:latin typeface="Zapf Dingbats"/>
                <a:ea typeface="Zapf Dingbats"/>
                <a:cs typeface="Zapf Dingbats"/>
                <a:sym typeface="Zapf Dingbats"/>
              </a:defRPr>
            </a:pPr>
            <a:r>
              <a:t>❖ </a:t>
            </a:r>
            <a:endParaRPr sz="480">
              <a:solidFill>
                <a:srgbClr val="000000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182880">
              <a:lnSpc>
                <a:spcPct val="100000"/>
              </a:lnSpc>
              <a:spcBef>
                <a:spcPts val="400"/>
              </a:spcBef>
              <a:buSzTx/>
              <a:buNone/>
              <a:defRPr sz="960" b="1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rPr b="0"/>
              <a:t>The </a:t>
            </a:r>
            <a:r>
              <a:t>witness </a:t>
            </a:r>
            <a:r>
              <a:rPr b="0"/>
              <a:t>can be either </a:t>
            </a:r>
            <a:r>
              <a:t>self-injected </a:t>
            </a:r>
            <a:r>
              <a:rPr b="0"/>
              <a:t>or </a:t>
            </a:r>
            <a:r>
              <a:t>externally injected </a:t>
            </a:r>
            <a:endParaRPr sz="480" b="0">
              <a:solidFill>
                <a:srgbClr val="000000"/>
              </a:solidFill>
              <a:latin typeface="Times Roman"/>
              <a:ea typeface="Times Roman"/>
              <a:cs typeface="Times Roman"/>
              <a:sym typeface="Times Roman"/>
            </a:endParaRPr>
          </a:p>
        </p:txBody>
      </p:sp>
      <p:pic>
        <p:nvPicPr>
          <p:cNvPr id="378" name="page5image390917184.png" descr="page5image39091718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8500" y="2959100"/>
            <a:ext cx="5562600" cy="12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9" name="page5image128704224.png" descr="page5image12870422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8500" y="2959100"/>
            <a:ext cx="6718300" cy="3594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eptember 2004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/>
          <a:p>
            <a:r>
              <a:t>September 2004</a:t>
            </a:r>
          </a:p>
        </p:txBody>
      </p:sp>
      <p:sp>
        <p:nvSpPr>
          <p:cNvPr id="382" name="The Dawn of Compact Accelerato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595215">
              <a:defRPr sz="5520" spc="-110"/>
            </a:lvl1pPr>
          </a:lstStyle>
          <a:p>
            <a:r>
              <a:t>The Dawn of Compact Accelerators</a:t>
            </a:r>
          </a:p>
        </p:txBody>
      </p:sp>
      <p:sp>
        <p:nvSpPr>
          <p:cNvPr id="38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24</a:t>
            </a:fld>
            <a:endParaRPr/>
          </a:p>
        </p:txBody>
      </p:sp>
      <p:pic>
        <p:nvPicPr>
          <p:cNvPr id="384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1216" r="1216"/>
          <a:stretch>
            <a:fillRect/>
          </a:stretch>
        </p:blipFill>
        <p:spPr>
          <a:xfrm>
            <a:off x="212345" y="2528618"/>
            <a:ext cx="7413653" cy="635949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95220" y="2383656"/>
            <a:ext cx="5239545" cy="68779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eptember 2004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/>
          <a:p>
            <a:r>
              <a:t>September 2004</a:t>
            </a:r>
          </a:p>
        </p:txBody>
      </p:sp>
      <p:sp>
        <p:nvSpPr>
          <p:cNvPr id="390" name="The Dawn of Compact Accelerato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595215">
              <a:defRPr sz="5520" spc="-110"/>
            </a:lvl1pPr>
          </a:lstStyle>
          <a:p>
            <a:r>
              <a:t>The Dawn of Compact Accelerators</a:t>
            </a:r>
          </a:p>
        </p:txBody>
      </p:sp>
      <p:sp>
        <p:nvSpPr>
          <p:cNvPr id="3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25</a:t>
            </a:fld>
            <a:endParaRPr/>
          </a:p>
        </p:txBody>
      </p:sp>
      <p:pic>
        <p:nvPicPr>
          <p:cNvPr id="392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1216" r="1216"/>
          <a:stretch>
            <a:fillRect/>
          </a:stretch>
        </p:blipFill>
        <p:spPr>
          <a:xfrm>
            <a:off x="212345" y="2528618"/>
            <a:ext cx="7413653" cy="635949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95220" y="2383656"/>
            <a:ext cx="5239545" cy="6877916"/>
          </a:xfrm>
          <a:prstGeom prst="rect">
            <a:avLst/>
          </a:prstGeom>
          <a:ln w="12700">
            <a:miter lim="400000"/>
          </a:ln>
        </p:spPr>
      </p:pic>
      <p:sp>
        <p:nvSpPr>
          <p:cNvPr id="394" name="See Malka’s talk for an insight on Laser Wakefield Acceleration"/>
          <p:cNvSpPr/>
          <p:nvPr/>
        </p:nvSpPr>
        <p:spPr>
          <a:xfrm rot="20100000">
            <a:off x="2104453" y="4241800"/>
            <a:ext cx="9881273" cy="1270000"/>
          </a:xfrm>
          <a:prstGeom prst="roundRect">
            <a:avLst>
              <a:gd name="adj" fmla="val 20509"/>
            </a:avLst>
          </a:prstGeom>
          <a:solidFill>
            <a:schemeClr val="accent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584200">
              <a:defRPr sz="2800" b="1">
                <a:solidFill>
                  <a:srgbClr val="FFFFFF"/>
                </a:solidFill>
              </a:defRPr>
            </a:lvl1pPr>
          </a:lstStyle>
          <a:p>
            <a:r>
              <a:t>See Malka’s talk for an insight on Laser Wakefield Acceleration 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The high-gradient wakefield is driven by an intense, high-energy charged particle beam as it passes through the plasma.…"/>
          <p:cNvSpPr txBox="1">
            <a:spLocks noGrp="1"/>
          </p:cNvSpPr>
          <p:nvPr>
            <p:ph type="body" idx="1"/>
          </p:nvPr>
        </p:nvSpPr>
        <p:spPr>
          <a:xfrm>
            <a:off x="698500" y="2249878"/>
            <a:ext cx="11607800" cy="6805222"/>
          </a:xfrm>
          <a:prstGeom prst="rect">
            <a:avLst/>
          </a:prstGeom>
        </p:spPr>
        <p:txBody>
          <a:bodyPr/>
          <a:lstStyle/>
          <a:p>
            <a:pPr marL="380999" indent="-380999">
              <a:defRPr sz="2400"/>
            </a:pPr>
            <a:r>
              <a:t>The high-gradient wakefield is driven by an intense, high-energy charged particle beam as it passes through the plasma. </a:t>
            </a:r>
            <a:endParaRPr>
              <a:latin typeface="Times Roman"/>
              <a:ea typeface="Times Roman"/>
              <a:cs typeface="Times Roman"/>
              <a:sym typeface="Times Roman"/>
            </a:endParaRPr>
          </a:p>
          <a:p>
            <a:pPr marL="380999" indent="-380999">
              <a:defRPr sz="2400"/>
            </a:pPr>
            <a:r>
              <a:t>The space-charge of the electron bunch blows out plasma electrons which rush back in and overshoot setting up a plasma oscillation </a:t>
            </a:r>
          </a:p>
          <a:p>
            <a:pPr marL="380999" indent="-380999">
              <a:defRPr sz="2400"/>
            </a:pPr>
            <a:endParaRPr/>
          </a:p>
          <a:p>
            <a:pPr marL="380999" indent="-380999">
              <a:defRPr sz="2400"/>
            </a:pPr>
            <a:endParaRPr/>
          </a:p>
          <a:p>
            <a:pPr marL="380999" indent="-380999">
              <a:defRPr sz="2400"/>
            </a:pPr>
            <a:endParaRPr/>
          </a:p>
          <a:p>
            <a:pPr marL="380999" indent="-380999">
              <a:defRPr sz="2400"/>
            </a:pPr>
            <a:r>
              <a:t>First demonstration of the excitation of a wakefield by a relativistic beam in the linear regime, i.e. beam density typically less than the plasma density =&gt; J. Rosenzweig et al., Phys. Rev. Lett. 61, 98 (</a:t>
            </a:r>
            <a:r>
              <a:rPr b="1"/>
              <a:t>1988</a:t>
            </a:r>
            <a:r>
              <a:t>) </a:t>
            </a:r>
          </a:p>
          <a:p>
            <a:pPr marL="380999" indent="-380999">
              <a:defRPr sz="2400"/>
            </a:pPr>
            <a:r>
              <a:t>Peak acceleration gradient ~ 1.6 MeV/m, but the experiment clearly showed the wakefield persisting for several plasma wavelengths</a:t>
            </a:r>
          </a:p>
        </p:txBody>
      </p:sp>
      <p:sp>
        <p:nvSpPr>
          <p:cNvPr id="399" name="Single bunch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/>
          <a:p>
            <a:r>
              <a:t>Single bunch</a:t>
            </a:r>
          </a:p>
        </p:txBody>
      </p:sp>
      <p:sp>
        <p:nvSpPr>
          <p:cNvPr id="400" name="Particle-driven Plasma Wakefield Acceler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231090">
              <a:defRPr sz="4260" spc="-85"/>
            </a:lvl1pPr>
          </a:lstStyle>
          <a:p>
            <a:r>
              <a:t>Particle-driven Plasma Wakefield Acceleration</a:t>
            </a:r>
          </a:p>
        </p:txBody>
      </p:sp>
      <p:sp>
        <p:nvSpPr>
          <p:cNvPr id="4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26</a:t>
            </a:fld>
            <a:endParaRPr/>
          </a:p>
        </p:txBody>
      </p:sp>
      <p:pic>
        <p:nvPicPr>
          <p:cNvPr id="40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24617" y="3999820"/>
            <a:ext cx="7555566" cy="27022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aussian electron beam with 42 GeV, 3nC @ 10 Hz, sx = 10µm, 50 fs…"/>
          <p:cNvSpPr txBox="1">
            <a:spLocks noGrp="1"/>
          </p:cNvSpPr>
          <p:nvPr>
            <p:ph type="body" sz="quarter" idx="1"/>
          </p:nvPr>
        </p:nvSpPr>
        <p:spPr>
          <a:xfrm>
            <a:off x="5987417" y="5087276"/>
            <a:ext cx="6632633" cy="3777088"/>
          </a:xfrm>
          <a:prstGeom prst="rect">
            <a:avLst/>
          </a:prstGeom>
        </p:spPr>
        <p:txBody>
          <a:bodyPr/>
          <a:lstStyle/>
          <a:p>
            <a:pPr marL="380999" indent="-380999">
              <a:spcBef>
                <a:spcPts val="1000"/>
              </a:spcBef>
              <a:defRPr sz="2200"/>
            </a:pPr>
            <a:r>
              <a:t>Gaussian electron beam with 42 GeV, 3nC @ 10 Hz, sx = 10µm, 50 fs </a:t>
            </a:r>
          </a:p>
          <a:p>
            <a:pPr marL="380999" indent="-380999">
              <a:spcBef>
                <a:spcPts val="1000"/>
              </a:spcBef>
              <a:defRPr sz="2200"/>
            </a:pPr>
            <a:r>
              <a:t>85cm Lithium vapour source, 2.7x10</a:t>
            </a:r>
            <a:r>
              <a:rPr baseline="31999"/>
              <a:t>17</a:t>
            </a:r>
            <a:r>
              <a:t>cm</a:t>
            </a:r>
            <a:r>
              <a:rPr baseline="31999"/>
              <a:t>-3</a:t>
            </a:r>
          </a:p>
          <a:p>
            <a:pPr marL="609600" lvl="1" indent="-228600">
              <a:spcBef>
                <a:spcPts val="1000"/>
              </a:spcBef>
              <a:buSzPct val="80000"/>
              <a:buBlip>
                <a:blip r:embed="rId3"/>
              </a:buBlip>
              <a:defRPr sz="2200"/>
            </a:pPr>
            <a:r>
              <a:t>Accelerated electrons </a:t>
            </a:r>
            <a:r>
              <a:rPr b="1"/>
              <a:t>from 42 GeV to 85 GeV in 85 cm</a:t>
            </a:r>
            <a:r>
              <a:t> </a:t>
            </a:r>
          </a:p>
          <a:p>
            <a:pPr marL="609600" lvl="1" indent="-228600">
              <a:spcBef>
                <a:spcPts val="1000"/>
              </a:spcBef>
              <a:buSzPct val="80000"/>
              <a:buBlip>
                <a:blip r:embed="rId3"/>
              </a:buBlip>
              <a:defRPr sz="2200"/>
            </a:pPr>
            <a:r>
              <a:t>Reached </a:t>
            </a:r>
            <a:r>
              <a:rPr b="1"/>
              <a:t>accelerating gradient of 52 GeV/m</a:t>
            </a:r>
          </a:p>
          <a:p>
            <a:pPr marL="1142999" lvl="2" indent="-380999">
              <a:spcBef>
                <a:spcPts val="1000"/>
              </a:spcBef>
              <a:defRPr sz="2200"/>
            </a:pPr>
            <a:r>
              <a:t>Energy gain of the 3 km-long SLAC linac</a:t>
            </a:r>
          </a:p>
          <a:p>
            <a:pPr marL="380999" indent="-380999">
              <a:spcBef>
                <a:spcPts val="1000"/>
              </a:spcBef>
              <a:defRPr sz="2200">
                <a:solidFill>
                  <a:schemeClr val="accent5">
                    <a:lumOff val="-29866"/>
                  </a:schemeClr>
                </a:solidFill>
              </a:defRPr>
            </a:pPr>
            <a:r>
              <a:t>Single bunch</a:t>
            </a:r>
          </a:p>
          <a:p>
            <a:pPr marL="761999" lvl="1" indent="-380999">
              <a:spcBef>
                <a:spcPts val="1000"/>
              </a:spcBef>
              <a:defRPr sz="2200"/>
            </a:pPr>
            <a:r>
              <a:rPr b="1"/>
              <a:t>∆E/E</a:t>
            </a:r>
            <a:r>
              <a:t> &gt;&gt; 1%</a:t>
            </a:r>
          </a:p>
        </p:txBody>
      </p:sp>
      <p:sp>
        <p:nvSpPr>
          <p:cNvPr id="407" name="PWFA: Energy doubling in a meter sca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421822">
              <a:defRPr sz="4920" spc="-98"/>
            </a:lvl1pPr>
          </a:lstStyle>
          <a:p>
            <a:r>
              <a:t>PWFA: Energy doubling in a meter scale</a:t>
            </a:r>
            <a:endParaRPr sz="984" b="0" spc="-19">
              <a:solidFill>
                <a:srgbClr val="000000"/>
              </a:solidFill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4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27</a:t>
            </a:fld>
            <a:endParaRPr/>
          </a:p>
        </p:txBody>
      </p:sp>
      <p:pic>
        <p:nvPicPr>
          <p:cNvPr id="40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16997" y="1643825"/>
            <a:ext cx="7933065" cy="2532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0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20882" y="4037526"/>
            <a:ext cx="5381703" cy="5493821"/>
          </a:xfrm>
          <a:prstGeom prst="rect">
            <a:avLst/>
          </a:prstGeom>
          <a:ln w="12700">
            <a:miter lim="400000"/>
          </a:ln>
        </p:spPr>
      </p:pic>
      <p:sp>
        <p:nvSpPr>
          <p:cNvPr id="411" name="Credits: P. Muggli"/>
          <p:cNvSpPr txBox="1"/>
          <p:nvPr/>
        </p:nvSpPr>
        <p:spPr>
          <a:xfrm>
            <a:off x="1820585" y="2457399"/>
            <a:ext cx="1501853" cy="299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Credits: P. Muggli</a:t>
            </a:r>
          </a:p>
        </p:txBody>
      </p:sp>
      <p:sp>
        <p:nvSpPr>
          <p:cNvPr id="412" name="Blumenfeld, I. et al. Nature 445, 741–744 (2007)"/>
          <p:cNvSpPr txBox="1"/>
          <p:nvPr/>
        </p:nvSpPr>
        <p:spPr>
          <a:xfrm>
            <a:off x="698500" y="1412977"/>
            <a:ext cx="11607801" cy="6718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just" defTabSz="457200">
              <a:defRPr sz="2133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Blumenfeld, I. et al. </a:t>
            </a:r>
            <a:r>
              <a:rPr b="1"/>
              <a:t>Nature </a:t>
            </a:r>
            <a:r>
              <a:t>445, 741–744 (2007)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Bunch length of tens of fs down to fs scale…"/>
          <p:cNvSpPr txBox="1">
            <a:spLocks noGrp="1"/>
          </p:cNvSpPr>
          <p:nvPr>
            <p:ph type="body" sz="half" idx="1"/>
          </p:nvPr>
        </p:nvSpPr>
        <p:spPr>
          <a:xfrm>
            <a:off x="698500" y="6059165"/>
            <a:ext cx="11607800" cy="2995935"/>
          </a:xfrm>
          <a:prstGeom prst="rect">
            <a:avLst/>
          </a:prstGeom>
        </p:spPr>
        <p:txBody>
          <a:bodyPr/>
          <a:lstStyle/>
          <a:p>
            <a:pPr marL="377190" indent="-377190" defTabSz="1716590">
              <a:spcBef>
                <a:spcPts val="3100"/>
              </a:spcBef>
              <a:defRPr sz="2970"/>
            </a:pPr>
            <a:r>
              <a:t>Bunch length of tens of fs down to </a:t>
            </a:r>
            <a:r>
              <a:rPr b="1"/>
              <a:t>fs scale </a:t>
            </a:r>
          </a:p>
          <a:p>
            <a:pPr marL="754380" lvl="1" indent="-377190" defTabSz="1716590">
              <a:spcBef>
                <a:spcPts val="3100"/>
              </a:spcBef>
              <a:defRPr sz="2970"/>
            </a:pPr>
            <a:r>
              <a:t>A second, appropriately phased accelerating beam (</a:t>
            </a:r>
            <a:r>
              <a:rPr b="1"/>
              <a:t>witness beam</a:t>
            </a:r>
            <a:r>
              <a:t>), containing fewer particles than the </a:t>
            </a:r>
            <a:r>
              <a:rPr b="1"/>
              <a:t>drive beam</a:t>
            </a:r>
            <a:r>
              <a:t>, is then accelerated by the wake</a:t>
            </a:r>
          </a:p>
          <a:p>
            <a:pPr marL="1131569" lvl="2" indent="-377190" defTabSz="1716590">
              <a:spcBef>
                <a:spcPts val="3100"/>
              </a:spcBef>
              <a:buSzPct val="40000"/>
              <a:buBlip>
                <a:blip r:embed="rId2"/>
              </a:buBlip>
              <a:defRPr sz="2970"/>
            </a:pPr>
            <a:r>
              <a:t>Bunch train (D+W) for bunch acceleration (</a:t>
            </a:r>
            <a:r>
              <a:rPr b="1"/>
              <a:t>∆E/E&lt;&lt;1</a:t>
            </a:r>
            <a:r>
              <a:t>)</a:t>
            </a:r>
          </a:p>
        </p:txBody>
      </p:sp>
      <p:sp>
        <p:nvSpPr>
          <p:cNvPr id="417" name="Two-bunch Train PWF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716590">
              <a:defRPr sz="5940" spc="-118"/>
            </a:lvl1pPr>
          </a:lstStyle>
          <a:p>
            <a:r>
              <a:t>Two-bunch Train PWFA</a:t>
            </a:r>
          </a:p>
        </p:txBody>
      </p:sp>
      <p:sp>
        <p:nvSpPr>
          <p:cNvPr id="4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28</a:t>
            </a:fld>
            <a:endParaRPr/>
          </a:p>
        </p:txBody>
      </p:sp>
      <p:pic>
        <p:nvPicPr>
          <p:cNvPr id="419" name="Screenshot 2023-07-26 at 17.25.15.png" descr="Screenshot 2023-07-26 at 17.25.1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00200" y="2392465"/>
            <a:ext cx="9804400" cy="2730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PWFA: High-efficiency acceler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612554">
              <a:defRPr sz="5580" spc="-111"/>
            </a:lvl1pPr>
          </a:lstStyle>
          <a:p>
            <a:r>
              <a:t>PWFA: High-efficiency acceleration</a:t>
            </a:r>
            <a:endParaRPr sz="1116" b="0" spc="-22">
              <a:solidFill>
                <a:srgbClr val="000000"/>
              </a:solidFill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4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29</a:t>
            </a:fld>
            <a:endParaRPr/>
          </a:p>
        </p:txBody>
      </p:sp>
      <p:pic>
        <p:nvPicPr>
          <p:cNvPr id="42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47649" y="1516823"/>
            <a:ext cx="8211102" cy="2742895"/>
          </a:xfrm>
          <a:prstGeom prst="rect">
            <a:avLst/>
          </a:prstGeom>
          <a:ln w="12700">
            <a:miter lim="400000"/>
          </a:ln>
        </p:spPr>
      </p:pic>
      <p:pic>
        <p:nvPicPr>
          <p:cNvPr id="42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5489" y="4314130"/>
            <a:ext cx="6121401" cy="5283201"/>
          </a:xfrm>
          <a:prstGeom prst="rect">
            <a:avLst/>
          </a:prstGeom>
          <a:ln w="12700">
            <a:miter lim="400000"/>
          </a:ln>
        </p:spPr>
      </p:pic>
      <p:sp>
        <p:nvSpPr>
          <p:cNvPr id="425" name="Injection of two beams into the plasma…"/>
          <p:cNvSpPr txBox="1">
            <a:spLocks noGrp="1"/>
          </p:cNvSpPr>
          <p:nvPr>
            <p:ph type="body" sz="half" idx="1"/>
          </p:nvPr>
        </p:nvSpPr>
        <p:spPr>
          <a:xfrm>
            <a:off x="6587937" y="4475672"/>
            <a:ext cx="5807264" cy="4693728"/>
          </a:xfrm>
          <a:prstGeom prst="rect">
            <a:avLst/>
          </a:prstGeom>
        </p:spPr>
        <p:txBody>
          <a:bodyPr/>
          <a:lstStyle/>
          <a:p>
            <a:pPr marL="380999" indent="-380999">
              <a:defRPr sz="2200"/>
            </a:pPr>
            <a:r>
              <a:t>Injection of two beams into the plasma</a:t>
            </a:r>
          </a:p>
          <a:p>
            <a:pPr marL="761999" lvl="1" indent="-380999">
              <a:defRPr sz="2200"/>
            </a:pPr>
            <a:r>
              <a:t>One drives the wake, </a:t>
            </a:r>
            <a:r>
              <a:rPr i="1"/>
              <a:t>driver</a:t>
            </a:r>
            <a:r>
              <a:t>, one samples the wake, </a:t>
            </a:r>
            <a:r>
              <a:rPr i="1"/>
              <a:t>witness</a:t>
            </a:r>
            <a:r>
              <a:t> </a:t>
            </a:r>
          </a:p>
          <a:p>
            <a:pPr marL="380999" indent="-380999">
              <a:defRPr sz="2200"/>
            </a:pPr>
            <a:r>
              <a:t>Beam loading is key for</a:t>
            </a:r>
          </a:p>
          <a:p>
            <a:pPr marL="761999" lvl="1" indent="-380999">
              <a:defRPr sz="2200"/>
            </a:pPr>
            <a:r>
              <a:t>Narrower energy spread, </a:t>
            </a:r>
            <a:r>
              <a:rPr b="1"/>
              <a:t>∆E/E </a:t>
            </a:r>
            <a:r>
              <a:t>&lt;&lt;1%, and high efficiency</a:t>
            </a:r>
          </a:p>
        </p:txBody>
      </p:sp>
      <p:sp>
        <p:nvSpPr>
          <p:cNvPr id="426" name="Litos, M. et al. Nature 515, 92–95 (2014)"/>
          <p:cNvSpPr txBox="1"/>
          <p:nvPr/>
        </p:nvSpPr>
        <p:spPr>
          <a:xfrm>
            <a:off x="698500" y="1412977"/>
            <a:ext cx="11607801" cy="6718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just" defTabSz="457200">
              <a:defRPr sz="2133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Litos, M. et al. </a:t>
            </a:r>
            <a:r>
              <a:rPr b="1"/>
              <a:t>Nature </a:t>
            </a:r>
            <a:r>
              <a:t>515, 92–95 (2014)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lativistic Plasma Wav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716590">
              <a:defRPr sz="5940" spc="-118"/>
            </a:lvl1pPr>
          </a:lstStyle>
          <a:p>
            <a:r>
              <a:t>Relativistic Plasma Waves</a:t>
            </a:r>
          </a:p>
        </p:txBody>
      </p:sp>
      <p:pic>
        <p:nvPicPr>
          <p:cNvPr id="181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b="32934"/>
          <a:stretch>
            <a:fillRect/>
          </a:stretch>
        </p:blipFill>
        <p:spPr>
          <a:xfrm>
            <a:off x="1003635" y="3527940"/>
            <a:ext cx="5055034" cy="3353974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Courtesy of M. Ferrario"/>
          <p:cNvSpPr txBox="1"/>
          <p:nvPr/>
        </p:nvSpPr>
        <p:spPr>
          <a:xfrm>
            <a:off x="156732" y="8436797"/>
            <a:ext cx="2956174" cy="402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457200">
              <a:defRPr sz="2400" i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Courtesy of M. Ferrario</a:t>
            </a:r>
          </a:p>
        </p:txBody>
      </p:sp>
      <p:sp>
        <p:nvSpPr>
          <p:cNvPr id="1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95965" y="9220199"/>
            <a:ext cx="206097" cy="2874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</p:spTree>
  </p:cSld>
  <p:clrMapOvr>
    <a:masterClrMapping/>
  </p:clrMapOvr>
  <p:transition spd="med" advTm="3083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PWFA acting as an energy transformer has the great potential to double beam energy in a single stage…"/>
          <p:cNvSpPr txBox="1">
            <a:spLocks noGrp="1"/>
          </p:cNvSpPr>
          <p:nvPr>
            <p:ph type="body" sz="quarter" idx="1"/>
          </p:nvPr>
        </p:nvSpPr>
        <p:spPr>
          <a:xfrm>
            <a:off x="698500" y="2273300"/>
            <a:ext cx="11607800" cy="2099365"/>
          </a:xfrm>
          <a:prstGeom prst="rect">
            <a:avLst/>
          </a:prstGeom>
        </p:spPr>
        <p:txBody>
          <a:bodyPr/>
          <a:lstStyle/>
          <a:p>
            <a:pPr>
              <a:defRPr sz="2400"/>
            </a:pPr>
            <a:r>
              <a:rPr b="1"/>
              <a:t>PWFA </a:t>
            </a:r>
            <a:r>
              <a:t>acting as an </a:t>
            </a:r>
            <a:r>
              <a:rPr b="1"/>
              <a:t>energy transformer </a:t>
            </a:r>
            <a:r>
              <a:t>has the great potential to double beam energy in a single stage </a:t>
            </a:r>
            <a:endParaRPr>
              <a:solidFill>
                <a:srgbClr val="000000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>
              <a:defRPr sz="2400"/>
            </a:pPr>
            <a:r>
              <a:t>The energy transfer from the drive bunch to the plasma is optimized by maximizing the transformer ratio</a:t>
            </a:r>
          </a:p>
        </p:txBody>
      </p:sp>
      <p:sp>
        <p:nvSpPr>
          <p:cNvPr id="431" name="Energy gain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/>
          <a:p>
            <a:r>
              <a:t>Energy gain</a:t>
            </a:r>
          </a:p>
        </p:txBody>
      </p:sp>
      <p:sp>
        <p:nvSpPr>
          <p:cNvPr id="432" name="Limitation of PWF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716590">
              <a:defRPr sz="5940" spc="-118"/>
            </a:lvl1pPr>
          </a:lstStyle>
          <a:p>
            <a:r>
              <a:t>Limitation of PWFA</a:t>
            </a:r>
          </a:p>
        </p:txBody>
      </p:sp>
      <p:sp>
        <p:nvSpPr>
          <p:cNvPr id="4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30</a:t>
            </a:fld>
            <a:endParaRPr/>
          </a:p>
        </p:txBody>
      </p:sp>
      <p:pic>
        <p:nvPicPr>
          <p:cNvPr id="434" name="Screenshot 2023-07-26 at 17.30.53.png" descr="Screenshot 2023-07-26 at 17.30.5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55531" y="4121167"/>
            <a:ext cx="2693738" cy="125398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37" name="Symmetric drive bunch current profile in a single-mode structure: the maximum accelerating field behind the drive bunch cannot exceed 2 times the maximum decelerating field amplitude along the drive bunch"/>
          <p:cNvGrpSpPr/>
          <p:nvPr/>
        </p:nvGrpSpPr>
        <p:grpSpPr>
          <a:xfrm>
            <a:off x="739829" y="6224712"/>
            <a:ext cx="6286686" cy="1694689"/>
            <a:chOff x="0" y="0"/>
            <a:chExt cx="6286684" cy="1694688"/>
          </a:xfrm>
        </p:grpSpPr>
        <p:sp>
          <p:nvSpPr>
            <p:cNvPr id="436" name="Symmetric drive bunch current profile in a single-mode structure: the maximum accelerating field behind the drive bunch cannot exceed 2 times the maximum decelerating field amplitude along the drive bunch"/>
            <p:cNvSpPr txBox="1"/>
            <p:nvPr/>
          </p:nvSpPr>
          <p:spPr>
            <a:xfrm>
              <a:off x="19050" y="19050"/>
              <a:ext cx="6248585" cy="16565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just">
                <a:defRPr sz="2000"/>
              </a:pPr>
              <a:r>
                <a:rPr>
                  <a:solidFill>
                    <a:schemeClr val="accent1">
                      <a:hueOff val="114395"/>
                      <a:lumOff val="-24975"/>
                    </a:schemeClr>
                  </a:solidFill>
                </a:rPr>
                <a:t>Symmetric drive bunch current profile in a single-mode structure: the </a:t>
              </a:r>
              <a:r>
                <a:rPr>
                  <a:solidFill>
                    <a:srgbClr val="DF1F00"/>
                  </a:solidFill>
                </a:rPr>
                <a:t>maximum accelerating field </a:t>
              </a:r>
              <a:r>
                <a:rPr>
                  <a:solidFill>
                    <a:schemeClr val="accent1">
                      <a:hueOff val="114395"/>
                      <a:lumOff val="-24975"/>
                    </a:schemeClr>
                  </a:solidFill>
                </a:rPr>
                <a:t>behind the drive bunch</a:t>
              </a:r>
              <a:r>
                <a:t> </a:t>
              </a:r>
              <a:r>
                <a:rPr>
                  <a:solidFill>
                    <a:srgbClr val="DF1F00"/>
                  </a:solidFill>
                </a:rPr>
                <a:t>cannot exceed 2 times the maximum decelerating field </a:t>
              </a:r>
              <a:r>
                <a:rPr>
                  <a:solidFill>
                    <a:schemeClr val="accent1">
                      <a:hueOff val="114395"/>
                      <a:lumOff val="-24975"/>
                    </a:schemeClr>
                  </a:solidFill>
                </a:rPr>
                <a:t>amplitude along the drive bunch </a:t>
              </a:r>
            </a:p>
          </p:txBody>
        </p:sp>
        <p:pic>
          <p:nvPicPr>
            <p:cNvPr id="435" name="Symmetric drive bunch current profile in a single-mode structure: the maximum accelerating field behind the drive bunch cannot exceed 2 times the maximum decelerating field amplitude along the drive bunch Symmetric drive bunch current profile in a single" descr="Symmetric drive bunch current profile in a single-mode structure: the maximum accelerating field behind the drive bunch cannot exceed 2 times the maximum decelerating field amplitude along the drive bunch Symmetric drive bunch current profile in a single-mode structure: the maximum accelerating field behind the drive bunch cannot exceed 2 times the maximum decelerating field amplitude along the drive bunch 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6286685" cy="1694689"/>
            </a:xfrm>
            <a:prstGeom prst="rect">
              <a:avLst/>
            </a:prstGeom>
            <a:effectLst/>
          </p:spPr>
        </p:pic>
      </p:grpSp>
      <p:pic>
        <p:nvPicPr>
          <p:cNvPr id="438" name="Screenshot 2023-07-26 at 17.32.21.png" descr="Screenshot 2023-07-26 at 17.32.2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437567" y="4933362"/>
            <a:ext cx="4142533" cy="458694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41" name="Wakefield theorem*"/>
          <p:cNvGrpSpPr/>
          <p:nvPr/>
        </p:nvGrpSpPr>
        <p:grpSpPr>
          <a:xfrm>
            <a:off x="745585" y="5760926"/>
            <a:ext cx="2565147" cy="487933"/>
            <a:chOff x="0" y="0"/>
            <a:chExt cx="2565145" cy="487932"/>
          </a:xfrm>
        </p:grpSpPr>
        <p:sp>
          <p:nvSpPr>
            <p:cNvPr id="440" name="Wakefield theorem*"/>
            <p:cNvSpPr txBox="1"/>
            <p:nvPr/>
          </p:nvSpPr>
          <p:spPr>
            <a:xfrm>
              <a:off x="19050" y="19050"/>
              <a:ext cx="2527046" cy="449833"/>
            </a:xfrm>
            <a:prstGeom prst="rect">
              <a:avLst/>
            </a:prstGeom>
            <a:solidFill>
              <a:schemeClr val="accent1">
                <a:lumOff val="-13575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 b="1">
                  <a:solidFill>
                    <a:srgbClr val="FFFFFF"/>
                  </a:solidFill>
                </a:defRPr>
              </a:lvl1pPr>
            </a:lstStyle>
            <a:p>
              <a:r>
                <a:t>Wakefield theorem*</a:t>
              </a:r>
            </a:p>
          </p:txBody>
        </p:sp>
        <p:pic>
          <p:nvPicPr>
            <p:cNvPr id="439" name="Wakefield theorem* Wakefield theorem*" descr="Wakefield theorem* Wakefield theorem*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2565146" cy="487933"/>
            </a:xfrm>
            <a:prstGeom prst="rect">
              <a:avLst/>
            </a:prstGeom>
            <a:effectLst/>
          </p:spPr>
        </p:pic>
      </p:grpSp>
      <p:sp>
        <p:nvSpPr>
          <p:cNvPr id="442" name="*V. V. Tsakanov, Nucl. Instrum. Methods Phys. Res., Sect. A 432, 202 (1999)"/>
          <p:cNvSpPr txBox="1"/>
          <p:nvPr/>
        </p:nvSpPr>
        <p:spPr>
          <a:xfrm>
            <a:off x="557386" y="8768965"/>
            <a:ext cx="6995872" cy="324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*</a:t>
            </a:r>
            <a:r>
              <a:rPr>
                <a:solidFill>
                  <a:srgbClr val="231E20"/>
                </a:solidFill>
              </a:rPr>
              <a:t>V. V. Tsakanov, </a:t>
            </a:r>
            <a:r>
              <a:t>Nucl. Instrum. Methods Phys. Res., Sect. A 432, 202 (1999) 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Energy gain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/>
          <a:p>
            <a:r>
              <a:t>Energy gain</a:t>
            </a:r>
          </a:p>
        </p:txBody>
      </p:sp>
      <p:sp>
        <p:nvSpPr>
          <p:cNvPr id="447" name="Limitation of PWF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716590">
              <a:defRPr sz="5940" spc="-118"/>
            </a:lvl1pPr>
          </a:lstStyle>
          <a:p>
            <a:r>
              <a:t>Limitation of PWFA</a:t>
            </a:r>
          </a:p>
        </p:txBody>
      </p:sp>
      <p:sp>
        <p:nvSpPr>
          <p:cNvPr id="4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31</a:t>
            </a:fld>
            <a:endParaRPr/>
          </a:p>
        </p:txBody>
      </p:sp>
      <p:pic>
        <p:nvPicPr>
          <p:cNvPr id="44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67824" y="3726871"/>
            <a:ext cx="8869152" cy="5361070"/>
          </a:xfrm>
          <a:prstGeom prst="rect">
            <a:avLst/>
          </a:prstGeom>
          <a:ln w="12700">
            <a:miter lim="400000"/>
          </a:ln>
        </p:spPr>
      </p:pic>
      <p:sp>
        <p:nvSpPr>
          <p:cNvPr id="450" name="The transformer ratio critically depends on the bunch shape and on the density ratio"/>
          <p:cNvSpPr txBox="1"/>
          <p:nvPr/>
        </p:nvSpPr>
        <p:spPr>
          <a:xfrm>
            <a:off x="685956" y="2256387"/>
            <a:ext cx="11632889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2133">
                <a:solidFill>
                  <a:srgbClr val="17375E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The transformer ratio critically depends on the bunch shape and on the density ratio</a:t>
            </a:r>
          </a:p>
        </p:txBody>
      </p:sp>
      <p:pic>
        <p:nvPicPr>
          <p:cNvPr id="45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16932" y="2847095"/>
            <a:ext cx="5570892" cy="832607"/>
          </a:xfrm>
          <a:prstGeom prst="rect">
            <a:avLst/>
          </a:prstGeom>
          <a:ln w="12700">
            <a:miter lim="400000"/>
          </a:ln>
        </p:spPr>
      </p:pic>
      <p:sp>
        <p:nvSpPr>
          <p:cNvPr id="452" name="&lt;&lt; 1"/>
          <p:cNvSpPr txBox="1"/>
          <p:nvPr/>
        </p:nvSpPr>
        <p:spPr>
          <a:xfrm>
            <a:off x="9331823" y="3070776"/>
            <a:ext cx="527610" cy="337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/>
            </a:lvl1pPr>
          </a:lstStyle>
          <a:p>
            <a:r>
              <a:t>&lt;&lt; 1</a:t>
            </a:r>
          </a:p>
        </p:txBody>
      </p:sp>
      <p:sp>
        <p:nvSpPr>
          <p:cNvPr id="453" name="Rounded Rectangle"/>
          <p:cNvSpPr/>
          <p:nvPr/>
        </p:nvSpPr>
        <p:spPr>
          <a:xfrm>
            <a:off x="3857980" y="3069178"/>
            <a:ext cx="1956860" cy="391003"/>
          </a:xfrm>
          <a:prstGeom prst="roundRect">
            <a:avLst>
              <a:gd name="adj" fmla="val 37393"/>
            </a:avLst>
          </a:prstGeom>
          <a:solidFill>
            <a:schemeClr val="accent4">
              <a:alpha val="3065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54" name="Rounded Rectangle"/>
          <p:cNvSpPr/>
          <p:nvPr/>
        </p:nvSpPr>
        <p:spPr>
          <a:xfrm>
            <a:off x="9261204" y="3094914"/>
            <a:ext cx="668848" cy="337007"/>
          </a:xfrm>
          <a:prstGeom prst="roundRect">
            <a:avLst>
              <a:gd name="adj" fmla="val 37393"/>
            </a:avLst>
          </a:prstGeom>
          <a:solidFill>
            <a:schemeClr val="accent4">
              <a:alpha val="3065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55" name="R ≤ 2"/>
          <p:cNvSpPr txBox="1"/>
          <p:nvPr/>
        </p:nvSpPr>
        <p:spPr>
          <a:xfrm>
            <a:off x="6268677" y="6533749"/>
            <a:ext cx="794361" cy="436397"/>
          </a:xfrm>
          <a:prstGeom prst="rect">
            <a:avLst/>
          </a:prstGeom>
          <a:solidFill>
            <a:srgbClr val="ED220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2200" b="1">
                <a:solidFill>
                  <a:srgbClr val="FFFFFF"/>
                </a:solidFill>
              </a:defRPr>
            </a:lvl1pPr>
          </a:lstStyle>
          <a:p>
            <a:r>
              <a:t>R ≤ 2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By properly tailoring the driver bunch shape, the witness beam energy might be more than doubled when…"/>
          <p:cNvSpPr txBox="1">
            <a:spLocks noGrp="1"/>
          </p:cNvSpPr>
          <p:nvPr>
            <p:ph type="body" idx="1"/>
          </p:nvPr>
        </p:nvSpPr>
        <p:spPr>
          <a:xfrm>
            <a:off x="698500" y="2451100"/>
            <a:ext cx="11607800" cy="5237795"/>
          </a:xfrm>
          <a:prstGeom prst="rect">
            <a:avLst/>
          </a:prstGeom>
        </p:spPr>
        <p:txBody>
          <a:bodyPr/>
          <a:lstStyle/>
          <a:p>
            <a:pPr marL="369570" indent="-369570" defTabSz="1681912">
              <a:spcBef>
                <a:spcPts val="3100"/>
              </a:spcBef>
              <a:defRPr sz="2328"/>
            </a:pPr>
            <a:r>
              <a:t>By properly </a:t>
            </a:r>
            <a:r>
              <a:rPr b="1"/>
              <a:t>tailoring the driver bunch shape</a:t>
            </a:r>
            <a:r>
              <a:t>, the witness beam energy might be more than doubled when </a:t>
            </a:r>
            <a:endParaRPr>
              <a:solidFill>
                <a:srgbClr val="000000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 marL="0" lvl="1" indent="443484" algn="ctr" defTabSz="1681912">
              <a:spcBef>
                <a:spcPts val="3100"/>
              </a:spcBef>
              <a:buSzTx/>
              <a:buNone/>
              <a:defRPr sz="2328" i="1"/>
            </a:pPr>
            <a:r>
              <a:t>The maximum possible transformer ratio for a bunch with given length and total charge corresponds to that charge distribution which causes all particles in the bunch to see the same retarding field* </a:t>
            </a:r>
            <a:endParaRPr>
              <a:solidFill>
                <a:srgbClr val="000000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 marL="369570" indent="-369570" defTabSz="1681912">
              <a:spcBef>
                <a:spcPts val="3100"/>
              </a:spcBef>
              <a:defRPr sz="2328"/>
            </a:pPr>
            <a:r>
              <a:t>Tailoring longitudinal current profile such that all longitudinal slices lose energy at the same rate</a:t>
            </a:r>
          </a:p>
          <a:p>
            <a:pPr marL="739140" lvl="1" indent="-369570" defTabSz="1681912">
              <a:spcBef>
                <a:spcPts val="3100"/>
              </a:spcBef>
              <a:defRPr sz="2328"/>
            </a:pPr>
            <a:r>
              <a:rPr b="1"/>
              <a:t>Asymmetric drive bunch current profile</a:t>
            </a:r>
            <a:r>
              <a:t>,                                                           i.e. triangular, double triangle, doorstep-like                                         distributions, or </a:t>
            </a:r>
            <a:r>
              <a:rPr b="1"/>
              <a:t>multiple ramped bunch                                                                                   trains</a:t>
            </a:r>
            <a:r>
              <a:t>, overcome this limit</a:t>
            </a:r>
            <a:br/>
            <a:r>
              <a:t>(R.Ruth et al., PA 1985; W. Lu et al.,PAC 2009)</a:t>
            </a:r>
          </a:p>
        </p:txBody>
      </p:sp>
      <p:sp>
        <p:nvSpPr>
          <p:cNvPr id="460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461" name="Enhancing Transformer Rati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716590">
              <a:defRPr sz="5940" spc="-118"/>
            </a:lvl1pPr>
          </a:lstStyle>
          <a:p>
            <a:r>
              <a:t>Enhancing Transformer Ratio</a:t>
            </a:r>
          </a:p>
        </p:txBody>
      </p:sp>
      <p:sp>
        <p:nvSpPr>
          <p:cNvPr id="4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32</a:t>
            </a:fld>
            <a:endParaRPr/>
          </a:p>
        </p:txBody>
      </p:sp>
      <p:sp>
        <p:nvSpPr>
          <p:cNvPr id="463" name="*K. Bane, P. Chen, and P. B. Wilson, SLAC-PUB-3662,1985"/>
          <p:cNvSpPr txBox="1"/>
          <p:nvPr/>
        </p:nvSpPr>
        <p:spPr>
          <a:xfrm>
            <a:off x="269492" y="8820225"/>
            <a:ext cx="692523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spcBef>
                <a:spcPts val="1200"/>
              </a:spcBef>
              <a:defRPr sz="2133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*K. Bane, P. Chen, and P. B. Wilson, </a:t>
            </a:r>
            <a:r>
              <a:rPr i="1"/>
              <a:t>SLAC-PUB-3662</a:t>
            </a:r>
            <a:r>
              <a:t>,1985</a:t>
            </a:r>
          </a:p>
        </p:txBody>
      </p:sp>
      <p:pic>
        <p:nvPicPr>
          <p:cNvPr id="464" name="Screenshot 2023-07-31 at 05.59.07.png" descr="Screenshot 2023-07-31 at 05.59.0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34268" y="5317287"/>
            <a:ext cx="4778466" cy="34734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33</a:t>
            </a:fld>
            <a:endParaRPr/>
          </a:p>
        </p:txBody>
      </p:sp>
      <p:sp>
        <p:nvSpPr>
          <p:cNvPr id="469" name="PWFA: High-efficiency acceler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612554">
              <a:defRPr sz="5580" spc="-111"/>
            </a:lvl1pPr>
          </a:lstStyle>
          <a:p>
            <a:r>
              <a:t>PWFA: High-efficiency acceleration</a:t>
            </a:r>
            <a:endParaRPr sz="1116" b="0" spc="-22">
              <a:solidFill>
                <a:srgbClr val="000000"/>
              </a:solidFill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470" name="Electric field in plasma wake is loaded by presence of trailing bunch…"/>
          <p:cNvSpPr txBox="1">
            <a:spLocks noGrp="1"/>
          </p:cNvSpPr>
          <p:nvPr>
            <p:ph type="body" sz="quarter" idx="1"/>
          </p:nvPr>
        </p:nvSpPr>
        <p:spPr>
          <a:xfrm>
            <a:off x="6640003" y="4545093"/>
            <a:ext cx="5807264" cy="2765814"/>
          </a:xfrm>
          <a:prstGeom prst="rect">
            <a:avLst/>
          </a:prstGeom>
        </p:spPr>
        <p:txBody>
          <a:bodyPr/>
          <a:lstStyle/>
          <a:p>
            <a:pPr marL="380999" indent="-380999">
              <a:defRPr sz="2200"/>
            </a:pPr>
            <a:r>
              <a:t>Electric field in plasma wake is loaded by presence of trailing bunch </a:t>
            </a:r>
          </a:p>
          <a:p>
            <a:pPr marL="380999" indent="-380999">
              <a:defRPr sz="2200"/>
            </a:pPr>
            <a:r>
              <a:t>Allows efficient energy extraction from the plasma wake</a:t>
            </a:r>
          </a:p>
        </p:txBody>
      </p:sp>
      <p:pic>
        <p:nvPicPr>
          <p:cNvPr id="471" name="Screenshot 2023-07-30 at 15.21.05.png" descr="Screenshot 2023-07-30 at 15.21.0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3636" y="3449179"/>
            <a:ext cx="6273801" cy="6083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7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76566" y="1551533"/>
            <a:ext cx="6972799" cy="2329244"/>
          </a:xfrm>
          <a:prstGeom prst="rect">
            <a:avLst/>
          </a:prstGeom>
          <a:ln w="12700">
            <a:miter lim="400000"/>
          </a:ln>
        </p:spPr>
      </p:pic>
      <p:sp>
        <p:nvSpPr>
          <p:cNvPr id="473" name="Litos, M. et al. Nature 515, 92–95 (2014)"/>
          <p:cNvSpPr txBox="1"/>
          <p:nvPr/>
        </p:nvSpPr>
        <p:spPr>
          <a:xfrm>
            <a:off x="698500" y="1412977"/>
            <a:ext cx="11607801" cy="6718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just" defTabSz="457200">
              <a:defRPr sz="2133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Litos, M. et al. </a:t>
            </a:r>
            <a:r>
              <a:rPr b="1"/>
              <a:t>Nature </a:t>
            </a:r>
            <a:r>
              <a:t>515, 92–95 (2014)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Bunch spacing depends on the plasma density…"/>
          <p:cNvSpPr txBox="1">
            <a:spLocks noGrp="1"/>
          </p:cNvSpPr>
          <p:nvPr>
            <p:ph type="body" idx="1"/>
          </p:nvPr>
        </p:nvSpPr>
        <p:spPr>
          <a:xfrm>
            <a:off x="698500" y="4098603"/>
            <a:ext cx="11607800" cy="4918397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2000"/>
              </a:spcBef>
              <a:defRPr sz="2400"/>
            </a:pPr>
            <a:r>
              <a:t>Bunch spacing depends on the plasma density</a:t>
            </a:r>
          </a:p>
          <a:p>
            <a:pPr>
              <a:spcBef>
                <a:spcPts val="2000"/>
              </a:spcBef>
              <a:defRPr sz="2400"/>
            </a:pPr>
            <a:endParaRPr/>
          </a:p>
          <a:p>
            <a:pPr>
              <a:spcBef>
                <a:spcPts val="2000"/>
              </a:spcBef>
              <a:defRPr sz="2400"/>
            </a:pPr>
            <a:endParaRPr/>
          </a:p>
          <a:p>
            <a:pPr>
              <a:spcBef>
                <a:spcPts val="2000"/>
              </a:spcBef>
              <a:defRPr sz="2400"/>
            </a:pPr>
            <a:endParaRPr/>
          </a:p>
          <a:p>
            <a:pPr>
              <a:spcBef>
                <a:spcPts val="2000"/>
              </a:spcBef>
              <a:defRPr sz="2400"/>
            </a:pPr>
            <a:endParaRPr/>
          </a:p>
          <a:p>
            <a:pPr>
              <a:spcBef>
                <a:spcPts val="2000"/>
              </a:spcBef>
              <a:defRPr sz="2400"/>
            </a:pPr>
            <a:r>
              <a:t>Increase in energy of a trailing particle      </a:t>
            </a:r>
            <a:r>
              <a:rPr baseline="4166">
                <a:solidFill>
                  <a:srgbClr val="0433FF"/>
                </a:solidFill>
                <a:latin typeface="Times Roman"/>
                <a:ea typeface="Times Roman"/>
                <a:cs typeface="Times Roman"/>
                <a:sym typeface="Times Roman"/>
              </a:rPr>
              <a:t>∆γ</a:t>
            </a:r>
            <a:r>
              <a:rPr i="1" baseline="4166">
                <a:solidFill>
                  <a:srgbClr val="0433FF"/>
                </a:solidFill>
                <a:latin typeface="Times Roman"/>
                <a:ea typeface="Times Roman"/>
                <a:cs typeface="Times Roman"/>
                <a:sym typeface="Times Roman"/>
              </a:rPr>
              <a:t>m</a:t>
            </a:r>
            <a:r>
              <a:rPr i="1" baseline="-6250">
                <a:solidFill>
                  <a:srgbClr val="0433FF"/>
                </a:solidFill>
                <a:latin typeface="Times Roman"/>
                <a:ea typeface="Times Roman"/>
                <a:cs typeface="Times Roman"/>
                <a:sym typeface="Times Roman"/>
              </a:rPr>
              <a:t>e</a:t>
            </a:r>
            <a:r>
              <a:rPr i="1" baseline="4166">
                <a:solidFill>
                  <a:srgbClr val="0433FF"/>
                </a:solidFill>
                <a:latin typeface="Times Roman"/>
                <a:ea typeface="Times Roman"/>
                <a:cs typeface="Times Roman"/>
                <a:sym typeface="Times Roman"/>
              </a:rPr>
              <a:t>c</a:t>
            </a:r>
            <a:r>
              <a:rPr i="1" baseline="37500">
                <a:solidFill>
                  <a:srgbClr val="0433FF"/>
                </a:solidFill>
                <a:latin typeface="Times Roman"/>
                <a:ea typeface="Times Roman"/>
                <a:cs typeface="Times Roman"/>
                <a:sym typeface="Times Roman"/>
              </a:rPr>
              <a:t>2 </a:t>
            </a:r>
            <a:r>
              <a:rPr baseline="4166">
                <a:solidFill>
                  <a:srgbClr val="0433FF"/>
                </a:solidFill>
                <a:latin typeface="Symbol"/>
                <a:ea typeface="Symbol"/>
                <a:cs typeface="Symbol"/>
                <a:sym typeface="Symbol"/>
              </a:rPr>
              <a:t>~ </a:t>
            </a:r>
            <a:r>
              <a:rPr i="1" baseline="4166">
                <a:solidFill>
                  <a:srgbClr val="0433FF"/>
                </a:solidFill>
                <a:latin typeface="Times Roman"/>
                <a:ea typeface="Times Roman"/>
                <a:cs typeface="Times Roman"/>
                <a:sym typeface="Times Roman"/>
              </a:rPr>
              <a:t>eE</a:t>
            </a:r>
            <a:r>
              <a:rPr baseline="-6250">
                <a:solidFill>
                  <a:srgbClr val="0433FF"/>
                </a:solidFill>
                <a:latin typeface="Times Roman"/>
                <a:ea typeface="Times Roman"/>
                <a:cs typeface="Times Roman"/>
                <a:sym typeface="Times Roman"/>
              </a:rPr>
              <a:t>+,</a:t>
            </a:r>
            <a:r>
              <a:rPr i="1" baseline="-6250">
                <a:solidFill>
                  <a:srgbClr val="0433FF"/>
                </a:solidFill>
                <a:latin typeface="Times Roman"/>
                <a:ea typeface="Times Roman"/>
                <a:cs typeface="Times Roman"/>
                <a:sym typeface="Times Roman"/>
              </a:rPr>
              <a:t>max</a:t>
            </a:r>
            <a:r>
              <a:rPr i="1" baseline="4166">
                <a:solidFill>
                  <a:srgbClr val="0433FF"/>
                </a:solidFill>
                <a:latin typeface="Times Roman"/>
                <a:ea typeface="Times Roman"/>
                <a:cs typeface="Times Roman"/>
                <a:sym typeface="Times Roman"/>
              </a:rPr>
              <a:t>L</a:t>
            </a:r>
            <a:r>
              <a:rPr i="1" baseline="-6250">
                <a:solidFill>
                  <a:srgbClr val="0433FF"/>
                </a:solidFill>
                <a:latin typeface="Times Roman"/>
                <a:ea typeface="Times Roman"/>
                <a:cs typeface="Times Roman"/>
                <a:sym typeface="Times Roman"/>
              </a:rPr>
              <a:t>d </a:t>
            </a:r>
            <a:r>
              <a:rPr baseline="4166">
                <a:solidFill>
                  <a:srgbClr val="0433FF"/>
                </a:solidFill>
                <a:latin typeface="Times Roman"/>
                <a:ea typeface="Times Roman"/>
                <a:cs typeface="Times Roman"/>
                <a:sym typeface="Times Roman"/>
              </a:rPr>
              <a:t>= </a:t>
            </a:r>
            <a:r>
              <a:rPr i="1" baseline="4166">
                <a:solidFill>
                  <a:srgbClr val="0433FF"/>
                </a:solidFill>
                <a:latin typeface="Times Roman"/>
                <a:ea typeface="Times Roman"/>
                <a:cs typeface="Times Roman"/>
                <a:sym typeface="Times Roman"/>
              </a:rPr>
              <a:t>R</a:t>
            </a:r>
            <a:r>
              <a:rPr baseline="4166">
                <a:solidFill>
                  <a:srgbClr val="0433FF"/>
                </a:solidFill>
                <a:latin typeface="Times Roman"/>
                <a:ea typeface="Times Roman"/>
                <a:cs typeface="Times Roman"/>
                <a:sym typeface="Times Roman"/>
              </a:rPr>
              <a:t>γ</a:t>
            </a:r>
            <a:r>
              <a:rPr i="1" baseline="-6250">
                <a:solidFill>
                  <a:srgbClr val="0433FF"/>
                </a:solidFill>
                <a:latin typeface="Times Roman"/>
                <a:ea typeface="Times Roman"/>
                <a:cs typeface="Times Roman"/>
                <a:sym typeface="Times Roman"/>
              </a:rPr>
              <a:t>b</a:t>
            </a:r>
            <a:r>
              <a:rPr i="1" baseline="4166">
                <a:solidFill>
                  <a:srgbClr val="0433FF"/>
                </a:solidFill>
                <a:latin typeface="Times Roman"/>
                <a:ea typeface="Times Roman"/>
                <a:cs typeface="Times Roman"/>
                <a:sym typeface="Times Roman"/>
              </a:rPr>
              <a:t>m</a:t>
            </a:r>
            <a:r>
              <a:rPr i="1" baseline="-6250">
                <a:solidFill>
                  <a:srgbClr val="0433FF"/>
                </a:solidFill>
                <a:latin typeface="Times Roman"/>
                <a:ea typeface="Times Roman"/>
                <a:cs typeface="Times Roman"/>
                <a:sym typeface="Times Roman"/>
              </a:rPr>
              <a:t>e</a:t>
            </a:r>
            <a:r>
              <a:rPr i="1" baseline="4166">
                <a:solidFill>
                  <a:srgbClr val="0433FF"/>
                </a:solidFill>
                <a:latin typeface="Times Roman"/>
                <a:ea typeface="Times Roman"/>
                <a:cs typeface="Times Roman"/>
                <a:sym typeface="Times Roman"/>
              </a:rPr>
              <a:t>c</a:t>
            </a:r>
            <a:r>
              <a:rPr i="1" baseline="37500">
                <a:solidFill>
                  <a:srgbClr val="0433FF"/>
                </a:solidFill>
                <a:latin typeface="Times Roman"/>
                <a:ea typeface="Times Roman"/>
                <a:cs typeface="Times Roman"/>
                <a:sym typeface="Times Roman"/>
              </a:rPr>
              <a:t>2</a:t>
            </a:r>
          </a:p>
          <a:p>
            <a:pPr>
              <a:spcBef>
                <a:spcPts val="2000"/>
              </a:spcBef>
              <a:defRPr sz="2400"/>
            </a:pPr>
            <a:r>
              <a:t>Preservation of witness emittance and length</a:t>
            </a:r>
          </a:p>
          <a:p>
            <a:pPr>
              <a:spcBef>
                <a:spcPts val="2000"/>
              </a:spcBef>
              <a:defRPr sz="2400"/>
            </a:pPr>
            <a:r>
              <a:t>Better control of the energy spread</a:t>
            </a:r>
          </a:p>
        </p:txBody>
      </p:sp>
      <p:sp>
        <p:nvSpPr>
          <p:cNvPr id="476" name="Multi-bunch shaping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/>
          <a:p>
            <a:r>
              <a:t>Multi-bunch shaping</a:t>
            </a:r>
          </a:p>
        </p:txBody>
      </p:sp>
      <p:sp>
        <p:nvSpPr>
          <p:cNvPr id="477" name="Resonant PWF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716590">
              <a:defRPr sz="5940" spc="-118"/>
            </a:lvl1pPr>
          </a:lstStyle>
          <a:p>
            <a:r>
              <a:t>Resonant PWFA</a:t>
            </a:r>
          </a:p>
        </p:txBody>
      </p:sp>
      <p:sp>
        <p:nvSpPr>
          <p:cNvPr id="4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34</a:t>
            </a:fld>
            <a:endParaRPr/>
          </a:p>
        </p:txBody>
      </p:sp>
      <p:pic>
        <p:nvPicPr>
          <p:cNvPr id="479" name="Screenshot 2023-07-27 at 15.30.14.png" descr="Screenshot 2023-07-27 at 15.30.1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39998" y="1520450"/>
            <a:ext cx="6210658" cy="2236442"/>
          </a:xfrm>
          <a:prstGeom prst="rect">
            <a:avLst/>
          </a:prstGeom>
          <a:ln w="12700">
            <a:miter lim="400000"/>
          </a:ln>
        </p:spPr>
      </p:pic>
      <p:pic>
        <p:nvPicPr>
          <p:cNvPr id="480" name="Screenshot 2023-07-27 at 15.32.26.png" descr="Screenshot 2023-07-27 at 15.32.2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9631" y="2526541"/>
            <a:ext cx="2743201" cy="1130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64995" y="4727115"/>
            <a:ext cx="9543962" cy="2034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Focusing force is sinusoidal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defTabSz="440266">
              <a:defRPr sz="2850"/>
            </a:lvl1pPr>
          </a:lstStyle>
          <a:p>
            <a:r>
              <a:t>Focusing force is sinusoidal</a:t>
            </a:r>
            <a:endParaRPr sz="90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486" name="From Linear Regime: nb&lt;&lt;n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r>
              <a:t>From Linear Regime: </a:t>
            </a:r>
            <a:r>
              <a:rPr b="0"/>
              <a:t>n</a:t>
            </a:r>
            <a:r>
              <a:rPr b="0" baseline="-5999"/>
              <a:t>b</a:t>
            </a:r>
            <a:r>
              <a:rPr b="0"/>
              <a:t>&lt;&lt;n</a:t>
            </a:r>
            <a:r>
              <a:rPr b="0" baseline="-5999"/>
              <a:t>0</a:t>
            </a:r>
          </a:p>
        </p:txBody>
      </p:sp>
      <p:sp>
        <p:nvSpPr>
          <p:cNvPr id="4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35</a:t>
            </a:fld>
            <a:endParaRPr/>
          </a:p>
        </p:txBody>
      </p:sp>
      <p:pic>
        <p:nvPicPr>
          <p:cNvPr id="48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8984" y="2151766"/>
            <a:ext cx="5670352" cy="5979053"/>
          </a:xfrm>
          <a:prstGeom prst="rect">
            <a:avLst/>
          </a:prstGeom>
          <a:ln w="12700">
            <a:miter lim="400000"/>
          </a:ln>
        </p:spPr>
      </p:pic>
      <p:pic>
        <p:nvPicPr>
          <p:cNvPr id="489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r="1482"/>
          <a:stretch>
            <a:fillRect/>
          </a:stretch>
        </p:blipFill>
        <p:spPr>
          <a:xfrm>
            <a:off x="6449673" y="2562423"/>
            <a:ext cx="5882815" cy="4371864"/>
          </a:xfrm>
          <a:prstGeom prst="rect">
            <a:avLst/>
          </a:prstGeom>
          <a:ln w="12700">
            <a:miter lim="400000"/>
          </a:ln>
        </p:spPr>
      </p:pic>
      <p:sp>
        <p:nvSpPr>
          <p:cNvPr id="490" name="Lower wakefields…"/>
          <p:cNvSpPr txBox="1"/>
          <p:nvPr/>
        </p:nvSpPr>
        <p:spPr>
          <a:xfrm>
            <a:off x="6727419" y="7173320"/>
            <a:ext cx="5327387" cy="18082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79400" indent="-279400" algn="l" defTabSz="457200">
              <a:buSzPct val="40000"/>
              <a:buBlip>
                <a:blip r:embed="rId5"/>
              </a:buBlip>
              <a:defRPr sz="2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Lower wakefields </a:t>
            </a:r>
          </a:p>
          <a:p>
            <a:pPr marL="279400" indent="-279400" algn="l" defTabSz="457200">
              <a:buSzPct val="40000"/>
              <a:buBlip>
                <a:blip r:embed="rId5"/>
              </a:buBlip>
              <a:defRPr sz="2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Transverse forces not linear in </a:t>
            </a:r>
            <a:r>
              <a:rPr i="1"/>
              <a:t>r</a:t>
            </a:r>
            <a:r>
              <a:t> </a:t>
            </a:r>
          </a:p>
          <a:p>
            <a:pPr marL="279400" indent="-279400" algn="l" defTabSz="457200">
              <a:buSzPct val="40000"/>
              <a:buBlip>
                <a:blip r:embed="rId6"/>
              </a:buBlip>
              <a:defRPr sz="2200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</a:defRPr>
            </a:pPr>
            <a:r>
              <a:t>Symmetric for positive and negative witness bunches </a:t>
            </a:r>
          </a:p>
          <a:p>
            <a:pPr marL="279400" indent="-279400" algn="l" defTabSz="457200">
              <a:buSzPct val="40000"/>
              <a:buBlip>
                <a:blip r:embed="rId6"/>
              </a:buBlip>
              <a:defRPr sz="2200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</a:defRPr>
            </a:pPr>
            <a:r>
              <a:t>Well described by theory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The wake structure depends on the driver pulse «intensity»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defTabSz="534190">
              <a:defRPr sz="3458"/>
            </a:lvl1pPr>
          </a:lstStyle>
          <a:p>
            <a:r>
              <a:t>The wake structure depends on the driver pulse «intensity» </a:t>
            </a:r>
          </a:p>
        </p:txBody>
      </p:sp>
      <p:sp>
        <p:nvSpPr>
          <p:cNvPr id="495" name="to Quasi-Linear and Non-Linear Regim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421822">
              <a:defRPr sz="4920" spc="-98"/>
            </a:lvl1pPr>
          </a:lstStyle>
          <a:p>
            <a:r>
              <a:t>to Quasi-Linear and Non-Linear Regime</a:t>
            </a:r>
          </a:p>
        </p:txBody>
      </p:sp>
      <p:sp>
        <p:nvSpPr>
          <p:cNvPr id="49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36</a:t>
            </a:fld>
            <a:endParaRPr/>
          </a:p>
        </p:txBody>
      </p:sp>
      <p:pic>
        <p:nvPicPr>
          <p:cNvPr id="49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556" y="2565735"/>
            <a:ext cx="6724643" cy="5090082"/>
          </a:xfrm>
          <a:prstGeom prst="rect">
            <a:avLst/>
          </a:prstGeom>
          <a:ln w="12700">
            <a:miter lim="400000"/>
          </a:ln>
        </p:spPr>
      </p:pic>
      <p:pic>
        <p:nvPicPr>
          <p:cNvPr id="498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2289" r="2289"/>
          <a:stretch>
            <a:fillRect/>
          </a:stretch>
        </p:blipFill>
        <p:spPr>
          <a:xfrm>
            <a:off x="7086282" y="2501331"/>
            <a:ext cx="5327312" cy="4320155"/>
          </a:xfrm>
          <a:prstGeom prst="rect">
            <a:avLst/>
          </a:prstGeom>
          <a:ln w="12700">
            <a:miter lim="400000"/>
          </a:ln>
        </p:spPr>
      </p:pic>
      <p:sp>
        <p:nvSpPr>
          <p:cNvPr id="499" name="Ez"/>
          <p:cNvSpPr txBox="1"/>
          <p:nvPr/>
        </p:nvSpPr>
        <p:spPr>
          <a:xfrm>
            <a:off x="2288108" y="2834743"/>
            <a:ext cx="366777" cy="411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 b="1">
                <a:solidFill>
                  <a:schemeClr val="accent5">
                    <a:lumOff val="-29866"/>
                  </a:schemeClr>
                </a:solidFill>
              </a:defRPr>
            </a:pPr>
            <a:r>
              <a:t>E</a:t>
            </a:r>
            <a:r>
              <a:rPr baseline="-5999"/>
              <a:t>z</a:t>
            </a:r>
          </a:p>
        </p:txBody>
      </p:sp>
      <p:sp>
        <p:nvSpPr>
          <p:cNvPr id="500" name="Higher wakefields…"/>
          <p:cNvSpPr txBox="1"/>
          <p:nvPr/>
        </p:nvSpPr>
        <p:spPr>
          <a:xfrm>
            <a:off x="7086215" y="6826542"/>
            <a:ext cx="5327387" cy="2494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79400" indent="-279400" algn="l" defTabSz="457200">
              <a:buSzPct val="40000"/>
              <a:buBlip>
                <a:blip r:embed="rId5"/>
              </a:buBlip>
              <a:defRPr sz="2200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</a:defRPr>
            </a:pPr>
            <a:r>
              <a:t>Higher wakefields </a:t>
            </a:r>
          </a:p>
          <a:p>
            <a:pPr marL="279400" indent="-279400" algn="l" defTabSz="457200">
              <a:buSzPct val="40000"/>
              <a:buBlip>
                <a:blip r:embed="rId5"/>
              </a:buBlip>
              <a:defRPr sz="2200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</a:defRPr>
            </a:pPr>
            <a:r>
              <a:t>transverse forces linear in r (emittance preservation) </a:t>
            </a:r>
          </a:p>
          <a:p>
            <a:pPr marL="279400" indent="-279400" algn="l" defTabSz="457200">
              <a:buSzPct val="40000"/>
              <a:buBlip>
                <a:blip r:embed="rId5"/>
              </a:buBlip>
              <a:defRPr sz="2200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</a:defRPr>
            </a:pPr>
            <a:r>
              <a:t>High charge witness acceleration possible </a:t>
            </a:r>
          </a:p>
          <a:p>
            <a:pPr marL="279400" indent="-279400" algn="l" defTabSz="457200">
              <a:buSzPct val="40000"/>
              <a:buBlip>
                <a:blip r:embed="rId6"/>
              </a:buBlip>
              <a:defRPr sz="2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Requires more intense drivers </a:t>
            </a:r>
          </a:p>
          <a:p>
            <a:pPr marL="279400" indent="-279400" algn="l" defTabSz="457200">
              <a:buSzPct val="40000"/>
              <a:buBlip>
                <a:blip r:embed="rId6"/>
              </a:buBlip>
              <a:defRPr sz="2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Not ideal for positron acceleration</a:t>
            </a:r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Condition for blow-out…"/>
          <p:cNvSpPr txBox="1">
            <a:spLocks noGrp="1"/>
          </p:cNvSpPr>
          <p:nvPr>
            <p:ph type="body" idx="1"/>
          </p:nvPr>
        </p:nvSpPr>
        <p:spPr>
          <a:xfrm>
            <a:off x="698500" y="2290233"/>
            <a:ext cx="11607800" cy="6096001"/>
          </a:xfrm>
          <a:prstGeom prst="rect">
            <a:avLst/>
          </a:prstGeom>
        </p:spPr>
        <p:txBody>
          <a:bodyPr/>
          <a:lstStyle/>
          <a:p>
            <a:pPr marL="358140" indent="-358140" defTabSz="1629894">
              <a:spcBef>
                <a:spcPts val="3000"/>
              </a:spcBef>
              <a:defRPr sz="2256"/>
            </a:pPr>
            <a:r>
              <a:t>Condition for blow-out</a:t>
            </a:r>
          </a:p>
          <a:p>
            <a:pPr marL="716280" lvl="1" indent="-358140" defTabSz="1629894">
              <a:spcBef>
                <a:spcPts val="3000"/>
              </a:spcBef>
              <a:defRPr sz="2256"/>
            </a:pPr>
            <a:r>
              <a:t>Bubble formation w/o wavebreaking,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baseline="-5999"/>
              <a:t>p</a:t>
            </a:r>
            <a:r>
              <a:t> is constant</a:t>
            </a:r>
          </a:p>
          <a:p>
            <a:pPr marL="1074419" lvl="2" indent="-358140" defTabSz="1629894">
              <a:spcBef>
                <a:spcPts val="3000"/>
              </a:spcBef>
              <a:defRPr sz="2256"/>
            </a:pPr>
            <a:r>
              <a:t>Resonant scheme in blowout</a:t>
            </a:r>
          </a:p>
          <a:p>
            <a:pPr marL="716280" lvl="1" indent="-358140" defTabSz="1629894">
              <a:spcBef>
                <a:spcPts val="3000"/>
              </a:spcBef>
              <a:defRPr sz="2256"/>
            </a:pPr>
            <a:r>
              <a:t>Linear focusing force =&gt; emittance preservation</a:t>
            </a:r>
          </a:p>
          <a:p>
            <a:pPr marL="358140" indent="-358140" defTabSz="1629894">
              <a:spcBef>
                <a:spcPts val="3000"/>
              </a:spcBef>
              <a:defRPr sz="2256"/>
            </a:pPr>
            <a:r>
              <a:t>A measure of non-linearity is the normalised charge</a:t>
            </a:r>
          </a:p>
          <a:p>
            <a:pPr marL="358140" indent="-358140" defTabSz="1629894">
              <a:spcBef>
                <a:spcPts val="3000"/>
              </a:spcBef>
              <a:defRPr sz="2256"/>
            </a:pPr>
            <a:endParaRPr/>
          </a:p>
          <a:p>
            <a:pPr marL="358140" indent="-358140" defTabSz="1629894">
              <a:spcBef>
                <a:spcPts val="3000"/>
              </a:spcBef>
              <a:defRPr sz="2256"/>
            </a:pPr>
            <a:r>
              <a:t>Using low emittance, high brightness beams</a:t>
            </a:r>
          </a:p>
          <a:p>
            <a:pPr marL="358140" indent="-358140" defTabSz="1629894">
              <a:spcBef>
                <a:spcPts val="3000"/>
              </a:spcBef>
              <a:defRPr sz="2256"/>
            </a:pPr>
            <a:endParaRPr/>
          </a:p>
          <a:p>
            <a:pPr marL="716280" lvl="1" indent="-358140" defTabSz="1629894">
              <a:spcBef>
                <a:spcPts val="3000"/>
              </a:spcBef>
              <a:defRPr sz="2256" b="1"/>
            </a:pPr>
            <a:r>
              <a:t>Quasi-non Linear Regime</a:t>
            </a:r>
          </a:p>
        </p:txBody>
      </p:sp>
      <p:sp>
        <p:nvSpPr>
          <p:cNvPr id="505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506" name="Quasi-non Linear Regim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716590">
              <a:defRPr sz="5940" spc="-118"/>
            </a:lvl1pPr>
          </a:lstStyle>
          <a:p>
            <a:r>
              <a:t>Quasi-non Linear Regime</a:t>
            </a:r>
          </a:p>
        </p:txBody>
      </p:sp>
      <p:sp>
        <p:nvSpPr>
          <p:cNvPr id="50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37</a:t>
            </a:fld>
            <a:endParaRPr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08" name="Equation"/>
              <p:cNvSpPr txBox="1"/>
              <p:nvPr/>
            </p:nvSpPr>
            <p:spPr>
              <a:xfrm>
                <a:off x="4765609" y="2290233"/>
                <a:ext cx="828540" cy="70054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sz="24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sz="2400" i="1">
                                  <a:solidFill>
                                    <a:srgbClr val="5E5E5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400" i="1">
                                  <a:solidFill>
                                    <a:srgbClr val="5E5E5E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sz="2400" i="1">
                                  <a:solidFill>
                                    <a:srgbClr val="5E5E5E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sz="2400" i="1">
                                  <a:solidFill>
                                    <a:srgbClr val="5E5E5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400" i="1">
                                  <a:solidFill>
                                    <a:srgbClr val="5E5E5E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sz="2400" i="1">
                                  <a:solidFill>
                                    <a:srgbClr val="5E5E5E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r>
                        <a:rPr sz="24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&gt;1</m:t>
                      </m:r>
                    </m:oMath>
                  </m:oMathPara>
                </a14:m>
                <a:endParaRPr sz="2400">
                  <a:solidFill>
                    <a:srgbClr val="5E5E5E"/>
                  </a:solidFill>
                </a:endParaRPr>
              </a:p>
            </p:txBody>
          </p:sp>
        </mc:Choice>
        <mc:Fallback>
          <p:sp>
            <p:nvSpPr>
              <p:cNvPr id="508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5609" y="2290233"/>
                <a:ext cx="828540" cy="700541"/>
              </a:xfrm>
              <a:prstGeom prst="rect">
                <a:avLst/>
              </a:prstGeom>
              <a:blipFill>
                <a:blip r:embed="rId3"/>
                <a:stretch>
                  <a:fillRect l="-7576" r="-21212" b="-14545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09" name="Equation"/>
              <p:cNvSpPr txBox="1"/>
              <p:nvPr/>
            </p:nvSpPr>
            <p:spPr>
              <a:xfrm>
                <a:off x="1956699" y="5641997"/>
                <a:ext cx="2681248" cy="867175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Upp>
                        <m:limUppPr>
                          <m:ctrlPr>
                            <a:rPr sz="2400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r>
                            <a:rPr sz="24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lim>
                          <m:r>
                            <a:rPr sz="24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  <m:t>˜</m:t>
                          </m:r>
                        </m:lim>
                      </m:limUpp>
                      <m:r>
                        <a:rPr sz="2400" i="1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sz="24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sz="2400" i="1">
                                  <a:solidFill>
                                    <a:srgbClr val="004C7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400" i="1">
                                  <a:solidFill>
                                    <a:srgbClr val="004C7F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sz="2400" i="1">
                                  <a:solidFill>
                                    <a:srgbClr val="004C7F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sSubSup>
                            <m:sSubSupPr>
                              <m:ctrlPr>
                                <a:rPr sz="2400" i="1">
                                  <a:solidFill>
                                    <a:srgbClr val="004C7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sz="2400" i="1">
                                  <a:solidFill>
                                    <a:srgbClr val="004C7F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sz="2400" i="1">
                                  <a:solidFill>
                                    <a:srgbClr val="004C7F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sz="2400" i="1">
                                  <a:solidFill>
                                    <a:srgbClr val="004C7F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sz="2400" i="1">
                                  <a:solidFill>
                                    <a:srgbClr val="004C7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400" i="1">
                                  <a:solidFill>
                                    <a:srgbClr val="004C7F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sz="2400" i="1">
                                  <a:solidFill>
                                    <a:srgbClr val="004C7F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r>
                        <a:rPr sz="2400" i="1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=4</m:t>
                      </m:r>
                      <m:r>
                        <a:rPr sz="2400" i="1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sSub>
                        <m:sSubPr>
                          <m:ctrlPr>
                            <a:rPr sz="24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4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sz="24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sSub>
                        <m:sSubPr>
                          <m:ctrlPr>
                            <a:rPr sz="24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4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sz="24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sSub>
                        <m:sSubPr>
                          <m:ctrlPr>
                            <a:rPr sz="24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4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sz="24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sz="2400">
                  <a:solidFill>
                    <a:srgbClr val="004D80"/>
                  </a:solidFill>
                </a:endParaRPr>
              </a:p>
            </p:txBody>
          </p:sp>
        </mc:Choice>
        <mc:Fallback>
          <p:sp>
            <p:nvSpPr>
              <p:cNvPr id="509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6699" y="5641997"/>
                <a:ext cx="2681248" cy="867175"/>
              </a:xfrm>
              <a:prstGeom prst="rect">
                <a:avLst/>
              </a:prstGeom>
              <a:blipFill>
                <a:blip r:embed="rId4"/>
                <a:stretch>
                  <a:fillRect l="-4245" r="-11792" b="-4348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10" name="Equation"/>
              <p:cNvSpPr txBox="1"/>
              <p:nvPr/>
            </p:nvSpPr>
            <p:spPr>
              <a:xfrm>
                <a:off x="4758004" y="7157190"/>
                <a:ext cx="2717859" cy="70054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Upp>
                        <m:limUppPr>
                          <m:ctrlPr>
                            <a:rPr sz="2400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r>
                            <a:rPr sz="24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lim>
                          <m:r>
                            <a:rPr sz="24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˜</m:t>
                          </m:r>
                        </m:lim>
                      </m:limUpp>
                      <m:r>
                        <a:rPr sz="24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&lt;1</m:t>
                      </m:r>
                      <m:r>
                        <m:rPr>
                          <m:nor/>
                        </m:rPr>
                        <a:rPr sz="24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and</m:t>
                      </m:r>
                      <m:f>
                        <m:fPr>
                          <m:ctrlPr>
                            <a:rPr sz="24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sz="2400" i="1">
                                  <a:solidFill>
                                    <a:srgbClr val="5E5E5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400" i="1">
                                  <a:solidFill>
                                    <a:srgbClr val="5E5E5E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sz="2400" i="1">
                                  <a:solidFill>
                                    <a:srgbClr val="5E5E5E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sz="2400" i="1">
                                  <a:solidFill>
                                    <a:srgbClr val="5E5E5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400" i="1">
                                  <a:solidFill>
                                    <a:srgbClr val="5E5E5E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sz="2400" i="1">
                                  <a:solidFill>
                                    <a:srgbClr val="5E5E5E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r>
                        <a:rPr sz="24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&gt;1</m:t>
                      </m:r>
                    </m:oMath>
                  </m:oMathPara>
                </a14:m>
                <a:endParaRPr sz="2400">
                  <a:solidFill>
                    <a:srgbClr val="5E5E5E"/>
                  </a:solidFill>
                </a:endParaRPr>
              </a:p>
            </p:txBody>
          </p:sp>
        </mc:Choice>
        <mc:Fallback>
          <p:sp>
            <p:nvSpPr>
              <p:cNvPr id="510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8004" y="7157190"/>
                <a:ext cx="2717859" cy="700541"/>
              </a:xfrm>
              <a:prstGeom prst="rect">
                <a:avLst/>
              </a:prstGeom>
              <a:blipFill>
                <a:blip r:embed="rId5"/>
                <a:stretch>
                  <a:fillRect t="-1818" b="-20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1" name="Arrow"/>
          <p:cNvSpPr/>
          <p:nvPr/>
        </p:nvSpPr>
        <p:spPr>
          <a:xfrm>
            <a:off x="6457204" y="5806635"/>
            <a:ext cx="1137803" cy="537898"/>
          </a:xfrm>
          <a:prstGeom prst="rightArrow">
            <a:avLst>
              <a:gd name="adj1" fmla="val 49620"/>
              <a:gd name="adj2" fmla="val 98223"/>
            </a:avLst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12" name="Equation"/>
              <p:cNvSpPr txBox="1"/>
              <p:nvPr/>
            </p:nvSpPr>
            <p:spPr>
              <a:xfrm>
                <a:off x="1179249" y="8578987"/>
                <a:ext cx="11260647" cy="388484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400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4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sz="24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sz="24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sz="24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24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sz="24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</m:sup>
                      </m:sSup>
                      <m:r>
                        <a:rPr sz="24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sz="24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24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sz="24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r>
                        <a:rPr sz="24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sz="24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4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sz="24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sz="24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=200</m:t>
                      </m:r>
                      <m:r>
                        <a:rPr sz="24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𝑝𝐶</m:t>
                      </m:r>
                      <m:r>
                        <a:rPr sz="24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sz="24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4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sz="24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sz="24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=180</m:t>
                      </m:r>
                      <m:r>
                        <a:rPr sz="24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𝑓𝑠</m:t>
                      </m:r>
                      <m:r>
                        <a:rPr sz="24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sz="24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4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sz="24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sz="24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=5.5</m:t>
                      </m:r>
                      <m:r>
                        <a:rPr sz="24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sz="24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m:rPr>
                          <m:nor/>
                        </m:rPr>
                        <a:rPr sz="24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=&gt;</m:t>
                      </m:r>
                      <m:sSub>
                        <m:sSubPr>
                          <m:ctrlPr>
                            <a:rPr sz="24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4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𝐧</m:t>
                          </m:r>
                        </m:e>
                        <m:sub>
                          <m:r>
                            <a:rPr sz="24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𝐛</m:t>
                          </m:r>
                        </m:sub>
                      </m:sSub>
                      <m:r>
                        <a:rPr sz="24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sz="24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sSub>
                        <m:sSubPr>
                          <m:ctrlPr>
                            <a:rPr sz="24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4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𝐧</m:t>
                          </m:r>
                        </m:e>
                        <m:sub>
                          <m:r>
                            <a:rPr sz="24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𝐩</m:t>
                          </m:r>
                        </m:sub>
                      </m:sSub>
                      <m:r>
                        <m:rPr>
                          <m:nor/>
                        </m:rPr>
                        <a:rPr sz="24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and</m:t>
                      </m:r>
                      <m:limUpp>
                        <m:limUppPr>
                          <m:ctrlPr>
                            <a:rPr sz="24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r>
                            <a:rPr sz="24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𝐐</m:t>
                          </m:r>
                        </m:e>
                        <m:lim>
                          <m:r>
                            <a:rPr sz="24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˜</m:t>
                          </m:r>
                        </m:lim>
                      </m:limUpp>
                      <m:r>
                        <a:rPr sz="24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sz="24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sz="24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sz="24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</m:oMath>
                  </m:oMathPara>
                </a14:m>
                <a:endParaRPr sz="2400">
                  <a:solidFill>
                    <a:srgbClr val="5E5E5E"/>
                  </a:solidFill>
                </a:endParaRPr>
              </a:p>
            </p:txBody>
          </p:sp>
        </mc:Choice>
        <mc:Fallback>
          <p:sp>
            <p:nvSpPr>
              <p:cNvPr id="512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9249" y="8578987"/>
                <a:ext cx="11260647" cy="388484"/>
              </a:xfrm>
              <a:prstGeom prst="rect">
                <a:avLst/>
              </a:prstGeom>
              <a:blipFill>
                <a:blip r:embed="rId6"/>
                <a:stretch>
                  <a:fillRect b="-70968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3" name="&lt;&lt;1 linear regime…"/>
          <p:cNvSpPr txBox="1"/>
          <p:nvPr/>
        </p:nvSpPr>
        <p:spPr>
          <a:xfrm>
            <a:off x="7757059" y="5673604"/>
            <a:ext cx="3322016" cy="829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 b="1">
                <a:solidFill>
                  <a:schemeClr val="accent5">
                    <a:lumOff val="-29866"/>
                  </a:schemeClr>
                </a:solidFill>
              </a:defRPr>
            </a:pPr>
            <a:r>
              <a:rPr>
                <a:solidFill>
                  <a:schemeClr val="accent1">
                    <a:hueOff val="114395"/>
                    <a:lumOff val="-24975"/>
                  </a:schemeClr>
                </a:solidFill>
              </a:rPr>
              <a:t>&lt;&lt;1</a:t>
            </a:r>
            <a:r>
              <a:t> linear regime</a:t>
            </a:r>
          </a:p>
          <a:p>
            <a:pPr>
              <a:defRPr sz="2400" b="1">
                <a:solidFill>
                  <a:schemeClr val="accent5">
                    <a:lumOff val="-29866"/>
                  </a:schemeClr>
                </a:solidFill>
              </a:defRPr>
            </a:pPr>
            <a:r>
              <a:t>      </a:t>
            </a:r>
            <a:r>
              <a:rPr>
                <a:solidFill>
                  <a:schemeClr val="accent1">
                    <a:hueOff val="114395"/>
                    <a:lumOff val="-24975"/>
                  </a:schemeClr>
                </a:solidFill>
              </a:rPr>
              <a:t>&gt;1</a:t>
            </a:r>
            <a:r>
              <a:t> blowout regime</a:t>
            </a:r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91425" y="9220199"/>
            <a:ext cx="215177" cy="2874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38</a:t>
            </a:fld>
            <a:endParaRPr/>
          </a:p>
        </p:txBody>
      </p:sp>
      <p:pic>
        <p:nvPicPr>
          <p:cNvPr id="51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30400" y="144780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91425" y="9220199"/>
            <a:ext cx="215177" cy="2874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39</a:t>
            </a:fld>
            <a:endParaRPr/>
          </a:p>
        </p:txBody>
      </p:sp>
      <p:pic>
        <p:nvPicPr>
          <p:cNvPr id="52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30400" y="144780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Relativistic Plasma Wav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716590">
              <a:defRPr sz="5940" spc="-118"/>
            </a:lvl1pPr>
          </a:lstStyle>
          <a:p>
            <a:r>
              <a:t>Relativistic Plasma Waves</a:t>
            </a:r>
          </a:p>
        </p:txBody>
      </p:sp>
      <p:pic>
        <p:nvPicPr>
          <p:cNvPr id="18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3372" y="2906211"/>
            <a:ext cx="5255466" cy="56117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949" y="1657746"/>
            <a:ext cx="3719117" cy="1357213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Courtesy of M. Ferrario"/>
          <p:cNvSpPr txBox="1"/>
          <p:nvPr/>
        </p:nvSpPr>
        <p:spPr>
          <a:xfrm>
            <a:off x="156732" y="8436797"/>
            <a:ext cx="2956174" cy="402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457200">
              <a:defRPr sz="2400" i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Courtesy of M. Ferrario</a:t>
            </a:r>
          </a:p>
        </p:txBody>
      </p:sp>
      <p:sp>
        <p:nvSpPr>
          <p:cNvPr id="1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95965" y="9220199"/>
            <a:ext cx="206097" cy="2874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91425" y="9220199"/>
            <a:ext cx="215177" cy="2874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40</a:t>
            </a:fld>
            <a:endParaRPr/>
          </a:p>
        </p:txBody>
      </p:sp>
      <p:pic>
        <p:nvPicPr>
          <p:cNvPr id="52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30400" y="144780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91425" y="9220199"/>
            <a:ext cx="215177" cy="2874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41</a:t>
            </a:fld>
            <a:endParaRPr/>
          </a:p>
        </p:txBody>
      </p:sp>
      <p:pic>
        <p:nvPicPr>
          <p:cNvPr id="52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30400" y="144780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530" name="High Quality Beam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716590">
              <a:defRPr sz="5940" spc="-118"/>
            </a:lvl1pPr>
          </a:lstStyle>
          <a:p>
            <a:r>
              <a:t>High Quality Beams</a:t>
            </a:r>
          </a:p>
        </p:txBody>
      </p:sp>
      <p:sp>
        <p:nvSpPr>
          <p:cNvPr id="5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42</a:t>
            </a:fld>
            <a:endParaRPr/>
          </a:p>
        </p:txBody>
      </p:sp>
      <p:pic>
        <p:nvPicPr>
          <p:cNvPr id="53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6700" y="2657852"/>
            <a:ext cx="12448659" cy="57331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Multi-GeV acceleration of high brightness electron beams in cm-scale plasma structures…"/>
          <p:cNvSpPr txBox="1">
            <a:spLocks noGrp="1"/>
          </p:cNvSpPr>
          <p:nvPr>
            <p:ph type="body" idx="1"/>
          </p:nvPr>
        </p:nvSpPr>
        <p:spPr>
          <a:xfrm>
            <a:off x="698500" y="2247900"/>
            <a:ext cx="11607800" cy="4717546"/>
          </a:xfrm>
          <a:prstGeom prst="rect">
            <a:avLst/>
          </a:prstGeom>
        </p:spPr>
        <p:txBody>
          <a:bodyPr/>
          <a:lstStyle/>
          <a:p>
            <a:pPr>
              <a:defRPr sz="2200"/>
            </a:pPr>
            <a:r>
              <a:t>Multi-GeV acceleration of high brightness electron beams in cm-scale plasma structures</a:t>
            </a:r>
          </a:p>
          <a:p>
            <a:pPr>
              <a:defRPr sz="2200"/>
            </a:pPr>
            <a:endParaRPr/>
          </a:p>
          <a:p>
            <a:pPr>
              <a:defRPr sz="2200"/>
            </a:pPr>
            <a:endParaRPr/>
          </a:p>
          <a:p>
            <a:pPr>
              <a:defRPr sz="2200"/>
            </a:pPr>
            <a:r>
              <a:t>Injection and matching to plasma accelerating module</a:t>
            </a:r>
          </a:p>
          <a:p>
            <a:pPr lvl="1">
              <a:defRPr sz="2200"/>
            </a:pPr>
            <a:r>
              <a:t>The beam has to be focused to the matching spot to prevent envelope oscillations that may cause emittance growth</a:t>
            </a:r>
          </a:p>
          <a:p>
            <a:pPr lvl="2">
              <a:defRPr sz="2200" b="1" i="1"/>
            </a:pPr>
            <a:r>
              <a:t>Blow-out regime</a:t>
            </a:r>
          </a:p>
        </p:txBody>
      </p:sp>
      <p:sp>
        <p:nvSpPr>
          <p:cNvPr id="53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538" name="Towards the Applica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716590">
              <a:defRPr sz="5940" spc="-118"/>
            </a:lvl1pPr>
          </a:lstStyle>
          <a:p>
            <a:r>
              <a:t>Towards the Applications</a:t>
            </a:r>
          </a:p>
        </p:txBody>
      </p:sp>
      <p:sp>
        <p:nvSpPr>
          <p:cNvPr id="5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43</a:t>
            </a:fld>
            <a:endParaRPr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40" name="Equation"/>
              <p:cNvSpPr txBox="1"/>
              <p:nvPr/>
            </p:nvSpPr>
            <p:spPr>
              <a:xfrm>
                <a:off x="5463766" y="5901480"/>
                <a:ext cx="2054353" cy="899018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500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5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sz="25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𝑚𝑎𝑡𝑐h𝑖𝑛𝑔</m:t>
                          </m:r>
                        </m:sub>
                      </m:sSub>
                      <m:r>
                        <a:rPr sz="25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sz="25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sz="2500" i="1">
                                  <a:solidFill>
                                    <a:srgbClr val="5E5E5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sz="2500" i="1">
                                  <a:solidFill>
                                    <a:srgbClr val="5E5E5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sz="2500" i="1">
                                  <a:solidFill>
                                    <a:srgbClr val="5E5E5E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</m:rad>
                        </m:num>
                        <m:den>
                          <m:sSub>
                            <m:sSubPr>
                              <m:ctrlPr>
                                <a:rPr sz="2500" i="1">
                                  <a:solidFill>
                                    <a:srgbClr val="5E5E5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500" i="1">
                                  <a:solidFill>
                                    <a:srgbClr val="5E5E5E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sz="2500" i="1">
                                  <a:solidFill>
                                    <a:srgbClr val="5E5E5E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sz="2500">
                  <a:solidFill>
                    <a:srgbClr val="5E5E5E"/>
                  </a:solidFill>
                </a:endParaRPr>
              </a:p>
            </p:txBody>
          </p:sp>
        </mc:Choice>
        <mc:Fallback>
          <p:sp>
            <p:nvSpPr>
              <p:cNvPr id="540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3766" y="5901480"/>
                <a:ext cx="2054353" cy="899018"/>
              </a:xfrm>
              <a:prstGeom prst="rect">
                <a:avLst/>
              </a:prstGeom>
              <a:blipFill>
                <a:blip r:embed="rId2"/>
                <a:stretch>
                  <a:fillRect l="-6135" r="-17791" b="-12676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41" name="Equation"/>
              <p:cNvSpPr txBox="1"/>
              <p:nvPr/>
            </p:nvSpPr>
            <p:spPr>
              <a:xfrm>
                <a:off x="8382461" y="6218868"/>
                <a:ext cx="1544607" cy="34044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500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5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sz="25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𝑚𝑎𝑡𝑐h𝑖𝑛𝑔</m:t>
                          </m:r>
                        </m:sub>
                      </m:sSub>
                      <m:r>
                        <a:rPr sz="25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sz="2500">
                  <a:solidFill>
                    <a:srgbClr val="5E5E5E"/>
                  </a:solidFill>
                </a:endParaRPr>
              </a:p>
            </p:txBody>
          </p:sp>
        </mc:Choice>
        <mc:Fallback>
          <p:sp>
            <p:nvSpPr>
              <p:cNvPr id="541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461" y="6218868"/>
                <a:ext cx="1544607" cy="340443"/>
              </a:xfrm>
              <a:prstGeom prst="rect">
                <a:avLst/>
              </a:prstGeom>
              <a:blipFill>
                <a:blip r:embed="rId3"/>
                <a:stretch>
                  <a:fillRect l="-5738" r="-29508" b="-48148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42" name="Rounded Rectangle Rounded rectangle" descr="Rounded Rectangle Rounded rectangle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4018" y="7311792"/>
            <a:ext cx="5249987" cy="1778504"/>
          </a:xfrm>
          <a:prstGeom prst="rect">
            <a:avLst/>
          </a:prstGeom>
        </p:spPr>
      </p:pic>
      <p:sp>
        <p:nvSpPr>
          <p:cNvPr id="544" name="Typical numbers"/>
          <p:cNvSpPr txBox="1"/>
          <p:nvPr/>
        </p:nvSpPr>
        <p:spPr>
          <a:xfrm>
            <a:off x="1920893" y="7083082"/>
            <a:ext cx="2220977" cy="436396"/>
          </a:xfrm>
          <a:prstGeom prst="rect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Typical numbers</a:t>
            </a:r>
          </a:p>
        </p:txBody>
      </p:sp>
      <p:pic>
        <p:nvPicPr>
          <p:cNvPr id="545" name="Rounded Rectangle Rounded rectangle" descr="Rounded Rectangle Rounded rectangle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063107" y="7292963"/>
            <a:ext cx="5817321" cy="1778504"/>
          </a:xfrm>
          <a:prstGeom prst="rect">
            <a:avLst/>
          </a:prstGeom>
        </p:spPr>
      </p:pic>
      <p:sp>
        <p:nvSpPr>
          <p:cNvPr id="547" name="Matching condition"/>
          <p:cNvSpPr txBox="1"/>
          <p:nvPr/>
        </p:nvSpPr>
        <p:spPr>
          <a:xfrm>
            <a:off x="8098593" y="7064253"/>
            <a:ext cx="2603755" cy="436396"/>
          </a:xfrm>
          <a:prstGeom prst="rect">
            <a:avLst/>
          </a:prstGeom>
          <a:solidFill>
            <a:srgbClr val="ED220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Matching condition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48" name="Equation"/>
              <p:cNvSpPr txBox="1"/>
              <p:nvPr/>
            </p:nvSpPr>
            <p:spPr>
              <a:xfrm>
                <a:off x="7277527" y="7592924"/>
                <a:ext cx="4697110" cy="1210628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3100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31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sz="31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𝑚𝑎𝑡𝑐h𝑖𝑛𝑔</m:t>
                          </m:r>
                        </m:sub>
                      </m:sSub>
                      <m:r>
                        <a:rPr sz="31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sz="31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sz="3100" i="1">
                                  <a:solidFill>
                                    <a:srgbClr val="5E5E5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sz="3100" i="1">
                                      <a:solidFill>
                                        <a:srgbClr val="5E5E5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sz="3100" i="1">
                                      <a:solidFill>
                                        <a:srgbClr val="5E5E5E"/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sz="3100" i="1">
                                      <a:solidFill>
                                        <a:srgbClr val="5E5E5E"/>
                                      </a:solidFill>
                                      <a:latin typeface="Cambria Math" panose="02040503050406030204" pitchFamily="18" charset="0"/>
                                    </a:rPr>
                                    <m:t>𝑚𝑎𝑡𝑐h𝑖𝑛𝑔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sz="3100" i="1">
                                      <a:solidFill>
                                        <a:srgbClr val="5E5E5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sz="3100" i="1">
                                      <a:solidFill>
                                        <a:srgbClr val="5E5E5E"/>
                                      </a:solidFill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sz="3100" i="1">
                                      <a:solidFill>
                                        <a:srgbClr val="5E5E5E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num>
                            <m:den>
                              <m:r>
                                <a:rPr sz="3100" i="1">
                                  <a:solidFill>
                                    <a:srgbClr val="5E5E5E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den>
                          </m:f>
                        </m:e>
                      </m:rad>
                      <m:r>
                        <a:rPr sz="31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sz="31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sz="31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sz="3100">
                  <a:solidFill>
                    <a:srgbClr val="5E5E5E"/>
                  </a:solidFill>
                </a:endParaRPr>
              </a:p>
            </p:txBody>
          </p:sp>
        </mc:Choice>
        <mc:Fallback>
          <p:sp>
            <p:nvSpPr>
              <p:cNvPr id="548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7527" y="7592924"/>
                <a:ext cx="4697110" cy="1210628"/>
              </a:xfrm>
              <a:prstGeom prst="rect">
                <a:avLst/>
              </a:prstGeom>
              <a:blipFill>
                <a:blip r:embed="rId6"/>
                <a:stretch>
                  <a:fillRect l="-1887" r="-18868" b="-15625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49" name="Equation"/>
              <p:cNvSpPr txBox="1"/>
              <p:nvPr/>
            </p:nvSpPr>
            <p:spPr>
              <a:xfrm>
                <a:off x="900705" y="7436136"/>
                <a:ext cx="831643" cy="634125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000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sz="2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sz="2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sz="2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2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sz="2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sSub>
                            <m:sSubPr>
                              <m:ctrlPr>
                                <a:rPr sz="2000" i="1">
                                  <a:solidFill>
                                    <a:srgbClr val="5E5E5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00" i="1">
                                  <a:solidFill>
                                    <a:srgbClr val="5E5E5E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00" i="1">
                                  <a:solidFill>
                                    <a:srgbClr val="5E5E5E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sz="2000">
                  <a:solidFill>
                    <a:srgbClr val="5E5E5E"/>
                  </a:solidFill>
                </a:endParaRPr>
              </a:p>
            </p:txBody>
          </p:sp>
        </mc:Choice>
        <mc:Fallback>
          <p:sp>
            <p:nvSpPr>
              <p:cNvPr id="549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705" y="7436136"/>
                <a:ext cx="831643" cy="634125"/>
              </a:xfrm>
              <a:prstGeom prst="rect">
                <a:avLst/>
              </a:prstGeom>
              <a:blipFill>
                <a:blip r:embed="rId7"/>
                <a:stretch>
                  <a:fillRect l="-10606" r="-16667" b="-14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50" name="Equation"/>
              <p:cNvSpPr txBox="1"/>
              <p:nvPr/>
            </p:nvSpPr>
            <p:spPr>
              <a:xfrm>
                <a:off x="851669" y="8126879"/>
                <a:ext cx="2262045" cy="875275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000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sz="2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2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sz="2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sz="2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)≈</m:t>
                      </m:r>
                      <m:f>
                        <m:fPr>
                          <m:ctrlPr>
                            <a:rPr sz="2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2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3.3⋅</m:t>
                          </m:r>
                          <m:sSup>
                            <m:sSupPr>
                              <m:ctrlPr>
                                <a:rPr sz="2000" i="1">
                                  <a:solidFill>
                                    <a:srgbClr val="5E5E5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2000" i="1">
                                  <a:solidFill>
                                    <a:srgbClr val="5E5E5E"/>
                                  </a:solidFill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sz="2000" i="1">
                                  <a:solidFill>
                                    <a:srgbClr val="5E5E5E"/>
                                  </a:solidFill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sup>
                          </m:sSup>
                        </m:num>
                        <m:den>
                          <m:rad>
                            <m:radPr>
                              <m:degHide m:val="on"/>
                              <m:ctrlPr>
                                <a:rPr sz="2000" i="1">
                                  <a:solidFill>
                                    <a:srgbClr val="5E5E5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sz="2000" i="1">
                                      <a:solidFill>
                                        <a:srgbClr val="5E5E5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sz="2000" i="1">
                                      <a:solidFill>
                                        <a:srgbClr val="5E5E5E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sz="2000" i="1">
                                      <a:solidFill>
                                        <a:srgbClr val="5E5E5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sz="2000" i="1">
                                  <a:solidFill>
                                    <a:srgbClr val="5E5E5E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sz="2000" i="1">
                                  <a:solidFill>
                                    <a:srgbClr val="5E5E5E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sSup>
                                <m:sSupPr>
                                  <m:ctrlPr>
                                    <a:rPr sz="2000" i="1">
                                      <a:solidFill>
                                        <a:srgbClr val="5E5E5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2000" i="1">
                                      <a:solidFill>
                                        <a:srgbClr val="5E5E5E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sz="2000" i="1">
                                      <a:solidFill>
                                        <a:srgbClr val="5E5E5E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sup>
                              </m:sSup>
                              <m:r>
                                <a:rPr sz="2000" i="1">
                                  <a:solidFill>
                                    <a:srgbClr val="5E5E5E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sz="2000">
                  <a:solidFill>
                    <a:srgbClr val="5E5E5E"/>
                  </a:solidFill>
                </a:endParaRPr>
              </a:p>
            </p:txBody>
          </p:sp>
        </mc:Choice>
        <mc:Fallback>
          <p:sp>
            <p:nvSpPr>
              <p:cNvPr id="550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669" y="8126879"/>
                <a:ext cx="2262045" cy="875275"/>
              </a:xfrm>
              <a:prstGeom prst="rect">
                <a:avLst/>
              </a:prstGeom>
              <a:blipFill>
                <a:blip r:embed="rId8"/>
                <a:stretch>
                  <a:fillRect l="-3352" r="-11732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51" name="Equation"/>
              <p:cNvSpPr txBox="1"/>
              <p:nvPr/>
            </p:nvSpPr>
            <p:spPr>
              <a:xfrm>
                <a:off x="3929686" y="7498488"/>
                <a:ext cx="936083" cy="224029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sz="2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=1000</m:t>
                      </m:r>
                    </m:oMath>
                  </m:oMathPara>
                </a14:m>
                <a:endParaRPr sz="2000">
                  <a:solidFill>
                    <a:srgbClr val="5E5E5E"/>
                  </a:solidFill>
                </a:endParaRPr>
              </a:p>
            </p:txBody>
          </p:sp>
        </mc:Choice>
        <mc:Fallback>
          <p:sp>
            <p:nvSpPr>
              <p:cNvPr id="551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9686" y="7498488"/>
                <a:ext cx="936083" cy="224029"/>
              </a:xfrm>
              <a:prstGeom prst="rect">
                <a:avLst/>
              </a:prstGeom>
              <a:blipFill>
                <a:blip r:embed="rId9"/>
                <a:stretch>
                  <a:fillRect l="-8000" r="-18667" b="-68421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52" name="Equation"/>
              <p:cNvSpPr txBox="1"/>
              <p:nvPr/>
            </p:nvSpPr>
            <p:spPr>
              <a:xfrm>
                <a:off x="3905402" y="8005759"/>
                <a:ext cx="1567371" cy="283358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000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sz="2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sz="2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sz="2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2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sz="2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</m:sup>
                      </m:sSup>
                      <m:r>
                        <a:rPr sz="2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sz="2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2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sz="2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sz="2000">
                  <a:solidFill>
                    <a:srgbClr val="5E5E5E"/>
                  </a:solidFill>
                </a:endParaRPr>
              </a:p>
            </p:txBody>
          </p:sp>
        </mc:Choice>
        <mc:Fallback>
          <p:sp>
            <p:nvSpPr>
              <p:cNvPr id="552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5402" y="8005759"/>
                <a:ext cx="1567371" cy="283358"/>
              </a:xfrm>
              <a:prstGeom prst="rect">
                <a:avLst/>
              </a:prstGeom>
              <a:blipFill>
                <a:blip r:embed="rId10"/>
                <a:stretch>
                  <a:fillRect l="-4032" r="-10484" b="-25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53" name="Equation"/>
              <p:cNvSpPr txBox="1"/>
              <p:nvPr/>
            </p:nvSpPr>
            <p:spPr>
              <a:xfrm>
                <a:off x="3915199" y="8560494"/>
                <a:ext cx="1764132" cy="238606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000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sz="2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sz="2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  <m:r>
                        <a:rPr sz="2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𝑚𝑚𝑚𝑟𝑎𝑑</m:t>
                      </m:r>
                    </m:oMath>
                  </m:oMathPara>
                </a14:m>
                <a:endParaRPr sz="2000">
                  <a:solidFill>
                    <a:srgbClr val="5E5E5E"/>
                  </a:solidFill>
                </a:endParaRPr>
              </a:p>
            </p:txBody>
          </p:sp>
        </mc:Choice>
        <mc:Fallback>
          <p:sp>
            <p:nvSpPr>
              <p:cNvPr id="553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5199" y="8560494"/>
                <a:ext cx="1764132" cy="238606"/>
              </a:xfrm>
              <a:prstGeom prst="rect">
                <a:avLst/>
              </a:prstGeom>
              <a:blipFill>
                <a:blip r:embed="rId11"/>
                <a:stretch>
                  <a:fillRect l="-3571" r="-5000" b="-40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54" name="Image" descr="Imag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2119964" y="2974776"/>
            <a:ext cx="8741956" cy="14081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Extraction from plasma accelerating module…"/>
          <p:cNvSpPr txBox="1">
            <a:spLocks noGrp="1"/>
          </p:cNvSpPr>
          <p:nvPr>
            <p:ph type="body" idx="1"/>
          </p:nvPr>
        </p:nvSpPr>
        <p:spPr>
          <a:xfrm>
            <a:off x="698500" y="2374900"/>
            <a:ext cx="11607800" cy="6096000"/>
          </a:xfrm>
          <a:prstGeom prst="rect">
            <a:avLst/>
          </a:prstGeom>
        </p:spPr>
        <p:txBody>
          <a:bodyPr/>
          <a:lstStyle/>
          <a:p>
            <a:pPr marL="323850" indent="-323850" defTabSz="1473840">
              <a:spcBef>
                <a:spcPts val="2700"/>
              </a:spcBef>
              <a:defRPr sz="2550"/>
            </a:pPr>
            <a:r>
              <a:t>Extraction from plasma accelerating module </a:t>
            </a:r>
          </a:p>
          <a:p>
            <a:pPr marL="647700" lvl="1" indent="-323850" defTabSz="1473840">
              <a:spcBef>
                <a:spcPts val="2700"/>
              </a:spcBef>
              <a:defRPr sz="2550"/>
            </a:pPr>
            <a:r>
              <a:t>plasma fields stronger than in conventional accelerators </a:t>
            </a:r>
          </a:p>
          <a:p>
            <a:pPr marL="323850" indent="-323850" defTabSz="1473840">
              <a:spcBef>
                <a:spcPts val="2700"/>
              </a:spcBef>
              <a:defRPr sz="2550"/>
            </a:pPr>
            <a:endParaRPr/>
          </a:p>
          <a:p>
            <a:pPr marL="323850" indent="-323850" defTabSz="1473840">
              <a:spcBef>
                <a:spcPts val="2700"/>
              </a:spcBef>
              <a:defRPr sz="2550"/>
            </a:pPr>
            <a:r>
              <a:t>beams experience huge transverse size variation when propagating from the plasma outer surface to the conventional focusing optics </a:t>
            </a:r>
          </a:p>
          <a:p>
            <a:pPr marL="323850" indent="-323850" defTabSz="1473840">
              <a:spcBef>
                <a:spcPts val="2700"/>
              </a:spcBef>
              <a:defRPr sz="2550"/>
            </a:pPr>
            <a:endParaRPr/>
          </a:p>
          <a:p>
            <a:pPr marL="323850" indent="-323850" defTabSz="1473840">
              <a:spcBef>
                <a:spcPts val="2700"/>
              </a:spcBef>
              <a:defRPr sz="2550"/>
            </a:pPr>
            <a:r>
              <a:t>the particle transverse motion becomes extremely sensitive to energy spread </a:t>
            </a:r>
          </a:p>
          <a:p>
            <a:pPr marL="647700" lvl="1" indent="-323850" defTabSz="1473840">
              <a:spcBef>
                <a:spcPts val="2700"/>
              </a:spcBef>
              <a:defRPr sz="2550"/>
            </a:pPr>
            <a:r>
              <a:t>the beam angular divergence has to be reduced and the transverse spot size increased to limit the chromatic induced emittance degradation in vacuum </a:t>
            </a:r>
          </a:p>
        </p:txBody>
      </p:sp>
      <p:sp>
        <p:nvSpPr>
          <p:cNvPr id="55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558" name="Towards the Applica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716590">
              <a:defRPr sz="5940" spc="-118"/>
            </a:lvl1pPr>
          </a:lstStyle>
          <a:p>
            <a:r>
              <a:t>Towards the Applications</a:t>
            </a:r>
          </a:p>
        </p:txBody>
      </p:sp>
      <p:sp>
        <p:nvSpPr>
          <p:cNvPr id="5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44</a:t>
            </a:fld>
            <a:endParaRPr/>
          </a:p>
        </p:txBody>
      </p:sp>
      <p:pic>
        <p:nvPicPr>
          <p:cNvPr id="56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62655" y="3610207"/>
            <a:ext cx="5479490" cy="755187"/>
          </a:xfrm>
          <a:prstGeom prst="rect">
            <a:avLst/>
          </a:prstGeom>
          <a:ln w="12700">
            <a:miter lim="400000"/>
          </a:ln>
        </p:spPr>
      </p:pic>
      <p:pic>
        <p:nvPicPr>
          <p:cNvPr id="56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35587" y="5578609"/>
            <a:ext cx="6533626" cy="43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56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00122" y="8160570"/>
            <a:ext cx="9404556" cy="522476"/>
          </a:xfrm>
          <a:prstGeom prst="rect">
            <a:avLst/>
          </a:prstGeom>
          <a:ln w="12700">
            <a:miter lim="400000"/>
          </a:ln>
        </p:spPr>
      </p:pic>
      <p:sp>
        <p:nvSpPr>
          <p:cNvPr id="563" name="M. Migliorati et al., PRST AB 16, 011302 (2013)"/>
          <p:cNvSpPr txBox="1"/>
          <p:nvPr/>
        </p:nvSpPr>
        <p:spPr>
          <a:xfrm>
            <a:off x="6864632" y="8879752"/>
            <a:ext cx="5806458" cy="410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2133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M. Migliorati et al., PRST AB </a:t>
            </a:r>
            <a:r>
              <a:rPr b="1"/>
              <a:t>16</a:t>
            </a:r>
            <a:r>
              <a:t>, 011302 (2013)</a:t>
            </a:r>
          </a:p>
        </p:txBody>
      </p:sp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Discharge current in gas-filled capillary"/>
          <p:cNvSpPr txBox="1">
            <a:spLocks noGrp="1"/>
          </p:cNvSpPr>
          <p:nvPr>
            <p:ph type="body" sz="quarter" idx="1"/>
          </p:nvPr>
        </p:nvSpPr>
        <p:spPr>
          <a:xfrm>
            <a:off x="939800" y="3954403"/>
            <a:ext cx="7510127" cy="574794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r>
              <a:t>Discharge current in gas-filled capillary</a:t>
            </a:r>
          </a:p>
        </p:txBody>
      </p:sp>
      <p:sp>
        <p:nvSpPr>
          <p:cNvPr id="568" name="Active Plasma Lens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716590">
              <a:defRPr sz="5940" spc="-118"/>
            </a:lvl1pPr>
          </a:lstStyle>
          <a:p>
            <a:r>
              <a:t>Active Plasma Lenses</a:t>
            </a:r>
          </a:p>
        </p:txBody>
      </p:sp>
      <p:sp>
        <p:nvSpPr>
          <p:cNvPr id="5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45</a:t>
            </a:fld>
            <a:endParaRPr/>
          </a:p>
        </p:txBody>
      </p:sp>
      <p:pic>
        <p:nvPicPr>
          <p:cNvPr id="570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438" r="1876" b="5961"/>
          <a:stretch>
            <a:fillRect/>
          </a:stretch>
        </p:blipFill>
        <p:spPr>
          <a:xfrm>
            <a:off x="2971601" y="1449977"/>
            <a:ext cx="7061406" cy="2313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57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99305" y="4391675"/>
            <a:ext cx="4067950" cy="889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7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972459" y="3986013"/>
            <a:ext cx="3403601" cy="2171068"/>
          </a:xfrm>
          <a:prstGeom prst="rect">
            <a:avLst/>
          </a:prstGeom>
          <a:ln w="12700">
            <a:miter lim="400000"/>
          </a:ln>
        </p:spPr>
      </p:pic>
      <p:sp>
        <p:nvSpPr>
          <p:cNvPr id="573" name="Cylindrical symmetry…"/>
          <p:cNvSpPr txBox="1"/>
          <p:nvPr/>
        </p:nvSpPr>
        <p:spPr>
          <a:xfrm>
            <a:off x="813028" y="5990635"/>
            <a:ext cx="5597290" cy="3197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381000" indent="-381000" algn="l">
              <a:lnSpc>
                <a:spcPct val="90000"/>
              </a:lnSpc>
              <a:spcBef>
                <a:spcPts val="1000"/>
              </a:spcBef>
              <a:buSzPct val="123000"/>
              <a:buChar char="•"/>
              <a:defRPr sz="22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Cylindrical symmetry</a:t>
            </a:r>
            <a:r>
              <a:rPr sz="1200"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  <a:p>
            <a:pPr marL="762000" lvl="1" indent="-381000" algn="l">
              <a:lnSpc>
                <a:spcPct val="90000"/>
              </a:lnSpc>
              <a:spcBef>
                <a:spcPts val="1000"/>
              </a:spcBef>
              <a:buSzPct val="123000"/>
              <a:buChar char="•"/>
              <a:defRPr sz="22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purely radial focusing effect</a:t>
            </a:r>
            <a:r>
              <a:rPr sz="1200"/>
              <a:t> </a:t>
            </a:r>
          </a:p>
          <a:p>
            <a:pPr marL="381000" indent="-381000" algn="l">
              <a:lnSpc>
                <a:spcPct val="90000"/>
              </a:lnSpc>
              <a:spcBef>
                <a:spcPts val="1000"/>
              </a:spcBef>
              <a:buSzPct val="123000"/>
              <a:buChar char="•"/>
              <a:defRPr sz="22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Tunability 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marL="381000" indent="-381000" algn="l">
              <a:lnSpc>
                <a:spcPct val="90000"/>
              </a:lnSpc>
              <a:spcBef>
                <a:spcPts val="1000"/>
              </a:spcBef>
              <a:buSzPct val="123000"/>
              <a:buChar char="•"/>
              <a:defRPr sz="22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Focusing strength </a:t>
            </a:r>
            <a:r>
              <a:rPr i="1"/>
              <a:t>k∝γ </a:t>
            </a:r>
            <a:r>
              <a:rPr i="1" baseline="31999"/>
              <a:t>-1</a:t>
            </a:r>
            <a:endParaRPr sz="1200" baseline="31999">
              <a:latin typeface="Times Roman"/>
              <a:ea typeface="Times Roman"/>
              <a:cs typeface="Times Roman"/>
              <a:sym typeface="Times Roman"/>
            </a:endParaRPr>
          </a:p>
          <a:p>
            <a:pPr marL="381000" indent="-381000" algn="l">
              <a:lnSpc>
                <a:spcPct val="90000"/>
              </a:lnSpc>
              <a:spcBef>
                <a:spcPts val="1000"/>
              </a:spcBef>
              <a:buSzPct val="123000"/>
              <a:buChar char="•"/>
              <a:defRPr sz="22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High focusing gradient ~ kT/m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marL="762000" lvl="1" indent="-381000" algn="l">
              <a:lnSpc>
                <a:spcPct val="90000"/>
              </a:lnSpc>
              <a:spcBef>
                <a:spcPts val="1000"/>
              </a:spcBef>
              <a:buSzPct val="123000"/>
              <a:buChar char="•"/>
              <a:defRPr sz="22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short focal length </a:t>
            </a:r>
            <a:endParaRPr sz="1200"/>
          </a:p>
          <a:p>
            <a:pPr marL="762000" lvl="1" indent="-381000" algn="l">
              <a:lnSpc>
                <a:spcPct val="90000"/>
              </a:lnSpc>
              <a:spcBef>
                <a:spcPts val="1000"/>
              </a:spcBef>
              <a:buSzPct val="123000"/>
              <a:buChar char="•"/>
              <a:defRPr sz="22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weak chromaticity </a:t>
            </a:r>
          </a:p>
        </p:txBody>
      </p:sp>
      <p:pic>
        <p:nvPicPr>
          <p:cNvPr id="574" name="Screenshot 2023-07-30 at 21.18.42.png" descr="Screenshot 2023-07-30 at 21.18.42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740275" y="5990635"/>
            <a:ext cx="4159466" cy="31972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579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sp>
        <p:nvSpPr>
          <p:cNvPr id="5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46</a:t>
            </a:fld>
            <a:endParaRPr/>
          </a:p>
        </p:txBody>
      </p:sp>
      <p:pic>
        <p:nvPicPr>
          <p:cNvPr id="581" name="RxrdDW-gKvK2bp91cvMfEOVOSoleTY90zBSu-g2FZGfphSKetdtXkZ_diw0f0cxkh5HGZmy_0ghqpAHKc8F59A0CR9HrhFORTMUt_YTiJB6OfhgsbxhjtBvdws8tXt8sFRxPI_sWLQdFqDA=s2048.png" descr="RxrdDW-gKvK2bp91cvMfEOVOSoleTY90zBSu-g2FZGfphSKetdtXkZ_diw0f0cxkh5HGZmy_0ghqpAHKc8F59A0CR9HrhFORTMUt_YTiJB6OfhgsbxhjtBvdws8tXt8sFRxPI_sWLQdFqDA=s204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6840" y="2125184"/>
            <a:ext cx="9152535" cy="5519229"/>
          </a:xfrm>
          <a:prstGeom prst="rect">
            <a:avLst/>
          </a:prstGeom>
          <a:ln w="12700">
            <a:miter lim="400000"/>
          </a:ln>
        </p:spPr>
      </p:pic>
      <p:pic>
        <p:nvPicPr>
          <p:cNvPr id="582" name="Screenshot 2023-07-30 at 21.28.57.png" descr="Screenshot 2023-07-30 at 21.28.5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43554" y="5601682"/>
            <a:ext cx="4911273" cy="36114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Measurements at SPARC_LAB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/>
          <a:p>
            <a:r>
              <a:t>Measurements at SPARC_LAB</a:t>
            </a:r>
          </a:p>
        </p:txBody>
      </p:sp>
      <p:sp>
        <p:nvSpPr>
          <p:cNvPr id="585" name="Active Plasma Le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716590">
              <a:defRPr sz="5940" spc="-118"/>
            </a:lvl1pPr>
          </a:lstStyle>
          <a:p>
            <a:r>
              <a:t>Active Plasma Lens </a:t>
            </a:r>
          </a:p>
        </p:txBody>
      </p:sp>
      <p:sp>
        <p:nvSpPr>
          <p:cNvPr id="5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47</a:t>
            </a:fld>
            <a:endParaRPr/>
          </a:p>
        </p:txBody>
      </p:sp>
      <p:pic>
        <p:nvPicPr>
          <p:cNvPr id="587" name="8uMyYElHgW5y5L01dvKkVG-ASPQOc6I4XO_qrYMZe8VFiTrV5PnonxxrbS0pwdVU7huhHWAubkBMxyZY10_hhQ-jb18opU30B7Xaa4AolHDwOGFwphH3WPCzbIwftd6Emi67DdQ-_wnGBj4=s2048.png" descr="8uMyYElHgW5y5L01dvKkVG-ASPQOc6I4XO_qrYMZe8VFiTrV5PnonxxrbS0pwdVU7huhHWAubkBMxyZY10_hhQ-jb18opU30B7Xaa4AolHDwOGFwphH3WPCzbIwftd6Emi67DdQ-_wnGBj4=s204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1559" y="2510934"/>
            <a:ext cx="10761682" cy="6668449"/>
          </a:xfrm>
          <a:prstGeom prst="rect">
            <a:avLst/>
          </a:prstGeom>
          <a:ln w="12700">
            <a:miter lim="400000"/>
          </a:ln>
        </p:spPr>
      </p:pic>
      <p:sp>
        <p:nvSpPr>
          <p:cNvPr id="588" name="Measurements"/>
          <p:cNvSpPr txBox="1"/>
          <p:nvPr/>
        </p:nvSpPr>
        <p:spPr>
          <a:xfrm>
            <a:off x="5364429" y="2211927"/>
            <a:ext cx="2275942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r>
              <a:t>Measurements</a:t>
            </a:r>
          </a:p>
        </p:txBody>
      </p:sp>
      <p:sp>
        <p:nvSpPr>
          <p:cNvPr id="589" name="Beam dynamics and beam -plasma simulation"/>
          <p:cNvSpPr txBox="1"/>
          <p:nvPr/>
        </p:nvSpPr>
        <p:spPr>
          <a:xfrm>
            <a:off x="3097021" y="5614628"/>
            <a:ext cx="6810757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r>
              <a:t>Beam dynamics and beam -plasma simulation</a:t>
            </a:r>
          </a:p>
        </p:txBody>
      </p:sp>
      <p:sp>
        <p:nvSpPr>
          <p:cNvPr id="590" name="Focusing gradient…"/>
          <p:cNvSpPr txBox="1"/>
          <p:nvPr/>
        </p:nvSpPr>
        <p:spPr>
          <a:xfrm>
            <a:off x="5746404" y="2800135"/>
            <a:ext cx="1804113" cy="55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Focusing gradient 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~ 100 T/m</a:t>
            </a:r>
          </a:p>
        </p:txBody>
      </p:sp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Plasma lens vs conventional focus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508519">
              <a:defRPr sz="5220" spc="-104"/>
            </a:lvl1pPr>
          </a:lstStyle>
          <a:p>
            <a:r>
              <a:t>Plasma lens vs conventional focusing</a:t>
            </a:r>
          </a:p>
        </p:txBody>
      </p:sp>
      <p:sp>
        <p:nvSpPr>
          <p:cNvPr id="5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48</a:t>
            </a:fld>
            <a:endParaRPr/>
          </a:p>
        </p:txBody>
      </p:sp>
      <p:pic>
        <p:nvPicPr>
          <p:cNvPr id="594" name="62bKfSYNAOKzqJcCjPrev0zaK8cQDeJDuL-eAbSF9-1HQfyDfO7bcSxP2vgbLCvs3jcsiWaTJpSMVhFWB-faAXX_XtBU9CjLRHoKc-8y1CbV_0x8n7JxpXa2nTid0TO9tEMjZvAkv5mE59U=s2048.gif" descr="62bKfSYNAOKzqJcCjPrev0zaK8cQDeJDuL-eAbSF9-1HQfyDfO7bcSxP2vgbLCvs3jcsiWaTJpSMVhFWB-faAXX_XtBU9CjLRHoKc-8y1CbV_0x8n7JxpXa2nTid0TO9tEMjZvAkv5mE59U=s2048.gif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785566" y="1551052"/>
            <a:ext cx="4994276" cy="3745707"/>
          </a:xfrm>
          <a:prstGeom prst="rect">
            <a:avLst/>
          </a:prstGeom>
          <a:ln w="12700">
            <a:miter lim="400000"/>
          </a:ln>
        </p:spPr>
      </p:pic>
      <p:pic>
        <p:nvPicPr>
          <p:cNvPr id="595" name="fHbuDYcEDMGWHZWwRAvEwF8S-V9JYcn05eIK1zIdTwnsAoctgUMzog8aypHzNWy8KKnCqnPWUP4SSwi7lKAGYahG3AKMVaaWn4AP4XhiQpcp79qqCxcvN6MRjXEhH274lAGXrxWlfJ07sO4=s2048.jpg" descr="fHbuDYcEDMGWHZWwRAvEwF8S-V9JYcn05eIK1zIdTwnsAoctgUMzog8aypHzNWy8KKnCqnPWUP4SSwi7lKAGYahG3AKMVaaWn4AP4XhiQpcp79qqCxcvN6MRjXEhH274lAGXrxWlfJ07sO4=s2048.jpg"/>
          <p:cNvPicPr>
            <a:picLocks noChangeAspect="1"/>
          </p:cNvPicPr>
          <p:nvPr/>
        </p:nvPicPr>
        <p:blipFill>
          <a:blip r:embed="rId5">
            <a:extLst/>
          </a:blip>
          <a:srcRect l="65574" r="1347" b="15987"/>
          <a:stretch>
            <a:fillRect/>
          </a:stretch>
        </p:blipFill>
        <p:spPr>
          <a:xfrm>
            <a:off x="4276531" y="1627450"/>
            <a:ext cx="3639569" cy="3592821"/>
          </a:xfrm>
          <a:prstGeom prst="rect">
            <a:avLst/>
          </a:prstGeom>
          <a:ln w="12700">
            <a:miter lim="400000"/>
          </a:ln>
        </p:spPr>
      </p:pic>
      <p:pic>
        <p:nvPicPr>
          <p:cNvPr id="596" name="at0Tzif3flvgnTAo2KcZSNukebNAzHhjOoprqL7CMQ_3bkibc48zOeL1Z6I3GYd6m7DC8VFk9Nwm8ACSP8tAHjlXTzjRU8Yfsfuvh9l90_kxVQ3XlQRRKAZVMbXO2JH_jA_lmfMouHd4lks=s2048.png" descr="at0Tzif3flvgnTAo2KcZSNukebNAzHhjOoprqL7CMQ_3bkibc48zOeL1Z6I3GYd6m7DC8VFk9Nwm8ACSP8tAHjlXTzjRU8Yfsfuvh9l90_kxVQ3XlQRRKAZVMbXO2JH_jA_lmfMouHd4lks=s2048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102566" y="5519978"/>
            <a:ext cx="4034457" cy="3463690"/>
          </a:xfrm>
          <a:prstGeom prst="rect">
            <a:avLst/>
          </a:prstGeom>
          <a:ln w="12700">
            <a:miter lim="400000"/>
          </a:ln>
        </p:spPr>
      </p:pic>
      <p:sp>
        <p:nvSpPr>
          <p:cNvPr id="597" name="Single Quadrupole Magnet"/>
          <p:cNvSpPr txBox="1"/>
          <p:nvPr/>
        </p:nvSpPr>
        <p:spPr>
          <a:xfrm>
            <a:off x="293361" y="2060157"/>
            <a:ext cx="3740498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Single Quadrupole Magnet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598" name="Single Plasma Lens"/>
          <p:cNvSpPr txBox="1"/>
          <p:nvPr/>
        </p:nvSpPr>
        <p:spPr>
          <a:xfrm>
            <a:off x="584244" y="8079830"/>
            <a:ext cx="2808239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Single Plasma Lens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</p:txBody>
      </p:sp>
      <p:pic>
        <p:nvPicPr>
          <p:cNvPr id="600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09802" y="2503897"/>
            <a:ext cx="4254719" cy="50479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Untitled.m4v">
            <a:hlinkClick r:id="" action="ppaction://media"/>
            <a:extLst>
              <a:ext uri="{FF2B5EF4-FFF2-40B4-BE49-F238E27FC236}">
                <a16:creationId xmlns:a16="http://schemas.microsoft.com/office/drawing/2014/main" id="{6A1D7FA4-6112-2E4D-967F-5FDB36110D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40968" t="12841" r="29299" b="39773"/>
          <a:stretch/>
        </p:blipFill>
        <p:spPr>
          <a:xfrm>
            <a:off x="9266035" y="5649451"/>
            <a:ext cx="2636931" cy="315183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EuPRAXIA@SPARC_LAB Cas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/>
          <a:p>
            <a:r>
              <a:t>EuPRAXIA@SPARC_LAB Case</a:t>
            </a:r>
          </a:p>
        </p:txBody>
      </p:sp>
      <p:sp>
        <p:nvSpPr>
          <p:cNvPr id="603" name="Extraction Beamlin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716590">
              <a:defRPr sz="5940" spc="-118"/>
            </a:lvl1pPr>
          </a:lstStyle>
          <a:p>
            <a:r>
              <a:t>Extraction Beamline</a:t>
            </a:r>
          </a:p>
        </p:txBody>
      </p:sp>
      <p:sp>
        <p:nvSpPr>
          <p:cNvPr id="6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49</a:t>
            </a:fld>
            <a:endParaRPr/>
          </a:p>
        </p:txBody>
      </p:sp>
      <p:sp>
        <p:nvSpPr>
          <p:cNvPr id="605" name="R. Pompili et al., Phys. Rev. AB 22, 121302 (2019)"/>
          <p:cNvSpPr txBox="1"/>
          <p:nvPr/>
        </p:nvSpPr>
        <p:spPr>
          <a:xfrm>
            <a:off x="7715214" y="9104814"/>
            <a:ext cx="4620261" cy="337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R. Pompili et al., Phys. Rev. AB </a:t>
            </a:r>
            <a:r>
              <a:rPr b="1"/>
              <a:t>22</a:t>
            </a:r>
            <a:r>
              <a:t>, 121302 (2019)</a:t>
            </a:r>
          </a:p>
        </p:txBody>
      </p:sp>
      <p:pic>
        <p:nvPicPr>
          <p:cNvPr id="606" name="Screenshot 2023-07-29 at 16.36.46.png" descr="Screenshot 2023-07-29 at 16.36.4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06830" y="2730216"/>
            <a:ext cx="6596026" cy="1634062"/>
          </a:xfrm>
          <a:prstGeom prst="rect">
            <a:avLst/>
          </a:prstGeom>
          <a:ln w="12700">
            <a:miter lim="400000"/>
          </a:ln>
        </p:spPr>
      </p:pic>
      <p:pic>
        <p:nvPicPr>
          <p:cNvPr id="607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b="7409"/>
          <a:stretch>
            <a:fillRect/>
          </a:stretch>
        </p:blipFill>
        <p:spPr>
          <a:xfrm>
            <a:off x="233560" y="3029322"/>
            <a:ext cx="12537662" cy="59510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Relativistic Plasma Wav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716590">
              <a:defRPr sz="5940" spc="-118"/>
            </a:lvl1pPr>
          </a:lstStyle>
          <a:p>
            <a:r>
              <a:t>Relativistic Plasma Waves</a:t>
            </a:r>
          </a:p>
        </p:txBody>
      </p:sp>
      <p:pic>
        <p:nvPicPr>
          <p:cNvPr id="19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3372" y="2906211"/>
            <a:ext cx="5255466" cy="56117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949" y="1657746"/>
            <a:ext cx="3719117" cy="1357213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Courtesy of M. Ferrario"/>
          <p:cNvSpPr txBox="1"/>
          <p:nvPr/>
        </p:nvSpPr>
        <p:spPr>
          <a:xfrm>
            <a:off x="156732" y="8436797"/>
            <a:ext cx="2956174" cy="402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457200">
              <a:defRPr sz="2400" i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Courtesy of M. Ferrario</a:t>
            </a:r>
          </a:p>
        </p:txBody>
      </p:sp>
      <p:sp>
        <p:nvSpPr>
          <p:cNvPr id="1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95965" y="9220199"/>
            <a:ext cx="206097" cy="2874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pic>
        <p:nvPicPr>
          <p:cNvPr id="200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640672" y="1484240"/>
            <a:ext cx="5935426" cy="7621014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Collective behavior !!"/>
          <p:cNvSpPr txBox="1"/>
          <p:nvPr/>
        </p:nvSpPr>
        <p:spPr>
          <a:xfrm>
            <a:off x="9640154" y="8192159"/>
            <a:ext cx="3196978" cy="447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2400"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Collective behavior !!</a:t>
            </a:r>
          </a:p>
        </p:txBody>
      </p:sp>
    </p:spTree>
  </p:cSld>
  <p:clrMapOvr>
    <a:masterClrMapping/>
  </p:clrMapOvr>
  <p:transition spd="med" advTm="82482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Betatron radiation based radiator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/>
          <a:p>
            <a:r>
              <a:t>Betatron radiation based radiator</a:t>
            </a:r>
          </a:p>
        </p:txBody>
      </p:sp>
      <p:sp>
        <p:nvSpPr>
          <p:cNvPr id="610" name="Plasma Wiggle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716590">
              <a:defRPr sz="5940" spc="-118"/>
            </a:lvl1pPr>
          </a:lstStyle>
          <a:p>
            <a:r>
              <a:t>Plasma Wigglers</a:t>
            </a:r>
          </a:p>
        </p:txBody>
      </p:sp>
      <p:sp>
        <p:nvSpPr>
          <p:cNvPr id="6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50</a:t>
            </a:fld>
            <a:endParaRPr/>
          </a:p>
        </p:txBody>
      </p:sp>
      <p:pic>
        <p:nvPicPr>
          <p:cNvPr id="612" name="4RsvlcYyToAtwYQ0q6qlNYzyNyszGaJjy25slduFTJ1-Illv1hRknTrF_EImMagRzVen3mfYnweYr26rH2U4MhHMTDHmj3SuNQSZsXoveYgHdhCQ2WhaCMxfErBsEwr6kVYxst6lLWo1ks2pgqDlwajiBA=s2048.png" descr="4RsvlcYyToAtwYQ0q6qlNYzyNyszGaJjy25slduFTJ1-Illv1hRknTrF_EImMagRzVen3mfYnweYr26rH2U4MhHMTDHmj3SuNQSZsXoveYgHdhCQ2WhaCMxfErBsEwr6kVYxst6lLWo1ks2pgqDlwajiBA=s204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4950" y="2312389"/>
            <a:ext cx="12014183" cy="6402696"/>
          </a:xfrm>
          <a:prstGeom prst="rect">
            <a:avLst/>
          </a:prstGeom>
          <a:ln w="12700">
            <a:miter lim="400000"/>
          </a:ln>
        </p:spPr>
      </p:pic>
      <p:sp>
        <p:nvSpPr>
          <p:cNvPr id="613" name="Courtesy of J. Rosenzweig"/>
          <p:cNvSpPr txBox="1"/>
          <p:nvPr/>
        </p:nvSpPr>
        <p:spPr>
          <a:xfrm>
            <a:off x="681566" y="9073643"/>
            <a:ext cx="2531170" cy="323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Courtesy of J. Rosenzweig</a:t>
            </a:r>
          </a:p>
        </p:txBody>
      </p:sp>
      <p:sp>
        <p:nvSpPr>
          <p:cNvPr id="614" name="S. Kiselev et al., PRL 93, 135004 (2004)"/>
          <p:cNvSpPr txBox="1"/>
          <p:nvPr/>
        </p:nvSpPr>
        <p:spPr>
          <a:xfrm>
            <a:off x="9054014" y="9086066"/>
            <a:ext cx="3482926" cy="2987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14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S. Kiselev et al., PRL </a:t>
            </a:r>
            <a:r>
              <a:rPr b="1"/>
              <a:t>93</a:t>
            </a:r>
            <a:r>
              <a:t>, 135004 (2004) </a:t>
            </a:r>
          </a:p>
        </p:txBody>
      </p:sp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619" name="Radiation properti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716590">
              <a:defRPr sz="5940" spc="-118"/>
            </a:lvl1pPr>
          </a:lstStyle>
          <a:p>
            <a:r>
              <a:t>Radiation properties</a:t>
            </a:r>
          </a:p>
        </p:txBody>
      </p:sp>
      <p:sp>
        <p:nvSpPr>
          <p:cNvPr id="6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91425" y="9220199"/>
            <a:ext cx="215177" cy="2874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51</a:t>
            </a:fld>
            <a:endParaRPr/>
          </a:p>
        </p:txBody>
      </p:sp>
      <p:pic>
        <p:nvPicPr>
          <p:cNvPr id="621" name="8UH2efl1RnXbMKnDpE_M0MGnQMDvMxcxZe3LoufmI084fsoLWGUQ4Pbt1XKmKd9TV8nuJPs9IUjCyyLhH1iAGZ7JWZvdYqcTL3BSxje_rsUaqbyOfsE3pLaAkz-qQ7LgSfdeT1YAZ3H0l0j-vUnhGpRT8g=s2048.png" descr="8UH2efl1RnXbMKnDpE_M0MGnQMDvMxcxZe3LoufmI084fsoLWGUQ4Pbt1XKmKd9TV8nuJPs9IUjCyyLhH1iAGZ7JWZvdYqcTL3BSxje_rsUaqbyOfsE3pLaAkz-qQ7LgSfdeT1YAZ3H0l0j-vUnhGpRT8g=s204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78432" y="2513258"/>
            <a:ext cx="6057901" cy="6642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Plasma-based acceleration techniques have demonstrated accelerating gradients up to 3 orders of magnitudes beyond presently used RF technologie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23850" indent="-323850" defTabSz="1473840">
              <a:spcBef>
                <a:spcPts val="2700"/>
              </a:spcBef>
              <a:defRPr sz="2550"/>
            </a:pPr>
            <a:r>
              <a:t>Plasma-based acceleration techniques have demonstrated accelerating gradients up to 3 orders of magnitudes beyond presently used RF technologies</a:t>
            </a:r>
            <a:endParaRPr sz="1020">
              <a:latin typeface="Times Roman"/>
              <a:ea typeface="Times Roman"/>
              <a:cs typeface="Times Roman"/>
              <a:sym typeface="Times Roman"/>
            </a:endParaRPr>
          </a:p>
          <a:p>
            <a:pPr marL="323850" indent="-323850" defTabSz="1473840">
              <a:spcBef>
                <a:spcPts val="2700"/>
              </a:spcBef>
              <a:defRPr sz="2550"/>
            </a:pPr>
            <a:r>
              <a:t>Plasma-based acceleration techniques have provided solid feasibility proofs of FEL lasing paving the way to applications</a:t>
            </a:r>
            <a:endParaRPr sz="1020">
              <a:latin typeface="Times Roman"/>
              <a:ea typeface="Times Roman"/>
              <a:cs typeface="Times Roman"/>
              <a:sym typeface="Times Roman"/>
            </a:endParaRPr>
          </a:p>
          <a:p>
            <a:pPr marL="323850" indent="-323850" defTabSz="1473840">
              <a:spcBef>
                <a:spcPts val="2700"/>
              </a:spcBef>
              <a:defRPr sz="2550"/>
            </a:pPr>
            <a:r>
              <a:t>Successful efforts on improving beam quality  </a:t>
            </a:r>
            <a:endParaRPr sz="1020"/>
          </a:p>
          <a:p>
            <a:pPr marL="323850" indent="-323850" defTabSz="1473840">
              <a:spcBef>
                <a:spcPts val="2700"/>
              </a:spcBef>
              <a:defRPr sz="2550"/>
            </a:pPr>
            <a:r>
              <a:t>R&amp;D on </a:t>
            </a:r>
            <a:r>
              <a:rPr b="1"/>
              <a:t>beam stability, staging and continuous operation</a:t>
            </a:r>
            <a:r>
              <a:t>,</a:t>
            </a:r>
            <a:r>
              <a:rPr b="1"/>
              <a:t> </a:t>
            </a:r>
            <a:r>
              <a:t>as</a:t>
            </a:r>
            <a:r>
              <a:rPr b="1"/>
              <a:t> </a:t>
            </a:r>
            <a:r>
              <a:t>necessary steps towards the realization of compact plasma-based accelerator facilities </a:t>
            </a:r>
            <a:endParaRPr sz="1020">
              <a:latin typeface="Times Roman"/>
              <a:ea typeface="Times Roman"/>
              <a:cs typeface="Times Roman"/>
              <a:sym typeface="Times Roman"/>
            </a:endParaRPr>
          </a:p>
          <a:p>
            <a:pPr marL="647700" lvl="1" indent="-323850" defTabSz="1473840">
              <a:spcBef>
                <a:spcPts val="2700"/>
              </a:spcBef>
              <a:defRPr sz="2550"/>
            </a:pPr>
            <a:r>
              <a:t>Challenges in high repetition rate </a:t>
            </a:r>
            <a:endParaRPr sz="1020"/>
          </a:p>
          <a:p>
            <a:pPr marL="323850" indent="-323850" defTabSz="1473840">
              <a:spcBef>
                <a:spcPts val="2700"/>
              </a:spcBef>
              <a:defRPr sz="2550"/>
            </a:pPr>
            <a:r>
              <a:t>Plasma-based, ultra-high gradient accelerators therefore open the realistic vision of very compact accelerators for scientific, commercial and medical applications</a:t>
            </a:r>
          </a:p>
        </p:txBody>
      </p:sp>
      <p:sp>
        <p:nvSpPr>
          <p:cNvPr id="624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625" name="Conclus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716590">
              <a:defRPr sz="5940" spc="-118"/>
            </a:lvl1pPr>
          </a:lstStyle>
          <a:p>
            <a:r>
              <a:t>Conclusions</a:t>
            </a:r>
          </a:p>
        </p:txBody>
      </p:sp>
      <p:sp>
        <p:nvSpPr>
          <p:cNvPr id="6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52</a:t>
            </a:fld>
            <a:endParaRPr/>
          </a:p>
        </p:txBody>
      </p:sp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Plasma lens experiment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Plasma lens experiments </a:t>
            </a:r>
          </a:p>
          <a:p>
            <a:pPr lvl="1"/>
            <a:r>
              <a:t>J. van Tilborg </a:t>
            </a:r>
            <a:r>
              <a:rPr i="1"/>
              <a:t>et al</a:t>
            </a:r>
            <a:r>
              <a:t>. PR-AB </a:t>
            </a:r>
            <a:r>
              <a:rPr b="1"/>
              <a:t>20</a:t>
            </a:r>
            <a:r>
              <a:t>, 032803 (2017) </a:t>
            </a:r>
          </a:p>
          <a:p>
            <a:pPr lvl="1"/>
            <a:r>
              <a:t>S. Kuschel et al., Phys. Rev. Accel. and Beams </a:t>
            </a:r>
            <a:r>
              <a:rPr b="1"/>
              <a:t>19</a:t>
            </a:r>
            <a:r>
              <a:t>, 071301 (2016) </a:t>
            </a:r>
            <a:endParaRPr sz="1200">
              <a:solidFill>
                <a:srgbClr val="000000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 lvl="1"/>
            <a:endParaRPr>
              <a:latin typeface="Times Roman"/>
              <a:ea typeface="Times Roman"/>
              <a:cs typeface="Times Roman"/>
              <a:sym typeface="Times Roman"/>
            </a:endParaRPr>
          </a:p>
          <a:p>
            <a:pPr lvl="1"/>
            <a:endParaRPr>
              <a:latin typeface="Times Roman"/>
              <a:ea typeface="Times Roman"/>
              <a:cs typeface="Times Roman"/>
              <a:sym typeface="Times Roman"/>
            </a:endParaRPr>
          </a:p>
          <a:p>
            <a:r>
              <a:t>Other Wakefields schemes</a:t>
            </a:r>
          </a:p>
          <a:p>
            <a:r>
              <a:t>Recent papers</a:t>
            </a:r>
          </a:p>
        </p:txBody>
      </p:sp>
      <p:sp>
        <p:nvSpPr>
          <p:cNvPr id="629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630" name="Referenc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716590">
              <a:defRPr sz="5940" spc="-118"/>
            </a:lvl1pPr>
          </a:lstStyle>
          <a:p>
            <a:r>
              <a:t>References</a:t>
            </a:r>
          </a:p>
        </p:txBody>
      </p:sp>
      <p:sp>
        <p:nvSpPr>
          <p:cNvPr id="6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91425" y="9220199"/>
            <a:ext cx="215177" cy="2874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53</a:t>
            </a:fld>
            <a:endParaRPr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Relativistic Electron Electrostatic Plasma Wav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1213751">
              <a:defRPr sz="4200" spc="-84"/>
            </a:lvl1pPr>
          </a:lstStyle>
          <a:p>
            <a:r>
              <a:t>Relativistic Electron Electrostatic Plasma Wave</a:t>
            </a:r>
          </a:p>
        </p:txBody>
      </p:sp>
      <p:sp>
        <p:nvSpPr>
          <p:cNvPr id="20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95965" y="9220199"/>
            <a:ext cx="206097" cy="2874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pic>
        <p:nvPicPr>
          <p:cNvPr id="208" name="Screenshot 2023-07-25 at 16.07.40.png" descr="Screenshot 2023-07-25 at 16.07.40.png"/>
          <p:cNvPicPr>
            <a:picLocks noChangeAspect="1"/>
          </p:cNvPicPr>
          <p:nvPr/>
        </p:nvPicPr>
        <p:blipFill>
          <a:blip r:embed="rId3">
            <a:extLst/>
          </a:blip>
          <a:srcRect l="8709" r="7036" b="67765"/>
          <a:stretch>
            <a:fillRect/>
          </a:stretch>
        </p:blipFill>
        <p:spPr>
          <a:xfrm>
            <a:off x="5751895" y="3636039"/>
            <a:ext cx="6292093" cy="1775273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09" name="Equation"/>
              <p:cNvSpPr txBox="1"/>
              <p:nvPr/>
            </p:nvSpPr>
            <p:spPr>
              <a:xfrm>
                <a:off x="878517" y="1647675"/>
                <a:ext cx="1598422" cy="93726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400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4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sz="24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sz="24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sz="24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sz="2400" i="1">
                                  <a:solidFill>
                                    <a:srgbClr val="5E5E5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sz="2400" i="1">
                                      <a:solidFill>
                                        <a:srgbClr val="5E5E5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sz="2400" i="1">
                                      <a:solidFill>
                                        <a:srgbClr val="5E5E5E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sz="2400" i="1">
                                      <a:solidFill>
                                        <a:srgbClr val="5E5E5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sz="2400" i="1">
                                      <a:solidFill>
                                        <a:srgbClr val="5E5E5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2400" i="1">
                                      <a:solidFill>
                                        <a:srgbClr val="5E5E5E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sz="2400" i="1">
                                      <a:solidFill>
                                        <a:srgbClr val="5E5E5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>
                                <m:sSubPr>
                                  <m:ctrlPr>
                                    <a:rPr sz="2400" i="1">
                                      <a:solidFill>
                                        <a:srgbClr val="5E5E5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sz="2400" i="1">
                                      <a:solidFill>
                                        <a:srgbClr val="5E5E5E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sz="2400" i="1">
                                      <a:solidFill>
                                        <a:srgbClr val="5E5E5E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sz="2400" i="1">
                                      <a:solidFill>
                                        <a:srgbClr val="5E5E5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sz="2400" i="1">
                                      <a:solidFill>
                                        <a:srgbClr val="5E5E5E"/>
                                      </a:solidFill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sz="2400" i="1">
                                      <a:solidFill>
                                        <a:srgbClr val="5E5E5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sz="2400">
                  <a:solidFill>
                    <a:srgbClr val="5E5E5E"/>
                  </a:solidFill>
                </a:endParaRPr>
              </a:p>
            </p:txBody>
          </p:sp>
        </mc:Choice>
        <mc:Fallback>
          <p:sp>
            <p:nvSpPr>
              <p:cNvPr id="209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517" y="1647675"/>
                <a:ext cx="1598422" cy="937261"/>
              </a:xfrm>
              <a:prstGeom prst="rect">
                <a:avLst/>
              </a:prstGeom>
              <a:blipFill>
                <a:blip r:embed="rId4"/>
                <a:stretch>
                  <a:fillRect l="-3937" r="-7087" b="-13333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0" name="Plasma angular frequency/regular frequency"/>
          <p:cNvSpPr txBox="1"/>
          <p:nvPr/>
        </p:nvSpPr>
        <p:spPr>
          <a:xfrm>
            <a:off x="3071205" y="2106237"/>
            <a:ext cx="5620437" cy="436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/>
            </a:lvl1pPr>
          </a:lstStyle>
          <a:p>
            <a:r>
              <a:t>Plasma angular frequency/regular frequency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1" name="Equation"/>
              <p:cNvSpPr txBox="1"/>
              <p:nvPr/>
            </p:nvSpPr>
            <p:spPr>
              <a:xfrm>
                <a:off x="9285908" y="1948954"/>
                <a:ext cx="2052338" cy="635982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400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4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sz="24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sz="24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sz="24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sz="2400" i="1">
                                  <a:solidFill>
                                    <a:srgbClr val="5E5E5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400" i="1">
                                  <a:solidFill>
                                    <a:srgbClr val="5E5E5E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sz="2400" i="1">
                                  <a:solidFill>
                                    <a:srgbClr val="5E5E5E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r>
                            <a:rPr sz="24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sz="24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sz="24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≈9</m:t>
                      </m:r>
                      <m:rad>
                        <m:radPr>
                          <m:degHide m:val="on"/>
                          <m:ctrlPr>
                            <a:rPr sz="24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sz="2400" i="1">
                                  <a:solidFill>
                                    <a:srgbClr val="5E5E5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400" i="1">
                                  <a:solidFill>
                                    <a:srgbClr val="5E5E5E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sz="2400" i="1">
                                  <a:solidFill>
                                    <a:srgbClr val="5E5E5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sz="2400" dirty="0">
                  <a:solidFill>
                    <a:srgbClr val="5E5E5E"/>
                  </a:solidFill>
                </a:endParaRPr>
              </a:p>
            </p:txBody>
          </p:sp>
        </mc:Choice>
        <mc:Fallback>
          <p:sp>
            <p:nvSpPr>
              <p:cNvPr id="211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5908" y="1948954"/>
                <a:ext cx="2052338" cy="635982"/>
              </a:xfrm>
              <a:prstGeom prst="rect">
                <a:avLst/>
              </a:prstGeom>
              <a:blipFill>
                <a:blip r:embed="rId5"/>
                <a:stretch>
                  <a:fillRect l="-6135" r="-4908" b="-13462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2" name="The disturbance does not propagate as a wave…"/>
          <p:cNvSpPr txBox="1"/>
          <p:nvPr/>
        </p:nvSpPr>
        <p:spPr>
          <a:xfrm>
            <a:off x="1113072" y="6553826"/>
            <a:ext cx="10565786" cy="1540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marL="381000" indent="-381000" algn="l">
              <a:lnSpc>
                <a:spcPct val="90000"/>
              </a:lnSpc>
              <a:spcBef>
                <a:spcPts val="1000"/>
              </a:spcBef>
              <a:buSzPct val="123000"/>
              <a:buChar char="•"/>
              <a:defRPr sz="22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  <a:lvl2pPr marL="762000" indent="-381000" algn="l">
              <a:lnSpc>
                <a:spcPct val="90000"/>
              </a:lnSpc>
              <a:spcBef>
                <a:spcPts val="1000"/>
              </a:spcBef>
              <a:buSzPct val="123000"/>
              <a:buChar char="•"/>
              <a:defRPr sz="22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2pPr>
          </a:lstStyle>
          <a:p>
            <a:r>
              <a:rPr dirty="0"/>
              <a:t>The disturbance does not propagate as a wave</a:t>
            </a:r>
          </a:p>
          <a:p>
            <a:pPr lvl="1"/>
            <a:r>
              <a:rPr dirty="0"/>
              <a:t>Plasma oscillation is purely an electrostatic oscillation</a:t>
            </a:r>
          </a:p>
        </p:txBody>
      </p:sp>
      <p:sp>
        <p:nvSpPr>
          <p:cNvPr id="214" name="The oscillations lead to local compression (bunching) and rarefaction in the electron density…"/>
          <p:cNvSpPr txBox="1"/>
          <p:nvPr/>
        </p:nvSpPr>
        <p:spPr>
          <a:xfrm>
            <a:off x="698500" y="3685429"/>
            <a:ext cx="5681258" cy="16764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marL="354329" indent="-354329" algn="l" defTabSz="1612554">
              <a:lnSpc>
                <a:spcPct val="90000"/>
              </a:lnSpc>
              <a:spcBef>
                <a:spcPts val="900"/>
              </a:spcBef>
              <a:buSzPct val="123000"/>
              <a:buChar char="•"/>
              <a:defRPr sz="2046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  <a:lvl2pPr marL="708659" indent="-354329" algn="l" defTabSz="1612554">
              <a:lnSpc>
                <a:spcPct val="90000"/>
              </a:lnSpc>
              <a:spcBef>
                <a:spcPts val="900"/>
              </a:spcBef>
              <a:buSzPct val="123000"/>
              <a:buChar char="•"/>
              <a:defRPr sz="2046">
                <a:solidFill>
                  <a:schemeClr val="accent1">
                    <a:hueOff val="114395"/>
                    <a:lumOff val="-24975"/>
                  </a:schemeClr>
                </a:solidFill>
              </a:defRPr>
            </a:lvl2pPr>
          </a:lstStyle>
          <a:p>
            <a:r>
              <a:rPr dirty="0"/>
              <a:t>The oscillations lead to local compression (bunching) and rarefaction in the electron density </a:t>
            </a:r>
          </a:p>
          <a:p>
            <a:pPr lvl="1"/>
            <a:r>
              <a:rPr dirty="0"/>
              <a:t>Electron oscillations are fast, ions are regarded as stationary</a:t>
            </a:r>
          </a:p>
        </p:txBody>
      </p:sp>
    </p:spTree>
  </p:cSld>
  <p:clrMapOvr>
    <a:masterClrMapping/>
  </p:clrMapOvr>
  <p:transition spd="med" advTm="61568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Acceleration in Plasma Wav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716590">
              <a:defRPr sz="5940" spc="-118"/>
            </a:lvl1pPr>
          </a:lstStyle>
          <a:p>
            <a:r>
              <a:t>Acceleration in Plasma Waves</a:t>
            </a:r>
          </a:p>
        </p:txBody>
      </p:sp>
      <p:sp>
        <p:nvSpPr>
          <p:cNvPr id="2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95965" y="9220199"/>
            <a:ext cx="206097" cy="2874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1DABB9-3BA1-B145-8A37-6841CC41B0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72" y="2012511"/>
            <a:ext cx="11371586" cy="7084191"/>
          </a:xfrm>
          <a:prstGeom prst="rect">
            <a:avLst/>
          </a:prstGeom>
        </p:spPr>
      </p:pic>
    </p:spTree>
  </p:cSld>
  <p:clrMapOvr>
    <a:masterClrMapping/>
  </p:clrMapOvr>
  <p:transition spd="med" advTm="1289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91425" y="9220199"/>
            <a:ext cx="215177" cy="2874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pic>
        <p:nvPicPr>
          <p:cNvPr id="23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30400" y="1447800"/>
            <a:ext cx="9144000" cy="6858000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38" name="Equation"/>
              <p:cNvSpPr txBox="1"/>
              <p:nvPr/>
            </p:nvSpPr>
            <p:spPr>
              <a:xfrm>
                <a:off x="10131649" y="253228"/>
                <a:ext cx="2657721" cy="1233489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500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5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sz="25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sz="25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sz="25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25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sz="2500" i="1">
                                  <a:solidFill>
                                    <a:srgbClr val="5E5E5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sz="2500" i="1">
                                  <a:solidFill>
                                    <a:srgbClr val="5E5E5E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sz="2500" i="1">
                                      <a:solidFill>
                                        <a:srgbClr val="5E5E5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sz="2500" i="1">
                                          <a:solidFill>
                                            <a:srgbClr val="5E5E5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sz="2500" i="1">
                                          <a:solidFill>
                                            <a:srgbClr val="5E5E5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sz="2500" i="1">
                                          <a:solidFill>
                                            <a:srgbClr val="5E5E5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  <m:sup>
                                      <m:r>
                                        <a:rPr sz="2500" i="1">
                                          <a:solidFill>
                                            <a:srgbClr val="5E5E5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num>
                                <m:den>
                                  <m:sSup>
                                    <m:sSupPr>
                                      <m:ctrlPr>
                                        <a:rPr sz="2500" i="1">
                                          <a:solidFill>
                                            <a:srgbClr val="5E5E5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sz="2500" i="1">
                                          <a:solidFill>
                                            <a:srgbClr val="5E5E5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sz="2500" i="1">
                                          <a:solidFill>
                                            <a:srgbClr val="5E5E5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rad>
                        </m:den>
                      </m:f>
                      <m:r>
                        <a:rPr sz="25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&gt;&gt;1</m:t>
                      </m:r>
                    </m:oMath>
                  </m:oMathPara>
                </a14:m>
                <a:endParaRPr sz="2500">
                  <a:solidFill>
                    <a:srgbClr val="5E5E5E"/>
                  </a:solidFill>
                </a:endParaRPr>
              </a:p>
            </p:txBody>
          </p:sp>
        </mc:Choice>
        <mc:Fallback>
          <p:sp>
            <p:nvSpPr>
              <p:cNvPr id="238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1649" y="253228"/>
                <a:ext cx="2657721" cy="1233489"/>
              </a:xfrm>
              <a:prstGeom prst="rect">
                <a:avLst/>
              </a:prstGeom>
              <a:blipFill>
                <a:blip r:embed="rId3"/>
                <a:stretch>
                  <a:fillRect l="-3810" t="-1020" r="-4762" b="-2449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The ionized plasma can sustain accelerating gradient 2-3 orders of magnitude larger than in conventional RF-based accelerators…"/>
          <p:cNvSpPr txBox="1">
            <a:spLocks noGrp="1"/>
          </p:cNvSpPr>
          <p:nvPr>
            <p:ph type="body" sz="half" idx="1"/>
          </p:nvPr>
        </p:nvSpPr>
        <p:spPr>
          <a:xfrm>
            <a:off x="698500" y="6483980"/>
            <a:ext cx="10943219" cy="2380620"/>
          </a:xfrm>
          <a:prstGeom prst="rect">
            <a:avLst/>
          </a:prstGeom>
        </p:spPr>
        <p:txBody>
          <a:bodyPr/>
          <a:lstStyle/>
          <a:p>
            <a:pPr algn="just">
              <a:defRPr sz="2200"/>
            </a:pPr>
            <a:r>
              <a:t>The </a:t>
            </a:r>
            <a:r>
              <a:rPr b="1"/>
              <a:t>ionized plasma</a:t>
            </a:r>
            <a:r>
              <a:t> </a:t>
            </a:r>
            <a:r>
              <a:rPr b="1"/>
              <a:t>can sustain </a:t>
            </a:r>
            <a:r>
              <a:t>accelerating gradient 2-3 orders of magnitude larger than in conventional RF-based accelerators </a:t>
            </a:r>
          </a:p>
          <a:p>
            <a:pPr algn="just">
              <a:defRPr sz="2200"/>
            </a:pPr>
            <a:r>
              <a:t>Maximum accelerating field a plasma can sustain: </a:t>
            </a:r>
            <a:r>
              <a:rPr b="1"/>
              <a:t>Cold wave breaking field</a:t>
            </a:r>
          </a:p>
        </p:txBody>
      </p:sp>
      <p:sp>
        <p:nvSpPr>
          <p:cNvPr id="241" name="Cold Wavebreaking Field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716590">
              <a:defRPr sz="5940" spc="-118"/>
            </a:lvl1pPr>
          </a:lstStyle>
          <a:p>
            <a:r>
              <a:t>Cold Wavebreaking Field</a:t>
            </a:r>
          </a:p>
        </p:txBody>
      </p:sp>
      <p:sp>
        <p:nvSpPr>
          <p:cNvPr id="2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95965" y="9220199"/>
            <a:ext cx="206097" cy="2874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pic>
        <p:nvPicPr>
          <p:cNvPr id="24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365" y="1582609"/>
            <a:ext cx="7823582" cy="4775030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Characteristic scale length of the accelerating field, i.e. the plasma wake, is the plasma wavelength λp"/>
          <p:cNvSpPr txBox="1"/>
          <p:nvPr/>
        </p:nvSpPr>
        <p:spPr>
          <a:xfrm>
            <a:off x="8871367" y="2144115"/>
            <a:ext cx="3853049" cy="1513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22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rPr b="1"/>
              <a:t>Characteristic scale length </a:t>
            </a:r>
            <a:r>
              <a:t>of the accelerating field, i.e. the plasma wake, is the plasma wavelength </a:t>
            </a:r>
            <a:r>
              <a:rPr sz="2266" b="1"/>
              <a:t>λ</a:t>
            </a:r>
            <a:r>
              <a:rPr b="1" baseline="-19636"/>
              <a:t>p</a:t>
            </a:r>
          </a:p>
        </p:txBody>
      </p:sp>
      <p:sp>
        <p:nvSpPr>
          <p:cNvPr id="245" name="Credits: C. Joshi, UCLA"/>
          <p:cNvSpPr txBox="1"/>
          <p:nvPr/>
        </p:nvSpPr>
        <p:spPr>
          <a:xfrm>
            <a:off x="769835" y="6070516"/>
            <a:ext cx="2001293" cy="299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Credits: C. Joshi, UCLA</a:t>
            </a:r>
          </a:p>
        </p:txBody>
      </p:sp>
      <p:pic>
        <p:nvPicPr>
          <p:cNvPr id="246" name="Screenshot 2023-07-30 at 21.09.04.png" descr="Screenshot 2023-07-30 at 21.09.0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38650" y="8009054"/>
            <a:ext cx="9927500" cy="10350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Screenshot 2023-07-30 at 21.09.51.png" descr="Screenshot 2023-07-30 at 21.09.5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061735" y="4032567"/>
            <a:ext cx="3087491" cy="10622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2300</Words>
  <Application>Microsoft Macintosh PowerPoint</Application>
  <PresentationFormat>Custom</PresentationFormat>
  <Paragraphs>345</Paragraphs>
  <Slides>53</Slides>
  <Notes>30</Notes>
  <HiddenSlides>10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7" baseType="lpstr">
      <vt:lpstr>Arial</vt:lpstr>
      <vt:lpstr>Calibri</vt:lpstr>
      <vt:lpstr>Cambria Math</vt:lpstr>
      <vt:lpstr>Gill Sans</vt:lpstr>
      <vt:lpstr>Gill Sans Light</vt:lpstr>
      <vt:lpstr>Helvetica</vt:lpstr>
      <vt:lpstr>Helvetica Neue</vt:lpstr>
      <vt:lpstr>Helvetica Neue Medium</vt:lpstr>
      <vt:lpstr>Palatino</vt:lpstr>
      <vt:lpstr>Symbol</vt:lpstr>
      <vt:lpstr>Times Roman</vt:lpstr>
      <vt:lpstr>Verdana</vt:lpstr>
      <vt:lpstr>Zapf Dingbats</vt:lpstr>
      <vt:lpstr>21_BasicWhite</vt:lpstr>
      <vt:lpstr>Plasma Accelerators</vt:lpstr>
      <vt:lpstr>Outline</vt:lpstr>
      <vt:lpstr>Relativistic Plasma Waves</vt:lpstr>
      <vt:lpstr>Relativistic Plasma Waves</vt:lpstr>
      <vt:lpstr>Relativistic Plasma Waves</vt:lpstr>
      <vt:lpstr>Relativistic Electron Electrostatic Plasma Wave</vt:lpstr>
      <vt:lpstr>Acceleration in Plasma Waves</vt:lpstr>
      <vt:lpstr>PowerPoint Presentation</vt:lpstr>
      <vt:lpstr>Cold Wavebreaking Field</vt:lpstr>
      <vt:lpstr>Plasma Definition</vt:lpstr>
      <vt:lpstr>Collective Fields to Accelerate Charged Particles</vt:lpstr>
      <vt:lpstr>Basic Assumptions</vt:lpstr>
      <vt:lpstr>Plasma States</vt:lpstr>
      <vt:lpstr>Plasma States</vt:lpstr>
      <vt:lpstr>Plasma Source</vt:lpstr>
      <vt:lpstr>Plasma Source</vt:lpstr>
      <vt:lpstr>PowerPoint Presentation</vt:lpstr>
      <vt:lpstr>Response of a homogeneous plasma to a high frequency field</vt:lpstr>
      <vt:lpstr>Fast Oscillations of Electrons</vt:lpstr>
      <vt:lpstr>PowerPoint Presentation</vt:lpstr>
      <vt:lpstr>Ponderomotive Force</vt:lpstr>
      <vt:lpstr>Acceleration Mechanism</vt:lpstr>
      <vt:lpstr>Self-Injection and External Injection of Electrons</vt:lpstr>
      <vt:lpstr>The Dawn of Compact Accelerators</vt:lpstr>
      <vt:lpstr>The Dawn of Compact Accelerators</vt:lpstr>
      <vt:lpstr>Particle-driven Plasma Wakefield Acceleration</vt:lpstr>
      <vt:lpstr>PWFA: Energy doubling in a meter scale</vt:lpstr>
      <vt:lpstr>Two-bunch Train PWFA</vt:lpstr>
      <vt:lpstr>PWFA: High-efficiency acceleration</vt:lpstr>
      <vt:lpstr>Limitation of PWFA</vt:lpstr>
      <vt:lpstr>Limitation of PWFA</vt:lpstr>
      <vt:lpstr>Enhancing Transformer Ratio</vt:lpstr>
      <vt:lpstr>PWFA: High-efficiency acceleration</vt:lpstr>
      <vt:lpstr>Resonant PWFA</vt:lpstr>
      <vt:lpstr>From Linear Regime: nb&lt;&lt;n0</vt:lpstr>
      <vt:lpstr>to Quasi-Linear and Non-Linear Regime</vt:lpstr>
      <vt:lpstr>Quasi-non Linear Regime</vt:lpstr>
      <vt:lpstr>PowerPoint Presentation</vt:lpstr>
      <vt:lpstr>PowerPoint Presentation</vt:lpstr>
      <vt:lpstr>PowerPoint Presentation</vt:lpstr>
      <vt:lpstr>PowerPoint Presentation</vt:lpstr>
      <vt:lpstr>High Quality Beams</vt:lpstr>
      <vt:lpstr>Towards the Applications</vt:lpstr>
      <vt:lpstr>Towards the Applications</vt:lpstr>
      <vt:lpstr>Active Plasma Lenses</vt:lpstr>
      <vt:lpstr>PowerPoint Presentation</vt:lpstr>
      <vt:lpstr>Active Plasma Lens </vt:lpstr>
      <vt:lpstr>Plasma lens vs conventional focusing</vt:lpstr>
      <vt:lpstr>Extraction Beamline</vt:lpstr>
      <vt:lpstr>Plasma Wigglers</vt:lpstr>
      <vt:lpstr>Radiation properties</vt:lpstr>
      <vt:lpstr>Conclusions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Plasma Accelerators</dc:title>
  <cp:lastModifiedBy>Enrica Chiadroni</cp:lastModifiedBy>
  <cp:revision>7</cp:revision>
  <cp:lastPrinted>2023-07-31T05:24:45Z</cp:lastPrinted>
  <dcterms:modified xsi:type="dcterms:W3CDTF">2023-07-31T05:32:33Z</dcterms:modified>
</cp:coreProperties>
</file>