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31" r:id="rId1"/>
  </p:sldMasterIdLst>
  <p:notesMasterIdLst>
    <p:notesMasterId r:id="rId56"/>
  </p:notesMasterIdLst>
  <p:handoutMasterIdLst>
    <p:handoutMasterId r:id="rId57"/>
  </p:handoutMasterIdLst>
  <p:sldIdLst>
    <p:sldId id="256" r:id="rId2"/>
    <p:sldId id="535" r:id="rId3"/>
    <p:sldId id="876" r:id="rId4"/>
    <p:sldId id="1069" r:id="rId5"/>
    <p:sldId id="409" r:id="rId6"/>
    <p:sldId id="383" r:id="rId7"/>
    <p:sldId id="386" r:id="rId8"/>
    <p:sldId id="1081" r:id="rId9"/>
    <p:sldId id="301" r:id="rId10"/>
    <p:sldId id="567" r:id="rId11"/>
    <p:sldId id="378" r:id="rId12"/>
    <p:sldId id="1073" r:id="rId13"/>
    <p:sldId id="413" r:id="rId14"/>
    <p:sldId id="414" r:id="rId15"/>
    <p:sldId id="416" r:id="rId16"/>
    <p:sldId id="422" r:id="rId17"/>
    <p:sldId id="424" r:id="rId18"/>
    <p:sldId id="425" r:id="rId19"/>
    <p:sldId id="426" r:id="rId20"/>
    <p:sldId id="427" r:id="rId21"/>
    <p:sldId id="1068" r:id="rId22"/>
    <p:sldId id="584" r:id="rId23"/>
    <p:sldId id="585" r:id="rId24"/>
    <p:sldId id="431" r:id="rId25"/>
    <p:sldId id="432" r:id="rId26"/>
    <p:sldId id="1075" r:id="rId27"/>
    <p:sldId id="1070" r:id="rId28"/>
    <p:sldId id="1074" r:id="rId29"/>
    <p:sldId id="1022" r:id="rId30"/>
    <p:sldId id="516" r:id="rId31"/>
    <p:sldId id="598" r:id="rId32"/>
    <p:sldId id="1024" r:id="rId33"/>
    <p:sldId id="1025" r:id="rId34"/>
    <p:sldId id="307" r:id="rId35"/>
    <p:sldId id="299" r:id="rId36"/>
    <p:sldId id="1076" r:id="rId37"/>
    <p:sldId id="2302" r:id="rId38"/>
    <p:sldId id="2300" r:id="rId39"/>
    <p:sldId id="1077" r:id="rId40"/>
    <p:sldId id="998" r:id="rId41"/>
    <p:sldId id="986" r:id="rId42"/>
    <p:sldId id="987" r:id="rId43"/>
    <p:sldId id="1080" r:id="rId44"/>
    <p:sldId id="300" r:id="rId45"/>
    <p:sldId id="948" r:id="rId46"/>
    <p:sldId id="799" r:id="rId47"/>
    <p:sldId id="878" r:id="rId48"/>
    <p:sldId id="800" r:id="rId49"/>
    <p:sldId id="881" r:id="rId50"/>
    <p:sldId id="995" r:id="rId51"/>
    <p:sldId id="972" r:id="rId52"/>
    <p:sldId id="1078" r:id="rId53"/>
    <p:sldId id="1079" r:id="rId54"/>
    <p:sldId id="2301" r:id="rId5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141414"/>
    <a:srgbClr val="BDB589"/>
    <a:srgbClr val="800040"/>
    <a:srgbClr val="FF6666"/>
    <a:srgbClr val="000080"/>
    <a:srgbClr val="800080"/>
    <a:srgbClr val="77777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47" autoAdjust="0"/>
    <p:restoredTop sz="91304" autoAdjust="0"/>
  </p:normalViewPr>
  <p:slideViewPr>
    <p:cSldViewPr snapToGrid="0">
      <p:cViewPr varScale="1">
        <p:scale>
          <a:sx n="113" d="100"/>
          <a:sy n="113" d="100"/>
        </p:scale>
        <p:origin x="192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BECB13D-859F-B04F-8421-C6EA9FB23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8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76A48F1-4972-F544-8642-DB422189D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70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F7BF8F-F956-A34C-95D1-3BB98D65A453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8158-0B77-364B-9457-3B88303B6DA1}" type="slidenum">
              <a:rPr lang="en-US"/>
              <a:pPr/>
              <a:t>20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5350" y="742950"/>
            <a:ext cx="4956175" cy="3717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84" y="4709121"/>
            <a:ext cx="4947708" cy="44612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086E0-F236-F447-945F-FE408E046985}" type="slidenum">
              <a:rPr lang="en-US"/>
              <a:pPr/>
              <a:t>22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4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E4C4B-20ED-BF44-8A08-B67885C9D736}" type="slidenum">
              <a:rPr lang="en-US"/>
              <a:pPr/>
              <a:t>23</a:t>
            </a:fld>
            <a:endParaRPr lang="en-US"/>
          </a:p>
        </p:txBody>
      </p:sp>
      <p:sp>
        <p:nvSpPr>
          <p:cNvPr id="430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81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8158-0B77-364B-9457-3B88303B6DA1}" type="slidenum">
              <a:rPr lang="en-US"/>
              <a:pPr/>
              <a:t>24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5350" y="742950"/>
            <a:ext cx="4956175" cy="3717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84" y="4709121"/>
            <a:ext cx="4947708" cy="44612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49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CFA76-9CFC-C74A-9061-C4CC8AD56E61}" type="slidenum">
              <a:rPr lang="en-US"/>
              <a:pPr/>
              <a:t>39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74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CFA76-9CFC-C74A-9061-C4CC8AD56E61}" type="slidenum">
              <a:rPr lang="en-US"/>
              <a:pPr/>
              <a:t>52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8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B63F6B-A6A3-A542-83F0-D4AD10246A3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86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CFA76-9CFC-C74A-9061-C4CC8AD56E61}" type="slidenum">
              <a:rPr lang="en-US"/>
              <a:pPr/>
              <a:t>3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CFA76-9CFC-C74A-9061-C4CC8AD56E61}" type="slidenum">
              <a:rPr lang="en-US"/>
              <a:pPr/>
              <a:t>4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76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7954F4-176A-C94C-97ED-071F1C614641}" type="slidenum">
              <a:rPr lang="en-US"/>
              <a:pPr/>
              <a:t>14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84338-6436-6A4C-8377-8A1896234173}" type="slidenum">
              <a:rPr lang="en-US"/>
              <a:pPr/>
              <a:t>15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2950"/>
            <a:ext cx="4954587" cy="3717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4708525"/>
            <a:ext cx="49466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BE002-4197-804E-8109-B0FBAFB14981}" type="slidenum">
              <a:rPr lang="en-US"/>
              <a:pPr/>
              <a:t>16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39452-EED8-A64C-A40E-EEF52B4EF19E}" type="slidenum">
              <a:rPr lang="en-US"/>
              <a:pPr/>
              <a:t>17</a:t>
            </a:fld>
            <a:endParaRPr lang="en-US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4C5D3-383F-1446-AD07-A1CF8B4462B2}" type="slidenum">
              <a:rPr lang="en-US"/>
              <a:pPr/>
              <a:t>18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2950"/>
            <a:ext cx="4954587" cy="3717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4708525"/>
            <a:ext cx="49466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95CFA-2209-F041-87DC-B562258231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0592C-CF85-CD41-AF66-7C687B6C49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D2C9B-F0EF-0B4B-A410-6EBD07C6B6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4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4008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43000"/>
            <a:ext cx="4038600" cy="5135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143000"/>
            <a:ext cx="4038600" cy="249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786188"/>
            <a:ext cx="4038600" cy="2492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00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56763-4CE7-AF43-B971-3568AAFD9D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9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3ED2D0-F9BF-F948-BC9E-485FDBC335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61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89BED-C5A7-8344-A717-3388615FC9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4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84F88-5A78-DF4A-819C-BAE37BEE96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6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8426E-C5F4-8243-8D23-C6E2ADBDA0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6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EC210-C868-3B44-9D96-DF96018F9D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1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52F9E-C3CF-5544-9145-42575665F7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BD77C-62EC-4B47-B95B-9E4D1124AB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5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1CF985-68A5-6D4E-9D12-CA04C3233C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wmf"/><Relationship Id="rId7" Type="http://schemas.openxmlformats.org/officeDocument/2006/relationships/image" Target="../media/image59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emf"/><Relationship Id="rId7" Type="http://schemas.openxmlformats.org/officeDocument/2006/relationships/image" Target="../media/image8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81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132856"/>
            <a:ext cx="8064896" cy="2304256"/>
          </a:xfrm>
          <a:effectLst/>
        </p:spPr>
        <p:txBody>
          <a:bodyPr>
            <a:noAutofit/>
          </a:bodyPr>
          <a:lstStyle/>
          <a:p>
            <a:pPr algn="r" eaLnBrk="1" hangingPunct="1">
              <a:defRPr/>
            </a:pPr>
            <a:r>
              <a:rPr lang="en-US" sz="4800" b="1" dirty="0">
                <a:cs typeface="+mj-cs"/>
              </a:rPr>
              <a:t>Magnets</a:t>
            </a:r>
            <a:br>
              <a:rPr lang="en-US" sz="4800" b="1" dirty="0">
                <a:cs typeface="+mj-cs"/>
              </a:rPr>
            </a:br>
            <a:r>
              <a:rPr lang="en-US" sz="4800" b="1" dirty="0">
                <a:cs typeface="+mj-cs"/>
              </a:rPr>
              <a:t>Part II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21494" y="4282307"/>
            <a:ext cx="4926970" cy="993886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en-US" dirty="0" err="1">
                <a:solidFill>
                  <a:schemeClr val="tx1"/>
                </a:solidFill>
              </a:rPr>
              <a:t>Luca.Bottura@cern.ch</a:t>
            </a:r>
            <a:endParaRPr lang="en-US" dirty="0">
              <a:solidFill>
                <a:schemeClr val="tx1"/>
              </a:solidFill>
            </a:endParaRPr>
          </a:p>
          <a:p>
            <a:pPr algn="r">
              <a:defRPr/>
            </a:pPr>
            <a:r>
              <a:rPr lang="en-US" sz="1600" dirty="0" err="1"/>
              <a:t>Erice</a:t>
            </a:r>
            <a:r>
              <a:rPr lang="en-US" sz="1600" dirty="0"/>
              <a:t>, Sicilia, 27 July - 2 August 2023</a:t>
            </a:r>
          </a:p>
          <a:p>
            <a:pPr algn="r" eaLnBrk="1" hangingPunct="1"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204496"/>
            <a:ext cx="9180512" cy="2000368"/>
            <a:chOff x="285082" y="228444"/>
            <a:chExt cx="8659543" cy="1886853"/>
          </a:xfrm>
        </p:grpSpPr>
        <p:pic>
          <p:nvPicPr>
            <p:cNvPr id="6" name="Picture 5" descr="hiY1_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950" y="228444"/>
              <a:ext cx="3289675" cy="1886853"/>
            </a:xfrm>
            <a:prstGeom prst="rect">
              <a:avLst/>
            </a:prstGeom>
          </p:spPr>
        </p:pic>
        <p:pic>
          <p:nvPicPr>
            <p:cNvPr id="7" name="Picture 6" descr="run204769_evt71902630_VP1Bas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82" y="228444"/>
              <a:ext cx="2854063" cy="1886853"/>
            </a:xfrm>
            <a:prstGeom prst="rect">
              <a:avLst/>
            </a:prstGeom>
          </p:spPr>
        </p:pic>
        <p:pic>
          <p:nvPicPr>
            <p:cNvPr id="8" name="Picture 7" descr="2304201331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145" y="228444"/>
              <a:ext cx="2515805" cy="1886853"/>
            </a:xfrm>
            <a:prstGeom prst="rect">
              <a:avLst/>
            </a:prstGeom>
          </p:spPr>
        </p:pic>
      </p:grpSp>
      <p:pic>
        <p:nvPicPr>
          <p:cNvPr id="4" name="Picture 2" descr="International School of Particle Accelerators  - ERICE_2023">
            <a:extLst>
              <a:ext uri="{FF2B5EF4-FFF2-40B4-BE49-F238E27FC236}">
                <a16:creationId xmlns:a16="http://schemas.microsoft.com/office/drawing/2014/main" id="{4F6F7624-1AA5-B7EC-9AAE-2C370865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5046"/>
            <a:ext cx="9144000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Enthalpy reserve</a:t>
            </a: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669BF9AF-BC86-7F27-2ADF-65160B97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28800"/>
            <a:ext cx="65722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8" name="Group 4">
            <a:extLst>
              <a:ext uri="{FF2B5EF4-FFF2-40B4-BE49-F238E27FC236}">
                <a16:creationId xmlns:a16="http://schemas.microsoft.com/office/drawing/2014/main" id="{C5B16E1F-97BF-9BB3-E6BF-6C8C59756046}"/>
              </a:ext>
            </a:extLst>
          </p:cNvPr>
          <p:cNvGrpSpPr>
            <a:grpSpLocks/>
          </p:cNvGrpSpPr>
          <p:nvPr/>
        </p:nvGrpSpPr>
        <p:grpSpPr bwMode="auto">
          <a:xfrm>
            <a:off x="1916113" y="3063875"/>
            <a:ext cx="890587" cy="485775"/>
            <a:chOff x="1765" y="1690"/>
            <a:chExt cx="561" cy="306"/>
          </a:xfrm>
        </p:grpSpPr>
        <p:sp>
          <p:nvSpPr>
            <p:cNvPr id="39" name="Line 5">
              <a:extLst>
                <a:ext uri="{FF2B5EF4-FFF2-40B4-BE49-F238E27FC236}">
                  <a16:creationId xmlns:a16="http://schemas.microsoft.com/office/drawing/2014/main" id="{E39B7AFC-EA67-8DDF-F1FA-3A212264DB6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894" y="1867"/>
              <a:ext cx="0" cy="25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114FED19-3A6F-C134-6FA1-7FB9E1E308E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047" y="1410"/>
              <a:ext cx="0" cy="559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1" name="Group 7">
            <a:extLst>
              <a:ext uri="{FF2B5EF4-FFF2-40B4-BE49-F238E27FC236}">
                <a16:creationId xmlns:a16="http://schemas.microsoft.com/office/drawing/2014/main" id="{59B423E5-960B-AF95-EE8B-16E3C6C1D8DD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3495675"/>
            <a:ext cx="95250" cy="788988"/>
            <a:chOff x="1986" y="1962"/>
            <a:chExt cx="60" cy="497"/>
          </a:xfrm>
        </p:grpSpPr>
        <p:sp>
          <p:nvSpPr>
            <p:cNvPr id="42" name="Line 8">
              <a:extLst>
                <a:ext uri="{FF2B5EF4-FFF2-40B4-BE49-F238E27FC236}">
                  <a16:creationId xmlns:a16="http://schemas.microsoft.com/office/drawing/2014/main" id="{AA7776D0-A5CC-A6F4-8746-1CB2B50D63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6" y="2004"/>
              <a:ext cx="3" cy="45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BB30720F-5AA6-4383-70A4-235B2A4B1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" y="1962"/>
              <a:ext cx="6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" name="Group 10">
            <a:extLst>
              <a:ext uri="{FF2B5EF4-FFF2-40B4-BE49-F238E27FC236}">
                <a16:creationId xmlns:a16="http://schemas.microsoft.com/office/drawing/2014/main" id="{34DEABFA-7712-4FB8-35E3-7A7806021170}"/>
              </a:ext>
            </a:extLst>
          </p:cNvPr>
          <p:cNvGrpSpPr>
            <a:grpSpLocks/>
          </p:cNvGrpSpPr>
          <p:nvPr/>
        </p:nvGrpSpPr>
        <p:grpSpPr bwMode="auto">
          <a:xfrm>
            <a:off x="2762250" y="3028950"/>
            <a:ext cx="95250" cy="1249363"/>
            <a:chOff x="2298" y="1668"/>
            <a:chExt cx="60" cy="787"/>
          </a:xfrm>
        </p:grpSpPr>
        <p:sp>
          <p:nvSpPr>
            <p:cNvPr id="45" name="Line 11">
              <a:extLst>
                <a:ext uri="{FF2B5EF4-FFF2-40B4-BE49-F238E27FC236}">
                  <a16:creationId xmlns:a16="http://schemas.microsoft.com/office/drawing/2014/main" id="{7E852462-EACB-F3DC-1AD5-693DABB85E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8" y="1704"/>
              <a:ext cx="0" cy="75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D5B087BB-EB5A-41BA-E3D6-54D6A1D55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8" y="1668"/>
              <a:ext cx="6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" name="Group 13">
            <a:extLst>
              <a:ext uri="{FF2B5EF4-FFF2-40B4-BE49-F238E27FC236}">
                <a16:creationId xmlns:a16="http://schemas.microsoft.com/office/drawing/2014/main" id="{1C29DBD4-DC5D-B445-9D5B-DAE802A6D6F4}"/>
              </a:ext>
            </a:extLst>
          </p:cNvPr>
          <p:cNvGrpSpPr>
            <a:grpSpLocks/>
          </p:cNvGrpSpPr>
          <p:nvPr/>
        </p:nvGrpSpPr>
        <p:grpSpPr bwMode="auto">
          <a:xfrm>
            <a:off x="2319338" y="4191000"/>
            <a:ext cx="476250" cy="457200"/>
            <a:chOff x="2019" y="2400"/>
            <a:chExt cx="300" cy="288"/>
          </a:xfrm>
        </p:grpSpPr>
        <p:sp>
          <p:nvSpPr>
            <p:cNvPr id="48" name="Line 14">
              <a:extLst>
                <a:ext uri="{FF2B5EF4-FFF2-40B4-BE49-F238E27FC236}">
                  <a16:creationId xmlns:a16="http://schemas.microsoft.com/office/drawing/2014/main" id="{1A254B4D-739F-E647-2E85-7971BE7C74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169" y="2256"/>
              <a:ext cx="0" cy="3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triangle" w="sm" len="lg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9" name="Text Box 15">
              <a:extLst>
                <a:ext uri="{FF2B5EF4-FFF2-40B4-BE49-F238E27FC236}">
                  <a16:creationId xmlns:a16="http://schemas.microsoft.com/office/drawing/2014/main" id="{776B7AFE-E50D-31F8-DEB4-794DD373F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5" y="2400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50" name="Group 16">
            <a:extLst>
              <a:ext uri="{FF2B5EF4-FFF2-40B4-BE49-F238E27FC236}">
                <a16:creationId xmlns:a16="http://schemas.microsoft.com/office/drawing/2014/main" id="{8FDBB097-B039-92E2-0755-E579B2DBE5F7}"/>
              </a:ext>
            </a:extLst>
          </p:cNvPr>
          <p:cNvGrpSpPr>
            <a:grpSpLocks/>
          </p:cNvGrpSpPr>
          <p:nvPr/>
        </p:nvGrpSpPr>
        <p:grpSpPr bwMode="auto">
          <a:xfrm>
            <a:off x="1195388" y="3052763"/>
            <a:ext cx="838200" cy="495300"/>
            <a:chOff x="1311" y="1683"/>
            <a:chExt cx="528" cy="312"/>
          </a:xfrm>
        </p:grpSpPr>
        <p:sp>
          <p:nvSpPr>
            <p:cNvPr id="51" name="Line 17">
              <a:extLst>
                <a:ext uri="{FF2B5EF4-FFF2-40B4-BE49-F238E27FC236}">
                  <a16:creationId xmlns:a16="http://schemas.microsoft.com/office/drawing/2014/main" id="{E8DBFC67-17F4-CA10-E03B-61DF609CA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9" y="1683"/>
              <a:ext cx="0" cy="30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triangle" w="sm" len="lg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" name="Text Box 18">
              <a:extLst>
                <a:ext uri="{FF2B5EF4-FFF2-40B4-BE49-F238E27FC236}">
                  <a16:creationId xmlns:a16="http://schemas.microsoft.com/office/drawing/2014/main" id="{314CBA43-E0E9-2506-E6F9-1D01A3032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1" y="1707"/>
              <a:ext cx="4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sym typeface="Symbol" charset="0"/>
                </a:rPr>
                <a:t></a:t>
              </a:r>
              <a:r>
                <a:rPr lang="en-US">
                  <a:solidFill>
                    <a:schemeClr val="tx2"/>
                  </a:solidFill>
                </a:rPr>
                <a:t>30</a:t>
              </a:r>
            </a:p>
          </p:txBody>
        </p:sp>
      </p:grpSp>
      <p:grpSp>
        <p:nvGrpSpPr>
          <p:cNvPr id="53" name="Group 19">
            <a:extLst>
              <a:ext uri="{FF2B5EF4-FFF2-40B4-BE49-F238E27FC236}">
                <a16:creationId xmlns:a16="http://schemas.microsoft.com/office/drawing/2014/main" id="{B711CE64-A579-57C1-98C2-D1C2CE551DBF}"/>
              </a:ext>
            </a:extLst>
          </p:cNvPr>
          <p:cNvGrpSpPr>
            <a:grpSpLocks/>
          </p:cNvGrpSpPr>
          <p:nvPr/>
        </p:nvGrpSpPr>
        <p:grpSpPr bwMode="auto">
          <a:xfrm>
            <a:off x="1230313" y="3806825"/>
            <a:ext cx="890587" cy="1038225"/>
            <a:chOff x="1333" y="2158"/>
            <a:chExt cx="561" cy="654"/>
          </a:xfrm>
        </p:grpSpPr>
        <p:sp>
          <p:nvSpPr>
            <p:cNvPr id="54" name="Line 20">
              <a:extLst>
                <a:ext uri="{FF2B5EF4-FFF2-40B4-BE49-F238E27FC236}">
                  <a16:creationId xmlns:a16="http://schemas.microsoft.com/office/drawing/2014/main" id="{54D9F3F7-64EB-C8A3-7542-447BB80AD13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462" y="2683"/>
              <a:ext cx="0" cy="25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" name="Line 21">
              <a:extLst>
                <a:ext uri="{FF2B5EF4-FFF2-40B4-BE49-F238E27FC236}">
                  <a16:creationId xmlns:a16="http://schemas.microsoft.com/office/drawing/2014/main" id="{E642A4B1-6038-2425-7D94-4E5B8EC65D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1615" y="1878"/>
              <a:ext cx="0" cy="559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" name="Group 22">
            <a:extLst>
              <a:ext uri="{FF2B5EF4-FFF2-40B4-BE49-F238E27FC236}">
                <a16:creationId xmlns:a16="http://schemas.microsoft.com/office/drawing/2014/main" id="{B54951E9-58F5-CCE1-B460-C2EA2F53AED6}"/>
              </a:ext>
            </a:extLst>
          </p:cNvPr>
          <p:cNvGrpSpPr>
            <a:grpSpLocks/>
          </p:cNvGrpSpPr>
          <p:nvPr/>
        </p:nvGrpSpPr>
        <p:grpSpPr bwMode="auto">
          <a:xfrm>
            <a:off x="1581150" y="4791075"/>
            <a:ext cx="95250" cy="788988"/>
            <a:chOff x="1554" y="2778"/>
            <a:chExt cx="60" cy="497"/>
          </a:xfrm>
        </p:grpSpPr>
        <p:sp>
          <p:nvSpPr>
            <p:cNvPr id="57" name="Line 23">
              <a:extLst>
                <a:ext uri="{FF2B5EF4-FFF2-40B4-BE49-F238E27FC236}">
                  <a16:creationId xmlns:a16="http://schemas.microsoft.com/office/drawing/2014/main" id="{182653E5-D7A2-2CA5-ECC0-DCC4E6CF6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820"/>
              <a:ext cx="3" cy="45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8" name="Oval 24">
              <a:extLst>
                <a:ext uri="{FF2B5EF4-FFF2-40B4-BE49-F238E27FC236}">
                  <a16:creationId xmlns:a16="http://schemas.microsoft.com/office/drawing/2014/main" id="{FF047754-584D-0114-F68A-D5E35601C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" y="2778"/>
              <a:ext cx="60" cy="5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" name="Group 25">
            <a:extLst>
              <a:ext uri="{FF2B5EF4-FFF2-40B4-BE49-F238E27FC236}">
                <a16:creationId xmlns:a16="http://schemas.microsoft.com/office/drawing/2014/main" id="{52C0B6C6-4C04-3DD4-AE61-49E88E9718D9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3762375"/>
            <a:ext cx="95250" cy="1830388"/>
            <a:chOff x="1866" y="2130"/>
            <a:chExt cx="60" cy="1153"/>
          </a:xfrm>
        </p:grpSpPr>
        <p:sp>
          <p:nvSpPr>
            <p:cNvPr id="60" name="Line 26">
              <a:extLst>
                <a:ext uri="{FF2B5EF4-FFF2-40B4-BE49-F238E27FC236}">
                  <a16:creationId xmlns:a16="http://schemas.microsoft.com/office/drawing/2014/main" id="{37B725FC-B2C5-6F94-0183-4CC6DDFB6C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6" y="2160"/>
              <a:ext cx="0" cy="1123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" name="Oval 27">
              <a:extLst>
                <a:ext uri="{FF2B5EF4-FFF2-40B4-BE49-F238E27FC236}">
                  <a16:creationId xmlns:a16="http://schemas.microsoft.com/office/drawing/2014/main" id="{F059616A-2056-2CAC-85A8-82C79309C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" y="2130"/>
              <a:ext cx="60" cy="5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" name="Group 28">
            <a:extLst>
              <a:ext uri="{FF2B5EF4-FFF2-40B4-BE49-F238E27FC236}">
                <a16:creationId xmlns:a16="http://schemas.microsoft.com/office/drawing/2014/main" id="{92331F54-C418-DE2A-CC3D-043FE8369A9F}"/>
              </a:ext>
            </a:extLst>
          </p:cNvPr>
          <p:cNvGrpSpPr>
            <a:grpSpLocks/>
          </p:cNvGrpSpPr>
          <p:nvPr/>
        </p:nvGrpSpPr>
        <p:grpSpPr bwMode="auto">
          <a:xfrm>
            <a:off x="1633538" y="4991100"/>
            <a:ext cx="476250" cy="504825"/>
            <a:chOff x="1587" y="2904"/>
            <a:chExt cx="300" cy="318"/>
          </a:xfrm>
        </p:grpSpPr>
        <p:sp>
          <p:nvSpPr>
            <p:cNvPr id="63" name="Line 29">
              <a:extLst>
                <a:ext uri="{FF2B5EF4-FFF2-40B4-BE49-F238E27FC236}">
                  <a16:creationId xmlns:a16="http://schemas.microsoft.com/office/drawing/2014/main" id="{73BD355B-2D3D-D0D7-E0E2-EFDB0713D3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1737" y="3072"/>
              <a:ext cx="0" cy="30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 type="triangle" w="sm" len="lg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" name="Text Box 30">
              <a:extLst>
                <a:ext uri="{FF2B5EF4-FFF2-40B4-BE49-F238E27FC236}">
                  <a16:creationId xmlns:a16="http://schemas.microsoft.com/office/drawing/2014/main" id="{7A10BAC2-1114-23A5-FF1D-E33F0A9C8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" y="2904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65" name="Group 31">
            <a:extLst>
              <a:ext uri="{FF2B5EF4-FFF2-40B4-BE49-F238E27FC236}">
                <a16:creationId xmlns:a16="http://schemas.microsoft.com/office/drawing/2014/main" id="{5FEA7255-0EED-CA31-174C-78A5F492D940}"/>
              </a:ext>
            </a:extLst>
          </p:cNvPr>
          <p:cNvGrpSpPr>
            <a:grpSpLocks/>
          </p:cNvGrpSpPr>
          <p:nvPr/>
        </p:nvGrpSpPr>
        <p:grpSpPr bwMode="auto">
          <a:xfrm>
            <a:off x="1277938" y="3805238"/>
            <a:ext cx="517525" cy="1028700"/>
            <a:chOff x="1363" y="2157"/>
            <a:chExt cx="326" cy="648"/>
          </a:xfrm>
        </p:grpSpPr>
        <p:sp>
          <p:nvSpPr>
            <p:cNvPr id="66" name="Line 32">
              <a:extLst>
                <a:ext uri="{FF2B5EF4-FFF2-40B4-BE49-F238E27FC236}">
                  <a16:creationId xmlns:a16="http://schemas.microsoft.com/office/drawing/2014/main" id="{861BE671-772B-415E-6C9E-D3F6039500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7" y="2157"/>
              <a:ext cx="0" cy="648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 type="triangle" w="sm" len="lg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7" name="Text Box 33">
              <a:extLst>
                <a:ext uri="{FF2B5EF4-FFF2-40B4-BE49-F238E27FC236}">
                  <a16:creationId xmlns:a16="http://schemas.microsoft.com/office/drawing/2014/main" id="{D4B10772-26F1-BEE9-0019-8591F5D21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3" y="2357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</a:t>
              </a:r>
              <a:r>
                <a:rPr lang="en-US">
                  <a:solidFill>
                    <a:srgbClr val="FF00FF"/>
                  </a:solidFill>
                </a:rPr>
                <a:t>3</a:t>
              </a:r>
            </a:p>
          </p:txBody>
        </p:sp>
      </p:grpSp>
      <p:sp>
        <p:nvSpPr>
          <p:cNvPr id="68" name="AutoShape 34">
            <a:extLst>
              <a:ext uri="{FF2B5EF4-FFF2-40B4-BE49-F238E27FC236}">
                <a16:creationId xmlns:a16="http://schemas.microsoft.com/office/drawing/2014/main" id="{2FE5A21D-532D-621B-0C97-C6D99201760D}"/>
              </a:ext>
            </a:extLst>
          </p:cNvPr>
          <p:cNvSpPr>
            <a:spLocks/>
          </p:cNvSpPr>
          <p:nvPr/>
        </p:nvSpPr>
        <p:spPr bwMode="auto">
          <a:xfrm>
            <a:off x="6477000" y="1524000"/>
            <a:ext cx="2514600" cy="1474788"/>
          </a:xfrm>
          <a:prstGeom prst="accentCallout2">
            <a:avLst>
              <a:gd name="adj1" fmla="val 7750"/>
              <a:gd name="adj2" fmla="val -3032"/>
              <a:gd name="adj3" fmla="val 7750"/>
              <a:gd name="adj4" fmla="val -21403"/>
              <a:gd name="adj5" fmla="val 38000"/>
              <a:gd name="adj6" fmla="val -3932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1800" i="1" dirty="0"/>
              <a:t>Enthalpy reserve</a:t>
            </a:r>
            <a:r>
              <a:rPr lang="en-US" sz="1800" dirty="0"/>
              <a:t> increases massively at increasing T: </a:t>
            </a:r>
            <a:r>
              <a:rPr lang="en-US" sz="1800" dirty="0">
                <a:solidFill>
                  <a:schemeClr val="hlink"/>
                </a:solidFill>
              </a:rPr>
              <a:t>stability is not an issue for HTS materials ?!?</a:t>
            </a:r>
          </a:p>
        </p:txBody>
      </p:sp>
      <p:pic>
        <p:nvPicPr>
          <p:cNvPr id="69" name="Picture 35">
            <a:extLst>
              <a:ext uri="{FF2B5EF4-FFF2-40B4-BE49-F238E27FC236}">
                <a16:creationId xmlns:a16="http://schemas.microsoft.com/office/drawing/2014/main" id="{52D18D08-67F4-B628-3D50-366637F4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963738"/>
            <a:ext cx="205740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" name="AutoShape 36">
            <a:extLst>
              <a:ext uri="{FF2B5EF4-FFF2-40B4-BE49-F238E27FC236}">
                <a16:creationId xmlns:a16="http://schemas.microsoft.com/office/drawing/2014/main" id="{E7123B06-614B-CDDB-7921-E98BE0D2BEB1}"/>
              </a:ext>
            </a:extLst>
          </p:cNvPr>
          <p:cNvSpPr>
            <a:spLocks/>
          </p:cNvSpPr>
          <p:nvPr/>
        </p:nvSpPr>
        <p:spPr bwMode="auto">
          <a:xfrm>
            <a:off x="6477000" y="5648325"/>
            <a:ext cx="2514600" cy="650875"/>
          </a:xfrm>
          <a:prstGeom prst="accentCallout2">
            <a:avLst>
              <a:gd name="adj1" fmla="val 17560"/>
              <a:gd name="adj2" fmla="val -3032"/>
              <a:gd name="adj3" fmla="val 17560"/>
              <a:gd name="adj4" fmla="val -35671"/>
              <a:gd name="adj5" fmla="val -197074"/>
              <a:gd name="adj6" fmla="val -18838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1800">
                <a:solidFill>
                  <a:schemeClr val="hlink"/>
                </a:solidFill>
              </a:rPr>
              <a:t>do not sub-cool</a:t>
            </a:r>
            <a:r>
              <a:rPr lang="en-US" sz="1800"/>
              <a:t> if you can only avoid it !</a:t>
            </a:r>
          </a:p>
        </p:txBody>
      </p:sp>
      <p:sp>
        <p:nvSpPr>
          <p:cNvPr id="71" name="AutoShape 37">
            <a:extLst>
              <a:ext uri="{FF2B5EF4-FFF2-40B4-BE49-F238E27FC236}">
                <a16:creationId xmlns:a16="http://schemas.microsoft.com/office/drawing/2014/main" id="{183181E8-6531-A47F-F317-7BB325EDFC40}"/>
              </a:ext>
            </a:extLst>
          </p:cNvPr>
          <p:cNvSpPr>
            <a:spLocks/>
          </p:cNvSpPr>
          <p:nvPr/>
        </p:nvSpPr>
        <p:spPr bwMode="auto">
          <a:xfrm>
            <a:off x="6477000" y="3429000"/>
            <a:ext cx="2438400" cy="1749425"/>
          </a:xfrm>
          <a:prstGeom prst="accentCallout2">
            <a:avLst>
              <a:gd name="adj1" fmla="val 6532"/>
              <a:gd name="adj2" fmla="val -3125"/>
              <a:gd name="adj3" fmla="val 6532"/>
              <a:gd name="adj4" fmla="val -18685"/>
              <a:gd name="adj5" fmla="val -9074"/>
              <a:gd name="adj6" fmla="val -1897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1800" i="1" dirty="0"/>
              <a:t>Enthalpy reserve</a:t>
            </a:r>
            <a:r>
              <a:rPr lang="en-US" sz="1800" dirty="0"/>
              <a:t> is of the order of the expected perturbation spectrum: </a:t>
            </a:r>
            <a:r>
              <a:rPr lang="en-US" sz="1800" dirty="0">
                <a:solidFill>
                  <a:schemeClr val="hlink"/>
                </a:solidFill>
              </a:rPr>
              <a:t>stability is an issue for LTS magnets </a:t>
            </a:r>
          </a:p>
        </p:txBody>
      </p:sp>
      <p:grpSp>
        <p:nvGrpSpPr>
          <p:cNvPr id="72" name="Group 4">
            <a:extLst>
              <a:ext uri="{FF2B5EF4-FFF2-40B4-BE49-F238E27FC236}">
                <a16:creationId xmlns:a16="http://schemas.microsoft.com/office/drawing/2014/main" id="{54679D10-272E-8E09-364F-587D4EB34562}"/>
              </a:ext>
            </a:extLst>
          </p:cNvPr>
          <p:cNvGrpSpPr>
            <a:grpSpLocks/>
          </p:cNvGrpSpPr>
          <p:nvPr/>
        </p:nvGrpSpPr>
        <p:grpSpPr bwMode="auto">
          <a:xfrm>
            <a:off x="4544585" y="2180940"/>
            <a:ext cx="890587" cy="123825"/>
            <a:chOff x="1765" y="1918"/>
            <a:chExt cx="561" cy="78"/>
          </a:xfrm>
        </p:grpSpPr>
        <p:sp>
          <p:nvSpPr>
            <p:cNvPr id="73" name="Line 5">
              <a:extLst>
                <a:ext uri="{FF2B5EF4-FFF2-40B4-BE49-F238E27FC236}">
                  <a16:creationId xmlns:a16="http://schemas.microsoft.com/office/drawing/2014/main" id="{03BE7689-2DC1-28E1-8C42-CE460C3D57A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894" y="1867"/>
              <a:ext cx="0" cy="2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4" name="Line 6">
              <a:extLst>
                <a:ext uri="{FF2B5EF4-FFF2-40B4-BE49-F238E27FC236}">
                  <a16:creationId xmlns:a16="http://schemas.microsoft.com/office/drawing/2014/main" id="{5696F361-DC9B-D106-2104-632E68C2CF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047" y="1638"/>
              <a:ext cx="0" cy="55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5" name="Group 7">
            <a:extLst>
              <a:ext uri="{FF2B5EF4-FFF2-40B4-BE49-F238E27FC236}">
                <a16:creationId xmlns:a16="http://schemas.microsoft.com/office/drawing/2014/main" id="{F47A0EDC-96A7-D56C-BA5C-8973D39ED8F8}"/>
              </a:ext>
            </a:extLst>
          </p:cNvPr>
          <p:cNvGrpSpPr>
            <a:grpSpLocks/>
          </p:cNvGrpSpPr>
          <p:nvPr/>
        </p:nvGrpSpPr>
        <p:grpSpPr bwMode="auto">
          <a:xfrm>
            <a:off x="4895422" y="2250790"/>
            <a:ext cx="95250" cy="788988"/>
            <a:chOff x="1986" y="1962"/>
            <a:chExt cx="60" cy="497"/>
          </a:xfrm>
        </p:grpSpPr>
        <p:sp>
          <p:nvSpPr>
            <p:cNvPr id="76" name="Line 8">
              <a:extLst>
                <a:ext uri="{FF2B5EF4-FFF2-40B4-BE49-F238E27FC236}">
                  <a16:creationId xmlns:a16="http://schemas.microsoft.com/office/drawing/2014/main" id="{3AF2B361-7540-C92F-A7AF-057F977DA9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6" y="2004"/>
              <a:ext cx="3" cy="4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7" name="Oval 9">
              <a:extLst>
                <a:ext uri="{FF2B5EF4-FFF2-40B4-BE49-F238E27FC236}">
                  <a16:creationId xmlns:a16="http://schemas.microsoft.com/office/drawing/2014/main" id="{4D55FC6F-3783-FFCA-048E-746E93A75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" y="1962"/>
              <a:ext cx="60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8" name="Group 10">
            <a:extLst>
              <a:ext uri="{FF2B5EF4-FFF2-40B4-BE49-F238E27FC236}">
                <a16:creationId xmlns:a16="http://schemas.microsoft.com/office/drawing/2014/main" id="{20C02400-8BC9-47D3-E772-1D6110C82FA2}"/>
              </a:ext>
            </a:extLst>
          </p:cNvPr>
          <p:cNvGrpSpPr>
            <a:grpSpLocks/>
          </p:cNvGrpSpPr>
          <p:nvPr/>
        </p:nvGrpSpPr>
        <p:grpSpPr bwMode="auto">
          <a:xfrm>
            <a:off x="5390722" y="2127143"/>
            <a:ext cx="95250" cy="893763"/>
            <a:chOff x="2298" y="1910"/>
            <a:chExt cx="60" cy="563"/>
          </a:xfrm>
        </p:grpSpPr>
        <p:sp>
          <p:nvSpPr>
            <p:cNvPr id="79" name="Line 11">
              <a:extLst>
                <a:ext uri="{FF2B5EF4-FFF2-40B4-BE49-F238E27FC236}">
                  <a16:creationId xmlns:a16="http://schemas.microsoft.com/office/drawing/2014/main" id="{96332FA9-C7F4-360A-693E-DB6B37FBD3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26" y="1929"/>
              <a:ext cx="2" cy="5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" name="Oval 12">
              <a:extLst>
                <a:ext uri="{FF2B5EF4-FFF2-40B4-BE49-F238E27FC236}">
                  <a16:creationId xmlns:a16="http://schemas.microsoft.com/office/drawing/2014/main" id="{BEFB3D38-785F-EF2E-CF21-23C6CAAF4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8" y="1910"/>
              <a:ext cx="60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" name="Group 13">
            <a:extLst>
              <a:ext uri="{FF2B5EF4-FFF2-40B4-BE49-F238E27FC236}">
                <a16:creationId xmlns:a16="http://schemas.microsoft.com/office/drawing/2014/main" id="{262E7695-1871-9CEA-8412-CAE0E92CAFAF}"/>
              </a:ext>
            </a:extLst>
          </p:cNvPr>
          <p:cNvGrpSpPr>
            <a:grpSpLocks/>
          </p:cNvGrpSpPr>
          <p:nvPr/>
        </p:nvGrpSpPr>
        <p:grpSpPr bwMode="auto">
          <a:xfrm>
            <a:off x="4947810" y="2946115"/>
            <a:ext cx="476250" cy="457200"/>
            <a:chOff x="2019" y="2400"/>
            <a:chExt cx="300" cy="288"/>
          </a:xfrm>
        </p:grpSpPr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48DE69D1-A36E-A456-EFC2-DD2671F97A2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169" y="2256"/>
              <a:ext cx="0" cy="3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sm" len="lg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3" name="Text Box 15">
              <a:extLst>
                <a:ext uri="{FF2B5EF4-FFF2-40B4-BE49-F238E27FC236}">
                  <a16:creationId xmlns:a16="http://schemas.microsoft.com/office/drawing/2014/main" id="{B204CC12-8466-A69A-DDED-C62B40B31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5" y="2400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84" name="Group 16">
            <a:extLst>
              <a:ext uri="{FF2B5EF4-FFF2-40B4-BE49-F238E27FC236}">
                <a16:creationId xmlns:a16="http://schemas.microsoft.com/office/drawing/2014/main" id="{3F94A2AD-D478-F36A-8D53-D59C14E54F9D}"/>
              </a:ext>
            </a:extLst>
          </p:cNvPr>
          <p:cNvGrpSpPr>
            <a:grpSpLocks/>
          </p:cNvGrpSpPr>
          <p:nvPr/>
        </p:nvGrpSpPr>
        <p:grpSpPr bwMode="auto">
          <a:xfrm>
            <a:off x="3766716" y="1880902"/>
            <a:ext cx="895354" cy="461963"/>
            <a:chOff x="1275" y="1729"/>
            <a:chExt cx="564" cy="291"/>
          </a:xfrm>
        </p:grpSpPr>
        <p:sp>
          <p:nvSpPr>
            <p:cNvPr id="85" name="Line 17">
              <a:extLst>
                <a:ext uri="{FF2B5EF4-FFF2-40B4-BE49-F238E27FC236}">
                  <a16:creationId xmlns:a16="http://schemas.microsoft.com/office/drawing/2014/main" id="{8A780B41-8157-6F07-EF12-5F5DEA2740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9" y="1891"/>
              <a:ext cx="0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sm" len="lg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6" name="Text Box 18">
              <a:extLst>
                <a:ext uri="{FF2B5EF4-FFF2-40B4-BE49-F238E27FC236}">
                  <a16:creationId xmlns:a16="http://schemas.microsoft.com/office/drawing/2014/main" id="{B11E2507-0740-3860-FC48-8CE5FE4B0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5" y="1729"/>
              <a:ext cx="54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sym typeface="Symbol" charset="0"/>
                </a:rPr>
                <a:t>10</a:t>
              </a:r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 autoUpdateAnimBg="0"/>
      <p:bldP spid="70" grpId="0" animBg="1" autoUpdateAnimBg="0"/>
      <p:bldP spid="7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 bwMode="auto">
          <a:xfrm>
            <a:off x="3563889" y="1671191"/>
            <a:ext cx="504056" cy="28803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rgbClr val="FFFFFF">
                  <a:alpha val="64000"/>
                </a:srgbClr>
              </a:gs>
              <a:gs pos="50000">
                <a:srgbClr val="660066">
                  <a:alpha val="70000"/>
                </a:srgb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summary of LTS strategies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932961" y="1743200"/>
            <a:ext cx="0" cy="4032448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788945" y="5631631"/>
            <a:ext cx="6455464" cy="8385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483769" y="6279703"/>
            <a:ext cx="4963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Operating current density (A/mm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084698" y="3439458"/>
            <a:ext cx="3566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Energy margin (</a:t>
            </a:r>
            <a:r>
              <a:rPr lang="en-US" sz="2400" dirty="0" err="1"/>
              <a:t>mJ</a:t>
            </a:r>
            <a:r>
              <a:rPr lang="en-US" sz="2400" dirty="0"/>
              <a:t>/cm</a:t>
            </a:r>
            <a:r>
              <a:rPr lang="en-US" sz="2400" baseline="30000" dirty="0"/>
              <a:t>3</a:t>
            </a:r>
            <a:r>
              <a:rPr lang="en-US" sz="2400" dirty="0"/>
              <a:t>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4499992" y="3933055"/>
            <a:ext cx="2088233" cy="1122511"/>
          </a:xfrm>
          <a:prstGeom prst="roundRect">
            <a:avLst/>
          </a:prstGeom>
          <a:solidFill>
            <a:srgbClr val="FF6600">
              <a:alpha val="50000"/>
            </a:srgb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5299" y="5766356"/>
            <a:ext cx="3526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3827210" y="5631632"/>
            <a:ext cx="0" cy="14401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3563889" y="5775648"/>
            <a:ext cx="520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5721459" y="5631632"/>
            <a:ext cx="0" cy="14401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5395459" y="5775648"/>
            <a:ext cx="68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7615707" y="5631632"/>
            <a:ext cx="0" cy="14401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7171660" y="5775648"/>
            <a:ext cx="856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1000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 flipV="1">
            <a:off x="1860953" y="4479504"/>
            <a:ext cx="0" cy="14401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rot="5400000" flipV="1">
            <a:off x="1860953" y="3399384"/>
            <a:ext cx="0" cy="14401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rot="5400000" flipV="1">
            <a:off x="1860953" y="2319264"/>
            <a:ext cx="0" cy="14401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431902" y="5415608"/>
            <a:ext cx="352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3888" y="4335488"/>
            <a:ext cx="520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95873" y="3255368"/>
            <a:ext cx="68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7858" y="2175248"/>
            <a:ext cx="856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1000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1907705" y="1599184"/>
            <a:ext cx="1656184" cy="295232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rgbClr val="FFFFFF">
                  <a:alpha val="64000"/>
                </a:srgbClr>
              </a:gs>
              <a:gs pos="49000">
                <a:srgbClr val="0000FF">
                  <a:alpha val="50000"/>
                </a:srgb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3563889" y="2780928"/>
            <a:ext cx="1512168" cy="1368152"/>
          </a:xfrm>
          <a:prstGeom prst="roundRect">
            <a:avLst/>
          </a:prstGeom>
          <a:solidFill>
            <a:srgbClr val="008000">
              <a:alpha val="50000"/>
            </a:srgbClr>
          </a:solidFill>
          <a:ln w="28575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50029" y="2289647"/>
            <a:ext cx="85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9933"/>
                </a:solidFill>
              </a:rPr>
              <a:t>CICC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98040" y="3471391"/>
            <a:ext cx="1418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Adiabatic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1707088" y="2794305"/>
            <a:ext cx="1839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Cryostable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3246814" y="1988267"/>
            <a:ext cx="1178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Cold end</a:t>
            </a:r>
          </a:p>
        </p:txBody>
      </p:sp>
      <p:sp>
        <p:nvSpPr>
          <p:cNvPr id="45" name="Rounded Rectangle 44"/>
          <p:cNvSpPr/>
          <p:nvPr/>
        </p:nvSpPr>
        <p:spPr bwMode="auto">
          <a:xfrm>
            <a:off x="6156177" y="4839543"/>
            <a:ext cx="1440160" cy="728464"/>
          </a:xfrm>
          <a:prstGeom prst="roundRect">
            <a:avLst/>
          </a:prstGeom>
          <a:solidFill>
            <a:srgbClr val="FF0000">
              <a:alpha val="50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60779" y="4377879"/>
            <a:ext cx="1508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MPZ/MQE</a:t>
            </a:r>
          </a:p>
        </p:txBody>
      </p:sp>
      <p:pic>
        <p:nvPicPr>
          <p:cNvPr id="47" name="Picture 22" descr="C:\Home\Slides\Schools\ASC-02\Lecture 4 - Stability and cooling (LB)\figures\fig16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4983559"/>
            <a:ext cx="795846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02082011-_DSC487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19313" r="24204" b="30166"/>
          <a:stretch/>
        </p:blipFill>
        <p:spPr>
          <a:xfrm>
            <a:off x="6659542" y="3615407"/>
            <a:ext cx="1224827" cy="792088"/>
          </a:xfrm>
          <a:prstGeom prst="rect">
            <a:avLst/>
          </a:prstGeom>
        </p:spPr>
      </p:pic>
      <p:pic>
        <p:nvPicPr>
          <p:cNvPr id="50" name="Picture 49" descr="ATLAS cab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780928"/>
            <a:ext cx="1181382" cy="720080"/>
          </a:xfrm>
          <a:prstGeom prst="rect">
            <a:avLst/>
          </a:prstGeom>
        </p:spPr>
      </p:pic>
      <p:pic>
        <p:nvPicPr>
          <p:cNvPr id="52" name="Picture 51" descr="ITER TFM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671191"/>
            <a:ext cx="919879" cy="720080"/>
          </a:xfrm>
          <a:prstGeom prst="rect">
            <a:avLst/>
          </a:prstGeom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2160240" cy="164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" name="Picture 53" descr="CICC Hoenig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6" b="30534"/>
          <a:stretch/>
        </p:blipFill>
        <p:spPr>
          <a:xfrm>
            <a:off x="5292080" y="1556792"/>
            <a:ext cx="14917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87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ECC40-CBE6-BA0D-A15F-1C760098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latin typeface="Times" pitchFamily="2" charset="0"/>
              </a:rPr>
              <a:t>Limit 1 – Operating margin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D7D2-477C-2365-E682-864969E12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530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CH" sz="3600" dirty="0">
                <a:solidFill>
                  <a:srgbClr val="FF0000"/>
                </a:solidFill>
                <a:latin typeface="Times" pitchFamily="2" charset="0"/>
              </a:rPr>
              <a:t>A superconductor requires a minimum operating margin to run stably</a:t>
            </a:r>
          </a:p>
          <a:p>
            <a:pPr marL="0" indent="0" algn="just">
              <a:buNone/>
            </a:pPr>
            <a:endParaRPr lang="en-CH" sz="2800" dirty="0">
              <a:latin typeface="Times" pitchFamily="2" charset="0"/>
            </a:endParaRPr>
          </a:p>
          <a:p>
            <a:pPr marL="0" indent="0" algn="just">
              <a:buNone/>
            </a:pPr>
            <a:r>
              <a:rPr lang="en-CH" sz="2800" dirty="0">
                <a:latin typeface="Times" pitchFamily="2" charset="0"/>
              </a:rPr>
              <a:t>Stable operation in the vicinity of the critical current is not practical, it will lead to inevitable resistive transitions and down times</a:t>
            </a:r>
          </a:p>
          <a:p>
            <a:pPr marL="0" indent="0" algn="just">
              <a:buNone/>
            </a:pPr>
            <a:endParaRPr lang="en-CH" sz="2800" dirty="0">
              <a:latin typeface="Times" pitchFamily="2" charset="0"/>
            </a:endParaRPr>
          </a:p>
          <a:p>
            <a:pPr marL="0" indent="0" algn="just">
              <a:buNone/>
            </a:pPr>
            <a:r>
              <a:rPr lang="en-CH" sz="2800" dirty="0">
                <a:latin typeface="Times" pitchFamily="2" charset="0"/>
              </a:rPr>
              <a:t>The margin should not degrade as the magnet goes trough its normal operating life (including CD/WU, powering, quenches), lest the operating point will need to be lowered</a:t>
            </a:r>
          </a:p>
          <a:p>
            <a:pPr marL="0" indent="0" algn="just">
              <a:buNone/>
            </a:pPr>
            <a:endParaRPr lang="en-CH" sz="2800" dirty="0">
              <a:solidFill>
                <a:srgbClr val="FF0000"/>
              </a:solidFill>
              <a:latin typeface="Times" pitchFamily="2" charset="0"/>
            </a:endParaRPr>
          </a:p>
          <a:p>
            <a:pPr marL="0" indent="0" algn="just">
              <a:buNone/>
            </a:pPr>
            <a:r>
              <a:rPr lang="en-CH" sz="2800" dirty="0">
                <a:solidFill>
                  <a:srgbClr val="FF0000"/>
                </a:solidFill>
                <a:latin typeface="Times" pitchFamily="2" charset="0"/>
              </a:rPr>
              <a:t>Corollary – for a given superconducting material this sets an upper limit on the field</a:t>
            </a:r>
          </a:p>
        </p:txBody>
      </p:sp>
    </p:spTree>
    <p:extLst>
      <p:ext uri="{BB962C8B-B14F-4D97-AF65-F5344CB8AC3E}">
        <p14:creationId xmlns:p14="http://schemas.microsoft.com/office/powerpoint/2010/main" val="2560891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quench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01558"/>
            <a:ext cx="8928992" cy="12241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Quench is the result of the resistive transition, leading to appearance of </a:t>
            </a:r>
            <a:r>
              <a:rPr lang="en-US" dirty="0">
                <a:solidFill>
                  <a:srgbClr val="FF0000"/>
                </a:solidFill>
              </a:rPr>
              <a:t>voltage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temperature increase</a:t>
            </a:r>
            <a:r>
              <a:rPr lang="en-US" dirty="0"/>
              <a:t>, thermal and electro-magnetic </a:t>
            </a:r>
            <a:r>
              <a:rPr lang="en-US" dirty="0">
                <a:solidFill>
                  <a:srgbClr val="FF0000"/>
                </a:solidFill>
              </a:rPr>
              <a:t>forces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cryogen expulsion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3977" y="2227435"/>
            <a:ext cx="5913214" cy="4164270"/>
            <a:chOff x="163977" y="2492896"/>
            <a:chExt cx="5913214" cy="4164270"/>
          </a:xfrm>
        </p:grpSpPr>
        <p:pic>
          <p:nvPicPr>
            <p:cNvPr id="5" name="Picture 4" descr="6a00d834515db069e200e5502158eb8833-640w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77" y="2492896"/>
              <a:ext cx="5913214" cy="34165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79512" y="5949280"/>
              <a:ext cx="5344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This is a quench of a GE MRI magnet during tests at the plant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92877" y="2225694"/>
            <a:ext cx="3415627" cy="4412813"/>
            <a:chOff x="5692877" y="2564905"/>
            <a:chExt cx="3415627" cy="4412813"/>
          </a:xfrm>
        </p:grpSpPr>
        <p:sp>
          <p:nvSpPr>
            <p:cNvPr id="7" name="TextBox 6"/>
            <p:cNvSpPr txBox="1"/>
            <p:nvPr/>
          </p:nvSpPr>
          <p:spPr>
            <a:xfrm>
              <a:off x="5692877" y="5962055"/>
              <a:ext cx="34156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This is the result of the chain of events triggered by a quench in an LHC bus-bar</a:t>
              </a: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564905"/>
              <a:ext cx="2557330" cy="3416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8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is it a problem ?</a:t>
            </a:r>
            <a:endParaRPr lang="en-US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1340768"/>
            <a:ext cx="6734431" cy="5328592"/>
          </a:xfrm>
        </p:spPr>
        <p:txBody>
          <a:bodyPr>
            <a:noAutofit/>
          </a:bodyPr>
          <a:lstStyle/>
          <a:p>
            <a:r>
              <a:rPr lang="en-US" sz="2400" dirty="0"/>
              <a:t>Magnetic energy stored in the field:</a:t>
            </a:r>
          </a:p>
          <a:p>
            <a:endParaRPr lang="en-US" sz="2400" dirty="0"/>
          </a:p>
          <a:p>
            <a:pPr marL="400050" lvl="1" indent="0">
              <a:buNone/>
            </a:pPr>
            <a:endParaRPr lang="en-US" sz="2000" dirty="0"/>
          </a:p>
          <a:p>
            <a:pPr marL="363600" lvl="1" indent="0">
              <a:buNone/>
            </a:pPr>
            <a:r>
              <a:rPr lang="en-US" sz="2400" dirty="0"/>
              <a:t>converted to heat through Joule heating R</a:t>
            </a:r>
            <a:r>
              <a:rPr lang="en-US" sz="2400" baseline="-25000" dirty="0"/>
              <a:t>q</a:t>
            </a:r>
            <a:r>
              <a:rPr lang="en-US" sz="2400" dirty="0"/>
              <a:t>I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r>
              <a:rPr lang="en-US" sz="2400" dirty="0"/>
              <a:t>If this process happened uniformly in the winding:</a:t>
            </a:r>
          </a:p>
          <a:p>
            <a:pPr lvl="1"/>
            <a:r>
              <a:rPr lang="en-US" sz="2000" dirty="0"/>
              <a:t>Cu melting temperature 1356 K</a:t>
            </a:r>
          </a:p>
          <a:p>
            <a:pPr lvl="1"/>
            <a:r>
              <a:rPr lang="en-US" sz="2000" dirty="0"/>
              <a:t>corresponding </a:t>
            </a:r>
            <a:r>
              <a:rPr lang="en-US" sz="2000" dirty="0" err="1"/>
              <a:t>E</a:t>
            </a:r>
            <a:r>
              <a:rPr lang="en-US" sz="2000" baseline="-25000" dirty="0" err="1"/>
              <a:t>m</a:t>
            </a:r>
            <a:r>
              <a:rPr lang="en-US" sz="2000" dirty="0"/>
              <a:t>=5.2 109 J/m</a:t>
            </a:r>
            <a:r>
              <a:rPr lang="en-US" sz="2000" baseline="30000" dirty="0"/>
              <a:t>3</a:t>
            </a:r>
            <a:endParaRPr lang="en-US" dirty="0"/>
          </a:p>
          <a:p>
            <a:pPr marL="40005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limit would be </a:t>
            </a:r>
            <a:r>
              <a:rPr lang="en-US" dirty="0" err="1">
                <a:solidFill>
                  <a:srgbClr val="0000FF"/>
                </a:solidFill>
              </a:rPr>
              <a:t>Bmax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Symbol" charset="0"/>
              </a:rPr>
              <a:t></a:t>
            </a:r>
            <a:r>
              <a:rPr lang="en-US" dirty="0">
                <a:solidFill>
                  <a:srgbClr val="0000FF"/>
                </a:solidFill>
              </a:rPr>
              <a:t> 115 T: NO PROBLEM !</a:t>
            </a:r>
            <a:endParaRPr lang="en-US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BUT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the process does not happen uniformly: as little as 1 % of the magnet mass may absorb the total energy – </a:t>
            </a:r>
            <a:r>
              <a:rPr lang="en-US" sz="2400" b="1" dirty="0">
                <a:solidFill>
                  <a:srgbClr val="FF0000"/>
                </a:solidFill>
              </a:rPr>
              <a:t>damage potential 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769928" y="1340768"/>
            <a:ext cx="2194560" cy="3205764"/>
            <a:chOff x="6455870" y="1015324"/>
            <a:chExt cx="2194560" cy="3205764"/>
          </a:xfrm>
        </p:grpSpPr>
        <p:grpSp>
          <p:nvGrpSpPr>
            <p:cNvPr id="335877" name="Group 5"/>
            <p:cNvGrpSpPr>
              <a:grpSpLocks/>
            </p:cNvGrpSpPr>
            <p:nvPr/>
          </p:nvGrpSpPr>
          <p:grpSpPr bwMode="auto">
            <a:xfrm rot="16200000">
              <a:off x="7781750" y="1518244"/>
              <a:ext cx="1005840" cy="731520"/>
              <a:chOff x="960" y="2688"/>
              <a:chExt cx="912" cy="384"/>
            </a:xfrm>
          </p:grpSpPr>
          <p:sp>
            <p:nvSpPr>
              <p:cNvPr id="335878" name="Oval 6"/>
              <p:cNvSpPr>
                <a:spLocks noChangeArrowheads="1"/>
              </p:cNvSpPr>
              <p:nvPr/>
            </p:nvSpPr>
            <p:spPr bwMode="auto">
              <a:xfrm>
                <a:off x="960" y="2688"/>
                <a:ext cx="192" cy="38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335879" name="Oval 7"/>
              <p:cNvSpPr>
                <a:spLocks noChangeArrowheads="1"/>
              </p:cNvSpPr>
              <p:nvPr/>
            </p:nvSpPr>
            <p:spPr bwMode="auto">
              <a:xfrm>
                <a:off x="1104" y="2688"/>
                <a:ext cx="192" cy="38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335880" name="Oval 8"/>
              <p:cNvSpPr>
                <a:spLocks noChangeArrowheads="1"/>
              </p:cNvSpPr>
              <p:nvPr/>
            </p:nvSpPr>
            <p:spPr bwMode="auto">
              <a:xfrm>
                <a:off x="1248" y="2688"/>
                <a:ext cx="192" cy="38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335881" name="Oval 9"/>
              <p:cNvSpPr>
                <a:spLocks noChangeArrowheads="1"/>
              </p:cNvSpPr>
              <p:nvPr/>
            </p:nvSpPr>
            <p:spPr bwMode="auto">
              <a:xfrm>
                <a:off x="1392" y="2688"/>
                <a:ext cx="192" cy="38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335882" name="Oval 10"/>
              <p:cNvSpPr>
                <a:spLocks noChangeArrowheads="1"/>
              </p:cNvSpPr>
              <p:nvPr/>
            </p:nvSpPr>
            <p:spPr bwMode="auto">
              <a:xfrm>
                <a:off x="1536" y="2688"/>
                <a:ext cx="192" cy="38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335883" name="Oval 11"/>
              <p:cNvSpPr>
                <a:spLocks noChangeArrowheads="1"/>
              </p:cNvSpPr>
              <p:nvPr/>
            </p:nvSpPr>
            <p:spPr bwMode="auto">
              <a:xfrm>
                <a:off x="1680" y="2688"/>
                <a:ext cx="192" cy="38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sp>
          <p:nvSpPr>
            <p:cNvPr id="335891" name="Freeform 19"/>
            <p:cNvSpPr>
              <a:spLocks/>
            </p:cNvSpPr>
            <p:nvPr/>
          </p:nvSpPr>
          <p:spPr bwMode="auto">
            <a:xfrm>
              <a:off x="7917005" y="2752684"/>
              <a:ext cx="640080" cy="1021080"/>
            </a:xfrm>
            <a:custGeom>
              <a:avLst/>
              <a:gdLst>
                <a:gd name="T0" fmla="*/ 185 w 336"/>
                <a:gd name="T1" fmla="*/ 585 h 585"/>
                <a:gd name="T2" fmla="*/ 0 w 336"/>
                <a:gd name="T3" fmla="*/ 532 h 585"/>
                <a:gd name="T4" fmla="*/ 336 w 336"/>
                <a:gd name="T5" fmla="*/ 465 h 585"/>
                <a:gd name="T6" fmla="*/ 0 w 336"/>
                <a:gd name="T7" fmla="*/ 377 h 585"/>
                <a:gd name="T8" fmla="*/ 336 w 336"/>
                <a:gd name="T9" fmla="*/ 288 h 585"/>
                <a:gd name="T10" fmla="*/ 0 w 336"/>
                <a:gd name="T11" fmla="*/ 199 h 585"/>
                <a:gd name="T12" fmla="*/ 336 w 336"/>
                <a:gd name="T13" fmla="*/ 133 h 585"/>
                <a:gd name="T14" fmla="*/ 0 w 336"/>
                <a:gd name="T15" fmla="*/ 44 h 585"/>
                <a:gd name="T16" fmla="*/ 192 w 336"/>
                <a:gd name="T17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585">
                  <a:moveTo>
                    <a:pt x="185" y="585"/>
                  </a:moveTo>
                  <a:lnTo>
                    <a:pt x="0" y="532"/>
                  </a:lnTo>
                  <a:lnTo>
                    <a:pt x="336" y="465"/>
                  </a:lnTo>
                  <a:lnTo>
                    <a:pt x="0" y="377"/>
                  </a:lnTo>
                  <a:lnTo>
                    <a:pt x="336" y="288"/>
                  </a:lnTo>
                  <a:lnTo>
                    <a:pt x="0" y="199"/>
                  </a:lnTo>
                  <a:lnTo>
                    <a:pt x="336" y="133"/>
                  </a:lnTo>
                  <a:lnTo>
                    <a:pt x="0" y="44"/>
                  </a:lnTo>
                  <a:lnTo>
                    <a:pt x="192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335892" name="Line 20"/>
            <p:cNvSpPr>
              <a:spLocks noChangeShapeType="1"/>
            </p:cNvSpPr>
            <p:nvPr/>
          </p:nvSpPr>
          <p:spPr bwMode="auto">
            <a:xfrm flipV="1">
              <a:off x="8284670" y="2386924"/>
              <a:ext cx="0" cy="3657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335893" name="Line 21"/>
            <p:cNvSpPr>
              <a:spLocks noChangeShapeType="1"/>
            </p:cNvSpPr>
            <p:nvPr/>
          </p:nvSpPr>
          <p:spPr bwMode="auto">
            <a:xfrm flipV="1">
              <a:off x="8284670" y="3758524"/>
              <a:ext cx="0" cy="3657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grpSp>
          <p:nvGrpSpPr>
            <p:cNvPr id="335894" name="Group 22"/>
            <p:cNvGrpSpPr>
              <a:grpSpLocks/>
            </p:cNvGrpSpPr>
            <p:nvPr/>
          </p:nvGrpSpPr>
          <p:grpSpPr bwMode="auto">
            <a:xfrm>
              <a:off x="6455870" y="2844124"/>
              <a:ext cx="548640" cy="822960"/>
              <a:chOff x="384" y="2448"/>
              <a:chExt cx="288" cy="432"/>
            </a:xfrm>
          </p:grpSpPr>
          <p:sp>
            <p:nvSpPr>
              <p:cNvPr id="335895" name="Oval 23"/>
              <p:cNvSpPr>
                <a:spLocks noChangeArrowheads="1"/>
              </p:cNvSpPr>
              <p:nvPr/>
            </p:nvSpPr>
            <p:spPr bwMode="auto">
              <a:xfrm>
                <a:off x="384" y="2448"/>
                <a:ext cx="288" cy="28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335896" name="Oval 24"/>
              <p:cNvSpPr>
                <a:spLocks noChangeArrowheads="1"/>
              </p:cNvSpPr>
              <p:nvPr/>
            </p:nvSpPr>
            <p:spPr bwMode="auto">
              <a:xfrm>
                <a:off x="384" y="2592"/>
                <a:ext cx="288" cy="28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sp>
          <p:nvSpPr>
            <p:cNvPr id="335897" name="Freeform 25"/>
            <p:cNvSpPr>
              <a:spLocks/>
            </p:cNvSpPr>
            <p:nvPr/>
          </p:nvSpPr>
          <p:spPr bwMode="auto">
            <a:xfrm>
              <a:off x="6730190" y="1015324"/>
              <a:ext cx="1554480" cy="1828800"/>
            </a:xfrm>
            <a:custGeom>
              <a:avLst/>
              <a:gdLst>
                <a:gd name="T0" fmla="*/ 816 w 816"/>
                <a:gd name="T1" fmla="*/ 192 h 960"/>
                <a:gd name="T2" fmla="*/ 816 w 816"/>
                <a:gd name="T3" fmla="*/ 0 h 960"/>
                <a:gd name="T4" fmla="*/ 0 w 816"/>
                <a:gd name="T5" fmla="*/ 0 h 960"/>
                <a:gd name="T6" fmla="*/ 0 w 816"/>
                <a:gd name="T7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6" h="960">
                  <a:moveTo>
                    <a:pt x="816" y="192"/>
                  </a:moveTo>
                  <a:lnTo>
                    <a:pt x="816" y="0"/>
                  </a:lnTo>
                  <a:lnTo>
                    <a:pt x="0" y="0"/>
                  </a:lnTo>
                  <a:lnTo>
                    <a:pt x="0" y="9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335898" name="Freeform 26"/>
            <p:cNvSpPr>
              <a:spLocks/>
            </p:cNvSpPr>
            <p:nvPr/>
          </p:nvSpPr>
          <p:spPr bwMode="auto">
            <a:xfrm flipV="1">
              <a:off x="6730190" y="3667084"/>
              <a:ext cx="1554480" cy="554004"/>
            </a:xfrm>
            <a:custGeom>
              <a:avLst/>
              <a:gdLst>
                <a:gd name="T0" fmla="*/ 816 w 816"/>
                <a:gd name="T1" fmla="*/ 192 h 960"/>
                <a:gd name="T2" fmla="*/ 816 w 816"/>
                <a:gd name="T3" fmla="*/ 0 h 960"/>
                <a:gd name="T4" fmla="*/ 0 w 816"/>
                <a:gd name="T5" fmla="*/ 0 h 960"/>
                <a:gd name="T6" fmla="*/ 0 w 816"/>
                <a:gd name="T7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6" h="960">
                  <a:moveTo>
                    <a:pt x="816" y="192"/>
                  </a:moveTo>
                  <a:lnTo>
                    <a:pt x="816" y="0"/>
                  </a:lnTo>
                  <a:lnTo>
                    <a:pt x="0" y="0"/>
                  </a:lnTo>
                  <a:lnTo>
                    <a:pt x="0" y="9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335899" name="Text Box 27"/>
            <p:cNvSpPr txBox="1">
              <a:spLocks noChangeArrowheads="1"/>
            </p:cNvSpPr>
            <p:nvPr/>
          </p:nvSpPr>
          <p:spPr bwMode="auto">
            <a:xfrm>
              <a:off x="7426294" y="1705787"/>
              <a:ext cx="31405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L</a:t>
              </a:r>
            </a:p>
          </p:txBody>
        </p:sp>
        <p:sp>
          <p:nvSpPr>
            <p:cNvPr id="335900" name="Text Box 28"/>
            <p:cNvSpPr txBox="1">
              <a:spLocks noChangeArrowheads="1"/>
            </p:cNvSpPr>
            <p:nvPr/>
          </p:nvSpPr>
          <p:spPr bwMode="auto">
            <a:xfrm>
              <a:off x="7436449" y="2996952"/>
              <a:ext cx="45958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R</a:t>
              </a:r>
              <a:r>
                <a:rPr lang="en-US" sz="2400" baseline="-25000" dirty="0" err="1"/>
                <a:t>q</a:t>
              </a:r>
              <a:endParaRPr lang="en-US" sz="2400" baseline="-25000" dirty="0"/>
            </a:p>
          </p:txBody>
        </p:sp>
      </p:grpSp>
      <p:pic>
        <p:nvPicPr>
          <p:cNvPr id="33590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83" y="1666950"/>
            <a:ext cx="2790825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" name="Picture 3" descr="P10100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25144"/>
            <a:ext cx="227056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7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Detection, switch and dump</a:t>
            </a:r>
          </a:p>
        </p:txBody>
      </p:sp>
      <p:pic>
        <p:nvPicPr>
          <p:cNvPr id="367619" name="Picture 3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4725"/>
            <a:ext cx="8839200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7620" name="AutoShape 4"/>
          <p:cNvSpPr>
            <a:spLocks/>
          </p:cNvSpPr>
          <p:nvPr/>
        </p:nvSpPr>
        <p:spPr bwMode="auto">
          <a:xfrm>
            <a:off x="1066800" y="2038125"/>
            <a:ext cx="1595438" cy="466725"/>
          </a:xfrm>
          <a:prstGeom prst="accentCallout2">
            <a:avLst>
              <a:gd name="adj1" fmla="val 24491"/>
              <a:gd name="adj2" fmla="val 104778"/>
              <a:gd name="adj3" fmla="val 24491"/>
              <a:gd name="adj4" fmla="val 112440"/>
              <a:gd name="adj5" fmla="val 109523"/>
              <a:gd name="adj6" fmla="val 12049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 eaLnBrk="1" hangingPunct="1"/>
            <a:r>
              <a:rPr lang="en-US" sz="2400"/>
              <a:t>precursor</a:t>
            </a:r>
          </a:p>
        </p:txBody>
      </p:sp>
      <p:sp>
        <p:nvSpPr>
          <p:cNvPr id="367621" name="AutoShape 5"/>
          <p:cNvSpPr>
            <a:spLocks/>
          </p:cNvSpPr>
          <p:nvPr/>
        </p:nvSpPr>
        <p:spPr bwMode="auto">
          <a:xfrm>
            <a:off x="1141413" y="2839813"/>
            <a:ext cx="1801812" cy="466725"/>
          </a:xfrm>
          <a:prstGeom prst="accentCallout2">
            <a:avLst>
              <a:gd name="adj1" fmla="val 24491"/>
              <a:gd name="adj2" fmla="val 104227"/>
              <a:gd name="adj3" fmla="val 24491"/>
              <a:gd name="adj4" fmla="val 110926"/>
              <a:gd name="adj5" fmla="val 3741"/>
              <a:gd name="adj6" fmla="val 11797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400"/>
              <a:t>propagation</a:t>
            </a:r>
          </a:p>
        </p:txBody>
      </p:sp>
      <p:sp>
        <p:nvSpPr>
          <p:cNvPr id="367622" name="AutoShape 6"/>
          <p:cNvSpPr>
            <a:spLocks/>
          </p:cNvSpPr>
          <p:nvPr/>
        </p:nvSpPr>
        <p:spPr bwMode="auto">
          <a:xfrm>
            <a:off x="1990725" y="3562125"/>
            <a:ext cx="1431925" cy="466725"/>
          </a:xfrm>
          <a:prstGeom prst="accentCallout2">
            <a:avLst>
              <a:gd name="adj1" fmla="val 24491"/>
              <a:gd name="adj2" fmla="val 105319"/>
              <a:gd name="adj3" fmla="val 24491"/>
              <a:gd name="adj4" fmla="val 108426"/>
              <a:gd name="adj5" fmla="val -37755"/>
              <a:gd name="adj6" fmla="val 11163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400"/>
              <a:t>detection</a:t>
            </a:r>
          </a:p>
        </p:txBody>
      </p:sp>
      <p:grpSp>
        <p:nvGrpSpPr>
          <p:cNvPr id="367623" name="Group 7"/>
          <p:cNvGrpSpPr>
            <a:grpSpLocks/>
          </p:cNvGrpSpPr>
          <p:nvPr/>
        </p:nvGrpSpPr>
        <p:grpSpPr bwMode="auto">
          <a:xfrm>
            <a:off x="914400" y="2904900"/>
            <a:ext cx="7391400" cy="457200"/>
            <a:chOff x="576" y="1872"/>
            <a:chExt cx="4656" cy="288"/>
          </a:xfrm>
        </p:grpSpPr>
        <p:sp>
          <p:nvSpPr>
            <p:cNvPr id="367624" name="Line 8"/>
            <p:cNvSpPr>
              <a:spLocks noChangeShapeType="1"/>
            </p:cNvSpPr>
            <p:nvPr/>
          </p:nvSpPr>
          <p:spPr bwMode="auto">
            <a:xfrm>
              <a:off x="576" y="2154"/>
              <a:ext cx="465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25" name="Rectangle 9"/>
            <p:cNvSpPr>
              <a:spLocks noChangeArrowheads="1"/>
            </p:cNvSpPr>
            <p:nvPr/>
          </p:nvSpPr>
          <p:spPr bwMode="auto">
            <a:xfrm>
              <a:off x="3312" y="1872"/>
              <a:ext cx="174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0000FF"/>
                  </a:solidFill>
                </a:rPr>
                <a:t>detection threshold</a:t>
              </a:r>
            </a:p>
          </p:txBody>
        </p:sp>
      </p:grpSp>
      <p:sp>
        <p:nvSpPr>
          <p:cNvPr id="367626" name="AutoShape 10"/>
          <p:cNvSpPr>
            <a:spLocks/>
          </p:cNvSpPr>
          <p:nvPr/>
        </p:nvSpPr>
        <p:spPr bwMode="auto">
          <a:xfrm>
            <a:off x="4648200" y="3971700"/>
            <a:ext cx="1901825" cy="466725"/>
          </a:xfrm>
          <a:prstGeom prst="accentCallout2">
            <a:avLst>
              <a:gd name="adj1" fmla="val 24491"/>
              <a:gd name="adj2" fmla="val -4005"/>
              <a:gd name="adj3" fmla="val 24491"/>
              <a:gd name="adj4" fmla="val -21620"/>
              <a:gd name="adj5" fmla="val -295579"/>
              <a:gd name="adj6" fmla="val -3964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400"/>
              <a:t>trigger (t=0)</a:t>
            </a:r>
          </a:p>
        </p:txBody>
      </p:sp>
      <p:sp>
        <p:nvSpPr>
          <p:cNvPr id="367627" name="AutoShape 11"/>
          <p:cNvSpPr>
            <a:spLocks/>
          </p:cNvSpPr>
          <p:nvPr/>
        </p:nvSpPr>
        <p:spPr bwMode="auto">
          <a:xfrm>
            <a:off x="5105400" y="3438300"/>
            <a:ext cx="1724025" cy="466725"/>
          </a:xfrm>
          <a:prstGeom prst="accentCallout2">
            <a:avLst>
              <a:gd name="adj1" fmla="val 24491"/>
              <a:gd name="adj2" fmla="val -4421"/>
              <a:gd name="adj3" fmla="val 24491"/>
              <a:gd name="adj4" fmla="val -35819"/>
              <a:gd name="adj5" fmla="val -175852"/>
              <a:gd name="adj6" fmla="val -674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400"/>
              <a:t>fire heaters</a:t>
            </a:r>
          </a:p>
        </p:txBody>
      </p:sp>
      <p:sp>
        <p:nvSpPr>
          <p:cNvPr id="367628" name="AutoShape 12"/>
          <p:cNvSpPr>
            <a:spLocks/>
          </p:cNvSpPr>
          <p:nvPr/>
        </p:nvSpPr>
        <p:spPr bwMode="auto">
          <a:xfrm>
            <a:off x="5486400" y="2295300"/>
            <a:ext cx="1038225" cy="466725"/>
          </a:xfrm>
          <a:prstGeom prst="accentCallout2">
            <a:avLst>
              <a:gd name="adj1" fmla="val 24491"/>
              <a:gd name="adj2" fmla="val -7338"/>
              <a:gd name="adj3" fmla="val 24491"/>
              <a:gd name="adj4" fmla="val -26759"/>
              <a:gd name="adj5" fmla="val -63944"/>
              <a:gd name="adj6" fmla="val -4632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400"/>
              <a:t>switch</a:t>
            </a:r>
          </a:p>
        </p:txBody>
      </p:sp>
      <p:sp>
        <p:nvSpPr>
          <p:cNvPr id="367629" name="AutoShape 13"/>
          <p:cNvSpPr>
            <a:spLocks/>
          </p:cNvSpPr>
          <p:nvPr/>
        </p:nvSpPr>
        <p:spPr bwMode="auto">
          <a:xfrm>
            <a:off x="6705600" y="2295300"/>
            <a:ext cx="957263" cy="466725"/>
          </a:xfrm>
          <a:prstGeom prst="accentCallout2">
            <a:avLst>
              <a:gd name="adj1" fmla="val 24491"/>
              <a:gd name="adj2" fmla="val 107958"/>
              <a:gd name="adj3" fmla="val 24491"/>
              <a:gd name="adj4" fmla="val 124875"/>
              <a:gd name="adj5" fmla="val -47278"/>
              <a:gd name="adj6" fmla="val 14228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400"/>
              <a:t>dump</a:t>
            </a:r>
          </a:p>
        </p:txBody>
      </p:sp>
      <p:grpSp>
        <p:nvGrpSpPr>
          <p:cNvPr id="367630" name="Group 14"/>
          <p:cNvGrpSpPr>
            <a:grpSpLocks/>
          </p:cNvGrpSpPr>
          <p:nvPr/>
        </p:nvGrpSpPr>
        <p:grpSpPr bwMode="auto">
          <a:xfrm>
            <a:off x="2530475" y="2593750"/>
            <a:ext cx="6254749" cy="3211514"/>
            <a:chOff x="1594" y="1676"/>
            <a:chExt cx="3940" cy="2023"/>
          </a:xfrm>
        </p:grpSpPr>
        <p:sp>
          <p:nvSpPr>
            <p:cNvPr id="367631" name="Text Box 15"/>
            <p:cNvSpPr txBox="1">
              <a:spLocks noChangeArrowheads="1"/>
            </p:cNvSpPr>
            <p:nvPr/>
          </p:nvSpPr>
          <p:spPr bwMode="auto">
            <a:xfrm rot="18997418">
              <a:off x="1594" y="3336"/>
              <a:ext cx="59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/>
              <a:r>
                <a:rPr lang="en-US" sz="2000" i="1" dirty="0" err="1">
                  <a:latin typeface="Times"/>
                  <a:cs typeface="Times"/>
                  <a:sym typeface="Symbol" charset="0"/>
                </a:rPr>
                <a:t>t</a:t>
              </a:r>
              <a:r>
                <a:rPr lang="en-US" sz="2000" i="1" baseline="-25000" dirty="0" err="1">
                  <a:latin typeface="Times"/>
                  <a:cs typeface="Times"/>
                </a:rPr>
                <a:t>detection</a:t>
              </a:r>
              <a:endParaRPr lang="en-US" sz="2000" i="1" dirty="0">
                <a:latin typeface="Times"/>
                <a:cs typeface="Times"/>
              </a:endParaRPr>
            </a:p>
          </p:txBody>
        </p:sp>
        <p:grpSp>
          <p:nvGrpSpPr>
            <p:cNvPr id="367632" name="Group 16"/>
            <p:cNvGrpSpPr>
              <a:grpSpLocks/>
            </p:cNvGrpSpPr>
            <p:nvPr/>
          </p:nvGrpSpPr>
          <p:grpSpPr bwMode="auto">
            <a:xfrm>
              <a:off x="1734" y="1676"/>
              <a:ext cx="3800" cy="2023"/>
              <a:chOff x="1734" y="1676"/>
              <a:chExt cx="3800" cy="2023"/>
            </a:xfrm>
          </p:grpSpPr>
          <p:sp>
            <p:nvSpPr>
              <p:cNvPr id="367633" name="Line 17"/>
              <p:cNvSpPr>
                <a:spLocks noChangeShapeType="1"/>
              </p:cNvSpPr>
              <p:nvPr/>
            </p:nvSpPr>
            <p:spPr bwMode="auto">
              <a:xfrm>
                <a:off x="1890" y="1676"/>
                <a:ext cx="0" cy="1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34" name="Line 18"/>
              <p:cNvSpPr>
                <a:spLocks noChangeShapeType="1"/>
              </p:cNvSpPr>
              <p:nvPr/>
            </p:nvSpPr>
            <p:spPr bwMode="auto">
              <a:xfrm>
                <a:off x="2265" y="1676"/>
                <a:ext cx="0" cy="1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35" name="Line 19"/>
              <p:cNvSpPr>
                <a:spLocks noChangeShapeType="1"/>
              </p:cNvSpPr>
              <p:nvPr/>
            </p:nvSpPr>
            <p:spPr bwMode="auto">
              <a:xfrm>
                <a:off x="2448" y="1676"/>
                <a:ext cx="0" cy="1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36" name="Line 20"/>
              <p:cNvSpPr>
                <a:spLocks noChangeShapeType="1"/>
              </p:cNvSpPr>
              <p:nvPr/>
            </p:nvSpPr>
            <p:spPr bwMode="auto">
              <a:xfrm>
                <a:off x="3143" y="1676"/>
                <a:ext cx="0" cy="1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37" name="Line 21"/>
              <p:cNvSpPr>
                <a:spLocks noChangeShapeType="1"/>
              </p:cNvSpPr>
              <p:nvPr/>
            </p:nvSpPr>
            <p:spPr bwMode="auto">
              <a:xfrm rot="5400000">
                <a:off x="1828" y="3244"/>
                <a:ext cx="121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38" name="Line 22"/>
              <p:cNvSpPr>
                <a:spLocks noChangeShapeType="1"/>
              </p:cNvSpPr>
              <p:nvPr/>
            </p:nvSpPr>
            <p:spPr bwMode="auto">
              <a:xfrm rot="5400000">
                <a:off x="2204" y="3244"/>
                <a:ext cx="121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39" name="Line 23"/>
              <p:cNvSpPr>
                <a:spLocks noChangeShapeType="1"/>
              </p:cNvSpPr>
              <p:nvPr/>
            </p:nvSpPr>
            <p:spPr bwMode="auto">
              <a:xfrm rot="5400000">
                <a:off x="2388" y="3244"/>
                <a:ext cx="121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40" name="Line 24"/>
              <p:cNvSpPr>
                <a:spLocks noChangeShapeType="1"/>
              </p:cNvSpPr>
              <p:nvPr/>
            </p:nvSpPr>
            <p:spPr bwMode="auto">
              <a:xfrm rot="5400000">
                <a:off x="3084" y="3244"/>
                <a:ext cx="121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41" name="Text Box 25"/>
              <p:cNvSpPr txBox="1">
                <a:spLocks noChangeArrowheads="1"/>
              </p:cNvSpPr>
              <p:nvPr/>
            </p:nvSpPr>
            <p:spPr bwMode="auto">
              <a:xfrm rot="18913532">
                <a:off x="2006" y="3336"/>
                <a:ext cx="4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/>
                <a:r>
                  <a:rPr lang="en-US" sz="2000" i="1" dirty="0" err="1">
                    <a:latin typeface="Times"/>
                    <a:cs typeface="Times"/>
                    <a:sym typeface="Symbol" charset="0"/>
                  </a:rPr>
                  <a:t>t</a:t>
                </a:r>
                <a:r>
                  <a:rPr lang="en-US" sz="2000" i="1" baseline="-25000" dirty="0" err="1">
                    <a:latin typeface="Times"/>
                    <a:cs typeface="Times"/>
                  </a:rPr>
                  <a:t>delay</a:t>
                </a:r>
                <a:endParaRPr lang="en-US" sz="2000" i="1" dirty="0">
                  <a:latin typeface="Times"/>
                  <a:cs typeface="Times"/>
                </a:endParaRPr>
              </a:p>
            </p:txBody>
          </p:sp>
          <p:sp>
            <p:nvSpPr>
              <p:cNvPr id="367642" name="Text Box 26"/>
              <p:cNvSpPr txBox="1">
                <a:spLocks noChangeArrowheads="1"/>
              </p:cNvSpPr>
              <p:nvPr/>
            </p:nvSpPr>
            <p:spPr bwMode="auto">
              <a:xfrm rot="18766873">
                <a:off x="2464" y="3336"/>
                <a:ext cx="47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/>
                <a:r>
                  <a:rPr lang="en-US" sz="2000" i="1" dirty="0" err="1">
                    <a:latin typeface="Times"/>
                    <a:cs typeface="Times"/>
                    <a:sym typeface="Symbol" charset="0"/>
                  </a:rPr>
                  <a:t>t</a:t>
                </a:r>
                <a:r>
                  <a:rPr lang="en-US" sz="2000" i="1" baseline="-25000" dirty="0" err="1">
                    <a:latin typeface="Times"/>
                    <a:cs typeface="Times"/>
                  </a:rPr>
                  <a:t>switch</a:t>
                </a:r>
                <a:endParaRPr lang="en-US" sz="2000" i="1" dirty="0">
                  <a:latin typeface="Times"/>
                  <a:cs typeface="Times"/>
                </a:endParaRPr>
              </a:p>
            </p:txBody>
          </p:sp>
          <p:grpSp>
            <p:nvGrpSpPr>
              <p:cNvPr id="367643" name="Group 27"/>
              <p:cNvGrpSpPr>
                <a:grpSpLocks/>
              </p:cNvGrpSpPr>
              <p:nvPr/>
            </p:nvGrpSpPr>
            <p:grpSpPr bwMode="auto">
              <a:xfrm>
                <a:off x="1734" y="3296"/>
                <a:ext cx="3800" cy="0"/>
                <a:chOff x="1734" y="3470"/>
                <a:chExt cx="3800" cy="0"/>
              </a:xfrm>
            </p:grpSpPr>
            <p:sp>
              <p:nvSpPr>
                <p:cNvPr id="367644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385" y="1819"/>
                  <a:ext cx="0" cy="330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645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5297" y="3233"/>
                  <a:ext cx="0" cy="47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7646" name="Text Box 30"/>
              <p:cNvSpPr txBox="1">
                <a:spLocks noChangeArrowheads="1"/>
              </p:cNvSpPr>
              <p:nvPr/>
            </p:nvSpPr>
            <p:spPr bwMode="auto">
              <a:xfrm>
                <a:off x="4091" y="3295"/>
                <a:ext cx="44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/>
                <a:r>
                  <a:rPr lang="en-US" sz="2000" i="1" dirty="0" err="1">
                    <a:latin typeface="Times"/>
                    <a:cs typeface="Times"/>
                    <a:sym typeface="Symbol" charset="0"/>
                  </a:rPr>
                  <a:t>t</a:t>
                </a:r>
                <a:r>
                  <a:rPr lang="en-US" sz="2000" i="1" baseline="-25000" dirty="0" err="1">
                    <a:latin typeface="Times"/>
                    <a:cs typeface="Times"/>
                  </a:rPr>
                  <a:t>dump</a:t>
                </a:r>
                <a:endParaRPr lang="en-US" sz="2000" i="1" dirty="0">
                  <a:latin typeface="Times"/>
                  <a:cs typeface="Times"/>
                </a:endParaRPr>
              </a:p>
            </p:txBody>
          </p:sp>
        </p:grpSp>
      </p:grpSp>
      <p:sp>
        <p:nvSpPr>
          <p:cNvPr id="367647" name="Text Box 31"/>
          <p:cNvSpPr txBox="1">
            <a:spLocks noChangeArrowheads="1"/>
          </p:cNvSpPr>
          <p:nvPr/>
        </p:nvSpPr>
        <p:spPr bwMode="auto">
          <a:xfrm>
            <a:off x="1745191" y="5706498"/>
            <a:ext cx="57155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2800" i="1" dirty="0" err="1">
                <a:solidFill>
                  <a:schemeClr val="hlink"/>
                </a:solidFill>
                <a:latin typeface="Times"/>
                <a:cs typeface="Times"/>
                <a:sym typeface="Symbol" charset="0"/>
              </a:rPr>
              <a:t>t</a:t>
            </a:r>
            <a:r>
              <a:rPr lang="en-US" sz="2800" i="1" baseline="-25000" dirty="0" err="1">
                <a:solidFill>
                  <a:schemeClr val="hlink"/>
                </a:solidFill>
                <a:latin typeface="Times"/>
                <a:cs typeface="Times"/>
              </a:rPr>
              <a:t>quench</a:t>
            </a:r>
            <a:r>
              <a:rPr lang="en-US" sz="2800" i="1" dirty="0">
                <a:solidFill>
                  <a:schemeClr val="hlink"/>
                </a:solidFill>
                <a:latin typeface="Times"/>
                <a:cs typeface="Times"/>
              </a:rPr>
              <a:t> ≈ </a:t>
            </a:r>
            <a:r>
              <a:rPr lang="en-US" sz="2800" i="1" dirty="0" err="1">
                <a:solidFill>
                  <a:schemeClr val="hlink"/>
                </a:solidFill>
                <a:latin typeface="Times"/>
                <a:cs typeface="Times"/>
                <a:sym typeface="Symbol" charset="0"/>
              </a:rPr>
              <a:t>t</a:t>
            </a:r>
            <a:r>
              <a:rPr lang="en-US" sz="2800" i="1" baseline="-25000" dirty="0" err="1">
                <a:solidFill>
                  <a:schemeClr val="hlink"/>
                </a:solidFill>
                <a:latin typeface="Times"/>
                <a:cs typeface="Times"/>
              </a:rPr>
              <a:t>detection</a:t>
            </a:r>
            <a:r>
              <a:rPr lang="en-US" sz="2800" i="1" dirty="0">
                <a:solidFill>
                  <a:schemeClr val="hlink"/>
                </a:solidFill>
                <a:latin typeface="Times"/>
                <a:cs typeface="Times"/>
              </a:rPr>
              <a:t> + </a:t>
            </a:r>
            <a:r>
              <a:rPr lang="en-US" sz="2800" i="1" dirty="0" err="1">
                <a:solidFill>
                  <a:schemeClr val="hlink"/>
                </a:solidFill>
                <a:latin typeface="Times"/>
                <a:cs typeface="Times"/>
                <a:sym typeface="Symbol" charset="0"/>
              </a:rPr>
              <a:t>t</a:t>
            </a:r>
            <a:r>
              <a:rPr lang="en-US" sz="2800" i="1" baseline="-25000" dirty="0" err="1">
                <a:solidFill>
                  <a:schemeClr val="hlink"/>
                </a:solidFill>
                <a:latin typeface="Times"/>
                <a:cs typeface="Times"/>
              </a:rPr>
              <a:t>delay</a:t>
            </a:r>
            <a:r>
              <a:rPr lang="en-US" sz="2800" i="1" dirty="0">
                <a:solidFill>
                  <a:schemeClr val="hlink"/>
                </a:solidFill>
                <a:latin typeface="Times"/>
                <a:cs typeface="Times"/>
              </a:rPr>
              <a:t> + </a:t>
            </a:r>
            <a:r>
              <a:rPr lang="en-US" sz="2800" i="1" dirty="0" err="1">
                <a:solidFill>
                  <a:schemeClr val="hlink"/>
                </a:solidFill>
                <a:latin typeface="Times"/>
                <a:cs typeface="Times"/>
                <a:sym typeface="Symbol" charset="0"/>
              </a:rPr>
              <a:t>t</a:t>
            </a:r>
            <a:r>
              <a:rPr lang="en-US" sz="2800" i="1" baseline="-25000" dirty="0" err="1">
                <a:solidFill>
                  <a:schemeClr val="hlink"/>
                </a:solidFill>
                <a:latin typeface="Times"/>
                <a:cs typeface="Times"/>
              </a:rPr>
              <a:t>switch</a:t>
            </a:r>
            <a:r>
              <a:rPr lang="en-US" sz="2800" i="1" dirty="0">
                <a:solidFill>
                  <a:schemeClr val="hlink"/>
                </a:solidFill>
                <a:latin typeface="Times"/>
                <a:cs typeface="Times"/>
              </a:rPr>
              <a:t> +f</a:t>
            </a:r>
            <a:r>
              <a:rPr lang="en-US" sz="2800" i="1" baseline="-25000" dirty="0">
                <a:solidFill>
                  <a:schemeClr val="hlink"/>
                </a:solidFill>
                <a:latin typeface="Times"/>
                <a:cs typeface="Times"/>
              </a:rPr>
              <a:t> </a:t>
            </a:r>
            <a:r>
              <a:rPr lang="en-US" sz="2800" i="1" dirty="0" err="1">
                <a:solidFill>
                  <a:schemeClr val="hlink"/>
                </a:solidFill>
                <a:latin typeface="Times"/>
                <a:cs typeface="Times"/>
                <a:sym typeface="Symbol" charset="0"/>
              </a:rPr>
              <a:t>t</a:t>
            </a:r>
            <a:r>
              <a:rPr lang="en-US" sz="2800" i="1" baseline="-25000" dirty="0" err="1">
                <a:solidFill>
                  <a:schemeClr val="hlink"/>
                </a:solidFill>
                <a:latin typeface="Times"/>
                <a:cs typeface="Times"/>
              </a:rPr>
              <a:t>dump</a:t>
            </a:r>
            <a:r>
              <a:rPr lang="en-US" sz="2800" i="1" dirty="0">
                <a:solidFill>
                  <a:schemeClr val="hlink"/>
                </a:solidFill>
                <a:latin typeface="Times"/>
                <a:cs typeface="Times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07263" y="6218148"/>
            <a:ext cx="3292931" cy="523220"/>
            <a:chOff x="3007263" y="5858108"/>
            <a:chExt cx="3292931" cy="523220"/>
          </a:xfrm>
        </p:grpSpPr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3995936" y="5858108"/>
              <a:ext cx="13091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/>
              <a:r>
                <a:rPr lang="en-US" sz="2800" i="1" dirty="0" err="1">
                  <a:solidFill>
                    <a:schemeClr val="hlink"/>
                  </a:solidFill>
                  <a:latin typeface="Times"/>
                  <a:cs typeface="Times"/>
                  <a:sym typeface="Symbol" charset="0"/>
                </a:rPr>
                <a:t>t</a:t>
              </a:r>
              <a:r>
                <a:rPr lang="en-US" sz="2800" i="1" baseline="-25000" dirty="0" err="1">
                  <a:solidFill>
                    <a:schemeClr val="hlink"/>
                  </a:solidFill>
                  <a:latin typeface="Times"/>
                  <a:cs typeface="Times"/>
                  <a:sym typeface="Symbol" charset="0"/>
                </a:rPr>
                <a:t>discharge</a:t>
              </a:r>
              <a:endParaRPr lang="en-US" sz="2800" i="1" dirty="0">
                <a:solidFill>
                  <a:schemeClr val="hlink"/>
                </a:solidFill>
                <a:latin typeface="Times"/>
                <a:cs typeface="Times"/>
              </a:endParaRPr>
            </a:p>
          </p:txBody>
        </p:sp>
        <p:sp>
          <p:nvSpPr>
            <p:cNvPr id="3" name="Left Brace 2"/>
            <p:cNvSpPr/>
            <p:nvPr/>
          </p:nvSpPr>
          <p:spPr>
            <a:xfrm rot="16200000">
              <a:off x="4545717" y="4338818"/>
              <a:ext cx="216023" cy="3292931"/>
            </a:xfrm>
            <a:prstGeom prst="leftBrace">
              <a:avLst>
                <a:gd name="adj1" fmla="val 36000"/>
                <a:gd name="adj2" fmla="val 50379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4400" y="1320059"/>
            <a:ext cx="5379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of an LHC dipole magnet training quench</a:t>
            </a:r>
          </a:p>
        </p:txBody>
      </p:sp>
    </p:spTree>
    <p:extLst>
      <p:ext uri="{BB962C8B-B14F-4D97-AF65-F5344CB8AC3E}">
        <p14:creationId xmlns:p14="http://schemas.microsoft.com/office/powerpoint/2010/main" val="7756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"/>
                                        <p:tgtEl>
                                          <p:spTgt spid="36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"/>
                                        <p:tgtEl>
                                          <p:spTgt spid="36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7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20" grpId="0" animBg="1" autoUpdateAnimBg="0"/>
      <p:bldP spid="36762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4758"/>
            <a:ext cx="3249613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94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Hot-spot limits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86350" y="782093"/>
            <a:ext cx="4950146" cy="594766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quench starts in a point and propagates with a </a:t>
            </a:r>
            <a:r>
              <a:rPr lang="en-US" i="1" dirty="0">
                <a:solidFill>
                  <a:srgbClr val="FF0000"/>
                </a:solidFill>
              </a:rPr>
              <a:t>quench propagation velocity</a:t>
            </a:r>
          </a:p>
          <a:p>
            <a:pPr>
              <a:lnSpc>
                <a:spcPct val="90000"/>
              </a:lnSpc>
            </a:pPr>
            <a:r>
              <a:rPr lang="en-US" dirty="0"/>
              <a:t>the initial point will be the </a:t>
            </a:r>
            <a:r>
              <a:rPr lang="en-US" i="1" dirty="0">
                <a:solidFill>
                  <a:srgbClr val="FF0000"/>
                </a:solidFill>
              </a:rPr>
              <a:t>hot spot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at temperature </a:t>
            </a:r>
            <a:r>
              <a:rPr lang="en-US" i="1" dirty="0" err="1">
                <a:latin typeface="Times New Roman" charset="0"/>
              </a:rPr>
              <a:t>T</a:t>
            </a:r>
            <a:r>
              <a:rPr lang="en-US" i="1" baseline="-25000" dirty="0" err="1">
                <a:latin typeface="Times New Roman" charset="0"/>
              </a:rPr>
              <a:t>max</a:t>
            </a:r>
            <a:endParaRPr lang="en-US" i="1" dirty="0"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i="1" dirty="0" err="1">
                <a:latin typeface="Times New Roman" charset="0"/>
              </a:rPr>
              <a:t>T</a:t>
            </a:r>
            <a:r>
              <a:rPr lang="en-US" i="1" baseline="-25000" dirty="0" err="1">
                <a:latin typeface="Times New Roman" charset="0"/>
              </a:rPr>
              <a:t>max</a:t>
            </a:r>
            <a:r>
              <a:rPr lang="en-US" dirty="0"/>
              <a:t> must be limited to: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limit thermal stresses (see graph)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avoid material damage (e.g. resins have typical </a:t>
            </a:r>
            <a:r>
              <a:rPr lang="en-US" dirty="0" err="1"/>
              <a:t>T</a:t>
            </a:r>
            <a:r>
              <a:rPr lang="en-US" baseline="-25000" dirty="0" err="1"/>
              <a:t>glass</a:t>
            </a:r>
            <a:r>
              <a:rPr lang="en-US" dirty="0"/>
              <a:t> of 100 </a:t>
            </a:r>
            <a:r>
              <a:rPr lang="en-US" sz="3200" baseline="30000" dirty="0">
                <a:cs typeface="Tahoma" charset="0"/>
              </a:rPr>
              <a:t>∘</a:t>
            </a:r>
            <a:r>
              <a:rPr lang="en-US" dirty="0"/>
              <a:t>C)</a:t>
            </a:r>
          </a:p>
        </p:txBody>
      </p:sp>
      <p:grpSp>
        <p:nvGrpSpPr>
          <p:cNvPr id="338949" name="Group 5"/>
          <p:cNvGrpSpPr>
            <a:grpSpLocks/>
          </p:cNvGrpSpPr>
          <p:nvPr/>
        </p:nvGrpSpPr>
        <p:grpSpPr bwMode="auto">
          <a:xfrm>
            <a:off x="539875" y="2373658"/>
            <a:ext cx="2552700" cy="4356101"/>
            <a:chOff x="662" y="1512"/>
            <a:chExt cx="1608" cy="2744"/>
          </a:xfrm>
        </p:grpSpPr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662" y="3810"/>
              <a:ext cx="16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T</a:t>
              </a:r>
              <a:r>
                <a:rPr lang="en-US" sz="2000" baseline="-25000" dirty="0" err="1">
                  <a:solidFill>
                    <a:srgbClr val="FF0000"/>
                  </a:solidFill>
                </a:rPr>
                <a:t>max</a:t>
              </a:r>
              <a:r>
                <a:rPr lang="en-US" sz="2000" dirty="0">
                  <a:solidFill>
                    <a:srgbClr val="FF0000"/>
                  </a:solidFill>
                </a:rPr>
                <a:t> &lt; 100 K for 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negligible effect</a:t>
              </a:r>
            </a:p>
          </p:txBody>
        </p:sp>
        <p:sp>
          <p:nvSpPr>
            <p:cNvPr id="338951" name="Line 7"/>
            <p:cNvSpPr>
              <a:spLocks noChangeShapeType="1"/>
            </p:cNvSpPr>
            <p:nvPr/>
          </p:nvSpPr>
          <p:spPr bwMode="auto">
            <a:xfrm flipV="1">
              <a:off x="1288" y="1512"/>
              <a:ext cx="0" cy="23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38952" name="Group 8"/>
          <p:cNvGrpSpPr>
            <a:grpSpLocks/>
          </p:cNvGrpSpPr>
          <p:nvPr/>
        </p:nvGrpSpPr>
        <p:grpSpPr bwMode="auto">
          <a:xfrm>
            <a:off x="250949" y="1413223"/>
            <a:ext cx="3959226" cy="3856040"/>
            <a:chOff x="480" y="907"/>
            <a:chExt cx="2494" cy="2429"/>
          </a:xfrm>
        </p:grpSpPr>
        <p:sp>
          <p:nvSpPr>
            <p:cNvPr id="338953" name="Text Box 9"/>
            <p:cNvSpPr txBox="1">
              <a:spLocks noChangeArrowheads="1"/>
            </p:cNvSpPr>
            <p:nvPr/>
          </p:nvSpPr>
          <p:spPr bwMode="auto">
            <a:xfrm>
              <a:off x="480" y="907"/>
              <a:ext cx="249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T</a:t>
              </a:r>
              <a:r>
                <a:rPr lang="en-US" sz="2000" baseline="-25000" dirty="0" err="1">
                  <a:solidFill>
                    <a:srgbClr val="FF0000"/>
                  </a:solidFill>
                </a:rPr>
                <a:t>max</a:t>
              </a:r>
              <a:r>
                <a:rPr lang="en-US" sz="2000" dirty="0">
                  <a:solidFill>
                    <a:srgbClr val="FF0000"/>
                  </a:solidFill>
                </a:rPr>
                <a:t> &lt; 300 K for well-supported coils (e.g. accelerator magnets)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38954" name="Line 10"/>
            <p:cNvSpPr>
              <a:spLocks noChangeShapeType="1"/>
            </p:cNvSpPr>
            <p:nvPr/>
          </p:nvSpPr>
          <p:spPr bwMode="auto">
            <a:xfrm flipV="1">
              <a:off x="2272" y="1339"/>
              <a:ext cx="0" cy="19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809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1-13 at 9.33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81" y="3367339"/>
            <a:ext cx="3479800" cy="1600200"/>
          </a:xfrm>
          <a:prstGeom prst="rect">
            <a:avLst/>
          </a:prstGeom>
        </p:spPr>
      </p:pic>
      <p:pic>
        <p:nvPicPr>
          <p:cNvPr id="4" name="Picture 3" descr="Screen shot 2013-01-13 at 6.54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4900699"/>
            <a:ext cx="2438400" cy="112058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3420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Hot spot temperature</a:t>
            </a:r>
          </a:p>
        </p:txBody>
      </p:sp>
      <p:sp>
        <p:nvSpPr>
          <p:cNvPr id="3420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2288"/>
            <a:ext cx="8229600" cy="4857403"/>
          </a:xfrm>
        </p:spPr>
        <p:txBody>
          <a:bodyPr>
            <a:normAutofit/>
          </a:bodyPr>
          <a:lstStyle/>
          <a:p>
            <a:r>
              <a:rPr lang="en-US" dirty="0"/>
              <a:t>adiabatic conditions at the hot spot 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can be integrated:</a:t>
            </a:r>
          </a:p>
        </p:txBody>
      </p:sp>
      <p:sp>
        <p:nvSpPr>
          <p:cNvPr id="342022" name="AutoShape 6"/>
          <p:cNvSpPr>
            <a:spLocks/>
          </p:cNvSpPr>
          <p:nvPr/>
        </p:nvSpPr>
        <p:spPr bwMode="auto">
          <a:xfrm>
            <a:off x="6300812" y="3279460"/>
            <a:ext cx="1944688" cy="650875"/>
          </a:xfrm>
          <a:prstGeom prst="accentCallout2">
            <a:avLst>
              <a:gd name="adj1" fmla="val 17560"/>
              <a:gd name="adj2" fmla="val -3917"/>
              <a:gd name="adj3" fmla="val 17560"/>
              <a:gd name="adj4" fmla="val -17796"/>
              <a:gd name="adj5" fmla="val 109046"/>
              <a:gd name="adj6" fmla="val -40881"/>
            </a:avLst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1800" dirty="0"/>
              <a:t>cable operating current density</a:t>
            </a:r>
          </a:p>
        </p:txBody>
      </p:sp>
      <p:sp>
        <p:nvSpPr>
          <p:cNvPr id="342024" name="AutoShape 8"/>
          <p:cNvSpPr>
            <a:spLocks/>
          </p:cNvSpPr>
          <p:nvPr/>
        </p:nvSpPr>
        <p:spPr bwMode="auto">
          <a:xfrm>
            <a:off x="539552" y="3284984"/>
            <a:ext cx="2033588" cy="650875"/>
          </a:xfrm>
          <a:prstGeom prst="accentCallout2">
            <a:avLst>
              <a:gd name="adj1" fmla="val 17560"/>
              <a:gd name="adj2" fmla="val 103745"/>
              <a:gd name="adj3" fmla="val 17560"/>
              <a:gd name="adj4" fmla="val 124042"/>
              <a:gd name="adj5" fmla="val 53903"/>
              <a:gd name="adj6" fmla="val 144963"/>
            </a:avLst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1800" dirty="0"/>
              <a:t>total volumetric heat capacity</a:t>
            </a:r>
          </a:p>
        </p:txBody>
      </p:sp>
      <p:sp>
        <p:nvSpPr>
          <p:cNvPr id="342025" name="AutoShape 9"/>
          <p:cNvSpPr>
            <a:spLocks/>
          </p:cNvSpPr>
          <p:nvPr/>
        </p:nvSpPr>
        <p:spPr bwMode="auto">
          <a:xfrm>
            <a:off x="323528" y="4276899"/>
            <a:ext cx="2249488" cy="376237"/>
          </a:xfrm>
          <a:prstGeom prst="accentCallout2">
            <a:avLst>
              <a:gd name="adj1" fmla="val 30380"/>
              <a:gd name="adj2" fmla="val 103389"/>
              <a:gd name="adj3" fmla="val 30380"/>
              <a:gd name="adj4" fmla="val 119477"/>
              <a:gd name="adj5" fmla="val 61602"/>
              <a:gd name="adj6" fmla="val 136134"/>
            </a:avLst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1800" dirty="0"/>
              <a:t>stabilizer resistivity</a:t>
            </a:r>
          </a:p>
        </p:txBody>
      </p:sp>
      <p:grpSp>
        <p:nvGrpSpPr>
          <p:cNvPr id="342030" name="Group 14"/>
          <p:cNvGrpSpPr>
            <a:grpSpLocks/>
          </p:cNvGrpSpPr>
          <p:nvPr/>
        </p:nvGrpSpPr>
        <p:grpSpPr bwMode="auto">
          <a:xfrm>
            <a:off x="4717281" y="3362326"/>
            <a:ext cx="3022600" cy="2043113"/>
            <a:chOff x="2798" y="2249"/>
            <a:chExt cx="1904" cy="1287"/>
          </a:xfrm>
        </p:grpSpPr>
        <p:sp>
          <p:nvSpPr>
            <p:cNvPr id="342031" name="Oval 15"/>
            <p:cNvSpPr>
              <a:spLocks noChangeArrowheads="1"/>
            </p:cNvSpPr>
            <p:nvPr/>
          </p:nvSpPr>
          <p:spPr bwMode="auto">
            <a:xfrm>
              <a:off x="2798" y="2249"/>
              <a:ext cx="952" cy="96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32" name="Line 16"/>
            <p:cNvSpPr>
              <a:spLocks noChangeShapeType="1"/>
            </p:cNvSpPr>
            <p:nvPr/>
          </p:nvSpPr>
          <p:spPr bwMode="auto">
            <a:xfrm>
              <a:off x="2891" y="2990"/>
              <a:ext cx="389" cy="5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2033" name="Line 17"/>
            <p:cNvSpPr>
              <a:spLocks noChangeShapeType="1"/>
            </p:cNvSpPr>
            <p:nvPr/>
          </p:nvSpPr>
          <p:spPr bwMode="auto">
            <a:xfrm>
              <a:off x="3663" y="2563"/>
              <a:ext cx="1039" cy="6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42034" name="Group 18"/>
          <p:cNvGrpSpPr>
            <a:grpSpLocks/>
          </p:cNvGrpSpPr>
          <p:nvPr/>
        </p:nvGrpSpPr>
        <p:grpSpPr bwMode="auto">
          <a:xfrm>
            <a:off x="1447800" y="3449638"/>
            <a:ext cx="3028950" cy="1955800"/>
            <a:chOff x="912" y="2304"/>
            <a:chExt cx="1908" cy="1232"/>
          </a:xfrm>
        </p:grpSpPr>
        <p:sp>
          <p:nvSpPr>
            <p:cNvPr id="342035" name="Oval 19"/>
            <p:cNvSpPr>
              <a:spLocks noChangeArrowheads="1"/>
            </p:cNvSpPr>
            <p:nvPr/>
          </p:nvSpPr>
          <p:spPr bwMode="auto">
            <a:xfrm>
              <a:off x="1872" y="2304"/>
              <a:ext cx="948" cy="9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36" name="Line 20"/>
            <p:cNvSpPr>
              <a:spLocks noChangeShapeType="1"/>
            </p:cNvSpPr>
            <p:nvPr/>
          </p:nvSpPr>
          <p:spPr bwMode="auto">
            <a:xfrm flipH="1">
              <a:off x="912" y="2448"/>
              <a:ext cx="1088" cy="7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2037" name="Line 21"/>
            <p:cNvSpPr>
              <a:spLocks noChangeShapeType="1"/>
            </p:cNvSpPr>
            <p:nvPr/>
          </p:nvSpPr>
          <p:spPr bwMode="auto">
            <a:xfrm flipH="1">
              <a:off x="2304" y="3062"/>
              <a:ext cx="378" cy="47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42038" name="Rectangle 22"/>
          <p:cNvSpPr>
            <a:spLocks noChangeArrowheads="1"/>
          </p:cNvSpPr>
          <p:nvPr/>
        </p:nvSpPr>
        <p:spPr bwMode="auto">
          <a:xfrm>
            <a:off x="4343400" y="2708920"/>
            <a:ext cx="4745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/>
            <a:r>
              <a:rPr lang="en-US" sz="1400" dirty="0"/>
              <a:t>B.J. </a:t>
            </a:r>
            <a:r>
              <a:rPr lang="en-US" sz="1400" dirty="0" err="1"/>
              <a:t>Maddock</a:t>
            </a:r>
            <a:r>
              <a:rPr lang="en-US" sz="1400" dirty="0"/>
              <a:t>, G.B. James, Proc. IEE, </a:t>
            </a:r>
            <a:r>
              <a:rPr lang="en-US" sz="1400" b="1" dirty="0"/>
              <a:t>115</a:t>
            </a:r>
            <a:r>
              <a:rPr lang="en-US" sz="1400" dirty="0"/>
              <a:t> (4), 543, 1968</a:t>
            </a:r>
          </a:p>
        </p:txBody>
      </p:sp>
      <p:sp>
        <p:nvSpPr>
          <p:cNvPr id="342039" name="Rectangle 23"/>
          <p:cNvSpPr>
            <a:spLocks noChangeArrowheads="1"/>
          </p:cNvSpPr>
          <p:nvPr/>
        </p:nvSpPr>
        <p:spPr bwMode="auto">
          <a:xfrm>
            <a:off x="539552" y="6031562"/>
            <a:ext cx="32310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hlink"/>
                </a:solidFill>
              </a:rPr>
              <a:t>The function </a:t>
            </a:r>
            <a:r>
              <a:rPr lang="en-US" i="1" dirty="0">
                <a:solidFill>
                  <a:schemeClr val="hlink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(</a:t>
            </a:r>
            <a:r>
              <a:rPr lang="en-US" i="1" dirty="0" err="1">
                <a:solidFill>
                  <a:schemeClr val="hlink"/>
                </a:solidFill>
                <a:latin typeface="Times New Roman" charset="0"/>
              </a:rPr>
              <a:t>T</a:t>
            </a:r>
            <a:r>
              <a:rPr lang="en-US" i="1" baseline="-25000" dirty="0" err="1">
                <a:solidFill>
                  <a:schemeClr val="hlink"/>
                </a:solidFill>
                <a:latin typeface="Times New Roman" charset="0"/>
              </a:rPr>
              <a:t>max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)</a:t>
            </a:r>
            <a:r>
              <a:rPr lang="en-US" dirty="0">
                <a:solidFill>
                  <a:schemeClr val="hlink"/>
                </a:solidFill>
              </a:rPr>
              <a:t> is a </a:t>
            </a:r>
            <a:r>
              <a:rPr lang="en-US" sz="2400" b="1" dirty="0">
                <a:solidFill>
                  <a:schemeClr val="hlink"/>
                </a:solidFill>
              </a:rPr>
              <a:t>cable property</a:t>
            </a:r>
            <a:endParaRPr lang="en-US" sz="2400" b="1" i="1" dirty="0">
              <a:solidFill>
                <a:schemeClr val="hlink"/>
              </a:solidFill>
            </a:endParaRPr>
          </a:p>
        </p:txBody>
      </p:sp>
      <p:pic>
        <p:nvPicPr>
          <p:cNvPr id="5" name="Picture 4" descr="Screen shot 2013-01-13 at 6.57.0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921470"/>
            <a:ext cx="2389505" cy="95580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5004048" y="6021288"/>
            <a:ext cx="40851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hlink"/>
                </a:solidFill>
              </a:rPr>
              <a:t>The integral of J depends on the circuit </a:t>
            </a:r>
            <a:r>
              <a:rPr lang="en-US" sz="2400" b="1" i="1" dirty="0">
                <a:solidFill>
                  <a:schemeClr val="hlink"/>
                </a:solidFill>
              </a:rPr>
              <a:t>quench integral</a:t>
            </a:r>
            <a:endParaRPr lang="en-US" sz="2000" b="1" i="1" dirty="0">
              <a:solidFill>
                <a:schemeClr val="hlink"/>
              </a:solidFill>
            </a:endParaRPr>
          </a:p>
        </p:txBody>
      </p:sp>
      <p:pic>
        <p:nvPicPr>
          <p:cNvPr id="3" name="Picture 2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1604E45E-86D5-92E8-F9AB-ED437B44D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0479" y="1566090"/>
            <a:ext cx="3072542" cy="1017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D0A25-4FAF-7E6E-FBA8-857C0E41AC1D}"/>
              </a:ext>
            </a:extLst>
          </p:cNvPr>
          <p:cNvSpPr txBox="1"/>
          <p:nvPr/>
        </p:nvSpPr>
        <p:spPr>
          <a:xfrm>
            <a:off x="6013021" y="1659419"/>
            <a:ext cx="1927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CH" dirty="0">
                <a:solidFill>
                  <a:srgbClr val="FF0000"/>
                </a:solidFill>
              </a:rPr>
              <a:t>erturbation is over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50DE4C-E6F5-6686-7112-D5A6BDE9A4CC}"/>
              </a:ext>
            </a:extLst>
          </p:cNvPr>
          <p:cNvGrpSpPr/>
          <p:nvPr/>
        </p:nvGrpSpPr>
        <p:grpSpPr>
          <a:xfrm>
            <a:off x="5114869" y="1776528"/>
            <a:ext cx="720000" cy="720000"/>
            <a:chOff x="5090155" y="1813599"/>
            <a:chExt cx="720000" cy="720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BAF627-5E70-0E14-EAE0-84D6F39AA7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0155" y="1813599"/>
              <a:ext cx="720000" cy="720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294BDE-86C5-462C-60AC-59E3B56DE4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0155" y="1813599"/>
              <a:ext cx="720000" cy="720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329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"/>
                                        <p:tgtEl>
                                          <p:spTgt spid="34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"/>
                                        <p:tgtEl>
                                          <p:spTgt spid="34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2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animBg="1" autoUpdateAnimBg="0"/>
      <p:bldP spid="342024" grpId="0" animBg="1" autoUpdateAnimBg="0"/>
      <p:bldP spid="342025" grpId="0" animBg="1" autoUpdateAnimBg="0"/>
      <p:bldP spid="342039" grpId="0" build="p" autoUpdateAnimBg="0"/>
      <p:bldP spid="2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13 at 8.50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75216"/>
            <a:ext cx="4039017" cy="3852282"/>
          </a:xfrm>
          <a:prstGeom prst="rect">
            <a:avLst/>
          </a:prstGeom>
        </p:spPr>
      </p:pic>
      <p:sp>
        <p:nvSpPr>
          <p:cNvPr id="3471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T</a:t>
            </a:r>
            <a:r>
              <a:rPr lang="en-US" i="1" baseline="-25000" dirty="0" err="1">
                <a:latin typeface="Times New Roman" charset="0"/>
              </a:rPr>
              <a:t>max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for pure materials</a:t>
            </a:r>
          </a:p>
        </p:txBody>
      </p:sp>
      <p:sp>
        <p:nvSpPr>
          <p:cNvPr id="347140" name="Rectangle 4"/>
          <p:cNvSpPr>
            <a:spLocks noGrp="1" noChangeArrowheads="1"/>
          </p:cNvSpPr>
          <p:nvPr>
            <p:ph idx="1"/>
          </p:nvPr>
        </p:nvSpPr>
        <p:spPr>
          <a:xfrm>
            <a:off x="4678102" y="1338585"/>
            <a:ext cx="4296749" cy="3654656"/>
          </a:xfrm>
        </p:spPr>
        <p:txBody>
          <a:bodyPr/>
          <a:lstStyle/>
          <a:p>
            <a:r>
              <a:rPr lang="en-US" sz="2400" dirty="0"/>
              <a:t>Assume that the cable is made of stabilizer only (good first guess):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i="1" dirty="0">
                <a:latin typeface="Symbol" charset="2"/>
                <a:cs typeface="Symbol" charset="2"/>
              </a:rPr>
              <a:t>G</a:t>
            </a:r>
            <a:r>
              <a:rPr lang="en-US" sz="2400" dirty="0">
                <a:latin typeface="Times New Roman" charset="0"/>
              </a:rPr>
              <a:t>(</a:t>
            </a:r>
            <a:r>
              <a:rPr lang="en-US" sz="2400" i="1" dirty="0" err="1">
                <a:latin typeface="Times New Roman" charset="0"/>
              </a:rPr>
              <a:t>T</a:t>
            </a:r>
            <a:r>
              <a:rPr lang="en-US" sz="2400" i="1" baseline="-25000" dirty="0" err="1">
                <a:latin typeface="Times New Roman" charset="0"/>
              </a:rPr>
              <a:t>max</a:t>
            </a:r>
            <a:r>
              <a:rPr lang="en-US" sz="2400" dirty="0">
                <a:latin typeface="Times New Roman" charset="0"/>
              </a:rPr>
              <a:t>)</a:t>
            </a:r>
            <a:r>
              <a:rPr lang="en-US" sz="2400" dirty="0"/>
              <a:t> is a </a:t>
            </a:r>
            <a:r>
              <a:rPr lang="en-US" sz="2400" i="1" dirty="0"/>
              <a:t>material property</a:t>
            </a:r>
            <a:r>
              <a:rPr lang="en-US" sz="2400" dirty="0"/>
              <a:t> and can be tabulated</a:t>
            </a:r>
          </a:p>
          <a:p>
            <a:r>
              <a:rPr lang="en-US" sz="2400" dirty="0"/>
              <a:t>A useful approximation is:</a:t>
            </a:r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1446503" y="1256630"/>
            <a:ext cx="2433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dirty="0"/>
              <a:t>Copper at B=0 T</a:t>
            </a:r>
          </a:p>
        </p:txBody>
      </p:sp>
      <p:pic>
        <p:nvPicPr>
          <p:cNvPr id="4" name="Picture 3" descr="Screen shot 2013-01-13 at 9.01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80" y="2694117"/>
            <a:ext cx="1289431" cy="550037"/>
          </a:xfrm>
          <a:prstGeom prst="rect">
            <a:avLst/>
          </a:prstGeom>
        </p:spPr>
      </p:pic>
      <p:pic>
        <p:nvPicPr>
          <p:cNvPr id="5" name="Picture 4" descr="Screen shot 2013-01-13 at 9.01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82" y="2734693"/>
            <a:ext cx="955802" cy="468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4296" y="6396335"/>
            <a:ext cx="2291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Wilson’s Gamma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20FE4B-929A-E9FA-6F5A-6F8CF2031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4A8238-92D7-82BF-DCF5-A70B5306E7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09"/>
          <a:stretch/>
        </p:blipFill>
        <p:spPr>
          <a:xfrm>
            <a:off x="390418" y="5693797"/>
            <a:ext cx="4253502" cy="783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C507E9-0FF9-1502-B13E-93918A595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531" y="5250094"/>
            <a:ext cx="3601308" cy="1134866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24898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-27384"/>
            <a:ext cx="6120680" cy="1143000"/>
          </a:xfrm>
        </p:spPr>
        <p:txBody>
          <a:bodyPr>
            <a:normAutofit/>
          </a:bodyPr>
          <a:lstStyle/>
          <a:p>
            <a:r>
              <a:rPr lang="en-US" dirty="0"/>
              <a:t>Quench Capital vs. 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3204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real problem is to determine the integral of the current waveform: how much is the quench time </a:t>
            </a:r>
            <a:r>
              <a:rPr lang="en-US" i="1" dirty="0" err="1">
                <a:latin typeface="Times"/>
                <a:cs typeface="Times"/>
              </a:rPr>
              <a:t>t</a:t>
            </a:r>
            <a:r>
              <a:rPr lang="en-US" i="1" baseline="-25000" dirty="0" err="1">
                <a:latin typeface="Times"/>
                <a:cs typeface="Times"/>
              </a:rPr>
              <a:t>quench</a:t>
            </a:r>
            <a:r>
              <a:rPr lang="en-US" dirty="0"/>
              <a:t> ?</a:t>
            </a:r>
          </a:p>
          <a:p>
            <a:r>
              <a:rPr lang="en-US" dirty="0"/>
              <a:t>Consider two limiting cases: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External-dump:</a:t>
            </a:r>
            <a:r>
              <a:rPr lang="en-US" dirty="0"/>
              <a:t> The magnet is dumped externally on a large resistance (</a:t>
            </a:r>
            <a:r>
              <a:rPr lang="en-US" dirty="0" err="1"/>
              <a:t>R</a:t>
            </a:r>
            <a:r>
              <a:rPr lang="en-US" baseline="-25000" dirty="0" err="1"/>
              <a:t>dump</a:t>
            </a:r>
            <a:r>
              <a:rPr lang="en-US" dirty="0"/>
              <a:t> &gt;&gt; </a:t>
            </a:r>
            <a:r>
              <a:rPr lang="en-US" dirty="0" err="1"/>
              <a:t>R</a:t>
            </a:r>
            <a:r>
              <a:rPr lang="en-US" baseline="-25000" dirty="0" err="1"/>
              <a:t>quench</a:t>
            </a:r>
            <a:r>
              <a:rPr lang="en-US" dirty="0"/>
              <a:t>) as soon as the quench is detected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Self-dump:</a:t>
            </a:r>
            <a:r>
              <a:rPr lang="en-US" dirty="0"/>
              <a:t> The circuit is on a short circuit and is dumped on its internal resistance (</a:t>
            </a:r>
            <a:r>
              <a:rPr lang="en-US" dirty="0" err="1"/>
              <a:t>R</a:t>
            </a:r>
            <a:r>
              <a:rPr lang="en-US" baseline="-25000" dirty="0" err="1"/>
              <a:t>dump</a:t>
            </a:r>
            <a:r>
              <a:rPr lang="en-US" dirty="0"/>
              <a:t> = 0)</a:t>
            </a:r>
          </a:p>
        </p:txBody>
      </p:sp>
      <p:pic>
        <p:nvPicPr>
          <p:cNvPr id="4" name="Picture 3" descr="220px-Marx_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44624"/>
            <a:ext cx="1331640" cy="1876402"/>
          </a:xfrm>
          <a:prstGeom prst="rect">
            <a:avLst/>
          </a:prstGeom>
        </p:spPr>
      </p:pic>
      <p:pic>
        <p:nvPicPr>
          <p:cNvPr id="5" name="Picture 4" descr="ScribeOldKingdom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1722"/>
            <a:ext cx="1664066" cy="1878974"/>
          </a:xfrm>
          <a:prstGeom prst="rect">
            <a:avLst/>
          </a:prstGeom>
        </p:spPr>
      </p:pic>
      <p:pic>
        <p:nvPicPr>
          <p:cNvPr id="8" name="Picture 7" descr="Screen shot 2013-01-13 at 9.33.52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5603843" cy="12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Superconductors J</a:t>
            </a:r>
            <a:r>
              <a:rPr lang="en-US" baseline="-25000" dirty="0">
                <a:cs typeface="+mj-cs"/>
              </a:rPr>
              <a:t>E</a:t>
            </a:r>
            <a:endParaRPr lang="en-US" dirty="0">
              <a:cs typeface="+mj-cs"/>
            </a:endParaRP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3074071" y="76200"/>
            <a:ext cx="60762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800" i="1" dirty="0">
                <a:cs typeface="+mn-cs"/>
              </a:rPr>
              <a:t>Graphics by courtesy of C. </a:t>
            </a:r>
            <a:r>
              <a:rPr lang="en-US" sz="1800" i="1" dirty="0" err="1">
                <a:cs typeface="+mn-cs"/>
              </a:rPr>
              <a:t>Senatore</a:t>
            </a:r>
            <a:r>
              <a:rPr lang="en-US" sz="1800" i="1" dirty="0">
                <a:cs typeface="+mn-cs"/>
              </a:rPr>
              <a:t>, University of Geneva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97DFEAB-C217-F64C-BB21-40E7E6842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29" y="950124"/>
            <a:ext cx="6768542" cy="5181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DC463F-93F1-F734-D1A4-B32BBC7776DE}"/>
              </a:ext>
            </a:extLst>
          </p:cNvPr>
          <p:cNvSpPr txBox="1"/>
          <p:nvPr/>
        </p:nvSpPr>
        <p:spPr>
          <a:xfrm>
            <a:off x="446190" y="6046076"/>
            <a:ext cx="8241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H" sz="3600" dirty="0">
                <a:solidFill>
                  <a:srgbClr val="FF0000"/>
                </a:solidFill>
              </a:rPr>
              <a:t>Can we really achieve 1000 A/mm</a:t>
            </a:r>
            <a:r>
              <a:rPr lang="en-CH" sz="3600" baseline="30000" dirty="0">
                <a:solidFill>
                  <a:srgbClr val="FF0000"/>
                </a:solidFill>
              </a:rPr>
              <a:t>2</a:t>
            </a:r>
            <a:r>
              <a:rPr lang="en-CH" sz="3600" dirty="0">
                <a:solidFill>
                  <a:srgbClr val="FF0000"/>
                </a:solidFill>
              </a:rPr>
              <a:t> ??? </a:t>
            </a:r>
          </a:p>
        </p:txBody>
      </p:sp>
    </p:spTree>
    <p:extLst>
      <p:ext uri="{BB962C8B-B14F-4D97-AF65-F5344CB8AC3E}">
        <p14:creationId xmlns:p14="http://schemas.microsoft.com/office/powerpoint/2010/main" val="3064569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11960" y="1196752"/>
            <a:ext cx="4871715" cy="506916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magnetic energy is extracted from the magnet and dissipated in an external resistor: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The </a:t>
            </a:r>
            <a:r>
              <a:rPr lang="en-US" sz="2400" i="1" dirty="0"/>
              <a:t>quench integral</a:t>
            </a:r>
            <a:r>
              <a:rPr lang="en-US" sz="2400" dirty="0"/>
              <a:t> is: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and the quench time is:</a:t>
            </a:r>
            <a:endParaRPr lang="en-US" sz="2000" dirty="0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dump of a magnet</a:t>
            </a:r>
          </a:p>
        </p:txBody>
      </p:sp>
      <p:sp>
        <p:nvSpPr>
          <p:cNvPr id="414725" name="Rectangle 5"/>
          <p:cNvSpPr>
            <a:spLocks noChangeArrowheads="1"/>
          </p:cNvSpPr>
          <p:nvPr/>
        </p:nvSpPr>
        <p:spPr bwMode="auto">
          <a:xfrm>
            <a:off x="2987825" y="0"/>
            <a:ext cx="61561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/>
            <a:r>
              <a:rPr lang="en-US" sz="1600" dirty="0"/>
              <a:t>B.J. </a:t>
            </a:r>
            <a:r>
              <a:rPr lang="en-US" sz="1600" dirty="0" err="1"/>
              <a:t>Maddock</a:t>
            </a:r>
            <a:r>
              <a:rPr lang="en-US" sz="1600" dirty="0"/>
              <a:t>, G.B. James, Proc. Inst. </a:t>
            </a:r>
            <a:r>
              <a:rPr lang="en-US" sz="1600" dirty="0" err="1"/>
              <a:t>Electr</a:t>
            </a:r>
            <a:r>
              <a:rPr lang="en-US" sz="1600" dirty="0"/>
              <a:t>. Eng., </a:t>
            </a:r>
            <a:r>
              <a:rPr lang="en-US" sz="1600" b="1" dirty="0"/>
              <a:t>115</a:t>
            </a:r>
            <a:r>
              <a:rPr lang="en-US" sz="1600" dirty="0"/>
              <a:t>, 543, 1968</a:t>
            </a:r>
          </a:p>
        </p:txBody>
      </p:sp>
      <p:pic>
        <p:nvPicPr>
          <p:cNvPr id="414792" name="Picture 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39" y="1431057"/>
            <a:ext cx="19240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716016" y="2396218"/>
            <a:ext cx="4305260" cy="4077948"/>
            <a:chOff x="4716016" y="2735428"/>
            <a:chExt cx="4305260" cy="4077948"/>
          </a:xfrm>
        </p:grpSpPr>
        <p:pic>
          <p:nvPicPr>
            <p:cNvPr id="3" name="Picture 2" descr="Screen shot 2013-01-13 at 9.56.3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2871212"/>
              <a:ext cx="1424940" cy="845820"/>
            </a:xfrm>
            <a:prstGeom prst="rect">
              <a:avLst/>
            </a:prstGeom>
          </p:spPr>
        </p:pic>
        <p:pic>
          <p:nvPicPr>
            <p:cNvPr id="6" name="Picture 5" descr="Screen shot 2013-01-13 at 10.13.54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735428"/>
              <a:ext cx="1938655" cy="928751"/>
            </a:xfrm>
            <a:prstGeom prst="rect">
              <a:avLst/>
            </a:prstGeom>
          </p:spPr>
        </p:pic>
        <p:pic>
          <p:nvPicPr>
            <p:cNvPr id="7" name="Picture 6" descr="Screen shot 2013-01-13 at 10.14.01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4264253"/>
              <a:ext cx="3796157" cy="1036955"/>
            </a:xfrm>
            <a:prstGeom prst="rect">
              <a:avLst/>
            </a:prstGeom>
          </p:spPr>
        </p:pic>
        <p:pic>
          <p:nvPicPr>
            <p:cNvPr id="8" name="Picture 7" descr="Screen shot 2013-01-13 at 10.14.07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5857574"/>
              <a:ext cx="3065780" cy="955802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429768" y="1850678"/>
            <a:ext cx="3606800" cy="2670944"/>
            <a:chOff x="4649291" y="1663973"/>
            <a:chExt cx="3606800" cy="2670944"/>
          </a:xfrm>
        </p:grpSpPr>
        <p:sp>
          <p:nvSpPr>
            <p:cNvPr id="79" name="Rectangle 2"/>
            <p:cNvSpPr>
              <a:spLocks noChangeArrowheads="1"/>
            </p:cNvSpPr>
            <p:nvPr/>
          </p:nvSpPr>
          <p:spPr bwMode="auto">
            <a:xfrm>
              <a:off x="6825754" y="1960017"/>
              <a:ext cx="1430337" cy="2374900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0" name="Group 7"/>
            <p:cNvGrpSpPr>
              <a:grpSpLocks noChangeAspect="1"/>
            </p:cNvGrpSpPr>
            <p:nvPr/>
          </p:nvGrpSpPr>
          <p:grpSpPr bwMode="auto">
            <a:xfrm>
              <a:off x="7014666" y="2334667"/>
              <a:ext cx="479425" cy="746125"/>
              <a:chOff x="3792" y="1968"/>
              <a:chExt cx="385" cy="626"/>
            </a:xfrm>
          </p:grpSpPr>
          <p:grpSp>
            <p:nvGrpSpPr>
              <p:cNvPr id="101" name="Group 8"/>
              <p:cNvGrpSpPr>
                <a:grpSpLocks noChangeAspect="1"/>
              </p:cNvGrpSpPr>
              <p:nvPr/>
            </p:nvGrpSpPr>
            <p:grpSpPr bwMode="auto">
              <a:xfrm>
                <a:off x="3792" y="1968"/>
                <a:ext cx="385" cy="241"/>
                <a:chOff x="3696" y="1728"/>
                <a:chExt cx="768" cy="480"/>
              </a:xfrm>
            </p:grpSpPr>
            <p:sp>
              <p:nvSpPr>
                <p:cNvPr id="119" name="Arc 9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Arc 10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Arc 11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2" name="Arc 12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" name="Group 13"/>
              <p:cNvGrpSpPr>
                <a:grpSpLocks noChangeAspect="1"/>
              </p:cNvGrpSpPr>
              <p:nvPr/>
            </p:nvGrpSpPr>
            <p:grpSpPr bwMode="auto">
              <a:xfrm>
                <a:off x="3792" y="2064"/>
                <a:ext cx="385" cy="241"/>
                <a:chOff x="3696" y="1728"/>
                <a:chExt cx="768" cy="480"/>
              </a:xfrm>
            </p:grpSpPr>
            <p:sp>
              <p:nvSpPr>
                <p:cNvPr id="115" name="Arc 14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" name="Arc 15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Arc 16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" name="Arc 17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3" name="Group 18"/>
              <p:cNvGrpSpPr>
                <a:grpSpLocks noChangeAspect="1"/>
              </p:cNvGrpSpPr>
              <p:nvPr/>
            </p:nvGrpSpPr>
            <p:grpSpPr bwMode="auto">
              <a:xfrm>
                <a:off x="3792" y="2161"/>
                <a:ext cx="385" cy="240"/>
                <a:chOff x="3696" y="1728"/>
                <a:chExt cx="768" cy="480"/>
              </a:xfrm>
            </p:grpSpPr>
            <p:sp>
              <p:nvSpPr>
                <p:cNvPr id="111" name="Arc 19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Arc 20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" name="Arc 21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" name="Arc 22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" name="Group 23"/>
              <p:cNvGrpSpPr>
                <a:grpSpLocks noChangeAspect="1"/>
              </p:cNvGrpSpPr>
              <p:nvPr/>
            </p:nvGrpSpPr>
            <p:grpSpPr bwMode="auto">
              <a:xfrm>
                <a:off x="3792" y="2257"/>
                <a:ext cx="385" cy="241"/>
                <a:chOff x="3696" y="1728"/>
                <a:chExt cx="768" cy="480"/>
              </a:xfrm>
            </p:grpSpPr>
            <p:sp>
              <p:nvSpPr>
                <p:cNvPr id="107" name="Arc 24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" name="Arc 25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" name="Arc 26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Arc 27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" name="Arc 28"/>
              <p:cNvSpPr>
                <a:spLocks noChangeAspect="1"/>
              </p:cNvSpPr>
              <p:nvPr/>
            </p:nvSpPr>
            <p:spPr bwMode="auto">
              <a:xfrm>
                <a:off x="3985" y="2353"/>
                <a:ext cx="192" cy="12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Arc 29"/>
              <p:cNvSpPr>
                <a:spLocks noChangeAspect="1"/>
              </p:cNvSpPr>
              <p:nvPr/>
            </p:nvSpPr>
            <p:spPr bwMode="auto">
              <a:xfrm flipV="1">
                <a:off x="3985" y="2474"/>
                <a:ext cx="192" cy="1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" name="Group 32"/>
            <p:cNvGrpSpPr>
              <a:grpSpLocks noChangeAspect="1"/>
            </p:cNvGrpSpPr>
            <p:nvPr/>
          </p:nvGrpSpPr>
          <p:grpSpPr bwMode="auto">
            <a:xfrm>
              <a:off x="4649291" y="2893467"/>
              <a:ext cx="358775" cy="514350"/>
              <a:chOff x="2400" y="2352"/>
              <a:chExt cx="288" cy="432"/>
            </a:xfrm>
          </p:grpSpPr>
          <p:sp>
            <p:nvSpPr>
              <p:cNvPr id="99" name="Oval 33"/>
              <p:cNvSpPr>
                <a:spLocks noChangeAspect="1" noChangeArrowheads="1"/>
              </p:cNvSpPr>
              <p:nvPr/>
            </p:nvSpPr>
            <p:spPr bwMode="auto">
              <a:xfrm>
                <a:off x="2400" y="2352"/>
                <a:ext cx="288" cy="28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34"/>
              <p:cNvSpPr>
                <a:spLocks noChangeAspect="1" noChangeArrowheads="1"/>
              </p:cNvSpPr>
              <p:nvPr/>
            </p:nvSpPr>
            <p:spPr bwMode="auto">
              <a:xfrm>
                <a:off x="2400" y="2496"/>
                <a:ext cx="288" cy="28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" name="Freeform 35"/>
            <p:cNvSpPr>
              <a:spLocks noChangeAspect="1"/>
            </p:cNvSpPr>
            <p:nvPr/>
          </p:nvSpPr>
          <p:spPr bwMode="auto">
            <a:xfrm flipV="1">
              <a:off x="4828679" y="3073433"/>
              <a:ext cx="2429824" cy="1147183"/>
            </a:xfrm>
            <a:custGeom>
              <a:avLst/>
              <a:gdLst>
                <a:gd name="T0" fmla="*/ 0 w 1440"/>
                <a:gd name="T1" fmla="*/ 672 h 672"/>
                <a:gd name="T2" fmla="*/ 0 w 1440"/>
                <a:gd name="T3" fmla="*/ 0 h 672"/>
                <a:gd name="T4" fmla="*/ 1440 w 1440"/>
                <a:gd name="T5" fmla="*/ 0 h 672"/>
                <a:gd name="T6" fmla="*/ 1440 w 1440"/>
                <a:gd name="T7" fmla="*/ 192 h 672"/>
                <a:gd name="connsiteX0" fmla="*/ 0 w 10017"/>
                <a:gd name="connsiteY0" fmla="*/ 10000 h 15132"/>
                <a:gd name="connsiteX1" fmla="*/ 0 w 10017"/>
                <a:gd name="connsiteY1" fmla="*/ 0 h 15132"/>
                <a:gd name="connsiteX2" fmla="*/ 10000 w 10017"/>
                <a:gd name="connsiteY2" fmla="*/ 0 h 15132"/>
                <a:gd name="connsiteX3" fmla="*/ 10017 w 10017"/>
                <a:gd name="connsiteY3" fmla="*/ 15132 h 15132"/>
                <a:gd name="connsiteX0" fmla="*/ 0 w 10017"/>
                <a:gd name="connsiteY0" fmla="*/ 10000 h 14338"/>
                <a:gd name="connsiteX1" fmla="*/ 0 w 10017"/>
                <a:gd name="connsiteY1" fmla="*/ 0 h 14338"/>
                <a:gd name="connsiteX2" fmla="*/ 10000 w 10017"/>
                <a:gd name="connsiteY2" fmla="*/ 0 h 14338"/>
                <a:gd name="connsiteX3" fmla="*/ 10017 w 10017"/>
                <a:gd name="connsiteY3" fmla="*/ 14338 h 1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7" h="14338">
                  <a:moveTo>
                    <a:pt x="0" y="10000"/>
                  </a:moveTo>
                  <a:lnTo>
                    <a:pt x="0" y="0"/>
                  </a:lnTo>
                  <a:lnTo>
                    <a:pt x="10000" y="0"/>
                  </a:lnTo>
                  <a:cubicBezTo>
                    <a:pt x="10000" y="952"/>
                    <a:pt x="10017" y="13386"/>
                    <a:pt x="10017" y="1433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3" name="Text Box 36"/>
            <p:cNvSpPr txBox="1">
              <a:spLocks noChangeArrowheads="1"/>
            </p:cNvSpPr>
            <p:nvPr/>
          </p:nvSpPr>
          <p:spPr bwMode="auto">
            <a:xfrm>
              <a:off x="7642298" y="2544217"/>
              <a:ext cx="311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L</a:t>
              </a:r>
            </a:p>
          </p:txBody>
        </p:sp>
        <p:sp>
          <p:nvSpPr>
            <p:cNvPr id="84" name="Freeform 38"/>
            <p:cNvSpPr>
              <a:spLocks noChangeAspect="1"/>
            </p:cNvSpPr>
            <p:nvPr/>
          </p:nvSpPr>
          <p:spPr bwMode="auto">
            <a:xfrm>
              <a:off x="5754191" y="2855367"/>
              <a:ext cx="358775" cy="628650"/>
            </a:xfrm>
            <a:custGeom>
              <a:avLst/>
              <a:gdLst>
                <a:gd name="T0" fmla="*/ 141 w 288"/>
                <a:gd name="T1" fmla="*/ 0 h 528"/>
                <a:gd name="T2" fmla="*/ 288 w 288"/>
                <a:gd name="T3" fmla="*/ 37 h 528"/>
                <a:gd name="T4" fmla="*/ 0 w 288"/>
                <a:gd name="T5" fmla="*/ 101 h 528"/>
                <a:gd name="T6" fmla="*/ 288 w 288"/>
                <a:gd name="T7" fmla="*/ 165 h 528"/>
                <a:gd name="T8" fmla="*/ 0 w 288"/>
                <a:gd name="T9" fmla="*/ 229 h 528"/>
                <a:gd name="T10" fmla="*/ 288 w 288"/>
                <a:gd name="T11" fmla="*/ 293 h 528"/>
                <a:gd name="T12" fmla="*/ 0 w 288"/>
                <a:gd name="T13" fmla="*/ 357 h 528"/>
                <a:gd name="T14" fmla="*/ 288 w 288"/>
                <a:gd name="T15" fmla="*/ 421 h 528"/>
                <a:gd name="T16" fmla="*/ 0 w 288"/>
                <a:gd name="T17" fmla="*/ 485 h 528"/>
                <a:gd name="T18" fmla="*/ 144 w 288"/>
                <a:gd name="T1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528">
                  <a:moveTo>
                    <a:pt x="141" y="0"/>
                  </a:moveTo>
                  <a:lnTo>
                    <a:pt x="288" y="37"/>
                  </a:lnTo>
                  <a:lnTo>
                    <a:pt x="0" y="101"/>
                  </a:lnTo>
                  <a:lnTo>
                    <a:pt x="288" y="165"/>
                  </a:lnTo>
                  <a:lnTo>
                    <a:pt x="0" y="229"/>
                  </a:lnTo>
                  <a:lnTo>
                    <a:pt x="288" y="293"/>
                  </a:lnTo>
                  <a:lnTo>
                    <a:pt x="0" y="357"/>
                  </a:lnTo>
                  <a:lnTo>
                    <a:pt x="288" y="421"/>
                  </a:lnTo>
                  <a:lnTo>
                    <a:pt x="0" y="485"/>
                  </a:lnTo>
                  <a:lnTo>
                    <a:pt x="144" y="5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5" name="Line 39"/>
            <p:cNvSpPr>
              <a:spLocks noChangeShapeType="1"/>
            </p:cNvSpPr>
            <p:nvPr/>
          </p:nvSpPr>
          <p:spPr bwMode="auto">
            <a:xfrm>
              <a:off x="5944691" y="2101305"/>
              <a:ext cx="0" cy="749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6" name="Line 40"/>
            <p:cNvSpPr>
              <a:spLocks noChangeShapeType="1"/>
            </p:cNvSpPr>
            <p:nvPr/>
          </p:nvSpPr>
          <p:spPr bwMode="auto">
            <a:xfrm>
              <a:off x="5938341" y="3484017"/>
              <a:ext cx="0" cy="736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7" name="Text Box 41"/>
            <p:cNvSpPr txBox="1">
              <a:spLocks noChangeArrowheads="1"/>
            </p:cNvSpPr>
            <p:nvPr/>
          </p:nvSpPr>
          <p:spPr bwMode="auto">
            <a:xfrm>
              <a:off x="6070104" y="2955380"/>
              <a:ext cx="7556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R</a:t>
              </a:r>
              <a:r>
                <a:rPr lang="en-US" sz="2000" baseline="-25000"/>
                <a:t>dump</a:t>
              </a:r>
              <a:endParaRPr lang="en-US" sz="2000"/>
            </a:p>
          </p:txBody>
        </p:sp>
        <p:grpSp>
          <p:nvGrpSpPr>
            <p:cNvPr id="88" name="Group 42"/>
            <p:cNvGrpSpPr>
              <a:grpSpLocks/>
            </p:cNvGrpSpPr>
            <p:nvPr/>
          </p:nvGrpSpPr>
          <p:grpSpPr bwMode="auto">
            <a:xfrm>
              <a:off x="5576391" y="2061617"/>
              <a:ext cx="1673225" cy="266700"/>
              <a:chOff x="1160" y="1560"/>
              <a:chExt cx="1054" cy="168"/>
            </a:xfrm>
          </p:grpSpPr>
          <p:sp>
            <p:nvSpPr>
              <p:cNvPr id="97" name="Freeform 43"/>
              <p:cNvSpPr>
                <a:spLocks/>
              </p:cNvSpPr>
              <p:nvPr/>
            </p:nvSpPr>
            <p:spPr bwMode="auto">
              <a:xfrm>
                <a:off x="1185" y="1587"/>
                <a:ext cx="1029" cy="141"/>
              </a:xfrm>
              <a:custGeom>
                <a:avLst/>
                <a:gdLst>
                  <a:gd name="T0" fmla="*/ 0 w 1029"/>
                  <a:gd name="T1" fmla="*/ 0 h 141"/>
                  <a:gd name="T2" fmla="*/ 1029 w 1029"/>
                  <a:gd name="T3" fmla="*/ 0 h 141"/>
                  <a:gd name="T4" fmla="*/ 1029 w 1029"/>
                  <a:gd name="T5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9" h="141">
                    <a:moveTo>
                      <a:pt x="0" y="0"/>
                    </a:moveTo>
                    <a:lnTo>
                      <a:pt x="1029" y="0"/>
                    </a:lnTo>
                    <a:lnTo>
                      <a:pt x="1029" y="141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8" name="Oval 44"/>
              <p:cNvSpPr>
                <a:spLocks noChangeArrowheads="1"/>
              </p:cNvSpPr>
              <p:nvPr/>
            </p:nvSpPr>
            <p:spPr bwMode="auto">
              <a:xfrm>
                <a:off x="1160" y="1560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" name="Group 45"/>
            <p:cNvGrpSpPr>
              <a:grpSpLocks/>
            </p:cNvGrpSpPr>
            <p:nvPr/>
          </p:nvGrpSpPr>
          <p:grpSpPr bwMode="auto">
            <a:xfrm>
              <a:off x="4830266" y="2056855"/>
              <a:ext cx="403225" cy="838200"/>
              <a:chOff x="690" y="1557"/>
              <a:chExt cx="254" cy="528"/>
            </a:xfrm>
          </p:grpSpPr>
          <p:sp>
            <p:nvSpPr>
              <p:cNvPr id="95" name="Freeform 46"/>
              <p:cNvSpPr>
                <a:spLocks/>
              </p:cNvSpPr>
              <p:nvPr/>
            </p:nvSpPr>
            <p:spPr bwMode="auto">
              <a:xfrm>
                <a:off x="690" y="1584"/>
                <a:ext cx="222" cy="501"/>
              </a:xfrm>
              <a:custGeom>
                <a:avLst/>
                <a:gdLst>
                  <a:gd name="T0" fmla="*/ 0 w 222"/>
                  <a:gd name="T1" fmla="*/ 501 h 501"/>
                  <a:gd name="T2" fmla="*/ 0 w 222"/>
                  <a:gd name="T3" fmla="*/ 0 h 501"/>
                  <a:gd name="T4" fmla="*/ 222 w 222"/>
                  <a:gd name="T5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2" h="501">
                    <a:moveTo>
                      <a:pt x="0" y="501"/>
                    </a:moveTo>
                    <a:lnTo>
                      <a:pt x="0" y="0"/>
                    </a:lnTo>
                    <a:lnTo>
                      <a:pt x="222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6" name="Oval 47"/>
              <p:cNvSpPr>
                <a:spLocks noChangeArrowheads="1"/>
              </p:cNvSpPr>
              <p:nvPr/>
            </p:nvSpPr>
            <p:spPr bwMode="auto">
              <a:xfrm>
                <a:off x="888" y="1557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" name="Line 48"/>
            <p:cNvSpPr>
              <a:spLocks noChangeShapeType="1"/>
            </p:cNvSpPr>
            <p:nvPr/>
          </p:nvSpPr>
          <p:spPr bwMode="auto">
            <a:xfrm>
              <a:off x="5187454" y="2104480"/>
              <a:ext cx="4381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1" name="Text Box 51"/>
            <p:cNvSpPr txBox="1">
              <a:spLocks noChangeArrowheads="1"/>
            </p:cNvSpPr>
            <p:nvPr/>
          </p:nvSpPr>
          <p:spPr bwMode="auto">
            <a:xfrm>
              <a:off x="4932040" y="1663973"/>
              <a:ext cx="3254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/>
                <a:t>S</a:t>
              </a: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5187454" y="1960017"/>
              <a:ext cx="428625" cy="144463"/>
              <a:chOff x="5187454" y="1960017"/>
              <a:chExt cx="428625" cy="144463"/>
            </a:xfrm>
          </p:grpSpPr>
          <p:sp>
            <p:nvSpPr>
              <p:cNvPr id="93" name="Line 49"/>
              <p:cNvSpPr>
                <a:spLocks noChangeShapeType="1"/>
              </p:cNvSpPr>
              <p:nvPr/>
            </p:nvSpPr>
            <p:spPr bwMode="auto">
              <a:xfrm>
                <a:off x="5187454" y="2104480"/>
                <a:ext cx="4286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4" name="Arc 93"/>
              <p:cNvSpPr/>
              <p:nvPr/>
            </p:nvSpPr>
            <p:spPr>
              <a:xfrm flipV="1">
                <a:off x="5329758" y="1960017"/>
                <a:ext cx="144016" cy="139701"/>
              </a:xfrm>
              <a:prstGeom prst="arc">
                <a:avLst>
                  <a:gd name="adj1" fmla="val 10489133"/>
                  <a:gd name="adj2" fmla="val 0"/>
                </a:avLst>
              </a:prstGeom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3" name="Group 52"/>
          <p:cNvGrpSpPr>
            <a:grpSpLocks/>
          </p:cNvGrpSpPr>
          <p:nvPr/>
        </p:nvGrpSpPr>
        <p:grpSpPr bwMode="auto">
          <a:xfrm>
            <a:off x="610743" y="2357096"/>
            <a:ext cx="2336802" cy="2605088"/>
            <a:chOff x="609" y="1432"/>
            <a:chExt cx="1472" cy="1641"/>
          </a:xfrm>
        </p:grpSpPr>
        <p:grpSp>
          <p:nvGrpSpPr>
            <p:cNvPr id="124" name="Group 53"/>
            <p:cNvGrpSpPr>
              <a:grpSpLocks/>
            </p:cNvGrpSpPr>
            <p:nvPr/>
          </p:nvGrpSpPr>
          <p:grpSpPr bwMode="auto">
            <a:xfrm>
              <a:off x="802" y="1432"/>
              <a:ext cx="1121" cy="1203"/>
              <a:chOff x="2074" y="1944"/>
              <a:chExt cx="1121" cy="1203"/>
            </a:xfrm>
          </p:grpSpPr>
          <p:sp>
            <p:nvSpPr>
              <p:cNvPr id="128" name="Line 54"/>
              <p:cNvSpPr>
                <a:spLocks noChangeShapeType="1"/>
              </p:cNvSpPr>
              <p:nvPr/>
            </p:nvSpPr>
            <p:spPr bwMode="auto">
              <a:xfrm rot="-5400000">
                <a:off x="1932" y="2548"/>
                <a:ext cx="283" cy="0"/>
              </a:xfrm>
              <a:prstGeom prst="line">
                <a:avLst/>
              </a:prstGeom>
              <a:noFill/>
              <a:ln w="38100" cmpd="sng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9" name="Line 55"/>
              <p:cNvSpPr>
                <a:spLocks noChangeShapeType="1"/>
              </p:cNvSpPr>
              <p:nvPr/>
            </p:nvSpPr>
            <p:spPr bwMode="auto">
              <a:xfrm>
                <a:off x="2092" y="1944"/>
                <a:ext cx="283" cy="0"/>
              </a:xfrm>
              <a:prstGeom prst="line">
                <a:avLst/>
              </a:prstGeom>
              <a:noFill/>
              <a:ln w="38100" cmpd="sng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0" name="Line 56"/>
              <p:cNvSpPr>
                <a:spLocks noChangeShapeType="1"/>
              </p:cNvSpPr>
              <p:nvPr/>
            </p:nvSpPr>
            <p:spPr bwMode="auto">
              <a:xfrm>
                <a:off x="2764" y="1944"/>
                <a:ext cx="283" cy="0"/>
              </a:xfrm>
              <a:prstGeom prst="line">
                <a:avLst/>
              </a:prstGeom>
              <a:noFill/>
              <a:ln w="38100" cmpd="sng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1" name="Line 57"/>
              <p:cNvSpPr>
                <a:spLocks noChangeShapeType="1"/>
              </p:cNvSpPr>
              <p:nvPr/>
            </p:nvSpPr>
            <p:spPr bwMode="auto">
              <a:xfrm flipH="1">
                <a:off x="2092" y="3147"/>
                <a:ext cx="283" cy="0"/>
              </a:xfrm>
              <a:prstGeom prst="line">
                <a:avLst/>
              </a:prstGeom>
              <a:noFill/>
              <a:ln w="38100" cmpd="sng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2" name="Line 58"/>
              <p:cNvSpPr>
                <a:spLocks noChangeShapeType="1"/>
              </p:cNvSpPr>
              <p:nvPr/>
            </p:nvSpPr>
            <p:spPr bwMode="auto">
              <a:xfrm flipH="1">
                <a:off x="2764" y="3147"/>
                <a:ext cx="283" cy="0"/>
              </a:xfrm>
              <a:prstGeom prst="line">
                <a:avLst/>
              </a:prstGeom>
              <a:noFill/>
              <a:ln w="38100" cmpd="sng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3" name="Line 59"/>
              <p:cNvSpPr>
                <a:spLocks noChangeShapeType="1"/>
              </p:cNvSpPr>
              <p:nvPr/>
            </p:nvSpPr>
            <p:spPr bwMode="auto">
              <a:xfrm rot="5400000" flipV="1">
                <a:off x="3053" y="2301"/>
                <a:ext cx="283" cy="0"/>
              </a:xfrm>
              <a:prstGeom prst="line">
                <a:avLst/>
              </a:prstGeom>
              <a:noFill/>
              <a:ln w="38100" cmpd="sng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25" name="Group 60"/>
            <p:cNvGrpSpPr>
              <a:grpSpLocks/>
            </p:cNvGrpSpPr>
            <p:nvPr/>
          </p:nvGrpSpPr>
          <p:grpSpPr bwMode="auto">
            <a:xfrm>
              <a:off x="609" y="2842"/>
              <a:ext cx="1472" cy="231"/>
              <a:chOff x="609" y="2842"/>
              <a:chExt cx="1472" cy="231"/>
            </a:xfrm>
          </p:grpSpPr>
          <p:sp>
            <p:nvSpPr>
              <p:cNvPr id="126" name="Text Box 61"/>
              <p:cNvSpPr txBox="1">
                <a:spLocks noChangeArrowheads="1"/>
              </p:cNvSpPr>
              <p:nvPr/>
            </p:nvSpPr>
            <p:spPr bwMode="auto">
              <a:xfrm>
                <a:off x="880" y="2842"/>
                <a:ext cx="120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0000FF"/>
                    </a:solidFill>
                  </a:rPr>
                  <a:t>normal operation</a:t>
                </a:r>
              </a:p>
            </p:txBody>
          </p:sp>
          <p:sp>
            <p:nvSpPr>
              <p:cNvPr id="127" name="Line 62"/>
              <p:cNvSpPr>
                <a:spLocks noChangeShapeType="1"/>
              </p:cNvSpPr>
              <p:nvPr/>
            </p:nvSpPr>
            <p:spPr bwMode="auto">
              <a:xfrm flipH="1" flipV="1">
                <a:off x="609" y="2978"/>
                <a:ext cx="283" cy="0"/>
              </a:xfrm>
              <a:prstGeom prst="line">
                <a:avLst/>
              </a:prstGeom>
              <a:noFill/>
              <a:ln w="38100" cmpd="sng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134" name="Rectangle 133"/>
          <p:cNvSpPr/>
          <p:nvPr/>
        </p:nvSpPr>
        <p:spPr>
          <a:xfrm>
            <a:off x="296096" y="2006424"/>
            <a:ext cx="3915864" cy="31501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434003" y="1850623"/>
            <a:ext cx="3645432" cy="2670999"/>
            <a:chOff x="2086138" y="3633587"/>
            <a:chExt cx="3645432" cy="2670999"/>
          </a:xfrm>
        </p:grpSpPr>
        <p:sp>
          <p:nvSpPr>
            <p:cNvPr id="136" name="Rectangle 2"/>
            <p:cNvSpPr>
              <a:spLocks noChangeArrowheads="1"/>
            </p:cNvSpPr>
            <p:nvPr/>
          </p:nvSpPr>
          <p:spPr bwMode="auto">
            <a:xfrm>
              <a:off x="4262601" y="3929686"/>
              <a:ext cx="1430337" cy="2374900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7" name="Group 7"/>
            <p:cNvGrpSpPr>
              <a:grpSpLocks noChangeAspect="1"/>
            </p:cNvGrpSpPr>
            <p:nvPr/>
          </p:nvGrpSpPr>
          <p:grpSpPr bwMode="auto">
            <a:xfrm>
              <a:off x="4451513" y="4304336"/>
              <a:ext cx="479425" cy="746125"/>
              <a:chOff x="3792" y="1968"/>
              <a:chExt cx="385" cy="626"/>
            </a:xfrm>
          </p:grpSpPr>
          <p:grpSp>
            <p:nvGrpSpPr>
              <p:cNvPr id="161" name="Group 8"/>
              <p:cNvGrpSpPr>
                <a:grpSpLocks noChangeAspect="1"/>
              </p:cNvGrpSpPr>
              <p:nvPr/>
            </p:nvGrpSpPr>
            <p:grpSpPr bwMode="auto">
              <a:xfrm>
                <a:off x="3792" y="1968"/>
                <a:ext cx="385" cy="241"/>
                <a:chOff x="3696" y="1728"/>
                <a:chExt cx="768" cy="480"/>
              </a:xfrm>
            </p:grpSpPr>
            <p:sp>
              <p:nvSpPr>
                <p:cNvPr id="179" name="Arc 9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0" name="Arc 10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" name="Arc 11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" name="Arc 12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2" name="Group 13"/>
              <p:cNvGrpSpPr>
                <a:grpSpLocks noChangeAspect="1"/>
              </p:cNvGrpSpPr>
              <p:nvPr/>
            </p:nvGrpSpPr>
            <p:grpSpPr bwMode="auto">
              <a:xfrm>
                <a:off x="3792" y="2064"/>
                <a:ext cx="385" cy="241"/>
                <a:chOff x="3696" y="1728"/>
                <a:chExt cx="768" cy="480"/>
              </a:xfrm>
            </p:grpSpPr>
            <p:sp>
              <p:nvSpPr>
                <p:cNvPr id="175" name="Arc 14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" name="Arc 15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" name="Arc 16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" name="Arc 17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" name="Group 18"/>
              <p:cNvGrpSpPr>
                <a:grpSpLocks noChangeAspect="1"/>
              </p:cNvGrpSpPr>
              <p:nvPr/>
            </p:nvGrpSpPr>
            <p:grpSpPr bwMode="auto">
              <a:xfrm>
                <a:off x="3792" y="2161"/>
                <a:ext cx="385" cy="240"/>
                <a:chOff x="3696" y="1728"/>
                <a:chExt cx="768" cy="480"/>
              </a:xfrm>
            </p:grpSpPr>
            <p:sp>
              <p:nvSpPr>
                <p:cNvPr id="171" name="Arc 19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2" name="Arc 20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" name="Arc 21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" name="Arc 22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" name="Group 23"/>
              <p:cNvGrpSpPr>
                <a:grpSpLocks noChangeAspect="1"/>
              </p:cNvGrpSpPr>
              <p:nvPr/>
            </p:nvGrpSpPr>
            <p:grpSpPr bwMode="auto">
              <a:xfrm>
                <a:off x="3792" y="2257"/>
                <a:ext cx="385" cy="241"/>
                <a:chOff x="3696" y="1728"/>
                <a:chExt cx="768" cy="480"/>
              </a:xfrm>
            </p:grpSpPr>
            <p:sp>
              <p:nvSpPr>
                <p:cNvPr id="167" name="Arc 24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" name="Arc 25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" name="Arc 26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0" name="Arc 27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5" name="Arc 28"/>
              <p:cNvSpPr>
                <a:spLocks noChangeAspect="1"/>
              </p:cNvSpPr>
              <p:nvPr/>
            </p:nvSpPr>
            <p:spPr bwMode="auto">
              <a:xfrm>
                <a:off x="3985" y="2353"/>
                <a:ext cx="192" cy="12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Arc 29"/>
              <p:cNvSpPr>
                <a:spLocks noChangeAspect="1"/>
              </p:cNvSpPr>
              <p:nvPr/>
            </p:nvSpPr>
            <p:spPr bwMode="auto">
              <a:xfrm flipV="1">
                <a:off x="3985" y="2474"/>
                <a:ext cx="192" cy="1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8" name="Group 32"/>
            <p:cNvGrpSpPr>
              <a:grpSpLocks noChangeAspect="1"/>
            </p:cNvGrpSpPr>
            <p:nvPr/>
          </p:nvGrpSpPr>
          <p:grpSpPr bwMode="auto">
            <a:xfrm>
              <a:off x="2086138" y="4863136"/>
              <a:ext cx="358775" cy="514350"/>
              <a:chOff x="2400" y="2352"/>
              <a:chExt cx="288" cy="432"/>
            </a:xfrm>
          </p:grpSpPr>
          <p:sp>
            <p:nvSpPr>
              <p:cNvPr id="159" name="Oval 33"/>
              <p:cNvSpPr>
                <a:spLocks noChangeAspect="1" noChangeArrowheads="1"/>
              </p:cNvSpPr>
              <p:nvPr/>
            </p:nvSpPr>
            <p:spPr bwMode="auto">
              <a:xfrm>
                <a:off x="2400" y="2352"/>
                <a:ext cx="288" cy="28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" name="Oval 34"/>
              <p:cNvSpPr>
                <a:spLocks noChangeAspect="1" noChangeArrowheads="1"/>
              </p:cNvSpPr>
              <p:nvPr/>
            </p:nvSpPr>
            <p:spPr bwMode="auto">
              <a:xfrm>
                <a:off x="2400" y="2496"/>
                <a:ext cx="288" cy="28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9" name="Freeform 35"/>
            <p:cNvSpPr>
              <a:spLocks noChangeAspect="1"/>
            </p:cNvSpPr>
            <p:nvPr/>
          </p:nvSpPr>
          <p:spPr bwMode="auto">
            <a:xfrm flipV="1">
              <a:off x="2265526" y="5390186"/>
              <a:ext cx="2425700" cy="800100"/>
            </a:xfrm>
            <a:custGeom>
              <a:avLst/>
              <a:gdLst>
                <a:gd name="T0" fmla="*/ 0 w 1440"/>
                <a:gd name="T1" fmla="*/ 672 h 672"/>
                <a:gd name="T2" fmla="*/ 0 w 1440"/>
                <a:gd name="T3" fmla="*/ 0 h 672"/>
                <a:gd name="T4" fmla="*/ 1440 w 1440"/>
                <a:gd name="T5" fmla="*/ 0 h 672"/>
                <a:gd name="T6" fmla="*/ 1440 w 1440"/>
                <a:gd name="T7" fmla="*/ 192 h 672"/>
                <a:gd name="connsiteX0" fmla="*/ 0 w 10017"/>
                <a:gd name="connsiteY0" fmla="*/ 10000 h 15132"/>
                <a:gd name="connsiteX1" fmla="*/ 0 w 10017"/>
                <a:gd name="connsiteY1" fmla="*/ 0 h 15132"/>
                <a:gd name="connsiteX2" fmla="*/ 10000 w 10017"/>
                <a:gd name="connsiteY2" fmla="*/ 0 h 15132"/>
                <a:gd name="connsiteX3" fmla="*/ 10017 w 10017"/>
                <a:gd name="connsiteY3" fmla="*/ 15132 h 15132"/>
                <a:gd name="connsiteX0" fmla="*/ 0 w 10017"/>
                <a:gd name="connsiteY0" fmla="*/ 10000 h 14338"/>
                <a:gd name="connsiteX1" fmla="*/ 0 w 10017"/>
                <a:gd name="connsiteY1" fmla="*/ 0 h 14338"/>
                <a:gd name="connsiteX2" fmla="*/ 10000 w 10017"/>
                <a:gd name="connsiteY2" fmla="*/ 0 h 14338"/>
                <a:gd name="connsiteX3" fmla="*/ 10017 w 10017"/>
                <a:gd name="connsiteY3" fmla="*/ 14338 h 14338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3862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291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0"/>
                  </a:lnTo>
                  <a:lnTo>
                    <a:pt x="10000" y="291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0" name="Text Box 36"/>
            <p:cNvSpPr txBox="1">
              <a:spLocks noChangeArrowheads="1"/>
            </p:cNvSpPr>
            <p:nvPr/>
          </p:nvSpPr>
          <p:spPr bwMode="auto">
            <a:xfrm>
              <a:off x="5079145" y="4513886"/>
              <a:ext cx="311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L</a:t>
              </a:r>
            </a:p>
          </p:txBody>
        </p:sp>
        <p:sp>
          <p:nvSpPr>
            <p:cNvPr id="141" name="Freeform 38"/>
            <p:cNvSpPr>
              <a:spLocks noChangeAspect="1"/>
            </p:cNvSpPr>
            <p:nvPr/>
          </p:nvSpPr>
          <p:spPr bwMode="auto">
            <a:xfrm>
              <a:off x="3191038" y="4825036"/>
              <a:ext cx="358775" cy="628650"/>
            </a:xfrm>
            <a:custGeom>
              <a:avLst/>
              <a:gdLst>
                <a:gd name="T0" fmla="*/ 141 w 288"/>
                <a:gd name="T1" fmla="*/ 0 h 528"/>
                <a:gd name="T2" fmla="*/ 288 w 288"/>
                <a:gd name="T3" fmla="*/ 37 h 528"/>
                <a:gd name="T4" fmla="*/ 0 w 288"/>
                <a:gd name="T5" fmla="*/ 101 h 528"/>
                <a:gd name="T6" fmla="*/ 288 w 288"/>
                <a:gd name="T7" fmla="*/ 165 h 528"/>
                <a:gd name="T8" fmla="*/ 0 w 288"/>
                <a:gd name="T9" fmla="*/ 229 h 528"/>
                <a:gd name="T10" fmla="*/ 288 w 288"/>
                <a:gd name="T11" fmla="*/ 293 h 528"/>
                <a:gd name="T12" fmla="*/ 0 w 288"/>
                <a:gd name="T13" fmla="*/ 357 h 528"/>
                <a:gd name="T14" fmla="*/ 288 w 288"/>
                <a:gd name="T15" fmla="*/ 421 h 528"/>
                <a:gd name="T16" fmla="*/ 0 w 288"/>
                <a:gd name="T17" fmla="*/ 485 h 528"/>
                <a:gd name="T18" fmla="*/ 144 w 288"/>
                <a:gd name="T1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528">
                  <a:moveTo>
                    <a:pt x="141" y="0"/>
                  </a:moveTo>
                  <a:lnTo>
                    <a:pt x="288" y="37"/>
                  </a:lnTo>
                  <a:lnTo>
                    <a:pt x="0" y="101"/>
                  </a:lnTo>
                  <a:lnTo>
                    <a:pt x="288" y="165"/>
                  </a:lnTo>
                  <a:lnTo>
                    <a:pt x="0" y="229"/>
                  </a:lnTo>
                  <a:lnTo>
                    <a:pt x="288" y="293"/>
                  </a:lnTo>
                  <a:lnTo>
                    <a:pt x="0" y="357"/>
                  </a:lnTo>
                  <a:lnTo>
                    <a:pt x="288" y="421"/>
                  </a:lnTo>
                  <a:lnTo>
                    <a:pt x="0" y="485"/>
                  </a:lnTo>
                  <a:lnTo>
                    <a:pt x="144" y="5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2" name="Line 39"/>
            <p:cNvSpPr>
              <a:spLocks noChangeShapeType="1"/>
            </p:cNvSpPr>
            <p:nvPr/>
          </p:nvSpPr>
          <p:spPr bwMode="auto">
            <a:xfrm>
              <a:off x="3381538" y="4070974"/>
              <a:ext cx="0" cy="749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" name="Line 40"/>
            <p:cNvSpPr>
              <a:spLocks noChangeShapeType="1"/>
            </p:cNvSpPr>
            <p:nvPr/>
          </p:nvSpPr>
          <p:spPr bwMode="auto">
            <a:xfrm>
              <a:off x="3375188" y="5453686"/>
              <a:ext cx="0" cy="736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4" name="Text Box 41"/>
            <p:cNvSpPr txBox="1">
              <a:spLocks noChangeArrowheads="1"/>
            </p:cNvSpPr>
            <p:nvPr/>
          </p:nvSpPr>
          <p:spPr bwMode="auto">
            <a:xfrm>
              <a:off x="3506951" y="4925049"/>
              <a:ext cx="7556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R</a:t>
              </a:r>
              <a:r>
                <a:rPr lang="en-US" sz="2000" baseline="-25000"/>
                <a:t>dump</a:t>
              </a:r>
              <a:endParaRPr lang="en-US" sz="2000"/>
            </a:p>
          </p:txBody>
        </p:sp>
        <p:grpSp>
          <p:nvGrpSpPr>
            <p:cNvPr id="145" name="Group 42"/>
            <p:cNvGrpSpPr>
              <a:grpSpLocks/>
            </p:cNvGrpSpPr>
            <p:nvPr/>
          </p:nvGrpSpPr>
          <p:grpSpPr bwMode="auto">
            <a:xfrm>
              <a:off x="3013238" y="4031286"/>
              <a:ext cx="1673225" cy="266700"/>
              <a:chOff x="1160" y="1560"/>
              <a:chExt cx="1054" cy="168"/>
            </a:xfrm>
          </p:grpSpPr>
          <p:sp>
            <p:nvSpPr>
              <p:cNvPr id="157" name="Freeform 43"/>
              <p:cNvSpPr>
                <a:spLocks/>
              </p:cNvSpPr>
              <p:nvPr/>
            </p:nvSpPr>
            <p:spPr bwMode="auto">
              <a:xfrm>
                <a:off x="1185" y="1587"/>
                <a:ext cx="1029" cy="141"/>
              </a:xfrm>
              <a:custGeom>
                <a:avLst/>
                <a:gdLst>
                  <a:gd name="T0" fmla="*/ 0 w 1029"/>
                  <a:gd name="T1" fmla="*/ 0 h 141"/>
                  <a:gd name="T2" fmla="*/ 1029 w 1029"/>
                  <a:gd name="T3" fmla="*/ 0 h 141"/>
                  <a:gd name="T4" fmla="*/ 1029 w 1029"/>
                  <a:gd name="T5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9" h="141">
                    <a:moveTo>
                      <a:pt x="0" y="0"/>
                    </a:moveTo>
                    <a:lnTo>
                      <a:pt x="1029" y="0"/>
                    </a:lnTo>
                    <a:lnTo>
                      <a:pt x="1029" y="141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8" name="Oval 44"/>
              <p:cNvSpPr>
                <a:spLocks noChangeArrowheads="1"/>
              </p:cNvSpPr>
              <p:nvPr/>
            </p:nvSpPr>
            <p:spPr bwMode="auto">
              <a:xfrm>
                <a:off x="1160" y="1560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6" name="Group 45"/>
            <p:cNvGrpSpPr>
              <a:grpSpLocks/>
            </p:cNvGrpSpPr>
            <p:nvPr/>
          </p:nvGrpSpPr>
          <p:grpSpPr bwMode="auto">
            <a:xfrm>
              <a:off x="2267113" y="4026524"/>
              <a:ext cx="403225" cy="838200"/>
              <a:chOff x="690" y="1557"/>
              <a:chExt cx="254" cy="528"/>
            </a:xfrm>
          </p:grpSpPr>
          <p:sp>
            <p:nvSpPr>
              <p:cNvPr id="155" name="Freeform 46"/>
              <p:cNvSpPr>
                <a:spLocks/>
              </p:cNvSpPr>
              <p:nvPr/>
            </p:nvSpPr>
            <p:spPr bwMode="auto">
              <a:xfrm>
                <a:off x="690" y="1584"/>
                <a:ext cx="222" cy="501"/>
              </a:xfrm>
              <a:custGeom>
                <a:avLst/>
                <a:gdLst>
                  <a:gd name="T0" fmla="*/ 0 w 222"/>
                  <a:gd name="T1" fmla="*/ 501 h 501"/>
                  <a:gd name="T2" fmla="*/ 0 w 222"/>
                  <a:gd name="T3" fmla="*/ 0 h 501"/>
                  <a:gd name="T4" fmla="*/ 222 w 222"/>
                  <a:gd name="T5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2" h="501">
                    <a:moveTo>
                      <a:pt x="0" y="501"/>
                    </a:moveTo>
                    <a:lnTo>
                      <a:pt x="0" y="0"/>
                    </a:lnTo>
                    <a:lnTo>
                      <a:pt x="222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6" name="Oval 47"/>
              <p:cNvSpPr>
                <a:spLocks noChangeArrowheads="1"/>
              </p:cNvSpPr>
              <p:nvPr/>
            </p:nvSpPr>
            <p:spPr bwMode="auto">
              <a:xfrm>
                <a:off x="888" y="1557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7" name="Line 48"/>
            <p:cNvSpPr>
              <a:spLocks noChangeShapeType="1"/>
            </p:cNvSpPr>
            <p:nvPr/>
          </p:nvSpPr>
          <p:spPr bwMode="auto">
            <a:xfrm>
              <a:off x="2624301" y="4074149"/>
              <a:ext cx="4381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8" name="Text Box 51"/>
            <p:cNvSpPr txBox="1">
              <a:spLocks noChangeArrowheads="1"/>
            </p:cNvSpPr>
            <p:nvPr/>
          </p:nvSpPr>
          <p:spPr bwMode="auto">
            <a:xfrm>
              <a:off x="2369383" y="3633587"/>
              <a:ext cx="3254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/>
                <a:t>S</a:t>
              </a: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2624301" y="3717032"/>
              <a:ext cx="428625" cy="144463"/>
              <a:chOff x="5187454" y="1960017"/>
              <a:chExt cx="428625" cy="144463"/>
            </a:xfrm>
          </p:grpSpPr>
          <p:sp>
            <p:nvSpPr>
              <p:cNvPr id="153" name="Line 49"/>
              <p:cNvSpPr>
                <a:spLocks noChangeShapeType="1"/>
              </p:cNvSpPr>
              <p:nvPr/>
            </p:nvSpPr>
            <p:spPr bwMode="auto">
              <a:xfrm>
                <a:off x="5187454" y="2104480"/>
                <a:ext cx="4286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" name="Arc 153"/>
              <p:cNvSpPr/>
              <p:nvPr/>
            </p:nvSpPr>
            <p:spPr>
              <a:xfrm flipV="1">
                <a:off x="5329758" y="1960017"/>
                <a:ext cx="144016" cy="139701"/>
              </a:xfrm>
              <a:prstGeom prst="arc">
                <a:avLst>
                  <a:gd name="adj1" fmla="val 10489133"/>
                  <a:gd name="adj2" fmla="val 0"/>
                </a:avLst>
              </a:prstGeom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0" name="Freeform 30"/>
            <p:cNvSpPr>
              <a:spLocks noChangeAspect="1"/>
            </p:cNvSpPr>
            <p:nvPr/>
          </p:nvSpPr>
          <p:spPr bwMode="auto">
            <a:xfrm>
              <a:off x="4515962" y="5321924"/>
              <a:ext cx="358775" cy="628650"/>
            </a:xfrm>
            <a:custGeom>
              <a:avLst/>
              <a:gdLst>
                <a:gd name="T0" fmla="*/ 141 w 288"/>
                <a:gd name="T1" fmla="*/ 0 h 528"/>
                <a:gd name="T2" fmla="*/ 288 w 288"/>
                <a:gd name="T3" fmla="*/ 37 h 528"/>
                <a:gd name="T4" fmla="*/ 0 w 288"/>
                <a:gd name="T5" fmla="*/ 101 h 528"/>
                <a:gd name="T6" fmla="*/ 288 w 288"/>
                <a:gd name="T7" fmla="*/ 165 h 528"/>
                <a:gd name="T8" fmla="*/ 0 w 288"/>
                <a:gd name="T9" fmla="*/ 229 h 528"/>
                <a:gd name="T10" fmla="*/ 288 w 288"/>
                <a:gd name="T11" fmla="*/ 293 h 528"/>
                <a:gd name="T12" fmla="*/ 0 w 288"/>
                <a:gd name="T13" fmla="*/ 357 h 528"/>
                <a:gd name="T14" fmla="*/ 288 w 288"/>
                <a:gd name="T15" fmla="*/ 421 h 528"/>
                <a:gd name="T16" fmla="*/ 0 w 288"/>
                <a:gd name="T17" fmla="*/ 485 h 528"/>
                <a:gd name="T18" fmla="*/ 144 w 288"/>
                <a:gd name="T1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528">
                  <a:moveTo>
                    <a:pt x="141" y="0"/>
                  </a:moveTo>
                  <a:lnTo>
                    <a:pt x="288" y="37"/>
                  </a:lnTo>
                  <a:lnTo>
                    <a:pt x="0" y="101"/>
                  </a:lnTo>
                  <a:lnTo>
                    <a:pt x="288" y="165"/>
                  </a:lnTo>
                  <a:lnTo>
                    <a:pt x="0" y="229"/>
                  </a:lnTo>
                  <a:lnTo>
                    <a:pt x="288" y="293"/>
                  </a:lnTo>
                  <a:lnTo>
                    <a:pt x="0" y="357"/>
                  </a:lnTo>
                  <a:lnTo>
                    <a:pt x="288" y="421"/>
                  </a:lnTo>
                  <a:lnTo>
                    <a:pt x="0" y="485"/>
                  </a:lnTo>
                  <a:lnTo>
                    <a:pt x="144" y="5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cxnSp>
          <p:nvCxnSpPr>
            <p:cNvPr id="151" name="Straight Connector 150"/>
            <p:cNvCxnSpPr>
              <a:stCxn id="150" idx="0"/>
              <a:endCxn id="166" idx="0"/>
            </p:cNvCxnSpPr>
            <p:nvPr/>
          </p:nvCxnSpPr>
          <p:spPr>
            <a:xfrm flipV="1">
              <a:off x="4691612" y="5050461"/>
              <a:ext cx="236" cy="271463"/>
            </a:xfrm>
            <a:prstGeom prst="lin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Text Box 37"/>
            <p:cNvSpPr txBox="1">
              <a:spLocks noChangeArrowheads="1"/>
            </p:cNvSpPr>
            <p:nvPr/>
          </p:nvSpPr>
          <p:spPr bwMode="auto">
            <a:xfrm>
              <a:off x="4860032" y="5408389"/>
              <a:ext cx="8715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R</a:t>
              </a:r>
              <a:r>
                <a:rPr lang="en-US" sz="2000" baseline="-25000" dirty="0" err="1"/>
                <a:t>quench</a:t>
              </a:r>
              <a:endParaRPr lang="en-US" sz="2000" dirty="0"/>
            </a:p>
          </p:txBody>
        </p:sp>
      </p:grpSp>
      <p:grpSp>
        <p:nvGrpSpPr>
          <p:cNvPr id="183" name="Group 52"/>
          <p:cNvGrpSpPr>
            <a:grpSpLocks/>
          </p:cNvGrpSpPr>
          <p:nvPr/>
        </p:nvGrpSpPr>
        <p:grpSpPr bwMode="auto">
          <a:xfrm>
            <a:off x="584128" y="2366165"/>
            <a:ext cx="2085977" cy="3367091"/>
            <a:chOff x="609" y="1432"/>
            <a:chExt cx="1314" cy="2121"/>
          </a:xfrm>
        </p:grpSpPr>
        <p:grpSp>
          <p:nvGrpSpPr>
            <p:cNvPr id="184" name="Group 53"/>
            <p:cNvGrpSpPr>
              <a:grpSpLocks/>
            </p:cNvGrpSpPr>
            <p:nvPr/>
          </p:nvGrpSpPr>
          <p:grpSpPr bwMode="auto">
            <a:xfrm>
              <a:off x="1111" y="1432"/>
              <a:ext cx="812" cy="1203"/>
              <a:chOff x="2383" y="1944"/>
              <a:chExt cx="812" cy="1203"/>
            </a:xfrm>
          </p:grpSpPr>
          <p:sp>
            <p:nvSpPr>
              <p:cNvPr id="188" name="Line 54"/>
              <p:cNvSpPr>
                <a:spLocks noChangeShapeType="1"/>
              </p:cNvSpPr>
              <p:nvPr/>
            </p:nvSpPr>
            <p:spPr bwMode="auto">
              <a:xfrm rot="16200000">
                <a:off x="2241" y="2548"/>
                <a:ext cx="283" cy="0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9" name="Line 56"/>
              <p:cNvSpPr>
                <a:spLocks noChangeShapeType="1"/>
              </p:cNvSpPr>
              <p:nvPr/>
            </p:nvSpPr>
            <p:spPr bwMode="auto">
              <a:xfrm>
                <a:off x="2764" y="1944"/>
                <a:ext cx="283" cy="0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0" name="Line 58"/>
              <p:cNvSpPr>
                <a:spLocks noChangeShapeType="1"/>
              </p:cNvSpPr>
              <p:nvPr/>
            </p:nvSpPr>
            <p:spPr bwMode="auto">
              <a:xfrm flipH="1">
                <a:off x="2764" y="3147"/>
                <a:ext cx="283" cy="0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1" name="Line 59"/>
              <p:cNvSpPr>
                <a:spLocks noChangeShapeType="1"/>
              </p:cNvSpPr>
              <p:nvPr/>
            </p:nvSpPr>
            <p:spPr bwMode="auto">
              <a:xfrm rot="5400000" flipV="1">
                <a:off x="3053" y="2301"/>
                <a:ext cx="283" cy="0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85" name="Group 60"/>
            <p:cNvGrpSpPr>
              <a:grpSpLocks/>
            </p:cNvGrpSpPr>
            <p:nvPr/>
          </p:nvGrpSpPr>
          <p:grpSpPr bwMode="auto">
            <a:xfrm>
              <a:off x="609" y="3320"/>
              <a:ext cx="827" cy="233"/>
              <a:chOff x="609" y="3320"/>
              <a:chExt cx="827" cy="233"/>
            </a:xfrm>
          </p:grpSpPr>
          <p:sp>
            <p:nvSpPr>
              <p:cNvPr id="186" name="Text Box 61"/>
              <p:cNvSpPr txBox="1">
                <a:spLocks noChangeArrowheads="1"/>
              </p:cNvSpPr>
              <p:nvPr/>
            </p:nvSpPr>
            <p:spPr bwMode="auto">
              <a:xfrm>
                <a:off x="880" y="3320"/>
                <a:ext cx="55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quench</a:t>
                </a:r>
              </a:p>
            </p:txBody>
          </p:sp>
          <p:sp>
            <p:nvSpPr>
              <p:cNvPr id="187" name="Line 62"/>
              <p:cNvSpPr>
                <a:spLocks noChangeShapeType="1"/>
              </p:cNvSpPr>
              <p:nvPr/>
            </p:nvSpPr>
            <p:spPr bwMode="auto">
              <a:xfrm flipH="1" flipV="1">
                <a:off x="609" y="3462"/>
                <a:ext cx="283" cy="0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07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4" grpId="0" autoUpdateAnimBg="0"/>
      <p:bldP spid="1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8-28 at 07.2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31" y="2414026"/>
            <a:ext cx="5084403" cy="3834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 at high fields</a:t>
            </a:r>
            <a:endParaRPr lang="en-US" baseline="-25000" dirty="0"/>
          </a:p>
        </p:txBody>
      </p:sp>
      <p:sp>
        <p:nvSpPr>
          <p:cNvPr id="54" name="TextBox 53"/>
          <p:cNvSpPr txBox="1"/>
          <p:nvPr/>
        </p:nvSpPr>
        <p:spPr>
          <a:xfrm>
            <a:off x="4622105" y="1704941"/>
            <a:ext cx="452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Energy per unit length in a sector coil of inner radius </a:t>
            </a:r>
            <a:r>
              <a:rPr lang="en-US" sz="1200" dirty="0" err="1"/>
              <a:t>R</a:t>
            </a:r>
            <a:r>
              <a:rPr lang="en-US" sz="1200" baseline="-25000" dirty="0" err="1"/>
              <a:t>in</a:t>
            </a:r>
            <a:r>
              <a:rPr lang="en-US" sz="1200" dirty="0"/>
              <a:t>, outer radius R</a:t>
            </a:r>
            <a:r>
              <a:rPr lang="en-US" sz="1200" baseline="-25000" dirty="0"/>
              <a:t>out</a:t>
            </a:r>
            <a:r>
              <a:rPr lang="en-US" sz="1200" dirty="0"/>
              <a:t>, coil width w = R</a:t>
            </a:r>
            <a:r>
              <a:rPr lang="en-US" sz="1200" baseline="-25000" dirty="0"/>
              <a:t>out</a:t>
            </a:r>
            <a:r>
              <a:rPr lang="en-US" sz="1200" dirty="0"/>
              <a:t>-</a:t>
            </a:r>
            <a:r>
              <a:rPr lang="en-US" sz="1200" dirty="0" err="1"/>
              <a:t>R</a:t>
            </a:r>
            <a:r>
              <a:rPr lang="en-US" sz="1200" baseline="-25000" dirty="0" err="1"/>
              <a:t>in</a:t>
            </a:r>
            <a:r>
              <a:rPr lang="en-US" sz="1200" dirty="0"/>
              <a:t> producing a dipole field B</a:t>
            </a:r>
            <a:endParaRPr lang="en-US" sz="1200" dirty="0">
              <a:latin typeface="Symbol" charset="2"/>
              <a:cs typeface="Symbol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673377"/>
              </p:ext>
            </p:extLst>
          </p:nvPr>
        </p:nvGraphicFramePr>
        <p:xfrm>
          <a:off x="128392" y="1094390"/>
          <a:ext cx="4547235" cy="1212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95500" imgH="558800" progId="Equation.3">
                  <p:embed/>
                </p:oleObj>
              </mc:Choice>
              <mc:Fallback>
                <p:oleObj name="Equation" r:id="rId3" imgW="2095500" imgH="5588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392" y="1094390"/>
                        <a:ext cx="4547235" cy="1212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165542"/>
            <a:ext cx="376332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simple exercise:</a:t>
            </a:r>
          </a:p>
          <a:p>
            <a:endParaRPr lang="en-US" sz="1100" dirty="0">
              <a:latin typeface="Times"/>
              <a:cs typeface="Times"/>
            </a:endParaRPr>
          </a:p>
          <a:p>
            <a:r>
              <a:rPr lang="en-US" sz="2000" i="1" dirty="0" err="1">
                <a:latin typeface="Times"/>
                <a:cs typeface="Times"/>
              </a:rPr>
              <a:t>J</a:t>
            </a:r>
            <a:r>
              <a:rPr lang="en-US" sz="2000" i="1" baseline="-25000" dirty="0" err="1">
                <a:latin typeface="Times"/>
                <a:cs typeface="Times"/>
              </a:rPr>
              <a:t>Cu</a:t>
            </a:r>
            <a:r>
              <a:rPr lang="en-US" sz="2000" baseline="-25000" dirty="0"/>
              <a:t> </a:t>
            </a:r>
            <a:r>
              <a:rPr lang="en-US" sz="2000" dirty="0"/>
              <a:t>≈ 	1000…1250 (A/mm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r>
              <a:rPr lang="en-US" sz="2000" i="1" dirty="0" err="1">
                <a:latin typeface="Times"/>
                <a:cs typeface="Times"/>
              </a:rPr>
              <a:t>dT</a:t>
            </a:r>
            <a:r>
              <a:rPr lang="en-US" sz="2000" i="1" dirty="0">
                <a:latin typeface="Times"/>
                <a:cs typeface="Times"/>
              </a:rPr>
              <a:t>/</a:t>
            </a:r>
            <a:r>
              <a:rPr lang="en-US" sz="2000" i="1" dirty="0" err="1">
                <a:latin typeface="Times"/>
                <a:cs typeface="Times"/>
              </a:rPr>
              <a:t>dt</a:t>
            </a:r>
            <a:r>
              <a:rPr lang="en-US" sz="2000" i="1" dirty="0">
                <a:latin typeface="Times"/>
                <a:cs typeface="Times"/>
              </a:rPr>
              <a:t> </a:t>
            </a:r>
            <a:r>
              <a:rPr lang="en-US" sz="2000" dirty="0"/>
              <a:t>≈ 	1000…2000 (K/s)</a:t>
            </a:r>
          </a:p>
          <a:p>
            <a:r>
              <a:rPr lang="en-US" sz="2000" i="1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sz="2000" baseline="-25000" dirty="0">
                <a:solidFill>
                  <a:srgbClr val="FF0000"/>
                </a:solidFill>
              </a:rPr>
              <a:t>(300 K)</a:t>
            </a:r>
            <a:r>
              <a:rPr lang="en-US" sz="2000" dirty="0">
                <a:solidFill>
                  <a:srgbClr val="FF0000"/>
                </a:solidFill>
              </a:rPr>
              <a:t>≈ 	0.15…0.3 (s)</a:t>
            </a:r>
          </a:p>
          <a:p>
            <a:endParaRPr lang="en-US" sz="1100" dirty="0"/>
          </a:p>
          <a:p>
            <a:r>
              <a:rPr lang="en-US" sz="2000" i="1" dirty="0" err="1">
                <a:latin typeface="Times"/>
                <a:cs typeface="Times"/>
              </a:rPr>
              <a:t>I</a:t>
            </a:r>
            <a:r>
              <a:rPr lang="en-US" sz="2000" i="1" baseline="-25000" dirty="0" err="1">
                <a:latin typeface="Times"/>
                <a:cs typeface="Times"/>
              </a:rPr>
              <a:t>op</a:t>
            </a:r>
            <a:r>
              <a:rPr lang="en-US" sz="2000" baseline="-25000" dirty="0"/>
              <a:t> </a:t>
            </a:r>
            <a:r>
              <a:rPr lang="en-US" sz="2000" dirty="0"/>
              <a:t>≈ 	15 (kA)</a:t>
            </a:r>
          </a:p>
          <a:p>
            <a:r>
              <a:rPr lang="en-US" sz="2000" i="1" dirty="0">
                <a:latin typeface="Times"/>
                <a:cs typeface="Times"/>
              </a:rPr>
              <a:t>E/l</a:t>
            </a:r>
            <a:r>
              <a:rPr lang="en-US" sz="2000" dirty="0"/>
              <a:t> ≈	1000 (kJ/m)</a:t>
            </a:r>
          </a:p>
          <a:p>
            <a:r>
              <a:rPr lang="en-US" sz="2000" i="1" dirty="0">
                <a:solidFill>
                  <a:srgbClr val="FF0000"/>
                </a:solidFill>
                <a:latin typeface="Times"/>
                <a:cs typeface="Times"/>
              </a:rPr>
              <a:t>V/l</a:t>
            </a:r>
            <a:r>
              <a:rPr lang="en-US" sz="2000" dirty="0">
                <a:solidFill>
                  <a:srgbClr val="FF0000"/>
                </a:solidFill>
              </a:rPr>
              <a:t> ≈	500…1000 (V/m)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14" y="6255478"/>
            <a:ext cx="8995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/>
              <a:t>It is not possible </a:t>
            </a:r>
            <a:r>
              <a:rPr lang="en-US" sz="2000" dirty="0"/>
              <a:t>to protect accelerator magnet strings using an external dump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13193" y="1157676"/>
            <a:ext cx="3731612" cy="1091142"/>
            <a:chOff x="1044223" y="936625"/>
            <a:chExt cx="3731612" cy="1091142"/>
          </a:xfrm>
        </p:grpSpPr>
        <p:sp>
          <p:nvSpPr>
            <p:cNvPr id="11" name="Rectangle 10"/>
            <p:cNvSpPr/>
            <p:nvPr/>
          </p:nvSpPr>
          <p:spPr>
            <a:xfrm>
              <a:off x="1044223" y="1158598"/>
              <a:ext cx="254000" cy="25251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44223" y="1473200"/>
              <a:ext cx="997184" cy="50211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15723" y="936625"/>
              <a:ext cx="384527" cy="53657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41407" y="936625"/>
              <a:ext cx="2734428" cy="109114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340" y="2200342"/>
            <a:ext cx="3735440" cy="965200"/>
            <a:chOff x="228600" y="1979291"/>
            <a:chExt cx="3735440" cy="965200"/>
          </a:xfrm>
        </p:grpSpPr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228600" y="1979291"/>
            <a:ext cx="1573212" cy="965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23900" imgH="444500" progId="Equation.3">
                    <p:embed/>
                  </p:oleObj>
                </mc:Choice>
                <mc:Fallback>
                  <p:oleObj name="Equation" r:id="rId5" imgW="723900" imgH="444500" progId="Equation.3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8600" y="1979291"/>
                          <a:ext cx="1573212" cy="965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1869159" y="2130221"/>
              <a:ext cx="20948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Voltage per unit length for an external dump with time constant </a:t>
              </a:r>
              <a:r>
                <a:rPr lang="en-US" sz="1200" i="1" dirty="0">
                  <a:latin typeface="Symbol" charset="2"/>
                  <a:cs typeface="Symbol" charset="2"/>
                </a:rPr>
                <a:t>t</a:t>
              </a:r>
            </a:p>
          </p:txBody>
        </p:sp>
      </p:grpSp>
      <p:pic>
        <p:nvPicPr>
          <p:cNvPr id="9" name="Picture 2" descr="Facts and figures about the LHC | CERN">
            <a:extLst>
              <a:ext uri="{FF2B5EF4-FFF2-40B4-BE49-F238E27FC236}">
                <a16:creationId xmlns:a16="http://schemas.microsoft.com/office/drawing/2014/main" id="{C2099F5E-000B-E802-B57A-82D62773A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97" y="66327"/>
            <a:ext cx="2545630" cy="166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62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 strings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47487"/>
            <a:ext cx="8229600" cy="4378676"/>
          </a:xfrm>
        </p:spPr>
        <p:txBody>
          <a:bodyPr/>
          <a:lstStyle/>
          <a:p>
            <a:r>
              <a:rPr lang="en-US" sz="2400" dirty="0"/>
              <a:t>Magnet strings (e.g. accelerator magnets, fusion magnetic systems) have exceedingly large stored energy (10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s of GJ):</a:t>
            </a:r>
          </a:p>
          <a:p>
            <a:pPr lvl="2"/>
            <a:r>
              <a:rPr lang="en-US" dirty="0"/>
              <a:t>Energy dump takes very long time (10…100 s)</a:t>
            </a:r>
          </a:p>
          <a:p>
            <a:pPr lvl="2"/>
            <a:r>
              <a:rPr lang="en-US" dirty="0"/>
              <a:t>The magnet string is </a:t>
            </a:r>
            <a:r>
              <a:rPr lang="en-US" i="1" dirty="0"/>
              <a:t>subdivided</a:t>
            </a:r>
            <a:r>
              <a:rPr lang="en-US" dirty="0"/>
              <a:t> and each magnet is by-passed by a diode (or thyristor)</a:t>
            </a:r>
          </a:p>
        </p:txBody>
      </p:sp>
      <p:grpSp>
        <p:nvGrpSpPr>
          <p:cNvPr id="427012" name="Group 4"/>
          <p:cNvGrpSpPr>
            <a:grpSpLocks/>
          </p:cNvGrpSpPr>
          <p:nvPr/>
        </p:nvGrpSpPr>
        <p:grpSpPr bwMode="auto">
          <a:xfrm>
            <a:off x="624110" y="4005068"/>
            <a:ext cx="7413625" cy="2165352"/>
            <a:chOff x="689" y="1672"/>
            <a:chExt cx="4670" cy="1364"/>
          </a:xfrm>
        </p:grpSpPr>
        <p:sp>
          <p:nvSpPr>
            <p:cNvPr id="427013" name="Rectangle 5"/>
            <p:cNvSpPr>
              <a:spLocks noChangeArrowheads="1"/>
            </p:cNvSpPr>
            <p:nvPr/>
          </p:nvSpPr>
          <p:spPr bwMode="auto">
            <a:xfrm>
              <a:off x="840" y="1992"/>
              <a:ext cx="760" cy="1044"/>
            </a:xfrm>
            <a:prstGeom prst="rect">
              <a:avLst/>
            </a:prstGeom>
            <a:solidFill>
              <a:srgbClr val="00FFFF">
                <a:alpha val="50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014" name="Rectangle 6"/>
            <p:cNvSpPr>
              <a:spLocks noChangeArrowheads="1"/>
            </p:cNvSpPr>
            <p:nvPr/>
          </p:nvSpPr>
          <p:spPr bwMode="auto">
            <a:xfrm>
              <a:off x="1904" y="1992"/>
              <a:ext cx="760" cy="1044"/>
            </a:xfrm>
            <a:prstGeom prst="rect">
              <a:avLst/>
            </a:prstGeom>
            <a:solidFill>
              <a:srgbClr val="00FFFF">
                <a:alpha val="50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015" name="Rectangle 7"/>
            <p:cNvSpPr>
              <a:spLocks noChangeArrowheads="1"/>
            </p:cNvSpPr>
            <p:nvPr/>
          </p:nvSpPr>
          <p:spPr bwMode="auto">
            <a:xfrm>
              <a:off x="2976" y="1992"/>
              <a:ext cx="760" cy="1044"/>
            </a:xfrm>
            <a:prstGeom prst="rect">
              <a:avLst/>
            </a:prstGeom>
            <a:solidFill>
              <a:srgbClr val="00FFFF">
                <a:alpha val="50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016" name="Rectangle 8"/>
            <p:cNvSpPr>
              <a:spLocks noChangeArrowheads="1"/>
            </p:cNvSpPr>
            <p:nvPr/>
          </p:nvSpPr>
          <p:spPr bwMode="auto">
            <a:xfrm>
              <a:off x="4432" y="1992"/>
              <a:ext cx="760" cy="1044"/>
            </a:xfrm>
            <a:prstGeom prst="rect">
              <a:avLst/>
            </a:prstGeom>
            <a:solidFill>
              <a:srgbClr val="00FFFF">
                <a:alpha val="50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27017" name="Group 9"/>
            <p:cNvGrpSpPr>
              <a:grpSpLocks/>
            </p:cNvGrpSpPr>
            <p:nvPr/>
          </p:nvGrpSpPr>
          <p:grpSpPr bwMode="auto">
            <a:xfrm>
              <a:off x="689" y="1672"/>
              <a:ext cx="4670" cy="1227"/>
              <a:chOff x="697" y="1392"/>
              <a:chExt cx="4670" cy="1227"/>
            </a:xfrm>
          </p:grpSpPr>
          <p:grpSp>
            <p:nvGrpSpPr>
              <p:cNvPr id="427018" name="Group 10"/>
              <p:cNvGrpSpPr>
                <a:grpSpLocks noChangeAspect="1"/>
              </p:cNvGrpSpPr>
              <p:nvPr/>
            </p:nvGrpSpPr>
            <p:grpSpPr bwMode="auto">
              <a:xfrm rot="-5400000">
                <a:off x="1388" y="1348"/>
                <a:ext cx="203" cy="291"/>
                <a:chOff x="2400" y="2352"/>
                <a:chExt cx="288" cy="432"/>
              </a:xfrm>
            </p:grpSpPr>
            <p:sp>
              <p:nvSpPr>
                <p:cNvPr id="427019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352"/>
                  <a:ext cx="288" cy="28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7020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96"/>
                  <a:ext cx="288" cy="28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7021" name="Group 13"/>
              <p:cNvGrpSpPr>
                <a:grpSpLocks/>
              </p:cNvGrpSpPr>
              <p:nvPr/>
            </p:nvGrpSpPr>
            <p:grpSpPr bwMode="auto">
              <a:xfrm>
                <a:off x="697" y="1713"/>
                <a:ext cx="4670" cy="906"/>
                <a:chOff x="697" y="1713"/>
                <a:chExt cx="4670" cy="906"/>
              </a:xfrm>
            </p:grpSpPr>
            <p:grpSp>
              <p:nvGrpSpPr>
                <p:cNvPr id="427022" name="Group 14"/>
                <p:cNvGrpSpPr>
                  <a:grpSpLocks/>
                </p:cNvGrpSpPr>
                <p:nvPr/>
              </p:nvGrpSpPr>
              <p:grpSpPr bwMode="auto">
                <a:xfrm>
                  <a:off x="697" y="1713"/>
                  <a:ext cx="1074" cy="906"/>
                  <a:chOff x="1625" y="1161"/>
                  <a:chExt cx="1074" cy="906"/>
                </a:xfrm>
              </p:grpSpPr>
              <p:grpSp>
                <p:nvGrpSpPr>
                  <p:cNvPr id="427023" name="Group 15"/>
                  <p:cNvGrpSpPr>
                    <a:grpSpLocks noChangeAspect="1"/>
                  </p:cNvGrpSpPr>
                  <p:nvPr/>
                </p:nvGrpSpPr>
                <p:grpSpPr bwMode="auto">
                  <a:xfrm rot="-5400000">
                    <a:off x="2024" y="1345"/>
                    <a:ext cx="272" cy="423"/>
                    <a:chOff x="3792" y="1968"/>
                    <a:chExt cx="385" cy="626"/>
                  </a:xfrm>
                </p:grpSpPr>
                <p:grpSp>
                  <p:nvGrpSpPr>
                    <p:cNvPr id="427024" name="Group 1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1968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025" name="Arc 1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26" name="Arc 18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27" name="Arc 19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28" name="Arc 20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029" name="Group 2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064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030" name="Arc 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31" name="Arc 23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32" name="Arc 24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33" name="Arc 25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034" name="Group 2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161"/>
                      <a:ext cx="385" cy="240"/>
                      <a:chOff x="3696" y="1728"/>
                      <a:chExt cx="768" cy="480"/>
                    </a:xfrm>
                  </p:grpSpPr>
                  <p:sp>
                    <p:nvSpPr>
                      <p:cNvPr id="427035" name="Arc 2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36" name="Arc 28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37" name="Arc 29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38" name="Arc 30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039" name="Group 3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257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040" name="Arc 3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41" name="Arc 33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42" name="Arc 34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43" name="Arc 35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27044" name="Arc 3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985" y="2353"/>
                      <a:ext cx="192" cy="121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045" name="Arc 37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3985" y="2474"/>
                      <a:ext cx="192" cy="12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7046" name="Line 38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2538" y="1388"/>
                    <a:ext cx="0" cy="32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047" name="Text Box 3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021" y="1161"/>
                    <a:ext cx="29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/>
                      <a:t>M</a:t>
                    </a:r>
                    <a:r>
                      <a:rPr lang="en-US" sz="2000" baseline="-25000"/>
                      <a:t>1</a:t>
                    </a:r>
                    <a:endParaRPr lang="en-US" sz="2000"/>
                  </a:p>
                </p:txBody>
              </p:sp>
              <p:grpSp>
                <p:nvGrpSpPr>
                  <p:cNvPr id="42704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2062" y="1883"/>
                    <a:ext cx="174" cy="184"/>
                    <a:chOff x="2058" y="2207"/>
                    <a:chExt cx="174" cy="184"/>
                  </a:xfrm>
                </p:grpSpPr>
                <p:sp>
                  <p:nvSpPr>
                    <p:cNvPr id="427049" name="AutoShape 4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048" y="2217"/>
                      <a:ext cx="184" cy="164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050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2" y="2207"/>
                      <a:ext cx="0" cy="184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7051" name="Freeform 43"/>
                  <p:cNvSpPr>
                    <a:spLocks/>
                  </p:cNvSpPr>
                  <p:nvPr/>
                </p:nvSpPr>
                <p:spPr bwMode="auto">
                  <a:xfrm>
                    <a:off x="1892" y="1556"/>
                    <a:ext cx="168" cy="420"/>
                  </a:xfrm>
                  <a:custGeom>
                    <a:avLst/>
                    <a:gdLst>
                      <a:gd name="T0" fmla="*/ 168 w 168"/>
                      <a:gd name="T1" fmla="*/ 748 h 748"/>
                      <a:gd name="T2" fmla="*/ 0 w 168"/>
                      <a:gd name="T3" fmla="*/ 748 h 748"/>
                      <a:gd name="T4" fmla="*/ 0 w 168"/>
                      <a:gd name="T5" fmla="*/ 0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8" h="748">
                        <a:moveTo>
                          <a:pt x="168" y="748"/>
                        </a:moveTo>
                        <a:lnTo>
                          <a:pt x="0" y="7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052" name="Freeform 44"/>
                  <p:cNvSpPr>
                    <a:spLocks/>
                  </p:cNvSpPr>
                  <p:nvPr/>
                </p:nvSpPr>
                <p:spPr bwMode="auto">
                  <a:xfrm flipH="1">
                    <a:off x="2252" y="1548"/>
                    <a:ext cx="172" cy="429"/>
                  </a:xfrm>
                  <a:custGeom>
                    <a:avLst/>
                    <a:gdLst>
                      <a:gd name="T0" fmla="*/ 168 w 168"/>
                      <a:gd name="T1" fmla="*/ 748 h 748"/>
                      <a:gd name="T2" fmla="*/ 0 w 168"/>
                      <a:gd name="T3" fmla="*/ 748 h 748"/>
                      <a:gd name="T4" fmla="*/ 0 w 168"/>
                      <a:gd name="T5" fmla="*/ 0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8" h="748">
                        <a:moveTo>
                          <a:pt x="168" y="748"/>
                        </a:moveTo>
                        <a:lnTo>
                          <a:pt x="0" y="7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053" name="Line 45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1786" y="1388"/>
                    <a:ext cx="0" cy="32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054" name="Group 46"/>
                <p:cNvGrpSpPr>
                  <a:grpSpLocks/>
                </p:cNvGrpSpPr>
                <p:nvPr/>
              </p:nvGrpSpPr>
              <p:grpSpPr bwMode="auto">
                <a:xfrm>
                  <a:off x="1765" y="1713"/>
                  <a:ext cx="1074" cy="906"/>
                  <a:chOff x="1625" y="1161"/>
                  <a:chExt cx="1074" cy="906"/>
                </a:xfrm>
              </p:grpSpPr>
              <p:grpSp>
                <p:nvGrpSpPr>
                  <p:cNvPr id="427055" name="Group 47"/>
                  <p:cNvGrpSpPr>
                    <a:grpSpLocks noChangeAspect="1"/>
                  </p:cNvGrpSpPr>
                  <p:nvPr/>
                </p:nvGrpSpPr>
                <p:grpSpPr bwMode="auto">
                  <a:xfrm rot="-5400000">
                    <a:off x="2024" y="1345"/>
                    <a:ext cx="272" cy="423"/>
                    <a:chOff x="3792" y="1968"/>
                    <a:chExt cx="385" cy="626"/>
                  </a:xfrm>
                </p:grpSpPr>
                <p:grpSp>
                  <p:nvGrpSpPr>
                    <p:cNvPr id="427056" name="Group 4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1968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057" name="Arc 4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58" name="Arc 50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59" name="Arc 51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60" name="Arc 52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061" name="Group 5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064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062" name="Arc 5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63" name="Arc 55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64" name="Arc 56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65" name="Arc 57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066" name="Group 5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161"/>
                      <a:ext cx="385" cy="240"/>
                      <a:chOff x="3696" y="1728"/>
                      <a:chExt cx="768" cy="480"/>
                    </a:xfrm>
                  </p:grpSpPr>
                  <p:sp>
                    <p:nvSpPr>
                      <p:cNvPr id="427067" name="Arc 5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68" name="Arc 60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69" name="Arc 61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70" name="Arc 62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071" name="Group 6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257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072" name="Arc 6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73" name="Arc 65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74" name="Arc 66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75" name="Arc 67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27076" name="Arc 6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985" y="2353"/>
                      <a:ext cx="192" cy="121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077" name="Arc 69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3985" y="2474"/>
                      <a:ext cx="192" cy="12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7078" name="Line 70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2538" y="1388"/>
                    <a:ext cx="0" cy="32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079" name="Text Box 71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021" y="1161"/>
                    <a:ext cx="29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/>
                      <a:t>M</a:t>
                    </a:r>
                    <a:r>
                      <a:rPr lang="en-US" sz="2000" baseline="-25000"/>
                      <a:t>2</a:t>
                    </a:r>
                    <a:endParaRPr lang="en-US" sz="2000"/>
                  </a:p>
                </p:txBody>
              </p:sp>
              <p:grpSp>
                <p:nvGrpSpPr>
                  <p:cNvPr id="427080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62" y="1883"/>
                    <a:ext cx="174" cy="184"/>
                    <a:chOff x="2058" y="2207"/>
                    <a:chExt cx="174" cy="184"/>
                  </a:xfrm>
                </p:grpSpPr>
                <p:sp>
                  <p:nvSpPr>
                    <p:cNvPr id="427081" name="AutoShape 7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048" y="2217"/>
                      <a:ext cx="184" cy="164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082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2" y="2207"/>
                      <a:ext cx="0" cy="184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7083" name="Freeform 75"/>
                  <p:cNvSpPr>
                    <a:spLocks/>
                  </p:cNvSpPr>
                  <p:nvPr/>
                </p:nvSpPr>
                <p:spPr bwMode="auto">
                  <a:xfrm>
                    <a:off x="1892" y="1556"/>
                    <a:ext cx="168" cy="420"/>
                  </a:xfrm>
                  <a:custGeom>
                    <a:avLst/>
                    <a:gdLst>
                      <a:gd name="T0" fmla="*/ 168 w 168"/>
                      <a:gd name="T1" fmla="*/ 748 h 748"/>
                      <a:gd name="T2" fmla="*/ 0 w 168"/>
                      <a:gd name="T3" fmla="*/ 748 h 748"/>
                      <a:gd name="T4" fmla="*/ 0 w 168"/>
                      <a:gd name="T5" fmla="*/ 0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8" h="748">
                        <a:moveTo>
                          <a:pt x="168" y="748"/>
                        </a:moveTo>
                        <a:lnTo>
                          <a:pt x="0" y="7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084" name="Freeform 76"/>
                  <p:cNvSpPr>
                    <a:spLocks/>
                  </p:cNvSpPr>
                  <p:nvPr/>
                </p:nvSpPr>
                <p:spPr bwMode="auto">
                  <a:xfrm flipH="1">
                    <a:off x="2252" y="1548"/>
                    <a:ext cx="172" cy="429"/>
                  </a:xfrm>
                  <a:custGeom>
                    <a:avLst/>
                    <a:gdLst>
                      <a:gd name="T0" fmla="*/ 168 w 168"/>
                      <a:gd name="T1" fmla="*/ 748 h 748"/>
                      <a:gd name="T2" fmla="*/ 0 w 168"/>
                      <a:gd name="T3" fmla="*/ 748 h 748"/>
                      <a:gd name="T4" fmla="*/ 0 w 168"/>
                      <a:gd name="T5" fmla="*/ 0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8" h="748">
                        <a:moveTo>
                          <a:pt x="168" y="748"/>
                        </a:moveTo>
                        <a:lnTo>
                          <a:pt x="0" y="7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085" name="Line 77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1786" y="1388"/>
                    <a:ext cx="0" cy="32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086" name="Group 78"/>
                <p:cNvGrpSpPr>
                  <a:grpSpLocks/>
                </p:cNvGrpSpPr>
                <p:nvPr/>
              </p:nvGrpSpPr>
              <p:grpSpPr bwMode="auto">
                <a:xfrm>
                  <a:off x="2837" y="1713"/>
                  <a:ext cx="1074" cy="906"/>
                  <a:chOff x="1625" y="1161"/>
                  <a:chExt cx="1074" cy="906"/>
                </a:xfrm>
              </p:grpSpPr>
              <p:grpSp>
                <p:nvGrpSpPr>
                  <p:cNvPr id="427087" name="Group 79"/>
                  <p:cNvGrpSpPr>
                    <a:grpSpLocks noChangeAspect="1"/>
                  </p:cNvGrpSpPr>
                  <p:nvPr/>
                </p:nvGrpSpPr>
                <p:grpSpPr bwMode="auto">
                  <a:xfrm rot="-5400000">
                    <a:off x="2024" y="1345"/>
                    <a:ext cx="272" cy="423"/>
                    <a:chOff x="3792" y="1968"/>
                    <a:chExt cx="385" cy="626"/>
                  </a:xfrm>
                </p:grpSpPr>
                <p:grpSp>
                  <p:nvGrpSpPr>
                    <p:cNvPr id="427088" name="Group 8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1968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089" name="Arc 8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90" name="Arc 82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91" name="Arc 83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92" name="Arc 84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093" name="Group 8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064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094" name="Arc 8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95" name="Arc 87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96" name="Arc 88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097" name="Arc 89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098" name="Group 9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161"/>
                      <a:ext cx="385" cy="240"/>
                      <a:chOff x="3696" y="1728"/>
                      <a:chExt cx="768" cy="480"/>
                    </a:xfrm>
                  </p:grpSpPr>
                  <p:sp>
                    <p:nvSpPr>
                      <p:cNvPr id="427099" name="Arc 9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00" name="Arc 92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01" name="Arc 93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02" name="Arc 94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103" name="Group 9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257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104" name="Arc 9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05" name="Arc 97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06" name="Arc 98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07" name="Arc 99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27108" name="Arc 10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985" y="2353"/>
                      <a:ext cx="192" cy="121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109" name="Arc 101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3985" y="2474"/>
                      <a:ext cx="192" cy="12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7110" name="Line 102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2538" y="1388"/>
                    <a:ext cx="0" cy="32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111" name="Text Box 103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021" y="1161"/>
                    <a:ext cx="29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/>
                      <a:t>M</a:t>
                    </a:r>
                    <a:r>
                      <a:rPr lang="en-US" sz="2000" baseline="-25000" dirty="0"/>
                      <a:t>3</a:t>
                    </a:r>
                    <a:endParaRPr lang="en-US" sz="2000" dirty="0"/>
                  </a:p>
                </p:txBody>
              </p:sp>
              <p:grpSp>
                <p:nvGrpSpPr>
                  <p:cNvPr id="427112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062" y="1883"/>
                    <a:ext cx="174" cy="184"/>
                    <a:chOff x="2058" y="2207"/>
                    <a:chExt cx="174" cy="184"/>
                  </a:xfrm>
                </p:grpSpPr>
                <p:sp>
                  <p:nvSpPr>
                    <p:cNvPr id="427113" name="AutoShape 10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048" y="2217"/>
                      <a:ext cx="184" cy="164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114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2" y="2207"/>
                      <a:ext cx="0" cy="184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7115" name="Freeform 107"/>
                  <p:cNvSpPr>
                    <a:spLocks/>
                  </p:cNvSpPr>
                  <p:nvPr/>
                </p:nvSpPr>
                <p:spPr bwMode="auto">
                  <a:xfrm>
                    <a:off x="1892" y="1556"/>
                    <a:ext cx="168" cy="420"/>
                  </a:xfrm>
                  <a:custGeom>
                    <a:avLst/>
                    <a:gdLst>
                      <a:gd name="T0" fmla="*/ 168 w 168"/>
                      <a:gd name="T1" fmla="*/ 748 h 748"/>
                      <a:gd name="T2" fmla="*/ 0 w 168"/>
                      <a:gd name="T3" fmla="*/ 748 h 748"/>
                      <a:gd name="T4" fmla="*/ 0 w 168"/>
                      <a:gd name="T5" fmla="*/ 0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8" h="748">
                        <a:moveTo>
                          <a:pt x="168" y="748"/>
                        </a:moveTo>
                        <a:lnTo>
                          <a:pt x="0" y="7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116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2252" y="1548"/>
                    <a:ext cx="172" cy="429"/>
                  </a:xfrm>
                  <a:custGeom>
                    <a:avLst/>
                    <a:gdLst>
                      <a:gd name="T0" fmla="*/ 168 w 168"/>
                      <a:gd name="T1" fmla="*/ 748 h 748"/>
                      <a:gd name="T2" fmla="*/ 0 w 168"/>
                      <a:gd name="T3" fmla="*/ 748 h 748"/>
                      <a:gd name="T4" fmla="*/ 0 w 168"/>
                      <a:gd name="T5" fmla="*/ 0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8" h="748">
                        <a:moveTo>
                          <a:pt x="168" y="748"/>
                        </a:moveTo>
                        <a:lnTo>
                          <a:pt x="0" y="7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117" name="Line 109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1786" y="1388"/>
                    <a:ext cx="0" cy="32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118" name="Group 110"/>
                <p:cNvGrpSpPr>
                  <a:grpSpLocks/>
                </p:cNvGrpSpPr>
                <p:nvPr/>
              </p:nvGrpSpPr>
              <p:grpSpPr bwMode="auto">
                <a:xfrm>
                  <a:off x="4293" y="1713"/>
                  <a:ext cx="1074" cy="906"/>
                  <a:chOff x="1625" y="1161"/>
                  <a:chExt cx="1074" cy="906"/>
                </a:xfrm>
              </p:grpSpPr>
              <p:grpSp>
                <p:nvGrpSpPr>
                  <p:cNvPr id="427119" name="Group 111"/>
                  <p:cNvGrpSpPr>
                    <a:grpSpLocks noChangeAspect="1"/>
                  </p:cNvGrpSpPr>
                  <p:nvPr/>
                </p:nvGrpSpPr>
                <p:grpSpPr bwMode="auto">
                  <a:xfrm rot="-5400000">
                    <a:off x="2024" y="1345"/>
                    <a:ext cx="272" cy="423"/>
                    <a:chOff x="3792" y="1968"/>
                    <a:chExt cx="385" cy="626"/>
                  </a:xfrm>
                </p:grpSpPr>
                <p:grpSp>
                  <p:nvGrpSpPr>
                    <p:cNvPr id="427120" name="Group 11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1968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121" name="Arc 11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22" name="Arc 114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23" name="Arc 115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24" name="Arc 116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125" name="Group 11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064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126" name="Arc 11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27" name="Arc 119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28" name="Arc 120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29" name="Arc 121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130" name="Group 12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161"/>
                      <a:ext cx="385" cy="240"/>
                      <a:chOff x="3696" y="1728"/>
                      <a:chExt cx="768" cy="480"/>
                    </a:xfrm>
                  </p:grpSpPr>
                  <p:sp>
                    <p:nvSpPr>
                      <p:cNvPr id="427131" name="Arc 12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32" name="Arc 124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33" name="Arc 125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34" name="Arc 126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27135" name="Group 12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92" y="2257"/>
                      <a:ext cx="385" cy="241"/>
                      <a:chOff x="3696" y="1728"/>
                      <a:chExt cx="768" cy="480"/>
                    </a:xfrm>
                  </p:grpSpPr>
                  <p:sp>
                    <p:nvSpPr>
                      <p:cNvPr id="427136" name="Arc 12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080" y="172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37" name="Arc 129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4080" y="1968"/>
                        <a:ext cx="384" cy="24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38" name="Arc 130"/>
                      <p:cNvSpPr>
                        <a:spLocks noChangeAspect="1"/>
                      </p:cNvSpPr>
                      <p:nvPr/>
                    </p:nvSpPr>
                    <p:spPr bwMode="auto">
                      <a:xfrm flipH="1" flipV="1">
                        <a:off x="3696" y="2064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7139" name="Arc 131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3696" y="1920"/>
                        <a:ext cx="384" cy="144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27140" name="Arc 13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985" y="2353"/>
                      <a:ext cx="192" cy="121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141" name="Arc 133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3985" y="2474"/>
                      <a:ext cx="192" cy="12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7142" name="Line 134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2538" y="1388"/>
                    <a:ext cx="0" cy="32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143" name="Text Box 135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015" y="1161"/>
                    <a:ext cx="30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/>
                      <a:t>M</a:t>
                    </a:r>
                    <a:r>
                      <a:rPr lang="en-US" sz="2000" baseline="-25000"/>
                      <a:t>N</a:t>
                    </a:r>
                    <a:endParaRPr lang="en-US" sz="2000"/>
                  </a:p>
                </p:txBody>
              </p:sp>
              <p:grpSp>
                <p:nvGrpSpPr>
                  <p:cNvPr id="427144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2062" y="1883"/>
                    <a:ext cx="174" cy="184"/>
                    <a:chOff x="2058" y="2207"/>
                    <a:chExt cx="174" cy="184"/>
                  </a:xfrm>
                </p:grpSpPr>
                <p:sp>
                  <p:nvSpPr>
                    <p:cNvPr id="427145" name="AutoShape 13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048" y="2217"/>
                      <a:ext cx="184" cy="164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146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2" y="2207"/>
                      <a:ext cx="0" cy="184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7147" name="Freeform 139"/>
                  <p:cNvSpPr>
                    <a:spLocks/>
                  </p:cNvSpPr>
                  <p:nvPr/>
                </p:nvSpPr>
                <p:spPr bwMode="auto">
                  <a:xfrm>
                    <a:off x="1892" y="1556"/>
                    <a:ext cx="168" cy="420"/>
                  </a:xfrm>
                  <a:custGeom>
                    <a:avLst/>
                    <a:gdLst>
                      <a:gd name="T0" fmla="*/ 168 w 168"/>
                      <a:gd name="T1" fmla="*/ 748 h 748"/>
                      <a:gd name="T2" fmla="*/ 0 w 168"/>
                      <a:gd name="T3" fmla="*/ 748 h 748"/>
                      <a:gd name="T4" fmla="*/ 0 w 168"/>
                      <a:gd name="T5" fmla="*/ 0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8" h="748">
                        <a:moveTo>
                          <a:pt x="168" y="748"/>
                        </a:moveTo>
                        <a:lnTo>
                          <a:pt x="0" y="7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148" name="Freeform 140"/>
                  <p:cNvSpPr>
                    <a:spLocks/>
                  </p:cNvSpPr>
                  <p:nvPr/>
                </p:nvSpPr>
                <p:spPr bwMode="auto">
                  <a:xfrm flipH="1">
                    <a:off x="2252" y="1548"/>
                    <a:ext cx="172" cy="429"/>
                  </a:xfrm>
                  <a:custGeom>
                    <a:avLst/>
                    <a:gdLst>
                      <a:gd name="T0" fmla="*/ 168 w 168"/>
                      <a:gd name="T1" fmla="*/ 748 h 748"/>
                      <a:gd name="T2" fmla="*/ 0 w 168"/>
                      <a:gd name="T3" fmla="*/ 748 h 748"/>
                      <a:gd name="T4" fmla="*/ 0 w 168"/>
                      <a:gd name="T5" fmla="*/ 0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8" h="748">
                        <a:moveTo>
                          <a:pt x="168" y="748"/>
                        </a:moveTo>
                        <a:lnTo>
                          <a:pt x="0" y="7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27149" name="Line 141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1786" y="1388"/>
                    <a:ext cx="0" cy="32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7150" name="Line 142"/>
                <p:cNvSpPr>
                  <a:spLocks noChangeShapeType="1"/>
                </p:cNvSpPr>
                <p:nvPr/>
              </p:nvSpPr>
              <p:spPr bwMode="auto">
                <a:xfrm>
                  <a:off x="3936" y="2104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27151" name="Freeform 143"/>
              <p:cNvSpPr>
                <a:spLocks/>
              </p:cNvSpPr>
              <p:nvPr/>
            </p:nvSpPr>
            <p:spPr bwMode="auto">
              <a:xfrm>
                <a:off x="702" y="1488"/>
                <a:ext cx="642" cy="603"/>
              </a:xfrm>
              <a:custGeom>
                <a:avLst/>
                <a:gdLst>
                  <a:gd name="T0" fmla="*/ 0 w 1968"/>
                  <a:gd name="T1" fmla="*/ 624 h 624"/>
                  <a:gd name="T2" fmla="*/ 0 w 1968"/>
                  <a:gd name="T3" fmla="*/ 0 h 624"/>
                  <a:gd name="T4" fmla="*/ 1968 w 1968"/>
                  <a:gd name="T5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8" h="624">
                    <a:moveTo>
                      <a:pt x="0" y="624"/>
                    </a:moveTo>
                    <a:lnTo>
                      <a:pt x="0" y="0"/>
                    </a:lnTo>
                    <a:lnTo>
                      <a:pt x="1968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27152" name="Freeform 144"/>
              <p:cNvSpPr>
                <a:spLocks/>
              </p:cNvSpPr>
              <p:nvPr/>
            </p:nvSpPr>
            <p:spPr bwMode="auto">
              <a:xfrm flipH="1">
                <a:off x="1632" y="1488"/>
                <a:ext cx="3723" cy="603"/>
              </a:xfrm>
              <a:custGeom>
                <a:avLst/>
                <a:gdLst>
                  <a:gd name="T0" fmla="*/ 0 w 1968"/>
                  <a:gd name="T1" fmla="*/ 624 h 624"/>
                  <a:gd name="T2" fmla="*/ 0 w 1968"/>
                  <a:gd name="T3" fmla="*/ 0 h 624"/>
                  <a:gd name="T4" fmla="*/ 1968 w 1968"/>
                  <a:gd name="T5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8" h="624">
                    <a:moveTo>
                      <a:pt x="0" y="624"/>
                    </a:moveTo>
                    <a:lnTo>
                      <a:pt x="0" y="0"/>
                    </a:lnTo>
                    <a:lnTo>
                      <a:pt x="1968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115639" y="4221088"/>
            <a:ext cx="7416801" cy="2304703"/>
            <a:chOff x="1115639" y="4265367"/>
            <a:chExt cx="7416801" cy="2304703"/>
          </a:xfrm>
        </p:grpSpPr>
        <p:sp>
          <p:nvSpPr>
            <p:cNvPr id="149" name="Line 124"/>
            <p:cNvSpPr>
              <a:spLocks noChangeShapeType="1"/>
            </p:cNvSpPr>
            <p:nvPr/>
          </p:nvSpPr>
          <p:spPr bwMode="auto">
            <a:xfrm rot="10800000">
              <a:off x="1115639" y="4265367"/>
              <a:ext cx="398463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293216" y="5459612"/>
              <a:ext cx="6084318" cy="2382"/>
              <a:chOff x="1293216" y="5459612"/>
              <a:chExt cx="6084318" cy="2382"/>
            </a:xfrm>
          </p:grpSpPr>
          <p:sp>
            <p:nvSpPr>
              <p:cNvPr id="147" name="Line 122"/>
              <p:cNvSpPr>
                <a:spLocks noChangeShapeType="1"/>
              </p:cNvSpPr>
              <p:nvPr/>
            </p:nvSpPr>
            <p:spPr bwMode="auto">
              <a:xfrm rot="5400000" flipV="1">
                <a:off x="7179890" y="5263556"/>
                <a:ext cx="0" cy="395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8" name="Line 123"/>
              <p:cNvSpPr>
                <a:spLocks noChangeShapeType="1"/>
              </p:cNvSpPr>
              <p:nvPr/>
            </p:nvSpPr>
            <p:spPr bwMode="auto">
              <a:xfrm rot="5400000" flipV="1">
                <a:off x="4908177" y="5263556"/>
                <a:ext cx="1588" cy="39370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1" name="Line 126"/>
              <p:cNvSpPr>
                <a:spLocks noChangeShapeType="1"/>
              </p:cNvSpPr>
              <p:nvPr/>
            </p:nvSpPr>
            <p:spPr bwMode="auto">
              <a:xfrm flipV="1">
                <a:off x="3020639" y="5461994"/>
                <a:ext cx="39846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2" name="Line 127"/>
              <p:cNvSpPr>
                <a:spLocks noChangeShapeType="1"/>
              </p:cNvSpPr>
              <p:nvPr/>
            </p:nvSpPr>
            <p:spPr bwMode="auto">
              <a:xfrm rot="10800000" flipH="1" flipV="1">
                <a:off x="1293216" y="5461994"/>
                <a:ext cx="39846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54" name="Group 129"/>
            <p:cNvGrpSpPr>
              <a:grpSpLocks/>
            </p:cNvGrpSpPr>
            <p:nvPr/>
          </p:nvGrpSpPr>
          <p:grpSpPr bwMode="auto">
            <a:xfrm>
              <a:off x="6195640" y="6203357"/>
              <a:ext cx="2336800" cy="366713"/>
              <a:chOff x="3148" y="3839"/>
              <a:chExt cx="1472" cy="231"/>
            </a:xfrm>
          </p:grpSpPr>
          <p:sp>
            <p:nvSpPr>
              <p:cNvPr id="155" name="Text Box 130"/>
              <p:cNvSpPr txBox="1">
                <a:spLocks noChangeArrowheads="1"/>
              </p:cNvSpPr>
              <p:nvPr/>
            </p:nvSpPr>
            <p:spPr bwMode="auto">
              <a:xfrm>
                <a:off x="3419" y="3839"/>
                <a:ext cx="120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0000FF"/>
                    </a:solidFill>
                  </a:rPr>
                  <a:t>normal operation</a:t>
                </a:r>
              </a:p>
            </p:txBody>
          </p:sp>
          <p:sp>
            <p:nvSpPr>
              <p:cNvPr id="156" name="Line 131"/>
              <p:cNvSpPr>
                <a:spLocks noChangeShapeType="1"/>
              </p:cNvSpPr>
              <p:nvPr/>
            </p:nvSpPr>
            <p:spPr bwMode="auto">
              <a:xfrm flipH="1" flipV="1">
                <a:off x="3148" y="3935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114946" y="4293096"/>
            <a:ext cx="6434138" cy="2520727"/>
            <a:chOff x="1114946" y="4325269"/>
            <a:chExt cx="6434138" cy="2520727"/>
          </a:xfrm>
        </p:grpSpPr>
        <p:sp>
          <p:nvSpPr>
            <p:cNvPr id="158" name="Line 133"/>
            <p:cNvSpPr>
              <a:spLocks noChangeShapeType="1"/>
            </p:cNvSpPr>
            <p:nvPr/>
          </p:nvSpPr>
          <p:spPr bwMode="auto">
            <a:xfrm rot="5400000" flipV="1">
              <a:off x="3221061" y="5319588"/>
              <a:ext cx="0" cy="395288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0" name="Line 135"/>
            <p:cNvSpPr>
              <a:spLocks noChangeShapeType="1"/>
            </p:cNvSpPr>
            <p:nvPr/>
          </p:nvSpPr>
          <p:spPr bwMode="auto">
            <a:xfrm flipV="1">
              <a:off x="6985024" y="5517232"/>
              <a:ext cx="395288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" name="Line 138"/>
            <p:cNvSpPr>
              <a:spLocks noChangeShapeType="1"/>
            </p:cNvSpPr>
            <p:nvPr/>
          </p:nvSpPr>
          <p:spPr bwMode="auto">
            <a:xfrm rot="10800000">
              <a:off x="1114946" y="4325269"/>
              <a:ext cx="398463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" name="Line 139"/>
            <p:cNvSpPr>
              <a:spLocks noChangeShapeType="1"/>
            </p:cNvSpPr>
            <p:nvPr/>
          </p:nvSpPr>
          <p:spPr bwMode="auto">
            <a:xfrm rot="10800000" flipH="1">
              <a:off x="1295424" y="5517232"/>
              <a:ext cx="398463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5" name="Line 140"/>
            <p:cNvSpPr>
              <a:spLocks noChangeShapeType="1"/>
            </p:cNvSpPr>
            <p:nvPr/>
          </p:nvSpPr>
          <p:spPr bwMode="auto">
            <a:xfrm rot="10800000" flipH="1" flipV="1">
              <a:off x="4643959" y="6053461"/>
              <a:ext cx="398463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66" name="Group 141"/>
            <p:cNvGrpSpPr>
              <a:grpSpLocks/>
            </p:cNvGrpSpPr>
            <p:nvPr/>
          </p:nvGrpSpPr>
          <p:grpSpPr bwMode="auto">
            <a:xfrm>
              <a:off x="6201296" y="6479283"/>
              <a:ext cx="1347788" cy="366713"/>
              <a:chOff x="532" y="3783"/>
              <a:chExt cx="849" cy="231"/>
            </a:xfrm>
          </p:grpSpPr>
          <p:sp>
            <p:nvSpPr>
              <p:cNvPr id="167" name="Text Box 142"/>
              <p:cNvSpPr txBox="1">
                <a:spLocks noChangeArrowheads="1"/>
              </p:cNvSpPr>
              <p:nvPr/>
            </p:nvSpPr>
            <p:spPr bwMode="auto">
              <a:xfrm>
                <a:off x="802" y="3783"/>
                <a:ext cx="57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chemeClr val="hlink"/>
                    </a:solidFill>
                  </a:rPr>
                  <a:t>quench</a:t>
                </a:r>
              </a:p>
            </p:txBody>
          </p:sp>
          <p:sp>
            <p:nvSpPr>
              <p:cNvPr id="168" name="Line 143"/>
              <p:cNvSpPr>
                <a:spLocks noChangeShapeType="1"/>
              </p:cNvSpPr>
              <p:nvPr/>
            </p:nvSpPr>
            <p:spPr bwMode="auto">
              <a:xfrm flipH="1" flipV="1">
                <a:off x="532" y="3895"/>
                <a:ext cx="283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1026" name="Picture 2" descr="Facts and figures about the LHC | CERN">
            <a:extLst>
              <a:ext uri="{FF2B5EF4-FFF2-40B4-BE49-F238E27FC236}">
                <a16:creationId xmlns:a16="http://schemas.microsoft.com/office/drawing/2014/main" id="{F8C58195-3FA9-DE28-AFB5-B2D37B8F6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97" y="66327"/>
            <a:ext cx="2545630" cy="166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1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heaters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quench is spread actively by firing heaters embedded in the winding pack, in close vicinity to the conductor</a:t>
            </a:r>
          </a:p>
          <a:p>
            <a:endParaRPr lang="en-US" dirty="0"/>
          </a:p>
          <a:p>
            <a:r>
              <a:rPr lang="en-US" dirty="0"/>
              <a:t>Other methods can be used to trigger a distributed quench </a:t>
            </a:r>
          </a:p>
        </p:txBody>
      </p:sp>
      <p:sp>
        <p:nvSpPr>
          <p:cNvPr id="429060" name="Rectangle 4"/>
          <p:cNvSpPr>
            <a:spLocks noGrp="1" noChangeArrowheads="1"/>
          </p:cNvSpPr>
          <p:nvPr>
            <p:ph type="body" sz="half" idx="2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en-US" sz="200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00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00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00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00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00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00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</a:rPr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sz="1800">
                <a:solidFill>
                  <a:srgbClr val="0000FF"/>
                </a:solidFill>
              </a:rPr>
              <a:t>homogeneous spread of the magnetic energy within the winding pack</a:t>
            </a:r>
            <a:endParaRPr lang="en-US" sz="1800"/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hlink"/>
                </a:solidFill>
              </a:rPr>
              <a:t>disadvantages:</a:t>
            </a:r>
          </a:p>
          <a:p>
            <a:pPr lvl="1">
              <a:lnSpc>
                <a:spcPct val="90000"/>
              </a:lnSpc>
            </a:pPr>
            <a:r>
              <a:rPr lang="en-US" sz="1800">
                <a:solidFill>
                  <a:schemeClr val="hlink"/>
                </a:solidFill>
              </a:rPr>
              <a:t>active</a:t>
            </a:r>
          </a:p>
          <a:p>
            <a:pPr lvl="1">
              <a:lnSpc>
                <a:spcPct val="90000"/>
              </a:lnSpc>
            </a:pPr>
            <a:r>
              <a:rPr lang="en-US" sz="1800">
                <a:solidFill>
                  <a:schemeClr val="hlink"/>
                </a:solidFill>
              </a:rPr>
              <a:t>high voltages at the heater</a:t>
            </a:r>
          </a:p>
        </p:txBody>
      </p:sp>
      <p:grpSp>
        <p:nvGrpSpPr>
          <p:cNvPr id="429061" name="Group 5"/>
          <p:cNvGrpSpPr>
            <a:grpSpLocks/>
          </p:cNvGrpSpPr>
          <p:nvPr/>
        </p:nvGrpSpPr>
        <p:grpSpPr bwMode="auto">
          <a:xfrm>
            <a:off x="4762500" y="1409700"/>
            <a:ext cx="4000500" cy="2570163"/>
            <a:chOff x="3000" y="888"/>
            <a:chExt cx="2520" cy="1619"/>
          </a:xfrm>
        </p:grpSpPr>
        <p:sp>
          <p:nvSpPr>
            <p:cNvPr id="429062" name="AutoShape 6"/>
            <p:cNvSpPr>
              <a:spLocks noChangeArrowheads="1"/>
            </p:cNvSpPr>
            <p:nvPr/>
          </p:nvSpPr>
          <p:spPr bwMode="auto">
            <a:xfrm rot="-17542742">
              <a:off x="3409" y="1007"/>
              <a:ext cx="1296" cy="1297"/>
            </a:xfrm>
            <a:custGeom>
              <a:avLst/>
              <a:gdLst>
                <a:gd name="G0" fmla="+- 7571 0 0"/>
                <a:gd name="G1" fmla="+- -7358606 0 0"/>
                <a:gd name="G2" fmla="+- 0 0 -7358606"/>
                <a:gd name="T0" fmla="*/ 0 256 1"/>
                <a:gd name="T1" fmla="*/ 180 256 1"/>
                <a:gd name="G3" fmla="+- -7358606 T0 T1"/>
                <a:gd name="T2" fmla="*/ 0 256 1"/>
                <a:gd name="T3" fmla="*/ 90 256 1"/>
                <a:gd name="G4" fmla="+- -7358606 T2 T3"/>
                <a:gd name="G5" fmla="*/ G4 2 1"/>
                <a:gd name="T4" fmla="*/ 90 256 1"/>
                <a:gd name="T5" fmla="*/ 0 256 1"/>
                <a:gd name="G6" fmla="+- -7358606 T4 T5"/>
                <a:gd name="G7" fmla="*/ G6 2 1"/>
                <a:gd name="G8" fmla="abs -735860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571"/>
                <a:gd name="G18" fmla="*/ 7571 1 2"/>
                <a:gd name="G19" fmla="+- G18 5400 0"/>
                <a:gd name="G20" fmla="cos G19 -7358606"/>
                <a:gd name="G21" fmla="sin G19 -7358606"/>
                <a:gd name="G22" fmla="+- G20 10800 0"/>
                <a:gd name="G23" fmla="+- G21 10800 0"/>
                <a:gd name="G24" fmla="+- 10800 0 G20"/>
                <a:gd name="G25" fmla="+- 7571 10800 0"/>
                <a:gd name="G26" fmla="?: G9 G17 G25"/>
                <a:gd name="G27" fmla="?: G9 0 21600"/>
                <a:gd name="G28" fmla="cos 10800 -7358606"/>
                <a:gd name="G29" fmla="sin 10800 -7358606"/>
                <a:gd name="G30" fmla="sin 7571 -7358606"/>
                <a:gd name="G31" fmla="+- G28 10800 0"/>
                <a:gd name="G32" fmla="+- G29 10800 0"/>
                <a:gd name="G33" fmla="+- G30 10800 0"/>
                <a:gd name="G34" fmla="?: G4 0 G31"/>
                <a:gd name="G35" fmla="?: -7358606 G34 0"/>
                <a:gd name="G36" fmla="?: G6 G35 G31"/>
                <a:gd name="G37" fmla="+- 21600 0 G36"/>
                <a:gd name="G38" fmla="?: G4 0 G33"/>
                <a:gd name="G39" fmla="?: -735860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316 w 21600"/>
                <a:gd name="T15" fmla="*/ 2300 h 21600"/>
                <a:gd name="T16" fmla="*/ 10800 w 21600"/>
                <a:gd name="T17" fmla="*/ 3229 h 21600"/>
                <a:gd name="T18" fmla="*/ 14284 w 21600"/>
                <a:gd name="T19" fmla="*/ 23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929" y="3794"/>
                  </a:moveTo>
                  <a:cubicBezTo>
                    <a:pt x="8840" y="3421"/>
                    <a:pt x="9815" y="3228"/>
                    <a:pt x="10800" y="3228"/>
                  </a:cubicBezTo>
                  <a:cubicBezTo>
                    <a:pt x="11784" y="3228"/>
                    <a:pt x="12759" y="3421"/>
                    <a:pt x="13670" y="3794"/>
                  </a:cubicBezTo>
                  <a:lnTo>
                    <a:pt x="14895" y="806"/>
                  </a:lnTo>
                  <a:cubicBezTo>
                    <a:pt x="13595" y="273"/>
                    <a:pt x="12204" y="0"/>
                    <a:pt x="10799" y="0"/>
                  </a:cubicBezTo>
                  <a:cubicBezTo>
                    <a:pt x="9395" y="0"/>
                    <a:pt x="8004" y="273"/>
                    <a:pt x="6704" y="80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63" name="AutoShape 7"/>
            <p:cNvSpPr>
              <a:spLocks noChangeArrowheads="1"/>
            </p:cNvSpPr>
            <p:nvPr/>
          </p:nvSpPr>
          <p:spPr bwMode="auto">
            <a:xfrm rot="-18106934">
              <a:off x="3649" y="1247"/>
              <a:ext cx="816" cy="816"/>
            </a:xfrm>
            <a:custGeom>
              <a:avLst/>
              <a:gdLst>
                <a:gd name="G0" fmla="+- 5912 0 0"/>
                <a:gd name="G1" fmla="+- -8008200 0 0"/>
                <a:gd name="G2" fmla="+- 0 0 -8008200"/>
                <a:gd name="T0" fmla="*/ 0 256 1"/>
                <a:gd name="T1" fmla="*/ 180 256 1"/>
                <a:gd name="G3" fmla="+- -8008200 T0 T1"/>
                <a:gd name="T2" fmla="*/ 0 256 1"/>
                <a:gd name="T3" fmla="*/ 90 256 1"/>
                <a:gd name="G4" fmla="+- -8008200 T2 T3"/>
                <a:gd name="G5" fmla="*/ G4 2 1"/>
                <a:gd name="T4" fmla="*/ 90 256 1"/>
                <a:gd name="T5" fmla="*/ 0 256 1"/>
                <a:gd name="G6" fmla="+- -8008200 T4 T5"/>
                <a:gd name="G7" fmla="*/ G6 2 1"/>
                <a:gd name="G8" fmla="abs -80082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912"/>
                <a:gd name="G18" fmla="*/ 5912 1 2"/>
                <a:gd name="G19" fmla="+- G18 5400 0"/>
                <a:gd name="G20" fmla="cos G19 -8008200"/>
                <a:gd name="G21" fmla="sin G19 -8008200"/>
                <a:gd name="G22" fmla="+- G20 10800 0"/>
                <a:gd name="G23" fmla="+- G21 10800 0"/>
                <a:gd name="G24" fmla="+- 10800 0 G20"/>
                <a:gd name="G25" fmla="+- 5912 10800 0"/>
                <a:gd name="G26" fmla="?: G9 G17 G25"/>
                <a:gd name="G27" fmla="?: G9 0 21600"/>
                <a:gd name="G28" fmla="cos 10800 -8008200"/>
                <a:gd name="G29" fmla="sin 10800 -8008200"/>
                <a:gd name="G30" fmla="sin 5912 -8008200"/>
                <a:gd name="G31" fmla="+- G28 10800 0"/>
                <a:gd name="G32" fmla="+- G29 10800 0"/>
                <a:gd name="G33" fmla="+- G30 10800 0"/>
                <a:gd name="G34" fmla="?: G4 0 G31"/>
                <a:gd name="G35" fmla="?: -8008200 G34 0"/>
                <a:gd name="G36" fmla="?: G6 G35 G31"/>
                <a:gd name="G37" fmla="+- 21600 0 G36"/>
                <a:gd name="G38" fmla="?: G4 0 G33"/>
                <a:gd name="G39" fmla="?: -80082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347 w 21600"/>
                <a:gd name="T15" fmla="*/ 3728 h 21600"/>
                <a:gd name="T16" fmla="*/ 10800 w 21600"/>
                <a:gd name="T17" fmla="*/ 4888 h 21600"/>
                <a:gd name="T18" fmla="*/ 15253 w 21600"/>
                <a:gd name="T19" fmla="*/ 372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650" y="5797"/>
                  </a:moveTo>
                  <a:cubicBezTo>
                    <a:pt x="8593" y="5203"/>
                    <a:pt x="9685" y="4887"/>
                    <a:pt x="10800" y="4887"/>
                  </a:cubicBezTo>
                  <a:cubicBezTo>
                    <a:pt x="11914" y="4887"/>
                    <a:pt x="13006" y="5203"/>
                    <a:pt x="13949" y="5797"/>
                  </a:cubicBezTo>
                  <a:lnTo>
                    <a:pt x="16554" y="1660"/>
                  </a:lnTo>
                  <a:cubicBezTo>
                    <a:pt x="14831" y="575"/>
                    <a:pt x="12836" y="0"/>
                    <a:pt x="10799" y="0"/>
                  </a:cubicBezTo>
                  <a:cubicBezTo>
                    <a:pt x="8763" y="0"/>
                    <a:pt x="6768" y="575"/>
                    <a:pt x="5045" y="166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64" name="AutoShape 8"/>
            <p:cNvSpPr>
              <a:spLocks noChangeArrowheads="1"/>
            </p:cNvSpPr>
            <p:nvPr/>
          </p:nvSpPr>
          <p:spPr bwMode="auto">
            <a:xfrm rot="17542742" flipH="1">
              <a:off x="3361" y="1007"/>
              <a:ext cx="1296" cy="1297"/>
            </a:xfrm>
            <a:custGeom>
              <a:avLst/>
              <a:gdLst>
                <a:gd name="G0" fmla="+- 7571 0 0"/>
                <a:gd name="G1" fmla="+- -7358606 0 0"/>
                <a:gd name="G2" fmla="+- 0 0 -7358606"/>
                <a:gd name="T0" fmla="*/ 0 256 1"/>
                <a:gd name="T1" fmla="*/ 180 256 1"/>
                <a:gd name="G3" fmla="+- -7358606 T0 T1"/>
                <a:gd name="T2" fmla="*/ 0 256 1"/>
                <a:gd name="T3" fmla="*/ 90 256 1"/>
                <a:gd name="G4" fmla="+- -7358606 T2 T3"/>
                <a:gd name="G5" fmla="*/ G4 2 1"/>
                <a:gd name="T4" fmla="*/ 90 256 1"/>
                <a:gd name="T5" fmla="*/ 0 256 1"/>
                <a:gd name="G6" fmla="+- -7358606 T4 T5"/>
                <a:gd name="G7" fmla="*/ G6 2 1"/>
                <a:gd name="G8" fmla="abs -735860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571"/>
                <a:gd name="G18" fmla="*/ 7571 1 2"/>
                <a:gd name="G19" fmla="+- G18 5400 0"/>
                <a:gd name="G20" fmla="cos G19 -7358606"/>
                <a:gd name="G21" fmla="sin G19 -7358606"/>
                <a:gd name="G22" fmla="+- G20 10800 0"/>
                <a:gd name="G23" fmla="+- G21 10800 0"/>
                <a:gd name="G24" fmla="+- 10800 0 G20"/>
                <a:gd name="G25" fmla="+- 7571 10800 0"/>
                <a:gd name="G26" fmla="?: G9 G17 G25"/>
                <a:gd name="G27" fmla="?: G9 0 21600"/>
                <a:gd name="G28" fmla="cos 10800 -7358606"/>
                <a:gd name="G29" fmla="sin 10800 -7358606"/>
                <a:gd name="G30" fmla="sin 7571 -7358606"/>
                <a:gd name="G31" fmla="+- G28 10800 0"/>
                <a:gd name="G32" fmla="+- G29 10800 0"/>
                <a:gd name="G33" fmla="+- G30 10800 0"/>
                <a:gd name="G34" fmla="?: G4 0 G31"/>
                <a:gd name="G35" fmla="?: -7358606 G34 0"/>
                <a:gd name="G36" fmla="?: G6 G35 G31"/>
                <a:gd name="G37" fmla="+- 21600 0 G36"/>
                <a:gd name="G38" fmla="?: G4 0 G33"/>
                <a:gd name="G39" fmla="?: -735860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316 w 21600"/>
                <a:gd name="T15" fmla="*/ 2300 h 21600"/>
                <a:gd name="T16" fmla="*/ 10800 w 21600"/>
                <a:gd name="T17" fmla="*/ 3229 h 21600"/>
                <a:gd name="T18" fmla="*/ 14284 w 21600"/>
                <a:gd name="T19" fmla="*/ 23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929" y="3794"/>
                  </a:moveTo>
                  <a:cubicBezTo>
                    <a:pt x="8840" y="3421"/>
                    <a:pt x="9815" y="3228"/>
                    <a:pt x="10800" y="3228"/>
                  </a:cubicBezTo>
                  <a:cubicBezTo>
                    <a:pt x="11784" y="3228"/>
                    <a:pt x="12759" y="3421"/>
                    <a:pt x="13670" y="3794"/>
                  </a:cubicBezTo>
                  <a:lnTo>
                    <a:pt x="14895" y="806"/>
                  </a:lnTo>
                  <a:cubicBezTo>
                    <a:pt x="13595" y="273"/>
                    <a:pt x="12204" y="0"/>
                    <a:pt x="10799" y="0"/>
                  </a:cubicBezTo>
                  <a:cubicBezTo>
                    <a:pt x="9395" y="0"/>
                    <a:pt x="8004" y="273"/>
                    <a:pt x="6704" y="80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65" name="AutoShape 9"/>
            <p:cNvSpPr>
              <a:spLocks noChangeArrowheads="1"/>
            </p:cNvSpPr>
            <p:nvPr/>
          </p:nvSpPr>
          <p:spPr bwMode="auto">
            <a:xfrm rot="18106934" flipH="1">
              <a:off x="3600" y="1247"/>
              <a:ext cx="816" cy="816"/>
            </a:xfrm>
            <a:custGeom>
              <a:avLst/>
              <a:gdLst>
                <a:gd name="G0" fmla="+- 5912 0 0"/>
                <a:gd name="G1" fmla="+- -8008200 0 0"/>
                <a:gd name="G2" fmla="+- 0 0 -8008200"/>
                <a:gd name="T0" fmla="*/ 0 256 1"/>
                <a:gd name="T1" fmla="*/ 180 256 1"/>
                <a:gd name="G3" fmla="+- -8008200 T0 T1"/>
                <a:gd name="T2" fmla="*/ 0 256 1"/>
                <a:gd name="T3" fmla="*/ 90 256 1"/>
                <a:gd name="G4" fmla="+- -8008200 T2 T3"/>
                <a:gd name="G5" fmla="*/ G4 2 1"/>
                <a:gd name="T4" fmla="*/ 90 256 1"/>
                <a:gd name="T5" fmla="*/ 0 256 1"/>
                <a:gd name="G6" fmla="+- -8008200 T4 T5"/>
                <a:gd name="G7" fmla="*/ G6 2 1"/>
                <a:gd name="G8" fmla="abs -80082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912"/>
                <a:gd name="G18" fmla="*/ 5912 1 2"/>
                <a:gd name="G19" fmla="+- G18 5400 0"/>
                <a:gd name="G20" fmla="cos G19 -8008200"/>
                <a:gd name="G21" fmla="sin G19 -8008200"/>
                <a:gd name="G22" fmla="+- G20 10800 0"/>
                <a:gd name="G23" fmla="+- G21 10800 0"/>
                <a:gd name="G24" fmla="+- 10800 0 G20"/>
                <a:gd name="G25" fmla="+- 5912 10800 0"/>
                <a:gd name="G26" fmla="?: G9 G17 G25"/>
                <a:gd name="G27" fmla="?: G9 0 21600"/>
                <a:gd name="G28" fmla="cos 10800 -8008200"/>
                <a:gd name="G29" fmla="sin 10800 -8008200"/>
                <a:gd name="G30" fmla="sin 5912 -8008200"/>
                <a:gd name="G31" fmla="+- G28 10800 0"/>
                <a:gd name="G32" fmla="+- G29 10800 0"/>
                <a:gd name="G33" fmla="+- G30 10800 0"/>
                <a:gd name="G34" fmla="?: G4 0 G31"/>
                <a:gd name="G35" fmla="?: -8008200 G34 0"/>
                <a:gd name="G36" fmla="?: G6 G35 G31"/>
                <a:gd name="G37" fmla="+- 21600 0 G36"/>
                <a:gd name="G38" fmla="?: G4 0 G33"/>
                <a:gd name="G39" fmla="?: -80082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347 w 21600"/>
                <a:gd name="T15" fmla="*/ 3728 h 21600"/>
                <a:gd name="T16" fmla="*/ 10800 w 21600"/>
                <a:gd name="T17" fmla="*/ 4888 h 21600"/>
                <a:gd name="T18" fmla="*/ 15253 w 21600"/>
                <a:gd name="T19" fmla="*/ 372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650" y="5797"/>
                  </a:moveTo>
                  <a:cubicBezTo>
                    <a:pt x="8593" y="5203"/>
                    <a:pt x="9685" y="4887"/>
                    <a:pt x="10800" y="4887"/>
                  </a:cubicBezTo>
                  <a:cubicBezTo>
                    <a:pt x="11914" y="4887"/>
                    <a:pt x="13006" y="5203"/>
                    <a:pt x="13949" y="5797"/>
                  </a:cubicBezTo>
                  <a:lnTo>
                    <a:pt x="16554" y="1660"/>
                  </a:lnTo>
                  <a:cubicBezTo>
                    <a:pt x="14831" y="575"/>
                    <a:pt x="12836" y="0"/>
                    <a:pt x="10799" y="0"/>
                  </a:cubicBezTo>
                  <a:cubicBezTo>
                    <a:pt x="8763" y="0"/>
                    <a:pt x="6768" y="575"/>
                    <a:pt x="5045" y="166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66" name="AutoShape 10"/>
            <p:cNvSpPr>
              <a:spLocks noChangeArrowheads="1"/>
            </p:cNvSpPr>
            <p:nvPr/>
          </p:nvSpPr>
          <p:spPr bwMode="auto">
            <a:xfrm rot="17542742" flipV="1">
              <a:off x="3409" y="1055"/>
              <a:ext cx="1296" cy="1297"/>
            </a:xfrm>
            <a:custGeom>
              <a:avLst/>
              <a:gdLst>
                <a:gd name="G0" fmla="+- 7571 0 0"/>
                <a:gd name="G1" fmla="+- -7358606 0 0"/>
                <a:gd name="G2" fmla="+- 0 0 -7358606"/>
                <a:gd name="T0" fmla="*/ 0 256 1"/>
                <a:gd name="T1" fmla="*/ 180 256 1"/>
                <a:gd name="G3" fmla="+- -7358606 T0 T1"/>
                <a:gd name="T2" fmla="*/ 0 256 1"/>
                <a:gd name="T3" fmla="*/ 90 256 1"/>
                <a:gd name="G4" fmla="+- -7358606 T2 T3"/>
                <a:gd name="G5" fmla="*/ G4 2 1"/>
                <a:gd name="T4" fmla="*/ 90 256 1"/>
                <a:gd name="T5" fmla="*/ 0 256 1"/>
                <a:gd name="G6" fmla="+- -7358606 T4 T5"/>
                <a:gd name="G7" fmla="*/ G6 2 1"/>
                <a:gd name="G8" fmla="abs -735860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571"/>
                <a:gd name="G18" fmla="*/ 7571 1 2"/>
                <a:gd name="G19" fmla="+- G18 5400 0"/>
                <a:gd name="G20" fmla="cos G19 -7358606"/>
                <a:gd name="G21" fmla="sin G19 -7358606"/>
                <a:gd name="G22" fmla="+- G20 10800 0"/>
                <a:gd name="G23" fmla="+- G21 10800 0"/>
                <a:gd name="G24" fmla="+- 10800 0 G20"/>
                <a:gd name="G25" fmla="+- 7571 10800 0"/>
                <a:gd name="G26" fmla="?: G9 G17 G25"/>
                <a:gd name="G27" fmla="?: G9 0 21600"/>
                <a:gd name="G28" fmla="cos 10800 -7358606"/>
                <a:gd name="G29" fmla="sin 10800 -7358606"/>
                <a:gd name="G30" fmla="sin 7571 -7358606"/>
                <a:gd name="G31" fmla="+- G28 10800 0"/>
                <a:gd name="G32" fmla="+- G29 10800 0"/>
                <a:gd name="G33" fmla="+- G30 10800 0"/>
                <a:gd name="G34" fmla="?: G4 0 G31"/>
                <a:gd name="G35" fmla="?: -7358606 G34 0"/>
                <a:gd name="G36" fmla="?: G6 G35 G31"/>
                <a:gd name="G37" fmla="+- 21600 0 G36"/>
                <a:gd name="G38" fmla="?: G4 0 G33"/>
                <a:gd name="G39" fmla="?: -735860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316 w 21600"/>
                <a:gd name="T15" fmla="*/ 2300 h 21600"/>
                <a:gd name="T16" fmla="*/ 10800 w 21600"/>
                <a:gd name="T17" fmla="*/ 3229 h 21600"/>
                <a:gd name="T18" fmla="*/ 14284 w 21600"/>
                <a:gd name="T19" fmla="*/ 23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929" y="3794"/>
                  </a:moveTo>
                  <a:cubicBezTo>
                    <a:pt x="8840" y="3421"/>
                    <a:pt x="9815" y="3228"/>
                    <a:pt x="10800" y="3228"/>
                  </a:cubicBezTo>
                  <a:cubicBezTo>
                    <a:pt x="11784" y="3228"/>
                    <a:pt x="12759" y="3421"/>
                    <a:pt x="13670" y="3794"/>
                  </a:cubicBezTo>
                  <a:lnTo>
                    <a:pt x="14895" y="806"/>
                  </a:lnTo>
                  <a:cubicBezTo>
                    <a:pt x="13595" y="273"/>
                    <a:pt x="12204" y="0"/>
                    <a:pt x="10799" y="0"/>
                  </a:cubicBezTo>
                  <a:cubicBezTo>
                    <a:pt x="9395" y="0"/>
                    <a:pt x="8004" y="273"/>
                    <a:pt x="6704" y="80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67" name="AutoShape 11"/>
            <p:cNvSpPr>
              <a:spLocks noChangeArrowheads="1"/>
            </p:cNvSpPr>
            <p:nvPr/>
          </p:nvSpPr>
          <p:spPr bwMode="auto">
            <a:xfrm rot="18106934" flipV="1">
              <a:off x="3649" y="1297"/>
              <a:ext cx="816" cy="816"/>
            </a:xfrm>
            <a:custGeom>
              <a:avLst/>
              <a:gdLst>
                <a:gd name="G0" fmla="+- 5912 0 0"/>
                <a:gd name="G1" fmla="+- -8008200 0 0"/>
                <a:gd name="G2" fmla="+- 0 0 -8008200"/>
                <a:gd name="T0" fmla="*/ 0 256 1"/>
                <a:gd name="T1" fmla="*/ 180 256 1"/>
                <a:gd name="G3" fmla="+- -8008200 T0 T1"/>
                <a:gd name="T2" fmla="*/ 0 256 1"/>
                <a:gd name="T3" fmla="*/ 90 256 1"/>
                <a:gd name="G4" fmla="+- -8008200 T2 T3"/>
                <a:gd name="G5" fmla="*/ G4 2 1"/>
                <a:gd name="T4" fmla="*/ 90 256 1"/>
                <a:gd name="T5" fmla="*/ 0 256 1"/>
                <a:gd name="G6" fmla="+- -8008200 T4 T5"/>
                <a:gd name="G7" fmla="*/ G6 2 1"/>
                <a:gd name="G8" fmla="abs -80082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912"/>
                <a:gd name="G18" fmla="*/ 5912 1 2"/>
                <a:gd name="G19" fmla="+- G18 5400 0"/>
                <a:gd name="G20" fmla="cos G19 -8008200"/>
                <a:gd name="G21" fmla="sin G19 -8008200"/>
                <a:gd name="G22" fmla="+- G20 10800 0"/>
                <a:gd name="G23" fmla="+- G21 10800 0"/>
                <a:gd name="G24" fmla="+- 10800 0 G20"/>
                <a:gd name="G25" fmla="+- 5912 10800 0"/>
                <a:gd name="G26" fmla="?: G9 G17 G25"/>
                <a:gd name="G27" fmla="?: G9 0 21600"/>
                <a:gd name="G28" fmla="cos 10800 -8008200"/>
                <a:gd name="G29" fmla="sin 10800 -8008200"/>
                <a:gd name="G30" fmla="sin 5912 -8008200"/>
                <a:gd name="G31" fmla="+- G28 10800 0"/>
                <a:gd name="G32" fmla="+- G29 10800 0"/>
                <a:gd name="G33" fmla="+- G30 10800 0"/>
                <a:gd name="G34" fmla="?: G4 0 G31"/>
                <a:gd name="G35" fmla="?: -8008200 G34 0"/>
                <a:gd name="G36" fmla="?: G6 G35 G31"/>
                <a:gd name="G37" fmla="+- 21600 0 G36"/>
                <a:gd name="G38" fmla="?: G4 0 G33"/>
                <a:gd name="G39" fmla="?: -80082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347 w 21600"/>
                <a:gd name="T15" fmla="*/ 3728 h 21600"/>
                <a:gd name="T16" fmla="*/ 10800 w 21600"/>
                <a:gd name="T17" fmla="*/ 4888 h 21600"/>
                <a:gd name="T18" fmla="*/ 15253 w 21600"/>
                <a:gd name="T19" fmla="*/ 372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650" y="5797"/>
                  </a:moveTo>
                  <a:cubicBezTo>
                    <a:pt x="8593" y="5203"/>
                    <a:pt x="9685" y="4887"/>
                    <a:pt x="10800" y="4887"/>
                  </a:cubicBezTo>
                  <a:cubicBezTo>
                    <a:pt x="11914" y="4887"/>
                    <a:pt x="13006" y="5203"/>
                    <a:pt x="13949" y="5797"/>
                  </a:cubicBezTo>
                  <a:lnTo>
                    <a:pt x="16554" y="1660"/>
                  </a:lnTo>
                  <a:cubicBezTo>
                    <a:pt x="14831" y="575"/>
                    <a:pt x="12836" y="0"/>
                    <a:pt x="10799" y="0"/>
                  </a:cubicBezTo>
                  <a:cubicBezTo>
                    <a:pt x="8763" y="0"/>
                    <a:pt x="6768" y="575"/>
                    <a:pt x="5045" y="166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68" name="Arc 12"/>
            <p:cNvSpPr>
              <a:spLocks/>
            </p:cNvSpPr>
            <p:nvPr/>
          </p:nvSpPr>
          <p:spPr bwMode="auto">
            <a:xfrm>
              <a:off x="4032" y="1175"/>
              <a:ext cx="666" cy="459"/>
            </a:xfrm>
            <a:custGeom>
              <a:avLst/>
              <a:gdLst>
                <a:gd name="G0" fmla="+- 0 0 0"/>
                <a:gd name="G1" fmla="+- 14753 0 0"/>
                <a:gd name="G2" fmla="+- 21600 0 0"/>
                <a:gd name="T0" fmla="*/ 15777 w 19990"/>
                <a:gd name="T1" fmla="*/ 0 h 14753"/>
                <a:gd name="T2" fmla="*/ 19990 w 19990"/>
                <a:gd name="T3" fmla="*/ 6569 h 14753"/>
                <a:gd name="T4" fmla="*/ 0 w 19990"/>
                <a:gd name="T5" fmla="*/ 14753 h 14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90" h="14753" fill="none" extrusionOk="0">
                  <a:moveTo>
                    <a:pt x="15776" y="0"/>
                  </a:moveTo>
                  <a:cubicBezTo>
                    <a:pt x="17568" y="1915"/>
                    <a:pt x="18995" y="4141"/>
                    <a:pt x="19989" y="6569"/>
                  </a:cubicBezTo>
                </a:path>
                <a:path w="19990" h="14753" stroke="0" extrusionOk="0">
                  <a:moveTo>
                    <a:pt x="15776" y="0"/>
                  </a:moveTo>
                  <a:cubicBezTo>
                    <a:pt x="17568" y="1915"/>
                    <a:pt x="18995" y="4141"/>
                    <a:pt x="19989" y="6569"/>
                  </a:cubicBezTo>
                  <a:lnTo>
                    <a:pt x="0" y="14753"/>
                  </a:lnTo>
                  <a:close/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69" name="Arc 13"/>
            <p:cNvSpPr>
              <a:spLocks/>
            </p:cNvSpPr>
            <p:nvPr/>
          </p:nvSpPr>
          <p:spPr bwMode="auto">
            <a:xfrm flipH="1">
              <a:off x="3366" y="1173"/>
              <a:ext cx="666" cy="459"/>
            </a:xfrm>
            <a:custGeom>
              <a:avLst/>
              <a:gdLst>
                <a:gd name="G0" fmla="+- 0 0 0"/>
                <a:gd name="G1" fmla="+- 14753 0 0"/>
                <a:gd name="G2" fmla="+- 21600 0 0"/>
                <a:gd name="T0" fmla="*/ 15777 w 19990"/>
                <a:gd name="T1" fmla="*/ 0 h 14753"/>
                <a:gd name="T2" fmla="*/ 19990 w 19990"/>
                <a:gd name="T3" fmla="*/ 6569 h 14753"/>
                <a:gd name="T4" fmla="*/ 0 w 19990"/>
                <a:gd name="T5" fmla="*/ 14753 h 14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90" h="14753" fill="none" extrusionOk="0">
                  <a:moveTo>
                    <a:pt x="15776" y="0"/>
                  </a:moveTo>
                  <a:cubicBezTo>
                    <a:pt x="17568" y="1915"/>
                    <a:pt x="18995" y="4141"/>
                    <a:pt x="19989" y="6569"/>
                  </a:cubicBezTo>
                </a:path>
                <a:path w="19990" h="14753" stroke="0" extrusionOk="0">
                  <a:moveTo>
                    <a:pt x="15776" y="0"/>
                  </a:moveTo>
                  <a:cubicBezTo>
                    <a:pt x="17568" y="1915"/>
                    <a:pt x="18995" y="4141"/>
                    <a:pt x="19989" y="6569"/>
                  </a:cubicBezTo>
                  <a:lnTo>
                    <a:pt x="0" y="14753"/>
                  </a:lnTo>
                  <a:close/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70" name="Arc 14"/>
            <p:cNvSpPr>
              <a:spLocks/>
            </p:cNvSpPr>
            <p:nvPr/>
          </p:nvSpPr>
          <p:spPr bwMode="auto">
            <a:xfrm flipV="1">
              <a:off x="4026" y="1749"/>
              <a:ext cx="666" cy="459"/>
            </a:xfrm>
            <a:custGeom>
              <a:avLst/>
              <a:gdLst>
                <a:gd name="G0" fmla="+- 0 0 0"/>
                <a:gd name="G1" fmla="+- 14753 0 0"/>
                <a:gd name="G2" fmla="+- 21600 0 0"/>
                <a:gd name="T0" fmla="*/ 15777 w 19990"/>
                <a:gd name="T1" fmla="*/ 0 h 14753"/>
                <a:gd name="T2" fmla="*/ 19990 w 19990"/>
                <a:gd name="T3" fmla="*/ 6569 h 14753"/>
                <a:gd name="T4" fmla="*/ 0 w 19990"/>
                <a:gd name="T5" fmla="*/ 14753 h 14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90" h="14753" fill="none" extrusionOk="0">
                  <a:moveTo>
                    <a:pt x="15776" y="0"/>
                  </a:moveTo>
                  <a:cubicBezTo>
                    <a:pt x="17568" y="1915"/>
                    <a:pt x="18995" y="4141"/>
                    <a:pt x="19989" y="6569"/>
                  </a:cubicBezTo>
                </a:path>
                <a:path w="19990" h="14753" stroke="0" extrusionOk="0">
                  <a:moveTo>
                    <a:pt x="15776" y="0"/>
                  </a:moveTo>
                  <a:cubicBezTo>
                    <a:pt x="17568" y="1915"/>
                    <a:pt x="18995" y="4141"/>
                    <a:pt x="19989" y="6569"/>
                  </a:cubicBezTo>
                  <a:lnTo>
                    <a:pt x="0" y="14753"/>
                  </a:lnTo>
                  <a:close/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71" name="Arc 15"/>
            <p:cNvSpPr>
              <a:spLocks/>
            </p:cNvSpPr>
            <p:nvPr/>
          </p:nvSpPr>
          <p:spPr bwMode="auto">
            <a:xfrm flipH="1" flipV="1">
              <a:off x="3360" y="1747"/>
              <a:ext cx="666" cy="459"/>
            </a:xfrm>
            <a:custGeom>
              <a:avLst/>
              <a:gdLst>
                <a:gd name="G0" fmla="+- 0 0 0"/>
                <a:gd name="G1" fmla="+- 14753 0 0"/>
                <a:gd name="G2" fmla="+- 21600 0 0"/>
                <a:gd name="T0" fmla="*/ 15777 w 19990"/>
                <a:gd name="T1" fmla="*/ 0 h 14753"/>
                <a:gd name="T2" fmla="*/ 19990 w 19990"/>
                <a:gd name="T3" fmla="*/ 6569 h 14753"/>
                <a:gd name="T4" fmla="*/ 0 w 19990"/>
                <a:gd name="T5" fmla="*/ 14753 h 14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90" h="14753" fill="none" extrusionOk="0">
                  <a:moveTo>
                    <a:pt x="15776" y="0"/>
                  </a:moveTo>
                  <a:cubicBezTo>
                    <a:pt x="17568" y="1915"/>
                    <a:pt x="18995" y="4141"/>
                    <a:pt x="19989" y="6569"/>
                  </a:cubicBezTo>
                </a:path>
                <a:path w="19990" h="14753" stroke="0" extrusionOk="0">
                  <a:moveTo>
                    <a:pt x="15776" y="0"/>
                  </a:moveTo>
                  <a:cubicBezTo>
                    <a:pt x="17568" y="1915"/>
                    <a:pt x="18995" y="4141"/>
                    <a:pt x="19989" y="6569"/>
                  </a:cubicBezTo>
                  <a:lnTo>
                    <a:pt x="0" y="14753"/>
                  </a:lnTo>
                  <a:close/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72" name="AutoShape 16"/>
            <p:cNvSpPr>
              <a:spLocks noChangeArrowheads="1"/>
            </p:cNvSpPr>
            <p:nvPr/>
          </p:nvSpPr>
          <p:spPr bwMode="auto">
            <a:xfrm rot="-17542742" flipH="1" flipV="1">
              <a:off x="3361" y="1055"/>
              <a:ext cx="1296" cy="1297"/>
            </a:xfrm>
            <a:custGeom>
              <a:avLst/>
              <a:gdLst>
                <a:gd name="G0" fmla="+- 7571 0 0"/>
                <a:gd name="G1" fmla="+- -7358606 0 0"/>
                <a:gd name="G2" fmla="+- 0 0 -7358606"/>
                <a:gd name="T0" fmla="*/ 0 256 1"/>
                <a:gd name="T1" fmla="*/ 180 256 1"/>
                <a:gd name="G3" fmla="+- -7358606 T0 T1"/>
                <a:gd name="T2" fmla="*/ 0 256 1"/>
                <a:gd name="T3" fmla="*/ 90 256 1"/>
                <a:gd name="G4" fmla="+- -7358606 T2 T3"/>
                <a:gd name="G5" fmla="*/ G4 2 1"/>
                <a:gd name="T4" fmla="*/ 90 256 1"/>
                <a:gd name="T5" fmla="*/ 0 256 1"/>
                <a:gd name="G6" fmla="+- -7358606 T4 T5"/>
                <a:gd name="G7" fmla="*/ G6 2 1"/>
                <a:gd name="G8" fmla="abs -735860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571"/>
                <a:gd name="G18" fmla="*/ 7571 1 2"/>
                <a:gd name="G19" fmla="+- G18 5400 0"/>
                <a:gd name="G20" fmla="cos G19 -7358606"/>
                <a:gd name="G21" fmla="sin G19 -7358606"/>
                <a:gd name="G22" fmla="+- G20 10800 0"/>
                <a:gd name="G23" fmla="+- G21 10800 0"/>
                <a:gd name="G24" fmla="+- 10800 0 G20"/>
                <a:gd name="G25" fmla="+- 7571 10800 0"/>
                <a:gd name="G26" fmla="?: G9 G17 G25"/>
                <a:gd name="G27" fmla="?: G9 0 21600"/>
                <a:gd name="G28" fmla="cos 10800 -7358606"/>
                <a:gd name="G29" fmla="sin 10800 -7358606"/>
                <a:gd name="G30" fmla="sin 7571 -7358606"/>
                <a:gd name="G31" fmla="+- G28 10800 0"/>
                <a:gd name="G32" fmla="+- G29 10800 0"/>
                <a:gd name="G33" fmla="+- G30 10800 0"/>
                <a:gd name="G34" fmla="?: G4 0 G31"/>
                <a:gd name="G35" fmla="?: -7358606 G34 0"/>
                <a:gd name="G36" fmla="?: G6 G35 G31"/>
                <a:gd name="G37" fmla="+- 21600 0 G36"/>
                <a:gd name="G38" fmla="?: G4 0 G33"/>
                <a:gd name="G39" fmla="?: -735860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316 w 21600"/>
                <a:gd name="T15" fmla="*/ 2300 h 21600"/>
                <a:gd name="T16" fmla="*/ 10800 w 21600"/>
                <a:gd name="T17" fmla="*/ 3229 h 21600"/>
                <a:gd name="T18" fmla="*/ 14284 w 21600"/>
                <a:gd name="T19" fmla="*/ 23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929" y="3794"/>
                  </a:moveTo>
                  <a:cubicBezTo>
                    <a:pt x="8840" y="3421"/>
                    <a:pt x="9815" y="3228"/>
                    <a:pt x="10800" y="3228"/>
                  </a:cubicBezTo>
                  <a:cubicBezTo>
                    <a:pt x="11784" y="3228"/>
                    <a:pt x="12759" y="3421"/>
                    <a:pt x="13670" y="3794"/>
                  </a:cubicBezTo>
                  <a:lnTo>
                    <a:pt x="14895" y="806"/>
                  </a:lnTo>
                  <a:cubicBezTo>
                    <a:pt x="13595" y="273"/>
                    <a:pt x="12204" y="0"/>
                    <a:pt x="10799" y="0"/>
                  </a:cubicBezTo>
                  <a:cubicBezTo>
                    <a:pt x="9395" y="0"/>
                    <a:pt x="8004" y="273"/>
                    <a:pt x="6704" y="80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73" name="AutoShape 17"/>
            <p:cNvSpPr>
              <a:spLocks noChangeArrowheads="1"/>
            </p:cNvSpPr>
            <p:nvPr/>
          </p:nvSpPr>
          <p:spPr bwMode="auto">
            <a:xfrm rot="-18106934" flipH="1" flipV="1">
              <a:off x="3600" y="1297"/>
              <a:ext cx="816" cy="816"/>
            </a:xfrm>
            <a:custGeom>
              <a:avLst/>
              <a:gdLst>
                <a:gd name="G0" fmla="+- 5912 0 0"/>
                <a:gd name="G1" fmla="+- -8008200 0 0"/>
                <a:gd name="G2" fmla="+- 0 0 -8008200"/>
                <a:gd name="T0" fmla="*/ 0 256 1"/>
                <a:gd name="T1" fmla="*/ 180 256 1"/>
                <a:gd name="G3" fmla="+- -8008200 T0 T1"/>
                <a:gd name="T2" fmla="*/ 0 256 1"/>
                <a:gd name="T3" fmla="*/ 90 256 1"/>
                <a:gd name="G4" fmla="+- -8008200 T2 T3"/>
                <a:gd name="G5" fmla="*/ G4 2 1"/>
                <a:gd name="T4" fmla="*/ 90 256 1"/>
                <a:gd name="T5" fmla="*/ 0 256 1"/>
                <a:gd name="G6" fmla="+- -8008200 T4 T5"/>
                <a:gd name="G7" fmla="*/ G6 2 1"/>
                <a:gd name="G8" fmla="abs -80082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912"/>
                <a:gd name="G18" fmla="*/ 5912 1 2"/>
                <a:gd name="G19" fmla="+- G18 5400 0"/>
                <a:gd name="G20" fmla="cos G19 -8008200"/>
                <a:gd name="G21" fmla="sin G19 -8008200"/>
                <a:gd name="G22" fmla="+- G20 10800 0"/>
                <a:gd name="G23" fmla="+- G21 10800 0"/>
                <a:gd name="G24" fmla="+- 10800 0 G20"/>
                <a:gd name="G25" fmla="+- 5912 10800 0"/>
                <a:gd name="G26" fmla="?: G9 G17 G25"/>
                <a:gd name="G27" fmla="?: G9 0 21600"/>
                <a:gd name="G28" fmla="cos 10800 -8008200"/>
                <a:gd name="G29" fmla="sin 10800 -8008200"/>
                <a:gd name="G30" fmla="sin 5912 -8008200"/>
                <a:gd name="G31" fmla="+- G28 10800 0"/>
                <a:gd name="G32" fmla="+- G29 10800 0"/>
                <a:gd name="G33" fmla="+- G30 10800 0"/>
                <a:gd name="G34" fmla="?: G4 0 G31"/>
                <a:gd name="G35" fmla="?: -8008200 G34 0"/>
                <a:gd name="G36" fmla="?: G6 G35 G31"/>
                <a:gd name="G37" fmla="+- 21600 0 G36"/>
                <a:gd name="G38" fmla="?: G4 0 G33"/>
                <a:gd name="G39" fmla="?: -80082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347 w 21600"/>
                <a:gd name="T15" fmla="*/ 3728 h 21600"/>
                <a:gd name="T16" fmla="*/ 10800 w 21600"/>
                <a:gd name="T17" fmla="*/ 4888 h 21600"/>
                <a:gd name="T18" fmla="*/ 15253 w 21600"/>
                <a:gd name="T19" fmla="*/ 372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650" y="5797"/>
                  </a:moveTo>
                  <a:cubicBezTo>
                    <a:pt x="8593" y="5203"/>
                    <a:pt x="9685" y="4887"/>
                    <a:pt x="10800" y="4887"/>
                  </a:cubicBezTo>
                  <a:cubicBezTo>
                    <a:pt x="11914" y="4887"/>
                    <a:pt x="13006" y="5203"/>
                    <a:pt x="13949" y="5797"/>
                  </a:cubicBezTo>
                  <a:lnTo>
                    <a:pt x="16554" y="1660"/>
                  </a:lnTo>
                  <a:cubicBezTo>
                    <a:pt x="14831" y="575"/>
                    <a:pt x="12836" y="0"/>
                    <a:pt x="10799" y="0"/>
                  </a:cubicBezTo>
                  <a:cubicBezTo>
                    <a:pt x="8763" y="0"/>
                    <a:pt x="6768" y="575"/>
                    <a:pt x="5045" y="166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74" name="Oval 18"/>
            <p:cNvSpPr>
              <a:spLocks noChangeArrowheads="1"/>
            </p:cNvSpPr>
            <p:nvPr/>
          </p:nvSpPr>
          <p:spPr bwMode="auto">
            <a:xfrm>
              <a:off x="3792" y="1440"/>
              <a:ext cx="480" cy="4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75" name="Freeform 19"/>
            <p:cNvSpPr>
              <a:spLocks/>
            </p:cNvSpPr>
            <p:nvPr/>
          </p:nvSpPr>
          <p:spPr bwMode="auto">
            <a:xfrm>
              <a:off x="3056" y="1344"/>
              <a:ext cx="304" cy="752"/>
            </a:xfrm>
            <a:custGeom>
              <a:avLst/>
              <a:gdLst>
                <a:gd name="T0" fmla="*/ 304 w 304"/>
                <a:gd name="T1" fmla="*/ 0 h 752"/>
                <a:gd name="T2" fmla="*/ 256 w 304"/>
                <a:gd name="T3" fmla="*/ 96 h 752"/>
                <a:gd name="T4" fmla="*/ 112 w 304"/>
                <a:gd name="T5" fmla="*/ 96 h 752"/>
                <a:gd name="T6" fmla="*/ 16 w 304"/>
                <a:gd name="T7" fmla="*/ 384 h 752"/>
                <a:gd name="T8" fmla="*/ 208 w 304"/>
                <a:gd name="T9" fmla="*/ 480 h 752"/>
                <a:gd name="T10" fmla="*/ 160 w 304"/>
                <a:gd name="T11" fmla="*/ 720 h 752"/>
                <a:gd name="T12" fmla="*/ 304 w 304"/>
                <a:gd name="T13" fmla="*/ 67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752">
                  <a:moveTo>
                    <a:pt x="304" y="0"/>
                  </a:moveTo>
                  <a:cubicBezTo>
                    <a:pt x="296" y="40"/>
                    <a:pt x="288" y="80"/>
                    <a:pt x="256" y="96"/>
                  </a:cubicBezTo>
                  <a:cubicBezTo>
                    <a:pt x="224" y="112"/>
                    <a:pt x="152" y="48"/>
                    <a:pt x="112" y="96"/>
                  </a:cubicBezTo>
                  <a:cubicBezTo>
                    <a:pt x="72" y="144"/>
                    <a:pt x="0" y="320"/>
                    <a:pt x="16" y="384"/>
                  </a:cubicBezTo>
                  <a:cubicBezTo>
                    <a:pt x="32" y="448"/>
                    <a:pt x="184" y="424"/>
                    <a:pt x="208" y="480"/>
                  </a:cubicBezTo>
                  <a:cubicBezTo>
                    <a:pt x="232" y="536"/>
                    <a:pt x="144" y="688"/>
                    <a:pt x="160" y="720"/>
                  </a:cubicBezTo>
                  <a:cubicBezTo>
                    <a:pt x="176" y="752"/>
                    <a:pt x="280" y="680"/>
                    <a:pt x="304" y="672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9076" name="Freeform 20"/>
            <p:cNvSpPr>
              <a:spLocks/>
            </p:cNvSpPr>
            <p:nvPr/>
          </p:nvSpPr>
          <p:spPr bwMode="auto">
            <a:xfrm>
              <a:off x="3392" y="912"/>
              <a:ext cx="1168" cy="288"/>
            </a:xfrm>
            <a:custGeom>
              <a:avLst/>
              <a:gdLst>
                <a:gd name="T0" fmla="*/ 112 w 1168"/>
                <a:gd name="T1" fmla="*/ 288 h 288"/>
                <a:gd name="T2" fmla="*/ 160 w 1168"/>
                <a:gd name="T3" fmla="*/ 192 h 288"/>
                <a:gd name="T4" fmla="*/ 16 w 1168"/>
                <a:gd name="T5" fmla="*/ 96 h 288"/>
                <a:gd name="T6" fmla="*/ 256 w 1168"/>
                <a:gd name="T7" fmla="*/ 48 h 288"/>
                <a:gd name="T8" fmla="*/ 496 w 1168"/>
                <a:gd name="T9" fmla="*/ 192 h 288"/>
                <a:gd name="T10" fmla="*/ 880 w 1168"/>
                <a:gd name="T11" fmla="*/ 0 h 288"/>
                <a:gd name="T12" fmla="*/ 1120 w 1168"/>
                <a:gd name="T13" fmla="*/ 192 h 288"/>
                <a:gd name="T14" fmla="*/ 1168 w 1168"/>
                <a:gd name="T15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8" h="288">
                  <a:moveTo>
                    <a:pt x="112" y="288"/>
                  </a:moveTo>
                  <a:cubicBezTo>
                    <a:pt x="144" y="256"/>
                    <a:pt x="176" y="224"/>
                    <a:pt x="160" y="192"/>
                  </a:cubicBezTo>
                  <a:cubicBezTo>
                    <a:pt x="144" y="160"/>
                    <a:pt x="0" y="120"/>
                    <a:pt x="16" y="96"/>
                  </a:cubicBezTo>
                  <a:cubicBezTo>
                    <a:pt x="32" y="72"/>
                    <a:pt x="176" y="32"/>
                    <a:pt x="256" y="48"/>
                  </a:cubicBezTo>
                  <a:cubicBezTo>
                    <a:pt x="336" y="64"/>
                    <a:pt x="392" y="200"/>
                    <a:pt x="496" y="192"/>
                  </a:cubicBezTo>
                  <a:cubicBezTo>
                    <a:pt x="600" y="184"/>
                    <a:pt x="776" y="0"/>
                    <a:pt x="880" y="0"/>
                  </a:cubicBezTo>
                  <a:cubicBezTo>
                    <a:pt x="984" y="0"/>
                    <a:pt x="1072" y="144"/>
                    <a:pt x="1120" y="192"/>
                  </a:cubicBezTo>
                  <a:cubicBezTo>
                    <a:pt x="1168" y="240"/>
                    <a:pt x="1168" y="264"/>
                    <a:pt x="1168" y="288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9077" name="Freeform 21"/>
            <p:cNvSpPr>
              <a:spLocks/>
            </p:cNvSpPr>
            <p:nvPr/>
          </p:nvSpPr>
          <p:spPr bwMode="auto">
            <a:xfrm>
              <a:off x="3000" y="888"/>
              <a:ext cx="2379" cy="1392"/>
            </a:xfrm>
            <a:custGeom>
              <a:avLst/>
              <a:gdLst>
                <a:gd name="T0" fmla="*/ 504 w 2379"/>
                <a:gd name="T1" fmla="*/ 1320 h 1392"/>
                <a:gd name="T2" fmla="*/ 408 w 2379"/>
                <a:gd name="T3" fmla="*/ 1368 h 1392"/>
                <a:gd name="T4" fmla="*/ 312 w 2379"/>
                <a:gd name="T5" fmla="*/ 1176 h 1392"/>
                <a:gd name="T6" fmla="*/ 264 w 2379"/>
                <a:gd name="T7" fmla="*/ 1128 h 1392"/>
                <a:gd name="T8" fmla="*/ 168 w 2379"/>
                <a:gd name="T9" fmla="*/ 1032 h 1392"/>
                <a:gd name="T10" fmla="*/ 168 w 2379"/>
                <a:gd name="T11" fmla="*/ 792 h 1392"/>
                <a:gd name="T12" fmla="*/ 24 w 2379"/>
                <a:gd name="T13" fmla="*/ 600 h 1392"/>
                <a:gd name="T14" fmla="*/ 312 w 2379"/>
                <a:gd name="T15" fmla="*/ 600 h 1392"/>
                <a:gd name="T16" fmla="*/ 216 w 2379"/>
                <a:gd name="T17" fmla="*/ 408 h 1392"/>
                <a:gd name="T18" fmla="*/ 456 w 2379"/>
                <a:gd name="T19" fmla="*/ 216 h 1392"/>
                <a:gd name="T20" fmla="*/ 552 w 2379"/>
                <a:gd name="T21" fmla="*/ 120 h 1392"/>
                <a:gd name="T22" fmla="*/ 744 w 2379"/>
                <a:gd name="T23" fmla="*/ 24 h 1392"/>
                <a:gd name="T24" fmla="*/ 792 w 2379"/>
                <a:gd name="T25" fmla="*/ 264 h 1392"/>
                <a:gd name="T26" fmla="*/ 1032 w 2379"/>
                <a:gd name="T27" fmla="*/ 216 h 1392"/>
                <a:gd name="T28" fmla="*/ 1032 w 2379"/>
                <a:gd name="T29" fmla="*/ 72 h 1392"/>
                <a:gd name="T30" fmla="*/ 1224 w 2379"/>
                <a:gd name="T31" fmla="*/ 72 h 1392"/>
                <a:gd name="T32" fmla="*/ 1416 w 2379"/>
                <a:gd name="T33" fmla="*/ 24 h 1392"/>
                <a:gd name="T34" fmla="*/ 1464 w 2379"/>
                <a:gd name="T35" fmla="*/ 216 h 1392"/>
                <a:gd name="T36" fmla="*/ 1704 w 2379"/>
                <a:gd name="T37" fmla="*/ 264 h 1392"/>
                <a:gd name="T38" fmla="*/ 1848 w 2379"/>
                <a:gd name="T39" fmla="*/ 552 h 1392"/>
                <a:gd name="T40" fmla="*/ 1800 w 2379"/>
                <a:gd name="T41" fmla="*/ 696 h 1392"/>
                <a:gd name="T42" fmla="*/ 1992 w 2379"/>
                <a:gd name="T43" fmla="*/ 792 h 1392"/>
                <a:gd name="T44" fmla="*/ 1896 w 2379"/>
                <a:gd name="T45" fmla="*/ 1032 h 1392"/>
                <a:gd name="T46" fmla="*/ 1944 w 2379"/>
                <a:gd name="T47" fmla="*/ 1176 h 1392"/>
                <a:gd name="T48" fmla="*/ 2168 w 2379"/>
                <a:gd name="T49" fmla="*/ 1152 h 1392"/>
                <a:gd name="T50" fmla="*/ 2344 w 2379"/>
                <a:gd name="T51" fmla="*/ 1000 h 1392"/>
                <a:gd name="T52" fmla="*/ 2376 w 2379"/>
                <a:gd name="T53" fmla="*/ 1128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79" h="1392">
                  <a:moveTo>
                    <a:pt x="504" y="1320"/>
                  </a:moveTo>
                  <a:cubicBezTo>
                    <a:pt x="472" y="1356"/>
                    <a:pt x="440" y="1392"/>
                    <a:pt x="408" y="1368"/>
                  </a:cubicBezTo>
                  <a:cubicBezTo>
                    <a:pt x="376" y="1344"/>
                    <a:pt x="336" y="1216"/>
                    <a:pt x="312" y="1176"/>
                  </a:cubicBezTo>
                  <a:cubicBezTo>
                    <a:pt x="288" y="1136"/>
                    <a:pt x="288" y="1152"/>
                    <a:pt x="264" y="1128"/>
                  </a:cubicBezTo>
                  <a:cubicBezTo>
                    <a:pt x="240" y="1104"/>
                    <a:pt x="184" y="1088"/>
                    <a:pt x="168" y="1032"/>
                  </a:cubicBezTo>
                  <a:cubicBezTo>
                    <a:pt x="152" y="976"/>
                    <a:pt x="192" y="864"/>
                    <a:pt x="168" y="792"/>
                  </a:cubicBezTo>
                  <a:cubicBezTo>
                    <a:pt x="144" y="720"/>
                    <a:pt x="0" y="632"/>
                    <a:pt x="24" y="600"/>
                  </a:cubicBezTo>
                  <a:cubicBezTo>
                    <a:pt x="48" y="568"/>
                    <a:pt x="280" y="632"/>
                    <a:pt x="312" y="600"/>
                  </a:cubicBezTo>
                  <a:cubicBezTo>
                    <a:pt x="344" y="568"/>
                    <a:pt x="192" y="472"/>
                    <a:pt x="216" y="408"/>
                  </a:cubicBezTo>
                  <a:cubicBezTo>
                    <a:pt x="240" y="344"/>
                    <a:pt x="400" y="264"/>
                    <a:pt x="456" y="216"/>
                  </a:cubicBezTo>
                  <a:cubicBezTo>
                    <a:pt x="512" y="168"/>
                    <a:pt x="504" y="152"/>
                    <a:pt x="552" y="120"/>
                  </a:cubicBezTo>
                  <a:cubicBezTo>
                    <a:pt x="600" y="88"/>
                    <a:pt x="704" y="0"/>
                    <a:pt x="744" y="24"/>
                  </a:cubicBezTo>
                  <a:cubicBezTo>
                    <a:pt x="784" y="48"/>
                    <a:pt x="744" y="232"/>
                    <a:pt x="792" y="264"/>
                  </a:cubicBezTo>
                  <a:cubicBezTo>
                    <a:pt x="840" y="296"/>
                    <a:pt x="992" y="248"/>
                    <a:pt x="1032" y="216"/>
                  </a:cubicBezTo>
                  <a:cubicBezTo>
                    <a:pt x="1072" y="184"/>
                    <a:pt x="1000" y="96"/>
                    <a:pt x="1032" y="72"/>
                  </a:cubicBezTo>
                  <a:cubicBezTo>
                    <a:pt x="1064" y="48"/>
                    <a:pt x="1160" y="80"/>
                    <a:pt x="1224" y="72"/>
                  </a:cubicBezTo>
                  <a:cubicBezTo>
                    <a:pt x="1288" y="64"/>
                    <a:pt x="1376" y="0"/>
                    <a:pt x="1416" y="24"/>
                  </a:cubicBezTo>
                  <a:cubicBezTo>
                    <a:pt x="1456" y="48"/>
                    <a:pt x="1416" y="176"/>
                    <a:pt x="1464" y="216"/>
                  </a:cubicBezTo>
                  <a:cubicBezTo>
                    <a:pt x="1512" y="256"/>
                    <a:pt x="1640" y="208"/>
                    <a:pt x="1704" y="264"/>
                  </a:cubicBezTo>
                  <a:cubicBezTo>
                    <a:pt x="1768" y="320"/>
                    <a:pt x="1832" y="480"/>
                    <a:pt x="1848" y="552"/>
                  </a:cubicBezTo>
                  <a:cubicBezTo>
                    <a:pt x="1864" y="624"/>
                    <a:pt x="1776" y="656"/>
                    <a:pt x="1800" y="696"/>
                  </a:cubicBezTo>
                  <a:cubicBezTo>
                    <a:pt x="1824" y="736"/>
                    <a:pt x="1976" y="736"/>
                    <a:pt x="1992" y="792"/>
                  </a:cubicBezTo>
                  <a:cubicBezTo>
                    <a:pt x="2008" y="848"/>
                    <a:pt x="1904" y="968"/>
                    <a:pt x="1896" y="1032"/>
                  </a:cubicBezTo>
                  <a:cubicBezTo>
                    <a:pt x="1888" y="1096"/>
                    <a:pt x="1899" y="1156"/>
                    <a:pt x="1944" y="1176"/>
                  </a:cubicBezTo>
                  <a:cubicBezTo>
                    <a:pt x="1989" y="1196"/>
                    <a:pt x="2101" y="1181"/>
                    <a:pt x="2168" y="1152"/>
                  </a:cubicBezTo>
                  <a:cubicBezTo>
                    <a:pt x="2235" y="1123"/>
                    <a:pt x="2309" y="1004"/>
                    <a:pt x="2344" y="1000"/>
                  </a:cubicBezTo>
                  <a:cubicBezTo>
                    <a:pt x="2379" y="996"/>
                    <a:pt x="2369" y="1101"/>
                    <a:pt x="2376" y="1128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9078" name="Freeform 22"/>
            <p:cNvSpPr>
              <a:spLocks/>
            </p:cNvSpPr>
            <p:nvPr/>
          </p:nvSpPr>
          <p:spPr bwMode="auto">
            <a:xfrm>
              <a:off x="4656" y="1344"/>
              <a:ext cx="408" cy="672"/>
            </a:xfrm>
            <a:custGeom>
              <a:avLst/>
              <a:gdLst>
                <a:gd name="T0" fmla="*/ 48 w 408"/>
                <a:gd name="T1" fmla="*/ 0 h 672"/>
                <a:gd name="T2" fmla="*/ 144 w 408"/>
                <a:gd name="T3" fmla="*/ 96 h 672"/>
                <a:gd name="T4" fmla="*/ 288 w 408"/>
                <a:gd name="T5" fmla="*/ 96 h 672"/>
                <a:gd name="T6" fmla="*/ 240 w 408"/>
                <a:gd name="T7" fmla="*/ 336 h 672"/>
                <a:gd name="T8" fmla="*/ 384 w 408"/>
                <a:gd name="T9" fmla="*/ 576 h 672"/>
                <a:gd name="T10" fmla="*/ 96 w 408"/>
                <a:gd name="T11" fmla="*/ 576 h 672"/>
                <a:gd name="T12" fmla="*/ 0 w 408"/>
                <a:gd name="T13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672">
                  <a:moveTo>
                    <a:pt x="48" y="0"/>
                  </a:moveTo>
                  <a:cubicBezTo>
                    <a:pt x="76" y="40"/>
                    <a:pt x="104" y="80"/>
                    <a:pt x="144" y="96"/>
                  </a:cubicBezTo>
                  <a:cubicBezTo>
                    <a:pt x="184" y="112"/>
                    <a:pt x="272" y="56"/>
                    <a:pt x="288" y="96"/>
                  </a:cubicBezTo>
                  <a:cubicBezTo>
                    <a:pt x="304" y="136"/>
                    <a:pt x="224" y="256"/>
                    <a:pt x="240" y="336"/>
                  </a:cubicBezTo>
                  <a:cubicBezTo>
                    <a:pt x="256" y="416"/>
                    <a:pt x="408" y="536"/>
                    <a:pt x="384" y="576"/>
                  </a:cubicBezTo>
                  <a:cubicBezTo>
                    <a:pt x="360" y="616"/>
                    <a:pt x="160" y="560"/>
                    <a:pt x="96" y="576"/>
                  </a:cubicBezTo>
                  <a:cubicBezTo>
                    <a:pt x="32" y="592"/>
                    <a:pt x="16" y="632"/>
                    <a:pt x="0" y="672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9079" name="Freeform 23"/>
            <p:cNvSpPr>
              <a:spLocks/>
            </p:cNvSpPr>
            <p:nvPr/>
          </p:nvSpPr>
          <p:spPr bwMode="auto">
            <a:xfrm>
              <a:off x="4528" y="2015"/>
              <a:ext cx="880" cy="492"/>
            </a:xfrm>
            <a:custGeom>
              <a:avLst/>
              <a:gdLst>
                <a:gd name="T0" fmla="*/ 40 w 880"/>
                <a:gd name="T1" fmla="*/ 169 h 492"/>
                <a:gd name="T2" fmla="*/ 32 w 880"/>
                <a:gd name="T3" fmla="*/ 289 h 492"/>
                <a:gd name="T4" fmla="*/ 232 w 880"/>
                <a:gd name="T5" fmla="*/ 209 h 492"/>
                <a:gd name="T6" fmla="*/ 504 w 880"/>
                <a:gd name="T7" fmla="*/ 1 h 492"/>
                <a:gd name="T8" fmla="*/ 592 w 880"/>
                <a:gd name="T9" fmla="*/ 217 h 492"/>
                <a:gd name="T10" fmla="*/ 744 w 880"/>
                <a:gd name="T11" fmla="*/ 473 h 492"/>
                <a:gd name="T12" fmla="*/ 880 w 880"/>
                <a:gd name="T13" fmla="*/ 329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0" h="492">
                  <a:moveTo>
                    <a:pt x="40" y="169"/>
                  </a:moveTo>
                  <a:cubicBezTo>
                    <a:pt x="40" y="190"/>
                    <a:pt x="0" y="282"/>
                    <a:pt x="32" y="289"/>
                  </a:cubicBezTo>
                  <a:cubicBezTo>
                    <a:pt x="64" y="296"/>
                    <a:pt x="153" y="257"/>
                    <a:pt x="232" y="209"/>
                  </a:cubicBezTo>
                  <a:cubicBezTo>
                    <a:pt x="311" y="161"/>
                    <a:pt x="444" y="0"/>
                    <a:pt x="504" y="1"/>
                  </a:cubicBezTo>
                  <a:cubicBezTo>
                    <a:pt x="564" y="2"/>
                    <a:pt x="552" y="138"/>
                    <a:pt x="592" y="217"/>
                  </a:cubicBezTo>
                  <a:cubicBezTo>
                    <a:pt x="632" y="296"/>
                    <a:pt x="696" y="454"/>
                    <a:pt x="744" y="473"/>
                  </a:cubicBezTo>
                  <a:cubicBezTo>
                    <a:pt x="792" y="492"/>
                    <a:pt x="852" y="359"/>
                    <a:pt x="880" y="329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9080" name="Oval 24"/>
            <p:cNvSpPr>
              <a:spLocks noChangeArrowheads="1"/>
            </p:cNvSpPr>
            <p:nvPr/>
          </p:nvSpPr>
          <p:spPr bwMode="auto">
            <a:xfrm>
              <a:off x="5280" y="2016"/>
              <a:ext cx="240" cy="24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81" name="Oval 25"/>
            <p:cNvSpPr>
              <a:spLocks noChangeArrowheads="1"/>
            </p:cNvSpPr>
            <p:nvPr/>
          </p:nvSpPr>
          <p:spPr bwMode="auto">
            <a:xfrm>
              <a:off x="5280" y="2112"/>
              <a:ext cx="240" cy="24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9082" name="AutoShape 26"/>
          <p:cNvSpPr>
            <a:spLocks/>
          </p:cNvSpPr>
          <p:nvPr/>
        </p:nvSpPr>
        <p:spPr bwMode="auto">
          <a:xfrm>
            <a:off x="5943600" y="3505200"/>
            <a:ext cx="1181100" cy="376238"/>
          </a:xfrm>
          <a:prstGeom prst="accentCallout2">
            <a:avLst>
              <a:gd name="adj1" fmla="val 30380"/>
              <a:gd name="adj2" fmla="val -6454"/>
              <a:gd name="adj3" fmla="val 30380"/>
              <a:gd name="adj4" fmla="val -14787"/>
              <a:gd name="adj5" fmla="val -84810"/>
              <a:gd name="adj6" fmla="val -24463"/>
            </a:avLst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1800"/>
              <a:t>winding</a:t>
            </a:r>
          </a:p>
        </p:txBody>
      </p:sp>
      <p:sp>
        <p:nvSpPr>
          <p:cNvPr id="429083" name="AutoShape 27"/>
          <p:cNvSpPr>
            <a:spLocks/>
          </p:cNvSpPr>
          <p:nvPr/>
        </p:nvSpPr>
        <p:spPr bwMode="auto">
          <a:xfrm>
            <a:off x="7734300" y="1447800"/>
            <a:ext cx="1181100" cy="376238"/>
          </a:xfrm>
          <a:prstGeom prst="accentCallout2">
            <a:avLst>
              <a:gd name="adj1" fmla="val 30380"/>
              <a:gd name="adj2" fmla="val -6454"/>
              <a:gd name="adj3" fmla="val 30380"/>
              <a:gd name="adj4" fmla="val -17741"/>
              <a:gd name="adj5" fmla="val 158227"/>
              <a:gd name="adj6" fmla="val -30912"/>
            </a:avLst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1800"/>
              <a:t>heater</a:t>
            </a:r>
          </a:p>
        </p:txBody>
      </p:sp>
    </p:spTree>
    <p:extLst>
      <p:ext uri="{BB962C8B-B14F-4D97-AF65-F5344CB8AC3E}">
        <p14:creationId xmlns:p14="http://schemas.microsoft.com/office/powerpoint/2010/main" val="2475298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62662" y="1196752"/>
            <a:ext cx="5021013" cy="506916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magnetic energy is completely dissipated in the internal resistance, which depends on the temperature and volume of the normal zone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In this case it is not possible to separate the problem in quench integral and cable property, but we can make approximations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Assume that: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whole magnet is normal at </a:t>
            </a:r>
            <a:r>
              <a:rPr lang="en-US" sz="2000" i="1" dirty="0" err="1">
                <a:latin typeface="Times"/>
                <a:cs typeface="Times"/>
              </a:rPr>
              <a:t>t</a:t>
            </a:r>
            <a:r>
              <a:rPr lang="en-US" sz="2000" i="1" baseline="-25000" dirty="0" err="1">
                <a:latin typeface="Times"/>
                <a:cs typeface="Times"/>
              </a:rPr>
              <a:t>discharge</a:t>
            </a:r>
            <a:r>
              <a:rPr lang="en-US" sz="2000" dirty="0"/>
              <a:t> (perfect heaters)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current is constant until </a:t>
            </a:r>
            <a:r>
              <a:rPr lang="en-US" sz="2000" i="1" dirty="0" err="1">
                <a:latin typeface="Times"/>
                <a:cs typeface="Times"/>
              </a:rPr>
              <a:t>t</a:t>
            </a:r>
            <a:r>
              <a:rPr lang="en-US" sz="2000" i="1" baseline="-25000" dirty="0" err="1">
                <a:latin typeface="Times"/>
                <a:cs typeface="Times"/>
              </a:rPr>
              <a:t>quench</a:t>
            </a:r>
            <a:r>
              <a:rPr lang="en-US" sz="2000" dirty="0"/>
              <a:t>  then drops to zero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Wilson’s Gamma and the power resistivity</a:t>
            </a:r>
          </a:p>
        </p:txBody>
      </p:sp>
      <p:sp>
        <p:nvSpPr>
          <p:cNvPr id="414722" name="Rectangle 2"/>
          <p:cNvSpPr>
            <a:spLocks noChangeArrowheads="1"/>
          </p:cNvSpPr>
          <p:nvPr/>
        </p:nvSpPr>
        <p:spPr bwMode="auto">
          <a:xfrm>
            <a:off x="2643436" y="2063253"/>
            <a:ext cx="1358900" cy="2374900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 dump of a magnet</a:t>
            </a:r>
          </a:p>
        </p:txBody>
      </p:sp>
      <p:grpSp>
        <p:nvGrpSpPr>
          <p:cNvPr id="414726" name="Group 6"/>
          <p:cNvGrpSpPr>
            <a:grpSpLocks/>
          </p:cNvGrpSpPr>
          <p:nvPr/>
        </p:nvGrpSpPr>
        <p:grpSpPr bwMode="auto">
          <a:xfrm>
            <a:off x="395536" y="1660028"/>
            <a:ext cx="3667125" cy="2663825"/>
            <a:chOff x="1776" y="1530"/>
            <a:chExt cx="2310" cy="1678"/>
          </a:xfrm>
        </p:grpSpPr>
        <p:grpSp>
          <p:nvGrpSpPr>
            <p:cNvPr id="414727" name="Group 7"/>
            <p:cNvGrpSpPr>
              <a:grpSpLocks noChangeAspect="1"/>
            </p:cNvGrpSpPr>
            <p:nvPr/>
          </p:nvGrpSpPr>
          <p:grpSpPr bwMode="auto">
            <a:xfrm>
              <a:off x="3266" y="2020"/>
              <a:ext cx="302" cy="470"/>
              <a:chOff x="3792" y="1968"/>
              <a:chExt cx="385" cy="626"/>
            </a:xfrm>
          </p:grpSpPr>
          <p:grpSp>
            <p:nvGrpSpPr>
              <p:cNvPr id="414728" name="Group 8"/>
              <p:cNvGrpSpPr>
                <a:grpSpLocks noChangeAspect="1"/>
              </p:cNvGrpSpPr>
              <p:nvPr/>
            </p:nvGrpSpPr>
            <p:grpSpPr bwMode="auto">
              <a:xfrm>
                <a:off x="3792" y="1968"/>
                <a:ext cx="385" cy="241"/>
                <a:chOff x="3696" y="1728"/>
                <a:chExt cx="768" cy="480"/>
              </a:xfrm>
            </p:grpSpPr>
            <p:sp>
              <p:nvSpPr>
                <p:cNvPr id="414729" name="Arc 9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30" name="Arc 10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31" name="Arc 11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32" name="Arc 12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4733" name="Group 13"/>
              <p:cNvGrpSpPr>
                <a:grpSpLocks noChangeAspect="1"/>
              </p:cNvGrpSpPr>
              <p:nvPr/>
            </p:nvGrpSpPr>
            <p:grpSpPr bwMode="auto">
              <a:xfrm>
                <a:off x="3792" y="2064"/>
                <a:ext cx="385" cy="241"/>
                <a:chOff x="3696" y="1728"/>
                <a:chExt cx="768" cy="480"/>
              </a:xfrm>
            </p:grpSpPr>
            <p:sp>
              <p:nvSpPr>
                <p:cNvPr id="414734" name="Arc 14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35" name="Arc 15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36" name="Arc 16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37" name="Arc 17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4738" name="Group 18"/>
              <p:cNvGrpSpPr>
                <a:grpSpLocks noChangeAspect="1"/>
              </p:cNvGrpSpPr>
              <p:nvPr/>
            </p:nvGrpSpPr>
            <p:grpSpPr bwMode="auto">
              <a:xfrm>
                <a:off x="3792" y="2161"/>
                <a:ext cx="385" cy="240"/>
                <a:chOff x="3696" y="1728"/>
                <a:chExt cx="768" cy="480"/>
              </a:xfrm>
            </p:grpSpPr>
            <p:sp>
              <p:nvSpPr>
                <p:cNvPr id="414739" name="Arc 19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40" name="Arc 20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41" name="Arc 21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42" name="Arc 22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4743" name="Group 23"/>
              <p:cNvGrpSpPr>
                <a:grpSpLocks noChangeAspect="1"/>
              </p:cNvGrpSpPr>
              <p:nvPr/>
            </p:nvGrpSpPr>
            <p:grpSpPr bwMode="auto">
              <a:xfrm>
                <a:off x="3792" y="2257"/>
                <a:ext cx="385" cy="241"/>
                <a:chOff x="3696" y="1728"/>
                <a:chExt cx="768" cy="480"/>
              </a:xfrm>
            </p:grpSpPr>
            <p:sp>
              <p:nvSpPr>
                <p:cNvPr id="414744" name="Arc 24"/>
                <p:cNvSpPr>
                  <a:spLocks noChangeAspect="1"/>
                </p:cNvSpPr>
                <p:nvPr/>
              </p:nvSpPr>
              <p:spPr bwMode="auto">
                <a:xfrm>
                  <a:off x="4080" y="172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45" name="Arc 25"/>
                <p:cNvSpPr>
                  <a:spLocks noChangeAspect="1"/>
                </p:cNvSpPr>
                <p:nvPr/>
              </p:nvSpPr>
              <p:spPr bwMode="auto">
                <a:xfrm flipV="1">
                  <a:off x="4080" y="1968"/>
                  <a:ext cx="384" cy="2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46" name="Arc 26"/>
                <p:cNvSpPr>
                  <a:spLocks noChangeAspect="1"/>
                </p:cNvSpPr>
                <p:nvPr/>
              </p:nvSpPr>
              <p:spPr bwMode="auto">
                <a:xfrm flipH="1" flipV="1">
                  <a:off x="3696" y="2064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47" name="Arc 27"/>
                <p:cNvSpPr>
                  <a:spLocks noChangeAspect="1"/>
                </p:cNvSpPr>
                <p:nvPr/>
              </p:nvSpPr>
              <p:spPr bwMode="auto">
                <a:xfrm flipH="1">
                  <a:off x="3696" y="1920"/>
                  <a:ext cx="384" cy="1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14748" name="Arc 28"/>
              <p:cNvSpPr>
                <a:spLocks noChangeAspect="1"/>
              </p:cNvSpPr>
              <p:nvPr/>
            </p:nvSpPr>
            <p:spPr bwMode="auto">
              <a:xfrm>
                <a:off x="3985" y="2353"/>
                <a:ext cx="192" cy="12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749" name="Arc 29"/>
              <p:cNvSpPr>
                <a:spLocks noChangeAspect="1"/>
              </p:cNvSpPr>
              <p:nvPr/>
            </p:nvSpPr>
            <p:spPr bwMode="auto">
              <a:xfrm flipV="1">
                <a:off x="3985" y="2474"/>
                <a:ext cx="192" cy="1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4750" name="Freeform 30"/>
            <p:cNvSpPr>
              <a:spLocks noChangeAspect="1"/>
            </p:cNvSpPr>
            <p:nvPr/>
          </p:nvSpPr>
          <p:spPr bwMode="auto">
            <a:xfrm>
              <a:off x="3304" y="2668"/>
              <a:ext cx="226" cy="396"/>
            </a:xfrm>
            <a:custGeom>
              <a:avLst/>
              <a:gdLst>
                <a:gd name="T0" fmla="*/ 141 w 288"/>
                <a:gd name="T1" fmla="*/ 0 h 528"/>
                <a:gd name="T2" fmla="*/ 288 w 288"/>
                <a:gd name="T3" fmla="*/ 37 h 528"/>
                <a:gd name="T4" fmla="*/ 0 w 288"/>
                <a:gd name="T5" fmla="*/ 101 h 528"/>
                <a:gd name="T6" fmla="*/ 288 w 288"/>
                <a:gd name="T7" fmla="*/ 165 h 528"/>
                <a:gd name="T8" fmla="*/ 0 w 288"/>
                <a:gd name="T9" fmla="*/ 229 h 528"/>
                <a:gd name="T10" fmla="*/ 288 w 288"/>
                <a:gd name="T11" fmla="*/ 293 h 528"/>
                <a:gd name="T12" fmla="*/ 0 w 288"/>
                <a:gd name="T13" fmla="*/ 357 h 528"/>
                <a:gd name="T14" fmla="*/ 288 w 288"/>
                <a:gd name="T15" fmla="*/ 421 h 528"/>
                <a:gd name="T16" fmla="*/ 0 w 288"/>
                <a:gd name="T17" fmla="*/ 485 h 528"/>
                <a:gd name="T18" fmla="*/ 144 w 288"/>
                <a:gd name="T1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528">
                  <a:moveTo>
                    <a:pt x="141" y="0"/>
                  </a:moveTo>
                  <a:lnTo>
                    <a:pt x="288" y="37"/>
                  </a:lnTo>
                  <a:lnTo>
                    <a:pt x="0" y="101"/>
                  </a:lnTo>
                  <a:lnTo>
                    <a:pt x="288" y="165"/>
                  </a:lnTo>
                  <a:lnTo>
                    <a:pt x="0" y="229"/>
                  </a:lnTo>
                  <a:lnTo>
                    <a:pt x="288" y="293"/>
                  </a:lnTo>
                  <a:lnTo>
                    <a:pt x="0" y="357"/>
                  </a:lnTo>
                  <a:lnTo>
                    <a:pt x="288" y="421"/>
                  </a:lnTo>
                  <a:lnTo>
                    <a:pt x="0" y="485"/>
                  </a:lnTo>
                  <a:lnTo>
                    <a:pt x="144" y="5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4751" name="Line 31"/>
            <p:cNvSpPr>
              <a:spLocks noChangeAspect="1" noChangeShapeType="1"/>
            </p:cNvSpPr>
            <p:nvPr/>
          </p:nvSpPr>
          <p:spPr bwMode="auto">
            <a:xfrm>
              <a:off x="3417" y="2488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4752" name="Group 32"/>
            <p:cNvGrpSpPr>
              <a:grpSpLocks noChangeAspect="1"/>
            </p:cNvGrpSpPr>
            <p:nvPr/>
          </p:nvGrpSpPr>
          <p:grpSpPr bwMode="auto">
            <a:xfrm>
              <a:off x="1776" y="2372"/>
              <a:ext cx="226" cy="324"/>
              <a:chOff x="2400" y="2352"/>
              <a:chExt cx="288" cy="432"/>
            </a:xfrm>
          </p:grpSpPr>
          <p:sp>
            <p:nvSpPr>
              <p:cNvPr id="414753" name="Oval 33"/>
              <p:cNvSpPr>
                <a:spLocks noChangeAspect="1" noChangeArrowheads="1"/>
              </p:cNvSpPr>
              <p:nvPr/>
            </p:nvSpPr>
            <p:spPr bwMode="auto">
              <a:xfrm>
                <a:off x="2400" y="2352"/>
                <a:ext cx="288" cy="28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754" name="Oval 34"/>
              <p:cNvSpPr>
                <a:spLocks noChangeAspect="1" noChangeArrowheads="1"/>
              </p:cNvSpPr>
              <p:nvPr/>
            </p:nvSpPr>
            <p:spPr bwMode="auto">
              <a:xfrm>
                <a:off x="2400" y="2496"/>
                <a:ext cx="288" cy="28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4755" name="Freeform 35"/>
            <p:cNvSpPr>
              <a:spLocks noChangeAspect="1"/>
            </p:cNvSpPr>
            <p:nvPr/>
          </p:nvSpPr>
          <p:spPr bwMode="auto">
            <a:xfrm flipV="1">
              <a:off x="1889" y="2704"/>
              <a:ext cx="1528" cy="504"/>
            </a:xfrm>
            <a:custGeom>
              <a:avLst/>
              <a:gdLst>
                <a:gd name="T0" fmla="*/ 0 w 1440"/>
                <a:gd name="T1" fmla="*/ 672 h 672"/>
                <a:gd name="T2" fmla="*/ 0 w 1440"/>
                <a:gd name="T3" fmla="*/ 0 h 672"/>
                <a:gd name="T4" fmla="*/ 1440 w 1440"/>
                <a:gd name="T5" fmla="*/ 0 h 672"/>
                <a:gd name="T6" fmla="*/ 1440 w 1440"/>
                <a:gd name="T7" fmla="*/ 19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0" h="672">
                  <a:moveTo>
                    <a:pt x="0" y="672"/>
                  </a:moveTo>
                  <a:lnTo>
                    <a:pt x="0" y="0"/>
                  </a:lnTo>
                  <a:lnTo>
                    <a:pt x="1440" y="0"/>
                  </a:lnTo>
                  <a:lnTo>
                    <a:pt x="1440" y="19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4756" name="Text Box 36"/>
            <p:cNvSpPr txBox="1">
              <a:spLocks noChangeArrowheads="1"/>
            </p:cNvSpPr>
            <p:nvPr/>
          </p:nvSpPr>
          <p:spPr bwMode="auto">
            <a:xfrm>
              <a:off x="3616" y="2152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L</a:t>
              </a:r>
            </a:p>
          </p:txBody>
        </p:sp>
        <p:sp>
          <p:nvSpPr>
            <p:cNvPr id="414757" name="Text Box 37"/>
            <p:cNvSpPr txBox="1">
              <a:spLocks noChangeArrowheads="1"/>
            </p:cNvSpPr>
            <p:nvPr/>
          </p:nvSpPr>
          <p:spPr bwMode="auto">
            <a:xfrm>
              <a:off x="3537" y="2720"/>
              <a:ext cx="54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R</a:t>
              </a:r>
              <a:r>
                <a:rPr lang="en-US" sz="2000" baseline="-25000"/>
                <a:t>quench</a:t>
              </a:r>
              <a:endParaRPr lang="en-US" sz="2000"/>
            </a:p>
          </p:txBody>
        </p:sp>
        <p:sp>
          <p:nvSpPr>
            <p:cNvPr id="414759" name="Line 39"/>
            <p:cNvSpPr>
              <a:spLocks noChangeShapeType="1"/>
            </p:cNvSpPr>
            <p:nvPr/>
          </p:nvSpPr>
          <p:spPr bwMode="auto">
            <a:xfrm>
              <a:off x="2592" y="1873"/>
              <a:ext cx="0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oval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4760" name="Line 40"/>
            <p:cNvSpPr>
              <a:spLocks noChangeShapeType="1"/>
            </p:cNvSpPr>
            <p:nvPr/>
          </p:nvSpPr>
          <p:spPr bwMode="auto">
            <a:xfrm>
              <a:off x="2588" y="2704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/>
              <a:tailEnd type="none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4761" name="Text Box 41"/>
            <p:cNvSpPr txBox="1">
              <a:spLocks noChangeArrowheads="1"/>
            </p:cNvSpPr>
            <p:nvPr/>
          </p:nvSpPr>
          <p:spPr bwMode="auto">
            <a:xfrm>
              <a:off x="2671" y="2411"/>
              <a:ext cx="2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/>
                <a:t>S</a:t>
              </a:r>
              <a:r>
                <a:rPr lang="en-US" sz="2000" baseline="-25000" dirty="0"/>
                <a:t>2</a:t>
              </a:r>
              <a:endParaRPr lang="en-US" sz="2000" dirty="0"/>
            </a:p>
          </p:txBody>
        </p:sp>
        <p:grpSp>
          <p:nvGrpSpPr>
            <p:cNvPr id="414762" name="Group 42"/>
            <p:cNvGrpSpPr>
              <a:grpSpLocks/>
            </p:cNvGrpSpPr>
            <p:nvPr/>
          </p:nvGrpSpPr>
          <p:grpSpPr bwMode="auto">
            <a:xfrm>
              <a:off x="2360" y="1848"/>
              <a:ext cx="1054" cy="168"/>
              <a:chOff x="1160" y="1560"/>
              <a:chExt cx="1054" cy="168"/>
            </a:xfrm>
          </p:grpSpPr>
          <p:sp>
            <p:nvSpPr>
              <p:cNvPr id="414763" name="Freeform 43"/>
              <p:cNvSpPr>
                <a:spLocks/>
              </p:cNvSpPr>
              <p:nvPr/>
            </p:nvSpPr>
            <p:spPr bwMode="auto">
              <a:xfrm>
                <a:off x="1185" y="1587"/>
                <a:ext cx="1029" cy="141"/>
              </a:xfrm>
              <a:custGeom>
                <a:avLst/>
                <a:gdLst>
                  <a:gd name="T0" fmla="*/ 0 w 1029"/>
                  <a:gd name="T1" fmla="*/ 0 h 141"/>
                  <a:gd name="T2" fmla="*/ 1029 w 1029"/>
                  <a:gd name="T3" fmla="*/ 0 h 141"/>
                  <a:gd name="T4" fmla="*/ 1029 w 1029"/>
                  <a:gd name="T5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9" h="141">
                    <a:moveTo>
                      <a:pt x="0" y="0"/>
                    </a:moveTo>
                    <a:lnTo>
                      <a:pt x="1029" y="0"/>
                    </a:lnTo>
                    <a:lnTo>
                      <a:pt x="1029" y="141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64" name="Oval 44"/>
              <p:cNvSpPr>
                <a:spLocks noChangeArrowheads="1"/>
              </p:cNvSpPr>
              <p:nvPr/>
            </p:nvSpPr>
            <p:spPr bwMode="auto">
              <a:xfrm>
                <a:off x="1160" y="1560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4765" name="Group 45"/>
            <p:cNvGrpSpPr>
              <a:grpSpLocks/>
            </p:cNvGrpSpPr>
            <p:nvPr/>
          </p:nvGrpSpPr>
          <p:grpSpPr bwMode="auto">
            <a:xfrm>
              <a:off x="1890" y="1845"/>
              <a:ext cx="254" cy="528"/>
              <a:chOff x="690" y="1557"/>
              <a:chExt cx="254" cy="528"/>
            </a:xfrm>
          </p:grpSpPr>
          <p:sp>
            <p:nvSpPr>
              <p:cNvPr id="414766" name="Freeform 46"/>
              <p:cNvSpPr>
                <a:spLocks/>
              </p:cNvSpPr>
              <p:nvPr/>
            </p:nvSpPr>
            <p:spPr bwMode="auto">
              <a:xfrm>
                <a:off x="690" y="1584"/>
                <a:ext cx="222" cy="501"/>
              </a:xfrm>
              <a:custGeom>
                <a:avLst/>
                <a:gdLst>
                  <a:gd name="T0" fmla="*/ 0 w 222"/>
                  <a:gd name="T1" fmla="*/ 501 h 501"/>
                  <a:gd name="T2" fmla="*/ 0 w 222"/>
                  <a:gd name="T3" fmla="*/ 0 h 501"/>
                  <a:gd name="T4" fmla="*/ 222 w 222"/>
                  <a:gd name="T5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2" h="501">
                    <a:moveTo>
                      <a:pt x="0" y="501"/>
                    </a:moveTo>
                    <a:lnTo>
                      <a:pt x="0" y="0"/>
                    </a:lnTo>
                    <a:lnTo>
                      <a:pt x="222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67" name="Oval 47"/>
              <p:cNvSpPr>
                <a:spLocks noChangeArrowheads="1"/>
              </p:cNvSpPr>
              <p:nvPr/>
            </p:nvSpPr>
            <p:spPr bwMode="auto">
              <a:xfrm>
                <a:off x="888" y="1557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4768" name="Line 48"/>
            <p:cNvSpPr>
              <a:spLocks noChangeShapeType="1"/>
            </p:cNvSpPr>
            <p:nvPr/>
          </p:nvSpPr>
          <p:spPr bwMode="auto">
            <a:xfrm>
              <a:off x="2115" y="1875"/>
              <a:ext cx="2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4769" name="Line 49"/>
            <p:cNvSpPr>
              <a:spLocks noChangeShapeType="1"/>
            </p:cNvSpPr>
            <p:nvPr/>
          </p:nvSpPr>
          <p:spPr bwMode="auto">
            <a:xfrm flipV="1">
              <a:off x="2115" y="1875"/>
              <a:ext cx="2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4770" name="Arc 50"/>
            <p:cNvSpPr>
              <a:spLocks/>
            </p:cNvSpPr>
            <p:nvPr/>
          </p:nvSpPr>
          <p:spPr bwMode="auto">
            <a:xfrm>
              <a:off x="2112" y="1652"/>
              <a:ext cx="273" cy="233"/>
            </a:xfrm>
            <a:custGeom>
              <a:avLst/>
              <a:gdLst>
                <a:gd name="G0" fmla="+- 0 0 0"/>
                <a:gd name="G1" fmla="+- 17471 0 0"/>
                <a:gd name="G2" fmla="+- 21600 0 0"/>
                <a:gd name="T0" fmla="*/ 12702 w 21600"/>
                <a:gd name="T1" fmla="*/ 0 h 17471"/>
                <a:gd name="T2" fmla="*/ 21600 w 21600"/>
                <a:gd name="T3" fmla="*/ 17471 h 17471"/>
                <a:gd name="T4" fmla="*/ 0 w 21600"/>
                <a:gd name="T5" fmla="*/ 17471 h 17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471" fill="none" extrusionOk="0">
                  <a:moveTo>
                    <a:pt x="12701" y="0"/>
                  </a:moveTo>
                  <a:cubicBezTo>
                    <a:pt x="18292" y="4064"/>
                    <a:pt x="21600" y="10559"/>
                    <a:pt x="21600" y="17471"/>
                  </a:cubicBezTo>
                </a:path>
                <a:path w="21600" h="17471" stroke="0" extrusionOk="0">
                  <a:moveTo>
                    <a:pt x="12701" y="0"/>
                  </a:moveTo>
                  <a:cubicBezTo>
                    <a:pt x="18292" y="4064"/>
                    <a:pt x="21600" y="10559"/>
                    <a:pt x="21600" y="17471"/>
                  </a:cubicBezTo>
                  <a:lnTo>
                    <a:pt x="0" y="1747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771" name="Text Box 51"/>
            <p:cNvSpPr txBox="1">
              <a:spLocks noChangeArrowheads="1"/>
            </p:cNvSpPr>
            <p:nvPr/>
          </p:nvSpPr>
          <p:spPr bwMode="auto">
            <a:xfrm>
              <a:off x="2034" y="1530"/>
              <a:ext cx="2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/>
                <a:t>S</a:t>
              </a:r>
              <a:r>
                <a:rPr lang="en-US" sz="2000" baseline="-25000" dirty="0"/>
                <a:t>1</a:t>
              </a:r>
            </a:p>
          </p:txBody>
        </p:sp>
      </p:grpSp>
      <p:grpSp>
        <p:nvGrpSpPr>
          <p:cNvPr id="414772" name="Group 52"/>
          <p:cNvGrpSpPr>
            <a:grpSpLocks/>
          </p:cNvGrpSpPr>
          <p:nvPr/>
        </p:nvGrpSpPr>
        <p:grpSpPr bwMode="auto">
          <a:xfrm>
            <a:off x="439986" y="2614389"/>
            <a:ext cx="2336800" cy="2749551"/>
            <a:chOff x="532" y="1432"/>
            <a:chExt cx="1472" cy="1732"/>
          </a:xfrm>
        </p:grpSpPr>
        <p:grpSp>
          <p:nvGrpSpPr>
            <p:cNvPr id="414773" name="Group 53"/>
            <p:cNvGrpSpPr>
              <a:grpSpLocks/>
            </p:cNvGrpSpPr>
            <p:nvPr/>
          </p:nvGrpSpPr>
          <p:grpSpPr bwMode="auto">
            <a:xfrm>
              <a:off x="802" y="1432"/>
              <a:ext cx="1192" cy="1176"/>
              <a:chOff x="2074" y="1944"/>
              <a:chExt cx="1192" cy="1176"/>
            </a:xfrm>
          </p:grpSpPr>
          <p:sp>
            <p:nvSpPr>
              <p:cNvPr id="414774" name="Line 54"/>
              <p:cNvSpPr>
                <a:spLocks noChangeShapeType="1"/>
              </p:cNvSpPr>
              <p:nvPr/>
            </p:nvSpPr>
            <p:spPr bwMode="auto">
              <a:xfrm rot="-5400000">
                <a:off x="1932" y="2548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75" name="Line 55"/>
              <p:cNvSpPr>
                <a:spLocks noChangeShapeType="1"/>
              </p:cNvSpPr>
              <p:nvPr/>
            </p:nvSpPr>
            <p:spPr bwMode="auto">
              <a:xfrm>
                <a:off x="2092" y="1944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76" name="Line 56"/>
              <p:cNvSpPr>
                <a:spLocks noChangeShapeType="1"/>
              </p:cNvSpPr>
              <p:nvPr/>
            </p:nvSpPr>
            <p:spPr bwMode="auto">
              <a:xfrm>
                <a:off x="2884" y="1944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77" name="Line 57"/>
              <p:cNvSpPr>
                <a:spLocks noChangeShapeType="1"/>
              </p:cNvSpPr>
              <p:nvPr/>
            </p:nvSpPr>
            <p:spPr bwMode="auto">
              <a:xfrm flipH="1">
                <a:off x="2092" y="3120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78" name="Line 58"/>
              <p:cNvSpPr>
                <a:spLocks noChangeShapeType="1"/>
              </p:cNvSpPr>
              <p:nvPr/>
            </p:nvSpPr>
            <p:spPr bwMode="auto">
              <a:xfrm flipH="1">
                <a:off x="2884" y="3120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79" name="Line 59"/>
              <p:cNvSpPr>
                <a:spLocks noChangeShapeType="1"/>
              </p:cNvSpPr>
              <p:nvPr/>
            </p:nvSpPr>
            <p:spPr bwMode="auto">
              <a:xfrm rot="5400000" flipV="1">
                <a:off x="3124" y="2548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14780" name="Group 60"/>
            <p:cNvGrpSpPr>
              <a:grpSpLocks/>
            </p:cNvGrpSpPr>
            <p:nvPr/>
          </p:nvGrpSpPr>
          <p:grpSpPr bwMode="auto">
            <a:xfrm>
              <a:off x="532" y="2933"/>
              <a:ext cx="1472" cy="231"/>
              <a:chOff x="532" y="2933"/>
              <a:chExt cx="1472" cy="231"/>
            </a:xfrm>
          </p:grpSpPr>
          <p:sp>
            <p:nvSpPr>
              <p:cNvPr id="414781" name="Text Box 61"/>
              <p:cNvSpPr txBox="1">
                <a:spLocks noChangeArrowheads="1"/>
              </p:cNvSpPr>
              <p:nvPr/>
            </p:nvSpPr>
            <p:spPr bwMode="auto">
              <a:xfrm>
                <a:off x="803" y="2933"/>
                <a:ext cx="120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0000FF"/>
                    </a:solidFill>
                  </a:rPr>
                  <a:t>normal operation</a:t>
                </a:r>
              </a:p>
            </p:txBody>
          </p:sp>
          <p:sp>
            <p:nvSpPr>
              <p:cNvPr id="414782" name="Line 62"/>
              <p:cNvSpPr>
                <a:spLocks noChangeShapeType="1"/>
              </p:cNvSpPr>
              <p:nvPr/>
            </p:nvSpPr>
            <p:spPr bwMode="auto">
              <a:xfrm flipH="1" flipV="1">
                <a:off x="532" y="3069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414783" name="Group 63"/>
          <p:cNvGrpSpPr>
            <a:grpSpLocks/>
          </p:cNvGrpSpPr>
          <p:nvPr/>
        </p:nvGrpSpPr>
        <p:grpSpPr bwMode="auto">
          <a:xfrm>
            <a:off x="439986" y="2328639"/>
            <a:ext cx="2867025" cy="3476625"/>
            <a:chOff x="532" y="1252"/>
            <a:chExt cx="1806" cy="2190"/>
          </a:xfrm>
        </p:grpSpPr>
        <p:grpSp>
          <p:nvGrpSpPr>
            <p:cNvPr id="414784" name="Group 64"/>
            <p:cNvGrpSpPr>
              <a:grpSpLocks/>
            </p:cNvGrpSpPr>
            <p:nvPr/>
          </p:nvGrpSpPr>
          <p:grpSpPr bwMode="auto">
            <a:xfrm>
              <a:off x="1146" y="1252"/>
              <a:ext cx="1192" cy="1544"/>
              <a:chOff x="2418" y="1764"/>
              <a:chExt cx="1192" cy="1544"/>
            </a:xfrm>
          </p:grpSpPr>
          <p:sp>
            <p:nvSpPr>
              <p:cNvPr id="414785" name="Line 65"/>
              <p:cNvSpPr>
                <a:spLocks noChangeShapeType="1"/>
              </p:cNvSpPr>
              <p:nvPr/>
            </p:nvSpPr>
            <p:spPr bwMode="auto">
              <a:xfrm rot="5400000" flipV="1">
                <a:off x="3468" y="2548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86" name="Line 66"/>
              <p:cNvSpPr>
                <a:spLocks noChangeShapeType="1"/>
              </p:cNvSpPr>
              <p:nvPr/>
            </p:nvSpPr>
            <p:spPr bwMode="auto">
              <a:xfrm flipV="1">
                <a:off x="2884" y="1764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87" name="Line 67"/>
              <p:cNvSpPr>
                <a:spLocks noChangeShapeType="1"/>
              </p:cNvSpPr>
              <p:nvPr/>
            </p:nvSpPr>
            <p:spPr bwMode="auto">
              <a:xfrm flipH="1" flipV="1">
                <a:off x="2884" y="3308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4788" name="Line 68"/>
              <p:cNvSpPr>
                <a:spLocks noChangeShapeType="1"/>
              </p:cNvSpPr>
              <p:nvPr/>
            </p:nvSpPr>
            <p:spPr bwMode="auto">
              <a:xfrm rot="-5400000">
                <a:off x="2276" y="2548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14789" name="Group 69"/>
            <p:cNvGrpSpPr>
              <a:grpSpLocks/>
            </p:cNvGrpSpPr>
            <p:nvPr/>
          </p:nvGrpSpPr>
          <p:grpSpPr bwMode="auto">
            <a:xfrm>
              <a:off x="532" y="3209"/>
              <a:ext cx="826" cy="233"/>
              <a:chOff x="532" y="3329"/>
              <a:chExt cx="826" cy="233"/>
            </a:xfrm>
          </p:grpSpPr>
          <p:sp>
            <p:nvSpPr>
              <p:cNvPr id="414790" name="Text Box 70"/>
              <p:cNvSpPr txBox="1">
                <a:spLocks noChangeArrowheads="1"/>
              </p:cNvSpPr>
              <p:nvPr/>
            </p:nvSpPr>
            <p:spPr bwMode="auto">
              <a:xfrm>
                <a:off x="802" y="3329"/>
                <a:ext cx="55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FF0000"/>
                    </a:solidFill>
                  </a:rPr>
                  <a:t>quench</a:t>
                </a:r>
              </a:p>
            </p:txBody>
          </p:sp>
          <p:sp>
            <p:nvSpPr>
              <p:cNvPr id="414791" name="Line 71"/>
              <p:cNvSpPr>
                <a:spLocks noChangeShapeType="1"/>
              </p:cNvSpPr>
              <p:nvPr/>
            </p:nvSpPr>
            <p:spPr bwMode="auto">
              <a:xfrm flipH="1" flipV="1">
                <a:off x="532" y="3441"/>
                <a:ext cx="283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77" name="Line 48"/>
          <p:cNvSpPr>
            <a:spLocks noChangeShapeType="1"/>
          </p:cNvSpPr>
          <p:nvPr/>
        </p:nvSpPr>
        <p:spPr bwMode="auto">
          <a:xfrm rot="16200000">
            <a:off x="1472605" y="3288035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" name="Line 49"/>
          <p:cNvSpPr>
            <a:spLocks noChangeShapeType="1"/>
          </p:cNvSpPr>
          <p:nvPr/>
        </p:nvSpPr>
        <p:spPr bwMode="auto">
          <a:xfrm rot="16200000" flipV="1">
            <a:off x="1366813" y="3221360"/>
            <a:ext cx="385763" cy="233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9" name="Arc 50"/>
          <p:cNvSpPr>
            <a:spLocks/>
          </p:cNvSpPr>
          <p:nvPr/>
        </p:nvSpPr>
        <p:spPr bwMode="auto">
          <a:xfrm rot="13875282" flipV="1">
            <a:off x="1534568" y="2989817"/>
            <a:ext cx="433388" cy="480150"/>
          </a:xfrm>
          <a:custGeom>
            <a:avLst/>
            <a:gdLst>
              <a:gd name="G0" fmla="+- 0 0 0"/>
              <a:gd name="G1" fmla="+- 17471 0 0"/>
              <a:gd name="G2" fmla="+- 21600 0 0"/>
              <a:gd name="T0" fmla="*/ 12702 w 21600"/>
              <a:gd name="T1" fmla="*/ 0 h 17471"/>
              <a:gd name="T2" fmla="*/ 21600 w 21600"/>
              <a:gd name="T3" fmla="*/ 17471 h 17471"/>
              <a:gd name="T4" fmla="*/ 0 w 21600"/>
              <a:gd name="T5" fmla="*/ 17471 h 17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471" fill="none" extrusionOk="0">
                <a:moveTo>
                  <a:pt x="12701" y="0"/>
                </a:moveTo>
                <a:cubicBezTo>
                  <a:pt x="18292" y="4064"/>
                  <a:pt x="21600" y="10559"/>
                  <a:pt x="21600" y="17471"/>
                </a:cubicBezTo>
              </a:path>
              <a:path w="21600" h="17471" stroke="0" extrusionOk="0">
                <a:moveTo>
                  <a:pt x="12701" y="0"/>
                </a:moveTo>
                <a:cubicBezTo>
                  <a:pt x="18292" y="4064"/>
                  <a:pt x="21600" y="10559"/>
                  <a:pt x="21600" y="17471"/>
                </a:cubicBezTo>
                <a:lnTo>
                  <a:pt x="0" y="1747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sm" len="lg"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Scaling for self dump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714"/>
            <a:ext cx="8229600" cy="4857403"/>
          </a:xfrm>
        </p:spPr>
        <p:txBody>
          <a:bodyPr/>
          <a:lstStyle/>
          <a:p>
            <a:r>
              <a:rPr lang="en-US" dirty="0"/>
              <a:t>Temperature</a:t>
            </a:r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Quench time</a:t>
            </a:r>
          </a:p>
        </p:txBody>
      </p:sp>
      <p:pic>
        <p:nvPicPr>
          <p:cNvPr id="5" name="Picture 4" descr="Screen shot 2013-01-13 at 10.5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5" y="1994481"/>
            <a:ext cx="3832225" cy="1145159"/>
          </a:xfrm>
          <a:prstGeom prst="rect">
            <a:avLst/>
          </a:prstGeom>
        </p:spPr>
      </p:pic>
      <p:pic>
        <p:nvPicPr>
          <p:cNvPr id="6" name="Picture 5" descr="Screen shot 2013-01-13 at 10.54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58" y="2044074"/>
            <a:ext cx="3985514" cy="1045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6930" y="1692982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magnet bulk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9271" y="1692982"/>
            <a:ext cx="1283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hot-spot</a:t>
            </a:r>
          </a:p>
        </p:txBody>
      </p:sp>
      <p:pic>
        <p:nvPicPr>
          <p:cNvPr id="9" name="Picture 8" descr="Screen shot 2013-01-13 at 10.54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9" y="4026652"/>
            <a:ext cx="3832225" cy="1161537"/>
          </a:xfrm>
          <a:prstGeom prst="rect">
            <a:avLst/>
          </a:prstGeom>
        </p:spPr>
      </p:pic>
      <p:pic>
        <p:nvPicPr>
          <p:cNvPr id="10" name="Picture 9" descr="Screen shot 2013-01-13 at 10.54.4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6" y="5132713"/>
            <a:ext cx="1709288" cy="1081224"/>
          </a:xfrm>
          <a:prstGeom prst="rect">
            <a:avLst/>
          </a:prstGeom>
        </p:spPr>
      </p:pic>
      <p:pic>
        <p:nvPicPr>
          <p:cNvPr id="4" name="Picture 3" descr="Screen Shot 2016-06-18 at 09.22.08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75" y="2890589"/>
            <a:ext cx="4252040" cy="38610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4A60DC-6725-DBDD-8A3D-E6869161D5D2}"/>
              </a:ext>
            </a:extLst>
          </p:cNvPr>
          <p:cNvSpPr txBox="1"/>
          <p:nvPr/>
        </p:nvSpPr>
        <p:spPr>
          <a:xfrm rot="16200000">
            <a:off x="8416263" y="5290344"/>
            <a:ext cx="696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C/</a:t>
            </a:r>
            <a:r>
              <a:rPr lang="en-CH" dirty="0">
                <a:solidFill>
                  <a:srgbClr val="FF0000"/>
                </a:solidFill>
                <a:latin typeface="Symbol" pitchFamily="2" charset="2"/>
              </a:rPr>
              <a:t>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E11001-C5F2-EE92-CBAA-800317EE264F}"/>
              </a:ext>
            </a:extLst>
          </p:cNvPr>
          <p:cNvCxnSpPr/>
          <p:nvPr/>
        </p:nvCxnSpPr>
        <p:spPr>
          <a:xfrm flipV="1">
            <a:off x="8490455" y="4838993"/>
            <a:ext cx="0" cy="140400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0B701F-7E73-DBE0-038D-F31DA46CCE2F}"/>
              </a:ext>
            </a:extLst>
          </p:cNvPr>
          <p:cNvCxnSpPr/>
          <p:nvPr/>
        </p:nvCxnSpPr>
        <p:spPr>
          <a:xfrm flipV="1">
            <a:off x="7588052" y="4855778"/>
            <a:ext cx="123242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90E57B-4D6C-7A8D-D2D9-D17220D5D244}"/>
              </a:ext>
            </a:extLst>
          </p:cNvPr>
          <p:cNvCxnSpPr/>
          <p:nvPr/>
        </p:nvCxnSpPr>
        <p:spPr>
          <a:xfrm flipV="1">
            <a:off x="8490455" y="3383220"/>
            <a:ext cx="0" cy="1437893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7C78D3-BC38-20E1-83D4-BB789D3B4A98}"/>
              </a:ext>
            </a:extLst>
          </p:cNvPr>
          <p:cNvCxnSpPr/>
          <p:nvPr/>
        </p:nvCxnSpPr>
        <p:spPr>
          <a:xfrm flipV="1">
            <a:off x="7588052" y="3383220"/>
            <a:ext cx="123242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8665BF1-87B1-C211-8402-674ABAD6A42B}"/>
              </a:ext>
            </a:extLst>
          </p:cNvPr>
          <p:cNvSpPr txBox="1"/>
          <p:nvPr/>
        </p:nvSpPr>
        <p:spPr>
          <a:xfrm rot="16200000">
            <a:off x="8182619" y="3904757"/>
            <a:ext cx="116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i="1" dirty="0">
                <a:solidFill>
                  <a:srgbClr val="FF0000"/>
                </a:solidFill>
              </a:rPr>
              <a:t>J</a:t>
            </a:r>
            <a:r>
              <a:rPr lang="en-CH" dirty="0">
                <a:solidFill>
                  <a:srgbClr val="FF0000"/>
                </a:solidFill>
              </a:rPr>
              <a:t> and </a:t>
            </a:r>
            <a:r>
              <a:rPr lang="en-CH" i="1" dirty="0">
                <a:solidFill>
                  <a:srgbClr val="FF0000"/>
                </a:solidFill>
              </a:rPr>
              <a:t>t</a:t>
            </a:r>
            <a:endParaRPr lang="en-CH" i="1" dirty="0">
              <a:solidFill>
                <a:srgbClr val="FF0000"/>
              </a:solidFill>
              <a:latin typeface="Symbol" pitchFamily="2" charset="2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BDA1AF-B85D-0D37-812A-B2960238DF50}"/>
              </a:ext>
            </a:extLst>
          </p:cNvPr>
          <p:cNvCxnSpPr/>
          <p:nvPr/>
        </p:nvCxnSpPr>
        <p:spPr>
          <a:xfrm flipV="1">
            <a:off x="7588052" y="6243019"/>
            <a:ext cx="123242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17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1-14 at 9.43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14" y="1078262"/>
            <a:ext cx="5565685" cy="5711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scaling study – self dump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41" y="1850440"/>
            <a:ext cx="2946172" cy="3744416"/>
          </a:xfrm>
        </p:spPr>
        <p:txBody>
          <a:bodyPr>
            <a:normAutofit/>
          </a:bodyPr>
          <a:lstStyle/>
          <a:p>
            <a:r>
              <a:rPr lang="en-US" dirty="0"/>
              <a:t>Cu/Nb</a:t>
            </a:r>
            <a:r>
              <a:rPr lang="en-US" baseline="-25000" dirty="0"/>
              <a:t>3</a:t>
            </a:r>
            <a:r>
              <a:rPr lang="en-US" dirty="0"/>
              <a:t>Sn </a:t>
            </a:r>
          </a:p>
          <a:p>
            <a:r>
              <a:rPr lang="en-US" dirty="0" err="1"/>
              <a:t>f</a:t>
            </a:r>
            <a:r>
              <a:rPr lang="en-US" baseline="-25000" dirty="0" err="1"/>
              <a:t>Cu</a:t>
            </a:r>
            <a:r>
              <a:rPr lang="en-US" dirty="0"/>
              <a:t> = 0.55</a:t>
            </a:r>
          </a:p>
          <a:p>
            <a:r>
              <a:rPr lang="en-US" dirty="0" err="1"/>
              <a:t>f</a:t>
            </a:r>
            <a:r>
              <a:rPr lang="en-US" baseline="-25000" dirty="0" err="1"/>
              <a:t>SC</a:t>
            </a:r>
            <a:r>
              <a:rPr lang="en-US" dirty="0"/>
              <a:t> = 0.45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op</a:t>
            </a:r>
            <a:r>
              <a:rPr lang="en-US" dirty="0"/>
              <a:t> = 10 kA</a:t>
            </a:r>
          </a:p>
          <a:p>
            <a:r>
              <a:rPr lang="en-US" dirty="0" err="1"/>
              <a:t>t</a:t>
            </a:r>
            <a:r>
              <a:rPr lang="en-US" baseline="-25000" dirty="0" err="1"/>
              <a:t>discharge</a:t>
            </a:r>
            <a:r>
              <a:rPr lang="en-US" dirty="0"/>
              <a:t> = 0.1 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9546" y="908732"/>
            <a:ext cx="76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</a:t>
            </a:r>
            <a:r>
              <a:rPr lang="en-US" sz="2800" baseline="-25000" dirty="0" err="1"/>
              <a:t>max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590835" y="1628042"/>
            <a:ext cx="150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"/>
                <a:cs typeface="Times"/>
              </a:rPr>
              <a:t>e</a:t>
            </a:r>
            <a:r>
              <a:rPr lang="en-US" sz="2400" b="1" i="1" baseline="-25000" dirty="0" err="1">
                <a:latin typeface="Times"/>
                <a:cs typeface="Times"/>
              </a:rPr>
              <a:t>m</a:t>
            </a:r>
            <a:r>
              <a:rPr lang="en-US" sz="2400" b="1" i="1" dirty="0">
                <a:cs typeface="Times"/>
              </a:rPr>
              <a:t> </a:t>
            </a:r>
            <a:r>
              <a:rPr lang="en-US" sz="2400" b="1" dirty="0">
                <a:cs typeface="Times"/>
              </a:rPr>
              <a:t>limited</a:t>
            </a:r>
            <a:endParaRPr lang="en-US" sz="2400" b="1" baseline="-25000" dirty="0">
              <a:latin typeface=" limited"/>
              <a:cs typeface=" limited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7483397" y="4564362"/>
            <a:ext cx="155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"/>
                <a:cs typeface="Times"/>
              </a:rPr>
              <a:t>J</a:t>
            </a:r>
            <a:r>
              <a:rPr lang="en-US" sz="2400" b="1" i="1" baseline="-25000" dirty="0" err="1">
                <a:latin typeface="Times"/>
                <a:cs typeface="Times"/>
              </a:rPr>
              <a:t>op</a:t>
            </a:r>
            <a:r>
              <a:rPr lang="en-US" sz="2400" b="1" dirty="0">
                <a:cs typeface="Times"/>
              </a:rPr>
              <a:t> limited</a:t>
            </a:r>
            <a:endParaRPr lang="en-US" sz="2400" b="1" baseline="-25000" dirty="0"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97478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Hot spot temperature limits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CA8CF-DD80-70C3-8AA0-2FC091F5D53D}"/>
              </a:ext>
            </a:extLst>
          </p:cNvPr>
          <p:cNvSpPr txBox="1"/>
          <p:nvPr/>
        </p:nvSpPr>
        <p:spPr>
          <a:xfrm>
            <a:off x="2001584" y="959712"/>
            <a:ext cx="493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C</a:t>
            </a:r>
            <a:r>
              <a:rPr lang="en-CH" sz="1800" i="1" dirty="0"/>
              <a:t>ourtesy of S. Izquierdo Bermudez, PhD,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55" y="959712"/>
            <a:ext cx="6117948" cy="49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735067-4729-CB52-65FB-9F6A2D5828CF}"/>
              </a:ext>
            </a:extLst>
          </p:cNvPr>
          <p:cNvSpPr txBox="1"/>
          <p:nvPr/>
        </p:nvSpPr>
        <p:spPr>
          <a:xfrm>
            <a:off x="128166" y="5982378"/>
            <a:ext cx="8887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The material enthalpy</a:t>
            </a:r>
            <a:r>
              <a:rPr lang="en-CH" dirty="0">
                <a:solidFill>
                  <a:srgbClr val="FF0000"/>
                </a:solidFill>
              </a:rPr>
              <a:t> in a self-dumped magnet limits the stored energy density </a:t>
            </a:r>
          </a:p>
        </p:txBody>
      </p:sp>
    </p:spTree>
    <p:extLst>
      <p:ext uri="{BB962C8B-B14F-4D97-AF65-F5344CB8AC3E}">
        <p14:creationId xmlns:p14="http://schemas.microsoft.com/office/powerpoint/2010/main" val="1116430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ECC40-CBE6-BA0D-A15F-1C760098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latin typeface="Times" pitchFamily="2" charset="0"/>
              </a:rPr>
              <a:t>Limit 2 – Quench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D7D2-477C-2365-E682-864969E12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268760"/>
            <a:ext cx="8483600" cy="539168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Times" pitchFamily="2" charset="0"/>
              </a:rPr>
              <a:t>An upper bound on hot spot temperature sets a </a:t>
            </a:r>
            <a:r>
              <a:rPr lang="en-CH" sz="3600" dirty="0">
                <a:solidFill>
                  <a:srgbClr val="FF0000"/>
                </a:solidFill>
                <a:latin typeface="Times" pitchFamily="2" charset="0"/>
              </a:rPr>
              <a:t>limit on the current density and the magnetic energy density of a coil</a:t>
            </a:r>
          </a:p>
          <a:p>
            <a:pPr marL="0" indent="0" algn="just">
              <a:buNone/>
            </a:pPr>
            <a:endParaRPr lang="en-CH" sz="2800" dirty="0">
              <a:latin typeface="Times" pitchFamily="2" charset="0"/>
            </a:endParaRPr>
          </a:p>
          <a:p>
            <a:pPr marL="0" indent="0" algn="just">
              <a:buNone/>
            </a:pPr>
            <a:r>
              <a:rPr lang="en-CH" sz="2800" dirty="0">
                <a:solidFill>
                  <a:srgbClr val="FF0000"/>
                </a:solidFill>
                <a:latin typeface="Times" pitchFamily="2" charset="0"/>
              </a:rPr>
              <a:t>Corollary – this sets an upper limits to the maximum affordable field</a:t>
            </a:r>
          </a:p>
          <a:p>
            <a:pPr marL="0" indent="0" algn="just">
              <a:buNone/>
            </a:pPr>
            <a:endParaRPr lang="en-CH" sz="2800" dirty="0">
              <a:latin typeface="Times" pitchFamily="2" charset="0"/>
            </a:endParaRPr>
          </a:p>
          <a:p>
            <a:pPr marL="0" indent="0" algn="just">
              <a:buNone/>
            </a:pPr>
            <a:r>
              <a:rPr lang="en-CH" sz="2800" dirty="0">
                <a:latin typeface="Times" pitchFamily="2" charset="0"/>
              </a:rPr>
              <a:t>HL-LHC (12 T, T</a:t>
            </a:r>
            <a:r>
              <a:rPr lang="en-CH" sz="2800" baseline="-25000" dirty="0">
                <a:latin typeface="Times" pitchFamily="2" charset="0"/>
              </a:rPr>
              <a:t>hot</a:t>
            </a:r>
            <a:r>
              <a:rPr lang="en-CH" sz="2800" dirty="0">
                <a:latin typeface="Times" pitchFamily="2" charset="0"/>
              </a:rPr>
              <a:t> ≈ 300 K) achieves an overall current density in the coil of 520 A/mm</a:t>
            </a:r>
            <a:r>
              <a:rPr lang="en-CH" sz="2800" baseline="30000" dirty="0">
                <a:latin typeface="Times" pitchFamily="2" charset="0"/>
              </a:rPr>
              <a:t>2</a:t>
            </a:r>
            <a:r>
              <a:rPr lang="en-CH" sz="2800" dirty="0">
                <a:latin typeface="Times" pitchFamily="2" charset="0"/>
              </a:rPr>
              <a:t> and a stored magnetic energy density of 100 MJ/m</a:t>
            </a:r>
            <a:r>
              <a:rPr lang="en-CH" sz="2800" baseline="30000" dirty="0">
                <a:latin typeface="Times" pitchFamily="2" charset="0"/>
              </a:rPr>
              <a:t>3</a:t>
            </a:r>
            <a:endParaRPr lang="en-CH" sz="2800" dirty="0">
              <a:latin typeface="Times" pitchFamily="2" charset="0"/>
            </a:endParaRPr>
          </a:p>
          <a:p>
            <a:pPr marL="0" indent="0" algn="just">
              <a:buNone/>
            </a:pPr>
            <a:endParaRPr lang="en-CH" sz="2800" dirty="0">
              <a:latin typeface="Times" pitchFamily="2" charset="0"/>
            </a:endParaRPr>
          </a:p>
          <a:p>
            <a:pPr marL="0" indent="0" algn="just">
              <a:buNone/>
            </a:pPr>
            <a:r>
              <a:rPr lang="en-CH" sz="2800" dirty="0">
                <a:latin typeface="Times" pitchFamily="2" charset="0"/>
              </a:rPr>
              <a:t>FCC-hh (16 T, T</a:t>
            </a:r>
            <a:r>
              <a:rPr lang="en-CH" sz="2800" baseline="-25000" dirty="0">
                <a:latin typeface="Times" pitchFamily="2" charset="0"/>
              </a:rPr>
              <a:t>hot</a:t>
            </a:r>
            <a:r>
              <a:rPr lang="en-CH" sz="2800" dirty="0">
                <a:latin typeface="Times" pitchFamily="2" charset="0"/>
              </a:rPr>
              <a:t> ≈ 350 K) is designed for a current density in the coil of 500 A/mm</a:t>
            </a:r>
            <a:r>
              <a:rPr lang="en-CH" sz="2800" baseline="30000" dirty="0">
                <a:latin typeface="Times" pitchFamily="2" charset="0"/>
              </a:rPr>
              <a:t>2</a:t>
            </a:r>
            <a:r>
              <a:rPr lang="en-CH" sz="2800" dirty="0">
                <a:latin typeface="Times" pitchFamily="2" charset="0"/>
              </a:rPr>
              <a:t> and a stored magnetic energy density of 160 MJ/m</a:t>
            </a:r>
            <a:r>
              <a:rPr lang="en-CH" sz="2800" baseline="30000" dirty="0">
                <a:latin typeface="Times" pitchFamily="2" charset="0"/>
              </a:rPr>
              <a:t>3</a:t>
            </a:r>
          </a:p>
          <a:p>
            <a:pPr marL="0" indent="0" algn="just">
              <a:buNone/>
            </a:pPr>
            <a:endParaRPr lang="en-CH" sz="2800" baseline="300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709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Forces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791615"/>
            <a:ext cx="8229600" cy="4398981"/>
          </a:xfrm>
        </p:spPr>
        <p:txBody>
          <a:bodyPr/>
          <a:lstStyle/>
          <a:p>
            <a:pPr>
              <a:defRPr/>
            </a:pPr>
            <a:r>
              <a:rPr lang="en-US" dirty="0"/>
              <a:t>An electric charged particle </a:t>
            </a:r>
            <a:r>
              <a:rPr lang="en-US" i="1" dirty="0"/>
              <a:t>q</a:t>
            </a:r>
            <a:r>
              <a:rPr lang="en-US" dirty="0"/>
              <a:t> moving with a velocity </a:t>
            </a:r>
            <a:r>
              <a:rPr lang="en-US" i="1" dirty="0"/>
              <a:t>v</a:t>
            </a:r>
            <a:r>
              <a:rPr lang="en-US" dirty="0"/>
              <a:t> in a field </a:t>
            </a:r>
            <a:r>
              <a:rPr lang="en-US" i="1" dirty="0"/>
              <a:t>B</a:t>
            </a:r>
            <a:r>
              <a:rPr lang="en-US" dirty="0"/>
              <a:t> experiences a force </a:t>
            </a:r>
            <a:r>
              <a:rPr lang="en-US" i="1" dirty="0"/>
              <a:t>F</a:t>
            </a:r>
            <a:r>
              <a:rPr lang="en-US" i="1" baseline="-25000" dirty="0"/>
              <a:t>L</a:t>
            </a:r>
            <a:r>
              <a:rPr lang="en-US" dirty="0"/>
              <a:t> called electromagnetic (Lorentz) force (N):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 conductor carrying current density </a:t>
            </a:r>
            <a:r>
              <a:rPr lang="en-US" i="1" dirty="0"/>
              <a:t>J</a:t>
            </a:r>
            <a:r>
              <a:rPr lang="en-US" dirty="0"/>
              <a:t> (A/mm</a:t>
            </a:r>
            <a:r>
              <a:rPr lang="en-US" baseline="30000" dirty="0"/>
              <a:t>2</a:t>
            </a:r>
            <a:r>
              <a:rPr lang="en-US" dirty="0"/>
              <a:t>) experiences a (Laplace) force density </a:t>
            </a:r>
            <a:r>
              <a:rPr lang="en-US" i="1" dirty="0" err="1"/>
              <a:t>f</a:t>
            </a:r>
            <a:r>
              <a:rPr lang="en-US" i="1" baseline="-25000" dirty="0" err="1"/>
              <a:t>L</a:t>
            </a:r>
            <a:r>
              <a:rPr lang="en-US" dirty="0"/>
              <a:t> (N/m</a:t>
            </a:r>
            <a:r>
              <a:rPr lang="en-US" baseline="30000" dirty="0"/>
              <a:t>3</a:t>
            </a:r>
            <a:r>
              <a:rPr lang="en-US" dirty="0"/>
              <a:t>):</a:t>
            </a:r>
          </a:p>
        </p:txBody>
      </p:sp>
      <p:graphicFrame>
        <p:nvGraphicFramePr>
          <p:cNvPr id="12288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128651"/>
              </p:ext>
            </p:extLst>
          </p:nvPr>
        </p:nvGraphicFramePr>
        <p:xfrm>
          <a:off x="3510906" y="3645024"/>
          <a:ext cx="15081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047" imgH="241415" progId="Equation.3">
                  <p:embed/>
                </p:oleObj>
              </mc:Choice>
              <mc:Fallback>
                <p:oleObj name="Equation" r:id="rId2" imgW="749047" imgH="2414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0906" y="3645024"/>
                        <a:ext cx="15081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72671"/>
              </p:ext>
            </p:extLst>
          </p:nvPr>
        </p:nvGraphicFramePr>
        <p:xfrm>
          <a:off x="3544243" y="5590827"/>
          <a:ext cx="1398588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500" imgH="241300" progId="Equation.3">
                  <p:embed/>
                </p:oleObj>
              </mc:Choice>
              <mc:Fallback>
                <p:oleObj name="Equation" r:id="rId4" imgW="698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4243" y="5590827"/>
                        <a:ext cx="1398588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Screen shot 2012-11-04 at 10.19.0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99" y="53718"/>
            <a:ext cx="906257" cy="1268760"/>
          </a:xfrm>
          <a:prstGeom prst="rect">
            <a:avLst/>
          </a:prstGeom>
        </p:spPr>
      </p:pic>
      <p:pic>
        <p:nvPicPr>
          <p:cNvPr id="5" name="Picture 4" descr="Screen shot 2012-11-04 at 10.19.5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911" y="65436"/>
            <a:ext cx="1086585" cy="1245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1403484"/>
            <a:ext cx="427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/>
              <a:t>(O. Heaviside) E.A. Lorentz, P.S. Laplace</a:t>
            </a:r>
          </a:p>
        </p:txBody>
      </p:sp>
      <p:pic>
        <p:nvPicPr>
          <p:cNvPr id="7" name="Picture 6" descr="O. Heavisid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63" y="44624"/>
            <a:ext cx="1152128" cy="128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1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435280" cy="48574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Accelerator magnets and examples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HEP detector magnets and examples</a:t>
            </a:r>
          </a:p>
          <a:p>
            <a:pPr>
              <a:lnSpc>
                <a:spcPct val="90000"/>
              </a:lnSpc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Resistive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coil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magnet designs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Superconductors and their delicacies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Performance limits of accelerator magnets</a:t>
            </a:r>
          </a:p>
          <a:p>
            <a:pPr>
              <a:lnSpc>
                <a:spcPct val="90000"/>
              </a:lnSpc>
            </a:pPr>
            <a:r>
              <a:rPr lang="en-US" dirty="0"/>
              <a:t>Muon collider magnet challenges</a:t>
            </a:r>
          </a:p>
          <a:p>
            <a:pPr>
              <a:lnSpc>
                <a:spcPct val="90000"/>
              </a:lnSpc>
            </a:pPr>
            <a:r>
              <a:rPr lang="en-US" dirty="0"/>
              <a:t>Summary and perspective</a:t>
            </a:r>
          </a:p>
        </p:txBody>
      </p:sp>
    </p:spTree>
    <p:extLst>
      <p:ext uri="{BB962C8B-B14F-4D97-AF65-F5344CB8AC3E}">
        <p14:creationId xmlns:p14="http://schemas.microsoft.com/office/powerpoint/2010/main" val="4192009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Electromagnetic</a:t>
            </a:r>
            <a:r>
              <a:rPr lang="fr-FR" dirty="0"/>
              <a:t> forces - </a:t>
            </a:r>
            <a:r>
              <a:rPr lang="fr-FR" dirty="0" err="1"/>
              <a:t>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e.m</a:t>
            </a:r>
            <a:r>
              <a:rPr lang="en-US" dirty="0"/>
              <a:t>. forces in a solenoid tend to push the coil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Vertically, towards the mid plane (</a:t>
            </a:r>
            <a:r>
              <a:rPr lang="en-US" dirty="0" err="1">
                <a:solidFill>
                  <a:srgbClr val="FF0000"/>
                </a:solidFill>
              </a:rPr>
              <a:t>Fy</a:t>
            </a:r>
            <a:r>
              <a:rPr lang="en-US" dirty="0">
                <a:solidFill>
                  <a:srgbClr val="FF0000"/>
                </a:solidFill>
              </a:rPr>
              <a:t> &lt; 0)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Radially, outwards (</a:t>
            </a:r>
            <a:r>
              <a:rPr lang="en-US" dirty="0" err="1">
                <a:solidFill>
                  <a:srgbClr val="FF0000"/>
                </a:solidFill>
              </a:rPr>
              <a:t>Fr</a:t>
            </a:r>
            <a:r>
              <a:rPr lang="en-US" dirty="0">
                <a:solidFill>
                  <a:srgbClr val="FF0000"/>
                </a:solidFill>
              </a:rPr>
              <a:t> &gt; 0)</a:t>
            </a:r>
          </a:p>
          <a:p>
            <a:r>
              <a:rPr lang="en-US" dirty="0"/>
              <a:t>The radial force produces a hoop stress</a:t>
            </a:r>
          </a:p>
        </p:txBody>
      </p:sp>
      <p:pic>
        <p:nvPicPr>
          <p:cNvPr id="189443" name="Picture 5" descr="solenoid_cross-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t="11340" r="34729" b="10791"/>
          <a:stretch>
            <a:fillRect/>
          </a:stretch>
        </p:blipFill>
        <p:spPr bwMode="auto">
          <a:xfrm>
            <a:off x="683568" y="4044364"/>
            <a:ext cx="2448272" cy="267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6" descr="solenoid_flux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3" t="3299" r="53023" b="3299"/>
          <a:stretch>
            <a:fillRect/>
          </a:stretch>
        </p:blipFill>
        <p:spPr bwMode="auto">
          <a:xfrm>
            <a:off x="4461123" y="4511948"/>
            <a:ext cx="55245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4" descr="solenoid_fo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3" t="3505" r="53333" b="3711"/>
          <a:stretch>
            <a:fillRect/>
          </a:stretch>
        </p:blipFill>
        <p:spPr bwMode="auto">
          <a:xfrm>
            <a:off x="6549355" y="4509120"/>
            <a:ext cx="5429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9912" y="3903439"/>
            <a:ext cx="81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0152" y="3903439"/>
            <a:ext cx="91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07904" y="4437112"/>
            <a:ext cx="0" cy="230425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5796136" y="4437112"/>
            <a:ext cx="0" cy="230425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6298981" y="4437112"/>
            <a:ext cx="1513379" cy="1728192"/>
            <a:chOff x="6298981" y="4437112"/>
            <a:chExt cx="1513379" cy="1728192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6875045" y="4941168"/>
              <a:ext cx="1211" cy="5040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6875045" y="4941168"/>
              <a:ext cx="711696" cy="838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6298981" y="5013176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Fy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26329" y="4437112"/>
              <a:ext cx="466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Fr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6894282" y="5661248"/>
              <a:ext cx="1211" cy="5040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94282" y="6135687"/>
              <a:ext cx="711696" cy="838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Box 24"/>
            <p:cNvSpPr txBox="1"/>
            <p:nvPr/>
          </p:nvSpPr>
          <p:spPr>
            <a:xfrm>
              <a:off x="7345566" y="5631631"/>
              <a:ext cx="466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Fr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00192" y="5559623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Fy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>
            <a:off x="2987824" y="5373216"/>
            <a:ext cx="50405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2843808" y="5597624"/>
            <a:ext cx="504056" cy="1356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2555776" y="5733256"/>
            <a:ext cx="432048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2195736" y="5805264"/>
            <a:ext cx="288032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1907704" y="5877272"/>
            <a:ext cx="0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/>
          <p:nvPr/>
        </p:nvCxnSpPr>
        <p:spPr bwMode="auto">
          <a:xfrm flipH="1">
            <a:off x="1331640" y="5805264"/>
            <a:ext cx="216024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755576" y="5733256"/>
            <a:ext cx="432048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395536" y="5589240"/>
            <a:ext cx="504056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/>
          <p:cNvCxnSpPr/>
          <p:nvPr/>
        </p:nvCxnSpPr>
        <p:spPr bwMode="auto">
          <a:xfrm flipH="1">
            <a:off x="251520" y="5373216"/>
            <a:ext cx="50405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Rectangle 61"/>
          <p:cNvSpPr>
            <a:spLocks noChangeArrowheads="1"/>
          </p:cNvSpPr>
          <p:nvPr/>
        </p:nvSpPr>
        <p:spPr bwMode="auto">
          <a:xfrm>
            <a:off x="2609388" y="44624"/>
            <a:ext cx="6488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800" i="1" dirty="0"/>
              <a:t>Graphics by courtesy of P. </a:t>
            </a:r>
            <a:r>
              <a:rPr lang="en-US" sz="1800" i="1" dirty="0" err="1"/>
              <a:t>Ferracin</a:t>
            </a:r>
            <a:r>
              <a:rPr lang="en-US" sz="1800" i="1" dirty="0"/>
              <a:t>, S. </a:t>
            </a:r>
            <a:r>
              <a:rPr lang="en-US" sz="1800" i="1" dirty="0" err="1"/>
              <a:t>Prestemon</a:t>
            </a:r>
            <a:r>
              <a:rPr lang="en-US" sz="1800" i="1" dirty="0"/>
              <a:t>, E. </a:t>
            </a:r>
            <a:r>
              <a:rPr lang="en-US" sz="1800" i="1" dirty="0" err="1"/>
              <a:t>Todesco</a:t>
            </a:r>
            <a:endParaRPr lang="en-US" sz="1800" i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80" y="1190054"/>
            <a:ext cx="6582612" cy="4532313"/>
          </a:xfrm>
        </p:spPr>
        <p:txBody>
          <a:bodyPr/>
          <a:lstStyle/>
          <a:p>
            <a:r>
              <a:rPr lang="en-US" dirty="0"/>
              <a:t>Ideal case of an infinite solenoid</a:t>
            </a:r>
          </a:p>
          <a:p>
            <a:pPr lvl="2"/>
            <a:r>
              <a:rPr lang="en-US" dirty="0"/>
              <a:t>Vertical and uniform magnetic field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r>
              <a:rPr lang="en-US" dirty="0"/>
              <a:t>Radial and uniform electromagnetic force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Magnetic pressure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812360" y="1916832"/>
            <a:ext cx="432048" cy="3024336"/>
          </a:xfrm>
          <a:prstGeom prst="rect">
            <a:avLst/>
          </a:prstGeom>
          <a:solidFill>
            <a:srgbClr val="DDDD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948264" y="3645024"/>
            <a:ext cx="0" cy="158417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7164288" y="2564904"/>
            <a:ext cx="0" cy="10081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948264" y="2564904"/>
            <a:ext cx="0" cy="10081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7596336" y="2564904"/>
            <a:ext cx="0" cy="10081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380312" y="2564904"/>
            <a:ext cx="0" cy="10081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7812360" y="2564904"/>
            <a:ext cx="0" cy="10081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8028384" y="3068960"/>
            <a:ext cx="0" cy="5040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6804248" y="3573016"/>
            <a:ext cx="21602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Freeform 27"/>
          <p:cNvSpPr/>
          <p:nvPr/>
        </p:nvSpPr>
        <p:spPr>
          <a:xfrm>
            <a:off x="6926858" y="2589186"/>
            <a:ext cx="1688954" cy="972718"/>
          </a:xfrm>
          <a:custGeom>
            <a:avLst/>
            <a:gdLst>
              <a:gd name="connsiteX0" fmla="*/ 0 w 1688954"/>
              <a:gd name="connsiteY0" fmla="*/ 0 h 972718"/>
              <a:gd name="connsiteX1" fmla="*/ 891768 w 1688954"/>
              <a:gd name="connsiteY1" fmla="*/ 0 h 972718"/>
              <a:gd name="connsiteX2" fmla="*/ 1297117 w 1688954"/>
              <a:gd name="connsiteY2" fmla="*/ 972718 h 972718"/>
              <a:gd name="connsiteX3" fmla="*/ 1688954 w 1688954"/>
              <a:gd name="connsiteY3" fmla="*/ 972718 h 97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954" h="972718">
                <a:moveTo>
                  <a:pt x="0" y="0"/>
                </a:moveTo>
                <a:lnTo>
                  <a:pt x="891768" y="0"/>
                </a:lnTo>
                <a:lnTo>
                  <a:pt x="1297117" y="972718"/>
                </a:lnTo>
                <a:lnTo>
                  <a:pt x="1688954" y="972718"/>
                </a:lnTo>
              </a:path>
            </a:pathLst>
          </a:custGeom>
          <a:ln>
            <a:solidFill>
              <a:srgbClr val="0000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flipH="1" flipV="1">
            <a:off x="6948264" y="1556792"/>
            <a:ext cx="8384" cy="21686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8721559" y="3501008"/>
            <a:ext cx="38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61319" y="1412776"/>
            <a:ext cx="38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79696" y="2391271"/>
            <a:ext cx="540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"/>
                <a:cs typeface="Times"/>
              </a:rPr>
              <a:t>B</a:t>
            </a:r>
            <a:r>
              <a:rPr lang="en-US" i="1" baseline="-25000" dirty="0">
                <a:solidFill>
                  <a:srgbClr val="0000FF"/>
                </a:solidFill>
                <a:latin typeface="Times"/>
                <a:cs typeface="Times"/>
              </a:rPr>
              <a:t>0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8036768" y="3717032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8028384" y="3996680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8028384" y="4284712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8028384" y="2844552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8028384" y="3140968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8028384" y="3420616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8503218" y="2708920"/>
            <a:ext cx="43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"/>
                <a:cs typeface="Times"/>
              </a:rPr>
              <a:t>f</a:t>
            </a:r>
            <a:r>
              <a:rPr lang="en-US" i="1" baseline="-25000" dirty="0" err="1">
                <a:solidFill>
                  <a:srgbClr val="FF0000"/>
                </a:solidFill>
                <a:latin typeface="Times"/>
                <a:cs typeface="Times"/>
              </a:rPr>
              <a:t>r</a:t>
            </a:r>
            <a:endParaRPr lang="en-US" i="1" baseline="-250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flipV="1">
            <a:off x="7812360" y="5013176"/>
            <a:ext cx="0" cy="5760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8244408" y="5013176"/>
            <a:ext cx="0" cy="5760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 rot="5400000" flipV="1">
            <a:off x="8028383" y="5085184"/>
            <a:ext cx="0" cy="5760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7858068" y="4941168"/>
            <a:ext cx="352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2360" y="1484784"/>
            <a:ext cx="403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J</a:t>
            </a:r>
          </a:p>
        </p:txBody>
      </p:sp>
      <p:cxnSp>
        <p:nvCxnSpPr>
          <p:cNvPr id="55" name="Straight Arrow Connector 54"/>
          <p:cNvCxnSpPr/>
          <p:nvPr/>
        </p:nvCxnSpPr>
        <p:spPr bwMode="auto">
          <a:xfrm flipV="1">
            <a:off x="8028384" y="2564904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7" name="Picture 56" descr="Screen shot 2012-11-03 at 9.3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01" y="2306508"/>
            <a:ext cx="1306830" cy="631190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 bwMode="auto">
          <a:xfrm flipH="1">
            <a:off x="6732240" y="1916832"/>
            <a:ext cx="1080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 flipH="1">
            <a:off x="6732240" y="4941168"/>
            <a:ext cx="1080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Arrow Connector 72"/>
          <p:cNvCxnSpPr/>
          <p:nvPr/>
        </p:nvCxnSpPr>
        <p:spPr bwMode="auto">
          <a:xfrm flipV="1">
            <a:off x="8028384" y="4572744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/>
          <p:nvPr/>
        </p:nvCxnSpPr>
        <p:spPr bwMode="auto">
          <a:xfrm flipV="1">
            <a:off x="8028384" y="4860776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Arrow Connector 74"/>
          <p:cNvCxnSpPr/>
          <p:nvPr/>
        </p:nvCxnSpPr>
        <p:spPr bwMode="auto">
          <a:xfrm flipV="1">
            <a:off x="8028384" y="2276872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/>
          <p:cNvCxnSpPr/>
          <p:nvPr/>
        </p:nvCxnSpPr>
        <p:spPr bwMode="auto">
          <a:xfrm flipV="1">
            <a:off x="8028384" y="1988840"/>
            <a:ext cx="495672" cy="83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9" name="Picture 78" descr="Screen shot 2012-11-03 at 9.48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86" y="5228233"/>
            <a:ext cx="1185365" cy="1063505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3069083" y="5451262"/>
            <a:ext cx="389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i="1" dirty="0">
                <a:solidFill>
                  <a:srgbClr val="FF0000"/>
                </a:solidFill>
                <a:latin typeface="Times"/>
                <a:cs typeface="Times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Times"/>
                <a:cs typeface="Times"/>
              </a:rPr>
              <a:t>0</a:t>
            </a:r>
            <a:r>
              <a:rPr lang="en-US" sz="2800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"/>
                <a:cs typeface="Times"/>
              </a:rPr>
              <a:t>= 16 T </a:t>
            </a:r>
            <a:r>
              <a:rPr lang="en-US" dirty="0">
                <a:solidFill>
                  <a:srgbClr val="FF0000"/>
                </a:solidFill>
                <a:latin typeface="Times"/>
                <a:ea typeface="Wingdings"/>
                <a:cs typeface="Times"/>
                <a:sym typeface="Wingdings"/>
              </a:rPr>
              <a:t></a:t>
            </a:r>
            <a:r>
              <a:rPr lang="en-US" sz="2800" dirty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US" sz="2800" dirty="0">
                <a:solidFill>
                  <a:srgbClr val="FF0000"/>
                </a:solidFill>
                <a:latin typeface="Times"/>
                <a:cs typeface="Times"/>
              </a:rPr>
              <a:t> = 1000 bar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29BBC4-A58F-213D-FF5D-DB8D7073C7B2}"/>
              </a:ext>
            </a:extLst>
          </p:cNvPr>
          <p:cNvGrpSpPr/>
          <p:nvPr/>
        </p:nvGrpSpPr>
        <p:grpSpPr>
          <a:xfrm>
            <a:off x="1048173" y="3578537"/>
            <a:ext cx="5260403" cy="951230"/>
            <a:chOff x="967391" y="3961497"/>
            <a:chExt cx="5260403" cy="951230"/>
          </a:xfrm>
        </p:grpSpPr>
        <p:pic>
          <p:nvPicPr>
            <p:cNvPr id="58" name="Picture 57" descr="Screen shot 2012-11-03 at 9.39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04" y="3961497"/>
              <a:ext cx="5165090" cy="9512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625738-6E74-1484-8703-E05E44586346}"/>
                </a:ext>
              </a:extLst>
            </p:cNvPr>
            <p:cNvSpPr txBox="1"/>
            <p:nvPr/>
          </p:nvSpPr>
          <p:spPr>
            <a:xfrm>
              <a:off x="967391" y="4206279"/>
              <a:ext cx="3547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i="1" dirty="0">
                  <a:latin typeface="Times" pitchFamily="2" charset="0"/>
                </a:rPr>
                <a:t>f</a:t>
              </a:r>
              <a:r>
                <a:rPr lang="en-CH" i="1" baseline="-25000" dirty="0">
                  <a:latin typeface="Times" pitchFamily="2" charset="0"/>
                </a:rPr>
                <a:t>r</a:t>
              </a:r>
              <a:endParaRPr lang="en-CH" i="1" dirty="0">
                <a:latin typeface="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170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Electromagnetic</a:t>
            </a:r>
            <a:r>
              <a:rPr lang="fr-FR" dirty="0"/>
              <a:t> forces: </a:t>
            </a:r>
            <a:r>
              <a:rPr lang="fr-FR" dirty="0" err="1"/>
              <a:t>dipole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electromagnetic forces in a dipole magnet tend to push the coil: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Vertically, towards the mid plane (</a:t>
            </a:r>
            <a:r>
              <a:rPr lang="en-US" dirty="0" err="1">
                <a:solidFill>
                  <a:srgbClr val="FF0000"/>
                </a:solidFill>
              </a:rPr>
              <a:t>Fy</a:t>
            </a:r>
            <a:r>
              <a:rPr lang="en-US" dirty="0">
                <a:solidFill>
                  <a:srgbClr val="FF0000"/>
                </a:solidFill>
              </a:rPr>
              <a:t> &lt; 0)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Horizontally, outwards (</a:t>
            </a:r>
            <a:r>
              <a:rPr lang="en-US" dirty="0" err="1">
                <a:solidFill>
                  <a:srgbClr val="FF0000"/>
                </a:solidFill>
              </a:rPr>
              <a:t>Fx</a:t>
            </a:r>
            <a:r>
              <a:rPr lang="en-US" dirty="0">
                <a:solidFill>
                  <a:srgbClr val="FF0000"/>
                </a:solidFill>
              </a:rPr>
              <a:t> &gt; 0)</a:t>
            </a:r>
          </a:p>
        </p:txBody>
      </p:sp>
      <p:pic>
        <p:nvPicPr>
          <p:cNvPr id="186372" name="Picture 5" descr="tevatron_fo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4536" r="28372" b="4330"/>
          <a:stretch>
            <a:fillRect/>
          </a:stretch>
        </p:blipFill>
        <p:spPr bwMode="auto">
          <a:xfrm>
            <a:off x="5796136" y="3827355"/>
            <a:ext cx="21097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6" descr="tevatron_flux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4536" r="27597" b="4124"/>
          <a:stretch>
            <a:fillRect/>
          </a:stretch>
        </p:blipFill>
        <p:spPr bwMode="auto">
          <a:xfrm>
            <a:off x="3635896" y="3822593"/>
            <a:ext cx="21336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9741" y="3780202"/>
            <a:ext cx="2902099" cy="2231578"/>
            <a:chOff x="85725" y="4509790"/>
            <a:chExt cx="2902099" cy="2231578"/>
          </a:xfrm>
        </p:grpSpPr>
        <p:pic>
          <p:nvPicPr>
            <p:cNvPr id="186379" name="Picture 14" descr="xy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4869160"/>
              <a:ext cx="936253" cy="989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371" name="Picture 4" descr="tevatron_cross-sectio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78" r="26770" b="9897"/>
            <a:stretch>
              <a:fillRect/>
            </a:stretch>
          </p:blipFill>
          <p:spPr bwMode="auto">
            <a:xfrm>
              <a:off x="382736" y="4637931"/>
              <a:ext cx="2605088" cy="210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377" name="Text Box 10"/>
            <p:cNvSpPr txBox="1">
              <a:spLocks noChangeArrowheads="1"/>
            </p:cNvSpPr>
            <p:nvPr/>
          </p:nvSpPr>
          <p:spPr bwMode="auto">
            <a:xfrm>
              <a:off x="85725" y="4509790"/>
              <a:ext cx="10826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 err="1"/>
                <a:t>Tevatron</a:t>
              </a:r>
              <a:r>
                <a:rPr lang="en-US" sz="1000" dirty="0"/>
                <a:t> dipole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>
            <a:off x="7380312" y="5334761"/>
            <a:ext cx="0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7380312" y="5334761"/>
            <a:ext cx="711696" cy="83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6804248" y="5910825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12360" y="4830705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3804" y="3318537"/>
            <a:ext cx="81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49724" y="3348154"/>
            <a:ext cx="91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</a:t>
            </a:r>
          </a:p>
        </p:txBody>
      </p:sp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2738955" y="6496542"/>
            <a:ext cx="6418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Graphics by courtesy of P.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Ferracin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S.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Prestemon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E.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Todesco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43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Forces in dipole coils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860032" y="1917622"/>
            <a:ext cx="4139952" cy="471935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Force increases </a:t>
            </a:r>
            <a:r>
              <a:rPr lang="en-US" sz="2800" dirty="0">
                <a:solidFill>
                  <a:srgbClr val="FF0000"/>
                </a:solidFill>
              </a:rPr>
              <a:t>with the square of the bore field</a:t>
            </a:r>
          </a:p>
          <a:p>
            <a:pPr lvl="1"/>
            <a:r>
              <a:rPr lang="en-US" sz="2400" dirty="0"/>
              <a:t>Requires massive structures (high-strength materials, volume, weight)</a:t>
            </a:r>
          </a:p>
          <a:p>
            <a:pPr lvl="1"/>
            <a:r>
              <a:rPr lang="en-US" sz="2400" dirty="0"/>
              <a:t>The stress limit is usually in the superconducting coil (superconductor and insulation, mitigated by J</a:t>
            </a:r>
            <a:r>
              <a:rPr lang="en-US" sz="2400" baseline="-25000" dirty="0"/>
              <a:t>e</a:t>
            </a:r>
            <a:r>
              <a:rPr lang="en-US" sz="2400" dirty="0"/>
              <a:t>≈1/B)</a:t>
            </a:r>
          </a:p>
          <a:p>
            <a:r>
              <a:rPr lang="en-US" sz="2800" dirty="0"/>
              <a:t>In practice the design of high field magnets is </a:t>
            </a:r>
            <a:r>
              <a:rPr lang="en-US" sz="2800" b="1" dirty="0">
                <a:solidFill>
                  <a:srgbClr val="FF0000"/>
                </a:solidFill>
              </a:rPr>
              <a:t>limited by mechanics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0A801A-2E0A-E805-56FA-CED61C6DA019}"/>
              </a:ext>
            </a:extLst>
          </p:cNvPr>
          <p:cNvGrpSpPr/>
          <p:nvPr/>
        </p:nvGrpSpPr>
        <p:grpSpPr>
          <a:xfrm>
            <a:off x="74709" y="1746276"/>
            <a:ext cx="5053893" cy="4878245"/>
            <a:chOff x="74709" y="1746276"/>
            <a:chExt cx="5053893" cy="4878245"/>
          </a:xfrm>
        </p:grpSpPr>
        <p:sp>
          <p:nvSpPr>
            <p:cNvPr id="3" name="TextBox 2"/>
            <p:cNvSpPr txBox="1"/>
            <p:nvPr/>
          </p:nvSpPr>
          <p:spPr>
            <a:xfrm>
              <a:off x="827584" y="1746276"/>
              <a:ext cx="40324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Force per coil quadrant in high-field dipoles built or designed for accelerators applications and R&amp;D</a:t>
              </a:r>
            </a:p>
          </p:txBody>
        </p:sp>
        <p:pic>
          <p:nvPicPr>
            <p:cNvPr id="6" name="Picture 5" descr="Screen Shot 2017-08-28 at 07.27.53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9" y="2851366"/>
              <a:ext cx="5053893" cy="377315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27345" y="1220243"/>
            <a:ext cx="560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Lorentz forces in the plane of a thin coil of radius </a:t>
            </a:r>
            <a:r>
              <a:rPr lang="en-US" sz="1200" dirty="0" err="1"/>
              <a:t>R</a:t>
            </a:r>
            <a:r>
              <a:rPr lang="en-US" sz="1200" baseline="-25000" dirty="0" err="1"/>
              <a:t>in</a:t>
            </a:r>
            <a:r>
              <a:rPr lang="en-US" sz="1200" dirty="0"/>
              <a:t> generating a dipole field B (thin shell approximation), referred to a coil quarter</a:t>
            </a:r>
            <a:endParaRPr lang="en-US" sz="1200" dirty="0">
              <a:latin typeface="Symbol" charset="2"/>
              <a:cs typeface="Symbol" charset="2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464106"/>
              </p:ext>
            </p:extLst>
          </p:nvPr>
        </p:nvGraphicFramePr>
        <p:xfrm>
          <a:off x="5820486" y="954186"/>
          <a:ext cx="2725738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57300" imgH="444500" progId="Equation.3">
                  <p:embed/>
                </p:oleObj>
              </mc:Choice>
              <mc:Fallback>
                <p:oleObj name="Equation" r:id="rId3" imgW="1257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486" y="954186"/>
                        <a:ext cx="2725738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271926" y="1035492"/>
            <a:ext cx="1274298" cy="896061"/>
            <a:chOff x="7271926" y="910972"/>
            <a:chExt cx="1274298" cy="896061"/>
          </a:xfrm>
        </p:grpSpPr>
        <p:sp>
          <p:nvSpPr>
            <p:cNvPr id="11" name="Rectangle 10"/>
            <p:cNvSpPr/>
            <p:nvPr/>
          </p:nvSpPr>
          <p:spPr>
            <a:xfrm>
              <a:off x="7271926" y="910972"/>
              <a:ext cx="272815" cy="813338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156879" y="1095722"/>
              <a:ext cx="389345" cy="46166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44741" y="1241778"/>
              <a:ext cx="583915" cy="56525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80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7-08-11 at 12.00.29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/>
        </p:blipFill>
        <p:spPr>
          <a:xfrm>
            <a:off x="3718850" y="862574"/>
            <a:ext cx="4890498" cy="2005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structures</a:t>
            </a:r>
            <a:endParaRPr lang="en-US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128511"/>
            <a:ext cx="35237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mid 1970’s, FNAL: Collared coils</a:t>
            </a:r>
          </a:p>
          <a:p>
            <a:r>
              <a:rPr lang="en-US" sz="900" dirty="0"/>
              <a:t>A. </a:t>
            </a:r>
            <a:r>
              <a:rPr lang="en-US" sz="900" dirty="0" err="1"/>
              <a:t>Tollestrup</a:t>
            </a:r>
            <a:r>
              <a:rPr lang="en-US" sz="900" dirty="0"/>
              <a:t>, Proc. </a:t>
            </a:r>
            <a:r>
              <a:rPr lang="en-US" sz="900" dirty="0" err="1"/>
              <a:t>Int</a:t>
            </a:r>
            <a:r>
              <a:rPr lang="en-US" sz="900" dirty="0"/>
              <a:t> Conf. on the History of Original Ideas and Basic Discoveries in Particle Physics, </a:t>
            </a:r>
            <a:r>
              <a:rPr lang="en-US" sz="900" dirty="0" err="1"/>
              <a:t>Erice</a:t>
            </a:r>
            <a:r>
              <a:rPr lang="en-US" sz="900" dirty="0"/>
              <a:t> (1994).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6489" y="2843557"/>
            <a:ext cx="367240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2002, LBNL: Bladder and keys</a:t>
            </a:r>
          </a:p>
          <a:p>
            <a:r>
              <a:rPr lang="en-US" sz="1000" dirty="0"/>
              <a:t>R.R. </a:t>
            </a:r>
            <a:r>
              <a:rPr lang="en-US" sz="1000" dirty="0" err="1"/>
              <a:t>Hafalia</a:t>
            </a:r>
            <a:r>
              <a:rPr lang="en-US" sz="1000" dirty="0"/>
              <a:t>, et al., IEEE TAS, 12(1) (2002), pp. 47-50.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813813"/>
            <a:ext cx="44077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1998, TAMU: Stress management</a:t>
            </a:r>
          </a:p>
          <a:p>
            <a:r>
              <a:rPr lang="en-US" sz="900" dirty="0"/>
              <a:t>N. </a:t>
            </a:r>
            <a:r>
              <a:rPr lang="en-US" sz="900" dirty="0" err="1"/>
              <a:t>Diaczenko</a:t>
            </a:r>
            <a:r>
              <a:rPr lang="en-US" sz="900" dirty="0"/>
              <a:t>, et al., </a:t>
            </a:r>
            <a:r>
              <a:rPr lang="fr-FR" sz="900" dirty="0"/>
              <a:t>Proc. PAC, Vancouver (1997), pp.3443-3345.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3651497" y="3682020"/>
            <a:ext cx="22189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2014, LBNL: CCT</a:t>
            </a:r>
          </a:p>
          <a:p>
            <a:r>
              <a:rPr lang="en-US" sz="900" dirty="0"/>
              <a:t>S. </a:t>
            </a:r>
            <a:r>
              <a:rPr lang="en-US" sz="900" dirty="0" err="1"/>
              <a:t>Caspi</a:t>
            </a:r>
            <a:r>
              <a:rPr lang="en-US" sz="900" dirty="0"/>
              <a:t>, et al., IEEE TAS (2014), p. 4001804.</a:t>
            </a:r>
          </a:p>
        </p:txBody>
      </p:sp>
      <p:pic>
        <p:nvPicPr>
          <p:cNvPr id="5" name="Picture 4" descr="Screen Shot 2017-08-11 at 11.28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5" y="1057034"/>
            <a:ext cx="2104088" cy="2001449"/>
          </a:xfrm>
          <a:prstGeom prst="rect">
            <a:avLst/>
          </a:prstGeom>
        </p:spPr>
      </p:pic>
      <p:pic>
        <p:nvPicPr>
          <p:cNvPr id="6" name="Picture 5" descr="Screen Shot 2017-08-11 at 11.46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4" y="4346539"/>
            <a:ext cx="1732540" cy="1355613"/>
          </a:xfrm>
          <a:prstGeom prst="rect">
            <a:avLst/>
          </a:prstGeom>
        </p:spPr>
      </p:pic>
      <p:pic>
        <p:nvPicPr>
          <p:cNvPr id="11" name="Picture 10" descr="Screen Shot 2017-08-11 at 11.44.2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95" y="4305850"/>
            <a:ext cx="1681718" cy="14369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64194" y="6013901"/>
            <a:ext cx="24326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1975, MIT: CICC</a:t>
            </a:r>
          </a:p>
          <a:p>
            <a:r>
              <a:rPr lang="en-US" sz="900" dirty="0"/>
              <a:t>M.O. </a:t>
            </a:r>
            <a:r>
              <a:rPr lang="en-US" sz="900" dirty="0" err="1"/>
              <a:t>Hoenig</a:t>
            </a:r>
            <a:r>
              <a:rPr lang="en-US" sz="900" dirty="0"/>
              <a:t>, et al., Proc. 5th </a:t>
            </a:r>
            <a:r>
              <a:rPr lang="en-US" sz="900" dirty="0" err="1"/>
              <a:t>Magn</a:t>
            </a:r>
            <a:r>
              <a:rPr lang="en-US" sz="900" dirty="0"/>
              <a:t>. Tech. Conf., </a:t>
            </a:r>
            <a:r>
              <a:rPr lang="en-US" sz="900" dirty="0" err="1"/>
              <a:t>Frascati</a:t>
            </a:r>
            <a:r>
              <a:rPr lang="en-US" sz="900" dirty="0"/>
              <a:t>(1975), p. 519.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1" b="29846"/>
          <a:stretch/>
        </p:blipFill>
        <p:spPr bwMode="auto">
          <a:xfrm flipH="1">
            <a:off x="7214030" y="5255799"/>
            <a:ext cx="1954872" cy="10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2" descr="C:\Users\caspi\Desktop\Magnets\FNAL15Tdipole-2016\4layers-2CCT2CC\New4PoissonOnly\layer1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83" r="23236"/>
          <a:stretch>
            <a:fillRect/>
          </a:stretch>
        </p:blipFill>
        <p:spPr bwMode="auto">
          <a:xfrm>
            <a:off x="4011956" y="4383344"/>
            <a:ext cx="1665737" cy="1667224"/>
          </a:xfrm>
          <a:prstGeom prst="rect">
            <a:avLst/>
          </a:prstGeom>
          <a:noFill/>
        </p:spPr>
      </p:pic>
      <p:pic>
        <p:nvPicPr>
          <p:cNvPr id="18" name="Picture 17" descr="Screen Shot 2017-08-11 at 12.14.0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60" y="4177301"/>
            <a:ext cx="1511435" cy="14191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77693" y="3436281"/>
            <a:ext cx="34414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2017, FNAL: SM </a:t>
            </a:r>
            <a:r>
              <a:rPr lang="en-US" sz="1800" dirty="0" err="1"/>
              <a:t>cos</a:t>
            </a:r>
            <a:r>
              <a:rPr lang="en-US" sz="1800" dirty="0"/>
              <a:t>(</a:t>
            </a:r>
            <a:r>
              <a:rPr lang="en-US" sz="1800" dirty="0">
                <a:latin typeface="Symbol" charset="2"/>
                <a:cs typeface="Symbol" charset="2"/>
              </a:rPr>
              <a:t>q</a:t>
            </a:r>
            <a:r>
              <a:rPr lang="en-US" sz="1800" dirty="0"/>
              <a:t>)</a:t>
            </a:r>
          </a:p>
          <a:p>
            <a:r>
              <a:rPr lang="en-US" sz="1000" dirty="0"/>
              <a:t>V. </a:t>
            </a:r>
            <a:r>
              <a:rPr lang="en-US" sz="1000" dirty="0" err="1"/>
              <a:t>Kashikin</a:t>
            </a:r>
            <a:r>
              <a:rPr lang="en-US" sz="1000" dirty="0"/>
              <a:t>, et al., </a:t>
            </a:r>
            <a:r>
              <a:rPr lang="fr-FR" sz="1000" dirty="0"/>
              <a:t>Proc. IPAC, </a:t>
            </a:r>
            <a:r>
              <a:rPr lang="fr-FR" sz="1000" dirty="0" err="1"/>
              <a:t>Copenhagen</a:t>
            </a:r>
            <a:r>
              <a:rPr lang="fr-FR" sz="1000" dirty="0"/>
              <a:t> </a:t>
            </a:r>
            <a:r>
              <a:rPr lang="en-US" sz="1000" dirty="0"/>
              <a:t>(2017), pp. 3597-3599.</a:t>
            </a:r>
          </a:p>
        </p:txBody>
      </p:sp>
    </p:spTree>
    <p:extLst>
      <p:ext uri="{BB962C8B-B14F-4D97-AF65-F5344CB8AC3E}">
        <p14:creationId xmlns:p14="http://schemas.microsoft.com/office/powerpoint/2010/main" val="1255705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in high field magnets</a:t>
            </a:r>
            <a:endParaRPr lang="en-US" baseline="-25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B92E79-3D04-21F8-DB34-36C54933E703}"/>
              </a:ext>
            </a:extLst>
          </p:cNvPr>
          <p:cNvGrpSpPr/>
          <p:nvPr/>
        </p:nvGrpSpPr>
        <p:grpSpPr>
          <a:xfrm>
            <a:off x="539884" y="4835257"/>
            <a:ext cx="3582044" cy="1580263"/>
            <a:chOff x="539884" y="4835257"/>
            <a:chExt cx="3582044" cy="1580263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0700797"/>
                </p:ext>
              </p:extLst>
            </p:nvPr>
          </p:nvGraphicFramePr>
          <p:xfrm>
            <a:off x="595447" y="5559857"/>
            <a:ext cx="938212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31800" imgH="393700" progId="Equation.3">
                    <p:embed/>
                  </p:oleObj>
                </mc:Choice>
                <mc:Fallback>
                  <p:oleObj name="Equation" r:id="rId2" imgW="431800" imgH="393700" progId="Equation.3">
                    <p:embed/>
                    <p:pic>
                      <p:nvPicPr>
                        <p:cNvPr id="33" name="Object 32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95447" y="5559857"/>
                          <a:ext cx="938212" cy="855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6944592"/>
                </p:ext>
              </p:extLst>
            </p:nvPr>
          </p:nvGraphicFramePr>
          <p:xfrm>
            <a:off x="539884" y="4921143"/>
            <a:ext cx="993775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57200" imgH="190500" progId="Equation.3">
                    <p:embed/>
                  </p:oleObj>
                </mc:Choice>
                <mc:Fallback>
                  <p:oleObj name="Equation" r:id="rId4" imgW="457200" imgH="190500" progId="Equation.3">
                    <p:embed/>
                    <p:pic>
                      <p:nvPicPr>
                        <p:cNvPr id="60" name="Object 5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9884" y="4921143"/>
                          <a:ext cx="993775" cy="414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0838348"/>
                </p:ext>
              </p:extLst>
            </p:nvPr>
          </p:nvGraphicFramePr>
          <p:xfrm>
            <a:off x="2493153" y="5118727"/>
            <a:ext cx="1628775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49300" imgH="393700" progId="Equation.3">
                    <p:embed/>
                  </p:oleObj>
                </mc:Choice>
                <mc:Fallback>
                  <p:oleObj name="Equation" r:id="rId6" imgW="749300" imgH="393700" progId="Equation.3">
                    <p:embed/>
                    <p:pic>
                      <p:nvPicPr>
                        <p:cNvPr id="61" name="Object 6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93153" y="5118727"/>
                          <a:ext cx="1628775" cy="855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ight Brace 26"/>
            <p:cNvSpPr/>
            <p:nvPr/>
          </p:nvSpPr>
          <p:spPr>
            <a:xfrm>
              <a:off x="1533659" y="4835257"/>
              <a:ext cx="221775" cy="1447753"/>
            </a:xfrm>
            <a:prstGeom prst="rightBrace">
              <a:avLst>
                <a:gd name="adj1" fmla="val 36966"/>
                <a:gd name="adj2" fmla="val 50000"/>
              </a:avLst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1889655" y="5559133"/>
              <a:ext cx="58246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721701" y="3807148"/>
            <a:ext cx="3965099" cy="3038873"/>
            <a:chOff x="4780042" y="809027"/>
            <a:chExt cx="3965099" cy="3038873"/>
          </a:xfrm>
        </p:grpSpPr>
        <p:pic>
          <p:nvPicPr>
            <p:cNvPr id="4" name="Picture 3" descr="Screen Shot 2017-08-11 at 06.22.34.pn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042" y="809027"/>
              <a:ext cx="3660461" cy="303887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63207" y="2453960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LHC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52241" y="2112465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11T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60399" y="1832993"/>
              <a:ext cx="6479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QXF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91475" y="1265073"/>
              <a:ext cx="625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FCC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94853" y="1470446"/>
              <a:ext cx="1050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HE-LHC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48047" y="4122979"/>
            <a:ext cx="1068990" cy="2059916"/>
            <a:chOff x="6506388" y="1124858"/>
            <a:chExt cx="1068990" cy="2059916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6506388" y="1124858"/>
              <a:ext cx="1068990" cy="1620770"/>
            </a:xfrm>
            <a:prstGeom prst="line">
              <a:avLst/>
            </a:prstGeom>
            <a:ln w="19050" cmpd="sng">
              <a:solidFill>
                <a:srgbClr val="0000FF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8197207">
              <a:off x="6106446" y="2055335"/>
              <a:ext cx="19511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Unconstrained scaling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258626" y="3914103"/>
            <a:ext cx="1578899" cy="534038"/>
            <a:chOff x="7258626" y="576415"/>
            <a:chExt cx="1578899" cy="534038"/>
          </a:xfrm>
        </p:grpSpPr>
        <p:sp>
          <p:nvSpPr>
            <p:cNvPr id="22" name="TextBox 21"/>
            <p:cNvSpPr txBox="1"/>
            <p:nvPr/>
          </p:nvSpPr>
          <p:spPr>
            <a:xfrm>
              <a:off x="7575378" y="576415"/>
              <a:ext cx="12621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Stress limited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reducing J</a:t>
              </a:r>
            </a:p>
          </p:txBody>
        </p:sp>
        <p:cxnSp>
          <p:nvCxnSpPr>
            <p:cNvPr id="23" name="Straight Connector 22"/>
            <p:cNvCxnSpPr>
              <a:cxnSpLocks/>
            </p:cNvCxnSpPr>
            <p:nvPr/>
          </p:nvCxnSpPr>
          <p:spPr>
            <a:xfrm flipV="1">
              <a:off x="7258626" y="1095064"/>
              <a:ext cx="811033" cy="15389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Picture 16" descr="A graph of a normalized strain&#10;&#10;Description automatically generated">
            <a:extLst>
              <a:ext uri="{FF2B5EF4-FFF2-40B4-BE49-F238E27FC236}">
                <a16:creationId xmlns:a16="http://schemas.microsoft.com/office/drawing/2014/main" id="{8C4960B9-84E5-9DF1-BEF4-6CB29FA82D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869" y="992154"/>
            <a:ext cx="4454447" cy="33981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5E5555-E4CF-8ED3-1E25-FB8A9F92045A}"/>
              </a:ext>
            </a:extLst>
          </p:cNvPr>
          <p:cNvSpPr txBox="1"/>
          <p:nvPr/>
        </p:nvSpPr>
        <p:spPr>
          <a:xfrm>
            <a:off x="4520069" y="1419877"/>
            <a:ext cx="4166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dirty="0"/>
              <a:t>High field superconductors (Nb</a:t>
            </a:r>
            <a:r>
              <a:rPr lang="en-CH" baseline="-25000" dirty="0"/>
              <a:t>3</a:t>
            </a:r>
            <a:r>
              <a:rPr lang="en-CH" dirty="0"/>
              <a:t>Sn, REBCO, Bi-2212, Bi-2223, …) are brittle materials and stress/strain sensitive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E9ADFD-3387-9BA5-3520-4E3C67A8FE27}"/>
              </a:ext>
            </a:extLst>
          </p:cNvPr>
          <p:cNvSpPr txBox="1"/>
          <p:nvPr/>
        </p:nvSpPr>
        <p:spPr>
          <a:xfrm rot="16200000">
            <a:off x="2691423" y="2308940"/>
            <a:ext cx="291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CH" dirty="0">
                <a:solidFill>
                  <a:srgbClr val="FF0000"/>
                </a:solidFill>
              </a:rPr>
              <a:t>racks development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26BC12F-9748-2C36-2F1D-E98B277E3F79}"/>
              </a:ext>
            </a:extLst>
          </p:cNvPr>
          <p:cNvSpPr/>
          <p:nvPr/>
        </p:nvSpPr>
        <p:spPr>
          <a:xfrm>
            <a:off x="3544866" y="1139868"/>
            <a:ext cx="801666" cy="2793305"/>
          </a:xfrm>
          <a:custGeom>
            <a:avLst/>
            <a:gdLst>
              <a:gd name="connsiteX0" fmla="*/ 789139 w 801666"/>
              <a:gd name="connsiteY0" fmla="*/ 0 h 2793305"/>
              <a:gd name="connsiteX1" fmla="*/ 0 w 801666"/>
              <a:gd name="connsiteY1" fmla="*/ 0 h 2793305"/>
              <a:gd name="connsiteX2" fmla="*/ 225468 w 801666"/>
              <a:gd name="connsiteY2" fmla="*/ 300625 h 2793305"/>
              <a:gd name="connsiteX3" fmla="*/ 137786 w 801666"/>
              <a:gd name="connsiteY3" fmla="*/ 338203 h 2793305"/>
              <a:gd name="connsiteX4" fmla="*/ 275572 w 801666"/>
              <a:gd name="connsiteY4" fmla="*/ 475990 h 2793305"/>
              <a:gd name="connsiteX5" fmla="*/ 125260 w 801666"/>
              <a:gd name="connsiteY5" fmla="*/ 576198 h 2793305"/>
              <a:gd name="connsiteX6" fmla="*/ 225468 w 801666"/>
              <a:gd name="connsiteY6" fmla="*/ 776614 h 2793305"/>
              <a:gd name="connsiteX7" fmla="*/ 100208 w 801666"/>
              <a:gd name="connsiteY7" fmla="*/ 839244 h 2793305"/>
              <a:gd name="connsiteX8" fmla="*/ 363255 w 801666"/>
              <a:gd name="connsiteY8" fmla="*/ 1152395 h 2793305"/>
              <a:gd name="connsiteX9" fmla="*/ 187890 w 801666"/>
              <a:gd name="connsiteY9" fmla="*/ 1302707 h 2793305"/>
              <a:gd name="connsiteX10" fmla="*/ 187890 w 801666"/>
              <a:gd name="connsiteY10" fmla="*/ 1302707 h 2793305"/>
              <a:gd name="connsiteX11" fmla="*/ 388307 w 801666"/>
              <a:gd name="connsiteY11" fmla="*/ 1402916 h 2793305"/>
              <a:gd name="connsiteX12" fmla="*/ 175364 w 801666"/>
              <a:gd name="connsiteY12" fmla="*/ 1515650 h 2793305"/>
              <a:gd name="connsiteX13" fmla="*/ 313150 w 801666"/>
              <a:gd name="connsiteY13" fmla="*/ 1540702 h 2793305"/>
              <a:gd name="connsiteX14" fmla="*/ 225468 w 801666"/>
              <a:gd name="connsiteY14" fmla="*/ 1716066 h 2793305"/>
              <a:gd name="connsiteX15" fmla="*/ 400833 w 801666"/>
              <a:gd name="connsiteY15" fmla="*/ 1753644 h 2793305"/>
              <a:gd name="connsiteX16" fmla="*/ 150312 w 801666"/>
              <a:gd name="connsiteY16" fmla="*/ 1929009 h 2793305"/>
              <a:gd name="connsiteX17" fmla="*/ 388307 w 801666"/>
              <a:gd name="connsiteY17" fmla="*/ 1991639 h 2793305"/>
              <a:gd name="connsiteX18" fmla="*/ 288098 w 801666"/>
              <a:gd name="connsiteY18" fmla="*/ 2029217 h 2793305"/>
              <a:gd name="connsiteX19" fmla="*/ 450937 w 801666"/>
              <a:gd name="connsiteY19" fmla="*/ 2116899 h 2793305"/>
              <a:gd name="connsiteX20" fmla="*/ 112734 w 801666"/>
              <a:gd name="connsiteY20" fmla="*/ 2242159 h 2793305"/>
              <a:gd name="connsiteX21" fmla="*/ 413359 w 801666"/>
              <a:gd name="connsiteY21" fmla="*/ 2379946 h 2793305"/>
              <a:gd name="connsiteX22" fmla="*/ 0 w 801666"/>
              <a:gd name="connsiteY22" fmla="*/ 2455102 h 2793305"/>
              <a:gd name="connsiteX23" fmla="*/ 200416 w 801666"/>
              <a:gd name="connsiteY23" fmla="*/ 2530258 h 2793305"/>
              <a:gd name="connsiteX24" fmla="*/ 12526 w 801666"/>
              <a:gd name="connsiteY24" fmla="*/ 2617940 h 2793305"/>
              <a:gd name="connsiteX25" fmla="*/ 237994 w 801666"/>
              <a:gd name="connsiteY25" fmla="*/ 2793305 h 2793305"/>
              <a:gd name="connsiteX26" fmla="*/ 801666 w 801666"/>
              <a:gd name="connsiteY26" fmla="*/ 2780779 h 2793305"/>
              <a:gd name="connsiteX27" fmla="*/ 789139 w 801666"/>
              <a:gd name="connsiteY27" fmla="*/ 0 h 279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1666" h="2793305">
                <a:moveTo>
                  <a:pt x="789139" y="0"/>
                </a:moveTo>
                <a:lnTo>
                  <a:pt x="0" y="0"/>
                </a:lnTo>
                <a:lnTo>
                  <a:pt x="225468" y="300625"/>
                </a:lnTo>
                <a:lnTo>
                  <a:pt x="137786" y="338203"/>
                </a:lnTo>
                <a:lnTo>
                  <a:pt x="275572" y="475990"/>
                </a:lnTo>
                <a:lnTo>
                  <a:pt x="125260" y="576198"/>
                </a:lnTo>
                <a:lnTo>
                  <a:pt x="225468" y="776614"/>
                </a:lnTo>
                <a:lnTo>
                  <a:pt x="100208" y="839244"/>
                </a:lnTo>
                <a:lnTo>
                  <a:pt x="363255" y="1152395"/>
                </a:lnTo>
                <a:lnTo>
                  <a:pt x="187890" y="1302707"/>
                </a:lnTo>
                <a:lnTo>
                  <a:pt x="187890" y="1302707"/>
                </a:lnTo>
                <a:lnTo>
                  <a:pt x="388307" y="1402916"/>
                </a:lnTo>
                <a:lnTo>
                  <a:pt x="175364" y="1515650"/>
                </a:lnTo>
                <a:lnTo>
                  <a:pt x="313150" y="1540702"/>
                </a:lnTo>
                <a:lnTo>
                  <a:pt x="225468" y="1716066"/>
                </a:lnTo>
                <a:lnTo>
                  <a:pt x="400833" y="1753644"/>
                </a:lnTo>
                <a:lnTo>
                  <a:pt x="150312" y="1929009"/>
                </a:lnTo>
                <a:lnTo>
                  <a:pt x="388307" y="1991639"/>
                </a:lnTo>
                <a:lnTo>
                  <a:pt x="288098" y="2029217"/>
                </a:lnTo>
                <a:lnTo>
                  <a:pt x="450937" y="2116899"/>
                </a:lnTo>
                <a:lnTo>
                  <a:pt x="112734" y="2242159"/>
                </a:lnTo>
                <a:lnTo>
                  <a:pt x="413359" y="2379946"/>
                </a:lnTo>
                <a:lnTo>
                  <a:pt x="0" y="2455102"/>
                </a:lnTo>
                <a:lnTo>
                  <a:pt x="200416" y="2530258"/>
                </a:lnTo>
                <a:lnTo>
                  <a:pt x="12526" y="2617940"/>
                </a:lnTo>
                <a:lnTo>
                  <a:pt x="237994" y="2793305"/>
                </a:lnTo>
                <a:lnTo>
                  <a:pt x="801666" y="2780779"/>
                </a:lnTo>
                <a:cubicBezTo>
                  <a:pt x="797490" y="1858028"/>
                  <a:pt x="793315" y="935278"/>
                  <a:pt x="789139" y="0"/>
                </a:cubicBezTo>
                <a:close/>
              </a:path>
            </a:pathLst>
          </a:custGeom>
          <a:gradFill flip="none" rotWithShape="1">
            <a:gsLst>
              <a:gs pos="41000">
                <a:schemeClr val="accent2">
                  <a:lumMod val="5000"/>
                  <a:lumOff val="95000"/>
                  <a:alpha val="50000"/>
                </a:schemeClr>
              </a:gs>
              <a:gs pos="100000">
                <a:srgbClr val="FF0000">
                  <a:alpha val="2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554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ECC40-CBE6-BA0D-A15F-1C760098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latin typeface="Times" pitchFamily="2" charset="0"/>
              </a:rPr>
              <a:t>Limit 3 – Stress and strain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D7D2-477C-2365-E682-864969E12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Times" pitchFamily="2" charset="0"/>
              </a:rPr>
              <a:t>Allowable stress sets an upper limit to the maximum current density and field</a:t>
            </a:r>
            <a:endParaRPr lang="en-CH" sz="3600" dirty="0">
              <a:solidFill>
                <a:srgbClr val="FF0000"/>
              </a:solidFill>
              <a:latin typeface="Times" pitchFamily="2" charset="0"/>
            </a:endParaRPr>
          </a:p>
          <a:p>
            <a:pPr marL="0" indent="0" algn="just">
              <a:buNone/>
            </a:pPr>
            <a:endParaRPr lang="en-CH" sz="2800" dirty="0">
              <a:solidFill>
                <a:srgbClr val="FF0000"/>
              </a:solidFill>
              <a:latin typeface="Times" pitchFamily="2" charset="0"/>
            </a:endParaRPr>
          </a:p>
          <a:p>
            <a:pPr marL="0" indent="0" algn="just">
              <a:buNone/>
            </a:pPr>
            <a:r>
              <a:rPr lang="en-CH" sz="2800" dirty="0">
                <a:solidFill>
                  <a:srgbClr val="FF0000"/>
                </a:solidFill>
                <a:latin typeface="Times" pitchFamily="2" charset="0"/>
              </a:rPr>
              <a:t>Corollary – this sets an upper limits to the maximum affordable field</a:t>
            </a:r>
          </a:p>
          <a:p>
            <a:pPr marL="0" indent="0" algn="just">
              <a:buNone/>
            </a:pPr>
            <a:endParaRPr lang="en-CH" sz="2800" dirty="0">
              <a:solidFill>
                <a:srgbClr val="FF0000"/>
              </a:solidFill>
              <a:latin typeface="Times" pitchFamily="2" charset="0"/>
            </a:endParaRPr>
          </a:p>
          <a:p>
            <a:pPr marL="0" indent="0" algn="just">
              <a:buNone/>
            </a:pPr>
            <a:r>
              <a:rPr lang="en-CH" sz="2800" dirty="0">
                <a:latin typeface="Times" pitchFamily="2" charset="0"/>
              </a:rPr>
              <a:t>HL-LHC (12 T) achieves a design electromagnetic stress of approximately 100 MPa</a:t>
            </a:r>
          </a:p>
          <a:p>
            <a:pPr marL="0" indent="0" algn="just">
              <a:buNone/>
            </a:pPr>
            <a:endParaRPr lang="en-CH" sz="2800" dirty="0">
              <a:latin typeface="Times" pitchFamily="2" charset="0"/>
            </a:endParaRPr>
          </a:p>
          <a:p>
            <a:pPr marL="0" indent="0" algn="just">
              <a:buNone/>
            </a:pPr>
            <a:r>
              <a:rPr lang="en-CH" sz="2800" dirty="0">
                <a:latin typeface="Times" pitchFamily="2" charset="0"/>
              </a:rPr>
              <a:t>FCC-hh (16 T) is designed for electromagntic stress of 150 MPa (limit of Nb</a:t>
            </a:r>
            <a:r>
              <a:rPr lang="en-CH" sz="2800" baseline="-25000" dirty="0">
                <a:latin typeface="Times" pitchFamily="2" charset="0"/>
              </a:rPr>
              <a:t>3</a:t>
            </a:r>
            <a:r>
              <a:rPr lang="en-CH" sz="2800" dirty="0">
                <a:latin typeface="Times" pitchFamily="2" charset="0"/>
              </a:rPr>
              <a:t>Sn)</a:t>
            </a:r>
          </a:p>
          <a:p>
            <a:pPr marL="0" indent="0" algn="just">
              <a:buNone/>
            </a:pPr>
            <a:endParaRPr lang="en-CH" sz="2800" baseline="300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81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field solenoids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4C041-EE8F-D346-4D3B-C6B49E9C200E}"/>
              </a:ext>
            </a:extLst>
          </p:cNvPr>
          <p:cNvSpPr txBox="1"/>
          <p:nvPr/>
        </p:nvSpPr>
        <p:spPr>
          <a:xfrm>
            <a:off x="2355591" y="6260037"/>
            <a:ext cx="5017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bg1"/>
                </a:solidFill>
              </a:rPr>
              <a:t>HTS is the only path beyond 16 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A31EF9-00C0-1DA6-DE9A-1730BB8CA2B9}"/>
              </a:ext>
            </a:extLst>
          </p:cNvPr>
          <p:cNvGrpSpPr/>
          <p:nvPr/>
        </p:nvGrpSpPr>
        <p:grpSpPr>
          <a:xfrm>
            <a:off x="169334" y="1314770"/>
            <a:ext cx="7203976" cy="5402265"/>
            <a:chOff x="169334" y="1314770"/>
            <a:chExt cx="7203976" cy="5402265"/>
          </a:xfrm>
        </p:grpSpPr>
        <p:pic>
          <p:nvPicPr>
            <p:cNvPr id="6" name="Picture 5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1CA06AF2-98CA-333C-5BD3-128A47F6B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334" y="1314770"/>
              <a:ext cx="7062998" cy="540226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A29904-117F-8117-EE6F-627A38B03382}"/>
                </a:ext>
              </a:extLst>
            </p:cNvPr>
            <p:cNvSpPr/>
            <p:nvPr/>
          </p:nvSpPr>
          <p:spPr>
            <a:xfrm>
              <a:off x="6082301" y="4452164"/>
              <a:ext cx="129100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7D8B3EE9-2F10-6EA8-D1F5-C5DDE707D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375" y="3803524"/>
            <a:ext cx="1729291" cy="2918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14643B-2E9E-328B-83E2-8D5A64D6DD23}"/>
              </a:ext>
            </a:extLst>
          </p:cNvPr>
          <p:cNvSpPr txBox="1"/>
          <p:nvPr/>
        </p:nvSpPr>
        <p:spPr>
          <a:xfrm>
            <a:off x="6009751" y="4452164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</a:p>
        </p:txBody>
      </p:sp>
      <p:pic>
        <p:nvPicPr>
          <p:cNvPr id="13" name="Picture 12" descr="A close-up of a cylindrical object&#10;&#10;Description automatically generated">
            <a:extLst>
              <a:ext uri="{FF2B5EF4-FFF2-40B4-BE49-F238E27FC236}">
                <a16:creationId xmlns:a16="http://schemas.microsoft.com/office/drawing/2014/main" id="{53DFCACE-3F12-D870-7CCE-11A4BD2A28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99"/>
          <a:stretch/>
        </p:blipFill>
        <p:spPr>
          <a:xfrm>
            <a:off x="7240184" y="451556"/>
            <a:ext cx="1734482" cy="33217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EB241B-F714-56E3-0A6F-165C5F1ECAB1}"/>
              </a:ext>
            </a:extLst>
          </p:cNvPr>
          <p:cNvSpPr txBox="1"/>
          <p:nvPr/>
        </p:nvSpPr>
        <p:spPr>
          <a:xfrm>
            <a:off x="3700833" y="6316804"/>
            <a:ext cx="2676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All SC 32 T HTS insert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CAB86D-8CC0-17D1-70B6-53A44E3E7AC9}"/>
              </a:ext>
            </a:extLst>
          </p:cNvPr>
          <p:cNvSpPr txBox="1"/>
          <p:nvPr/>
        </p:nvSpPr>
        <p:spPr>
          <a:xfrm>
            <a:off x="3700833" y="987569"/>
            <a:ext cx="2979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Hybrid HTS 45.5 T insert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549CD4-9223-CA1B-241C-64123FAA947C}"/>
              </a:ext>
            </a:extLst>
          </p:cNvPr>
          <p:cNvCxnSpPr>
            <a:stCxn id="17" idx="3"/>
          </p:cNvCxnSpPr>
          <p:nvPr/>
        </p:nvCxnSpPr>
        <p:spPr>
          <a:xfrm>
            <a:off x="6679855" y="1187624"/>
            <a:ext cx="466012" cy="0"/>
          </a:xfrm>
          <a:prstGeom prst="straightConnector1">
            <a:avLst/>
          </a:prstGeom>
          <a:ln>
            <a:tailEnd type="triangle" w="sm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5655E2-417F-ED98-9787-7F082070C03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377655" y="6516859"/>
            <a:ext cx="768212" cy="0"/>
          </a:xfrm>
          <a:prstGeom prst="straightConnector1">
            <a:avLst/>
          </a:prstGeom>
          <a:ln>
            <a:tailEnd type="triangle" w="sm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227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field dipoles </a:t>
            </a:r>
            <a:r>
              <a:rPr lang="en-US" sz="2800" dirty="0"/>
              <a:t>(FCC-</a:t>
            </a:r>
            <a:r>
              <a:rPr lang="en-US" sz="2800" dirty="0" err="1"/>
              <a:t>hh</a:t>
            </a:r>
            <a:r>
              <a:rPr lang="en-US" sz="2800" dirty="0"/>
              <a:t>)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8D5CA1-49FF-BE93-1A23-730A36C5139E}"/>
              </a:ext>
            </a:extLst>
          </p:cNvPr>
          <p:cNvGrpSpPr/>
          <p:nvPr/>
        </p:nvGrpSpPr>
        <p:grpSpPr>
          <a:xfrm>
            <a:off x="476708" y="1094753"/>
            <a:ext cx="8078974" cy="5466693"/>
            <a:chOff x="961235" y="1721821"/>
            <a:chExt cx="8078974" cy="5466693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35E35C-8127-0DCC-E39E-70B3FF815ADE}"/>
                </a:ext>
              </a:extLst>
            </p:cNvPr>
            <p:cNvCxnSpPr>
              <a:cxnSpLocks/>
            </p:cNvCxnSpPr>
            <p:nvPr/>
          </p:nvCxnSpPr>
          <p:spPr>
            <a:xfrm>
              <a:off x="1920188" y="4023807"/>
              <a:ext cx="70828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 descr="Chart, scatter chart&#10;&#10;Description automatically generated">
              <a:extLst>
                <a:ext uri="{FF2B5EF4-FFF2-40B4-BE49-F238E27FC236}">
                  <a16:creationId xmlns:a16="http://schemas.microsoft.com/office/drawing/2014/main" id="{3E9F9C90-9FCD-FFDE-68B3-64E45F518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689" y="2846707"/>
              <a:ext cx="7102298" cy="43418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F8EDE99-0540-6024-A363-CC6E471C5A86}"/>
                </a:ext>
              </a:extLst>
            </p:cNvPr>
            <p:cNvSpPr txBox="1"/>
            <p:nvPr/>
          </p:nvSpPr>
          <p:spPr>
            <a:xfrm>
              <a:off x="7300057" y="3258978"/>
              <a:ext cx="174015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U</a:t>
              </a:r>
              <a:r>
                <a:rPr lang="en-CH" sz="2000" dirty="0"/>
                <a:t>pper limit of LTS (Nb</a:t>
              </a:r>
              <a:r>
                <a:rPr lang="en-CH" sz="2000" baseline="-25000" dirty="0"/>
                <a:t>3</a:t>
              </a:r>
              <a:r>
                <a:rPr lang="en-CH" sz="2000" dirty="0"/>
                <a:t>Sn)</a:t>
              </a:r>
            </a:p>
          </p:txBody>
        </p:sp>
        <p:pic>
          <p:nvPicPr>
            <p:cNvPr id="40" name="Picture 39" descr="images.jpg">
              <a:extLst>
                <a:ext uri="{FF2B5EF4-FFF2-40B4-BE49-F238E27FC236}">
                  <a16:creationId xmlns:a16="http://schemas.microsoft.com/office/drawing/2014/main" id="{5B51277F-30A4-D013-E836-3A6707E8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61235" y="1721823"/>
              <a:ext cx="1729189" cy="1268575"/>
            </a:xfrm>
            <a:prstGeom prst="rect">
              <a:avLst/>
            </a:prstGeom>
          </p:spPr>
        </p:pic>
        <p:pic>
          <p:nvPicPr>
            <p:cNvPr id="41" name="Picture 40" descr="Screen Shot 2015-10-06 at 12.07.46.png">
              <a:extLst>
                <a:ext uri="{FF2B5EF4-FFF2-40B4-BE49-F238E27FC236}">
                  <a16:creationId xmlns:a16="http://schemas.microsoft.com/office/drawing/2014/main" id="{A7F4662F-6201-BC08-433A-A6DA40167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5022" y="1721823"/>
              <a:ext cx="1692376" cy="1268584"/>
            </a:xfrm>
            <a:prstGeom prst="rect">
              <a:avLst/>
            </a:prstGeom>
          </p:spPr>
        </p:pic>
        <p:pic>
          <p:nvPicPr>
            <p:cNvPr id="42" name="Image 9">
              <a:extLst>
                <a:ext uri="{FF2B5EF4-FFF2-40B4-BE49-F238E27FC236}">
                  <a16:creationId xmlns:a16="http://schemas.microsoft.com/office/drawing/2014/main" id="{0CCEA88D-803D-242A-39A0-F41DC82C6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9" b="10606"/>
            <a:stretch/>
          </p:blipFill>
          <p:spPr bwMode="auto">
            <a:xfrm>
              <a:off x="4571996" y="1721822"/>
              <a:ext cx="1914781" cy="126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5" descr="Screen Shot 2017-08-10 at 22.03.19.png">
              <a:extLst>
                <a:ext uri="{FF2B5EF4-FFF2-40B4-BE49-F238E27FC236}">
                  <a16:creationId xmlns:a16="http://schemas.microsoft.com/office/drawing/2014/main" id="{4BAF93E1-70EA-12FA-DE30-71D3A89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375" y="1721821"/>
              <a:ext cx="1889421" cy="126857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24C041-EE8F-D346-4D3B-C6B49E9C200E}"/>
              </a:ext>
            </a:extLst>
          </p:cNvPr>
          <p:cNvSpPr txBox="1"/>
          <p:nvPr/>
        </p:nvSpPr>
        <p:spPr>
          <a:xfrm>
            <a:off x="2355591" y="6260037"/>
            <a:ext cx="5017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bg1"/>
                </a:solidFill>
              </a:rPr>
              <a:t>HTS is the only path beyond 16 T</a:t>
            </a:r>
          </a:p>
        </p:txBody>
      </p:sp>
    </p:spTree>
    <p:extLst>
      <p:ext uri="{BB962C8B-B14F-4D97-AF65-F5344CB8AC3E}">
        <p14:creationId xmlns:p14="http://schemas.microsoft.com/office/powerpoint/2010/main" val="3500882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435280" cy="48574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Accelerator magnets and examples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HEP detector magnets and examples</a:t>
            </a:r>
          </a:p>
          <a:p>
            <a:pPr>
              <a:lnSpc>
                <a:spcPct val="90000"/>
              </a:lnSpc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Resistive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coil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magnet designs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Superconductors and their delicacies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limits of accelerator magnets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</a:rPr>
              <a:t>Muon collider magnet challenges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Summary and perspective</a:t>
            </a:r>
          </a:p>
        </p:txBody>
      </p:sp>
    </p:spTree>
    <p:extLst>
      <p:ext uri="{BB962C8B-B14F-4D97-AF65-F5344CB8AC3E}">
        <p14:creationId xmlns:p14="http://schemas.microsoft.com/office/powerpoint/2010/main" val="3512787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435280" cy="48574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Accelerator magnets and examples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HEP detector magnets and examples</a:t>
            </a:r>
          </a:p>
          <a:p>
            <a:pPr>
              <a:lnSpc>
                <a:spcPct val="90000"/>
              </a:lnSpc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Resistive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coil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magnet designs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Superconductors and their delicacies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</a:rPr>
              <a:t>Performance limits of accelerator magnets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Muon collider magnet challenges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Summary and perspective</a:t>
            </a:r>
          </a:p>
        </p:txBody>
      </p:sp>
    </p:spTree>
    <p:extLst>
      <p:ext uri="{BB962C8B-B14F-4D97-AF65-F5344CB8AC3E}">
        <p14:creationId xmlns:p14="http://schemas.microsoft.com/office/powerpoint/2010/main" val="3901071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39" y="1"/>
            <a:ext cx="8221807" cy="603411"/>
          </a:xfrm>
        </p:spPr>
        <p:txBody>
          <a:bodyPr>
            <a:normAutofit fontScale="90000"/>
          </a:bodyPr>
          <a:lstStyle/>
          <a:p>
            <a:r>
              <a:rPr lang="en-US" dirty="0"/>
              <a:t>Muon Collider magnets</a:t>
            </a:r>
            <a:endParaRPr lang="en-US" i="1" dirty="0"/>
          </a:p>
        </p:txBody>
      </p:sp>
      <p:pic>
        <p:nvPicPr>
          <p:cNvPr id="4" name="Picture 3" descr="p4.tiff"/>
          <p:cNvPicPr>
            <a:picLocks noChangeAspect="1"/>
          </p:cNvPicPr>
          <p:nvPr/>
        </p:nvPicPr>
        <p:blipFill>
          <a:blip r:embed="rId2"/>
          <a:srcRect b="50107"/>
          <a:stretch>
            <a:fillRect/>
          </a:stretch>
        </p:blipFill>
        <p:spPr>
          <a:xfrm>
            <a:off x="-773" y="2610114"/>
            <a:ext cx="9135341" cy="225971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48F8FE-630B-3BCF-834F-13EA9FD78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6FA7BAB-F01B-8769-0F3D-FD41DEC240D3}"/>
              </a:ext>
            </a:extLst>
          </p:cNvPr>
          <p:cNvGrpSpPr/>
          <p:nvPr/>
        </p:nvGrpSpPr>
        <p:grpSpPr>
          <a:xfrm>
            <a:off x="572332" y="3018524"/>
            <a:ext cx="4833749" cy="3861612"/>
            <a:chOff x="572332" y="3018524"/>
            <a:chExt cx="4833749" cy="38616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CD897B-C87F-82E7-70E2-F9E9B3A2F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160" t="10050" r="37329" b="6573"/>
            <a:stretch/>
          </p:blipFill>
          <p:spPr>
            <a:xfrm rot="16200000">
              <a:off x="1046079" y="4528103"/>
              <a:ext cx="1878286" cy="28257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9A4F8E-FF78-C56A-B0CC-98E65F5A11C3}"/>
                </a:ext>
              </a:extLst>
            </p:cNvPr>
            <p:cNvSpPr txBox="1"/>
            <p:nvPr/>
          </p:nvSpPr>
          <p:spPr>
            <a:xfrm>
              <a:off x="913672" y="4845763"/>
              <a:ext cx="1540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&gt; 40 T, 60 mm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3C874C2-8550-BF64-1AB4-5EF3E8CA076C}"/>
                </a:ext>
              </a:extLst>
            </p:cNvPr>
            <p:cNvSpPr/>
            <p:nvPr/>
          </p:nvSpPr>
          <p:spPr>
            <a:xfrm>
              <a:off x="4979147" y="3018524"/>
              <a:ext cx="426934" cy="170922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272A51A-E3FA-B651-7B72-80AAD31E1381}"/>
              </a:ext>
            </a:extLst>
          </p:cNvPr>
          <p:cNvSpPr txBox="1"/>
          <p:nvPr/>
        </p:nvSpPr>
        <p:spPr>
          <a:xfrm>
            <a:off x="6736221" y="3561119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41A2FA8-D117-D4CE-2CC5-9F10AE6F67A6}"/>
              </a:ext>
            </a:extLst>
          </p:cNvPr>
          <p:cNvGrpSpPr/>
          <p:nvPr/>
        </p:nvGrpSpPr>
        <p:grpSpPr>
          <a:xfrm>
            <a:off x="225469" y="587173"/>
            <a:ext cx="3120548" cy="4302771"/>
            <a:chOff x="225469" y="587173"/>
            <a:chExt cx="3120548" cy="430277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915EDD-2AF8-1143-B6A9-83AA571C50B1}"/>
                </a:ext>
              </a:extLst>
            </p:cNvPr>
            <p:cNvSpPr txBox="1"/>
            <p:nvPr/>
          </p:nvSpPr>
          <p:spPr>
            <a:xfrm>
              <a:off x="280947" y="587173"/>
              <a:ext cx="30650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20 T, 200 mm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Radiation heat load ≈ 5…10 kW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Radiation dose: 80 </a:t>
              </a:r>
              <a:r>
                <a:rPr lang="en-US" sz="1600" dirty="0" err="1">
                  <a:solidFill>
                    <a:srgbClr val="FF0000"/>
                  </a:solidFill>
                </a:rPr>
                <a:t>MGy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E30D8E3E-C209-C27D-4B36-45EB06F8DF0B}"/>
                </a:ext>
              </a:extLst>
            </p:cNvPr>
            <p:cNvSpPr/>
            <p:nvPr/>
          </p:nvSpPr>
          <p:spPr>
            <a:xfrm>
              <a:off x="2168611" y="3180722"/>
              <a:ext cx="676200" cy="170922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00"/>
            </a:p>
          </p:txBody>
        </p:sp>
        <p:pic>
          <p:nvPicPr>
            <p:cNvPr id="38" name="Content Placeholder 7" descr="Graphical user interface, diagram&#10;&#10;Description automatically generated with medium confidence">
              <a:extLst>
                <a:ext uri="{FF2B5EF4-FFF2-40B4-BE49-F238E27FC236}">
                  <a16:creationId xmlns:a16="http://schemas.microsoft.com/office/drawing/2014/main" id="{6D3EAB1D-30E2-E7CC-0292-A0E7FE07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469" y="1332404"/>
              <a:ext cx="2619342" cy="143919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6CC2F0C-E829-1469-601F-1D0D62C40569}"/>
              </a:ext>
            </a:extLst>
          </p:cNvPr>
          <p:cNvGrpSpPr/>
          <p:nvPr/>
        </p:nvGrpSpPr>
        <p:grpSpPr>
          <a:xfrm>
            <a:off x="3338087" y="515509"/>
            <a:ext cx="5796481" cy="3862443"/>
            <a:chOff x="3338087" y="515509"/>
            <a:chExt cx="5796481" cy="3862443"/>
          </a:xfrm>
        </p:grpSpPr>
        <p:pic>
          <p:nvPicPr>
            <p:cNvPr id="44" name="Picture 43" descr="Diagram&#10;&#10;Description automatically generated">
              <a:extLst>
                <a:ext uri="{FF2B5EF4-FFF2-40B4-BE49-F238E27FC236}">
                  <a16:creationId xmlns:a16="http://schemas.microsoft.com/office/drawing/2014/main" id="{CCD8A491-4421-C0DA-0AFA-8EF8A4953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087" y="1113549"/>
              <a:ext cx="1981445" cy="10893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EE40EA-6607-4399-A520-8A3E467E785E}"/>
                </a:ext>
              </a:extLst>
            </p:cNvPr>
            <p:cNvSpPr txBox="1"/>
            <p:nvPr/>
          </p:nvSpPr>
          <p:spPr>
            <a:xfrm>
              <a:off x="5192614" y="515509"/>
              <a:ext cx="2098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NC ±1.8 T, 400 Hz 100 mm x 30 mm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B586E80-5FD6-105B-CC02-9D4805F1E393}"/>
                </a:ext>
              </a:extLst>
            </p:cNvPr>
            <p:cNvSpPr/>
            <p:nvPr/>
          </p:nvSpPr>
          <p:spPr>
            <a:xfrm>
              <a:off x="6307370" y="3018524"/>
              <a:ext cx="1366176" cy="135942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00"/>
            </a:p>
          </p:txBody>
        </p:sp>
        <p:pic>
          <p:nvPicPr>
            <p:cNvPr id="46" name="Picture 45" descr="Diagram, schematic&#10;&#10;Description automatically generated with medium confidence">
              <a:extLst>
                <a:ext uri="{FF2B5EF4-FFF2-40B4-BE49-F238E27FC236}">
                  <a16:creationId xmlns:a16="http://schemas.microsoft.com/office/drawing/2014/main" id="{69FB0CBF-36B2-8BF6-CB63-EEAA9ED8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701" y="1113083"/>
              <a:ext cx="1504912" cy="109026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F739C5-28A5-46E9-DDB1-536033025BB9}"/>
                </a:ext>
              </a:extLst>
            </p:cNvPr>
            <p:cNvSpPr txBox="1"/>
            <p:nvPr/>
          </p:nvSpPr>
          <p:spPr>
            <a:xfrm>
              <a:off x="7155516" y="515509"/>
              <a:ext cx="19790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SC &lt; 10T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100 mm x 30 mm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D43A39-587E-3772-4E05-8E33C2712D31}"/>
                </a:ext>
              </a:extLst>
            </p:cNvPr>
            <p:cNvSpPr/>
            <p:nvPr/>
          </p:nvSpPr>
          <p:spPr>
            <a:xfrm>
              <a:off x="3698809" y="2288373"/>
              <a:ext cx="1260000" cy="1980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000" dirty="0"/>
                <a:t>SC dipole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2EF0D57-8AEE-51FE-F36E-190FD3E2556A}"/>
                </a:ext>
              </a:extLst>
            </p:cNvPr>
            <p:cNvSpPr/>
            <p:nvPr/>
          </p:nvSpPr>
          <p:spPr>
            <a:xfrm>
              <a:off x="4984331" y="2288373"/>
              <a:ext cx="1260000" cy="19801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000" dirty="0"/>
                <a:t>NC dipole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3E8452-5875-CA0F-6A3A-27BECB890709}"/>
                </a:ext>
              </a:extLst>
            </p:cNvPr>
            <p:cNvSpPr/>
            <p:nvPr/>
          </p:nvSpPr>
          <p:spPr>
            <a:xfrm>
              <a:off x="6269853" y="2288373"/>
              <a:ext cx="1260000" cy="19801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000" dirty="0"/>
                <a:t>NC dipole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4B9CC6F-1703-94B2-81E7-B2E45E58B9CB}"/>
                </a:ext>
              </a:extLst>
            </p:cNvPr>
            <p:cNvSpPr/>
            <p:nvPr/>
          </p:nvSpPr>
          <p:spPr>
            <a:xfrm>
              <a:off x="7555376" y="2288373"/>
              <a:ext cx="1260000" cy="1980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000" dirty="0"/>
                <a:t>SC dipole</a:t>
              </a:r>
            </a:p>
          </p:txBody>
        </p:sp>
        <p:pic>
          <p:nvPicPr>
            <p:cNvPr id="53" name="Picture 52" descr="Diagram&#10;&#10;Description automatically generated">
              <a:extLst>
                <a:ext uri="{FF2B5EF4-FFF2-40B4-BE49-F238E27FC236}">
                  <a16:creationId xmlns:a16="http://schemas.microsoft.com/office/drawing/2014/main" id="{973402C0-5394-72BA-CB89-018B416D8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123" y="1113549"/>
              <a:ext cx="1981445" cy="108933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A02423-BFC5-0FE4-2F78-4E51C62A4E67}"/>
              </a:ext>
            </a:extLst>
          </p:cNvPr>
          <p:cNvGrpSpPr/>
          <p:nvPr/>
        </p:nvGrpSpPr>
        <p:grpSpPr>
          <a:xfrm>
            <a:off x="3568254" y="2590001"/>
            <a:ext cx="5493882" cy="4037573"/>
            <a:chOff x="3568254" y="2590001"/>
            <a:chExt cx="5493882" cy="403757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F9F298-CC2C-2027-AA19-8D0F19711AFB}"/>
                </a:ext>
              </a:extLst>
            </p:cNvPr>
            <p:cNvSpPr txBox="1"/>
            <p:nvPr/>
          </p:nvSpPr>
          <p:spPr>
            <a:xfrm>
              <a:off x="3568254" y="5215095"/>
              <a:ext cx="28711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16 T peak, 150 mm</a:t>
              </a:r>
            </a:p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Radiation heat load ≈ 5 W/m</a:t>
              </a:r>
            </a:p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Radiation dose ≈ 20…40 </a:t>
              </a:r>
              <a:r>
                <a:rPr lang="en-US" sz="1600" dirty="0" err="1">
                  <a:solidFill>
                    <a:srgbClr val="FF0000"/>
                  </a:solidFill>
                </a:rPr>
                <a:t>MGy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82EBF49-B544-EF82-84B3-C4A3B49D8516}"/>
                </a:ext>
              </a:extLst>
            </p:cNvPr>
            <p:cNvSpPr/>
            <p:nvPr/>
          </p:nvSpPr>
          <p:spPr>
            <a:xfrm>
              <a:off x="7824731" y="2590001"/>
              <a:ext cx="1159572" cy="1926393"/>
            </a:xfrm>
            <a:prstGeom prst="roundRect">
              <a:avLst>
                <a:gd name="adj" fmla="val 974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00"/>
            </a:p>
          </p:txBody>
        </p:sp>
        <p:pic>
          <p:nvPicPr>
            <p:cNvPr id="56" name="Picture 55" descr="Chart, sunburst chart&#10;&#10;Description automatically generated">
              <a:extLst>
                <a:ext uri="{FF2B5EF4-FFF2-40B4-BE49-F238E27FC236}">
                  <a16:creationId xmlns:a16="http://schemas.microsoft.com/office/drawing/2014/main" id="{720CE19B-67CF-1721-D130-E6802663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07"/>
            <a:stretch/>
          </p:blipFill>
          <p:spPr>
            <a:xfrm>
              <a:off x="6429994" y="4989983"/>
              <a:ext cx="2632142" cy="163759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5C455F-EDC1-90E0-D0E0-E602DC4A6E55}"/>
              </a:ext>
            </a:extLst>
          </p:cNvPr>
          <p:cNvGrpSpPr/>
          <p:nvPr/>
        </p:nvGrpSpPr>
        <p:grpSpPr>
          <a:xfrm>
            <a:off x="146124" y="496306"/>
            <a:ext cx="8447893" cy="6035748"/>
            <a:chOff x="146124" y="496306"/>
            <a:chExt cx="8447893" cy="603574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44FB02-4824-4962-74DA-C5DD79DF251A}"/>
                </a:ext>
              </a:extLst>
            </p:cNvPr>
            <p:cNvGrpSpPr/>
            <p:nvPr/>
          </p:nvGrpSpPr>
          <p:grpSpPr>
            <a:xfrm>
              <a:off x="146124" y="496306"/>
              <a:ext cx="8447893" cy="6035748"/>
              <a:chOff x="6189517" y="1759188"/>
              <a:chExt cx="8447893" cy="603574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D67C96-1F23-592B-EC57-51EBBF10F7C7}"/>
                  </a:ext>
                </a:extLst>
              </p:cNvPr>
              <p:cNvSpPr txBox="1"/>
              <p:nvPr/>
            </p:nvSpPr>
            <p:spPr>
              <a:xfrm>
                <a:off x="6189517" y="1759188"/>
                <a:ext cx="10005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b="1" dirty="0">
                    <a:solidFill>
                      <a:schemeClr val="tx2"/>
                    </a:solidFill>
                  </a:rPr>
                  <a:t>HTS !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3DA670-83EF-B3E3-97FE-BE4E7E902476}"/>
                  </a:ext>
                </a:extLst>
              </p:cNvPr>
              <p:cNvSpPr txBox="1"/>
              <p:nvPr/>
            </p:nvSpPr>
            <p:spPr>
              <a:xfrm>
                <a:off x="7686525" y="7333271"/>
                <a:ext cx="10005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b="1" dirty="0">
                    <a:solidFill>
                      <a:schemeClr val="tx2"/>
                    </a:solidFill>
                  </a:rPr>
                  <a:t>HTS !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EEF0FD1-3BB4-565E-7811-D084DB862AEE}"/>
                  </a:ext>
                </a:extLst>
              </p:cNvPr>
              <p:cNvSpPr txBox="1"/>
              <p:nvPr/>
            </p:nvSpPr>
            <p:spPr>
              <a:xfrm>
                <a:off x="13567886" y="6810051"/>
                <a:ext cx="10695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b="1" dirty="0">
                    <a:solidFill>
                      <a:schemeClr val="tx2"/>
                    </a:solidFill>
                  </a:rPr>
                  <a:t>HTS ?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B58620-8CD5-75EB-41EE-2BA67BC6F13A}"/>
                </a:ext>
              </a:extLst>
            </p:cNvPr>
            <p:cNvSpPr txBox="1"/>
            <p:nvPr/>
          </p:nvSpPr>
          <p:spPr>
            <a:xfrm>
              <a:off x="3903893" y="967553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tx2"/>
                  </a:solidFill>
                </a:rPr>
                <a:t>HTS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94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11CCD89-F493-E4E8-B1A7-82D70476E87D}"/>
              </a:ext>
            </a:extLst>
          </p:cNvPr>
          <p:cNvGrpSpPr>
            <a:grpSpLocks noChangeAspect="1"/>
          </p:cNvGrpSpPr>
          <p:nvPr/>
        </p:nvGrpSpPr>
        <p:grpSpPr>
          <a:xfrm rot="21288596">
            <a:off x="50845" y="427303"/>
            <a:ext cx="8681824" cy="2838406"/>
            <a:chOff x="-548699" y="2659897"/>
            <a:chExt cx="9720000" cy="3177823"/>
          </a:xfrm>
        </p:grpSpPr>
        <p:pic>
          <p:nvPicPr>
            <p:cNvPr id="17" name="Picture 1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99CFC6-B450-2502-930B-9B77DAE81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699" y="2659897"/>
              <a:ext cx="9720000" cy="31026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17B8B6-2538-F733-01F2-3ED4179E0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120" y="2778034"/>
              <a:ext cx="9198223" cy="3059686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2D0A4C64-95B5-45B6-D692-426874FA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Target and capture solenoid (20 T)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C0696-64B4-6C04-7BC7-0CD7DC12FC78}"/>
              </a:ext>
            </a:extLst>
          </p:cNvPr>
          <p:cNvSpPr txBox="1"/>
          <p:nvPr/>
        </p:nvSpPr>
        <p:spPr>
          <a:xfrm>
            <a:off x="49467" y="2342262"/>
            <a:ext cx="3180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31281">
              <a:defRPr/>
            </a:pPr>
            <a:r>
              <a:rPr lang="en-CH" sz="2000" dirty="0">
                <a:solidFill>
                  <a:srgbClr val="FF0000"/>
                </a:solidFill>
                <a:latin typeface="Calibri" panose="020F0502020204030204"/>
              </a:rPr>
              <a:t>Operating field: 20 T</a:t>
            </a:r>
          </a:p>
          <a:p>
            <a:pPr defTabSz="831281">
              <a:defRPr/>
            </a:pPr>
            <a:r>
              <a:rPr lang="en-CH" sz="2000" dirty="0">
                <a:solidFill>
                  <a:srgbClr val="FF0000"/>
                </a:solidFill>
                <a:latin typeface="Calibri" panose="020F0502020204030204"/>
              </a:rPr>
              <a:t>Operating temperature: 20 K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6319CCC-75E1-D3F7-D797-AE807BC7D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" t="1184" b="-444"/>
          <a:stretch/>
        </p:blipFill>
        <p:spPr>
          <a:xfrm>
            <a:off x="499825" y="3072062"/>
            <a:ext cx="3763949" cy="2775794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D986364A-F813-3BFA-5E39-5B8CDD4FA594}"/>
              </a:ext>
            </a:extLst>
          </p:cNvPr>
          <p:cNvSpPr txBox="1"/>
          <p:nvPr/>
        </p:nvSpPr>
        <p:spPr>
          <a:xfrm>
            <a:off x="457200" y="5843088"/>
            <a:ext cx="3210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31281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M. Takayasu et al., IEEE TAS, 21 (2011) 2340</a:t>
            </a:r>
          </a:p>
          <a:p>
            <a:pPr defTabSz="831281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Z. S. Hartwig et al., SUST, 33 (2020) 11LT01</a:t>
            </a:r>
            <a:endParaRPr lang="en-CH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617E6B4-E190-E717-80EE-549068EEB601}"/>
              </a:ext>
            </a:extLst>
          </p:cNvPr>
          <p:cNvSpPr txBox="1"/>
          <p:nvPr/>
        </p:nvSpPr>
        <p:spPr>
          <a:xfrm>
            <a:off x="1002702" y="3150273"/>
            <a:ext cx="2348143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636" dirty="0">
                <a:solidFill>
                  <a:srgbClr val="FFFF00"/>
                </a:solidFill>
              </a:rPr>
              <a:t>MIT “VIPER” conductor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6BEE1-0BD9-6E90-3867-B6F3DE4D32E2}"/>
              </a:ext>
            </a:extLst>
          </p:cNvPr>
          <p:cNvSpPr txBox="1"/>
          <p:nvPr/>
        </p:nvSpPr>
        <p:spPr>
          <a:xfrm>
            <a:off x="959483" y="6249562"/>
            <a:ext cx="722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CH" sz="2400" b="1" dirty="0">
                <a:solidFill>
                  <a:srgbClr val="FF0000"/>
                </a:solidFill>
              </a:rPr>
              <a:t>trong connection to HTS magnets for fusion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D9300-A14F-3214-7256-C38AF3027074}"/>
              </a:ext>
            </a:extLst>
          </p:cNvPr>
          <p:cNvSpPr txBox="1"/>
          <p:nvPr/>
        </p:nvSpPr>
        <p:spPr>
          <a:xfrm>
            <a:off x="4770251" y="1189282"/>
            <a:ext cx="382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CH" sz="1200" dirty="0">
                <a:solidFill>
                  <a:schemeClr val="accent6">
                    <a:lumMod val="50000"/>
                  </a:schemeClr>
                </a:solidFill>
              </a:rPr>
              <a:t>Portone</a:t>
            </a:r>
            <a:r>
              <a:rPr lang="en-CH" sz="1400" dirty="0">
                <a:solidFill>
                  <a:schemeClr val="accent6">
                    <a:lumMod val="50000"/>
                  </a:schemeClr>
                </a:solidFill>
              </a:rPr>
              <a:t>, P. Testoni, J. Lorenzo Gomez, F4E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4F7DC7-4A4A-9984-3088-C9B732599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072062"/>
            <a:ext cx="4160775" cy="27710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90DF88-C5EF-C384-95D5-FEBCE97B4A6D}"/>
              </a:ext>
            </a:extLst>
          </p:cNvPr>
          <p:cNvSpPr txBox="1"/>
          <p:nvPr/>
        </p:nvSpPr>
        <p:spPr>
          <a:xfrm>
            <a:off x="6394841" y="3134642"/>
            <a:ext cx="2249334" cy="590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636" dirty="0">
                <a:solidFill>
                  <a:srgbClr val="FFFF00"/>
                </a:solidFill>
              </a:rPr>
              <a:t>MuCol HTS conductor</a:t>
            </a:r>
          </a:p>
          <a:p>
            <a:pPr algn="ctr"/>
            <a:r>
              <a:rPr lang="en-CH" sz="1600" dirty="0">
                <a:solidFill>
                  <a:srgbClr val="FFFF00"/>
                </a:solidFill>
                <a:latin typeface="Calibri" panose="020F0502020204030204"/>
              </a:rPr>
              <a:t>Operating current: 61 kA</a:t>
            </a:r>
          </a:p>
        </p:txBody>
      </p:sp>
    </p:spTree>
    <p:extLst>
      <p:ext uri="{BB962C8B-B14F-4D97-AF65-F5344CB8AC3E}">
        <p14:creationId xmlns:p14="http://schemas.microsoft.com/office/powerpoint/2010/main" val="394964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0371A95-9D67-6728-2F1F-21CD0881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313" y="1497029"/>
            <a:ext cx="3202595" cy="4483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39F06-2CA0-F54A-C1FF-6483E902F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Final cooling (40 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3D8B3C-3F53-5C5C-21E5-1190C9153F8A}"/>
              </a:ext>
            </a:extLst>
          </p:cNvPr>
          <p:cNvSpPr txBox="1"/>
          <p:nvPr/>
        </p:nvSpPr>
        <p:spPr>
          <a:xfrm>
            <a:off x="166758" y="6104812"/>
            <a:ext cx="1627369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55" dirty="0"/>
              <a:t>B. Bordini, CERN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B04A55-C8C0-AB4A-EE59-F8894CB683C4}"/>
              </a:ext>
            </a:extLst>
          </p:cNvPr>
          <p:cNvGrpSpPr>
            <a:grpSpLocks noChangeAspect="1"/>
          </p:cNvGrpSpPr>
          <p:nvPr/>
        </p:nvGrpSpPr>
        <p:grpSpPr>
          <a:xfrm>
            <a:off x="166758" y="1909526"/>
            <a:ext cx="4091319" cy="4189091"/>
            <a:chOff x="7806675" y="1838042"/>
            <a:chExt cx="4356295" cy="44604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0D921D7-3F32-8E60-B4DC-075A5AAE2A45}"/>
                </a:ext>
              </a:extLst>
            </p:cNvPr>
            <p:cNvGrpSpPr/>
            <p:nvPr/>
          </p:nvGrpSpPr>
          <p:grpSpPr>
            <a:xfrm>
              <a:off x="7806675" y="1838042"/>
              <a:ext cx="4356295" cy="4460400"/>
              <a:chOff x="7806675" y="1838042"/>
              <a:chExt cx="4356295" cy="44604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E9C8072-6AAD-C12A-7A7B-38CD6BFF774F}"/>
                  </a:ext>
                </a:extLst>
              </p:cNvPr>
              <p:cNvGrpSpPr/>
              <p:nvPr/>
            </p:nvGrpSpPr>
            <p:grpSpPr>
              <a:xfrm>
                <a:off x="7806675" y="1838042"/>
                <a:ext cx="4356295" cy="4460400"/>
                <a:chOff x="7972146" y="2116716"/>
                <a:chExt cx="4356295" cy="446040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EFAC68DD-2873-868A-F17B-8CA3A2B3DF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2334"/>
                <a:stretch/>
              </p:blipFill>
              <p:spPr>
                <a:xfrm>
                  <a:off x="7972146" y="2116716"/>
                  <a:ext cx="4356295" cy="44604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</p:pic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030E5D96-FBDA-0A16-DBDC-08324DF0511B}"/>
                    </a:ext>
                  </a:extLst>
                </p:cNvPr>
                <p:cNvGrpSpPr/>
                <p:nvPr/>
              </p:nvGrpSpPr>
              <p:grpSpPr>
                <a:xfrm>
                  <a:off x="8421823" y="2465429"/>
                  <a:ext cx="748654" cy="846485"/>
                  <a:chOff x="8335410" y="2479380"/>
                  <a:chExt cx="748654" cy="846485"/>
                </a:xfrm>
              </p:grpSpPr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1CFF0020-2D5A-5505-76C4-D13A13722C5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140062" y="2674728"/>
                    <a:ext cx="846485" cy="455790"/>
                  </a:xfrm>
                  <a:prstGeom prst="rect">
                    <a:avLst/>
                  </a:prstGeom>
                  <a:noFill/>
                  <a:ln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91" dirty="0"/>
                      <a:t>Inner Ring</a:t>
                    </a:r>
                    <a:endParaRPr lang="en-GB" sz="1091" dirty="0"/>
                  </a:p>
                </p:txBody>
              </p: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AF5BCA4A-7FA1-63F0-F2E5-D7C11BC0819B}"/>
                      </a:ext>
                    </a:extLst>
                  </p:cNvPr>
                  <p:cNvCxnSpPr>
                    <a:cxnSpLocks/>
                    <a:stCxn id="49" idx="2"/>
                  </p:cNvCxnSpPr>
                  <p:nvPr/>
                </p:nvCxnSpPr>
                <p:spPr bwMode="auto">
                  <a:xfrm>
                    <a:off x="8791200" y="2902623"/>
                    <a:ext cx="292864" cy="125433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4D285FC7-F533-E8D7-1853-57FB6CD7EEE0}"/>
                    </a:ext>
                  </a:extLst>
                </p:cNvPr>
                <p:cNvGrpSpPr/>
                <p:nvPr/>
              </p:nvGrpSpPr>
              <p:grpSpPr>
                <a:xfrm rot="10800000">
                  <a:off x="10124321" y="2972561"/>
                  <a:ext cx="1013507" cy="910211"/>
                  <a:chOff x="8632952" y="2596058"/>
                  <a:chExt cx="1013507" cy="910211"/>
                </a:xfrm>
              </p:grpSpPr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4D69B43-2225-03E6-07B2-A1BFB5D5A8D6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316372" y="2912638"/>
                    <a:ext cx="910211" cy="277051"/>
                  </a:xfrm>
                  <a:prstGeom prst="rect">
                    <a:avLst/>
                  </a:prstGeom>
                  <a:noFill/>
                  <a:ln>
                    <a:noFill/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91" dirty="0"/>
                      <a:t>Outer Ring</a:t>
                    </a:r>
                    <a:endParaRPr lang="en-GB" sz="1091" dirty="0"/>
                  </a:p>
                </p:txBody>
              </p: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AA1DC05E-6E3B-15BF-6E73-D423015D86AA}"/>
                      </a:ext>
                    </a:extLst>
                  </p:cNvPr>
                  <p:cNvCxnSpPr>
                    <a:cxnSpLocks/>
                    <a:stCxn id="47" idx="2"/>
                  </p:cNvCxnSpPr>
                  <p:nvPr/>
                </p:nvCxnSpPr>
                <p:spPr bwMode="auto">
                  <a:xfrm rot="10800000" flipH="1" flipV="1">
                    <a:off x="8910002" y="3051162"/>
                    <a:ext cx="736457" cy="100750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AF7E6E9-93C1-5093-D1CC-9B1FEC2C4EBD}"/>
                    </a:ext>
                  </a:extLst>
                </p:cNvPr>
                <p:cNvGrpSpPr/>
                <p:nvPr/>
              </p:nvGrpSpPr>
              <p:grpSpPr>
                <a:xfrm rot="10800000">
                  <a:off x="9701357" y="4063500"/>
                  <a:ext cx="1436469" cy="1183430"/>
                  <a:chOff x="8549617" y="2307323"/>
                  <a:chExt cx="1436469" cy="1183430"/>
                </a:xfrm>
              </p:grpSpPr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B6C5DD0F-63B8-145A-901D-8DFAE97C489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096428" y="2760512"/>
                    <a:ext cx="1183430" cy="277051"/>
                  </a:xfrm>
                  <a:prstGeom prst="rect">
                    <a:avLst/>
                  </a:prstGeom>
                  <a:noFill/>
                  <a:ln>
                    <a:noFill/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91" dirty="0"/>
                      <a:t>‘Modular’ Coil</a:t>
                    </a:r>
                    <a:endParaRPr lang="en-GB" sz="1091" dirty="0"/>
                  </a:p>
                </p:txBody>
              </p: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F7CFBE10-227B-F4BC-10D3-20373D4362F5}"/>
                      </a:ext>
                    </a:extLst>
                  </p:cNvPr>
                  <p:cNvCxnSpPr>
                    <a:cxnSpLocks/>
                    <a:stCxn id="45" idx="2"/>
                  </p:cNvCxnSpPr>
                  <p:nvPr/>
                </p:nvCxnSpPr>
                <p:spPr bwMode="auto">
                  <a:xfrm rot="10800000" flipH="1" flipV="1">
                    <a:off x="8826668" y="2899037"/>
                    <a:ext cx="1159418" cy="313637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FCDCE612-5CDF-AD49-18CA-A26F9D842C8F}"/>
                    </a:ext>
                  </a:extLst>
                </p:cNvPr>
                <p:cNvGrpSpPr/>
                <p:nvPr/>
              </p:nvGrpSpPr>
              <p:grpSpPr>
                <a:xfrm>
                  <a:off x="8511192" y="4276634"/>
                  <a:ext cx="441216" cy="1961205"/>
                  <a:chOff x="8415393" y="4276634"/>
                  <a:chExt cx="441216" cy="1961205"/>
                </a:xfrm>
              </p:grpSpPr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B275FC98-EFE9-58E4-B69B-B5D11E1F0C1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573316" y="5118711"/>
                    <a:ext cx="1961205" cy="277051"/>
                  </a:xfrm>
                  <a:prstGeom prst="rect">
                    <a:avLst/>
                  </a:prstGeom>
                  <a:noFill/>
                  <a:ln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91" dirty="0"/>
                      <a:t>1 %  Field Homogeneity</a:t>
                    </a:r>
                    <a:endParaRPr lang="en-GB" sz="1091" dirty="0"/>
                  </a:p>
                </p:txBody>
              </p: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B5E8AD3D-EA55-6FD3-D437-6CCF4CB8F06C}"/>
                      </a:ext>
                    </a:extLst>
                  </p:cNvPr>
                  <p:cNvCxnSpPr>
                    <a:cxnSpLocks/>
                    <a:stCxn id="43" idx="2"/>
                  </p:cNvCxnSpPr>
                  <p:nvPr/>
                </p:nvCxnSpPr>
                <p:spPr bwMode="auto">
                  <a:xfrm flipV="1">
                    <a:off x="8692445" y="5042261"/>
                    <a:ext cx="164164" cy="214975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9172CBD-D867-0CFE-A266-6D4932BC3C08}"/>
                  </a:ext>
                </a:extLst>
              </p:cNvPr>
              <p:cNvGrpSpPr/>
              <p:nvPr/>
            </p:nvGrpSpPr>
            <p:grpSpPr>
              <a:xfrm>
                <a:off x="8338707" y="3077791"/>
                <a:ext cx="491164" cy="781779"/>
                <a:chOff x="8443214" y="3365184"/>
                <a:chExt cx="491164" cy="781779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16CD5B4-B7CD-D123-E7DD-6A064966F57A}"/>
                    </a:ext>
                  </a:extLst>
                </p:cNvPr>
                <p:cNvSpPr txBox="1"/>
                <p:nvPr/>
              </p:nvSpPr>
              <p:spPr>
                <a:xfrm rot="16200000">
                  <a:off x="8274365" y="3701062"/>
                  <a:ext cx="614750" cy="277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91" dirty="0"/>
                    <a:t>Bore</a:t>
                  </a:r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53B72E8A-67B5-B782-97EE-F9CE5E29FD38}"/>
                    </a:ext>
                  </a:extLst>
                </p:cNvPr>
                <p:cNvCxnSpPr>
                  <a:cxnSpLocks/>
                  <a:stCxn id="35" idx="2"/>
                </p:cNvCxnSpPr>
                <p:nvPr/>
              </p:nvCxnSpPr>
              <p:spPr bwMode="auto">
                <a:xfrm flipV="1">
                  <a:off x="8720265" y="3365184"/>
                  <a:ext cx="214113" cy="474403"/>
                </a:xfrm>
                <a:prstGeom prst="straightConnector1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oval" w="sm" len="sm"/>
                </a:ln>
                <a:effectLst/>
              </p:spPr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2DAC775B-0CE3-9E9C-8584-DE9BEFDB27BC}"/>
                    </a:ext>
                  </a:extLst>
                </p:cNvPr>
                <p:cNvCxnSpPr>
                  <a:cxnSpLocks/>
                  <a:stCxn id="35" idx="2"/>
                </p:cNvCxnSpPr>
                <p:nvPr/>
              </p:nvCxnSpPr>
              <p:spPr bwMode="auto">
                <a:xfrm>
                  <a:off x="8720265" y="3839587"/>
                  <a:ext cx="214113" cy="147336"/>
                </a:xfrm>
                <a:prstGeom prst="straightConnector1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oval" w="sm" len="sm"/>
                </a:ln>
                <a:effectLst/>
              </p:spPr>
            </p:cxn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2C61CD-03A6-941A-604A-EF5A0EF91E8E}"/>
                  </a:ext>
                </a:extLst>
              </p:cNvPr>
              <p:cNvSpPr txBox="1"/>
              <p:nvPr/>
            </p:nvSpPr>
            <p:spPr>
              <a:xfrm rot="5400000">
                <a:off x="10312864" y="5292275"/>
                <a:ext cx="1041930" cy="455790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91" dirty="0"/>
                  <a:t>Support Plate</a:t>
                </a:r>
                <a:endParaRPr lang="en-GB" sz="1091" dirty="0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227E2C11-069A-696B-6D67-EC2644E5820A}"/>
                  </a:ext>
                </a:extLst>
              </p:cNvPr>
              <p:cNvCxnSpPr>
                <a:cxnSpLocks/>
                <a:stCxn id="33" idx="2"/>
              </p:cNvCxnSpPr>
              <p:nvPr/>
            </p:nvCxnSpPr>
            <p:spPr bwMode="auto">
              <a:xfrm flipH="1" flipV="1">
                <a:off x="10026140" y="5111713"/>
                <a:ext cx="579795" cy="408458"/>
              </a:xfrm>
              <a:prstGeom prst="straightConnector1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oval" w="sm" len="sm"/>
              </a:ln>
              <a:effectLst/>
            </p:spPr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B2FA52-79F4-B0B7-94CB-0F64629100C0}"/>
                </a:ext>
              </a:extLst>
            </p:cNvPr>
            <p:cNvSpPr txBox="1"/>
            <p:nvPr/>
          </p:nvSpPr>
          <p:spPr>
            <a:xfrm rot="5400000">
              <a:off x="10809923" y="2471472"/>
              <a:ext cx="1269645" cy="277051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1091" dirty="0"/>
                <a:t>‘Correction’ Coil</a:t>
              </a:r>
              <a:endParaRPr lang="en-GB" sz="1091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C6A6156-B1BD-96F6-0031-370BF215DE3C}"/>
                </a:ext>
              </a:extLst>
            </p:cNvPr>
            <p:cNvCxnSpPr>
              <a:cxnSpLocks/>
              <a:stCxn id="27" idx="2"/>
            </p:cNvCxnSpPr>
            <p:nvPr/>
          </p:nvCxnSpPr>
          <p:spPr bwMode="auto">
            <a:xfrm flipH="1" flipV="1">
              <a:off x="9535886" y="2472085"/>
              <a:ext cx="1770334" cy="13791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6ADBD15-9FD1-4407-9ACF-FF26239CFCCF}"/>
                </a:ext>
              </a:extLst>
            </p:cNvPr>
            <p:cNvCxnSpPr>
              <a:cxnSpLocks/>
              <a:stCxn id="27" idx="2"/>
            </p:cNvCxnSpPr>
            <p:nvPr/>
          </p:nvCxnSpPr>
          <p:spPr bwMode="auto">
            <a:xfrm flipH="1" flipV="1">
              <a:off x="9535886" y="2337140"/>
              <a:ext cx="1770334" cy="272858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15648CC-E01D-9D16-7BF8-13A141329D67}"/>
                </a:ext>
              </a:extLst>
            </p:cNvPr>
            <p:cNvCxnSpPr>
              <a:cxnSpLocks/>
              <a:stCxn id="27" idx="2"/>
            </p:cNvCxnSpPr>
            <p:nvPr/>
          </p:nvCxnSpPr>
          <p:spPr bwMode="auto">
            <a:xfrm flipH="1">
              <a:off x="9493830" y="2609998"/>
              <a:ext cx="1812390" cy="10305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D271C21-2ED7-F794-4247-D8F9191EC882}"/>
              </a:ext>
            </a:extLst>
          </p:cNvPr>
          <p:cNvSpPr txBox="1"/>
          <p:nvPr/>
        </p:nvSpPr>
        <p:spPr>
          <a:xfrm>
            <a:off x="7262857" y="5847232"/>
            <a:ext cx="1573892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55" dirty="0"/>
              <a:t>T. Mulder, CERN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C486DA-A683-F324-96B1-E6867DED9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60" t="10050" r="37329" b="6573"/>
          <a:stretch/>
        </p:blipFill>
        <p:spPr>
          <a:xfrm>
            <a:off x="4634742" y="1636866"/>
            <a:ext cx="1936080" cy="2912727"/>
          </a:xfrm>
          <a:prstGeom prst="rect">
            <a:avLst/>
          </a:prstGeom>
        </p:spPr>
      </p:pic>
      <p:pic>
        <p:nvPicPr>
          <p:cNvPr id="23" name="Picture 2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7D583DF9-881A-998F-AA12-9565F44D1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283" y="4482897"/>
            <a:ext cx="2551249" cy="14173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56C825-7079-4E3C-EDEB-B77C52B66C6E}"/>
              </a:ext>
            </a:extLst>
          </p:cNvPr>
          <p:cNvSpPr txBox="1"/>
          <p:nvPr/>
        </p:nvSpPr>
        <p:spPr>
          <a:xfrm>
            <a:off x="4390253" y="5885869"/>
            <a:ext cx="1627369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55" dirty="0"/>
              <a:t>B. Bordini, CERN</a:t>
            </a:r>
          </a:p>
        </p:txBody>
      </p:sp>
      <p:pic>
        <p:nvPicPr>
          <p:cNvPr id="51" name="Picture 5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0E9481-53AB-986C-8F25-121F857B1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60" y="881075"/>
            <a:ext cx="3169377" cy="752727"/>
          </a:xfrm>
          <a:prstGeom prst="rect">
            <a:avLst/>
          </a:prstGeom>
        </p:spPr>
      </p:pic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E33BFA88-C6AA-7DF6-74F1-170B7369F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566" y="906173"/>
            <a:ext cx="2175312" cy="75272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1EFF03E-D703-862F-315A-BE462281363F}"/>
              </a:ext>
            </a:extLst>
          </p:cNvPr>
          <p:cNvSpPr txBox="1"/>
          <p:nvPr/>
        </p:nvSpPr>
        <p:spPr>
          <a:xfrm>
            <a:off x="477239" y="1515430"/>
            <a:ext cx="1736950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55" dirty="0"/>
              <a:t>A. Dudarev, CERN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8301C29-D3FD-5E57-17CE-F4EA65029EAE}"/>
              </a:ext>
            </a:extLst>
          </p:cNvPr>
          <p:cNvCxnSpPr/>
          <p:nvPr/>
        </p:nvCxnSpPr>
        <p:spPr>
          <a:xfrm>
            <a:off x="3958492" y="1282537"/>
            <a:ext cx="12918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42B505D-C2D0-EF00-B715-82572FD2FEF8}"/>
              </a:ext>
            </a:extLst>
          </p:cNvPr>
          <p:cNvSpPr txBox="1"/>
          <p:nvPr/>
        </p:nvSpPr>
        <p:spPr>
          <a:xfrm>
            <a:off x="3804435" y="897511"/>
            <a:ext cx="1654620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6" dirty="0">
                <a:latin typeface="Symbol" pitchFamily="2" charset="2"/>
              </a:rPr>
              <a:t>s</a:t>
            </a:r>
            <a:r>
              <a:rPr lang="en-CH" sz="1636" baseline="-25000" dirty="0"/>
              <a:t>max</a:t>
            </a:r>
            <a:r>
              <a:rPr lang="en-CH" sz="1636" dirty="0"/>
              <a:t> = 600 MPa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6CBA8D-9A5B-9412-0D4F-AC533AAFFA57}"/>
              </a:ext>
            </a:extLst>
          </p:cNvPr>
          <p:cNvSpPr txBox="1"/>
          <p:nvPr/>
        </p:nvSpPr>
        <p:spPr>
          <a:xfrm rot="16200000">
            <a:off x="1731602" y="4046074"/>
            <a:ext cx="3181705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545" dirty="0">
                <a:solidFill>
                  <a:srgbClr val="0070C0"/>
                </a:solidFill>
              </a:rPr>
              <a:t>40 T solenoid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4C5E08-BC72-42C6-9638-E034BFC388EB}"/>
              </a:ext>
            </a:extLst>
          </p:cNvPr>
          <p:cNvSpPr txBox="1"/>
          <p:nvPr/>
        </p:nvSpPr>
        <p:spPr>
          <a:xfrm>
            <a:off x="867311" y="6249562"/>
            <a:ext cx="740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CH" sz="2400" b="1" dirty="0">
                <a:solidFill>
                  <a:srgbClr val="FF0000"/>
                </a:solidFill>
              </a:rPr>
              <a:t>trong connection to HTS magnets for science </a:t>
            </a:r>
          </a:p>
        </p:txBody>
      </p:sp>
    </p:spTree>
    <p:extLst>
      <p:ext uri="{BB962C8B-B14F-4D97-AF65-F5344CB8AC3E}">
        <p14:creationId xmlns:p14="http://schemas.microsoft.com/office/powerpoint/2010/main" val="65681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7FC52-0123-B500-AFAD-77F4A115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Back to the future – NI coils</a:t>
            </a:r>
          </a:p>
        </p:txBody>
      </p:sp>
      <p:pic>
        <p:nvPicPr>
          <p:cNvPr id="5" name="Picture 4" descr="A blue circle with yellow lines&#10;&#10;Description automatically generated">
            <a:extLst>
              <a:ext uri="{FF2B5EF4-FFF2-40B4-BE49-F238E27FC236}">
                <a16:creationId xmlns:a16="http://schemas.microsoft.com/office/drawing/2014/main" id="{1FBD099A-652E-4907-1E0A-F880589C1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9" y="908795"/>
            <a:ext cx="8868842" cy="2995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CD8F3-CC1F-6ABD-14AA-F4860DB65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2175"/>
            <a:ext cx="4456370" cy="2659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A33280-2698-A053-24BB-46F2CD27D391}"/>
              </a:ext>
            </a:extLst>
          </p:cNvPr>
          <p:cNvSpPr txBox="1"/>
          <p:nvPr/>
        </p:nvSpPr>
        <p:spPr>
          <a:xfrm>
            <a:off x="666629" y="956791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CH" dirty="0"/>
              <a:t>on-insulated winding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2E57A-F3E2-AEFE-8447-4D167621E77C}"/>
              </a:ext>
            </a:extLst>
          </p:cNvPr>
          <p:cNvGrpSpPr/>
          <p:nvPr/>
        </p:nvGrpSpPr>
        <p:grpSpPr>
          <a:xfrm>
            <a:off x="4687632" y="3952175"/>
            <a:ext cx="4222679" cy="2763502"/>
            <a:chOff x="4687632" y="3952175"/>
            <a:chExt cx="4222679" cy="27635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9F9923-0825-4059-E949-46729E0A2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7632" y="3952175"/>
              <a:ext cx="4222679" cy="27635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E75C29-4A6D-1F2C-EA0A-1833E9F422FE}"/>
                </a:ext>
              </a:extLst>
            </p:cNvPr>
            <p:cNvSpPr txBox="1"/>
            <p:nvPr/>
          </p:nvSpPr>
          <p:spPr>
            <a:xfrm>
              <a:off x="4687632" y="6007791"/>
              <a:ext cx="4222679" cy="707886"/>
            </a:xfrm>
            <a:prstGeom prst="rect">
              <a:avLst/>
            </a:prstGeom>
            <a:solidFill>
              <a:srgbClr val="141414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CH" sz="2000" dirty="0">
                  <a:solidFill>
                    <a:schemeClr val="bg1"/>
                  </a:solidFill>
                </a:rPr>
                <a:t>Nb</a:t>
              </a:r>
              <a:r>
                <a:rPr lang="en-CH" sz="2000" baseline="-25000" dirty="0">
                  <a:solidFill>
                    <a:schemeClr val="bg1"/>
                  </a:solidFill>
                </a:rPr>
                <a:t>3</a:t>
              </a:r>
              <a:r>
                <a:rPr lang="en-CH" sz="2000" dirty="0">
                  <a:solidFill>
                    <a:schemeClr val="bg1"/>
                  </a:solidFill>
                </a:rPr>
                <a:t>Sn tapes </a:t>
              </a:r>
              <a:r>
                <a:rPr lang="en-CH" sz="1200" dirty="0">
                  <a:solidFill>
                    <a:schemeClr val="bg1"/>
                  </a:solidFill>
                </a:rPr>
                <a:t>(12 mm width, 0.1 mm thickness) </a:t>
              </a:r>
              <a:r>
                <a:rPr lang="en-CH" sz="2000" dirty="0">
                  <a:solidFill>
                    <a:schemeClr val="bg1"/>
                  </a:solidFill>
                </a:rPr>
                <a:t>produced at RCA, 1965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33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573" y="15621"/>
            <a:ext cx="8226854" cy="940443"/>
          </a:xfrm>
        </p:spPr>
        <p:txBody>
          <a:bodyPr/>
          <a:lstStyle/>
          <a:p>
            <a:r>
              <a:rPr lang="en-US" dirty="0"/>
              <a:t>Accelerator magnets (±1.8 T)</a:t>
            </a:r>
          </a:p>
        </p:txBody>
      </p:sp>
      <p:sp>
        <p:nvSpPr>
          <p:cNvPr id="36" name="Slide Number Placeholder 9">
            <a:extLst>
              <a:ext uri="{FF2B5EF4-FFF2-40B4-BE49-F238E27FC236}">
                <a16:creationId xmlns:a16="http://schemas.microsoft.com/office/drawing/2014/main" id="{9D0494C1-546A-C54A-A107-4CB70D3C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4859" y="7219015"/>
            <a:ext cx="446616" cy="282893"/>
          </a:xfrm>
          <a:prstGeom prst="rect">
            <a:avLst/>
          </a:prstGeom>
        </p:spPr>
        <p:txBody>
          <a:bodyPr vert="horz" lIns="100381" tIns="50191" rIns="100381" bIns="50191" rtlCol="0" anchor="ctr"/>
          <a:lstStyle>
            <a:defPPr>
              <a:defRPr lang="en-US"/>
            </a:defPPr>
            <a:lvl1pPr marL="0" algn="r" defTabSz="501915" rtl="0" eaLnBrk="1" latinLnBrk="0" hangingPunct="1">
              <a:defRPr sz="1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915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3828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5744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7654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567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1485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3397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15309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78A56A-6164-B14D-A8F7-980D09C4DD9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692925E-1874-4947-8679-7766A31C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72" y="1993294"/>
            <a:ext cx="3074402" cy="2772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28CEA4-64FE-6D59-7F9A-65A35FA85B2A}"/>
              </a:ext>
            </a:extLst>
          </p:cNvPr>
          <p:cNvSpPr txBox="1"/>
          <p:nvPr/>
        </p:nvSpPr>
        <p:spPr>
          <a:xfrm>
            <a:off x="3756118" y="6368709"/>
            <a:ext cx="1635512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55" dirty="0"/>
              <a:t>F. Boattini, CERN</a:t>
            </a:r>
          </a:p>
        </p:txBody>
      </p:sp>
      <p:pic>
        <p:nvPicPr>
          <p:cNvPr id="8" name="Picture 7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DF4E25EA-6541-AC79-E09C-42F03603F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81" y="843932"/>
            <a:ext cx="1740349" cy="1260000"/>
          </a:xfrm>
          <a:prstGeom prst="rect">
            <a:avLst/>
          </a:prstGeom>
        </p:spPr>
      </p:pic>
      <p:pic>
        <p:nvPicPr>
          <p:cNvPr id="11" name="Picture 10" descr="Square&#10;&#10;Description automatically generated">
            <a:extLst>
              <a:ext uri="{FF2B5EF4-FFF2-40B4-BE49-F238E27FC236}">
                <a16:creationId xmlns:a16="http://schemas.microsoft.com/office/drawing/2014/main" id="{2AD65E06-DB27-4B17-918D-8F49CBD77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774" y="843932"/>
            <a:ext cx="1411893" cy="1260000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436DF87B-CC2E-E83F-9F96-7D4692070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737" y="843932"/>
            <a:ext cx="1430369" cy="126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ECBC2B-34BC-DA1E-3BA6-93D4F76CC90A}"/>
              </a:ext>
            </a:extLst>
          </p:cNvPr>
          <p:cNvSpPr txBox="1"/>
          <p:nvPr/>
        </p:nvSpPr>
        <p:spPr>
          <a:xfrm>
            <a:off x="4041195" y="21749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400" dirty="0"/>
              <a:t>5.07 kJ/m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700791-5BF0-F5F4-1971-3C8532DF4475}"/>
              </a:ext>
            </a:extLst>
          </p:cNvPr>
          <p:cNvSpPr txBox="1"/>
          <p:nvPr/>
        </p:nvSpPr>
        <p:spPr>
          <a:xfrm>
            <a:off x="5611968" y="2174980"/>
            <a:ext cx="1487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400" dirty="0"/>
              <a:t>5.65…7.14 kJ/m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C58C7-C040-3502-BF61-A9605F6B95DB}"/>
              </a:ext>
            </a:extLst>
          </p:cNvPr>
          <p:cNvSpPr txBox="1"/>
          <p:nvPr/>
        </p:nvSpPr>
        <p:spPr>
          <a:xfrm>
            <a:off x="7640460" y="21749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400" dirty="0"/>
              <a:t>5.89 kJ/m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7C197-AD78-0CEE-9DA7-DD891D596F0C}"/>
              </a:ext>
            </a:extLst>
          </p:cNvPr>
          <p:cNvSpPr txBox="1"/>
          <p:nvPr/>
        </p:nvSpPr>
        <p:spPr>
          <a:xfrm>
            <a:off x="148420" y="1012267"/>
            <a:ext cx="3435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800" dirty="0">
                <a:solidFill>
                  <a:srgbClr val="FF0000"/>
                </a:solidFill>
              </a:rPr>
              <a:t>Warm dipoles are pulsed from </a:t>
            </a:r>
          </a:p>
          <a:p>
            <a:r>
              <a:rPr lang="en-CH" sz="1800" dirty="0">
                <a:solidFill>
                  <a:srgbClr val="FF0000"/>
                </a:solidFill>
              </a:rPr>
              <a:t>-Bmax to +Bmax at high speed (0.35 to 6.37 ms) every 200 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3CC2AF-46B2-D103-657E-E745CAA0AFB9}"/>
              </a:ext>
            </a:extLst>
          </p:cNvPr>
          <p:cNvSpPr txBox="1"/>
          <p:nvPr/>
        </p:nvSpPr>
        <p:spPr>
          <a:xfrm>
            <a:off x="208091" y="5134018"/>
            <a:ext cx="343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800" dirty="0"/>
              <a:t>Cold dipoles provide a steady baseline field of about 10 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E47731-85F3-5556-8A99-8CA3540414E7}"/>
              </a:ext>
            </a:extLst>
          </p:cNvPr>
          <p:cNvSpPr txBox="1"/>
          <p:nvPr/>
        </p:nvSpPr>
        <p:spPr>
          <a:xfrm>
            <a:off x="3643128" y="2463490"/>
            <a:ext cx="5386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</a:t>
            </a:r>
            <a:r>
              <a:rPr lang="en-CH" sz="1800" dirty="0"/>
              <a:t>he main challenge is the management of the power in the resistive dipoles (</a:t>
            </a:r>
            <a:r>
              <a:rPr lang="en-CH" sz="1800" dirty="0">
                <a:solidFill>
                  <a:srgbClr val="FF0000"/>
                </a:solidFill>
              </a:rPr>
              <a:t>several tens of GW</a:t>
            </a:r>
            <a:r>
              <a:rPr lang="en-CH" sz="1800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800" dirty="0"/>
              <a:t>Minimum stored magnetic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</a:t>
            </a:r>
            <a:r>
              <a:rPr lang="en-CH" sz="1800" dirty="0"/>
              <a:t>ighly efficient energy storage and recovery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7A4D06B0-E473-8725-EF00-13E6C7B83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2" t="2916" b="44748"/>
          <a:stretch/>
        </p:blipFill>
        <p:spPr>
          <a:xfrm>
            <a:off x="3756118" y="4375711"/>
            <a:ext cx="2524509" cy="14773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7F0AC6-1ED7-DE5E-519F-6FA3E9E67B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5" t="17165" r="-435" b="20333"/>
          <a:stretch/>
        </p:blipFill>
        <p:spPr>
          <a:xfrm>
            <a:off x="6198603" y="4617672"/>
            <a:ext cx="2918425" cy="1408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3F066E-CBC9-6F72-C500-4F7DB411A198}"/>
              </a:ext>
            </a:extLst>
          </p:cNvPr>
          <p:cNvSpPr txBox="1"/>
          <p:nvPr/>
        </p:nvSpPr>
        <p:spPr>
          <a:xfrm>
            <a:off x="4657054" y="4645654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050" dirty="0">
                <a:solidFill>
                  <a:schemeClr val="accent6">
                    <a:lumMod val="50000"/>
                  </a:schemeClr>
                </a:solidFill>
                <a:latin typeface="Helvetica Light" panose="020B0403020202020204" pitchFamily="34" charset="0"/>
              </a:rPr>
              <a:t>HTS flat racetracks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782662-8D37-F311-3E05-13943F774D69}"/>
              </a:ext>
            </a:extLst>
          </p:cNvPr>
          <p:cNvSpPr txBox="1"/>
          <p:nvPr/>
        </p:nvSpPr>
        <p:spPr>
          <a:xfrm>
            <a:off x="3380345" y="5858909"/>
            <a:ext cx="28055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 Light" panose="020B0403020202020204" pitchFamily="34" charset="0"/>
              </a:rPr>
              <a:t>R</a:t>
            </a:r>
            <a:r>
              <a:rPr lang="en-CH" sz="1050" dirty="0">
                <a:solidFill>
                  <a:schemeClr val="accent6">
                    <a:lumMod val="50000"/>
                  </a:schemeClr>
                </a:solidFill>
                <a:latin typeface="Helvetica Light" panose="020B0403020202020204" pitchFamily="34" charset="0"/>
              </a:rPr>
              <a:t>ectangular magnet bore 100 mm x 30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0ECF9A-99F6-63BC-3504-25C8F63745C5}"/>
              </a:ext>
            </a:extLst>
          </p:cNvPr>
          <p:cNvSpPr txBox="1"/>
          <p:nvPr/>
        </p:nvSpPr>
        <p:spPr>
          <a:xfrm>
            <a:off x="3901052" y="4776459"/>
            <a:ext cx="6562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 Light" panose="020B0403020202020204" pitchFamily="34" charset="0"/>
              </a:rPr>
              <a:t>peak field</a:t>
            </a:r>
          </a:p>
          <a:p>
            <a:pPr algn="r"/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 Light" panose="020B0403020202020204" pitchFamily="34" charset="0"/>
              </a:rPr>
              <a:t>10.4 T</a:t>
            </a:r>
            <a:endParaRPr lang="en-CH" sz="1050" dirty="0">
              <a:solidFill>
                <a:schemeClr val="accent6">
                  <a:lumMod val="50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786A1E-2EEA-1A0E-58CC-BD01488EA7A9}"/>
              </a:ext>
            </a:extLst>
          </p:cNvPr>
          <p:cNvSpPr txBox="1"/>
          <p:nvPr/>
        </p:nvSpPr>
        <p:spPr>
          <a:xfrm>
            <a:off x="7288228" y="4537293"/>
            <a:ext cx="113364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 Light" panose="020B0403020202020204" pitchFamily="34" charset="0"/>
              </a:rPr>
              <a:t>b3 = -7.2 units</a:t>
            </a:r>
          </a:p>
          <a:p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 Light" panose="020B0403020202020204" pitchFamily="34" charset="0"/>
              </a:rPr>
              <a:t>b5 = -1.4 units</a:t>
            </a:r>
          </a:p>
          <a:p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 Light" panose="020B0403020202020204" pitchFamily="34" charset="0"/>
              </a:rPr>
              <a:t>b7 = -0.03 units</a:t>
            </a:r>
            <a:endParaRPr lang="en-CH" sz="1050" dirty="0">
              <a:solidFill>
                <a:schemeClr val="accent6">
                  <a:lumMod val="50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62983-8236-A0F4-B355-A914F062C2B3}"/>
              </a:ext>
            </a:extLst>
          </p:cNvPr>
          <p:cNvSpPr txBox="1"/>
          <p:nvPr/>
        </p:nvSpPr>
        <p:spPr>
          <a:xfrm>
            <a:off x="3651281" y="3874244"/>
            <a:ext cx="530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 </a:t>
            </a:r>
            <a:r>
              <a:rPr lang="en-US" sz="1800" i="1" dirty="0">
                <a:solidFill>
                  <a:srgbClr val="FF0000"/>
                </a:solidFill>
              </a:rPr>
              <a:t>simple</a:t>
            </a:r>
            <a:r>
              <a:rPr lang="en-US" sz="1800" dirty="0">
                <a:solidFill>
                  <a:srgbClr val="FF0000"/>
                </a:solidFill>
              </a:rPr>
              <a:t> HTS racetrack dipole </a:t>
            </a:r>
            <a:r>
              <a:rPr lang="en-US" sz="1800" dirty="0"/>
              <a:t>could match the beam requirements and aperture</a:t>
            </a:r>
            <a:endParaRPr lang="en-CH" sz="1800" dirty="0"/>
          </a:p>
        </p:txBody>
      </p:sp>
    </p:spTree>
    <p:extLst>
      <p:ext uri="{BB962C8B-B14F-4D97-AF65-F5344CB8AC3E}">
        <p14:creationId xmlns:p14="http://schemas.microsoft.com/office/powerpoint/2010/main" val="2423480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F865BC90-AF3D-1B4D-0DCF-1C79DA50B9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239" y="1554840"/>
            <a:ext cx="4216828" cy="3436364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890668B8-0BFF-9DA6-D270-6AAD55594D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75" y="1548661"/>
            <a:ext cx="4248000" cy="3468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51" y="36083"/>
            <a:ext cx="8226854" cy="940443"/>
          </a:xfrm>
        </p:spPr>
        <p:txBody>
          <a:bodyPr>
            <a:normAutofit/>
          </a:bodyPr>
          <a:lstStyle/>
          <a:p>
            <a:r>
              <a:rPr lang="en-US" dirty="0"/>
              <a:t>Collider magnets limits (Nb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7246CC2A-A158-2E23-8926-39C078A5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098" y="4991205"/>
            <a:ext cx="8221807" cy="144210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</a:t>
            </a:r>
            <a:r>
              <a:rPr lang="en-CH" dirty="0"/>
              <a:t>ork in progress to provide analytical expression for the magnet design limits (including protection and cost)</a:t>
            </a:r>
          </a:p>
          <a:p>
            <a:pPr lvl="1"/>
            <a:r>
              <a:rPr lang="en-US" dirty="0"/>
              <a:t>M</a:t>
            </a:r>
            <a:r>
              <a:rPr lang="en-CH" dirty="0"/>
              <a:t>aximum field and gradient vs. magnet aperture in LTS and HTS</a:t>
            </a:r>
          </a:p>
          <a:p>
            <a:pPr lvl="1"/>
            <a:r>
              <a:rPr lang="en-US" dirty="0"/>
              <a:t>C</a:t>
            </a:r>
            <a:r>
              <a:rPr lang="en-CH" dirty="0"/>
              <a:t>ombined function limits B+G and B/G</a:t>
            </a:r>
          </a:p>
        </p:txBody>
      </p:sp>
      <p:sp>
        <p:nvSpPr>
          <p:cNvPr id="36" name="Slide Number Placeholder 9">
            <a:extLst>
              <a:ext uri="{FF2B5EF4-FFF2-40B4-BE49-F238E27FC236}">
                <a16:creationId xmlns:a16="http://schemas.microsoft.com/office/drawing/2014/main" id="{9D0494C1-546A-C54A-A107-4CB70D3C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4859" y="7219015"/>
            <a:ext cx="446616" cy="282893"/>
          </a:xfrm>
          <a:prstGeom prst="rect">
            <a:avLst/>
          </a:prstGeom>
        </p:spPr>
        <p:txBody>
          <a:bodyPr vert="horz" lIns="100381" tIns="50191" rIns="100381" bIns="50191" rtlCol="0" anchor="ctr"/>
          <a:lstStyle>
            <a:defPPr>
              <a:defRPr lang="en-US"/>
            </a:defPPr>
            <a:lvl1pPr marL="0" algn="r" defTabSz="501915" rtl="0" eaLnBrk="1" latinLnBrk="0" hangingPunct="1">
              <a:defRPr sz="1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915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3828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5744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7654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567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1485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3397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15309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78A56A-6164-B14D-A8F7-980D09C4DD9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56CC0-C365-6F1C-1DC6-721042063CEF}"/>
              </a:ext>
            </a:extLst>
          </p:cNvPr>
          <p:cNvSpPr txBox="1"/>
          <p:nvPr/>
        </p:nvSpPr>
        <p:spPr>
          <a:xfrm rot="16200000">
            <a:off x="3059726" y="956762"/>
            <a:ext cx="895835" cy="5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6" dirty="0">
                <a:solidFill>
                  <a:srgbClr val="FF0000"/>
                </a:solidFill>
              </a:rPr>
              <a:t>Margin limit</a:t>
            </a:r>
            <a:endParaRPr lang="en-CH" sz="1636" dirty="0">
              <a:solidFill>
                <a:srgbClr val="FF0000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90F1692A-3B11-3D86-F324-66F88D56EFFD}"/>
              </a:ext>
            </a:extLst>
          </p:cNvPr>
          <p:cNvSpPr/>
          <p:nvPr/>
        </p:nvSpPr>
        <p:spPr>
          <a:xfrm>
            <a:off x="1618894" y="1658946"/>
            <a:ext cx="2742120" cy="2375065"/>
          </a:xfrm>
          <a:custGeom>
            <a:avLst/>
            <a:gdLst>
              <a:gd name="connsiteX0" fmla="*/ 178130 w 3016332"/>
              <a:gd name="connsiteY0" fmla="*/ 771896 h 2612572"/>
              <a:gd name="connsiteX1" fmla="*/ 344384 w 3016332"/>
              <a:gd name="connsiteY1" fmla="*/ 1235034 h 2612572"/>
              <a:gd name="connsiteX2" fmla="*/ 522514 w 3016332"/>
              <a:gd name="connsiteY2" fmla="*/ 1531917 h 2612572"/>
              <a:gd name="connsiteX3" fmla="*/ 712519 w 3016332"/>
              <a:gd name="connsiteY3" fmla="*/ 1805049 h 2612572"/>
              <a:gd name="connsiteX4" fmla="*/ 1104405 w 3016332"/>
              <a:gd name="connsiteY4" fmla="*/ 2090057 h 2612572"/>
              <a:gd name="connsiteX5" fmla="*/ 1579418 w 3016332"/>
              <a:gd name="connsiteY5" fmla="*/ 2303813 h 2612572"/>
              <a:gd name="connsiteX6" fmla="*/ 1995054 w 3016332"/>
              <a:gd name="connsiteY6" fmla="*/ 2422566 h 2612572"/>
              <a:gd name="connsiteX7" fmla="*/ 2327564 w 3016332"/>
              <a:gd name="connsiteY7" fmla="*/ 2505694 h 2612572"/>
              <a:gd name="connsiteX8" fmla="*/ 2885704 w 3016332"/>
              <a:gd name="connsiteY8" fmla="*/ 2600696 h 2612572"/>
              <a:gd name="connsiteX9" fmla="*/ 3016332 w 3016332"/>
              <a:gd name="connsiteY9" fmla="*/ 2612572 h 2612572"/>
              <a:gd name="connsiteX10" fmla="*/ 3004457 w 3016332"/>
              <a:gd name="connsiteY10" fmla="*/ 0 h 2612572"/>
              <a:gd name="connsiteX11" fmla="*/ 0 w 3016332"/>
              <a:gd name="connsiteY11" fmla="*/ 11875 h 2612572"/>
              <a:gd name="connsiteX12" fmla="*/ 118753 w 3016332"/>
              <a:gd name="connsiteY12" fmla="*/ 498764 h 2612572"/>
              <a:gd name="connsiteX13" fmla="*/ 178130 w 3016332"/>
              <a:gd name="connsiteY13" fmla="*/ 771896 h 261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6332" h="2612572">
                <a:moveTo>
                  <a:pt x="178130" y="771896"/>
                </a:moveTo>
                <a:lnTo>
                  <a:pt x="344384" y="1235034"/>
                </a:lnTo>
                <a:lnTo>
                  <a:pt x="522514" y="1531917"/>
                </a:lnTo>
                <a:lnTo>
                  <a:pt x="712519" y="1805049"/>
                </a:lnTo>
                <a:lnTo>
                  <a:pt x="1104405" y="2090057"/>
                </a:lnTo>
                <a:lnTo>
                  <a:pt x="1579418" y="2303813"/>
                </a:lnTo>
                <a:lnTo>
                  <a:pt x="1995054" y="2422566"/>
                </a:lnTo>
                <a:lnTo>
                  <a:pt x="2327564" y="2505694"/>
                </a:lnTo>
                <a:lnTo>
                  <a:pt x="2885704" y="2600696"/>
                </a:lnTo>
                <a:lnTo>
                  <a:pt x="3016332" y="2612572"/>
                </a:lnTo>
                <a:cubicBezTo>
                  <a:pt x="3012374" y="1741715"/>
                  <a:pt x="3008415" y="870857"/>
                  <a:pt x="3004457" y="0"/>
                </a:cubicBezTo>
                <a:lnTo>
                  <a:pt x="0" y="11875"/>
                </a:lnTo>
                <a:lnTo>
                  <a:pt x="118753" y="498764"/>
                </a:lnTo>
                <a:lnTo>
                  <a:pt x="178130" y="771896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36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7974D1-8D2D-96FE-A5D0-D9BA2822B317}"/>
              </a:ext>
            </a:extLst>
          </p:cNvPr>
          <p:cNvSpPr/>
          <p:nvPr/>
        </p:nvSpPr>
        <p:spPr>
          <a:xfrm>
            <a:off x="3381519" y="1674200"/>
            <a:ext cx="979495" cy="275565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36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2A10DF-6A22-41DF-7CC4-2BDBCACD7966}"/>
              </a:ext>
            </a:extLst>
          </p:cNvPr>
          <p:cNvSpPr txBox="1"/>
          <p:nvPr/>
        </p:nvSpPr>
        <p:spPr>
          <a:xfrm rot="16200000">
            <a:off x="1111565" y="971203"/>
            <a:ext cx="813482" cy="5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6" dirty="0">
                <a:solidFill>
                  <a:srgbClr val="FF0000"/>
                </a:solidFill>
              </a:rPr>
              <a:t>Stress </a:t>
            </a:r>
            <a:r>
              <a:rPr lang="en-CH" sz="1636" dirty="0">
                <a:solidFill>
                  <a:srgbClr val="FF0000"/>
                </a:solidFill>
              </a:rPr>
              <a:t>limit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E9300C-5709-9C5A-FFAC-E16EDA4BF34B}"/>
              </a:ext>
            </a:extLst>
          </p:cNvPr>
          <p:cNvSpPr txBox="1"/>
          <p:nvPr/>
        </p:nvSpPr>
        <p:spPr>
          <a:xfrm>
            <a:off x="2195659" y="1256952"/>
            <a:ext cx="885179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Dipoles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76ED17EB-107A-EAEC-44D7-3B8907E6AADF}"/>
              </a:ext>
            </a:extLst>
          </p:cNvPr>
          <p:cNvSpPr/>
          <p:nvPr/>
        </p:nvSpPr>
        <p:spPr>
          <a:xfrm>
            <a:off x="5890413" y="1667945"/>
            <a:ext cx="2867471" cy="1876661"/>
          </a:xfrm>
          <a:custGeom>
            <a:avLst/>
            <a:gdLst>
              <a:gd name="connsiteX0" fmla="*/ 0 w 3154218"/>
              <a:gd name="connsiteY0" fmla="*/ 0 h 2064327"/>
              <a:gd name="connsiteX1" fmla="*/ 120073 w 3154218"/>
              <a:gd name="connsiteY1" fmla="*/ 406400 h 2064327"/>
              <a:gd name="connsiteX2" fmla="*/ 244764 w 3154218"/>
              <a:gd name="connsiteY2" fmla="*/ 706582 h 2064327"/>
              <a:gd name="connsiteX3" fmla="*/ 471054 w 3154218"/>
              <a:gd name="connsiteY3" fmla="*/ 1029854 h 2064327"/>
              <a:gd name="connsiteX4" fmla="*/ 637309 w 3154218"/>
              <a:gd name="connsiteY4" fmla="*/ 1205345 h 2064327"/>
              <a:gd name="connsiteX5" fmla="*/ 1002145 w 3154218"/>
              <a:gd name="connsiteY5" fmla="*/ 1473200 h 2064327"/>
              <a:gd name="connsiteX6" fmla="*/ 1510145 w 3154218"/>
              <a:gd name="connsiteY6" fmla="*/ 1704109 h 2064327"/>
              <a:gd name="connsiteX7" fmla="*/ 2036618 w 3154218"/>
              <a:gd name="connsiteY7" fmla="*/ 1856509 h 2064327"/>
              <a:gd name="connsiteX8" fmla="*/ 2655454 w 3154218"/>
              <a:gd name="connsiteY8" fmla="*/ 1995054 h 2064327"/>
              <a:gd name="connsiteX9" fmla="*/ 3154218 w 3154218"/>
              <a:gd name="connsiteY9" fmla="*/ 2064327 h 2064327"/>
              <a:gd name="connsiteX10" fmla="*/ 3140364 w 3154218"/>
              <a:gd name="connsiteY10" fmla="*/ 0 h 2064327"/>
              <a:gd name="connsiteX11" fmla="*/ 0 w 3154218"/>
              <a:gd name="connsiteY11" fmla="*/ 0 h 206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54218" h="2064327">
                <a:moveTo>
                  <a:pt x="0" y="0"/>
                </a:moveTo>
                <a:lnTo>
                  <a:pt x="120073" y="406400"/>
                </a:lnTo>
                <a:lnTo>
                  <a:pt x="244764" y="706582"/>
                </a:lnTo>
                <a:lnTo>
                  <a:pt x="471054" y="1029854"/>
                </a:lnTo>
                <a:lnTo>
                  <a:pt x="637309" y="1205345"/>
                </a:lnTo>
                <a:lnTo>
                  <a:pt x="1002145" y="1473200"/>
                </a:lnTo>
                <a:lnTo>
                  <a:pt x="1510145" y="1704109"/>
                </a:lnTo>
                <a:lnTo>
                  <a:pt x="2036618" y="1856509"/>
                </a:lnTo>
                <a:lnTo>
                  <a:pt x="2655454" y="1995054"/>
                </a:lnTo>
                <a:lnTo>
                  <a:pt x="3154218" y="2064327"/>
                </a:lnTo>
                <a:lnTo>
                  <a:pt x="314036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36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A682044F-6615-D32C-4289-EF879FD4BD69}"/>
              </a:ext>
            </a:extLst>
          </p:cNvPr>
          <p:cNvSpPr/>
          <p:nvPr/>
        </p:nvSpPr>
        <p:spPr>
          <a:xfrm>
            <a:off x="6314445" y="1667945"/>
            <a:ext cx="2430844" cy="2405653"/>
          </a:xfrm>
          <a:custGeom>
            <a:avLst/>
            <a:gdLst>
              <a:gd name="connsiteX0" fmla="*/ 0 w 2673928"/>
              <a:gd name="connsiteY0" fmla="*/ 0 h 2646218"/>
              <a:gd name="connsiteX1" fmla="*/ 175491 w 2673928"/>
              <a:gd name="connsiteY1" fmla="*/ 614218 h 2646218"/>
              <a:gd name="connsiteX2" fmla="*/ 392546 w 2673928"/>
              <a:gd name="connsiteY2" fmla="*/ 1140691 h 2646218"/>
              <a:gd name="connsiteX3" fmla="*/ 614218 w 2673928"/>
              <a:gd name="connsiteY3" fmla="*/ 1487054 h 2646218"/>
              <a:gd name="connsiteX4" fmla="*/ 909782 w 2673928"/>
              <a:gd name="connsiteY4" fmla="*/ 1842654 h 2646218"/>
              <a:gd name="connsiteX5" fmla="*/ 1089891 w 2673928"/>
              <a:gd name="connsiteY5" fmla="*/ 1990436 h 2646218"/>
              <a:gd name="connsiteX6" fmla="*/ 1482437 w 2673928"/>
              <a:gd name="connsiteY6" fmla="*/ 2244436 h 2646218"/>
              <a:gd name="connsiteX7" fmla="*/ 2027382 w 2673928"/>
              <a:gd name="connsiteY7" fmla="*/ 2470727 h 2646218"/>
              <a:gd name="connsiteX8" fmla="*/ 2503055 w 2673928"/>
              <a:gd name="connsiteY8" fmla="*/ 2613891 h 2646218"/>
              <a:gd name="connsiteX9" fmla="*/ 2673928 w 2673928"/>
              <a:gd name="connsiteY9" fmla="*/ 2646218 h 2646218"/>
              <a:gd name="connsiteX10" fmla="*/ 2669309 w 2673928"/>
              <a:gd name="connsiteY10" fmla="*/ 9236 h 2646218"/>
              <a:gd name="connsiteX11" fmla="*/ 0 w 2673928"/>
              <a:gd name="connsiteY11" fmla="*/ 0 h 264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73928" h="2646218">
                <a:moveTo>
                  <a:pt x="0" y="0"/>
                </a:moveTo>
                <a:lnTo>
                  <a:pt x="175491" y="614218"/>
                </a:lnTo>
                <a:lnTo>
                  <a:pt x="392546" y="1140691"/>
                </a:lnTo>
                <a:lnTo>
                  <a:pt x="614218" y="1487054"/>
                </a:lnTo>
                <a:lnTo>
                  <a:pt x="909782" y="1842654"/>
                </a:lnTo>
                <a:lnTo>
                  <a:pt x="1089891" y="1990436"/>
                </a:lnTo>
                <a:lnTo>
                  <a:pt x="1482437" y="2244436"/>
                </a:lnTo>
                <a:lnTo>
                  <a:pt x="2027382" y="2470727"/>
                </a:lnTo>
                <a:lnTo>
                  <a:pt x="2503055" y="2613891"/>
                </a:lnTo>
                <a:lnTo>
                  <a:pt x="2673928" y="2646218"/>
                </a:lnTo>
                <a:cubicBezTo>
                  <a:pt x="2672388" y="1767224"/>
                  <a:pt x="2670849" y="888230"/>
                  <a:pt x="2669309" y="92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36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13387A-2992-CC84-2CCA-5424D2A511FF}"/>
              </a:ext>
            </a:extLst>
          </p:cNvPr>
          <p:cNvSpPr txBox="1"/>
          <p:nvPr/>
        </p:nvSpPr>
        <p:spPr>
          <a:xfrm>
            <a:off x="6519496" y="1312481"/>
            <a:ext cx="1388522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1636" dirty="0"/>
              <a:t>Quadrupoles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EF0611-7C90-F923-188F-CB850E461870}"/>
              </a:ext>
            </a:extLst>
          </p:cNvPr>
          <p:cNvCxnSpPr>
            <a:cxnSpLocks/>
          </p:cNvCxnSpPr>
          <p:nvPr/>
        </p:nvCxnSpPr>
        <p:spPr>
          <a:xfrm>
            <a:off x="3393874" y="1667945"/>
            <a:ext cx="0" cy="2761910"/>
          </a:xfrm>
          <a:prstGeom prst="line">
            <a:avLst/>
          </a:prstGeom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Freeform 56">
            <a:extLst>
              <a:ext uri="{FF2B5EF4-FFF2-40B4-BE49-F238E27FC236}">
                <a16:creationId xmlns:a16="http://schemas.microsoft.com/office/drawing/2014/main" id="{28D601F4-F2D6-27BF-C671-A07E7C380E0D}"/>
              </a:ext>
            </a:extLst>
          </p:cNvPr>
          <p:cNvSpPr/>
          <p:nvPr/>
        </p:nvSpPr>
        <p:spPr>
          <a:xfrm>
            <a:off x="1612897" y="1656550"/>
            <a:ext cx="2742121" cy="2385861"/>
          </a:xfrm>
          <a:custGeom>
            <a:avLst/>
            <a:gdLst>
              <a:gd name="connsiteX0" fmla="*/ 0 w 3016333"/>
              <a:gd name="connsiteY0" fmla="*/ 0 h 2624447"/>
              <a:gd name="connsiteX1" fmla="*/ 166255 w 3016333"/>
              <a:gd name="connsiteY1" fmla="*/ 700644 h 2624447"/>
              <a:gd name="connsiteX2" fmla="*/ 368135 w 3016333"/>
              <a:gd name="connsiteY2" fmla="*/ 1270659 h 2624447"/>
              <a:gd name="connsiteX3" fmla="*/ 665019 w 3016333"/>
              <a:gd name="connsiteY3" fmla="*/ 1710047 h 2624447"/>
              <a:gd name="connsiteX4" fmla="*/ 1009403 w 3016333"/>
              <a:gd name="connsiteY4" fmla="*/ 2030680 h 2624447"/>
              <a:gd name="connsiteX5" fmla="*/ 1579419 w 3016333"/>
              <a:gd name="connsiteY5" fmla="*/ 2315688 h 2624447"/>
              <a:gd name="connsiteX6" fmla="*/ 2030681 w 3016333"/>
              <a:gd name="connsiteY6" fmla="*/ 2446317 h 2624447"/>
              <a:gd name="connsiteX7" fmla="*/ 2565071 w 3016333"/>
              <a:gd name="connsiteY7" fmla="*/ 2553195 h 2624447"/>
              <a:gd name="connsiteX8" fmla="*/ 3016333 w 3016333"/>
              <a:gd name="connsiteY8" fmla="*/ 2624447 h 262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333" h="2624447">
                <a:moveTo>
                  <a:pt x="0" y="0"/>
                </a:moveTo>
                <a:cubicBezTo>
                  <a:pt x="52449" y="244434"/>
                  <a:pt x="104899" y="488868"/>
                  <a:pt x="166255" y="700644"/>
                </a:cubicBezTo>
                <a:cubicBezTo>
                  <a:pt x="227611" y="912421"/>
                  <a:pt x="285008" y="1102425"/>
                  <a:pt x="368135" y="1270659"/>
                </a:cubicBezTo>
                <a:cubicBezTo>
                  <a:pt x="451262" y="1438893"/>
                  <a:pt x="558141" y="1583377"/>
                  <a:pt x="665019" y="1710047"/>
                </a:cubicBezTo>
                <a:cubicBezTo>
                  <a:pt x="771897" y="1836717"/>
                  <a:pt x="857003" y="1929740"/>
                  <a:pt x="1009403" y="2030680"/>
                </a:cubicBezTo>
                <a:cubicBezTo>
                  <a:pt x="1161803" y="2131620"/>
                  <a:pt x="1409206" y="2246415"/>
                  <a:pt x="1579419" y="2315688"/>
                </a:cubicBezTo>
                <a:cubicBezTo>
                  <a:pt x="1749632" y="2384961"/>
                  <a:pt x="1866406" y="2406733"/>
                  <a:pt x="2030681" y="2446317"/>
                </a:cubicBezTo>
                <a:cubicBezTo>
                  <a:pt x="2194956" y="2485901"/>
                  <a:pt x="2400796" y="2523507"/>
                  <a:pt x="2565071" y="2553195"/>
                </a:cubicBezTo>
                <a:cubicBezTo>
                  <a:pt x="2729346" y="2582883"/>
                  <a:pt x="2872839" y="2603665"/>
                  <a:pt x="3016333" y="2624447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3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4C95B-1401-EFFF-ED14-7AF67E736700}"/>
              </a:ext>
            </a:extLst>
          </p:cNvPr>
          <p:cNvSpPr txBox="1"/>
          <p:nvPr/>
        </p:nvSpPr>
        <p:spPr>
          <a:xfrm rot="16200000">
            <a:off x="5376094" y="974955"/>
            <a:ext cx="813482" cy="5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6" dirty="0">
                <a:solidFill>
                  <a:srgbClr val="FF0000"/>
                </a:solidFill>
              </a:rPr>
              <a:t>Stress </a:t>
            </a:r>
            <a:r>
              <a:rPr lang="en-CH" sz="1636" dirty="0">
                <a:solidFill>
                  <a:srgbClr val="FF0000"/>
                </a:solidFill>
              </a:rPr>
              <a:t>limit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62861-B30F-558B-F886-309F0E52D87F}"/>
              </a:ext>
            </a:extLst>
          </p:cNvPr>
          <p:cNvSpPr txBox="1"/>
          <p:nvPr/>
        </p:nvSpPr>
        <p:spPr>
          <a:xfrm rot="16200000">
            <a:off x="5863547" y="956317"/>
            <a:ext cx="895835" cy="5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6" dirty="0">
                <a:solidFill>
                  <a:srgbClr val="FF0000"/>
                </a:solidFill>
              </a:rPr>
              <a:t>Margin limit</a:t>
            </a:r>
            <a:endParaRPr lang="en-CH" sz="1636" dirty="0">
              <a:solidFill>
                <a:srgbClr val="FF0000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3A51C71-2FDD-37E4-8DE2-5B92726A0C6D}"/>
              </a:ext>
            </a:extLst>
          </p:cNvPr>
          <p:cNvSpPr/>
          <p:nvPr/>
        </p:nvSpPr>
        <p:spPr>
          <a:xfrm>
            <a:off x="6313714" y="1674373"/>
            <a:ext cx="2441750" cy="2398206"/>
          </a:xfrm>
          <a:custGeom>
            <a:avLst/>
            <a:gdLst>
              <a:gd name="connsiteX0" fmla="*/ 0 w 2441750"/>
              <a:gd name="connsiteY0" fmla="*/ 0 h 2398206"/>
              <a:gd name="connsiteX1" fmla="*/ 130629 w 2441750"/>
              <a:gd name="connsiteY1" fmla="*/ 472272 h 2398206"/>
              <a:gd name="connsiteX2" fmla="*/ 311499 w 2441750"/>
              <a:gd name="connsiteY2" fmla="*/ 924448 h 2398206"/>
              <a:gd name="connsiteX3" fmla="*/ 556009 w 2441750"/>
              <a:gd name="connsiteY3" fmla="*/ 1343129 h 2398206"/>
              <a:gd name="connsiteX4" fmla="*/ 1001486 w 2441750"/>
              <a:gd name="connsiteY4" fmla="*/ 1822101 h 2398206"/>
              <a:gd name="connsiteX5" fmla="*/ 1467060 w 2441750"/>
              <a:gd name="connsiteY5" fmla="*/ 2090057 h 2398206"/>
              <a:gd name="connsiteX6" fmla="*/ 1952730 w 2441750"/>
              <a:gd name="connsiteY6" fmla="*/ 2274276 h 2398206"/>
              <a:gd name="connsiteX7" fmla="*/ 2257530 w 2441750"/>
              <a:gd name="connsiteY7" fmla="*/ 2358013 h 2398206"/>
              <a:gd name="connsiteX8" fmla="*/ 2441750 w 2441750"/>
              <a:gd name="connsiteY8" fmla="*/ 2398206 h 2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1750" h="2398206">
                <a:moveTo>
                  <a:pt x="0" y="0"/>
                </a:moveTo>
                <a:cubicBezTo>
                  <a:pt x="39356" y="159098"/>
                  <a:pt x="78713" y="318197"/>
                  <a:pt x="130629" y="472272"/>
                </a:cubicBezTo>
                <a:cubicBezTo>
                  <a:pt x="182545" y="626347"/>
                  <a:pt x="240602" y="779305"/>
                  <a:pt x="311499" y="924448"/>
                </a:cubicBezTo>
                <a:cubicBezTo>
                  <a:pt x="382396" y="1069591"/>
                  <a:pt x="441011" y="1193520"/>
                  <a:pt x="556009" y="1343129"/>
                </a:cubicBezTo>
                <a:cubicBezTo>
                  <a:pt x="671007" y="1492738"/>
                  <a:pt x="849644" y="1697613"/>
                  <a:pt x="1001486" y="1822101"/>
                </a:cubicBezTo>
                <a:cubicBezTo>
                  <a:pt x="1153328" y="1946589"/>
                  <a:pt x="1308519" y="2014695"/>
                  <a:pt x="1467060" y="2090057"/>
                </a:cubicBezTo>
                <a:cubicBezTo>
                  <a:pt x="1625601" y="2165419"/>
                  <a:pt x="1820985" y="2229617"/>
                  <a:pt x="1952730" y="2274276"/>
                </a:cubicBezTo>
                <a:cubicBezTo>
                  <a:pt x="2084475" y="2318935"/>
                  <a:pt x="2176027" y="2337358"/>
                  <a:pt x="2257530" y="2358013"/>
                </a:cubicBezTo>
                <a:cubicBezTo>
                  <a:pt x="2339033" y="2378668"/>
                  <a:pt x="2390391" y="2388437"/>
                  <a:pt x="2441750" y="2398206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6469E5B-9BC3-106E-AC34-B8238BF60337}"/>
              </a:ext>
            </a:extLst>
          </p:cNvPr>
          <p:cNvSpPr/>
          <p:nvPr/>
        </p:nvSpPr>
        <p:spPr>
          <a:xfrm>
            <a:off x="5891684" y="1664324"/>
            <a:ext cx="2853731" cy="1879042"/>
          </a:xfrm>
          <a:custGeom>
            <a:avLst/>
            <a:gdLst>
              <a:gd name="connsiteX0" fmla="*/ 0 w 2853731"/>
              <a:gd name="connsiteY0" fmla="*/ 0 h 1879042"/>
              <a:gd name="connsiteX1" fmla="*/ 103832 w 2853731"/>
              <a:gd name="connsiteY1" fmla="*/ 358391 h 1879042"/>
              <a:gd name="connsiteX2" fmla="*/ 257907 w 2853731"/>
              <a:gd name="connsiteY2" fmla="*/ 706734 h 1879042"/>
              <a:gd name="connsiteX3" fmla="*/ 472272 w 2853731"/>
              <a:gd name="connsiteY3" fmla="*/ 991438 h 1879042"/>
              <a:gd name="connsiteX4" fmla="*/ 820615 w 2853731"/>
              <a:gd name="connsiteY4" fmla="*/ 1292888 h 1879042"/>
              <a:gd name="connsiteX5" fmla="*/ 1242646 w 2853731"/>
              <a:gd name="connsiteY5" fmla="*/ 1507253 h 1879042"/>
              <a:gd name="connsiteX6" fmla="*/ 1855595 w 2853731"/>
              <a:gd name="connsiteY6" fmla="*/ 1704871 h 1879042"/>
              <a:gd name="connsiteX7" fmla="*/ 2512087 w 2853731"/>
              <a:gd name="connsiteY7" fmla="*/ 1835499 h 1879042"/>
              <a:gd name="connsiteX8" fmla="*/ 2853731 w 2853731"/>
              <a:gd name="connsiteY8" fmla="*/ 1879042 h 187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3731" h="1879042">
                <a:moveTo>
                  <a:pt x="0" y="0"/>
                </a:moveTo>
                <a:cubicBezTo>
                  <a:pt x="30423" y="120301"/>
                  <a:pt x="60847" y="240602"/>
                  <a:pt x="103832" y="358391"/>
                </a:cubicBezTo>
                <a:cubicBezTo>
                  <a:pt x="146817" y="476180"/>
                  <a:pt x="196500" y="601226"/>
                  <a:pt x="257907" y="706734"/>
                </a:cubicBezTo>
                <a:cubicBezTo>
                  <a:pt x="319314" y="812242"/>
                  <a:pt x="378487" y="893746"/>
                  <a:pt x="472272" y="991438"/>
                </a:cubicBezTo>
                <a:cubicBezTo>
                  <a:pt x="566057" y="1089130"/>
                  <a:pt x="692219" y="1206919"/>
                  <a:pt x="820615" y="1292888"/>
                </a:cubicBezTo>
                <a:cubicBezTo>
                  <a:pt x="949011" y="1378857"/>
                  <a:pt x="1070149" y="1438589"/>
                  <a:pt x="1242646" y="1507253"/>
                </a:cubicBezTo>
                <a:cubicBezTo>
                  <a:pt x="1415143" y="1575917"/>
                  <a:pt x="1644022" y="1650163"/>
                  <a:pt x="1855595" y="1704871"/>
                </a:cubicBezTo>
                <a:cubicBezTo>
                  <a:pt x="2067168" y="1759579"/>
                  <a:pt x="2345731" y="1806471"/>
                  <a:pt x="2512087" y="1835499"/>
                </a:cubicBezTo>
                <a:cubicBezTo>
                  <a:pt x="2678443" y="1864528"/>
                  <a:pt x="2766087" y="1871785"/>
                  <a:pt x="2853731" y="1879042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5B4CC-D728-91B8-1A5F-73A7FAEFB344}"/>
              </a:ext>
            </a:extLst>
          </p:cNvPr>
          <p:cNvSpPr txBox="1"/>
          <p:nvPr/>
        </p:nvSpPr>
        <p:spPr>
          <a:xfrm>
            <a:off x="3275866" y="2048702"/>
            <a:ext cx="89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P</a:t>
            </a:r>
            <a:r>
              <a:rPr lang="en-CH" sz="1600" dirty="0">
                <a:solidFill>
                  <a:srgbClr val="0000FF"/>
                </a:solidFill>
              </a:rPr>
              <a:t>resent design range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ED4995-BA47-B0DC-0CD0-44CA0E730E99}"/>
              </a:ext>
            </a:extLst>
          </p:cNvPr>
          <p:cNvSpPr>
            <a:spLocks noChangeAspect="1"/>
          </p:cNvSpPr>
          <p:nvPr/>
        </p:nvSpPr>
        <p:spPr>
          <a:xfrm>
            <a:off x="3451755" y="2778900"/>
            <a:ext cx="540000" cy="540000"/>
          </a:xfrm>
          <a:prstGeom prst="ellipse">
            <a:avLst/>
          </a:prstGeom>
          <a:gradFill flip="none" rotWithShape="1">
            <a:gsLst>
              <a:gs pos="0">
                <a:srgbClr val="0000FF">
                  <a:alpha val="78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2D4DD-D98A-DD11-9A43-7A5B7F916401}"/>
              </a:ext>
            </a:extLst>
          </p:cNvPr>
          <p:cNvSpPr txBox="1"/>
          <p:nvPr/>
        </p:nvSpPr>
        <p:spPr>
          <a:xfrm>
            <a:off x="7128125" y="1755573"/>
            <a:ext cx="89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P</a:t>
            </a:r>
            <a:r>
              <a:rPr lang="en-CH" sz="1600" dirty="0">
                <a:solidFill>
                  <a:srgbClr val="0000FF"/>
                </a:solidFill>
              </a:rPr>
              <a:t>resent design range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43A8E5-4D22-6327-FBE9-F978A46240D2}"/>
              </a:ext>
            </a:extLst>
          </p:cNvPr>
          <p:cNvSpPr>
            <a:spLocks noChangeAspect="1"/>
          </p:cNvSpPr>
          <p:nvPr/>
        </p:nvSpPr>
        <p:spPr>
          <a:xfrm>
            <a:off x="7302152" y="2525402"/>
            <a:ext cx="540000" cy="540000"/>
          </a:xfrm>
          <a:prstGeom prst="ellipse">
            <a:avLst/>
          </a:prstGeom>
          <a:gradFill flip="none" rotWithShape="1">
            <a:gsLst>
              <a:gs pos="0">
                <a:srgbClr val="0000FF">
                  <a:alpha val="78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42923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2CE2-228C-7B31-A883-01CE6BFB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need for energy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4E8B6-C0C0-FEB9-D334-17B98F212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58" y="1146665"/>
            <a:ext cx="4446642" cy="530668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CERN uses today </a:t>
            </a:r>
            <a:r>
              <a:rPr lang="en-US" b="1" dirty="0"/>
              <a:t>1.3 </a:t>
            </a:r>
            <a:r>
              <a:rPr lang="en-US" b="1" dirty="0" err="1"/>
              <a:t>TWh</a:t>
            </a:r>
            <a:r>
              <a:rPr lang="en-US" b="1" dirty="0"/>
              <a:t> </a:t>
            </a:r>
            <a:r>
              <a:rPr lang="en-US" dirty="0"/>
              <a:t>per year of operation, with peak power consumption of </a:t>
            </a:r>
            <a:r>
              <a:rPr lang="en-US" b="1" dirty="0"/>
              <a:t>200 MW </a:t>
            </a:r>
            <a:r>
              <a:rPr lang="en-US" dirty="0"/>
              <a:t>(running accelerators and experiments), dropping to </a:t>
            </a:r>
            <a:r>
              <a:rPr lang="en-US" b="1" dirty="0"/>
              <a:t>80 MW</a:t>
            </a:r>
            <a:r>
              <a:rPr lang="en-US" dirty="0"/>
              <a:t> in winter (technical stop period)</a:t>
            </a:r>
          </a:p>
          <a:p>
            <a:r>
              <a:rPr lang="en-US" dirty="0"/>
              <a:t>Electric power is drawn directly from the French 400 kV distribution, and presently supplied under agreed conditions and cost</a:t>
            </a:r>
          </a:p>
          <a:p>
            <a:r>
              <a:rPr lang="en-US" b="1" dirty="0">
                <a:solidFill>
                  <a:srgbClr val="FF0000"/>
                </a:solidFill>
              </a:rPr>
              <a:t>Supply cost, chain and risk </a:t>
            </a:r>
            <a:r>
              <a:rPr lang="en-US" dirty="0"/>
              <a:t>are obvious concerns for the present and future of the laboratory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F906E27-881A-859B-18DD-9A16E3F82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08" y="2908003"/>
            <a:ext cx="4351264" cy="32760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32F23BCE-0796-A08A-EF44-99F62799C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77" y="1208450"/>
            <a:ext cx="2142666" cy="1620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1132E1-C356-559E-E432-0303A839B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09" y="1208450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9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263A77-29AA-63B2-94AF-8E78E08BA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84" y="448024"/>
            <a:ext cx="4346416" cy="3054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E0A62-6213-E6D7-98BA-185CF9B67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432"/>
          <a:stretch/>
        </p:blipFill>
        <p:spPr>
          <a:xfrm>
            <a:off x="2547258" y="3327330"/>
            <a:ext cx="6411685" cy="30754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A6F507-AE2A-C156-84A7-A47C8004F679}"/>
              </a:ext>
            </a:extLst>
          </p:cNvPr>
          <p:cNvSpPr txBox="1"/>
          <p:nvPr/>
        </p:nvSpPr>
        <p:spPr>
          <a:xfrm>
            <a:off x="34725" y="3603001"/>
            <a:ext cx="2415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Future h</a:t>
            </a:r>
            <a:r>
              <a:rPr lang="en-CH" sz="2400" dirty="0">
                <a:solidFill>
                  <a:srgbClr val="FF0000"/>
                </a:solidFill>
              </a:rPr>
              <a:t>elium </a:t>
            </a:r>
            <a:r>
              <a:rPr lang="en-CH" sz="2400" b="1" dirty="0">
                <a:solidFill>
                  <a:srgbClr val="FF0000"/>
                </a:solidFill>
              </a:rPr>
              <a:t>supply is limited </a:t>
            </a:r>
            <a:r>
              <a:rPr lang="en-CH" sz="2400" dirty="0">
                <a:solidFill>
                  <a:srgbClr val="FF0000"/>
                </a:solidFill>
              </a:rPr>
              <a:t>and entails a substantial economical and availability </a:t>
            </a:r>
            <a:r>
              <a:rPr lang="en-CH" sz="2400" b="1" dirty="0">
                <a:solidFill>
                  <a:srgbClr val="FF0000"/>
                </a:solidFill>
              </a:rPr>
              <a:t>risk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60EC49-29D2-58F5-ECE5-B9EB655CF90E}"/>
              </a:ext>
            </a:extLst>
          </p:cNvPr>
          <p:cNvSpPr/>
          <p:nvPr/>
        </p:nvSpPr>
        <p:spPr>
          <a:xfrm>
            <a:off x="2558833" y="5271370"/>
            <a:ext cx="5736772" cy="3156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3ADB4C-6F9C-8FB1-8130-28FDFD6558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3962" y="448025"/>
            <a:ext cx="4601950" cy="3159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F8071F-B9EB-0E95-04E5-6CF1E4576D93}"/>
              </a:ext>
            </a:extLst>
          </p:cNvPr>
          <p:cNvSpPr txBox="1"/>
          <p:nvPr/>
        </p:nvSpPr>
        <p:spPr>
          <a:xfrm>
            <a:off x="5064270" y="6297280"/>
            <a:ext cx="3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CH" dirty="0">
                <a:solidFill>
                  <a:schemeClr val="bg1"/>
                </a:solidFill>
              </a:rPr>
              <a:t>ourtesy of F. Ferrand, CERN</a:t>
            </a:r>
          </a:p>
        </p:txBody>
      </p:sp>
    </p:spTree>
    <p:extLst>
      <p:ext uri="{BB962C8B-B14F-4D97-AF65-F5344CB8AC3E}">
        <p14:creationId xmlns:p14="http://schemas.microsoft.com/office/powerpoint/2010/main" val="224049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C7AB2B6F-F0E5-E7EA-6E37-FD0596291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7" y="1082984"/>
            <a:ext cx="8829261" cy="540000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99C71BF-6403-B7BF-3503-2BE40F31E0A5}"/>
              </a:ext>
            </a:extLst>
          </p:cNvPr>
          <p:cNvCxnSpPr>
            <a:cxnSpLocks/>
          </p:cNvCxnSpPr>
          <p:nvPr/>
        </p:nvCxnSpPr>
        <p:spPr>
          <a:xfrm>
            <a:off x="6938435" y="4713414"/>
            <a:ext cx="0" cy="900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F9D3C6E-718C-59F0-CCC8-4D9CEF5BE7EF}"/>
              </a:ext>
            </a:extLst>
          </p:cNvPr>
          <p:cNvCxnSpPr>
            <a:cxnSpLocks/>
          </p:cNvCxnSpPr>
          <p:nvPr/>
        </p:nvCxnSpPr>
        <p:spPr>
          <a:xfrm>
            <a:off x="3196326" y="2717879"/>
            <a:ext cx="0" cy="2897677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0D3817-400A-726A-A5D4-AECFD008465C}"/>
              </a:ext>
            </a:extLst>
          </p:cNvPr>
          <p:cNvCxnSpPr>
            <a:cxnSpLocks/>
          </p:cNvCxnSpPr>
          <p:nvPr/>
        </p:nvCxnSpPr>
        <p:spPr>
          <a:xfrm>
            <a:off x="2133395" y="2175032"/>
            <a:ext cx="0" cy="34200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1F92CE2-228C-7B31-A883-01CE6BFB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efficient cryogenics</a:t>
            </a:r>
            <a:endParaRPr lang="en-CH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75C19D-AC22-3988-2900-4356637DC953}"/>
              </a:ext>
            </a:extLst>
          </p:cNvPr>
          <p:cNvGrpSpPr/>
          <p:nvPr/>
        </p:nvGrpSpPr>
        <p:grpSpPr>
          <a:xfrm>
            <a:off x="6541213" y="3444264"/>
            <a:ext cx="2381590" cy="1372758"/>
            <a:chOff x="6541213" y="3118454"/>
            <a:chExt cx="2381590" cy="1372758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5E49B8E-2BF2-8E74-421A-C3091316B63B}"/>
                </a:ext>
              </a:extLst>
            </p:cNvPr>
            <p:cNvSpPr/>
            <p:nvPr/>
          </p:nvSpPr>
          <p:spPr>
            <a:xfrm>
              <a:off x="6724250" y="3806374"/>
              <a:ext cx="367021" cy="684838"/>
            </a:xfrm>
            <a:custGeom>
              <a:avLst/>
              <a:gdLst>
                <a:gd name="connsiteX0" fmla="*/ 13447 w 1438835"/>
                <a:gd name="connsiteY0" fmla="*/ 564777 h 1317812"/>
                <a:gd name="connsiteX1" fmla="*/ 1438835 w 1438835"/>
                <a:gd name="connsiteY1" fmla="*/ 1317812 h 1317812"/>
                <a:gd name="connsiteX2" fmla="*/ 1438835 w 1438835"/>
                <a:gd name="connsiteY2" fmla="*/ 13447 h 1317812"/>
                <a:gd name="connsiteX3" fmla="*/ 0 w 1438835"/>
                <a:gd name="connsiteY3" fmla="*/ 0 h 1317812"/>
                <a:gd name="connsiteX4" fmla="*/ 13447 w 1438835"/>
                <a:gd name="connsiteY4" fmla="*/ 564777 h 1317812"/>
                <a:gd name="connsiteX0" fmla="*/ 747 w 1438835"/>
                <a:gd name="connsiteY0" fmla="*/ 571127 h 1317812"/>
                <a:gd name="connsiteX1" fmla="*/ 1438835 w 1438835"/>
                <a:gd name="connsiteY1" fmla="*/ 1317812 h 1317812"/>
                <a:gd name="connsiteX2" fmla="*/ 1438835 w 1438835"/>
                <a:gd name="connsiteY2" fmla="*/ 13447 h 1317812"/>
                <a:gd name="connsiteX3" fmla="*/ 0 w 1438835"/>
                <a:gd name="connsiteY3" fmla="*/ 0 h 1317812"/>
                <a:gd name="connsiteX4" fmla="*/ 747 w 1438835"/>
                <a:gd name="connsiteY4" fmla="*/ 571127 h 1317812"/>
                <a:gd name="connsiteX0" fmla="*/ 747 w 1451535"/>
                <a:gd name="connsiteY0" fmla="*/ 571127 h 1317812"/>
                <a:gd name="connsiteX1" fmla="*/ 1438835 w 1451535"/>
                <a:gd name="connsiteY1" fmla="*/ 1317812 h 1317812"/>
                <a:gd name="connsiteX2" fmla="*/ 1451535 w 1451535"/>
                <a:gd name="connsiteY2" fmla="*/ 13447 h 1317812"/>
                <a:gd name="connsiteX3" fmla="*/ 0 w 1451535"/>
                <a:gd name="connsiteY3" fmla="*/ 0 h 1317812"/>
                <a:gd name="connsiteX4" fmla="*/ 747 w 1451535"/>
                <a:gd name="connsiteY4" fmla="*/ 571127 h 1317812"/>
                <a:gd name="connsiteX0" fmla="*/ 747 w 1448360"/>
                <a:gd name="connsiteY0" fmla="*/ 571127 h 1317812"/>
                <a:gd name="connsiteX1" fmla="*/ 1438835 w 1448360"/>
                <a:gd name="connsiteY1" fmla="*/ 1317812 h 1317812"/>
                <a:gd name="connsiteX2" fmla="*/ 1448360 w 1448360"/>
                <a:gd name="connsiteY2" fmla="*/ 7097 h 1317812"/>
                <a:gd name="connsiteX3" fmla="*/ 0 w 1448360"/>
                <a:gd name="connsiteY3" fmla="*/ 0 h 1317812"/>
                <a:gd name="connsiteX4" fmla="*/ 747 w 1448360"/>
                <a:gd name="connsiteY4" fmla="*/ 571127 h 1317812"/>
                <a:gd name="connsiteX0" fmla="*/ 747 w 1448360"/>
                <a:gd name="connsiteY0" fmla="*/ 571127 h 1317812"/>
                <a:gd name="connsiteX1" fmla="*/ 1438835 w 1448360"/>
                <a:gd name="connsiteY1" fmla="*/ 1317812 h 1317812"/>
                <a:gd name="connsiteX2" fmla="*/ 1448360 w 1448360"/>
                <a:gd name="connsiteY2" fmla="*/ 747 h 1317812"/>
                <a:gd name="connsiteX3" fmla="*/ 0 w 1448360"/>
                <a:gd name="connsiteY3" fmla="*/ 0 h 1317812"/>
                <a:gd name="connsiteX4" fmla="*/ 747 w 1448360"/>
                <a:gd name="connsiteY4" fmla="*/ 571127 h 1317812"/>
                <a:gd name="connsiteX0" fmla="*/ 746 w 1448360"/>
                <a:gd name="connsiteY0" fmla="*/ 630508 h 1317812"/>
                <a:gd name="connsiteX1" fmla="*/ 1438835 w 1448360"/>
                <a:gd name="connsiteY1" fmla="*/ 1317812 h 1317812"/>
                <a:gd name="connsiteX2" fmla="*/ 1448360 w 1448360"/>
                <a:gd name="connsiteY2" fmla="*/ 747 h 1317812"/>
                <a:gd name="connsiteX3" fmla="*/ 0 w 1448360"/>
                <a:gd name="connsiteY3" fmla="*/ 0 h 1317812"/>
                <a:gd name="connsiteX4" fmla="*/ 746 w 1448360"/>
                <a:gd name="connsiteY4" fmla="*/ 630508 h 1317812"/>
                <a:gd name="connsiteX0" fmla="*/ 746 w 1448360"/>
                <a:gd name="connsiteY0" fmla="*/ 603517 h 1317812"/>
                <a:gd name="connsiteX1" fmla="*/ 1438835 w 1448360"/>
                <a:gd name="connsiteY1" fmla="*/ 1317812 h 1317812"/>
                <a:gd name="connsiteX2" fmla="*/ 1448360 w 1448360"/>
                <a:gd name="connsiteY2" fmla="*/ 747 h 1317812"/>
                <a:gd name="connsiteX3" fmla="*/ 0 w 1448360"/>
                <a:gd name="connsiteY3" fmla="*/ 0 h 1317812"/>
                <a:gd name="connsiteX4" fmla="*/ 746 w 1448360"/>
                <a:gd name="connsiteY4" fmla="*/ 603517 h 1317812"/>
                <a:gd name="connsiteX0" fmla="*/ 746 w 1448360"/>
                <a:gd name="connsiteY0" fmla="*/ 603517 h 1317812"/>
                <a:gd name="connsiteX1" fmla="*/ 646280 w 1448360"/>
                <a:gd name="connsiteY1" fmla="*/ 902268 h 1317812"/>
                <a:gd name="connsiteX2" fmla="*/ 1438835 w 1448360"/>
                <a:gd name="connsiteY2" fmla="*/ 1317812 h 1317812"/>
                <a:gd name="connsiteX3" fmla="*/ 1448360 w 1448360"/>
                <a:gd name="connsiteY3" fmla="*/ 747 h 1317812"/>
                <a:gd name="connsiteX4" fmla="*/ 0 w 1448360"/>
                <a:gd name="connsiteY4" fmla="*/ 0 h 1317812"/>
                <a:gd name="connsiteX5" fmla="*/ 746 w 1448360"/>
                <a:gd name="connsiteY5" fmla="*/ 603517 h 1317812"/>
                <a:gd name="connsiteX0" fmla="*/ 746 w 1448360"/>
                <a:gd name="connsiteY0" fmla="*/ 603517 h 1317812"/>
                <a:gd name="connsiteX1" fmla="*/ 667624 w 1448360"/>
                <a:gd name="connsiteY1" fmla="*/ 918463 h 1317812"/>
                <a:gd name="connsiteX2" fmla="*/ 1438835 w 1448360"/>
                <a:gd name="connsiteY2" fmla="*/ 1317812 h 1317812"/>
                <a:gd name="connsiteX3" fmla="*/ 1448360 w 1448360"/>
                <a:gd name="connsiteY3" fmla="*/ 747 h 1317812"/>
                <a:gd name="connsiteX4" fmla="*/ 0 w 1448360"/>
                <a:gd name="connsiteY4" fmla="*/ 0 h 1317812"/>
                <a:gd name="connsiteX5" fmla="*/ 746 w 1448360"/>
                <a:gd name="connsiteY5" fmla="*/ 603517 h 1317812"/>
                <a:gd name="connsiteX0" fmla="*/ 9204 w 1448360"/>
                <a:gd name="connsiteY0" fmla="*/ 689888 h 1317812"/>
                <a:gd name="connsiteX1" fmla="*/ 667624 w 1448360"/>
                <a:gd name="connsiteY1" fmla="*/ 918463 h 1317812"/>
                <a:gd name="connsiteX2" fmla="*/ 1438835 w 1448360"/>
                <a:gd name="connsiteY2" fmla="*/ 1317812 h 1317812"/>
                <a:gd name="connsiteX3" fmla="*/ 1448360 w 1448360"/>
                <a:gd name="connsiteY3" fmla="*/ 747 h 1317812"/>
                <a:gd name="connsiteX4" fmla="*/ 0 w 1448360"/>
                <a:gd name="connsiteY4" fmla="*/ 0 h 1317812"/>
                <a:gd name="connsiteX5" fmla="*/ 9204 w 1448360"/>
                <a:gd name="connsiteY5" fmla="*/ 689888 h 1317812"/>
                <a:gd name="connsiteX0" fmla="*/ 9204 w 1448360"/>
                <a:gd name="connsiteY0" fmla="*/ 689888 h 1317812"/>
                <a:gd name="connsiteX1" fmla="*/ 659165 w 1448360"/>
                <a:gd name="connsiteY1" fmla="*/ 950852 h 1317812"/>
                <a:gd name="connsiteX2" fmla="*/ 1438835 w 1448360"/>
                <a:gd name="connsiteY2" fmla="*/ 1317812 h 1317812"/>
                <a:gd name="connsiteX3" fmla="*/ 1448360 w 1448360"/>
                <a:gd name="connsiteY3" fmla="*/ 747 h 1317812"/>
                <a:gd name="connsiteX4" fmla="*/ 0 w 1448360"/>
                <a:gd name="connsiteY4" fmla="*/ 0 h 1317812"/>
                <a:gd name="connsiteX5" fmla="*/ 9204 w 1448360"/>
                <a:gd name="connsiteY5" fmla="*/ 689888 h 1317812"/>
                <a:gd name="connsiteX0" fmla="*/ 9204 w 1448360"/>
                <a:gd name="connsiteY0" fmla="*/ 689888 h 1285423"/>
                <a:gd name="connsiteX1" fmla="*/ 659165 w 1448360"/>
                <a:gd name="connsiteY1" fmla="*/ 950852 h 1285423"/>
                <a:gd name="connsiteX2" fmla="*/ 1438836 w 1448360"/>
                <a:gd name="connsiteY2" fmla="*/ 1285423 h 1285423"/>
                <a:gd name="connsiteX3" fmla="*/ 1448360 w 1448360"/>
                <a:gd name="connsiteY3" fmla="*/ 747 h 1285423"/>
                <a:gd name="connsiteX4" fmla="*/ 0 w 1448360"/>
                <a:gd name="connsiteY4" fmla="*/ 0 h 1285423"/>
                <a:gd name="connsiteX5" fmla="*/ 9204 w 1448360"/>
                <a:gd name="connsiteY5" fmla="*/ 689888 h 1285423"/>
                <a:gd name="connsiteX0" fmla="*/ 23 w 1449752"/>
                <a:gd name="connsiteY0" fmla="*/ 756054 h 1285423"/>
                <a:gd name="connsiteX1" fmla="*/ 660557 w 1449752"/>
                <a:gd name="connsiteY1" fmla="*/ 950852 h 1285423"/>
                <a:gd name="connsiteX2" fmla="*/ 1440228 w 1449752"/>
                <a:gd name="connsiteY2" fmla="*/ 1285423 h 1285423"/>
                <a:gd name="connsiteX3" fmla="*/ 1449752 w 1449752"/>
                <a:gd name="connsiteY3" fmla="*/ 747 h 1285423"/>
                <a:gd name="connsiteX4" fmla="*/ 1392 w 1449752"/>
                <a:gd name="connsiteY4" fmla="*/ 0 h 1285423"/>
                <a:gd name="connsiteX5" fmla="*/ 23 w 1449752"/>
                <a:gd name="connsiteY5" fmla="*/ 756054 h 1285423"/>
                <a:gd name="connsiteX0" fmla="*/ 23 w 1449752"/>
                <a:gd name="connsiteY0" fmla="*/ 756054 h 1285423"/>
                <a:gd name="connsiteX1" fmla="*/ 660557 w 1449752"/>
                <a:gd name="connsiteY1" fmla="*/ 1004989 h 1285423"/>
                <a:gd name="connsiteX2" fmla="*/ 1440228 w 1449752"/>
                <a:gd name="connsiteY2" fmla="*/ 1285423 h 1285423"/>
                <a:gd name="connsiteX3" fmla="*/ 1449752 w 1449752"/>
                <a:gd name="connsiteY3" fmla="*/ 747 h 1285423"/>
                <a:gd name="connsiteX4" fmla="*/ 1392 w 1449752"/>
                <a:gd name="connsiteY4" fmla="*/ 0 h 1285423"/>
                <a:gd name="connsiteX5" fmla="*/ 23 w 1449752"/>
                <a:gd name="connsiteY5" fmla="*/ 756054 h 1285423"/>
                <a:gd name="connsiteX0" fmla="*/ 4 w 1462416"/>
                <a:gd name="connsiteY0" fmla="*/ 834251 h 1285423"/>
                <a:gd name="connsiteX1" fmla="*/ 673221 w 1462416"/>
                <a:gd name="connsiteY1" fmla="*/ 1004989 h 1285423"/>
                <a:gd name="connsiteX2" fmla="*/ 1452892 w 1462416"/>
                <a:gd name="connsiteY2" fmla="*/ 1285423 h 1285423"/>
                <a:gd name="connsiteX3" fmla="*/ 1462416 w 1462416"/>
                <a:gd name="connsiteY3" fmla="*/ 747 h 1285423"/>
                <a:gd name="connsiteX4" fmla="*/ 14056 w 1462416"/>
                <a:gd name="connsiteY4" fmla="*/ 0 h 1285423"/>
                <a:gd name="connsiteX5" fmla="*/ 4 w 1462416"/>
                <a:gd name="connsiteY5" fmla="*/ 834251 h 1285423"/>
                <a:gd name="connsiteX0" fmla="*/ 4 w 1462416"/>
                <a:gd name="connsiteY0" fmla="*/ 834251 h 1285423"/>
                <a:gd name="connsiteX1" fmla="*/ 635167 w 1462416"/>
                <a:gd name="connsiteY1" fmla="*/ 1047095 h 1285423"/>
                <a:gd name="connsiteX2" fmla="*/ 1452892 w 1462416"/>
                <a:gd name="connsiteY2" fmla="*/ 1285423 h 1285423"/>
                <a:gd name="connsiteX3" fmla="*/ 1462416 w 1462416"/>
                <a:gd name="connsiteY3" fmla="*/ 747 h 1285423"/>
                <a:gd name="connsiteX4" fmla="*/ 14056 w 1462416"/>
                <a:gd name="connsiteY4" fmla="*/ 0 h 1285423"/>
                <a:gd name="connsiteX5" fmla="*/ 4 w 1462416"/>
                <a:gd name="connsiteY5" fmla="*/ 834251 h 1285423"/>
                <a:gd name="connsiteX0" fmla="*/ 4 w 1466235"/>
                <a:gd name="connsiteY0" fmla="*/ 834251 h 1297453"/>
                <a:gd name="connsiteX1" fmla="*/ 635167 w 1466235"/>
                <a:gd name="connsiteY1" fmla="*/ 1047095 h 1297453"/>
                <a:gd name="connsiteX2" fmla="*/ 1465576 w 1466235"/>
                <a:gd name="connsiteY2" fmla="*/ 1297453 h 1297453"/>
                <a:gd name="connsiteX3" fmla="*/ 1462416 w 1466235"/>
                <a:gd name="connsiteY3" fmla="*/ 747 h 1297453"/>
                <a:gd name="connsiteX4" fmla="*/ 14056 w 1466235"/>
                <a:gd name="connsiteY4" fmla="*/ 0 h 1297453"/>
                <a:gd name="connsiteX5" fmla="*/ 4 w 1466235"/>
                <a:gd name="connsiteY5" fmla="*/ 834251 h 1297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6235" h="1297453">
                  <a:moveTo>
                    <a:pt x="4" y="834251"/>
                  </a:moveTo>
                  <a:cubicBezTo>
                    <a:pt x="193837" y="928436"/>
                    <a:pt x="441334" y="952910"/>
                    <a:pt x="635167" y="1047095"/>
                  </a:cubicBezTo>
                  <a:lnTo>
                    <a:pt x="1465576" y="1297453"/>
                  </a:lnTo>
                  <a:cubicBezTo>
                    <a:pt x="1468751" y="869228"/>
                    <a:pt x="1459241" y="428972"/>
                    <a:pt x="1462416" y="747"/>
                  </a:cubicBezTo>
                  <a:lnTo>
                    <a:pt x="14056" y="0"/>
                  </a:lnTo>
                  <a:cubicBezTo>
                    <a:pt x="14305" y="210169"/>
                    <a:pt x="-245" y="624082"/>
                    <a:pt x="4" y="834251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7030A0"/>
                </a:gs>
                <a:gs pos="0">
                  <a:schemeClr val="accent1">
                    <a:shade val="63000"/>
                    <a:satMod val="160000"/>
                    <a:alpha val="41000"/>
                  </a:schemeClr>
                </a:gs>
                <a:gs pos="100000">
                  <a:srgbClr val="7030A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E3F44E-9FAE-0414-8340-31BF1E98BA70}"/>
                </a:ext>
              </a:extLst>
            </p:cNvPr>
            <p:cNvSpPr txBox="1"/>
            <p:nvPr/>
          </p:nvSpPr>
          <p:spPr>
            <a:xfrm>
              <a:off x="6541213" y="3118454"/>
              <a:ext cx="23815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The 60…80 K range would be a dream…</a:t>
              </a:r>
              <a:endParaRPr lang="en-CH" sz="16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73B20A-A74F-847F-55BF-1E8C9AAC7C70}"/>
              </a:ext>
            </a:extLst>
          </p:cNvPr>
          <p:cNvGrpSpPr/>
          <p:nvPr/>
        </p:nvGrpSpPr>
        <p:grpSpPr>
          <a:xfrm>
            <a:off x="1367625" y="1180539"/>
            <a:ext cx="970065" cy="1077552"/>
            <a:chOff x="1367625" y="854729"/>
            <a:chExt cx="970065" cy="1077552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FF0F45-9301-8D79-B7A4-0599B0C07B57}"/>
                </a:ext>
              </a:extLst>
            </p:cNvPr>
            <p:cNvSpPr/>
            <p:nvPr/>
          </p:nvSpPr>
          <p:spPr>
            <a:xfrm>
              <a:off x="1998618" y="1514475"/>
              <a:ext cx="269554" cy="417806"/>
            </a:xfrm>
            <a:custGeom>
              <a:avLst/>
              <a:gdLst>
                <a:gd name="connsiteX0" fmla="*/ 0 w 267129"/>
                <a:gd name="connsiteY0" fmla="*/ 318499 h 452063"/>
                <a:gd name="connsiteX1" fmla="*/ 267129 w 267129"/>
                <a:gd name="connsiteY1" fmla="*/ 452063 h 452063"/>
                <a:gd name="connsiteX2" fmla="*/ 256854 w 267129"/>
                <a:gd name="connsiteY2" fmla="*/ 0 h 452063"/>
                <a:gd name="connsiteX3" fmla="*/ 10275 w 267129"/>
                <a:gd name="connsiteY3" fmla="*/ 0 h 452063"/>
                <a:gd name="connsiteX4" fmla="*/ 0 w 267129"/>
                <a:gd name="connsiteY4" fmla="*/ 318499 h 452063"/>
                <a:gd name="connsiteX0" fmla="*/ 2425 w 269554"/>
                <a:gd name="connsiteY0" fmla="*/ 318499 h 452063"/>
                <a:gd name="connsiteX1" fmla="*/ 269554 w 269554"/>
                <a:gd name="connsiteY1" fmla="*/ 452063 h 452063"/>
                <a:gd name="connsiteX2" fmla="*/ 259279 w 269554"/>
                <a:gd name="connsiteY2" fmla="*/ 0 h 452063"/>
                <a:gd name="connsiteX3" fmla="*/ 0 w 269554"/>
                <a:gd name="connsiteY3" fmla="*/ 3175 h 452063"/>
                <a:gd name="connsiteX4" fmla="*/ 2425 w 269554"/>
                <a:gd name="connsiteY4" fmla="*/ 318499 h 452063"/>
                <a:gd name="connsiteX0" fmla="*/ 2425 w 269554"/>
                <a:gd name="connsiteY0" fmla="*/ 315324 h 448888"/>
                <a:gd name="connsiteX1" fmla="*/ 269554 w 269554"/>
                <a:gd name="connsiteY1" fmla="*/ 448888 h 448888"/>
                <a:gd name="connsiteX2" fmla="*/ 265629 w 269554"/>
                <a:gd name="connsiteY2" fmla="*/ 3175 h 448888"/>
                <a:gd name="connsiteX3" fmla="*/ 0 w 269554"/>
                <a:gd name="connsiteY3" fmla="*/ 0 h 448888"/>
                <a:gd name="connsiteX4" fmla="*/ 2425 w 269554"/>
                <a:gd name="connsiteY4" fmla="*/ 315324 h 44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4" h="448888">
                  <a:moveTo>
                    <a:pt x="2425" y="315324"/>
                  </a:moveTo>
                  <a:lnTo>
                    <a:pt x="269554" y="448888"/>
                  </a:lnTo>
                  <a:cubicBezTo>
                    <a:pt x="268246" y="300317"/>
                    <a:pt x="266937" y="151746"/>
                    <a:pt x="265629" y="3175"/>
                  </a:cubicBezTo>
                  <a:lnTo>
                    <a:pt x="0" y="0"/>
                  </a:lnTo>
                  <a:cubicBezTo>
                    <a:pt x="808" y="105108"/>
                    <a:pt x="1617" y="210216"/>
                    <a:pt x="2425" y="315324"/>
                  </a:cubicBezTo>
                  <a:close/>
                </a:path>
              </a:pathLst>
            </a:custGeom>
            <a:solidFill>
              <a:schemeClr val="tx2">
                <a:alpha val="2610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454F97-A771-EEC5-2FFF-6829208FD604}"/>
                </a:ext>
              </a:extLst>
            </p:cNvPr>
            <p:cNvSpPr txBox="1"/>
            <p:nvPr/>
          </p:nvSpPr>
          <p:spPr>
            <a:xfrm>
              <a:off x="1367625" y="1318234"/>
              <a:ext cx="6960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H" sz="1600" dirty="0"/>
                <a:t>LHC</a:t>
              </a:r>
            </a:p>
            <a:p>
              <a:pPr algn="r"/>
              <a:r>
                <a:rPr lang="en-CH" sz="1600" dirty="0"/>
                <a:t>(FCC)</a:t>
              </a:r>
            </a:p>
          </p:txBody>
        </p:sp>
        <p:pic>
          <p:nvPicPr>
            <p:cNvPr id="5122" name="Picture 2" descr="Welt der Physik: Häufige Fragen zum LHC">
              <a:extLst>
                <a:ext uri="{FF2B5EF4-FFF2-40B4-BE49-F238E27FC236}">
                  <a16:creationId xmlns:a16="http://schemas.microsoft.com/office/drawing/2014/main" id="{CA161DA3-F255-797E-E6DC-4AD719177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749" y="854729"/>
              <a:ext cx="923941" cy="520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A47F9F-43CD-F01A-EB71-DCAE5A570109}"/>
              </a:ext>
            </a:extLst>
          </p:cNvPr>
          <p:cNvGrpSpPr/>
          <p:nvPr/>
        </p:nvGrpSpPr>
        <p:grpSpPr>
          <a:xfrm>
            <a:off x="4303059" y="1609883"/>
            <a:ext cx="4422973" cy="2109068"/>
            <a:chOff x="4303059" y="1284073"/>
            <a:chExt cx="4422973" cy="2109068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7CD59D1-E027-E667-46DE-B5625EA8D5A5}"/>
                </a:ext>
              </a:extLst>
            </p:cNvPr>
            <p:cNvSpPr/>
            <p:nvPr/>
          </p:nvSpPr>
          <p:spPr>
            <a:xfrm>
              <a:off x="4303059" y="2380129"/>
              <a:ext cx="913261" cy="1013012"/>
            </a:xfrm>
            <a:custGeom>
              <a:avLst/>
              <a:gdLst>
                <a:gd name="connsiteX0" fmla="*/ 13447 w 1438835"/>
                <a:gd name="connsiteY0" fmla="*/ 564777 h 1317812"/>
                <a:gd name="connsiteX1" fmla="*/ 1438835 w 1438835"/>
                <a:gd name="connsiteY1" fmla="*/ 1317812 h 1317812"/>
                <a:gd name="connsiteX2" fmla="*/ 1438835 w 1438835"/>
                <a:gd name="connsiteY2" fmla="*/ 13447 h 1317812"/>
                <a:gd name="connsiteX3" fmla="*/ 0 w 1438835"/>
                <a:gd name="connsiteY3" fmla="*/ 0 h 1317812"/>
                <a:gd name="connsiteX4" fmla="*/ 13447 w 1438835"/>
                <a:gd name="connsiteY4" fmla="*/ 564777 h 1317812"/>
                <a:gd name="connsiteX0" fmla="*/ 747 w 1438835"/>
                <a:gd name="connsiteY0" fmla="*/ 571127 h 1317812"/>
                <a:gd name="connsiteX1" fmla="*/ 1438835 w 1438835"/>
                <a:gd name="connsiteY1" fmla="*/ 1317812 h 1317812"/>
                <a:gd name="connsiteX2" fmla="*/ 1438835 w 1438835"/>
                <a:gd name="connsiteY2" fmla="*/ 13447 h 1317812"/>
                <a:gd name="connsiteX3" fmla="*/ 0 w 1438835"/>
                <a:gd name="connsiteY3" fmla="*/ 0 h 1317812"/>
                <a:gd name="connsiteX4" fmla="*/ 747 w 1438835"/>
                <a:gd name="connsiteY4" fmla="*/ 571127 h 1317812"/>
                <a:gd name="connsiteX0" fmla="*/ 747 w 1451535"/>
                <a:gd name="connsiteY0" fmla="*/ 571127 h 1317812"/>
                <a:gd name="connsiteX1" fmla="*/ 1438835 w 1451535"/>
                <a:gd name="connsiteY1" fmla="*/ 1317812 h 1317812"/>
                <a:gd name="connsiteX2" fmla="*/ 1451535 w 1451535"/>
                <a:gd name="connsiteY2" fmla="*/ 13447 h 1317812"/>
                <a:gd name="connsiteX3" fmla="*/ 0 w 1451535"/>
                <a:gd name="connsiteY3" fmla="*/ 0 h 1317812"/>
                <a:gd name="connsiteX4" fmla="*/ 747 w 1451535"/>
                <a:gd name="connsiteY4" fmla="*/ 571127 h 1317812"/>
                <a:gd name="connsiteX0" fmla="*/ 747 w 1448360"/>
                <a:gd name="connsiteY0" fmla="*/ 571127 h 1317812"/>
                <a:gd name="connsiteX1" fmla="*/ 1438835 w 1448360"/>
                <a:gd name="connsiteY1" fmla="*/ 1317812 h 1317812"/>
                <a:gd name="connsiteX2" fmla="*/ 1448360 w 1448360"/>
                <a:gd name="connsiteY2" fmla="*/ 7097 h 1317812"/>
                <a:gd name="connsiteX3" fmla="*/ 0 w 1448360"/>
                <a:gd name="connsiteY3" fmla="*/ 0 h 1317812"/>
                <a:gd name="connsiteX4" fmla="*/ 747 w 1448360"/>
                <a:gd name="connsiteY4" fmla="*/ 571127 h 1317812"/>
                <a:gd name="connsiteX0" fmla="*/ 747 w 1448360"/>
                <a:gd name="connsiteY0" fmla="*/ 571127 h 1317812"/>
                <a:gd name="connsiteX1" fmla="*/ 1438835 w 1448360"/>
                <a:gd name="connsiteY1" fmla="*/ 1317812 h 1317812"/>
                <a:gd name="connsiteX2" fmla="*/ 1448360 w 1448360"/>
                <a:gd name="connsiteY2" fmla="*/ 747 h 1317812"/>
                <a:gd name="connsiteX3" fmla="*/ 0 w 1448360"/>
                <a:gd name="connsiteY3" fmla="*/ 0 h 1317812"/>
                <a:gd name="connsiteX4" fmla="*/ 747 w 1448360"/>
                <a:gd name="connsiteY4" fmla="*/ 571127 h 1317812"/>
                <a:gd name="connsiteX0" fmla="*/ 747 w 1448360"/>
                <a:gd name="connsiteY0" fmla="*/ 571127 h 1013012"/>
                <a:gd name="connsiteX1" fmla="*/ 1443870 w 1448360"/>
                <a:gd name="connsiteY1" fmla="*/ 1013012 h 1013012"/>
                <a:gd name="connsiteX2" fmla="*/ 1448360 w 1448360"/>
                <a:gd name="connsiteY2" fmla="*/ 747 h 1013012"/>
                <a:gd name="connsiteX3" fmla="*/ 0 w 1448360"/>
                <a:gd name="connsiteY3" fmla="*/ 0 h 1013012"/>
                <a:gd name="connsiteX4" fmla="*/ 747 w 1448360"/>
                <a:gd name="connsiteY4" fmla="*/ 571127 h 1013012"/>
                <a:gd name="connsiteX0" fmla="*/ 5782 w 1448360"/>
                <a:gd name="connsiteY0" fmla="*/ 558427 h 1013012"/>
                <a:gd name="connsiteX1" fmla="*/ 1443870 w 1448360"/>
                <a:gd name="connsiteY1" fmla="*/ 1013012 h 1013012"/>
                <a:gd name="connsiteX2" fmla="*/ 1448360 w 1448360"/>
                <a:gd name="connsiteY2" fmla="*/ 747 h 1013012"/>
                <a:gd name="connsiteX3" fmla="*/ 0 w 1448360"/>
                <a:gd name="connsiteY3" fmla="*/ 0 h 1013012"/>
                <a:gd name="connsiteX4" fmla="*/ 5782 w 1448360"/>
                <a:gd name="connsiteY4" fmla="*/ 558427 h 1013012"/>
                <a:gd name="connsiteX0" fmla="*/ 747 w 1448360"/>
                <a:gd name="connsiteY0" fmla="*/ 555252 h 1013012"/>
                <a:gd name="connsiteX1" fmla="*/ 1443870 w 1448360"/>
                <a:gd name="connsiteY1" fmla="*/ 1013012 h 1013012"/>
                <a:gd name="connsiteX2" fmla="*/ 1448360 w 1448360"/>
                <a:gd name="connsiteY2" fmla="*/ 747 h 1013012"/>
                <a:gd name="connsiteX3" fmla="*/ 0 w 1448360"/>
                <a:gd name="connsiteY3" fmla="*/ 0 h 1013012"/>
                <a:gd name="connsiteX4" fmla="*/ 747 w 1448360"/>
                <a:gd name="connsiteY4" fmla="*/ 555252 h 101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8360" h="1013012">
                  <a:moveTo>
                    <a:pt x="747" y="555252"/>
                  </a:moveTo>
                  <a:lnTo>
                    <a:pt x="1443870" y="1013012"/>
                  </a:lnTo>
                  <a:cubicBezTo>
                    <a:pt x="1445367" y="675590"/>
                    <a:pt x="1446863" y="338169"/>
                    <a:pt x="1448360" y="747"/>
                  </a:cubicBezTo>
                  <a:lnTo>
                    <a:pt x="0" y="0"/>
                  </a:lnTo>
                  <a:cubicBezTo>
                    <a:pt x="1927" y="186142"/>
                    <a:pt x="-1180" y="369110"/>
                    <a:pt x="747" y="55525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DABA5A">
                    <a:alpha val="74000"/>
                  </a:srgbClr>
                </a:gs>
                <a:gs pos="0">
                  <a:schemeClr val="accent1">
                    <a:shade val="63000"/>
                    <a:satMod val="160000"/>
                    <a:alpha val="41000"/>
                  </a:schemeClr>
                </a:gs>
                <a:gs pos="100000">
                  <a:srgbClr val="FFC000">
                    <a:alpha val="5008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CFC1E4-78AA-FDF6-D421-3E1F7B30483C}"/>
                </a:ext>
              </a:extLst>
            </p:cNvPr>
            <p:cNvSpPr txBox="1"/>
            <p:nvPr/>
          </p:nvSpPr>
          <p:spPr>
            <a:xfrm>
              <a:off x="5276784" y="2947539"/>
              <a:ext cx="5254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C00000"/>
                  </a:solidFill>
                </a:rPr>
                <a:t>ESS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694926-0C06-CD60-5AE6-F829A8D4340A}"/>
                </a:ext>
              </a:extLst>
            </p:cNvPr>
            <p:cNvSpPr txBox="1"/>
            <p:nvPr/>
          </p:nvSpPr>
          <p:spPr>
            <a:xfrm>
              <a:off x="5769707" y="1284073"/>
              <a:ext cx="29563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Need efficient cryo-plant and heat removal scheme in the range of 10…20 K </a:t>
              </a:r>
              <a:r>
                <a:rPr lang="en-US" sz="1000" dirty="0">
                  <a:solidFill>
                    <a:srgbClr val="C00000"/>
                  </a:solidFill>
                </a:rPr>
                <a:t>(see work at ESS)</a:t>
              </a:r>
              <a:endParaRPr lang="en-CH" sz="1600" dirty="0">
                <a:solidFill>
                  <a:srgbClr val="C00000"/>
                </a:solidFill>
              </a:endParaRPr>
            </a:p>
          </p:txBody>
        </p:sp>
        <p:pic>
          <p:nvPicPr>
            <p:cNvPr id="5130" name="Picture 10" descr="TCCP hall">
              <a:extLst>
                <a:ext uri="{FF2B5EF4-FFF2-40B4-BE49-F238E27FC236}">
                  <a16:creationId xmlns:a16="http://schemas.microsoft.com/office/drawing/2014/main" id="{CAAC61AC-9CC2-EE09-944E-6BA583D5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511" y="1348551"/>
              <a:ext cx="1425513" cy="950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A5D424-CA54-3C92-C4D4-0E4AEDE5C2EC}"/>
              </a:ext>
            </a:extLst>
          </p:cNvPr>
          <p:cNvGrpSpPr/>
          <p:nvPr/>
        </p:nvGrpSpPr>
        <p:grpSpPr>
          <a:xfrm>
            <a:off x="630550" y="3328517"/>
            <a:ext cx="4664552" cy="1601903"/>
            <a:chOff x="630550" y="3002707"/>
            <a:chExt cx="4664552" cy="160190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AC44D8-AF4F-FF8B-AAC7-F8B136C49EC2}"/>
                </a:ext>
              </a:extLst>
            </p:cNvPr>
            <p:cNvSpPr txBox="1"/>
            <p:nvPr/>
          </p:nvSpPr>
          <p:spPr>
            <a:xfrm>
              <a:off x="630550" y="4019835"/>
              <a:ext cx="4542631" cy="58477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C00000"/>
                  </a:solidFill>
                </a:rPr>
                <a:t>T</a:t>
              </a:r>
              <a:r>
                <a:rPr lang="en-CH" sz="1600" dirty="0">
                  <a:solidFill>
                    <a:srgbClr val="C00000"/>
                  </a:solidFill>
                </a:rPr>
                <a:t>his could be the best range of operating temperature of a future HEP collider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DAFF7FD-52E6-A553-AB1E-728F9236C5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5136" y="3002707"/>
              <a:ext cx="0" cy="10800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43D7AA6-7754-37D6-1754-44B8ACB3DE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3279" y="3441619"/>
              <a:ext cx="3041" cy="6480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E8E64A-9B3E-2608-E934-E7D278DA1421}"/>
                </a:ext>
              </a:extLst>
            </p:cNvPr>
            <p:cNvCxnSpPr>
              <a:cxnSpLocks/>
            </p:cNvCxnSpPr>
            <p:nvPr/>
          </p:nvCxnSpPr>
          <p:spPr>
            <a:xfrm>
              <a:off x="1581385" y="4020299"/>
              <a:ext cx="3713717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5941AD-099B-6CB8-6223-DF2C9E10913B}"/>
              </a:ext>
            </a:extLst>
          </p:cNvPr>
          <p:cNvGrpSpPr/>
          <p:nvPr/>
        </p:nvGrpSpPr>
        <p:grpSpPr>
          <a:xfrm>
            <a:off x="2406451" y="1448519"/>
            <a:ext cx="1849514" cy="1763351"/>
            <a:chOff x="2406451" y="1122709"/>
            <a:chExt cx="1849514" cy="17633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D22E2F6-FB33-9CEE-B572-CCBEF7185625}"/>
                </a:ext>
              </a:extLst>
            </p:cNvPr>
            <p:cNvSpPr/>
            <p:nvPr/>
          </p:nvSpPr>
          <p:spPr>
            <a:xfrm>
              <a:off x="3078118" y="1762125"/>
              <a:ext cx="269554" cy="711200"/>
            </a:xfrm>
            <a:custGeom>
              <a:avLst/>
              <a:gdLst>
                <a:gd name="connsiteX0" fmla="*/ 0 w 267129"/>
                <a:gd name="connsiteY0" fmla="*/ 318499 h 452063"/>
                <a:gd name="connsiteX1" fmla="*/ 267129 w 267129"/>
                <a:gd name="connsiteY1" fmla="*/ 452063 h 452063"/>
                <a:gd name="connsiteX2" fmla="*/ 256854 w 267129"/>
                <a:gd name="connsiteY2" fmla="*/ 0 h 452063"/>
                <a:gd name="connsiteX3" fmla="*/ 10275 w 267129"/>
                <a:gd name="connsiteY3" fmla="*/ 0 h 452063"/>
                <a:gd name="connsiteX4" fmla="*/ 0 w 267129"/>
                <a:gd name="connsiteY4" fmla="*/ 318499 h 452063"/>
                <a:gd name="connsiteX0" fmla="*/ 2425 w 269554"/>
                <a:gd name="connsiteY0" fmla="*/ 318499 h 452063"/>
                <a:gd name="connsiteX1" fmla="*/ 269554 w 269554"/>
                <a:gd name="connsiteY1" fmla="*/ 452063 h 452063"/>
                <a:gd name="connsiteX2" fmla="*/ 259279 w 269554"/>
                <a:gd name="connsiteY2" fmla="*/ 0 h 452063"/>
                <a:gd name="connsiteX3" fmla="*/ 0 w 269554"/>
                <a:gd name="connsiteY3" fmla="*/ 3175 h 452063"/>
                <a:gd name="connsiteX4" fmla="*/ 2425 w 269554"/>
                <a:gd name="connsiteY4" fmla="*/ 318499 h 452063"/>
                <a:gd name="connsiteX0" fmla="*/ 2425 w 269554"/>
                <a:gd name="connsiteY0" fmla="*/ 315324 h 448888"/>
                <a:gd name="connsiteX1" fmla="*/ 269554 w 269554"/>
                <a:gd name="connsiteY1" fmla="*/ 448888 h 448888"/>
                <a:gd name="connsiteX2" fmla="*/ 265629 w 269554"/>
                <a:gd name="connsiteY2" fmla="*/ 3175 h 448888"/>
                <a:gd name="connsiteX3" fmla="*/ 0 w 269554"/>
                <a:gd name="connsiteY3" fmla="*/ 0 h 448888"/>
                <a:gd name="connsiteX4" fmla="*/ 2425 w 269554"/>
                <a:gd name="connsiteY4" fmla="*/ 315324 h 448888"/>
                <a:gd name="connsiteX0" fmla="*/ 2425 w 269554"/>
                <a:gd name="connsiteY0" fmla="*/ 361415 h 448888"/>
                <a:gd name="connsiteX1" fmla="*/ 269554 w 269554"/>
                <a:gd name="connsiteY1" fmla="*/ 448888 h 448888"/>
                <a:gd name="connsiteX2" fmla="*/ 265629 w 269554"/>
                <a:gd name="connsiteY2" fmla="*/ 3175 h 448888"/>
                <a:gd name="connsiteX3" fmla="*/ 0 w 269554"/>
                <a:gd name="connsiteY3" fmla="*/ 0 h 448888"/>
                <a:gd name="connsiteX4" fmla="*/ 2425 w 269554"/>
                <a:gd name="connsiteY4" fmla="*/ 361415 h 44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4" h="448888">
                  <a:moveTo>
                    <a:pt x="2425" y="361415"/>
                  </a:moveTo>
                  <a:lnTo>
                    <a:pt x="269554" y="448888"/>
                  </a:lnTo>
                  <a:cubicBezTo>
                    <a:pt x="268246" y="300317"/>
                    <a:pt x="266937" y="151746"/>
                    <a:pt x="265629" y="3175"/>
                  </a:cubicBezTo>
                  <a:lnTo>
                    <a:pt x="0" y="0"/>
                  </a:lnTo>
                  <a:cubicBezTo>
                    <a:pt x="808" y="105108"/>
                    <a:pt x="1617" y="256307"/>
                    <a:pt x="2425" y="361415"/>
                  </a:cubicBezTo>
                  <a:close/>
                </a:path>
              </a:pathLst>
            </a:custGeom>
            <a:solidFill>
              <a:srgbClr val="FF0000">
                <a:alpha val="26109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B51FAA-03BC-0882-861F-E5BB9E4EB2B9}"/>
                </a:ext>
              </a:extLst>
            </p:cNvPr>
            <p:cNvSpPr txBox="1"/>
            <p:nvPr/>
          </p:nvSpPr>
          <p:spPr>
            <a:xfrm>
              <a:off x="2479056" y="1600609"/>
              <a:ext cx="6495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FF0000"/>
                  </a:solidFill>
                </a:rPr>
                <a:t>RHIC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599449-EE60-50B3-AE6F-9D9890D1324E}"/>
                </a:ext>
              </a:extLst>
            </p:cNvPr>
            <p:cNvSpPr txBox="1"/>
            <p:nvPr/>
          </p:nvSpPr>
          <p:spPr>
            <a:xfrm>
              <a:off x="3290894" y="1781188"/>
              <a:ext cx="965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FF0000"/>
                  </a:solidFill>
                </a:rPr>
                <a:t>Tevatron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DCF2EA-7B36-CDC1-05E6-E8B923BF433A}"/>
                </a:ext>
              </a:extLst>
            </p:cNvPr>
            <p:cNvSpPr txBox="1"/>
            <p:nvPr/>
          </p:nvSpPr>
          <p:spPr>
            <a:xfrm>
              <a:off x="3434888" y="2042989"/>
              <a:ext cx="6880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FF0000"/>
                  </a:solidFill>
                </a:rPr>
                <a:t>HERA</a:t>
              </a:r>
            </a:p>
          </p:txBody>
        </p:sp>
        <p:pic>
          <p:nvPicPr>
            <p:cNvPr id="5124" name="Picture 4" descr="DESY News: The most precise picture of the proton - Deutsches  Elektronen-Synchrotron DESY">
              <a:extLst>
                <a:ext uri="{FF2B5EF4-FFF2-40B4-BE49-F238E27FC236}">
                  <a16:creationId xmlns:a16="http://schemas.microsoft.com/office/drawing/2014/main" id="{39E96E45-62B0-BF8B-F29F-501D224FD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78703" y="2365791"/>
              <a:ext cx="777575" cy="520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RHIC at BNL, Brookhaven The two collider rings intersect in six... |  Download Scientific Diagram">
              <a:extLst>
                <a:ext uri="{FF2B5EF4-FFF2-40B4-BE49-F238E27FC236}">
                  <a16:creationId xmlns:a16="http://schemas.microsoft.com/office/drawing/2014/main" id="{98CD74F6-17C4-32B6-030F-76612EEFC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451" y="1122709"/>
              <a:ext cx="748923" cy="520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Fermilab | Tevatron">
              <a:extLst>
                <a:ext uri="{FF2B5EF4-FFF2-40B4-BE49-F238E27FC236}">
                  <a16:creationId xmlns:a16="http://schemas.microsoft.com/office/drawing/2014/main" id="{4CD7676E-A34C-3AAE-AA38-5B90AA4CF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455" y="1303453"/>
              <a:ext cx="780405" cy="520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A6B848-327D-1F47-7C8E-CA9A4EEA0838}"/>
                </a:ext>
              </a:extLst>
            </p:cNvPr>
            <p:cNvSpPr txBox="1"/>
            <p:nvPr/>
          </p:nvSpPr>
          <p:spPr>
            <a:xfrm>
              <a:off x="2493145" y="2199772"/>
              <a:ext cx="548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FF0000"/>
                  </a:solidFill>
                </a:rPr>
                <a:t>LHC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D8E9DF6-8DD7-1757-66CC-3029CB158D4B}"/>
              </a:ext>
            </a:extLst>
          </p:cNvPr>
          <p:cNvSpPr txBox="1"/>
          <p:nvPr/>
        </p:nvSpPr>
        <p:spPr>
          <a:xfrm>
            <a:off x="541892" y="6249562"/>
            <a:ext cx="806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>
                <a:solidFill>
                  <a:srgbClr val="FF0000"/>
                </a:solidFill>
              </a:rPr>
              <a:t>HTS may be the only path towards a future collider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B7D43B-315A-D72B-7BA8-1EACF8B046E5}"/>
              </a:ext>
            </a:extLst>
          </p:cNvPr>
          <p:cNvGrpSpPr/>
          <p:nvPr/>
        </p:nvGrpSpPr>
        <p:grpSpPr>
          <a:xfrm>
            <a:off x="1857042" y="2884893"/>
            <a:ext cx="1492517" cy="532157"/>
            <a:chOff x="1857042" y="2559083"/>
            <a:chExt cx="1492517" cy="532157"/>
          </a:xfrm>
        </p:grpSpPr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50A97768-BCF9-1E3D-FCDE-CB05F7D1FD92}"/>
                </a:ext>
              </a:extLst>
            </p:cNvPr>
            <p:cNvSpPr/>
            <p:nvPr/>
          </p:nvSpPr>
          <p:spPr>
            <a:xfrm>
              <a:off x="1901702" y="2559083"/>
              <a:ext cx="1388589" cy="288598"/>
            </a:xfrm>
            <a:prstGeom prst="chevron">
              <a:avLst/>
            </a:prstGeom>
            <a:gradFill>
              <a:gsLst>
                <a:gs pos="0">
                  <a:schemeClr val="accent1">
                    <a:tint val="73000"/>
                    <a:satMod val="150000"/>
                  </a:schemeClr>
                </a:gs>
                <a:gs pos="63000">
                  <a:schemeClr val="bg1">
                    <a:lumMod val="5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100" dirty="0">
                  <a:solidFill>
                    <a:schemeClr val="bg1"/>
                  </a:solidFill>
                </a:rPr>
                <a:t>Nb-Ti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320A60-B866-EF1A-BE30-6CDAE13E0732}"/>
                </a:ext>
              </a:extLst>
            </p:cNvPr>
            <p:cNvSpPr txBox="1"/>
            <p:nvPr/>
          </p:nvSpPr>
          <p:spPr>
            <a:xfrm>
              <a:off x="1857042" y="2829630"/>
              <a:ext cx="3433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>
                  <a:solidFill>
                    <a:schemeClr val="accent6">
                      <a:lumMod val="50000"/>
                    </a:schemeClr>
                  </a:solidFill>
                </a:rPr>
                <a:t>8T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C9FE5E-25C8-7C4A-205F-CFBB6769BBBE}"/>
                </a:ext>
              </a:extLst>
            </p:cNvPr>
            <p:cNvSpPr txBox="1"/>
            <p:nvPr/>
          </p:nvSpPr>
          <p:spPr>
            <a:xfrm>
              <a:off x="3006196" y="2829630"/>
              <a:ext cx="3433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>
                  <a:solidFill>
                    <a:schemeClr val="accent6">
                      <a:lumMod val="50000"/>
                    </a:schemeClr>
                  </a:solidFill>
                </a:rPr>
                <a:t>5T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849E28-1974-A309-F134-16A5EE1022B8}"/>
              </a:ext>
            </a:extLst>
          </p:cNvPr>
          <p:cNvGrpSpPr/>
          <p:nvPr/>
        </p:nvGrpSpPr>
        <p:grpSpPr>
          <a:xfrm>
            <a:off x="1858839" y="3583824"/>
            <a:ext cx="1828006" cy="548914"/>
            <a:chOff x="1858839" y="3258014"/>
            <a:chExt cx="1828006" cy="548914"/>
          </a:xfrm>
        </p:grpSpPr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BF0E02FB-797A-C7C7-E39B-E16ED6902758}"/>
                </a:ext>
              </a:extLst>
            </p:cNvPr>
            <p:cNvSpPr/>
            <p:nvPr/>
          </p:nvSpPr>
          <p:spPr>
            <a:xfrm>
              <a:off x="1901702" y="3258014"/>
              <a:ext cx="1785143" cy="288598"/>
            </a:xfrm>
            <a:prstGeom prst="chevron">
              <a:avLst/>
            </a:prstGeom>
            <a:gradFill>
              <a:gsLst>
                <a:gs pos="0">
                  <a:schemeClr val="accent1">
                    <a:tint val="73000"/>
                    <a:satMod val="150000"/>
                  </a:schemeClr>
                </a:gs>
                <a:gs pos="78000">
                  <a:srgbClr val="0024F4"/>
                </a:gs>
                <a:gs pos="100000">
                  <a:schemeClr val="tx1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100" dirty="0">
                  <a:solidFill>
                    <a:schemeClr val="bg1"/>
                  </a:solidFill>
                </a:rPr>
                <a:t>Nb</a:t>
              </a:r>
              <a:r>
                <a:rPr lang="en-CH" sz="1100" baseline="-25000" dirty="0">
                  <a:solidFill>
                    <a:schemeClr val="bg1"/>
                  </a:solidFill>
                </a:rPr>
                <a:t>3</a:t>
              </a:r>
              <a:r>
                <a:rPr lang="en-CH" sz="1100" dirty="0">
                  <a:solidFill>
                    <a:schemeClr val="bg1"/>
                  </a:solidFill>
                </a:rPr>
                <a:t>Sn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98056F-FF8B-C6E7-70DC-E3EBA6FB8226}"/>
                </a:ext>
              </a:extLst>
            </p:cNvPr>
            <p:cNvSpPr txBox="1"/>
            <p:nvPr/>
          </p:nvSpPr>
          <p:spPr>
            <a:xfrm>
              <a:off x="1858839" y="3545318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/>
                <a:t>16T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C02FF7-EB2B-A2B5-3C6A-317854A606FA}"/>
                </a:ext>
              </a:extLst>
            </p:cNvPr>
            <p:cNvSpPr txBox="1"/>
            <p:nvPr/>
          </p:nvSpPr>
          <p:spPr>
            <a:xfrm>
              <a:off x="2837460" y="3545318"/>
              <a:ext cx="6896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/>
                <a:t>12…14T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57DCFB1-CDD5-2ED8-B62D-289DA222E73A}"/>
              </a:ext>
            </a:extLst>
          </p:cNvPr>
          <p:cNvGrpSpPr/>
          <p:nvPr/>
        </p:nvGrpSpPr>
        <p:grpSpPr>
          <a:xfrm>
            <a:off x="3134639" y="5024842"/>
            <a:ext cx="4214015" cy="546088"/>
            <a:chOff x="3134639" y="4743636"/>
            <a:chExt cx="4214015" cy="546088"/>
          </a:xfrm>
        </p:grpSpPr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1C2FED50-79E0-D006-BADD-5E4EDD122E02}"/>
                </a:ext>
              </a:extLst>
            </p:cNvPr>
            <p:cNvSpPr/>
            <p:nvPr/>
          </p:nvSpPr>
          <p:spPr>
            <a:xfrm>
              <a:off x="3212895" y="4743636"/>
              <a:ext cx="4135759" cy="288598"/>
            </a:xfrm>
            <a:prstGeom prst="chevron">
              <a:avLst/>
            </a:prstGeom>
            <a:gradFill>
              <a:gsLst>
                <a:gs pos="0">
                  <a:schemeClr val="accent1">
                    <a:tint val="73000"/>
                    <a:satMod val="150000"/>
                  </a:schemeClr>
                </a:gs>
                <a:gs pos="38000">
                  <a:srgbClr val="FF0000"/>
                </a:gs>
                <a:gs pos="100000">
                  <a:srgbClr val="C0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100" dirty="0">
                  <a:solidFill>
                    <a:schemeClr val="bg1"/>
                  </a:solidFill>
                </a:rPr>
                <a:t>HTS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E8F9200-1FC0-5FC7-4D36-0D6E8B7F3D00}"/>
                </a:ext>
              </a:extLst>
            </p:cNvPr>
            <p:cNvSpPr txBox="1"/>
            <p:nvPr/>
          </p:nvSpPr>
          <p:spPr>
            <a:xfrm>
              <a:off x="3134639" y="5028114"/>
              <a:ext cx="6896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>
                  <a:solidFill>
                    <a:srgbClr val="FF0000"/>
                  </a:solidFill>
                </a:rPr>
                <a:t>40…60T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7090A5-1BEA-30E2-9C3B-66222EAF38A9}"/>
                </a:ext>
              </a:extLst>
            </p:cNvPr>
            <p:cNvSpPr txBox="1"/>
            <p:nvPr/>
          </p:nvSpPr>
          <p:spPr>
            <a:xfrm>
              <a:off x="4385808" y="5028114"/>
              <a:ext cx="7344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>
                  <a:solidFill>
                    <a:srgbClr val="FF0000"/>
                  </a:solidFill>
                </a:rPr>
                <a:t> 20…40T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73B3D4A-F5FF-A07D-73A2-D3DFCBF265C8}"/>
                </a:ext>
              </a:extLst>
            </p:cNvPr>
            <p:cNvSpPr txBox="1"/>
            <p:nvPr/>
          </p:nvSpPr>
          <p:spPr>
            <a:xfrm>
              <a:off x="6601293" y="5028114"/>
              <a:ext cx="6976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>
                  <a:solidFill>
                    <a:srgbClr val="FF0000"/>
                  </a:solidFill>
                </a:rPr>
                <a:t> a few T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02CC1B2-E819-7CA4-B34E-03B690944ED3}"/>
              </a:ext>
            </a:extLst>
          </p:cNvPr>
          <p:cNvSpPr txBox="1"/>
          <p:nvPr/>
        </p:nvSpPr>
        <p:spPr>
          <a:xfrm>
            <a:off x="1897593" y="5618178"/>
            <a:ext cx="471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/>
              <a:t>1.9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17F3BD5-6BF4-DA2B-925D-8774A27E94B6}"/>
              </a:ext>
            </a:extLst>
          </p:cNvPr>
          <p:cNvSpPr txBox="1"/>
          <p:nvPr/>
        </p:nvSpPr>
        <p:spPr>
          <a:xfrm>
            <a:off x="2975085" y="5618178"/>
            <a:ext cx="469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>
                <a:solidFill>
                  <a:srgbClr val="FF0000"/>
                </a:solidFill>
              </a:rPr>
              <a:t>4.2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C1A8B3-C9FE-4319-E28D-0A2EDCAAA4E9}"/>
              </a:ext>
            </a:extLst>
          </p:cNvPr>
          <p:cNvSpPr txBox="1"/>
          <p:nvPr/>
        </p:nvSpPr>
        <p:spPr>
          <a:xfrm>
            <a:off x="6709891" y="5618178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>
                <a:solidFill>
                  <a:srgbClr val="7030A0"/>
                </a:solidFill>
              </a:rPr>
              <a:t>77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6B6A1-AEB8-65F5-E046-FF45FA841875}"/>
              </a:ext>
            </a:extLst>
          </p:cNvPr>
          <p:cNvSpPr txBox="1"/>
          <p:nvPr/>
        </p:nvSpPr>
        <p:spPr>
          <a:xfrm>
            <a:off x="5426395" y="1238527"/>
            <a:ext cx="3284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Credits to P. De Sousa and R. Van </a:t>
            </a:r>
            <a:r>
              <a:rPr lang="en-US" sz="1050" dirty="0" err="1"/>
              <a:t>Weelderen</a:t>
            </a:r>
            <a:r>
              <a:rPr lang="en-US" sz="1050" dirty="0"/>
              <a:t>, CERN</a:t>
            </a:r>
            <a:endParaRPr lang="en-CH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8078C-82A9-52E4-F939-C4086F403CA7}"/>
              </a:ext>
            </a:extLst>
          </p:cNvPr>
          <p:cNvSpPr txBox="1"/>
          <p:nvPr/>
        </p:nvSpPr>
        <p:spPr>
          <a:xfrm>
            <a:off x="7595882" y="393049"/>
            <a:ext cx="1361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 pitchFamily="2" charset="0"/>
              </a:rPr>
              <a:t>W</a:t>
            </a:r>
            <a:r>
              <a:rPr lang="en-US" sz="1400" dirty="0">
                <a:latin typeface="Times" pitchFamily="2" charset="0"/>
              </a:rPr>
              <a:t>/</a:t>
            </a:r>
            <a:r>
              <a:rPr lang="en-US" sz="1400" i="1" dirty="0">
                <a:latin typeface="Times" pitchFamily="2" charset="0"/>
              </a:rPr>
              <a:t>Q</a:t>
            </a:r>
            <a:r>
              <a:rPr lang="en-CH" sz="1400" dirty="0">
                <a:latin typeface="Times" pitchFamily="2" charset="0"/>
              </a:rPr>
              <a:t> = (</a:t>
            </a:r>
            <a:r>
              <a:rPr lang="en-CH" sz="1400" i="1" dirty="0">
                <a:latin typeface="Times" pitchFamily="2" charset="0"/>
              </a:rPr>
              <a:t>T</a:t>
            </a:r>
            <a:r>
              <a:rPr lang="en-CH" sz="1400" i="1" baseline="-25000" dirty="0">
                <a:latin typeface="Times" pitchFamily="2" charset="0"/>
              </a:rPr>
              <a:t>h</a:t>
            </a:r>
            <a:r>
              <a:rPr lang="en-CH" sz="1400" dirty="0">
                <a:latin typeface="Times" pitchFamily="2" charset="0"/>
              </a:rPr>
              <a:t>-</a:t>
            </a:r>
            <a:r>
              <a:rPr lang="en-CH" sz="1400" i="1" dirty="0">
                <a:latin typeface="Times" pitchFamily="2" charset="0"/>
              </a:rPr>
              <a:t>T</a:t>
            </a:r>
            <a:r>
              <a:rPr lang="en-CH" sz="1400" i="1" baseline="-25000" dirty="0">
                <a:latin typeface="Times" pitchFamily="2" charset="0"/>
              </a:rPr>
              <a:t>c</a:t>
            </a:r>
            <a:r>
              <a:rPr lang="en-CH" sz="1400" dirty="0">
                <a:latin typeface="Times" pitchFamily="2" charset="0"/>
              </a:rPr>
              <a:t>)/</a:t>
            </a:r>
            <a:r>
              <a:rPr lang="en-CH" sz="1400" i="1" dirty="0">
                <a:latin typeface="Times" pitchFamily="2" charset="0"/>
              </a:rPr>
              <a:t>T</a:t>
            </a:r>
            <a:r>
              <a:rPr lang="en-CH" sz="1400" i="1" baseline="-25000" dirty="0">
                <a:latin typeface="Times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1671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147114A-C1EC-D198-1791-816DAE1D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6" y="1353568"/>
            <a:ext cx="7984897" cy="4956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B5BE3-2594-1A85-D86B-C0ACDDEC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Conductor cost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37D6CE-8E49-2D09-C293-5F05A800FCA9}"/>
              </a:ext>
            </a:extLst>
          </p:cNvPr>
          <p:cNvGrpSpPr/>
          <p:nvPr/>
        </p:nvGrpSpPr>
        <p:grpSpPr>
          <a:xfrm>
            <a:off x="4570627" y="3893154"/>
            <a:ext cx="2557148" cy="720000"/>
            <a:chOff x="4570627" y="3441211"/>
            <a:chExt cx="2557148" cy="720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52FDC45-AFD5-89E6-ADDB-3E7028090221}"/>
                </a:ext>
              </a:extLst>
            </p:cNvPr>
            <p:cNvSpPr/>
            <p:nvPr/>
          </p:nvSpPr>
          <p:spPr>
            <a:xfrm>
              <a:off x="4795138" y="3623683"/>
              <a:ext cx="1885062" cy="472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9648707-B24F-3F6F-68F2-B28E6E6FD9F6}"/>
                </a:ext>
              </a:extLst>
            </p:cNvPr>
            <p:cNvCxnSpPr/>
            <p:nvPr/>
          </p:nvCxnSpPr>
          <p:spPr>
            <a:xfrm>
              <a:off x="4570627" y="3776892"/>
              <a:ext cx="2557148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FA0D5D-8211-6DA1-3C67-2F305EE3A3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27267" y="3801211"/>
              <a:ext cx="720000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0993D0-E8A6-3F92-F03D-B213EC29DC7F}"/>
              </a:ext>
            </a:extLst>
          </p:cNvPr>
          <p:cNvGrpSpPr/>
          <p:nvPr/>
        </p:nvGrpSpPr>
        <p:grpSpPr>
          <a:xfrm>
            <a:off x="5876199" y="95230"/>
            <a:ext cx="2865781" cy="2312548"/>
            <a:chOff x="5632359" y="119614"/>
            <a:chExt cx="2865781" cy="2312548"/>
          </a:xfrm>
        </p:grpSpPr>
        <p:pic>
          <p:nvPicPr>
            <p:cNvPr id="10" name="Picture 2" descr="MIT-designed project achieves major advance toward fusion energy | MIT News  | Massachusetts Institute of Technology">
              <a:extLst>
                <a:ext uri="{FF2B5EF4-FFF2-40B4-BE49-F238E27FC236}">
                  <a16:creationId xmlns:a16="http://schemas.microsoft.com/office/drawing/2014/main" id="{94D5C897-667A-4ECF-D9B8-82B65003B6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5" r="6996"/>
            <a:stretch/>
          </p:blipFill>
          <p:spPr bwMode="auto">
            <a:xfrm>
              <a:off x="5980865" y="119614"/>
              <a:ext cx="2168768" cy="161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09C33F-6832-EBB0-C311-9D07BD71D9E7}"/>
                </a:ext>
              </a:extLst>
            </p:cNvPr>
            <p:cNvSpPr txBox="1"/>
            <p:nvPr/>
          </p:nvSpPr>
          <p:spPr>
            <a:xfrm>
              <a:off x="5632359" y="1724276"/>
              <a:ext cx="28657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G</a:t>
              </a:r>
              <a:r>
                <a:rPr lang="en-CH" sz="2000" b="1" dirty="0"/>
                <a:t>rateful thanks to fusion !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C6680F-D469-7391-EE76-D2296A52B62F}"/>
              </a:ext>
            </a:extLst>
          </p:cNvPr>
          <p:cNvGrpSpPr/>
          <p:nvPr/>
        </p:nvGrpSpPr>
        <p:grpSpPr>
          <a:xfrm>
            <a:off x="4523591" y="2292466"/>
            <a:ext cx="2557148" cy="2627486"/>
            <a:chOff x="4523591" y="1840523"/>
            <a:chExt cx="2557148" cy="262748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080951E-8275-09DC-6859-1450BAF4C507}"/>
                </a:ext>
              </a:extLst>
            </p:cNvPr>
            <p:cNvSpPr/>
            <p:nvPr/>
          </p:nvSpPr>
          <p:spPr>
            <a:xfrm>
              <a:off x="4994031" y="1840523"/>
              <a:ext cx="1875692" cy="1622135"/>
            </a:xfrm>
            <a:custGeom>
              <a:avLst/>
              <a:gdLst>
                <a:gd name="connsiteX0" fmla="*/ 164123 w 1875692"/>
                <a:gd name="connsiteY0" fmla="*/ 0 h 2625969"/>
                <a:gd name="connsiteX1" fmla="*/ 0 w 1875692"/>
                <a:gd name="connsiteY1" fmla="*/ 23446 h 2625969"/>
                <a:gd name="connsiteX2" fmla="*/ 23446 w 1875692"/>
                <a:gd name="connsiteY2" fmla="*/ 2614246 h 2625969"/>
                <a:gd name="connsiteX3" fmla="*/ 1875692 w 1875692"/>
                <a:gd name="connsiteY3" fmla="*/ 2625969 h 2625969"/>
                <a:gd name="connsiteX4" fmla="*/ 1875692 w 1875692"/>
                <a:gd name="connsiteY4" fmla="*/ 363415 h 2625969"/>
                <a:gd name="connsiteX5" fmla="*/ 164123 w 1875692"/>
                <a:gd name="connsiteY5" fmla="*/ 0 h 2625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5692" h="2625969">
                  <a:moveTo>
                    <a:pt x="164123" y="0"/>
                  </a:moveTo>
                  <a:lnTo>
                    <a:pt x="0" y="23446"/>
                  </a:lnTo>
                  <a:lnTo>
                    <a:pt x="23446" y="2614246"/>
                  </a:lnTo>
                  <a:lnTo>
                    <a:pt x="1875692" y="2625969"/>
                  </a:lnTo>
                  <a:lnTo>
                    <a:pt x="1875692" y="363415"/>
                  </a:lnTo>
                  <a:lnTo>
                    <a:pt x="1641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FECA9B-1A34-F79E-2155-87440D6018FE}"/>
                </a:ext>
              </a:extLst>
            </p:cNvPr>
            <p:cNvCxnSpPr/>
            <p:nvPr/>
          </p:nvCxnSpPr>
          <p:spPr>
            <a:xfrm>
              <a:off x="4523591" y="2405292"/>
              <a:ext cx="2557148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01E0A01-DC6C-2E65-0816-07B18E3E32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08693" y="3189435"/>
              <a:ext cx="2557148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DCBA14A-1CD8-A1B1-0FE8-E865EC5D0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37" t="5921"/>
          <a:stretch/>
        </p:blipFill>
        <p:spPr>
          <a:xfrm>
            <a:off x="3003952" y="3491906"/>
            <a:ext cx="1313534" cy="61182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1180080-03A0-6EDA-6ECA-F433B040AEB3}"/>
              </a:ext>
            </a:extLst>
          </p:cNvPr>
          <p:cNvGrpSpPr/>
          <p:nvPr/>
        </p:nvGrpSpPr>
        <p:grpSpPr>
          <a:xfrm>
            <a:off x="4051300" y="1743787"/>
            <a:ext cx="3187700" cy="2013922"/>
            <a:chOff x="4051300" y="1206500"/>
            <a:chExt cx="3187700" cy="2013922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641DA7E-72B0-7B2B-CA02-3AD8E3D85D97}"/>
                </a:ext>
              </a:extLst>
            </p:cNvPr>
            <p:cNvSpPr/>
            <p:nvPr/>
          </p:nvSpPr>
          <p:spPr>
            <a:xfrm>
              <a:off x="4051300" y="1206500"/>
              <a:ext cx="2628900" cy="2000250"/>
            </a:xfrm>
            <a:custGeom>
              <a:avLst/>
              <a:gdLst>
                <a:gd name="connsiteX0" fmla="*/ 6350 w 2628900"/>
                <a:gd name="connsiteY0" fmla="*/ 0 h 2000250"/>
                <a:gd name="connsiteX1" fmla="*/ 2622550 w 2628900"/>
                <a:gd name="connsiteY1" fmla="*/ 1123950 h 2000250"/>
                <a:gd name="connsiteX2" fmla="*/ 2628900 w 2628900"/>
                <a:gd name="connsiteY2" fmla="*/ 1841500 h 2000250"/>
                <a:gd name="connsiteX3" fmla="*/ 2432050 w 2628900"/>
                <a:gd name="connsiteY3" fmla="*/ 2000250 h 2000250"/>
                <a:gd name="connsiteX4" fmla="*/ 0 w 2628900"/>
                <a:gd name="connsiteY4" fmla="*/ 571500 h 2000250"/>
                <a:gd name="connsiteX5" fmla="*/ 6350 w 2628900"/>
                <a:gd name="connsiteY5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8900" h="2000250">
                  <a:moveTo>
                    <a:pt x="6350" y="0"/>
                  </a:moveTo>
                  <a:lnTo>
                    <a:pt x="2622550" y="1123950"/>
                  </a:lnTo>
                  <a:cubicBezTo>
                    <a:pt x="2624667" y="1363133"/>
                    <a:pt x="2626783" y="1602317"/>
                    <a:pt x="2628900" y="1841500"/>
                  </a:cubicBezTo>
                  <a:lnTo>
                    <a:pt x="2432050" y="2000250"/>
                  </a:lnTo>
                  <a:lnTo>
                    <a:pt x="0" y="571500"/>
                  </a:lnTo>
                  <a:cubicBezTo>
                    <a:pt x="2117" y="381000"/>
                    <a:pt x="4233" y="190500"/>
                    <a:pt x="6350" y="0"/>
                  </a:cubicBez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FFE24A-10C9-30D2-6B37-E313F96BEC34}"/>
                </a:ext>
              </a:extLst>
            </p:cNvPr>
            <p:cNvCxnSpPr>
              <a:cxnSpLocks/>
            </p:cNvCxnSpPr>
            <p:nvPr/>
          </p:nvCxnSpPr>
          <p:spPr>
            <a:xfrm>
              <a:off x="4095750" y="1548322"/>
              <a:ext cx="3143250" cy="167210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0A837-0BE5-CDC4-773E-3C187A798BF7}"/>
              </a:ext>
            </a:extLst>
          </p:cNvPr>
          <p:cNvGrpSpPr/>
          <p:nvPr/>
        </p:nvGrpSpPr>
        <p:grpSpPr>
          <a:xfrm>
            <a:off x="3282950" y="4030295"/>
            <a:ext cx="3942150" cy="641350"/>
            <a:chOff x="3282950" y="3505200"/>
            <a:chExt cx="3942150" cy="641350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46EB12-D577-6B5A-3F0F-B66FB90ECFF0}"/>
                </a:ext>
              </a:extLst>
            </p:cNvPr>
            <p:cNvSpPr/>
            <p:nvPr/>
          </p:nvSpPr>
          <p:spPr>
            <a:xfrm>
              <a:off x="3282950" y="3505200"/>
              <a:ext cx="3073400" cy="641350"/>
            </a:xfrm>
            <a:custGeom>
              <a:avLst/>
              <a:gdLst>
                <a:gd name="connsiteX0" fmla="*/ 0 w 3073400"/>
                <a:gd name="connsiteY0" fmla="*/ 641350 h 641350"/>
                <a:gd name="connsiteX1" fmla="*/ 0 w 3073400"/>
                <a:gd name="connsiteY1" fmla="*/ 342900 h 641350"/>
                <a:gd name="connsiteX2" fmla="*/ 2393950 w 3073400"/>
                <a:gd name="connsiteY2" fmla="*/ 0 h 641350"/>
                <a:gd name="connsiteX3" fmla="*/ 3073400 w 3073400"/>
                <a:gd name="connsiteY3" fmla="*/ 6350 h 641350"/>
                <a:gd name="connsiteX4" fmla="*/ 3067050 w 3073400"/>
                <a:gd name="connsiteY4" fmla="*/ 247650 h 641350"/>
                <a:gd name="connsiteX5" fmla="*/ 412750 w 3073400"/>
                <a:gd name="connsiteY5" fmla="*/ 628650 h 641350"/>
                <a:gd name="connsiteX6" fmla="*/ 0 w 3073400"/>
                <a:gd name="connsiteY6" fmla="*/ 64135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3400" h="641350">
                  <a:moveTo>
                    <a:pt x="0" y="641350"/>
                  </a:moveTo>
                  <a:lnTo>
                    <a:pt x="0" y="342900"/>
                  </a:lnTo>
                  <a:lnTo>
                    <a:pt x="2393950" y="0"/>
                  </a:lnTo>
                  <a:lnTo>
                    <a:pt x="3073400" y="6350"/>
                  </a:lnTo>
                  <a:lnTo>
                    <a:pt x="3067050" y="247650"/>
                  </a:lnTo>
                  <a:lnTo>
                    <a:pt x="412750" y="628650"/>
                  </a:lnTo>
                  <a:lnTo>
                    <a:pt x="0" y="641350"/>
                  </a:lnTo>
                  <a:close/>
                </a:path>
              </a:pathLst>
            </a:custGeom>
            <a:solidFill>
              <a:srgbClr val="0024F4">
                <a:alpha val="1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D0825F5-F742-1B54-43A2-53565EF720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628" y="3533176"/>
              <a:ext cx="3886472" cy="447585"/>
            </a:xfrm>
            <a:prstGeom prst="line">
              <a:avLst/>
            </a:prstGeom>
            <a:ln>
              <a:solidFill>
                <a:srgbClr val="0024F4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2A83DCB-E496-2715-ACDA-88ADCFEABC4F}"/>
              </a:ext>
            </a:extLst>
          </p:cNvPr>
          <p:cNvSpPr txBox="1"/>
          <p:nvPr/>
        </p:nvSpPr>
        <p:spPr>
          <a:xfrm>
            <a:off x="1826708" y="6249562"/>
            <a:ext cx="5490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en-CH" sz="2400" b="1" dirty="0">
                <a:solidFill>
                  <a:srgbClr val="FF0000"/>
                </a:solidFill>
              </a:rPr>
              <a:t>mpressive cost reduction in HTS 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CF1AD5-D84D-ED49-9453-963CFBFBE99A}"/>
              </a:ext>
            </a:extLst>
          </p:cNvPr>
          <p:cNvSpPr txBox="1"/>
          <p:nvPr/>
        </p:nvSpPr>
        <p:spPr>
          <a:xfrm>
            <a:off x="1906640" y="5108572"/>
            <a:ext cx="49934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B</a:t>
            </a:r>
            <a:r>
              <a:rPr lang="en-CH" sz="1200" dirty="0">
                <a:solidFill>
                  <a:srgbClr val="002060"/>
                </a:solidFill>
              </a:rPr>
              <a:t>ased on CERN orders and requests for quotations 2010-2022</a:t>
            </a:r>
          </a:p>
          <a:p>
            <a:r>
              <a:rPr lang="en-CH" sz="1200" dirty="0">
                <a:solidFill>
                  <a:srgbClr val="002060"/>
                </a:solidFill>
              </a:rPr>
              <a:t>Normalised costs are not aligned to currency, nor corrected for inflation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84BAE67-8C37-B7D7-4A44-124E8D387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0755" r="21782" b="16096"/>
          <a:stretch/>
        </p:blipFill>
        <p:spPr>
          <a:xfrm>
            <a:off x="4795138" y="3157206"/>
            <a:ext cx="907706" cy="918420"/>
          </a:xfrm>
          <a:prstGeom prst="rect">
            <a:avLst/>
          </a:prstGeom>
        </p:spPr>
      </p:pic>
      <p:pic>
        <p:nvPicPr>
          <p:cNvPr id="48" name="Picture 47" descr="logoEuCARD2.jpg">
            <a:extLst>
              <a:ext uri="{FF2B5EF4-FFF2-40B4-BE49-F238E27FC236}">
                <a16:creationId xmlns:a16="http://schemas.microsoft.com/office/drawing/2014/main" id="{CBD48370-88E4-DFD3-51C6-F0E3F69AF9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833" y="1559179"/>
            <a:ext cx="1294484" cy="57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7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8160" y="199605"/>
            <a:ext cx="5943600" cy="1428748"/>
          </a:xfrm>
        </p:spPr>
        <p:txBody>
          <a:bodyPr>
            <a:noAutofit/>
          </a:bodyPr>
          <a:lstStyle/>
          <a:p>
            <a:r>
              <a:rPr lang="en-US" dirty="0"/>
              <a:t>Stability and quench </a:t>
            </a:r>
            <a:br>
              <a:rPr lang="en-US" dirty="0"/>
            </a:br>
            <a:r>
              <a:rPr lang="en-US" dirty="0"/>
              <a:t>event-tree</a:t>
            </a:r>
          </a:p>
        </p:txBody>
      </p:sp>
      <p:sp>
        <p:nvSpPr>
          <p:cNvPr id="101385" name="AutoShape 9"/>
          <p:cNvSpPr>
            <a:spLocks noChangeArrowheads="1"/>
          </p:cNvSpPr>
          <p:nvPr/>
        </p:nvSpPr>
        <p:spPr bwMode="auto">
          <a:xfrm>
            <a:off x="3665860" y="1772816"/>
            <a:ext cx="2870200" cy="430213"/>
          </a:xfrm>
          <a:prstGeom prst="flowChartAlternate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dirty="0"/>
              <a:t>Stable operating condition</a:t>
            </a:r>
          </a:p>
        </p:txBody>
      </p:sp>
      <p:sp>
        <p:nvSpPr>
          <p:cNvPr id="101386" name="AutoShape 10"/>
          <p:cNvSpPr>
            <a:spLocks noChangeArrowheads="1"/>
          </p:cNvSpPr>
          <p:nvPr/>
        </p:nvSpPr>
        <p:spPr bwMode="auto">
          <a:xfrm>
            <a:off x="256855" y="1772816"/>
            <a:ext cx="3039118" cy="2398492"/>
          </a:xfrm>
          <a:prstGeom prst="flowChartAlternate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dirty="0">
                <a:solidFill>
                  <a:srgbClr val="000000"/>
                </a:solidFill>
              </a:rPr>
              <a:t>External perturbation: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flux jump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conductor motions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insulation cracks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AC loss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heat leaks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nuclear heat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(</a:t>
            </a:r>
            <a:r>
              <a:rPr lang="en-US" sz="1600" dirty="0">
                <a:solidFill>
                  <a:srgbClr val="FF0000"/>
                </a:solidFill>
              </a:rPr>
              <a:t>degradation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…</a:t>
            </a:r>
          </a:p>
        </p:txBody>
      </p:sp>
      <p:grpSp>
        <p:nvGrpSpPr>
          <p:cNvPr id="101399" name="Group 23"/>
          <p:cNvGrpSpPr>
            <a:grpSpLocks/>
          </p:cNvGrpSpPr>
          <p:nvPr/>
        </p:nvGrpSpPr>
        <p:grpSpPr bwMode="auto">
          <a:xfrm>
            <a:off x="3308672" y="2212554"/>
            <a:ext cx="3227388" cy="719137"/>
            <a:chOff x="2288" y="1273"/>
            <a:chExt cx="2033" cy="453"/>
          </a:xfrm>
        </p:grpSpPr>
        <p:sp>
          <p:nvSpPr>
            <p:cNvPr id="101384" name="AutoShape 8"/>
            <p:cNvSpPr>
              <a:spLocks noChangeArrowheads="1"/>
            </p:cNvSpPr>
            <p:nvPr/>
          </p:nvSpPr>
          <p:spPr bwMode="auto">
            <a:xfrm>
              <a:off x="2513" y="1454"/>
              <a:ext cx="1808" cy="272"/>
            </a:xfrm>
            <a:prstGeom prst="flowChartAlternateProcess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/>
                <a:t>Approach </a:t>
              </a:r>
              <a:r>
                <a:rPr lang="en-US" sz="1600" dirty="0" err="1"/>
                <a:t>Jc</a:t>
              </a:r>
              <a:r>
                <a:rPr lang="en-US" sz="1600" dirty="0"/>
                <a:t>(T, B, …)</a:t>
              </a:r>
            </a:p>
          </p:txBody>
        </p:sp>
        <p:sp>
          <p:nvSpPr>
            <p:cNvPr id="101387" name="Line 11"/>
            <p:cNvSpPr>
              <a:spLocks noChangeShapeType="1"/>
            </p:cNvSpPr>
            <p:nvPr/>
          </p:nvSpPr>
          <p:spPr bwMode="auto">
            <a:xfrm flipH="1">
              <a:off x="3417" y="1273"/>
              <a:ext cx="0" cy="1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88" name="Line 12"/>
            <p:cNvSpPr>
              <a:spLocks noChangeShapeType="1"/>
            </p:cNvSpPr>
            <p:nvPr/>
          </p:nvSpPr>
          <p:spPr bwMode="auto">
            <a:xfrm>
              <a:off x="2288" y="1590"/>
              <a:ext cx="22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5747072" y="4739854"/>
            <a:ext cx="2870200" cy="1722437"/>
            <a:chOff x="3824" y="2865"/>
            <a:chExt cx="1808" cy="1085"/>
          </a:xfrm>
        </p:grpSpPr>
        <p:sp>
          <p:nvSpPr>
            <p:cNvPr id="101379" name="AutoShape 3"/>
            <p:cNvSpPr>
              <a:spLocks noChangeArrowheads="1"/>
            </p:cNvSpPr>
            <p:nvPr/>
          </p:nvSpPr>
          <p:spPr bwMode="auto">
            <a:xfrm>
              <a:off x="3824" y="3679"/>
              <a:ext cx="1808" cy="271"/>
            </a:xfrm>
            <a:prstGeom prst="flowChartAlternateProcess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/>
                <a:t>Quench</a:t>
              </a:r>
            </a:p>
          </p:txBody>
        </p:sp>
        <p:sp>
          <p:nvSpPr>
            <p:cNvPr id="101382" name="Text Box 6"/>
            <p:cNvSpPr txBox="1">
              <a:spLocks noChangeArrowheads="1"/>
            </p:cNvSpPr>
            <p:nvPr/>
          </p:nvSpPr>
          <p:spPr bwMode="auto">
            <a:xfrm>
              <a:off x="4411" y="2865"/>
              <a:ext cx="40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600" b="1"/>
                <a:t>yes</a:t>
              </a:r>
            </a:p>
          </p:txBody>
        </p:sp>
        <p:sp>
          <p:nvSpPr>
            <p:cNvPr id="101389" name="Freeform 13"/>
            <p:cNvSpPr>
              <a:spLocks/>
            </p:cNvSpPr>
            <p:nvPr/>
          </p:nvSpPr>
          <p:spPr bwMode="auto">
            <a:xfrm>
              <a:off x="4456" y="3182"/>
              <a:ext cx="272" cy="497"/>
            </a:xfrm>
            <a:custGeom>
              <a:avLst/>
              <a:gdLst>
                <a:gd name="T0" fmla="*/ 0 w 678"/>
                <a:gd name="T1" fmla="*/ 0 h 1243"/>
                <a:gd name="T2" fmla="*/ 678 w 678"/>
                <a:gd name="T3" fmla="*/ 0 h 1243"/>
                <a:gd name="T4" fmla="*/ 678 w 678"/>
                <a:gd name="T5" fmla="*/ 1243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8" h="1243">
                  <a:moveTo>
                    <a:pt x="0" y="0"/>
                  </a:moveTo>
                  <a:lnTo>
                    <a:pt x="678" y="0"/>
                  </a:lnTo>
                  <a:lnTo>
                    <a:pt x="678" y="1243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403" name="Group 27"/>
          <p:cNvGrpSpPr>
            <a:grpSpLocks/>
          </p:cNvGrpSpPr>
          <p:nvPr/>
        </p:nvGrpSpPr>
        <p:grpSpPr bwMode="auto">
          <a:xfrm>
            <a:off x="1584647" y="4739854"/>
            <a:ext cx="2870200" cy="1651000"/>
            <a:chOff x="1202" y="2865"/>
            <a:chExt cx="1808" cy="1040"/>
          </a:xfrm>
        </p:grpSpPr>
        <p:sp>
          <p:nvSpPr>
            <p:cNvPr id="101381" name="Text Box 5"/>
            <p:cNvSpPr txBox="1">
              <a:spLocks noChangeArrowheads="1"/>
            </p:cNvSpPr>
            <p:nvPr/>
          </p:nvSpPr>
          <p:spPr bwMode="auto">
            <a:xfrm>
              <a:off x="1970" y="2865"/>
              <a:ext cx="40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600" b="1"/>
                <a:t>no</a:t>
              </a:r>
            </a:p>
          </p:txBody>
        </p:sp>
        <p:grpSp>
          <p:nvGrpSpPr>
            <p:cNvPr id="101402" name="Group 26"/>
            <p:cNvGrpSpPr>
              <a:grpSpLocks/>
            </p:cNvGrpSpPr>
            <p:nvPr/>
          </p:nvGrpSpPr>
          <p:grpSpPr bwMode="auto">
            <a:xfrm>
              <a:off x="1202" y="3182"/>
              <a:ext cx="1808" cy="723"/>
              <a:chOff x="1202" y="3182"/>
              <a:chExt cx="1808" cy="723"/>
            </a:xfrm>
          </p:grpSpPr>
          <p:sp>
            <p:nvSpPr>
              <p:cNvPr id="101390" name="Freeform 14"/>
              <p:cNvSpPr>
                <a:spLocks/>
              </p:cNvSpPr>
              <p:nvPr/>
            </p:nvSpPr>
            <p:spPr bwMode="auto">
              <a:xfrm flipH="1">
                <a:off x="2106" y="3182"/>
                <a:ext cx="271" cy="497"/>
              </a:xfrm>
              <a:custGeom>
                <a:avLst/>
                <a:gdLst>
                  <a:gd name="T0" fmla="*/ 0 w 678"/>
                  <a:gd name="T1" fmla="*/ 0 h 1243"/>
                  <a:gd name="T2" fmla="*/ 678 w 678"/>
                  <a:gd name="T3" fmla="*/ 0 h 1243"/>
                  <a:gd name="T4" fmla="*/ 678 w 678"/>
                  <a:gd name="T5" fmla="*/ 1243 h 1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8" h="1243">
                    <a:moveTo>
                      <a:pt x="0" y="0"/>
                    </a:moveTo>
                    <a:lnTo>
                      <a:pt x="678" y="0"/>
                    </a:lnTo>
                    <a:lnTo>
                      <a:pt x="678" y="1243"/>
                    </a:ln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91" name="AutoShape 15"/>
              <p:cNvSpPr>
                <a:spLocks noChangeArrowheads="1"/>
              </p:cNvSpPr>
              <p:nvPr/>
            </p:nvSpPr>
            <p:spPr bwMode="auto">
              <a:xfrm>
                <a:off x="1202" y="3634"/>
                <a:ext cx="1808" cy="271"/>
              </a:xfrm>
              <a:prstGeom prst="flowChartAlternateProcess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/>
                  <a:t>Stable operating condition</a:t>
                </a:r>
              </a:p>
            </p:txBody>
          </p:sp>
        </p:grpSp>
      </p:grpSp>
      <p:grpSp>
        <p:nvGrpSpPr>
          <p:cNvPr id="101400" name="Group 24"/>
          <p:cNvGrpSpPr>
            <a:grpSpLocks/>
          </p:cNvGrpSpPr>
          <p:nvPr/>
        </p:nvGrpSpPr>
        <p:grpSpPr bwMode="auto">
          <a:xfrm>
            <a:off x="3665860" y="2917404"/>
            <a:ext cx="2870200" cy="1243012"/>
            <a:chOff x="2513" y="1717"/>
            <a:chExt cx="1808" cy="783"/>
          </a:xfrm>
        </p:grpSpPr>
        <p:sp>
          <p:nvSpPr>
            <p:cNvPr id="101383" name="AutoShape 7"/>
            <p:cNvSpPr>
              <a:spLocks noChangeArrowheads="1"/>
            </p:cNvSpPr>
            <p:nvPr/>
          </p:nvSpPr>
          <p:spPr bwMode="auto">
            <a:xfrm>
              <a:off x="2513" y="1913"/>
              <a:ext cx="1808" cy="587"/>
            </a:xfrm>
            <a:prstGeom prst="flowChartAlternateProcess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/>
                <a:t>Transition to normal state and Joule heat generation in current sharing</a:t>
              </a:r>
            </a:p>
          </p:txBody>
        </p:sp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 flipH="1">
              <a:off x="3417" y="1717"/>
              <a:ext cx="0" cy="1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401" name="Group 25"/>
          <p:cNvGrpSpPr>
            <a:grpSpLocks/>
          </p:cNvGrpSpPr>
          <p:nvPr/>
        </p:nvGrpSpPr>
        <p:grpSpPr bwMode="auto">
          <a:xfrm>
            <a:off x="3449960" y="4146129"/>
            <a:ext cx="3300412" cy="1885950"/>
            <a:chOff x="2377" y="2491"/>
            <a:chExt cx="2079" cy="1188"/>
          </a:xfrm>
        </p:grpSpPr>
        <p:sp>
          <p:nvSpPr>
            <p:cNvPr id="101380" name="AutoShape 4"/>
            <p:cNvSpPr>
              <a:spLocks noChangeArrowheads="1"/>
            </p:cNvSpPr>
            <p:nvPr/>
          </p:nvSpPr>
          <p:spPr bwMode="auto">
            <a:xfrm>
              <a:off x="2377" y="2684"/>
              <a:ext cx="2079" cy="995"/>
            </a:xfrm>
            <a:prstGeom prst="flowChartDecis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i="1"/>
                <a:t>heat generation</a:t>
              </a:r>
              <a:r>
                <a:rPr lang="en-US" sz="1600"/>
                <a:t> &gt; </a:t>
              </a:r>
            </a:p>
            <a:p>
              <a:pPr algn="ctr"/>
              <a:r>
                <a:rPr lang="en-US" sz="1600" i="1"/>
                <a:t>heat removal</a:t>
              </a:r>
            </a:p>
          </p:txBody>
        </p:sp>
        <p:sp>
          <p:nvSpPr>
            <p:cNvPr id="101393" name="Line 17"/>
            <p:cNvSpPr>
              <a:spLocks noChangeShapeType="1"/>
            </p:cNvSpPr>
            <p:nvPr/>
          </p:nvSpPr>
          <p:spPr bwMode="auto">
            <a:xfrm flipH="1">
              <a:off x="3417" y="2491"/>
              <a:ext cx="0" cy="1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24272" y="2706266"/>
            <a:ext cx="3990975" cy="3722712"/>
            <a:chOff x="1447800" y="2514600"/>
            <a:chExt cx="3990975" cy="3722712"/>
          </a:xfrm>
        </p:grpSpPr>
        <p:sp>
          <p:nvSpPr>
            <p:cNvPr id="101396" name="Freeform 20"/>
            <p:cNvSpPr>
              <a:spLocks/>
            </p:cNvSpPr>
            <p:nvPr/>
          </p:nvSpPr>
          <p:spPr bwMode="auto">
            <a:xfrm>
              <a:off x="3333750" y="2514600"/>
              <a:ext cx="2105025" cy="3233738"/>
            </a:xfrm>
            <a:custGeom>
              <a:avLst/>
              <a:gdLst>
                <a:gd name="T0" fmla="*/ 204 w 1326"/>
                <a:gd name="T1" fmla="*/ 0 h 2037"/>
                <a:gd name="T2" fmla="*/ 1323 w 1326"/>
                <a:gd name="T3" fmla="*/ 0 h 2037"/>
                <a:gd name="T4" fmla="*/ 1326 w 1326"/>
                <a:gd name="T5" fmla="*/ 1587 h 2037"/>
                <a:gd name="T6" fmla="*/ 0 w 1326"/>
                <a:gd name="T7" fmla="*/ 1587 h 2037"/>
                <a:gd name="T8" fmla="*/ 0 w 1326"/>
                <a:gd name="T9" fmla="*/ 2037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037">
                  <a:moveTo>
                    <a:pt x="204" y="0"/>
                  </a:moveTo>
                  <a:lnTo>
                    <a:pt x="1323" y="0"/>
                  </a:lnTo>
                  <a:lnTo>
                    <a:pt x="1326" y="1587"/>
                  </a:lnTo>
                  <a:lnTo>
                    <a:pt x="0" y="1587"/>
                  </a:lnTo>
                  <a:lnTo>
                    <a:pt x="0" y="2037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1397" name="Oval 21"/>
            <p:cNvSpPr>
              <a:spLocks noChangeArrowheads="1"/>
            </p:cNvSpPr>
            <p:nvPr/>
          </p:nvSpPr>
          <p:spPr bwMode="auto">
            <a:xfrm>
              <a:off x="1447800" y="5715000"/>
              <a:ext cx="3568700" cy="52231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1979712" y="4869160"/>
              <a:ext cx="130532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eaLnBrk="1" hangingPunct="1"/>
              <a:r>
                <a:rPr lang="en-US" sz="2400" dirty="0">
                  <a:solidFill>
                    <a:schemeClr val="hlink"/>
                  </a:solidFill>
                </a:rPr>
                <a:t>stability analysis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439794" y="2420888"/>
            <a:ext cx="648554" cy="3384376"/>
            <a:chOff x="7596336" y="2204864"/>
            <a:chExt cx="648554" cy="3384376"/>
          </a:xfrm>
        </p:grpSpPr>
        <p:sp>
          <p:nvSpPr>
            <p:cNvPr id="29" name="TextBox 28"/>
            <p:cNvSpPr txBox="1"/>
            <p:nvPr/>
          </p:nvSpPr>
          <p:spPr>
            <a:xfrm rot="16200000">
              <a:off x="7096762" y="3816978"/>
              <a:ext cx="1896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rgbClr val="FF0000"/>
                  </a:solidFill>
                </a:rPr>
                <a:t>Heat balance</a:t>
              </a:r>
            </a:p>
          </p:txBody>
        </p:sp>
        <p:sp>
          <p:nvSpPr>
            <p:cNvPr id="4" name="Right Brace 3"/>
            <p:cNvSpPr/>
            <p:nvPr/>
          </p:nvSpPr>
          <p:spPr bwMode="auto">
            <a:xfrm>
              <a:off x="7596336" y="2204864"/>
              <a:ext cx="288032" cy="3384376"/>
            </a:xfrm>
            <a:prstGeom prst="rightBrace">
              <a:avLst>
                <a:gd name="adj1" fmla="val 24513"/>
                <a:gd name="adj2" fmla="val 53168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8032" y="4206734"/>
            <a:ext cx="2880024" cy="995918"/>
            <a:chOff x="611560" y="3789040"/>
            <a:chExt cx="2880024" cy="995918"/>
          </a:xfrm>
        </p:grpSpPr>
        <p:sp>
          <p:nvSpPr>
            <p:cNvPr id="3" name="TextBox 2"/>
            <p:cNvSpPr txBox="1"/>
            <p:nvPr/>
          </p:nvSpPr>
          <p:spPr>
            <a:xfrm>
              <a:off x="611560" y="4077072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FF0000"/>
                  </a:solidFill>
                </a:rPr>
                <a:t>Perturbation spectrum</a:t>
              </a:r>
            </a:p>
          </p:txBody>
        </p:sp>
        <p:sp>
          <p:nvSpPr>
            <p:cNvPr id="31" name="Right Brace 30"/>
            <p:cNvSpPr/>
            <p:nvPr/>
          </p:nvSpPr>
          <p:spPr bwMode="auto">
            <a:xfrm rot="5400000">
              <a:off x="2015568" y="2601056"/>
              <a:ext cx="288032" cy="2664000"/>
            </a:xfrm>
            <a:prstGeom prst="rightBrace">
              <a:avLst>
                <a:gd name="adj1" fmla="val 24513"/>
                <a:gd name="adj2" fmla="val 7692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47864" y="2612554"/>
            <a:ext cx="5472608" cy="3906688"/>
            <a:chOff x="3347864" y="2612554"/>
            <a:chExt cx="5472608" cy="3906688"/>
          </a:xfrm>
        </p:grpSpPr>
        <p:sp>
          <p:nvSpPr>
            <p:cNvPr id="34" name="Freeform 20"/>
            <p:cNvSpPr>
              <a:spLocks/>
            </p:cNvSpPr>
            <p:nvPr/>
          </p:nvSpPr>
          <p:spPr bwMode="auto">
            <a:xfrm flipH="1">
              <a:off x="3347864" y="2612554"/>
              <a:ext cx="3852934" cy="3377754"/>
            </a:xfrm>
            <a:custGeom>
              <a:avLst/>
              <a:gdLst>
                <a:gd name="T0" fmla="*/ 204 w 1326"/>
                <a:gd name="T1" fmla="*/ 0 h 2037"/>
                <a:gd name="T2" fmla="*/ 1323 w 1326"/>
                <a:gd name="T3" fmla="*/ 0 h 2037"/>
                <a:gd name="T4" fmla="*/ 1326 w 1326"/>
                <a:gd name="T5" fmla="*/ 1587 h 2037"/>
                <a:gd name="T6" fmla="*/ 0 w 1326"/>
                <a:gd name="T7" fmla="*/ 1587 h 2037"/>
                <a:gd name="T8" fmla="*/ 0 w 1326"/>
                <a:gd name="T9" fmla="*/ 2037 h 2037"/>
                <a:gd name="connsiteX0" fmla="*/ 19119 w 19119"/>
                <a:gd name="connsiteY0" fmla="*/ 0 h 10000"/>
                <a:gd name="connsiteX1" fmla="*/ 9977 w 19119"/>
                <a:gd name="connsiteY1" fmla="*/ 0 h 10000"/>
                <a:gd name="connsiteX2" fmla="*/ 10000 w 19119"/>
                <a:gd name="connsiteY2" fmla="*/ 7791 h 10000"/>
                <a:gd name="connsiteX3" fmla="*/ 0 w 19119"/>
                <a:gd name="connsiteY3" fmla="*/ 7791 h 10000"/>
                <a:gd name="connsiteX4" fmla="*/ 0 w 19119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" h="10000">
                  <a:moveTo>
                    <a:pt x="19119" y="0"/>
                  </a:moveTo>
                  <a:lnTo>
                    <a:pt x="9977" y="0"/>
                  </a:lnTo>
                  <a:cubicBezTo>
                    <a:pt x="9985" y="2597"/>
                    <a:pt x="9992" y="5194"/>
                    <a:pt x="10000" y="7791"/>
                  </a:cubicBezTo>
                  <a:lnTo>
                    <a:pt x="0" y="7791"/>
                  </a:lnTo>
                  <a:lnTo>
                    <a:pt x="0" y="10000"/>
                  </a:ln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7200800" y="5132834"/>
              <a:ext cx="136815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00FF"/>
                  </a:solidFill>
                </a:rPr>
                <a:t>quench analysis </a:t>
              </a:r>
            </a:p>
          </p:txBody>
        </p:sp>
        <p:sp>
          <p:nvSpPr>
            <p:cNvPr id="36" name="Oval 21"/>
            <p:cNvSpPr>
              <a:spLocks noChangeArrowheads="1"/>
            </p:cNvSpPr>
            <p:nvPr/>
          </p:nvSpPr>
          <p:spPr bwMode="auto">
            <a:xfrm>
              <a:off x="5251772" y="5996930"/>
              <a:ext cx="3568700" cy="522312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" name="Picture 2" descr="Facts and figures about the LHC | CERN">
            <a:extLst>
              <a:ext uri="{FF2B5EF4-FFF2-40B4-BE49-F238E27FC236}">
                <a16:creationId xmlns:a16="http://schemas.microsoft.com/office/drawing/2014/main" id="{1DAC9785-DA5A-042A-F697-6CEC1C8F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70" y="567296"/>
            <a:ext cx="2513923" cy="16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6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AA14-1F36-9A93-D870-5FE768CB5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CH" dirty="0"/>
              <a:t>ompact windings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ECB7BD-06B3-B156-4A36-74CBEBC0E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" y="890432"/>
            <a:ext cx="5148469" cy="51636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80A7DD-FD17-81BE-2A2F-062342C8B6D8}"/>
              </a:ext>
            </a:extLst>
          </p:cNvPr>
          <p:cNvSpPr txBox="1"/>
          <p:nvPr/>
        </p:nvSpPr>
        <p:spPr>
          <a:xfrm rot="16200000">
            <a:off x="2094470" y="1879335"/>
            <a:ext cx="1720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solidFill>
                  <a:srgbClr val="FF0000"/>
                </a:solidFill>
              </a:rPr>
              <a:t>350 A/mm</a:t>
            </a:r>
            <a:r>
              <a:rPr lang="en-CH" sz="2000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CH" sz="2000" b="1" dirty="0">
                <a:solidFill>
                  <a:srgbClr val="FF0000"/>
                </a:solidFill>
              </a:rPr>
              <a:t>500,000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5E8AAE-6BCA-2CB9-5757-F96699629E5C}"/>
              </a:ext>
            </a:extLst>
          </p:cNvPr>
          <p:cNvSpPr txBox="1"/>
          <p:nvPr/>
        </p:nvSpPr>
        <p:spPr>
          <a:xfrm rot="16200000">
            <a:off x="3305684" y="2607099"/>
            <a:ext cx="1720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solidFill>
                  <a:srgbClr val="FF0000"/>
                </a:solidFill>
              </a:rPr>
              <a:t>950 A/mm</a:t>
            </a:r>
            <a:r>
              <a:rPr lang="en-CH" sz="2000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CH" sz="2000" b="1" dirty="0">
                <a:solidFill>
                  <a:srgbClr val="FF0000"/>
                </a:solidFill>
              </a:rPr>
              <a:t>150,000 km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9B0EB5A-85B4-986D-3575-4821875E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811" y="670586"/>
            <a:ext cx="3935897" cy="590051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</a:t>
            </a:r>
            <a:r>
              <a:rPr lang="en-CH" dirty="0"/>
              <a:t>e need to increase the winding current density to fall in a </a:t>
            </a:r>
            <a:r>
              <a:rPr lang="en-CH" i="1" dirty="0"/>
              <a:t>reasonable</a:t>
            </a:r>
            <a:r>
              <a:rPr lang="en-CH" dirty="0"/>
              <a:t> range of tape length (the same applis to </a:t>
            </a:r>
            <a:r>
              <a:rPr lang="en-CH" b="1" dirty="0"/>
              <a:t>conductor mass </a:t>
            </a:r>
            <a:r>
              <a:rPr lang="en-CH" dirty="0"/>
              <a:t>for LTS)</a:t>
            </a:r>
          </a:p>
          <a:p>
            <a:endParaRPr lang="en-US" dirty="0"/>
          </a:p>
          <a:p>
            <a:r>
              <a:rPr lang="en-US" dirty="0"/>
              <a:t>U</a:t>
            </a:r>
            <a:r>
              <a:rPr lang="en-CH" dirty="0"/>
              <a:t>nresolved issues:</a:t>
            </a:r>
          </a:p>
          <a:p>
            <a:pPr lvl="1"/>
            <a:r>
              <a:rPr lang="en-US" dirty="0"/>
              <a:t>Winding geometry for tapes and stacks (ends, alignment,  transposition possibly superfluous ?)</a:t>
            </a:r>
          </a:p>
          <a:p>
            <a:pPr lvl="1"/>
            <a:r>
              <a:rPr lang="en-US" dirty="0"/>
              <a:t>M</a:t>
            </a:r>
            <a:r>
              <a:rPr lang="en-CH" dirty="0"/>
              <a:t>echanics of coils under the exceptional  electromagnetic loads (longitudinal stress in the range of 600 M</a:t>
            </a:r>
            <a:r>
              <a:rPr lang="en-US" dirty="0"/>
              <a:t>P</a:t>
            </a:r>
            <a:r>
              <a:rPr lang="en-CH" dirty="0"/>
              <a:t>a, transverse stress in the range of 400 M</a:t>
            </a:r>
            <a:r>
              <a:rPr lang="en-US" dirty="0"/>
              <a:t>P</a:t>
            </a:r>
            <a:r>
              <a:rPr lang="en-CH" dirty="0"/>
              <a:t>a) </a:t>
            </a:r>
          </a:p>
          <a:p>
            <a:pPr lvl="1"/>
            <a:r>
              <a:rPr lang="en-US" dirty="0"/>
              <a:t>Q</a:t>
            </a:r>
            <a:r>
              <a:rPr lang="en-CH" dirty="0"/>
              <a:t>uench management at high current and energy density (above 100 MJ/m</a:t>
            </a:r>
            <a:r>
              <a:rPr lang="en-CH" baseline="30000" dirty="0"/>
              <a:t>3</a:t>
            </a:r>
            <a:r>
              <a:rPr lang="en-CH" dirty="0"/>
              <a:t>)</a:t>
            </a:r>
          </a:p>
          <a:p>
            <a:pPr lvl="1"/>
            <a:r>
              <a:rPr lang="en-US" dirty="0"/>
              <a:t>R</a:t>
            </a:r>
            <a:r>
              <a:rPr lang="en-CH" dirty="0"/>
              <a:t>adiation hardness of materials and coils (40…80 M</a:t>
            </a:r>
            <a:r>
              <a:rPr lang="en-US" dirty="0"/>
              <a:t>G</a:t>
            </a:r>
            <a:r>
              <a:rPr lang="en-CH" dirty="0"/>
              <a:t>y and 10</a:t>
            </a:r>
            <a:r>
              <a:rPr lang="en-CH" baseline="30000" dirty="0"/>
              <a:t>22</a:t>
            </a:r>
            <a:r>
              <a:rPr lang="en-CH" dirty="0"/>
              <a:t> n/m</a:t>
            </a:r>
            <a:r>
              <a:rPr lang="en-CH" baseline="30000" dirty="0"/>
              <a:t>2</a:t>
            </a:r>
            <a:r>
              <a:rPr lang="en-CH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6796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69E2-B9D6-1A09-C80D-DDEBA8E6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HEP push towards </a:t>
            </a:r>
            <a:r>
              <a:rPr lang="en-CH" dirty="0"/>
              <a:t>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6330A-4AD5-FA24-B921-CFF19622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4859" y="7219015"/>
            <a:ext cx="446616" cy="282893"/>
          </a:xfrm>
          <a:prstGeom prst="rect">
            <a:avLst/>
          </a:prstGeom>
        </p:spPr>
        <p:txBody>
          <a:bodyPr vert="horz" lIns="100381" tIns="50191" rIns="100381" bIns="50191" rtlCol="0" anchor="ctr"/>
          <a:lstStyle>
            <a:defPPr>
              <a:defRPr lang="en-US"/>
            </a:defPPr>
            <a:lvl1pPr marL="0" algn="r" defTabSz="501915" rtl="0" eaLnBrk="1" latinLnBrk="0" hangingPunct="1">
              <a:defRPr sz="1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915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3828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5744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7654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567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1485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3397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15309" algn="l" defTabSz="50191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78A56A-6164-B14D-A8F7-980D09C4DD92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24ADC4-6188-9791-34FB-4BD666462D4F}"/>
              </a:ext>
            </a:extLst>
          </p:cNvPr>
          <p:cNvGrpSpPr/>
          <p:nvPr/>
        </p:nvGrpSpPr>
        <p:grpSpPr>
          <a:xfrm>
            <a:off x="209333" y="1362703"/>
            <a:ext cx="8432504" cy="461496"/>
            <a:chOff x="225503" y="1279314"/>
            <a:chExt cx="9275754" cy="507646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67097A2A-3BAA-3FC8-1BFB-37B606958EC3}"/>
                </a:ext>
              </a:extLst>
            </p:cNvPr>
            <p:cNvSpPr/>
            <p:nvPr/>
          </p:nvSpPr>
          <p:spPr>
            <a:xfrm>
              <a:off x="225503" y="1279314"/>
              <a:ext cx="3240000" cy="507646"/>
            </a:xfrm>
            <a:prstGeom prst="homePlat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Reduce energy consumption</a:t>
              </a:r>
            </a:p>
            <a:p>
              <a:pPr algn="ctr"/>
              <a:r>
                <a:rPr lang="en-US" sz="1100" dirty="0">
                  <a:solidFill>
                    <a:srgbClr val="FF0000"/>
                  </a:solidFill>
                </a:rPr>
                <a:t>(FCC-</a:t>
              </a:r>
              <a:r>
                <a:rPr lang="en-US" sz="1100" dirty="0" err="1">
                  <a:solidFill>
                    <a:srgbClr val="FF0000"/>
                  </a:solidFill>
                </a:rPr>
                <a:t>ee</a:t>
              </a:r>
              <a:r>
                <a:rPr lang="en-US" sz="1100" dirty="0">
                  <a:solidFill>
                    <a:srgbClr val="FF0000"/>
                  </a:solidFill>
                </a:rPr>
                <a:t> 350 MW, FCC-</a:t>
              </a:r>
              <a:r>
                <a:rPr lang="en-US" sz="1100" dirty="0" err="1">
                  <a:solidFill>
                    <a:srgbClr val="FF0000"/>
                  </a:solidFill>
                </a:rPr>
                <a:t>hh</a:t>
              </a:r>
              <a:r>
                <a:rPr lang="en-US" sz="1100" dirty="0">
                  <a:solidFill>
                    <a:srgbClr val="FF0000"/>
                  </a:solidFill>
                </a:rPr>
                <a:t> 580 MW)</a:t>
              </a: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562E7EF0-1D1B-1630-1CE7-3643DEFB6D3A}"/>
                </a:ext>
              </a:extLst>
            </p:cNvPr>
            <p:cNvSpPr/>
            <p:nvPr/>
          </p:nvSpPr>
          <p:spPr>
            <a:xfrm flipH="1">
              <a:off x="6261257" y="1279314"/>
              <a:ext cx="3240000" cy="507646"/>
            </a:xfrm>
            <a:prstGeom prst="homePlat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Increase energy efficiency</a:t>
              </a:r>
            </a:p>
            <a:p>
              <a:pPr algn="ctr"/>
              <a:r>
                <a:rPr lang="en-US" sz="1100" dirty="0">
                  <a:solidFill>
                    <a:srgbClr val="FF0000"/>
                  </a:solidFill>
                </a:rPr>
                <a:t>(COP at 1.9 K is about 1000)</a:t>
              </a:r>
            </a:p>
          </p:txBody>
        </p:sp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66871796-EA8A-BC28-2A18-059B93BAFF95}"/>
              </a:ext>
            </a:extLst>
          </p:cNvPr>
          <p:cNvSpPr/>
          <p:nvPr/>
        </p:nvSpPr>
        <p:spPr>
          <a:xfrm>
            <a:off x="586321" y="2155679"/>
            <a:ext cx="2945455" cy="461496"/>
          </a:xfrm>
          <a:prstGeom prst="homePlat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Risk with helium supply chain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(FCC-</a:t>
            </a:r>
            <a:r>
              <a:rPr lang="en-US" sz="1100" dirty="0" err="1">
                <a:solidFill>
                  <a:srgbClr val="FF0000"/>
                </a:solidFill>
              </a:rPr>
              <a:t>hh</a:t>
            </a:r>
            <a:r>
              <a:rPr lang="en-US" sz="1100" dirty="0">
                <a:solidFill>
                  <a:srgbClr val="FF0000"/>
                </a:solidFill>
              </a:rPr>
              <a:t> would require 900 tons of </a:t>
            </a:r>
            <a:r>
              <a:rPr lang="en-US" sz="1100" dirty="0" err="1">
                <a:solidFill>
                  <a:srgbClr val="FF0000"/>
                </a:solidFill>
              </a:rPr>
              <a:t>lHe</a:t>
            </a:r>
            <a:r>
              <a:rPr lang="en-US" sz="11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32D851A-AB53-E439-8969-F78C244EE73F}"/>
              </a:ext>
            </a:extLst>
          </p:cNvPr>
          <p:cNvSpPr/>
          <p:nvPr/>
        </p:nvSpPr>
        <p:spPr>
          <a:xfrm>
            <a:off x="905499" y="2948656"/>
            <a:ext cx="2945455" cy="461496"/>
          </a:xfrm>
          <a:prstGeom prst="homePlat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Infrastructure (magnet) cost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(FCC-</a:t>
            </a:r>
            <a:r>
              <a:rPr lang="en-US" sz="1100" dirty="0" err="1">
                <a:solidFill>
                  <a:srgbClr val="FF0000"/>
                </a:solidFill>
              </a:rPr>
              <a:t>hh</a:t>
            </a:r>
            <a:r>
              <a:rPr lang="en-US" sz="1100" dirty="0">
                <a:solidFill>
                  <a:srgbClr val="FF0000"/>
                </a:solidFill>
              </a:rPr>
              <a:t> quoted at 9 BCHF)</a:t>
            </a:r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E69A64B6-7ACB-4BB9-9503-80A14A588878}"/>
              </a:ext>
            </a:extLst>
          </p:cNvPr>
          <p:cNvSpPr/>
          <p:nvPr/>
        </p:nvSpPr>
        <p:spPr>
          <a:xfrm>
            <a:off x="3251094" y="1102542"/>
            <a:ext cx="2356364" cy="981818"/>
          </a:xfrm>
          <a:prstGeom prst="snip1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O</a:t>
            </a:r>
            <a:r>
              <a:rPr lang="en-CH" sz="1500" dirty="0">
                <a:solidFill>
                  <a:schemeClr val="tx1"/>
                </a:solidFill>
              </a:rPr>
              <a:t>perate SC magnets at </a:t>
            </a:r>
            <a:r>
              <a:rPr lang="en-CH" sz="1500" i="1" dirty="0">
                <a:solidFill>
                  <a:schemeClr val="tx1"/>
                </a:solidFill>
              </a:rPr>
              <a:t>higher</a:t>
            </a:r>
            <a:r>
              <a:rPr lang="en-CH" sz="1500" dirty="0">
                <a:solidFill>
                  <a:schemeClr val="tx1"/>
                </a:solidFill>
              </a:rPr>
              <a:t> cryogenic temperature (gas)</a:t>
            </a:r>
          </a:p>
          <a:p>
            <a:pPr algn="ctr"/>
            <a:endParaRPr lang="en-CH" sz="1500" dirty="0">
              <a:solidFill>
                <a:schemeClr val="tx1"/>
              </a:solidFill>
            </a:endParaRPr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F3451ADE-0B01-7A41-D711-400052A9A2D7}"/>
              </a:ext>
            </a:extLst>
          </p:cNvPr>
          <p:cNvSpPr/>
          <p:nvPr/>
        </p:nvSpPr>
        <p:spPr>
          <a:xfrm>
            <a:off x="3707067" y="1895518"/>
            <a:ext cx="2356364" cy="981818"/>
          </a:xfrm>
          <a:prstGeom prst="snip1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Avoid large liquid helium bath and operate with gas (lower density)</a:t>
            </a:r>
          </a:p>
          <a:p>
            <a:pPr algn="ctr"/>
            <a:endParaRPr lang="en-CH" sz="15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172EB4-066D-1E99-AE22-C83CA2C59E42}"/>
              </a:ext>
            </a:extLst>
          </p:cNvPr>
          <p:cNvGrpSpPr/>
          <p:nvPr/>
        </p:nvGrpSpPr>
        <p:grpSpPr>
          <a:xfrm>
            <a:off x="3920877" y="2688495"/>
            <a:ext cx="2719606" cy="1590801"/>
            <a:chOff x="4308201" y="2737685"/>
            <a:chExt cx="2991567" cy="1749881"/>
          </a:xfrm>
        </p:grpSpPr>
        <p:sp>
          <p:nvSpPr>
            <p:cNvPr id="15" name="Snip Single Corner Rectangle 14">
              <a:extLst>
                <a:ext uri="{FF2B5EF4-FFF2-40B4-BE49-F238E27FC236}">
                  <a16:creationId xmlns:a16="http://schemas.microsoft.com/office/drawing/2014/main" id="{6FDC5A9C-52DB-3CE2-1375-75F7D17FDD5D}"/>
                </a:ext>
              </a:extLst>
            </p:cNvPr>
            <p:cNvSpPr/>
            <p:nvPr/>
          </p:nvSpPr>
          <p:spPr>
            <a:xfrm>
              <a:off x="4574581" y="2737685"/>
              <a:ext cx="2592000" cy="1080000"/>
            </a:xfrm>
            <a:prstGeom prst="snip1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tx1"/>
                  </a:solidFill>
                </a:rPr>
                <a:t>Reduce SC cost per unit length and current</a:t>
              </a:r>
            </a:p>
            <a:p>
              <a:pPr algn="ctr"/>
              <a:endParaRPr lang="en-US" sz="1500" dirty="0">
                <a:solidFill>
                  <a:schemeClr val="tx1"/>
                </a:solidFill>
              </a:endParaRPr>
            </a:p>
            <a:p>
              <a:pPr algn="ctr"/>
              <a:endParaRPr lang="en-CH" sz="1500" dirty="0">
                <a:solidFill>
                  <a:schemeClr val="tx1"/>
                </a:solidFill>
              </a:endParaRPr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7F40EC76-2845-0A0B-9B33-A4EFE8D7689B}"/>
                </a:ext>
              </a:extLst>
            </p:cNvPr>
            <p:cNvSpPr/>
            <p:nvPr/>
          </p:nvSpPr>
          <p:spPr>
            <a:xfrm flipH="1">
              <a:off x="4308201" y="2737685"/>
              <a:ext cx="210567" cy="1741254"/>
            </a:xfrm>
            <a:prstGeom prst="rightBrace">
              <a:avLst>
                <a:gd name="adj1" fmla="val 43493"/>
                <a:gd name="adj2" fmla="val 31418"/>
              </a:avLst>
            </a:prstGeom>
            <a:ln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500">
                <a:solidFill>
                  <a:srgbClr val="FF0000"/>
                </a:solidFill>
              </a:endParaRPr>
            </a:p>
          </p:txBody>
        </p:sp>
        <p:sp>
          <p:nvSpPr>
            <p:cNvPr id="14" name="Snip Single Corner Rectangle 13">
              <a:extLst>
                <a:ext uri="{FF2B5EF4-FFF2-40B4-BE49-F238E27FC236}">
                  <a16:creationId xmlns:a16="http://schemas.microsoft.com/office/drawing/2014/main" id="{3A991707-4A1D-0406-B773-6C34BDC3C343}"/>
                </a:ext>
              </a:extLst>
            </p:cNvPr>
            <p:cNvSpPr/>
            <p:nvPr/>
          </p:nvSpPr>
          <p:spPr>
            <a:xfrm>
              <a:off x="4707768" y="3407566"/>
              <a:ext cx="2592000" cy="1080000"/>
            </a:xfrm>
            <a:prstGeom prst="snip1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tx1"/>
                  </a:solidFill>
                </a:rPr>
                <a:t>Increase coil current density to decrease conductor inventory</a:t>
              </a:r>
            </a:p>
            <a:p>
              <a:pPr algn="ctr"/>
              <a:endParaRPr lang="en-CH" sz="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9347182-3983-C569-6BEB-65C3FE30DB3A}"/>
              </a:ext>
            </a:extLst>
          </p:cNvPr>
          <p:cNvSpPr txBox="1"/>
          <p:nvPr/>
        </p:nvSpPr>
        <p:spPr>
          <a:xfrm>
            <a:off x="3222812" y="5163830"/>
            <a:ext cx="3206267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CH" sz="1800" dirty="0">
                <a:solidFill>
                  <a:srgbClr val="FF0000"/>
                </a:solidFill>
              </a:rPr>
              <a:t>ompact HTS windings </a:t>
            </a:r>
          </a:p>
          <a:p>
            <a:pPr marL="311730" indent="-311730">
              <a:buFont typeface="Arial" panose="020B0604020202020204" pitchFamily="34" charset="0"/>
              <a:buChar char="•"/>
            </a:pPr>
            <a:r>
              <a:rPr lang="en-CH" sz="1800" b="1" dirty="0">
                <a:solidFill>
                  <a:srgbClr val="FF0000"/>
                </a:solidFill>
              </a:rPr>
              <a:t>Target J</a:t>
            </a:r>
            <a:r>
              <a:rPr lang="en-CH" sz="1800" b="1" baseline="-25000" dirty="0">
                <a:solidFill>
                  <a:srgbClr val="FF0000"/>
                </a:solidFill>
              </a:rPr>
              <a:t>E</a:t>
            </a:r>
            <a:r>
              <a:rPr lang="en-CH" sz="1800" b="1" dirty="0">
                <a:solidFill>
                  <a:srgbClr val="FF0000"/>
                </a:solidFill>
              </a:rPr>
              <a:t> 1000 A/mm</a:t>
            </a:r>
            <a:r>
              <a:rPr lang="en-CH" sz="1800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CH" sz="1800" dirty="0">
                <a:solidFill>
                  <a:srgbClr val="FF0000"/>
                </a:solidFill>
              </a:rPr>
              <a:t>Operation in gaseous He</a:t>
            </a:r>
          </a:p>
          <a:p>
            <a:pPr marL="311730" indent="-31173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R</a:t>
            </a:r>
            <a:r>
              <a:rPr lang="en-CH" sz="1800" b="1" dirty="0">
                <a:solidFill>
                  <a:srgbClr val="FF0000"/>
                </a:solidFill>
              </a:rPr>
              <a:t>ange of 15…25 K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CC2AA5-87BF-27EF-6271-E768C10CCD03}"/>
              </a:ext>
            </a:extLst>
          </p:cNvPr>
          <p:cNvGrpSpPr/>
          <p:nvPr/>
        </p:nvGrpSpPr>
        <p:grpSpPr>
          <a:xfrm>
            <a:off x="609713" y="4325240"/>
            <a:ext cx="8434381" cy="2386764"/>
            <a:chOff x="764310" y="4591216"/>
            <a:chExt cx="9277820" cy="262544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DB673B4-2AC1-F8CC-BFB9-1C4E6261D918}"/>
                </a:ext>
              </a:extLst>
            </p:cNvPr>
            <p:cNvGrpSpPr/>
            <p:nvPr/>
          </p:nvGrpSpPr>
          <p:grpSpPr>
            <a:xfrm>
              <a:off x="764310" y="4598390"/>
              <a:ext cx="2769375" cy="2618266"/>
              <a:chOff x="6466829" y="970082"/>
              <a:chExt cx="2520000" cy="2382499"/>
            </a:xfrm>
          </p:grpSpPr>
          <p:pic>
            <p:nvPicPr>
              <p:cNvPr id="26" name="Image 12">
                <a:extLst>
                  <a:ext uri="{FF2B5EF4-FFF2-40B4-BE49-F238E27FC236}">
                    <a16:creationId xmlns:a16="http://schemas.microsoft.com/office/drawing/2014/main" id="{59EF9D39-F517-72BB-6666-1D355D663E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2000" t="16420" r="6667" b="24568"/>
              <a:stretch/>
            </p:blipFill>
            <p:spPr>
              <a:xfrm>
                <a:off x="6466829" y="970082"/>
                <a:ext cx="2520000" cy="235265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7426F1-E44B-E3F8-5CA0-29AE2D1F7C2C}"/>
                  </a:ext>
                </a:extLst>
              </p:cNvPr>
              <p:cNvSpPr txBox="1"/>
              <p:nvPr/>
            </p:nvSpPr>
            <p:spPr>
              <a:xfrm>
                <a:off x="6991107" y="2644666"/>
                <a:ext cx="1966182" cy="707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CH" sz="1998" dirty="0">
                    <a:solidFill>
                      <a:schemeClr val="bg1"/>
                    </a:solidFill>
                  </a:rPr>
                  <a:t>5 T at 2800 A</a:t>
                </a:r>
              </a:p>
              <a:p>
                <a:pPr algn="r"/>
                <a:r>
                  <a:rPr lang="en-CH" sz="1998" dirty="0">
                    <a:solidFill>
                      <a:schemeClr val="bg1"/>
                    </a:solidFill>
                  </a:rPr>
                  <a:t>J</a:t>
                </a:r>
                <a:r>
                  <a:rPr lang="en-CH" sz="1998" baseline="-25000" dirty="0">
                    <a:solidFill>
                      <a:schemeClr val="bg1"/>
                    </a:solidFill>
                  </a:rPr>
                  <a:t>E</a:t>
                </a:r>
                <a:r>
                  <a:rPr lang="en-CH" sz="1998" dirty="0">
                    <a:solidFill>
                      <a:schemeClr val="bg1"/>
                    </a:solidFill>
                  </a:rPr>
                  <a:t> = 250 A/mm</a:t>
                </a:r>
                <a:r>
                  <a:rPr lang="en-CH" sz="1998" baseline="30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6863082-C271-FD1B-C744-F166FD2F1E4C}"/>
                </a:ext>
              </a:extLst>
            </p:cNvPr>
            <p:cNvGrpSpPr/>
            <p:nvPr/>
          </p:nvGrpSpPr>
          <p:grpSpPr>
            <a:xfrm>
              <a:off x="7272755" y="4591216"/>
              <a:ext cx="2769375" cy="2599822"/>
              <a:chOff x="7121507" y="3518203"/>
              <a:chExt cx="2520000" cy="2365715"/>
            </a:xfrm>
          </p:grpSpPr>
          <p:pic>
            <p:nvPicPr>
              <p:cNvPr id="29" name="Image 15">
                <a:extLst>
                  <a:ext uri="{FF2B5EF4-FFF2-40B4-BE49-F238E27FC236}">
                    <a16:creationId xmlns:a16="http://schemas.microsoft.com/office/drawing/2014/main" id="{DEB92220-B115-A556-A0F5-B6443BEDA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357" t="16031" r="7643" b="25556"/>
              <a:stretch/>
            </p:blipFill>
            <p:spPr>
              <a:xfrm>
                <a:off x="7121507" y="3518203"/>
                <a:ext cx="2520000" cy="236571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6F399C8-6B69-267F-0C85-D1152826E6D6}"/>
                  </a:ext>
                </a:extLst>
              </p:cNvPr>
              <p:cNvSpPr txBox="1"/>
              <p:nvPr/>
            </p:nvSpPr>
            <p:spPr>
              <a:xfrm>
                <a:off x="7614542" y="5171564"/>
                <a:ext cx="2026962" cy="707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CH" sz="1998" b="1" dirty="0">
                    <a:solidFill>
                      <a:schemeClr val="bg1"/>
                    </a:solidFill>
                  </a:rPr>
                  <a:t>16 T at 2800 A</a:t>
                </a:r>
              </a:p>
              <a:p>
                <a:pPr algn="r"/>
                <a:r>
                  <a:rPr lang="en-CH" sz="1998" b="1" dirty="0">
                    <a:solidFill>
                      <a:schemeClr val="bg1"/>
                    </a:solidFill>
                  </a:rPr>
                  <a:t>J</a:t>
                </a:r>
                <a:r>
                  <a:rPr lang="en-CH" sz="1998" b="1" baseline="-25000" dirty="0">
                    <a:solidFill>
                      <a:schemeClr val="bg1"/>
                    </a:solidFill>
                  </a:rPr>
                  <a:t>E</a:t>
                </a:r>
                <a:r>
                  <a:rPr lang="en-CH" sz="1998" b="1" dirty="0">
                    <a:solidFill>
                      <a:schemeClr val="bg1"/>
                    </a:solidFill>
                  </a:rPr>
                  <a:t> = 850 A/mm</a:t>
                </a:r>
                <a:r>
                  <a:rPr lang="en-CH" sz="1998" b="1" baseline="30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34" name="Chevron 33">
              <a:extLst>
                <a:ext uri="{FF2B5EF4-FFF2-40B4-BE49-F238E27FC236}">
                  <a16:creationId xmlns:a16="http://schemas.microsoft.com/office/drawing/2014/main" id="{347E7700-1317-5EB6-BA67-F949ABB48A31}"/>
                </a:ext>
              </a:extLst>
            </p:cNvPr>
            <p:cNvSpPr/>
            <p:nvPr/>
          </p:nvSpPr>
          <p:spPr>
            <a:xfrm>
              <a:off x="3615741" y="4797679"/>
              <a:ext cx="3612091" cy="645638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36" dirty="0"/>
                <a:t>C</a:t>
              </a:r>
              <a:r>
                <a:rPr lang="en-CH" sz="1636" dirty="0"/>
                <a:t>alculation example</a:t>
              </a:r>
            </a:p>
            <a:p>
              <a:pPr algn="ctr"/>
              <a:r>
                <a:rPr lang="en-CH" sz="1091" dirty="0"/>
                <a:t>(T. Lecrevisse, CEA)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47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435280" cy="48574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Accelerator magnets and examples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HEP detector magnets and examples</a:t>
            </a:r>
          </a:p>
          <a:p>
            <a:pPr>
              <a:lnSpc>
                <a:spcPct val="90000"/>
              </a:lnSpc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Resistive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coil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magnet designs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Superconductors and their delicacies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limits of accelerator magnets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Muon collider magnet challenges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</a:rPr>
              <a:t>Summary and perspective</a:t>
            </a:r>
          </a:p>
        </p:txBody>
      </p:sp>
    </p:spTree>
    <p:extLst>
      <p:ext uri="{BB962C8B-B14F-4D97-AF65-F5344CB8AC3E}">
        <p14:creationId xmlns:p14="http://schemas.microsoft.com/office/powerpoint/2010/main" val="3916793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349F3-4DB4-A24B-F357-95D3605A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Summary and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6C26D-96CB-8836-E1B9-4013A52A3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36992"/>
          </a:xfrm>
        </p:spPr>
        <p:txBody>
          <a:bodyPr>
            <a:normAutofit fontScale="92500" lnSpcReduction="20000"/>
          </a:bodyPr>
          <a:lstStyle/>
          <a:p>
            <a:r>
              <a:rPr lang="en-CH" dirty="0"/>
              <a:t>Superconducting magnets, one of the key technologies of accelerators, may be on the verge of a </a:t>
            </a:r>
            <a:r>
              <a:rPr lang="en-CH" i="1" dirty="0"/>
              <a:t>grand change</a:t>
            </a:r>
            <a:r>
              <a:rPr lang="en-CH" dirty="0"/>
              <a:t>. Thanks to HTS, and driven by:</a:t>
            </a:r>
          </a:p>
          <a:p>
            <a:pPr lvl="1"/>
            <a:r>
              <a:rPr lang="en-US" dirty="0"/>
              <a:t>N</a:t>
            </a:r>
            <a:r>
              <a:rPr lang="en-CH" dirty="0"/>
              <a:t>eeds for yet higher fields, as usual, but also …</a:t>
            </a:r>
          </a:p>
          <a:p>
            <a:pPr lvl="1"/>
            <a:r>
              <a:rPr lang="en-US" dirty="0"/>
              <a:t>… considerations of e</a:t>
            </a:r>
            <a:r>
              <a:rPr lang="en-CH" dirty="0"/>
              <a:t>nergy efficiency, supply chain risk reduction and sustainability</a:t>
            </a:r>
          </a:p>
          <a:p>
            <a:r>
              <a:rPr lang="en-CH" dirty="0"/>
              <a:t>This will be possible overcoming known limitations from mechanics and quench protection by:</a:t>
            </a:r>
          </a:p>
          <a:p>
            <a:pPr lvl="1"/>
            <a:r>
              <a:rPr lang="en-US" dirty="0"/>
              <a:t>I</a:t>
            </a:r>
            <a:r>
              <a:rPr lang="en-CH" dirty="0"/>
              <a:t>nnovation (e.g. non-insulated windings), that …</a:t>
            </a:r>
          </a:p>
          <a:p>
            <a:pPr lvl="1"/>
            <a:r>
              <a:rPr lang="en-US" dirty="0"/>
              <a:t>… break</a:t>
            </a:r>
            <a:r>
              <a:rPr lang="en-CH" dirty="0"/>
              <a:t> the scalings I discussed here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CH" dirty="0">
                <a:solidFill>
                  <a:srgbClr val="FF0000"/>
                </a:solidFill>
              </a:rPr>
              <a:t>hese are exciting times for all, </a:t>
            </a:r>
            <a:r>
              <a:rPr lang="en-CH" b="1" dirty="0">
                <a:solidFill>
                  <a:srgbClr val="FF0000"/>
                </a:solidFill>
              </a:rPr>
              <a:t>for you foremost !</a:t>
            </a:r>
          </a:p>
        </p:txBody>
      </p:sp>
    </p:spTree>
    <p:extLst>
      <p:ext uri="{BB962C8B-B14F-4D97-AF65-F5344CB8AC3E}">
        <p14:creationId xmlns:p14="http://schemas.microsoft.com/office/powerpoint/2010/main" val="24200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9A9EF6C-277A-F368-5740-1B842D024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2" b="5887"/>
          <a:stretch/>
        </p:blipFill>
        <p:spPr bwMode="auto">
          <a:xfrm>
            <a:off x="1154889" y="981189"/>
            <a:ext cx="7424031" cy="572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CCC3BE-DD98-811B-2DD0-E0D3EC39937E}"/>
              </a:ext>
            </a:extLst>
          </p:cNvPr>
          <p:cNvGrpSpPr/>
          <p:nvPr/>
        </p:nvGrpSpPr>
        <p:grpSpPr>
          <a:xfrm>
            <a:off x="114083" y="1785347"/>
            <a:ext cx="2855148" cy="4530832"/>
            <a:chOff x="292928" y="225014"/>
            <a:chExt cx="2855148" cy="453083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9CB3E31-1ABB-3ACE-B9F2-CE3A624405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8" r="8197"/>
            <a:stretch/>
          </p:blipFill>
          <p:spPr bwMode="auto">
            <a:xfrm>
              <a:off x="292928" y="225014"/>
              <a:ext cx="2855148" cy="45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092586-7717-A796-81DF-9D74C061AB42}"/>
                </a:ext>
              </a:extLst>
            </p:cNvPr>
            <p:cNvSpPr txBox="1"/>
            <p:nvPr/>
          </p:nvSpPr>
          <p:spPr>
            <a:xfrm>
              <a:off x="712074" y="4193190"/>
              <a:ext cx="19768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10</a:t>
              </a:r>
              <a:r>
                <a:rPr lang="en-US" sz="2800" baseline="30000" dirty="0">
                  <a:solidFill>
                    <a:schemeClr val="bg1"/>
                  </a:solidFill>
                </a:rPr>
                <a:t>8</a:t>
              </a:r>
              <a:r>
                <a:rPr lang="en-US" sz="2800" dirty="0">
                  <a:solidFill>
                    <a:schemeClr val="bg1"/>
                  </a:solidFill>
                </a:rPr>
                <a:t>…10</a:t>
              </a:r>
              <a:r>
                <a:rPr lang="en-US" sz="2800" baseline="30000" dirty="0">
                  <a:solidFill>
                    <a:schemeClr val="bg1"/>
                  </a:solidFill>
                </a:rPr>
                <a:t>11</a:t>
              </a:r>
              <a:r>
                <a:rPr lang="en-US" sz="2800" dirty="0">
                  <a:solidFill>
                    <a:schemeClr val="bg1"/>
                  </a:solidFill>
                </a:rPr>
                <a:t> 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95ACF10-1714-16CB-AEFB-CDCC87C657E7}"/>
              </a:ext>
            </a:extLst>
          </p:cNvPr>
          <p:cNvSpPr txBox="1"/>
          <p:nvPr/>
        </p:nvSpPr>
        <p:spPr>
          <a:xfrm>
            <a:off x="1165163" y="981189"/>
            <a:ext cx="742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Magnetar found very close to the supermassive black hole, Sagittarius A*, at the center of the Milky Way</a:t>
            </a:r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26F226B-B1A5-8460-556C-C23025F5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565"/>
          </a:xfrm>
        </p:spPr>
        <p:txBody>
          <a:bodyPr/>
          <a:lstStyle/>
          <a:p>
            <a:r>
              <a:rPr lang="en-CH" b="1" i="1" dirty="0"/>
              <a:t>Magnetars</a:t>
            </a:r>
            <a:r>
              <a:rPr lang="en-CH" dirty="0"/>
              <a:t> – the ultimate frontier 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6E7C15-8D46-138D-E266-394247119F91}"/>
              </a:ext>
            </a:extLst>
          </p:cNvPr>
          <p:cNvSpPr txBox="1"/>
          <p:nvPr/>
        </p:nvSpPr>
        <p:spPr>
          <a:xfrm>
            <a:off x="1165163" y="6319219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</a:t>
            </a:r>
            <a:r>
              <a:rPr lang="en-CH" sz="1800" dirty="0">
                <a:solidFill>
                  <a:schemeClr val="bg1"/>
                </a:solidFill>
              </a:rPr>
              <a:t>mage courtesy of NASA</a:t>
            </a:r>
          </a:p>
        </p:txBody>
      </p:sp>
    </p:spTree>
    <p:extLst>
      <p:ext uri="{BB962C8B-B14F-4D97-AF65-F5344CB8AC3E}">
        <p14:creationId xmlns:p14="http://schemas.microsoft.com/office/powerpoint/2010/main" val="84881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Perturbation overview</a:t>
            </a:r>
          </a:p>
        </p:txBody>
      </p: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45742"/>
            <a:ext cx="7416824" cy="509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129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stable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703568" cy="49685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Superconductor stability is the art of balancing large stored energies (and potential for energy release) with a little capital </a:t>
            </a:r>
          </a:p>
          <a:p>
            <a:r>
              <a:rPr lang="en-US" dirty="0"/>
              <a:t>Extremely important in LTS-based magnet to reach the desired performance (10 MJ </a:t>
            </a:r>
            <a:r>
              <a:rPr lang="en-US" dirty="0" err="1"/>
              <a:t>vs</a:t>
            </a:r>
            <a:r>
              <a:rPr lang="en-US" dirty="0"/>
              <a:t> 10 </a:t>
            </a:r>
            <a:r>
              <a:rPr lang="en-US" dirty="0" err="1"/>
              <a:t>mJ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Generally not an issue for HTS-based magnets</a:t>
            </a:r>
          </a:p>
          <a:p>
            <a:r>
              <a:rPr lang="en-US" dirty="0"/>
              <a:t>Stability is not </a:t>
            </a:r>
            <a:r>
              <a:rPr lang="en-US" i="1" dirty="0"/>
              <a:t>absolute</a:t>
            </a:r>
            <a:r>
              <a:rPr lang="en-US" dirty="0"/>
              <a:t>, it implies </a:t>
            </a:r>
            <a:r>
              <a:rPr lang="en-US" dirty="0">
                <a:solidFill>
                  <a:srgbClr val="FF0000"/>
                </a:solidFill>
              </a:rPr>
              <a:t>comparing the perturbation spectrum to the available margin</a:t>
            </a:r>
          </a:p>
          <a:p>
            <a:r>
              <a:rPr lang="en-US" dirty="0"/>
              <a:t>Several strategies can be applied to achieve stable operating conditions under the envelope of foreseeable perturbation spectrum</a:t>
            </a:r>
          </a:p>
        </p:txBody>
      </p:sp>
      <p:pic>
        <p:nvPicPr>
          <p:cNvPr id="5" name="Picture 4" descr="equilibrium-floatoFlickr-by-nc-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02" y="116632"/>
            <a:ext cx="194669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6260"/>
                <a:ext cx="8229600" cy="4857403"/>
              </a:xfrm>
              <a:ln>
                <a:noFill/>
              </a:ln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The simplest (and conservative) approximation for the evolution of the temperature during a thermal transient is to assume adiabatic behavior at the location of the perturbation:</a:t>
                </a:r>
              </a:p>
              <a:p>
                <a:endParaRPr lang="en-US" sz="1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9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9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f>
                        <m:fPr>
                          <m:ctrlPr>
                            <a:rPr lang="en-US" sz="3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900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sz="39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9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9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acc>
                      <m:sSubSup>
                        <m:sSubSupPr>
                          <m:ctrlPr>
                            <a:rPr lang="en-US" sz="39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9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39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3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9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9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9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900" b="0" i="1" smtClean="0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  <m:sup>
                          <m:r>
                            <a:rPr lang="en-US" sz="3900" b="0" i="1" smtClean="0">
                              <a:latin typeface="Cambria Math" panose="02040503050406030204" pitchFamily="18" charset="0"/>
                            </a:rPr>
                            <m:t>′′′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endParaRPr lang="en-US" sz="1500" dirty="0"/>
              </a:p>
              <a:p>
                <a:r>
                  <a:rPr lang="en-US" dirty="0"/>
                  <a:t>Average heat capacity:</a:t>
                </a:r>
              </a:p>
              <a:p>
                <a:endParaRPr lang="en-US" dirty="0"/>
              </a:p>
              <a:p>
                <a:r>
                  <a:rPr lang="en-US" dirty="0"/>
                  <a:t>Average resistivity: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6260"/>
                <a:ext cx="8229600" cy="4857403"/>
              </a:xfrm>
              <a:blipFill>
                <a:blip r:embed="rId2"/>
                <a:stretch>
                  <a:fillRect l="-1698" t="-2344" r="-1852" b="-1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Adiabatic heat balance</a:t>
            </a:r>
          </a:p>
        </p:txBody>
      </p:sp>
      <p:pic>
        <p:nvPicPr>
          <p:cNvPr id="8" name="Picture 7" descr="Screen shot 2013-01-13 at 6.44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58362"/>
            <a:ext cx="1803400" cy="919734"/>
          </a:xfrm>
          <a:prstGeom prst="rect">
            <a:avLst/>
          </a:prstGeom>
        </p:spPr>
      </p:pic>
      <p:pic>
        <p:nvPicPr>
          <p:cNvPr id="9" name="Picture 8" descr="Screen shot 2013-01-13 at 6.44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61390"/>
            <a:ext cx="1451737" cy="10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7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Adiabatic 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0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990600"/>
                <a:ext cx="8229600" cy="5135563"/>
              </a:xfrm>
            </p:spPr>
            <p:txBody>
              <a:bodyPr/>
              <a:lstStyle/>
              <a:p>
                <a:r>
                  <a:rPr lang="en-US" dirty="0"/>
                  <a:t>Stable operation is possible only if the superconductor is below its critical surface</a:t>
                </a:r>
              </a:p>
              <a:p>
                <a:pPr lvl="1"/>
                <a:r>
                  <a:rPr lang="en-US" dirty="0"/>
                  <a:t>No resistivity, hence no Joule heating</a:t>
                </a:r>
              </a:p>
              <a:p>
                <a:r>
                  <a:rPr lang="en-US" dirty="0"/>
                  <a:t>Integrate the adiabatic heat balance:</a:t>
                </a:r>
              </a:p>
              <a:p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′′′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𝑜𝑝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𝑑𝑇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sz="1200" dirty="0"/>
              </a:p>
            </p:txBody>
          </p:sp>
        </mc:Choice>
        <mc:Fallback xmlns="">
          <p:sp>
            <p:nvSpPr>
              <p:cNvPr id="1536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990600"/>
                <a:ext cx="8229600" cy="5135563"/>
              </a:xfrm>
              <a:blipFill>
                <a:blip r:embed="rId2"/>
                <a:stretch>
                  <a:fillRect l="-1852" t="-1481" b="-2543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Screen Shot 2013-05-01 at 8.35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82" y="4653054"/>
            <a:ext cx="2915816" cy="6106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3613" name="AutoShape 13"/>
          <p:cNvSpPr>
            <a:spLocks/>
          </p:cNvSpPr>
          <p:nvPr/>
        </p:nvSpPr>
        <p:spPr bwMode="auto">
          <a:xfrm>
            <a:off x="91711" y="5282396"/>
            <a:ext cx="2481513" cy="523220"/>
          </a:xfrm>
          <a:prstGeom prst="accentCallout2">
            <a:avLst>
              <a:gd name="adj1" fmla="val 30380"/>
              <a:gd name="adj2" fmla="val 104593"/>
              <a:gd name="adj3" fmla="val 30380"/>
              <a:gd name="adj4" fmla="val 117774"/>
              <a:gd name="adj5" fmla="val -20872"/>
              <a:gd name="adj6" fmla="val 125288"/>
            </a:avLst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energy margin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711" y="5584978"/>
            <a:ext cx="7139699" cy="1228398"/>
            <a:chOff x="900987" y="5553658"/>
            <a:chExt cx="7139699" cy="1228398"/>
          </a:xfrm>
        </p:grpSpPr>
        <p:pic>
          <p:nvPicPr>
            <p:cNvPr id="15360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691" y="5553658"/>
              <a:ext cx="2952995" cy="1228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3614" name="AutoShape 14"/>
            <p:cNvSpPr>
              <a:spLocks/>
            </p:cNvSpPr>
            <p:nvPr/>
          </p:nvSpPr>
          <p:spPr bwMode="auto">
            <a:xfrm>
              <a:off x="900987" y="6035906"/>
              <a:ext cx="3297378" cy="523220"/>
            </a:xfrm>
            <a:prstGeom prst="accentCallout2">
              <a:avLst>
                <a:gd name="adj1" fmla="val 30380"/>
                <a:gd name="adj2" fmla="val 103500"/>
                <a:gd name="adj3" fmla="val 30380"/>
                <a:gd name="adj4" fmla="val 110282"/>
                <a:gd name="adj5" fmla="val -179108"/>
                <a:gd name="adj6" fmla="val 116490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/>
                <a:t>volumetric enthalpy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3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26563</TotalTime>
  <Words>3364</Words>
  <Application>Microsoft Macintosh PowerPoint</Application>
  <PresentationFormat>On-screen Show (4:3)</PresentationFormat>
  <Paragraphs>569</Paragraphs>
  <Slides>54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 limited</vt:lpstr>
      <vt:lpstr>Arial</vt:lpstr>
      <vt:lpstr>Calibri</vt:lpstr>
      <vt:lpstr>Cambria Math</vt:lpstr>
      <vt:lpstr>Helvetica Light</vt:lpstr>
      <vt:lpstr>Symbol</vt:lpstr>
      <vt:lpstr>Tahoma</vt:lpstr>
      <vt:lpstr>Times</vt:lpstr>
      <vt:lpstr>Times New Roman</vt:lpstr>
      <vt:lpstr>Office Theme</vt:lpstr>
      <vt:lpstr>Equation</vt:lpstr>
      <vt:lpstr>Magnets Part II</vt:lpstr>
      <vt:lpstr>Superconductors JE</vt:lpstr>
      <vt:lpstr>Overview</vt:lpstr>
      <vt:lpstr>Overview</vt:lpstr>
      <vt:lpstr>Stability and quench  event-tree</vt:lpstr>
      <vt:lpstr>Perturbation overview</vt:lpstr>
      <vt:lpstr>Is it stable ?</vt:lpstr>
      <vt:lpstr>Adiabatic heat balance</vt:lpstr>
      <vt:lpstr>Adiabatic stability</vt:lpstr>
      <vt:lpstr>Enthalpy reserve</vt:lpstr>
      <vt:lpstr>A summary of LTS strategies</vt:lpstr>
      <vt:lpstr>Limit 1 – Operating margin</vt:lpstr>
      <vt:lpstr>What is a quench ?</vt:lpstr>
      <vt:lpstr>Why is it a problem ?</vt:lpstr>
      <vt:lpstr>Detection, switch and dump</vt:lpstr>
      <vt:lpstr>Hot-spot limits</vt:lpstr>
      <vt:lpstr>Hot spot temperature</vt:lpstr>
      <vt:lpstr>G(Tmax) for pure materials</vt:lpstr>
      <vt:lpstr>Quench Capital vs. Tax</vt:lpstr>
      <vt:lpstr>External dump of a magnet</vt:lpstr>
      <vt:lpstr>Protection at high fields</vt:lpstr>
      <vt:lpstr>Magnet strings</vt:lpstr>
      <vt:lpstr>Quench heaters</vt:lpstr>
      <vt:lpstr>Self dump of a magnet</vt:lpstr>
      <vt:lpstr>Scaling for self dump</vt:lpstr>
      <vt:lpstr>Sample scaling study – self dump</vt:lpstr>
      <vt:lpstr>Hot spot temperature limits</vt:lpstr>
      <vt:lpstr>Limit 2 – Quench protection</vt:lpstr>
      <vt:lpstr>Forces</vt:lpstr>
      <vt:lpstr>Electromagnetic forces - solenoid</vt:lpstr>
      <vt:lpstr>Magnetic pressure</vt:lpstr>
      <vt:lpstr>Electromagnetic forces: dipole</vt:lpstr>
      <vt:lpstr>Forces in dipole coils</vt:lpstr>
      <vt:lpstr>Magnet structures</vt:lpstr>
      <vt:lpstr>Stress in high field magnets</vt:lpstr>
      <vt:lpstr>Limit 3 – Stress and strain</vt:lpstr>
      <vt:lpstr>High field solenoids</vt:lpstr>
      <vt:lpstr>High field dipoles (FCC-hh)</vt:lpstr>
      <vt:lpstr>Overview</vt:lpstr>
      <vt:lpstr>Muon Collider magnets</vt:lpstr>
      <vt:lpstr>Target and capture solenoid (20 T)</vt:lpstr>
      <vt:lpstr>Final cooling (40 T)</vt:lpstr>
      <vt:lpstr>Back to the future – NI coils</vt:lpstr>
      <vt:lpstr>Accelerator magnets (±1.8 T)</vt:lpstr>
      <vt:lpstr>Collider magnets limits (Nb3Sn)</vt:lpstr>
      <vt:lpstr>The need for energy</vt:lpstr>
      <vt:lpstr>PowerPoint Presentation</vt:lpstr>
      <vt:lpstr>Energy efficient cryogenics</vt:lpstr>
      <vt:lpstr>Conductor cost</vt:lpstr>
      <vt:lpstr>Compact windings</vt:lpstr>
      <vt:lpstr>The HEP push towards HTS</vt:lpstr>
      <vt:lpstr>Overview</vt:lpstr>
      <vt:lpstr>Summary and perspective</vt:lpstr>
      <vt:lpstr>Magnetars – the ultimate frontier !</vt:lpstr>
    </vt:vector>
  </TitlesOfParts>
  <Company>CryoSoft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Measurement</dc:title>
  <dc:creator>Cri &amp; Lu</dc:creator>
  <cp:lastModifiedBy>Luca Bottura</cp:lastModifiedBy>
  <cp:revision>469</cp:revision>
  <cp:lastPrinted>2003-04-28T12:48:53Z</cp:lastPrinted>
  <dcterms:created xsi:type="dcterms:W3CDTF">2002-02-15T21:15:21Z</dcterms:created>
  <dcterms:modified xsi:type="dcterms:W3CDTF">2023-07-29T14:09:00Z</dcterms:modified>
</cp:coreProperties>
</file>