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2" r:id="rId5"/>
  </p:sldMasterIdLst>
  <p:notesMasterIdLst>
    <p:notesMasterId r:id="rId57"/>
  </p:notesMasterIdLst>
  <p:handoutMasterIdLst>
    <p:handoutMasterId r:id="rId58"/>
  </p:handoutMasterIdLst>
  <p:sldIdLst>
    <p:sldId id="264" r:id="rId6"/>
    <p:sldId id="370" r:id="rId7"/>
    <p:sldId id="367" r:id="rId8"/>
    <p:sldId id="444" r:id="rId9"/>
    <p:sldId id="366" r:id="rId10"/>
    <p:sldId id="368" r:id="rId11"/>
    <p:sldId id="377" r:id="rId12"/>
    <p:sldId id="375" r:id="rId13"/>
    <p:sldId id="379" r:id="rId14"/>
    <p:sldId id="380" r:id="rId15"/>
    <p:sldId id="381" r:id="rId16"/>
    <p:sldId id="382" r:id="rId17"/>
    <p:sldId id="431" r:id="rId18"/>
    <p:sldId id="389" r:id="rId19"/>
    <p:sldId id="390" r:id="rId20"/>
    <p:sldId id="445" r:id="rId21"/>
    <p:sldId id="388" r:id="rId22"/>
    <p:sldId id="392" r:id="rId23"/>
    <p:sldId id="393" r:id="rId24"/>
    <p:sldId id="396" r:id="rId25"/>
    <p:sldId id="394" r:id="rId26"/>
    <p:sldId id="399" r:id="rId27"/>
    <p:sldId id="436" r:id="rId28"/>
    <p:sldId id="406" r:id="rId29"/>
    <p:sldId id="401" r:id="rId30"/>
    <p:sldId id="407" r:id="rId31"/>
    <p:sldId id="408" r:id="rId32"/>
    <p:sldId id="432" r:id="rId33"/>
    <p:sldId id="433" r:id="rId34"/>
    <p:sldId id="434" r:id="rId35"/>
    <p:sldId id="435" r:id="rId36"/>
    <p:sldId id="442" r:id="rId37"/>
    <p:sldId id="409" r:id="rId38"/>
    <p:sldId id="422" r:id="rId39"/>
    <p:sldId id="424" r:id="rId40"/>
    <p:sldId id="425" r:id="rId41"/>
    <p:sldId id="427" r:id="rId42"/>
    <p:sldId id="437" r:id="rId43"/>
    <p:sldId id="412" r:id="rId44"/>
    <p:sldId id="438" r:id="rId45"/>
    <p:sldId id="429" r:id="rId46"/>
    <p:sldId id="414" r:id="rId47"/>
    <p:sldId id="415" r:id="rId48"/>
    <p:sldId id="417" r:id="rId49"/>
    <p:sldId id="418" r:id="rId50"/>
    <p:sldId id="374" r:id="rId51"/>
    <p:sldId id="443" r:id="rId52"/>
    <p:sldId id="267" r:id="rId53"/>
    <p:sldId id="447" r:id="rId54"/>
    <p:sldId id="450" r:id="rId55"/>
    <p:sldId id="451" r:id="rId56"/>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EEC76D-DE2E-C2DA-FE98-FE66F8FFFFA5}" name="Lucchesi Donatella" initials="LD" userId="S::donatella.lucchesi@unipd.it::538be0e9-7439-430f-bf26-6b11b13e76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7F00"/>
    <a:srgbClr val="FFFFFF"/>
    <a:srgbClr val="00B050"/>
    <a:srgbClr val="272E5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23" autoAdjust="0"/>
  </p:normalViewPr>
  <p:slideViewPr>
    <p:cSldViewPr snapToObjects="1" showGuides="1">
      <p:cViewPr varScale="1">
        <p:scale>
          <a:sx n="112" d="100"/>
          <a:sy n="112" d="100"/>
        </p:scale>
        <p:origin x="77" y="14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D03EEF-9089-C744-8C93-EE73F8B15776}" type="datetimeFigureOut">
              <a:rPr lang="fr-FR" smtClean="0"/>
              <a:pPr/>
              <a:t>28/07/2023</a:t>
            </a:fld>
            <a:endParaRPr lang="en-GB"/>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F8E451-F231-B046-B379-61FE019F64C0}" type="slidenum">
              <a:rPr lang="en-GB" smtClean="0"/>
              <a:pPr/>
              <a:t>‹N°›</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57F9A8-E4A4-1C40-93CC-37CDF0C3283E}" type="datetimeFigureOut">
              <a:rPr lang="fr-FR" smtClean="0"/>
              <a:pPr/>
              <a:t>28/07/2023</a:t>
            </a:fld>
            <a:endParaRPr lang="en-GB"/>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393A5D-14D6-4646-84B9-A0E78F83D06C}" type="slidenum">
              <a:rPr lang="en-GB" smtClean="0"/>
              <a:pPr/>
              <a:t>‹N°›</a:t>
            </a:fld>
            <a:endParaRPr lang="en-GB"/>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393A5D-14D6-4646-84B9-A0E78F83D06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80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393A5D-14D6-4646-84B9-A0E78F83D06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347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393A5D-14D6-4646-84B9-A0E78F83D06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00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393A5D-14D6-4646-84B9-A0E78F83D06C}" type="slidenum">
              <a:rPr lang="en-GB" smtClean="0"/>
              <a:pPr/>
              <a:t>25</a:t>
            </a:fld>
            <a:endParaRPr lang="en-GB"/>
          </a:p>
        </p:txBody>
      </p:sp>
    </p:spTree>
    <p:extLst>
      <p:ext uri="{BB962C8B-B14F-4D97-AF65-F5344CB8AC3E}">
        <p14:creationId xmlns:p14="http://schemas.microsoft.com/office/powerpoint/2010/main" val="2771487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393A5D-14D6-4646-84B9-A0E78F83D06C}" type="slidenum">
              <a:rPr lang="en-GB" smtClean="0"/>
              <a:pPr/>
              <a:t>26</a:t>
            </a:fld>
            <a:endParaRPr lang="en-GB"/>
          </a:p>
        </p:txBody>
      </p:sp>
    </p:spTree>
    <p:extLst>
      <p:ext uri="{BB962C8B-B14F-4D97-AF65-F5344CB8AC3E}">
        <p14:creationId xmlns:p14="http://schemas.microsoft.com/office/powerpoint/2010/main" val="242277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93A5D-14D6-4646-84B9-A0E78F83D06C}" type="slidenum">
              <a:rPr lang="en-GB" smtClean="0"/>
              <a:pPr/>
              <a:t>32</a:t>
            </a:fld>
            <a:endParaRPr lang="en-GB"/>
          </a:p>
        </p:txBody>
      </p:sp>
    </p:spTree>
    <p:extLst>
      <p:ext uri="{BB962C8B-B14F-4D97-AF65-F5344CB8AC3E}">
        <p14:creationId xmlns:p14="http://schemas.microsoft.com/office/powerpoint/2010/main" val="2835130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1CDBC3FE-EB0A-4D09-BE82-B855E2739CC3}" type="slidenum">
              <a:t>50</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spAutoFit/>
          </a:bodyPr>
          <a:lstStyle/>
          <a:p>
            <a:pPr rtl="0"/>
            <a:endParaRPr lang="fr-FR"/>
          </a:p>
        </p:txBody>
      </p:sp>
    </p:spTree>
    <p:extLst>
      <p:ext uri="{BB962C8B-B14F-4D97-AF65-F5344CB8AC3E}">
        <p14:creationId xmlns:p14="http://schemas.microsoft.com/office/powerpoint/2010/main" val="1639903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5C11FCE1-4339-4231-A321-03744F45DE35}" type="slidenum">
              <a:t>51</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1614304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1371600" y="4812506"/>
            <a:ext cx="6324600" cy="273844"/>
          </a:xfrm>
          <a:prstGeom prst="rect">
            <a:avLst/>
          </a:prstGeom>
        </p:spPr>
        <p:txBody>
          <a:bodyPr lIns="0" tIns="0" rIns="0" bIns="0"/>
          <a:lstStyle>
            <a:lvl1pPr>
              <a:defRPr sz="1200">
                <a:latin typeface="Arial Narrow"/>
                <a:cs typeface="Arial Narrow"/>
              </a:defRPr>
            </a:lvl1pPr>
          </a:lstStyle>
          <a:p>
            <a:r>
              <a:rPr lang="fr-FR" smtClean="0"/>
              <a:t>Antoine Chance</a:t>
            </a:r>
            <a:endParaRPr lang="en-GB" dirty="0"/>
          </a:p>
        </p:txBody>
      </p:sp>
      <p:sp>
        <p:nvSpPr>
          <p:cNvPr id="9" name="Espace réservé du numéro de diapositive 5"/>
          <p:cNvSpPr>
            <a:spLocks noGrp="1"/>
          </p:cNvSpPr>
          <p:nvPr>
            <p:ph type="sldNum" sz="quarter" idx="4"/>
          </p:nvPr>
        </p:nvSpPr>
        <p:spPr>
          <a:xfrm>
            <a:off x="7848600" y="4904185"/>
            <a:ext cx="457200" cy="273844"/>
          </a:xfrm>
          <a:prstGeom prst="rect">
            <a:avLst/>
          </a:prstGeom>
        </p:spPr>
        <p:txBody>
          <a:bodyPr vert="horz" lIns="91440" tIns="45720" rIns="91440" bIns="45720" rtlCol="0" anchor="ctr"/>
          <a:lstStyle>
            <a:lvl1pPr algn="r">
              <a:defRPr sz="1200" b="1">
                <a:solidFill>
                  <a:schemeClr val="bg1"/>
                </a:solidFill>
                <a:latin typeface="Arial Narrow"/>
                <a:cs typeface="Arial Narrow"/>
              </a:defRPr>
            </a:lvl1pPr>
          </a:lstStyle>
          <a:p>
            <a:fld id="{974172A1-1CBF-0B40-9234-7D4D80EC19EA}" type="slidenum">
              <a:rPr lang="en-GB" smtClean="0"/>
              <a:pPr/>
              <a:t>‹N°›</a:t>
            </a:fld>
            <a:endParaRPr lang="en-GB" dirty="0"/>
          </a:p>
        </p:txBody>
      </p:sp>
      <p:sp>
        <p:nvSpPr>
          <p:cNvPr id="5" name="Titre 6"/>
          <p:cNvSpPr>
            <a:spLocks noGrp="1"/>
          </p:cNvSpPr>
          <p:nvPr>
            <p:ph type="title"/>
          </p:nvPr>
        </p:nvSpPr>
        <p:spPr>
          <a:xfrm>
            <a:off x="2051720" y="206375"/>
            <a:ext cx="6025480" cy="857250"/>
          </a:xfrm>
          <a:prstGeom prst="rect">
            <a:avLst/>
          </a:prstGeom>
        </p:spPr>
        <p:txBody>
          <a:bodyPr vert="horz" lIns="0" tIns="0" rIns="0" bIns="0"/>
          <a:lstStyle>
            <a:lvl1pPr>
              <a:defRPr>
                <a:latin typeface="+mj-lt"/>
              </a:defRPr>
            </a:lvl1pPr>
          </a:lstStyle>
          <a:p>
            <a:r>
              <a:rPr lang="fr-FR" dirty="0"/>
              <a:t>Cliquez et modifiez le titre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Espace réservé pour une image  6"/>
          <p:cNvSpPr>
            <a:spLocks noGrp="1"/>
          </p:cNvSpPr>
          <p:nvPr>
            <p:ph type="pic" sz="quarter" idx="10"/>
          </p:nvPr>
        </p:nvSpPr>
        <p:spPr>
          <a:xfrm>
            <a:off x="457200" y="1276349"/>
            <a:ext cx="3733800" cy="3276601"/>
          </a:xfrm>
          <a:prstGeom prst="rect">
            <a:avLst/>
          </a:prstGeom>
        </p:spPr>
        <p:txBody>
          <a:bodyPr vert="horz"/>
          <a:lstStyle>
            <a:lvl1pPr>
              <a:defRPr>
                <a:latin typeface="+mn-lt"/>
              </a:defRPr>
            </a:lvl1pPr>
          </a:lstStyle>
          <a:p>
            <a:endParaRPr lang="en-GB" dirty="0"/>
          </a:p>
        </p:txBody>
      </p:sp>
      <p:sp>
        <p:nvSpPr>
          <p:cNvPr id="4" name="Espace réservé du texte 11"/>
          <p:cNvSpPr>
            <a:spLocks noGrp="1"/>
          </p:cNvSpPr>
          <p:nvPr>
            <p:ph type="body" sz="quarter" idx="11" hasCustomPrompt="1"/>
          </p:nvPr>
        </p:nvSpPr>
        <p:spPr>
          <a:xfrm>
            <a:off x="4343400" y="1276350"/>
            <a:ext cx="4419600" cy="3276600"/>
          </a:xfrm>
          <a:prstGeom prst="rect">
            <a:avLst/>
          </a:prstGeom>
        </p:spPr>
        <p:txBody>
          <a:bodyPr vert="horz">
            <a:normAutofit/>
          </a:bodyPr>
          <a:lstStyle>
            <a:lvl1pPr>
              <a:spcAft>
                <a:spcPts val="900"/>
              </a:spcAft>
              <a:defRPr>
                <a:latin typeface="+mn-lt"/>
              </a:defRPr>
            </a:lvl1pPr>
            <a:lvl2pPr>
              <a:spcAft>
                <a:spcPts val="900"/>
              </a:spcAft>
              <a:defRPr>
                <a:latin typeface="+mn-lt"/>
              </a:defRPr>
            </a:lvl2pPr>
            <a:lvl3pPr>
              <a:spcAft>
                <a:spcPts val="900"/>
              </a:spcAft>
              <a:defRPr>
                <a:latin typeface="+mn-lt"/>
              </a:defRPr>
            </a:lvl3pPr>
            <a:lvl4pPr>
              <a:spcAft>
                <a:spcPts val="900"/>
              </a:spcAft>
              <a:defRPr>
                <a:latin typeface="+mn-lt"/>
              </a:defRPr>
            </a:lvl4pPr>
            <a:lvl5pPr>
              <a:spcAft>
                <a:spcPts val="900"/>
              </a:spcAft>
              <a:defRPr>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5" name="Espace réservé du pied de page 4"/>
          <p:cNvSpPr>
            <a:spLocks noGrp="1"/>
          </p:cNvSpPr>
          <p:nvPr>
            <p:ph type="ftr" sz="quarter" idx="3"/>
          </p:nvPr>
        </p:nvSpPr>
        <p:spPr>
          <a:xfrm>
            <a:off x="1371600" y="4812506"/>
            <a:ext cx="6324600" cy="273844"/>
          </a:xfrm>
          <a:prstGeom prst="rect">
            <a:avLst/>
          </a:prstGeom>
        </p:spPr>
        <p:txBody>
          <a:bodyPr lIns="0" tIns="0" rIns="0" bIns="0"/>
          <a:lstStyle>
            <a:lvl1pPr>
              <a:defRPr sz="1200">
                <a:latin typeface="Arial Narrow"/>
                <a:cs typeface="Arial Narrow"/>
              </a:defRPr>
            </a:lvl1pPr>
          </a:lstStyle>
          <a:p>
            <a:r>
              <a:rPr lang="fr-FR" smtClean="0"/>
              <a:t>Antoine Chance</a:t>
            </a:r>
            <a:endParaRPr lang="en-GB" dirty="0"/>
          </a:p>
        </p:txBody>
      </p:sp>
      <p:sp>
        <p:nvSpPr>
          <p:cNvPr id="6" name="Espace réservé du numéro de diapositive 5"/>
          <p:cNvSpPr>
            <a:spLocks noGrp="1"/>
          </p:cNvSpPr>
          <p:nvPr>
            <p:ph type="sldNum" sz="quarter" idx="4"/>
          </p:nvPr>
        </p:nvSpPr>
        <p:spPr>
          <a:xfrm>
            <a:off x="7848600" y="4904185"/>
            <a:ext cx="457200" cy="273844"/>
          </a:xfrm>
          <a:prstGeom prst="rect">
            <a:avLst/>
          </a:prstGeom>
        </p:spPr>
        <p:txBody>
          <a:bodyPr vert="horz" lIns="91440" tIns="45720" rIns="91440" bIns="45720" rtlCol="0" anchor="ctr"/>
          <a:lstStyle>
            <a:lvl1pPr algn="r">
              <a:defRPr sz="1200" b="1">
                <a:solidFill>
                  <a:schemeClr val="bg1"/>
                </a:solidFill>
                <a:latin typeface="Arial Narrow"/>
                <a:cs typeface="Arial Narrow"/>
              </a:defRPr>
            </a:lvl1pPr>
          </a:lstStyle>
          <a:p>
            <a:fld id="{974172A1-1CBF-0B40-9234-7D4D80EC19EA}" type="slidenum">
              <a:rPr lang="en-GB" smtClean="0"/>
              <a:pPr/>
              <a:t>‹N°›</a:t>
            </a:fld>
            <a:endParaRPr lang="en-GB" dirty="0"/>
          </a:p>
        </p:txBody>
      </p:sp>
      <p:sp>
        <p:nvSpPr>
          <p:cNvPr id="8" name="Titre 6"/>
          <p:cNvSpPr>
            <a:spLocks noGrp="1"/>
          </p:cNvSpPr>
          <p:nvPr>
            <p:ph type="title"/>
          </p:nvPr>
        </p:nvSpPr>
        <p:spPr>
          <a:xfrm>
            <a:off x="1979712" y="206375"/>
            <a:ext cx="6097488" cy="857250"/>
          </a:xfrm>
          <a:prstGeom prst="rect">
            <a:avLst/>
          </a:prstGeom>
        </p:spPr>
        <p:txBody>
          <a:bodyPr vert="horz" lIns="0" tIns="0" rIns="0" bIns="0"/>
          <a:lstStyle>
            <a:lvl1pPr>
              <a:defRPr>
                <a:latin typeface="+mj-lt"/>
              </a:defRPr>
            </a:lvl1pPr>
          </a:lstStyle>
          <a:p>
            <a:r>
              <a:rPr lang="fr-FR" dirty="0"/>
              <a:t>Cliquez et modifiez le titre</a:t>
            </a:r>
            <a:endParaRPr lang="en-GB" dirty="0"/>
          </a:p>
        </p:txBody>
      </p:sp>
    </p:spTree>
    <p:extLst>
      <p:ext uri="{BB962C8B-B14F-4D97-AF65-F5344CB8AC3E}">
        <p14:creationId xmlns:p14="http://schemas.microsoft.com/office/powerpoint/2010/main" val="175823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userDrawn="1">
  <p:cSld name="Title Slide with logo">
    <p:bg>
      <p:bgPr>
        <a:solidFill>
          <a:schemeClr val="tx1"/>
        </a:solidFill>
        <a:effectLst/>
      </p:bgPr>
    </p:bg>
    <p:spTree>
      <p:nvGrpSpPr>
        <p:cNvPr id="1" name=""/>
        <p:cNvGrpSpPr/>
        <p:nvPr/>
      </p:nvGrpSpPr>
      <p:grpSpPr bwMode="auto">
        <a:xfrm>
          <a:off x="0" y="0"/>
          <a:ext cx="0" cy="0"/>
          <a:chOff x="0" y="0"/>
          <a:chExt cx="0" cy="0"/>
        </a:xfrm>
      </p:grpSpPr>
      <p:pic>
        <p:nvPicPr>
          <p:cNvPr id="4" name="Image 2" descr="logooutline.eps"/>
          <p:cNvPicPr>
            <a:picLocks noChangeAspect="1"/>
          </p:cNvPicPr>
          <p:nvPr userDrawn="1"/>
        </p:nvPicPr>
        <p:blipFill>
          <a:blip r:embed="rId2"/>
          <a:stretch/>
        </p:blipFill>
        <p:spPr bwMode="auto">
          <a:xfrm>
            <a:off x="3829598" y="532588"/>
            <a:ext cx="1492818" cy="1477815"/>
          </a:xfrm>
          <a:prstGeom prst="rect">
            <a:avLst/>
          </a:prstGeom>
        </p:spPr>
      </p:pic>
      <p:sp>
        <p:nvSpPr>
          <p:cNvPr id="5" name="Title 1"/>
          <p:cNvSpPr>
            <a:spLocks noGrp="1"/>
          </p:cNvSpPr>
          <p:nvPr>
            <p:ph type="ctrTitle" hasCustomPrompt="1"/>
          </p:nvPr>
        </p:nvSpPr>
        <p:spPr bwMode="auto">
          <a:xfrm>
            <a:off x="305991" y="2571750"/>
            <a:ext cx="8532019" cy="1614949"/>
          </a:xfrm>
        </p:spPr>
        <p:txBody>
          <a:bodyPr anchor="t" anchorCtr="0"/>
          <a:lstStyle>
            <a:lvl1pPr algn="l">
              <a:defRPr sz="3750">
                <a:solidFill>
                  <a:schemeClr val="bg1"/>
                </a:solidFill>
              </a:defRPr>
            </a:lvl1pPr>
          </a:lstStyle>
          <a:p>
            <a:pPr>
              <a:defRPr/>
            </a:pPr>
            <a:r>
              <a:rPr lang="en-US"/>
              <a:t>Click to edit Master title style</a:t>
            </a:r>
            <a:br>
              <a:rPr lang="en-US"/>
            </a:br>
            <a:endParaRPr lang="en-US"/>
          </a:p>
        </p:txBody>
      </p:sp>
      <p:sp>
        <p:nvSpPr>
          <p:cNvPr id="6" name="Subtitle 2"/>
          <p:cNvSpPr>
            <a:spLocks noGrp="1"/>
          </p:cNvSpPr>
          <p:nvPr>
            <p:ph type="subTitle" idx="1"/>
          </p:nvPr>
        </p:nvSpPr>
        <p:spPr bwMode="auto">
          <a:xfrm>
            <a:off x="305991" y="4275189"/>
            <a:ext cx="8532020" cy="602840"/>
          </a:xfrm>
        </p:spPr>
        <p:txBody>
          <a:bodyPr>
            <a:noAutofit/>
          </a:bodyPr>
          <a:lstStyle>
            <a:lvl1pPr marL="0" indent="0" algn="l">
              <a:buNone/>
              <a:defRPr sz="15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edit Master subtitle style</a:t>
            </a:r>
          </a:p>
        </p:txBody>
      </p:sp>
    </p:spTree>
    <p:extLst>
      <p:ext uri="{BB962C8B-B14F-4D97-AF65-F5344CB8AC3E}">
        <p14:creationId xmlns:p14="http://schemas.microsoft.com/office/powerpoint/2010/main" val="2362081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Content  ">
    <p:bg>
      <p:bgRef idx="1003">
        <a:schemeClr val="bg2"/>
      </p:bgRef>
    </p:bg>
    <p:spTree>
      <p:nvGrpSpPr>
        <p:cNvPr id="1" name=""/>
        <p:cNvGrpSpPr/>
        <p:nvPr/>
      </p:nvGrpSpPr>
      <p:grpSpPr bwMode="auto">
        <a:xfrm>
          <a:off x="0" y="0"/>
          <a:ext cx="0" cy="0"/>
          <a:chOff x="0" y="0"/>
          <a:chExt cx="0" cy="0"/>
        </a:xfrm>
      </p:grpSpPr>
      <p:sp>
        <p:nvSpPr>
          <p:cNvPr id="4" name="Content Placeholder 2"/>
          <p:cNvSpPr>
            <a:spLocks noGrp="1"/>
          </p:cNvSpPr>
          <p:nvPr>
            <p:ph idx="1"/>
          </p:nvPr>
        </p:nvSpPr>
        <p:spPr bwMode="auto"/>
        <p:txBody>
          <a:bodyPr/>
          <a:lstStyle>
            <a:lvl1pPr>
              <a:defRPr>
                <a:solidFill>
                  <a:schemeClr val="tx2"/>
                </a:solidFill>
              </a:defRPr>
            </a:lvl1pPr>
            <a:lvl2pPr marL="243000" indent="-243000">
              <a:buFont typeface="Arial"/>
              <a:buChar char="•"/>
              <a:defRPr sz="1350">
                <a:solidFill>
                  <a:schemeClr val="tx2"/>
                </a:solidFill>
              </a:defRPr>
            </a:lvl2pPr>
            <a:lvl3pPr marL="486000" indent="-243000">
              <a:buSzPct val="100000"/>
              <a:buFont typeface="Arial"/>
              <a:buChar char="•"/>
              <a:defRPr>
                <a:solidFill>
                  <a:schemeClr val="tx2"/>
                </a:solidFill>
              </a:defRPr>
            </a:lvl3pPr>
            <a:lvl4pPr marL="729000" indent="-243000">
              <a:buSzPct val="100000"/>
              <a:buFont typeface="Arial"/>
              <a:buChar char="•"/>
              <a:defRPr>
                <a:solidFill>
                  <a:schemeClr val="tx2"/>
                </a:solidFill>
              </a:defRPr>
            </a:lvl4pPr>
            <a:lvl5pPr marL="1543050" indent="-171450">
              <a:buSzPct val="100000"/>
              <a:buFont typeface="Arial"/>
              <a:buChar char="•"/>
              <a:defRPr>
                <a:solidFill>
                  <a:schemeClr val="tx2">
                    <a:lumMod val="50000"/>
                  </a:schemeClr>
                </a:solidFill>
              </a:defRPr>
            </a:lvl5pPr>
          </a:lstStyle>
          <a:p>
            <a:pPr lvl="0">
              <a:defRPr/>
            </a:pPr>
            <a:r>
              <a:rPr lang="en-US"/>
              <a:t>Edit Master text styles</a:t>
            </a:r>
          </a:p>
          <a:p>
            <a:pPr lvl="1">
              <a:defRPr/>
            </a:pPr>
            <a:r>
              <a:rPr lang="en-US"/>
              <a:t>Second level</a:t>
            </a:r>
          </a:p>
          <a:p>
            <a:pPr lvl="2">
              <a:defRPr/>
            </a:pPr>
            <a:r>
              <a:rPr lang="en-US"/>
              <a:t>Third level</a:t>
            </a:r>
          </a:p>
          <a:p>
            <a:pPr lvl="3">
              <a:defRPr/>
            </a:pPr>
            <a:r>
              <a:rPr lang="en-US"/>
              <a:t>Fourth level</a:t>
            </a:r>
          </a:p>
        </p:txBody>
      </p:sp>
      <p:sp>
        <p:nvSpPr>
          <p:cNvPr id="5" name="Title 6"/>
          <p:cNvSpPr>
            <a:spLocks noGrp="1"/>
          </p:cNvSpPr>
          <p:nvPr>
            <p:ph type="title"/>
          </p:nvPr>
        </p:nvSpPr>
        <p:spPr bwMode="auto"/>
        <p:txBody>
          <a:bodyPr/>
          <a:lstStyle/>
          <a:p>
            <a:pPr>
              <a:defRPr/>
            </a:pPr>
            <a:r>
              <a:rPr lang="en-US"/>
              <a:t>Click to edit Master title style</a:t>
            </a:r>
          </a:p>
        </p:txBody>
      </p:sp>
      <p:sp>
        <p:nvSpPr>
          <p:cNvPr id="6" name="Date Placeholder 10"/>
          <p:cNvSpPr>
            <a:spLocks noGrp="1"/>
          </p:cNvSpPr>
          <p:nvPr>
            <p:ph type="dt" sz="half" idx="10"/>
          </p:nvPr>
        </p:nvSpPr>
        <p:spPr bwMode="auto"/>
        <p:txBody>
          <a:bodyPr/>
          <a:lstStyle/>
          <a:p>
            <a:pPr>
              <a:defRPr/>
            </a:pPr>
            <a:endParaRPr lang="en-US"/>
          </a:p>
        </p:txBody>
      </p:sp>
      <p:sp>
        <p:nvSpPr>
          <p:cNvPr id="7" name="Footer Placeholder 11"/>
          <p:cNvSpPr>
            <a:spLocks noGrp="1"/>
          </p:cNvSpPr>
          <p:nvPr>
            <p:ph type="ftr" sz="quarter" idx="11"/>
          </p:nvPr>
        </p:nvSpPr>
        <p:spPr bwMode="auto"/>
        <p:txBody>
          <a:bodyPr/>
          <a:lstStyle/>
          <a:p>
            <a:pPr>
              <a:defRPr/>
            </a:pPr>
            <a:r>
              <a:rPr lang="en-US" smtClean="0"/>
              <a:t>Antoine Chance</a:t>
            </a:r>
            <a:endParaRPr lang="en-US"/>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‹N°›</a:t>
            </a:fld>
            <a:endParaRPr lang="en-US"/>
          </a:p>
        </p:txBody>
      </p:sp>
    </p:spTree>
    <p:extLst>
      <p:ext uri="{BB962C8B-B14F-4D97-AF65-F5344CB8AC3E}">
        <p14:creationId xmlns:p14="http://schemas.microsoft.com/office/powerpoint/2010/main" val="310223393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blank" userDrawn="1">
  <p:cSld name="Last slide">
    <p:bg>
      <p:bgRef idx="1003">
        <a:schemeClr val="bg2"/>
      </p:bgRef>
    </p:bg>
    <p:spTree>
      <p:nvGrpSpPr>
        <p:cNvPr id="1" name=""/>
        <p:cNvGrpSpPr/>
        <p:nvPr/>
      </p:nvGrpSpPr>
      <p:grpSpPr bwMode="auto">
        <a:xfrm>
          <a:off x="0" y="0"/>
          <a:ext cx="0" cy="0"/>
          <a:chOff x="0" y="0"/>
          <a:chExt cx="0" cy="0"/>
        </a:xfrm>
      </p:grpSpPr>
      <p:sp>
        <p:nvSpPr>
          <p:cNvPr id="4" name="TextBox 3"/>
          <p:cNvSpPr>
            <a:spLocks noAdjustHandles="1"/>
          </p:cNvSpPr>
          <p:nvPr userDrawn="1"/>
        </p:nvSpPr>
        <p:spPr bwMode="auto">
          <a:xfrm>
            <a:off x="305991" y="4647304"/>
            <a:ext cx="8532019" cy="300082"/>
          </a:xfrm>
          <a:prstGeom prst="rect">
            <a:avLst/>
          </a:prstGeom>
          <a:noFill/>
        </p:spPr>
        <p:txBody>
          <a:bodyPr wrap="square" rtlCol="0">
            <a:spAutoFit/>
          </a:bodyPr>
          <a:lstStyle/>
          <a:p>
            <a:pPr algn="ctr">
              <a:defRPr/>
            </a:pPr>
            <a:r>
              <a:rPr lang="fr-CH" sz="1350"/>
              <a:t>home.cern</a:t>
            </a:r>
            <a:endParaRPr lang="en-US" sz="1350"/>
          </a:p>
        </p:txBody>
      </p:sp>
      <p:pic>
        <p:nvPicPr>
          <p:cNvPr id="5" name="Picture 4"/>
          <p:cNvPicPr>
            <a:picLocks noChangeAspect="1"/>
          </p:cNvPicPr>
          <p:nvPr userDrawn="1"/>
        </p:nvPicPr>
        <p:blipFill>
          <a:blip r:embed="rId2"/>
          <a:stretch/>
        </p:blipFill>
        <p:spPr bwMode="auto">
          <a:xfrm>
            <a:off x="3923928" y="1683648"/>
            <a:ext cx="1296144" cy="1296144"/>
          </a:xfrm>
          <a:prstGeom prst="rect">
            <a:avLst/>
          </a:prstGeom>
        </p:spPr>
      </p:pic>
    </p:spTree>
    <p:extLst>
      <p:ext uri="{BB962C8B-B14F-4D97-AF65-F5344CB8AC3E}">
        <p14:creationId xmlns:p14="http://schemas.microsoft.com/office/powerpoint/2010/main" val="403420774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hasCustomPrompt="1"/>
          </p:nvPr>
        </p:nvSpPr>
        <p:spPr>
          <a:xfrm>
            <a:off x="457200" y="1276350"/>
            <a:ext cx="8305800" cy="3536156"/>
          </a:xfrm>
          <a:prstGeom prst="rect">
            <a:avLst/>
          </a:prstGeom>
        </p:spPr>
        <p:txBody>
          <a:bodyPr wrap="square" tIns="45720">
            <a:normAutofit/>
          </a:bodyPr>
          <a:lstStyle>
            <a:lvl1pPr>
              <a:spcAft>
                <a:spcPts val="600"/>
              </a:spcAft>
              <a:defRPr>
                <a:latin typeface="+mj-lt"/>
              </a:defRPr>
            </a:lvl1pPr>
            <a:lvl2pPr>
              <a:spcAft>
                <a:spcPts val="600"/>
              </a:spcAft>
              <a:defRPr>
                <a:latin typeface="+mj-lt"/>
              </a:defRPr>
            </a:lvl2pPr>
            <a:lvl3pPr>
              <a:spcAft>
                <a:spcPts val="600"/>
              </a:spcAft>
              <a:defRPr>
                <a:latin typeface="+mj-lt"/>
              </a:defRPr>
            </a:lvl3pPr>
            <a:lvl4pPr>
              <a:spcAft>
                <a:spcPts val="600"/>
              </a:spcAft>
              <a:defRPr>
                <a:latin typeface="+mj-lt"/>
              </a:defRPr>
            </a:lvl4pPr>
            <a:lvl5pPr>
              <a:spcAft>
                <a:spcPts val="600"/>
              </a:spcAft>
              <a:defRPr>
                <a:latin typeface="+mj-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Espace réservé du pied de page 4"/>
          <p:cNvSpPr>
            <a:spLocks noGrp="1"/>
          </p:cNvSpPr>
          <p:nvPr>
            <p:ph type="ftr" sz="quarter" idx="3"/>
          </p:nvPr>
        </p:nvSpPr>
        <p:spPr>
          <a:xfrm>
            <a:off x="1371600" y="4812506"/>
            <a:ext cx="6324600" cy="273844"/>
          </a:xfrm>
          <a:prstGeom prst="rect">
            <a:avLst/>
          </a:prstGeom>
        </p:spPr>
        <p:txBody>
          <a:bodyPr lIns="0" tIns="0" rIns="0" bIns="0"/>
          <a:lstStyle>
            <a:lvl1pPr>
              <a:defRPr sz="1200">
                <a:latin typeface="Arial Narrow"/>
                <a:cs typeface="Arial Narrow"/>
              </a:defRPr>
            </a:lvl1pPr>
          </a:lstStyle>
          <a:p>
            <a:r>
              <a:rPr lang="fr-FR" smtClean="0"/>
              <a:t>Antoine Chance</a:t>
            </a:r>
            <a:endParaRPr lang="en-GB" dirty="0"/>
          </a:p>
        </p:txBody>
      </p:sp>
      <p:sp>
        <p:nvSpPr>
          <p:cNvPr id="9" name="Espace réservé du numéro de diapositive 5"/>
          <p:cNvSpPr>
            <a:spLocks noGrp="1"/>
          </p:cNvSpPr>
          <p:nvPr>
            <p:ph type="sldNum" sz="quarter" idx="4"/>
          </p:nvPr>
        </p:nvSpPr>
        <p:spPr>
          <a:xfrm>
            <a:off x="7848600" y="4904185"/>
            <a:ext cx="457200" cy="273844"/>
          </a:xfrm>
          <a:prstGeom prst="rect">
            <a:avLst/>
          </a:prstGeom>
        </p:spPr>
        <p:txBody>
          <a:bodyPr vert="horz" lIns="91440" tIns="45720" rIns="91440" bIns="45720" rtlCol="0" anchor="ctr"/>
          <a:lstStyle>
            <a:lvl1pPr algn="r">
              <a:defRPr sz="1200" b="1">
                <a:solidFill>
                  <a:schemeClr val="bg1"/>
                </a:solidFill>
                <a:latin typeface="Arial Narrow"/>
                <a:cs typeface="Arial Narrow"/>
              </a:defRPr>
            </a:lvl1pPr>
          </a:lstStyle>
          <a:p>
            <a:fld id="{974172A1-1CBF-0B40-9234-7D4D80EC19EA}" type="slidenum">
              <a:rPr lang="en-GB" smtClean="0"/>
              <a:pPr/>
              <a:t>‹N°›</a:t>
            </a:fld>
            <a:endParaRPr lang="en-GB" dirty="0"/>
          </a:p>
        </p:txBody>
      </p:sp>
      <p:sp>
        <p:nvSpPr>
          <p:cNvPr id="7" name="Titre 6"/>
          <p:cNvSpPr>
            <a:spLocks noGrp="1"/>
          </p:cNvSpPr>
          <p:nvPr>
            <p:ph type="title"/>
          </p:nvPr>
        </p:nvSpPr>
        <p:spPr>
          <a:xfrm>
            <a:off x="1979712" y="206375"/>
            <a:ext cx="6097488" cy="857250"/>
          </a:xfrm>
          <a:prstGeom prst="rect">
            <a:avLst/>
          </a:prstGeom>
        </p:spPr>
        <p:txBody>
          <a:bodyPr vert="horz" lIns="0" tIns="0" rIns="0" bIns="0"/>
          <a:lstStyle>
            <a:lvl1pPr>
              <a:defRPr>
                <a:latin typeface="+mj-lt"/>
              </a:defRPr>
            </a:lvl1pPr>
          </a:lstStyle>
          <a:p>
            <a:r>
              <a:rPr lang="fr-FR" dirty="0"/>
              <a:t>Cliquez et modifiez le titre</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457200" y="1276350"/>
            <a:ext cx="8229600" cy="3505200"/>
          </a:xfrm>
          <a:prstGeom prst="rect">
            <a:avLst/>
          </a:prstGeom>
        </p:spPr>
        <p:txBody>
          <a:bodyPr vert="horz"/>
          <a:lstStyle/>
          <a:p>
            <a:endParaRPr lang="en-GB"/>
          </a:p>
        </p:txBody>
      </p:sp>
      <p:sp>
        <p:nvSpPr>
          <p:cNvPr id="5" name="Espace réservé du pied de page 4"/>
          <p:cNvSpPr>
            <a:spLocks noGrp="1"/>
          </p:cNvSpPr>
          <p:nvPr>
            <p:ph type="ftr" sz="quarter" idx="3"/>
          </p:nvPr>
        </p:nvSpPr>
        <p:spPr>
          <a:xfrm>
            <a:off x="1371600" y="4812506"/>
            <a:ext cx="6324600" cy="273844"/>
          </a:xfrm>
          <a:prstGeom prst="rect">
            <a:avLst/>
          </a:prstGeom>
        </p:spPr>
        <p:txBody>
          <a:bodyPr lIns="0" tIns="0" rIns="0" bIns="0"/>
          <a:lstStyle>
            <a:lvl1pPr>
              <a:defRPr sz="1200">
                <a:latin typeface="Arial Narrow"/>
                <a:cs typeface="Arial Narrow"/>
              </a:defRPr>
            </a:lvl1pPr>
          </a:lstStyle>
          <a:p>
            <a:r>
              <a:rPr lang="fr-FR" smtClean="0"/>
              <a:t>Antoine Chance</a:t>
            </a:r>
            <a:endParaRPr lang="en-GB" dirty="0"/>
          </a:p>
        </p:txBody>
      </p:sp>
      <p:sp>
        <p:nvSpPr>
          <p:cNvPr id="6" name="Espace réservé du numéro de diapositive 5"/>
          <p:cNvSpPr>
            <a:spLocks noGrp="1"/>
          </p:cNvSpPr>
          <p:nvPr>
            <p:ph type="sldNum" sz="quarter" idx="4"/>
          </p:nvPr>
        </p:nvSpPr>
        <p:spPr>
          <a:xfrm>
            <a:off x="7848600" y="4904185"/>
            <a:ext cx="457200" cy="273844"/>
          </a:xfrm>
          <a:prstGeom prst="rect">
            <a:avLst/>
          </a:prstGeom>
        </p:spPr>
        <p:txBody>
          <a:bodyPr vert="horz" lIns="91440" tIns="45720" rIns="91440" bIns="45720" rtlCol="0" anchor="ctr"/>
          <a:lstStyle>
            <a:lvl1pPr algn="r">
              <a:defRPr sz="1200" b="1">
                <a:solidFill>
                  <a:schemeClr val="bg1"/>
                </a:solidFill>
                <a:latin typeface="Arial Narrow"/>
                <a:cs typeface="Arial Narrow"/>
              </a:defRPr>
            </a:lvl1pPr>
          </a:lstStyle>
          <a:p>
            <a:fld id="{974172A1-1CBF-0B40-9234-7D4D80EC19EA}" type="slidenum">
              <a:rPr lang="en-GB" smtClean="0"/>
              <a:pPr/>
              <a:t>‹N°›</a:t>
            </a:fld>
            <a:endParaRPr lang="en-GB" dirty="0"/>
          </a:p>
        </p:txBody>
      </p:sp>
      <p:sp>
        <p:nvSpPr>
          <p:cNvPr id="7" name="Titre 6"/>
          <p:cNvSpPr>
            <a:spLocks noGrp="1"/>
          </p:cNvSpPr>
          <p:nvPr>
            <p:ph type="title"/>
          </p:nvPr>
        </p:nvSpPr>
        <p:spPr>
          <a:xfrm>
            <a:off x="2051720" y="206375"/>
            <a:ext cx="6025480" cy="857250"/>
          </a:xfrm>
          <a:prstGeom prst="rect">
            <a:avLst/>
          </a:prstGeom>
        </p:spPr>
        <p:txBody>
          <a:bodyPr vert="horz" lIns="0" tIns="0" rIns="0" bIns="0"/>
          <a:lstStyle>
            <a:lvl1pPr>
              <a:defRPr>
                <a:latin typeface="+mj-lt"/>
              </a:defRPr>
            </a:lvl1pPr>
          </a:lstStyle>
          <a:p>
            <a:r>
              <a:rPr lang="fr-FR" dirty="0"/>
              <a:t>Cliquez et modifiez le titre</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Titre 6"/>
          <p:cNvSpPr>
            <a:spLocks noGrp="1"/>
          </p:cNvSpPr>
          <p:nvPr>
            <p:ph type="title"/>
          </p:nvPr>
        </p:nvSpPr>
        <p:spPr>
          <a:xfrm>
            <a:off x="2051720" y="206375"/>
            <a:ext cx="6025480" cy="857250"/>
          </a:xfrm>
          <a:prstGeom prst="rect">
            <a:avLst/>
          </a:prstGeom>
        </p:spPr>
        <p:txBody>
          <a:bodyPr vert="horz" lIns="0" tIns="0" rIns="0" bIns="0"/>
          <a:lstStyle>
            <a:lvl1pPr>
              <a:defRPr>
                <a:latin typeface="+mj-lt"/>
              </a:defRPr>
            </a:lvl1pPr>
          </a:lstStyle>
          <a:p>
            <a:r>
              <a:rPr lang="fr-FR" dirty="0"/>
              <a:t>Cliquez et modifiez le titre</a:t>
            </a:r>
            <a:endParaRPr lang="en-GB" dirty="0"/>
          </a:p>
        </p:txBody>
      </p:sp>
      <p:sp>
        <p:nvSpPr>
          <p:cNvPr id="4" name="Espace réservé pour une image  6"/>
          <p:cNvSpPr>
            <a:spLocks noGrp="1"/>
          </p:cNvSpPr>
          <p:nvPr>
            <p:ph type="pic" sz="quarter" idx="10"/>
          </p:nvPr>
        </p:nvSpPr>
        <p:spPr>
          <a:xfrm>
            <a:off x="457200" y="1276349"/>
            <a:ext cx="3733800" cy="3276601"/>
          </a:xfrm>
          <a:prstGeom prst="rect">
            <a:avLst/>
          </a:prstGeom>
        </p:spPr>
        <p:txBody>
          <a:bodyPr vert="horz"/>
          <a:lstStyle>
            <a:lvl1pPr>
              <a:defRPr>
                <a:latin typeface="+mn-lt"/>
              </a:defRPr>
            </a:lvl1pPr>
          </a:lstStyle>
          <a:p>
            <a:endParaRPr lang="en-GB" dirty="0"/>
          </a:p>
        </p:txBody>
      </p:sp>
      <p:sp>
        <p:nvSpPr>
          <p:cNvPr id="5" name="Espace réservé du texte 11"/>
          <p:cNvSpPr>
            <a:spLocks noGrp="1"/>
          </p:cNvSpPr>
          <p:nvPr>
            <p:ph type="body" sz="quarter" idx="11" hasCustomPrompt="1"/>
          </p:nvPr>
        </p:nvSpPr>
        <p:spPr>
          <a:xfrm>
            <a:off x="4343400" y="1276350"/>
            <a:ext cx="4419600" cy="3276600"/>
          </a:xfrm>
          <a:prstGeom prst="rect">
            <a:avLst/>
          </a:prstGeom>
        </p:spPr>
        <p:txBody>
          <a:bodyPr vert="horz">
            <a:normAutofit/>
          </a:bodyPr>
          <a:lstStyle>
            <a:lvl1pPr>
              <a:spcAft>
                <a:spcPts val="600"/>
              </a:spcAft>
              <a:defRPr>
                <a:latin typeface="+mn-lt"/>
              </a:defRPr>
            </a:lvl1pPr>
            <a:lvl2pPr>
              <a:spcAft>
                <a:spcPts val="600"/>
              </a:spcAft>
              <a:defRPr>
                <a:latin typeface="+mn-lt"/>
              </a:defRPr>
            </a:lvl2pPr>
            <a:lvl3pPr>
              <a:spcAft>
                <a:spcPts val="600"/>
              </a:spcAft>
              <a:defRPr>
                <a:latin typeface="+mn-lt"/>
              </a:defRPr>
            </a:lvl3pPr>
            <a:lvl4pPr>
              <a:spcAft>
                <a:spcPts val="600"/>
              </a:spcAft>
              <a:defRPr>
                <a:latin typeface="+mn-lt"/>
              </a:defRPr>
            </a:lvl4pPr>
            <a:lvl5pPr>
              <a:spcAft>
                <a:spcPts val="600"/>
              </a:spcAft>
              <a:defRPr>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6" name="Espace réservé du pied de page 4"/>
          <p:cNvSpPr>
            <a:spLocks noGrp="1"/>
          </p:cNvSpPr>
          <p:nvPr>
            <p:ph type="ftr" sz="quarter" idx="3"/>
          </p:nvPr>
        </p:nvSpPr>
        <p:spPr>
          <a:xfrm>
            <a:off x="1371600" y="4812506"/>
            <a:ext cx="6324600" cy="273844"/>
          </a:xfrm>
          <a:prstGeom prst="rect">
            <a:avLst/>
          </a:prstGeom>
        </p:spPr>
        <p:txBody>
          <a:bodyPr lIns="0" tIns="0" rIns="0" bIns="0"/>
          <a:lstStyle>
            <a:lvl1pPr>
              <a:defRPr sz="1200">
                <a:latin typeface="Arial Narrow"/>
                <a:cs typeface="Arial Narrow"/>
              </a:defRPr>
            </a:lvl1pPr>
          </a:lstStyle>
          <a:p>
            <a:r>
              <a:rPr lang="fr-FR" smtClean="0"/>
              <a:t>Antoine Chance</a:t>
            </a:r>
            <a:endParaRPr lang="en-GB" dirty="0"/>
          </a:p>
        </p:txBody>
      </p:sp>
      <p:sp>
        <p:nvSpPr>
          <p:cNvPr id="7" name="Espace réservé du numéro de diapositive 5"/>
          <p:cNvSpPr>
            <a:spLocks noGrp="1"/>
          </p:cNvSpPr>
          <p:nvPr>
            <p:ph type="sldNum" sz="quarter" idx="4"/>
          </p:nvPr>
        </p:nvSpPr>
        <p:spPr>
          <a:xfrm>
            <a:off x="7848600" y="4904185"/>
            <a:ext cx="457200" cy="273844"/>
          </a:xfrm>
          <a:prstGeom prst="rect">
            <a:avLst/>
          </a:prstGeom>
        </p:spPr>
        <p:txBody>
          <a:bodyPr vert="horz" lIns="91440" tIns="45720" rIns="91440" bIns="45720" rtlCol="0" anchor="ctr"/>
          <a:lstStyle>
            <a:lvl1pPr algn="r">
              <a:defRPr sz="1200" b="1">
                <a:solidFill>
                  <a:schemeClr val="bg1"/>
                </a:solidFill>
                <a:latin typeface="Arial Narrow"/>
                <a:cs typeface="Arial Narrow"/>
              </a:defRPr>
            </a:lvl1pPr>
          </a:lstStyle>
          <a:p>
            <a:fld id="{974172A1-1CBF-0B40-9234-7D4D80EC19EA}" type="slidenum">
              <a:rPr lang="en-GB" smtClean="0"/>
              <a:pPr/>
              <a:t>‹N°›</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marL="171450" indent="-1714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4737447"/>
            <a:ext cx="324365" cy="273844"/>
          </a:xfrm>
          <a:prstGeom prst="rect">
            <a:avLst/>
          </a:prstGeom>
        </p:spPr>
        <p:txBody>
          <a:bodyPr lIns="0" tIns="0" rIns="45720" bIns="0" anchor="ctr"/>
          <a:lstStyle>
            <a:lvl1pPr algn="r">
              <a:defRPr sz="750"/>
            </a:lvl1pPr>
          </a:lstStyle>
          <a:p>
            <a:fld id="{933A556B-7C63-244D-9B7C-B0EA8042B330}" type="slidenum">
              <a:rPr lang="en-US" smtClean="0"/>
              <a:pPr/>
              <a:t>‹N°›</a:t>
            </a:fld>
            <a:endParaRPr lang="en-US" sz="750" dirty="0"/>
          </a:p>
        </p:txBody>
      </p:sp>
    </p:spTree>
    <p:extLst>
      <p:ext uri="{BB962C8B-B14F-4D97-AF65-F5344CB8AC3E}">
        <p14:creationId xmlns:p14="http://schemas.microsoft.com/office/powerpoint/2010/main" val="753767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1371600" y="4812506"/>
            <a:ext cx="6324600" cy="273844"/>
          </a:xfrm>
          <a:prstGeom prst="rect">
            <a:avLst/>
          </a:prstGeom>
        </p:spPr>
        <p:txBody>
          <a:bodyPr lIns="0" tIns="0" rIns="0" bIns="0"/>
          <a:lstStyle>
            <a:lvl1pPr>
              <a:defRPr sz="1200">
                <a:latin typeface="Arial Narrow"/>
                <a:cs typeface="Arial Narrow"/>
              </a:defRPr>
            </a:lvl1pPr>
          </a:lstStyle>
          <a:p>
            <a:r>
              <a:rPr lang="fr-FR" smtClean="0"/>
              <a:t>Antoine Chance</a:t>
            </a:r>
            <a:endParaRPr lang="en-GB" dirty="0"/>
          </a:p>
        </p:txBody>
      </p:sp>
      <p:sp>
        <p:nvSpPr>
          <p:cNvPr id="9" name="Espace réservé du numéro de diapositive 5"/>
          <p:cNvSpPr>
            <a:spLocks noGrp="1"/>
          </p:cNvSpPr>
          <p:nvPr>
            <p:ph type="sldNum" sz="quarter" idx="4"/>
          </p:nvPr>
        </p:nvSpPr>
        <p:spPr>
          <a:xfrm>
            <a:off x="7848600" y="4904185"/>
            <a:ext cx="457200" cy="273844"/>
          </a:xfrm>
          <a:prstGeom prst="rect">
            <a:avLst/>
          </a:prstGeom>
        </p:spPr>
        <p:txBody>
          <a:bodyPr vert="horz" lIns="91440" tIns="45720" rIns="91440" bIns="45720" rtlCol="0" anchor="ctr"/>
          <a:lstStyle>
            <a:lvl1pPr algn="r">
              <a:defRPr sz="1200" b="1">
                <a:solidFill>
                  <a:schemeClr val="bg1"/>
                </a:solidFill>
                <a:latin typeface="Arial Narrow"/>
                <a:cs typeface="Arial Narrow"/>
              </a:defRPr>
            </a:lvl1pPr>
          </a:lstStyle>
          <a:p>
            <a:fld id="{974172A1-1CBF-0B40-9234-7D4D80EC19EA}" type="slidenum">
              <a:rPr lang="en-GB" smtClean="0"/>
              <a:pPr/>
              <a:t>‹N°›</a:t>
            </a:fld>
            <a:endParaRPr lang="en-GB" dirty="0"/>
          </a:p>
        </p:txBody>
      </p:sp>
      <p:sp>
        <p:nvSpPr>
          <p:cNvPr id="7" name="Titre 6"/>
          <p:cNvSpPr>
            <a:spLocks noGrp="1"/>
          </p:cNvSpPr>
          <p:nvPr>
            <p:ph type="title"/>
          </p:nvPr>
        </p:nvSpPr>
        <p:spPr>
          <a:xfrm>
            <a:off x="2051720" y="206375"/>
            <a:ext cx="6025480" cy="857250"/>
          </a:xfrm>
          <a:prstGeom prst="rect">
            <a:avLst/>
          </a:prstGeom>
        </p:spPr>
        <p:txBody>
          <a:bodyPr vert="horz" lIns="0" tIns="0" rIns="0" bIns="0"/>
          <a:lstStyle>
            <a:lvl1pPr>
              <a:defRPr>
                <a:latin typeface="+mj-lt"/>
              </a:defRPr>
            </a:lvl1pPr>
          </a:lstStyle>
          <a:p>
            <a:r>
              <a:rPr lang="fr-FR" dirty="0"/>
              <a:t>Cliquez et modifiez le titre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hasCustomPrompt="1"/>
          </p:nvPr>
        </p:nvSpPr>
        <p:spPr>
          <a:xfrm>
            <a:off x="457200" y="1203598"/>
            <a:ext cx="8305800" cy="3608908"/>
          </a:xfrm>
          <a:prstGeom prst="rect">
            <a:avLst/>
          </a:prstGeom>
        </p:spPr>
        <p:txBody>
          <a:bodyPr>
            <a:normAutofit/>
          </a:bodyPr>
          <a:lstStyle>
            <a:lvl1pPr>
              <a:spcAft>
                <a:spcPts val="900"/>
              </a:spcAft>
              <a:defRPr>
                <a:latin typeface="+mn-lt"/>
              </a:defRPr>
            </a:lvl1pPr>
            <a:lvl2pPr>
              <a:spcAft>
                <a:spcPts val="900"/>
              </a:spcAft>
              <a:defRPr>
                <a:latin typeface="+mn-lt"/>
              </a:defRPr>
            </a:lvl2pPr>
            <a:lvl3pPr>
              <a:spcAft>
                <a:spcPts val="900"/>
              </a:spcAft>
              <a:defRPr>
                <a:latin typeface="+mn-lt"/>
              </a:defRPr>
            </a:lvl3pPr>
            <a:lvl4pPr>
              <a:spcAft>
                <a:spcPts val="900"/>
              </a:spcAft>
              <a:defRPr>
                <a:latin typeface="+mn-lt"/>
              </a:defRPr>
            </a:lvl4pPr>
            <a:lvl5pPr>
              <a:spcAft>
                <a:spcPts val="900"/>
              </a:spcAft>
              <a:defRPr>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Espace réservé du pied de page 4"/>
          <p:cNvSpPr>
            <a:spLocks noGrp="1"/>
          </p:cNvSpPr>
          <p:nvPr>
            <p:ph type="ftr" sz="quarter" idx="3"/>
          </p:nvPr>
        </p:nvSpPr>
        <p:spPr>
          <a:xfrm>
            <a:off x="1371600" y="4812506"/>
            <a:ext cx="6324600" cy="273844"/>
          </a:xfrm>
          <a:prstGeom prst="rect">
            <a:avLst/>
          </a:prstGeom>
        </p:spPr>
        <p:txBody>
          <a:bodyPr lIns="0" tIns="0" rIns="0" bIns="0"/>
          <a:lstStyle>
            <a:lvl1pPr>
              <a:defRPr sz="1200">
                <a:latin typeface="Arial Narrow"/>
                <a:cs typeface="Arial Narrow"/>
              </a:defRPr>
            </a:lvl1pPr>
          </a:lstStyle>
          <a:p>
            <a:r>
              <a:rPr lang="fr-FR" smtClean="0"/>
              <a:t>Antoine Chance</a:t>
            </a:r>
            <a:endParaRPr lang="en-GB" dirty="0"/>
          </a:p>
        </p:txBody>
      </p:sp>
      <p:sp>
        <p:nvSpPr>
          <p:cNvPr id="9" name="Espace réservé du numéro de diapositive 5"/>
          <p:cNvSpPr>
            <a:spLocks noGrp="1"/>
          </p:cNvSpPr>
          <p:nvPr>
            <p:ph type="sldNum" sz="quarter" idx="4"/>
          </p:nvPr>
        </p:nvSpPr>
        <p:spPr>
          <a:xfrm>
            <a:off x="7848600" y="4904185"/>
            <a:ext cx="457200" cy="273844"/>
          </a:xfrm>
          <a:prstGeom prst="rect">
            <a:avLst/>
          </a:prstGeom>
        </p:spPr>
        <p:txBody>
          <a:bodyPr vert="horz" lIns="91440" tIns="45720" rIns="91440" bIns="45720" rtlCol="0" anchor="ctr"/>
          <a:lstStyle>
            <a:lvl1pPr algn="r">
              <a:defRPr sz="1200" b="1">
                <a:solidFill>
                  <a:schemeClr val="bg1"/>
                </a:solidFill>
                <a:latin typeface="Arial Narrow"/>
                <a:cs typeface="Arial Narrow"/>
              </a:defRPr>
            </a:lvl1pPr>
          </a:lstStyle>
          <a:p>
            <a:fld id="{974172A1-1CBF-0B40-9234-7D4D80EC19EA}" type="slidenum">
              <a:rPr lang="en-GB" smtClean="0"/>
              <a:pPr/>
              <a:t>‹N°›</a:t>
            </a:fld>
            <a:endParaRPr lang="en-GB" dirty="0"/>
          </a:p>
        </p:txBody>
      </p:sp>
      <p:sp>
        <p:nvSpPr>
          <p:cNvPr id="10" name="Titre 6"/>
          <p:cNvSpPr>
            <a:spLocks noGrp="1"/>
          </p:cNvSpPr>
          <p:nvPr>
            <p:ph type="title"/>
          </p:nvPr>
        </p:nvSpPr>
        <p:spPr>
          <a:xfrm>
            <a:off x="1979712" y="206375"/>
            <a:ext cx="6097488" cy="857250"/>
          </a:xfrm>
          <a:prstGeom prst="rect">
            <a:avLst/>
          </a:prstGeom>
        </p:spPr>
        <p:txBody>
          <a:bodyPr vert="horz" lIns="0" tIns="0" rIns="0" bIns="0"/>
          <a:lstStyle>
            <a:lvl1pPr>
              <a:defRPr>
                <a:latin typeface="+mj-lt"/>
              </a:defRPr>
            </a:lvl1pPr>
          </a:lstStyle>
          <a:p>
            <a:r>
              <a:rPr lang="fr-FR" dirty="0"/>
              <a:t>Cliquez et modifiez le titre</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457200" y="1276350"/>
            <a:ext cx="8229600" cy="3505200"/>
          </a:xfrm>
          <a:prstGeom prst="rect">
            <a:avLst/>
          </a:prstGeom>
        </p:spPr>
        <p:txBody>
          <a:bodyPr vert="horz"/>
          <a:lstStyle>
            <a:lvl1pPr>
              <a:defRPr>
                <a:latin typeface="+mn-lt"/>
              </a:defRPr>
            </a:lvl1pPr>
          </a:lstStyle>
          <a:p>
            <a:endParaRPr lang="en-GB"/>
          </a:p>
        </p:txBody>
      </p:sp>
      <p:sp>
        <p:nvSpPr>
          <p:cNvPr id="5" name="Espace réservé du pied de page 4"/>
          <p:cNvSpPr>
            <a:spLocks noGrp="1"/>
          </p:cNvSpPr>
          <p:nvPr>
            <p:ph type="ftr" sz="quarter" idx="3"/>
          </p:nvPr>
        </p:nvSpPr>
        <p:spPr>
          <a:xfrm>
            <a:off x="1371600" y="4812506"/>
            <a:ext cx="6324600" cy="273844"/>
          </a:xfrm>
          <a:prstGeom prst="rect">
            <a:avLst/>
          </a:prstGeom>
        </p:spPr>
        <p:txBody>
          <a:bodyPr lIns="0" tIns="0" rIns="0" bIns="0"/>
          <a:lstStyle>
            <a:lvl1pPr>
              <a:defRPr sz="1200">
                <a:latin typeface="Arial Narrow"/>
                <a:cs typeface="Arial Narrow"/>
              </a:defRPr>
            </a:lvl1pPr>
          </a:lstStyle>
          <a:p>
            <a:r>
              <a:rPr lang="fr-FR" smtClean="0"/>
              <a:t>Antoine Chance</a:t>
            </a:r>
            <a:endParaRPr lang="en-GB" dirty="0"/>
          </a:p>
        </p:txBody>
      </p:sp>
      <p:sp>
        <p:nvSpPr>
          <p:cNvPr id="6" name="Espace réservé du numéro de diapositive 5"/>
          <p:cNvSpPr>
            <a:spLocks noGrp="1"/>
          </p:cNvSpPr>
          <p:nvPr>
            <p:ph type="sldNum" sz="quarter" idx="4"/>
          </p:nvPr>
        </p:nvSpPr>
        <p:spPr>
          <a:xfrm>
            <a:off x="7848600" y="4904185"/>
            <a:ext cx="457200" cy="273844"/>
          </a:xfrm>
          <a:prstGeom prst="rect">
            <a:avLst/>
          </a:prstGeom>
        </p:spPr>
        <p:txBody>
          <a:bodyPr vert="horz" lIns="91440" tIns="45720" rIns="91440" bIns="45720" rtlCol="0" anchor="ctr"/>
          <a:lstStyle>
            <a:lvl1pPr algn="r">
              <a:defRPr sz="1200" b="1">
                <a:solidFill>
                  <a:schemeClr val="bg1"/>
                </a:solidFill>
                <a:latin typeface="Arial Narrow"/>
                <a:cs typeface="Arial Narrow"/>
              </a:defRPr>
            </a:lvl1pPr>
          </a:lstStyle>
          <a:p>
            <a:fld id="{974172A1-1CBF-0B40-9234-7D4D80EC19EA}" type="slidenum">
              <a:rPr lang="en-GB" smtClean="0"/>
              <a:pPr/>
              <a:t>‹N°›</a:t>
            </a:fld>
            <a:endParaRPr lang="en-GB" dirty="0"/>
          </a:p>
        </p:txBody>
      </p:sp>
      <p:sp>
        <p:nvSpPr>
          <p:cNvPr id="7" name="Titre 6"/>
          <p:cNvSpPr>
            <a:spLocks noGrp="1"/>
          </p:cNvSpPr>
          <p:nvPr>
            <p:ph type="title"/>
          </p:nvPr>
        </p:nvSpPr>
        <p:spPr>
          <a:xfrm>
            <a:off x="1979712" y="206375"/>
            <a:ext cx="6097488" cy="857250"/>
          </a:xfrm>
          <a:prstGeom prst="rect">
            <a:avLst/>
          </a:prstGeom>
        </p:spPr>
        <p:txBody>
          <a:bodyPr vert="horz" lIns="0" tIns="0" rIns="0" bIns="0"/>
          <a:lstStyle>
            <a:lvl1pPr>
              <a:defRPr>
                <a:latin typeface="+mj-lt"/>
              </a:defRPr>
            </a:lvl1pPr>
          </a:lstStyle>
          <a:p>
            <a:r>
              <a:rPr lang="fr-FR" dirty="0"/>
              <a:t>Cliquez et modifiez le titre</a:t>
            </a:r>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u texte 11"/>
          <p:cNvSpPr>
            <a:spLocks noGrp="1"/>
          </p:cNvSpPr>
          <p:nvPr>
            <p:ph type="body" sz="quarter" idx="11" hasCustomPrompt="1"/>
          </p:nvPr>
        </p:nvSpPr>
        <p:spPr>
          <a:xfrm>
            <a:off x="4705443" y="1276350"/>
            <a:ext cx="4288015" cy="3276600"/>
          </a:xfrm>
          <a:prstGeom prst="rect">
            <a:avLst/>
          </a:prstGeom>
        </p:spPr>
        <p:txBody>
          <a:bodyPr vert="horz">
            <a:normAutofit/>
          </a:bodyPr>
          <a:lstStyle>
            <a:lvl1pPr>
              <a:spcAft>
                <a:spcPts val="900"/>
              </a:spcAft>
              <a:defRPr>
                <a:latin typeface="+mn-lt"/>
              </a:defRPr>
            </a:lvl1pPr>
            <a:lvl2pPr>
              <a:spcAft>
                <a:spcPts val="900"/>
              </a:spcAft>
              <a:defRPr>
                <a:latin typeface="+mn-lt"/>
              </a:defRPr>
            </a:lvl2pPr>
            <a:lvl3pPr>
              <a:spcAft>
                <a:spcPts val="900"/>
              </a:spcAft>
              <a:defRPr>
                <a:latin typeface="+mn-lt"/>
              </a:defRPr>
            </a:lvl3pPr>
            <a:lvl4pPr>
              <a:spcAft>
                <a:spcPts val="900"/>
              </a:spcAft>
              <a:defRPr>
                <a:latin typeface="+mn-lt"/>
              </a:defRPr>
            </a:lvl4pPr>
            <a:lvl5pPr>
              <a:spcAft>
                <a:spcPts val="900"/>
              </a:spcAft>
              <a:defRPr>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5" name="Espace réservé du pied de page 4"/>
          <p:cNvSpPr>
            <a:spLocks noGrp="1"/>
          </p:cNvSpPr>
          <p:nvPr>
            <p:ph type="ftr" sz="quarter" idx="3"/>
          </p:nvPr>
        </p:nvSpPr>
        <p:spPr>
          <a:xfrm>
            <a:off x="1371600" y="4812506"/>
            <a:ext cx="6324600" cy="273844"/>
          </a:xfrm>
          <a:prstGeom prst="rect">
            <a:avLst/>
          </a:prstGeom>
        </p:spPr>
        <p:txBody>
          <a:bodyPr lIns="0" tIns="0" rIns="0" bIns="0"/>
          <a:lstStyle>
            <a:lvl1pPr>
              <a:defRPr sz="1200">
                <a:latin typeface="Arial Narrow"/>
                <a:cs typeface="Arial Narrow"/>
              </a:defRPr>
            </a:lvl1pPr>
          </a:lstStyle>
          <a:p>
            <a:r>
              <a:rPr lang="fr-FR" smtClean="0"/>
              <a:t>Antoine Chance</a:t>
            </a:r>
            <a:endParaRPr lang="en-GB" dirty="0"/>
          </a:p>
        </p:txBody>
      </p:sp>
      <p:sp>
        <p:nvSpPr>
          <p:cNvPr id="6" name="Espace réservé du numéro de diapositive 5"/>
          <p:cNvSpPr>
            <a:spLocks noGrp="1"/>
          </p:cNvSpPr>
          <p:nvPr>
            <p:ph type="sldNum" sz="quarter" idx="4"/>
          </p:nvPr>
        </p:nvSpPr>
        <p:spPr>
          <a:xfrm>
            <a:off x="7848600" y="4904185"/>
            <a:ext cx="457200" cy="273844"/>
          </a:xfrm>
          <a:prstGeom prst="rect">
            <a:avLst/>
          </a:prstGeom>
        </p:spPr>
        <p:txBody>
          <a:bodyPr vert="horz" lIns="91440" tIns="45720" rIns="91440" bIns="45720" rtlCol="0" anchor="ctr"/>
          <a:lstStyle>
            <a:lvl1pPr algn="r">
              <a:defRPr sz="1200" b="1">
                <a:solidFill>
                  <a:schemeClr val="bg1"/>
                </a:solidFill>
                <a:latin typeface="Arial Narrow"/>
                <a:cs typeface="Arial Narrow"/>
              </a:defRPr>
            </a:lvl1pPr>
          </a:lstStyle>
          <a:p>
            <a:fld id="{974172A1-1CBF-0B40-9234-7D4D80EC19EA}" type="slidenum">
              <a:rPr lang="en-GB" smtClean="0"/>
              <a:pPr/>
              <a:t>‹N°›</a:t>
            </a:fld>
            <a:endParaRPr lang="en-GB" dirty="0"/>
          </a:p>
        </p:txBody>
      </p:sp>
      <p:sp>
        <p:nvSpPr>
          <p:cNvPr id="8" name="Titre 6"/>
          <p:cNvSpPr>
            <a:spLocks noGrp="1"/>
          </p:cNvSpPr>
          <p:nvPr>
            <p:ph type="title"/>
          </p:nvPr>
        </p:nvSpPr>
        <p:spPr>
          <a:xfrm>
            <a:off x="1979712" y="206375"/>
            <a:ext cx="6097488" cy="857250"/>
          </a:xfrm>
          <a:prstGeom prst="rect">
            <a:avLst/>
          </a:prstGeom>
        </p:spPr>
        <p:txBody>
          <a:bodyPr vert="horz" lIns="0" tIns="0" rIns="0" bIns="0"/>
          <a:lstStyle>
            <a:lvl1pPr>
              <a:defRPr>
                <a:latin typeface="+mj-lt"/>
              </a:defRPr>
            </a:lvl1pPr>
          </a:lstStyle>
          <a:p>
            <a:r>
              <a:rPr lang="fr-FR" dirty="0"/>
              <a:t>Cliquez et modifiez le titre</a:t>
            </a:r>
            <a:endParaRPr lang="en-GB" dirty="0"/>
          </a:p>
        </p:txBody>
      </p:sp>
      <p:sp>
        <p:nvSpPr>
          <p:cNvPr id="2" name="Espace réservé du texte 11">
            <a:extLst>
              <a:ext uri="{FF2B5EF4-FFF2-40B4-BE49-F238E27FC236}">
                <a16:creationId xmlns:a16="http://schemas.microsoft.com/office/drawing/2014/main" id="{9FF70856-52BD-E6DE-7908-D9F08E6E3203}"/>
              </a:ext>
            </a:extLst>
          </p:cNvPr>
          <p:cNvSpPr>
            <a:spLocks noGrp="1"/>
          </p:cNvSpPr>
          <p:nvPr>
            <p:ph type="body" sz="quarter" idx="12" hasCustomPrompt="1"/>
          </p:nvPr>
        </p:nvSpPr>
        <p:spPr>
          <a:xfrm>
            <a:off x="150540" y="1276350"/>
            <a:ext cx="4288015" cy="3276600"/>
          </a:xfrm>
          <a:prstGeom prst="rect">
            <a:avLst/>
          </a:prstGeom>
        </p:spPr>
        <p:txBody>
          <a:bodyPr vert="horz">
            <a:normAutofit/>
          </a:bodyPr>
          <a:lstStyle>
            <a:lvl1pPr>
              <a:spcAft>
                <a:spcPts val="900"/>
              </a:spcAft>
              <a:defRPr>
                <a:latin typeface="+mn-lt"/>
              </a:defRPr>
            </a:lvl1pPr>
            <a:lvl2pPr>
              <a:spcAft>
                <a:spcPts val="900"/>
              </a:spcAft>
              <a:defRPr>
                <a:latin typeface="+mn-lt"/>
              </a:defRPr>
            </a:lvl2pPr>
            <a:lvl3pPr>
              <a:spcAft>
                <a:spcPts val="900"/>
              </a:spcAft>
              <a:defRPr>
                <a:latin typeface="+mn-lt"/>
              </a:defRPr>
            </a:lvl3pPr>
            <a:lvl4pPr>
              <a:spcAft>
                <a:spcPts val="900"/>
              </a:spcAft>
              <a:defRPr>
                <a:latin typeface="+mn-lt"/>
              </a:defRPr>
            </a:lvl4pPr>
            <a:lvl5pPr>
              <a:spcAft>
                <a:spcPts val="900"/>
              </a:spcAft>
              <a:defRPr>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7"/>
          <a:stretch>
            <a:fillRect/>
          </a:stretch>
        </p:blipFill>
        <p:spPr>
          <a:xfrm>
            <a:off x="0" y="4705350"/>
            <a:ext cx="9144000" cy="508000"/>
          </a:xfrm>
          <a:prstGeom prst="rect">
            <a:avLst/>
          </a:prstGeom>
        </p:spPr>
      </p:pic>
      <p:pic>
        <p:nvPicPr>
          <p:cNvPr id="7" name="Image 6" descr="MCC-inernational-finalV01.png"/>
          <p:cNvPicPr>
            <a:picLocks noChangeAspect="1"/>
          </p:cNvPicPr>
          <p:nvPr userDrawn="1"/>
        </p:nvPicPr>
        <p:blipFill>
          <a:blip r:embed="rId8"/>
          <a:stretch>
            <a:fillRect/>
          </a:stretch>
        </p:blipFill>
        <p:spPr>
          <a:xfrm>
            <a:off x="129201" y="133350"/>
            <a:ext cx="1013799" cy="1013799"/>
          </a:xfrm>
          <a:prstGeom prst="rect">
            <a:avLst/>
          </a:prstGeom>
        </p:spPr>
      </p:pic>
      <p:pic>
        <p:nvPicPr>
          <p:cNvPr id="2" name="Picture 1">
            <a:extLst>
              <a:ext uri="{FF2B5EF4-FFF2-40B4-BE49-F238E27FC236}">
                <a16:creationId xmlns:a16="http://schemas.microsoft.com/office/drawing/2014/main" id="{9B7AC5E2-530A-9BE7-7ACB-6883603E6036}"/>
              </a:ext>
            </a:extLst>
          </p:cNvPr>
          <p:cNvPicPr>
            <a:picLocks noChangeAspect="1"/>
          </p:cNvPicPr>
          <p:nvPr userDrawn="1"/>
        </p:nvPicPr>
        <p:blipFill>
          <a:blip r:embed="rId9"/>
          <a:stretch>
            <a:fillRect/>
          </a:stretch>
        </p:blipFill>
        <p:spPr>
          <a:xfrm>
            <a:off x="1144570" y="182159"/>
            <a:ext cx="835142" cy="96653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0" r:id="rId4"/>
    <p:sldLayoutId id="2147483678" r:id="rId5"/>
  </p:sldLayoutIdLst>
  <p:hf hdr="0" ftr="0" dt="0"/>
  <p:txStyles>
    <p:titleStyle>
      <a:lvl1pPr algn="ctr" defTabSz="457200" rtl="0" eaLnBrk="1" latinLnBrk="0" hangingPunct="1">
        <a:spcBef>
          <a:spcPct val="0"/>
        </a:spcBef>
        <a:buNone/>
        <a:defRPr sz="2800" b="1" kern="1200">
          <a:solidFill>
            <a:schemeClr val="tx1"/>
          </a:solidFill>
          <a:latin typeface="Arial Narrow"/>
          <a:ea typeface="+mj-ea"/>
          <a:cs typeface="Arial Narrow"/>
        </a:defRPr>
      </a:lvl1pPr>
    </p:titleStyle>
    <p:body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10"/>
          <a:stretch>
            <a:fillRect/>
          </a:stretch>
        </p:blipFill>
        <p:spPr>
          <a:xfrm>
            <a:off x="0" y="4705350"/>
            <a:ext cx="9144000" cy="508000"/>
          </a:xfrm>
          <a:prstGeom prst="rect">
            <a:avLst/>
          </a:prstGeom>
        </p:spPr>
      </p:pic>
      <p:pic>
        <p:nvPicPr>
          <p:cNvPr id="7" name="Image 6" descr="MCC-inernational-finalV01.png"/>
          <p:cNvPicPr>
            <a:picLocks noChangeAspect="1"/>
          </p:cNvPicPr>
          <p:nvPr userDrawn="1"/>
        </p:nvPicPr>
        <p:blipFill>
          <a:blip r:embed="rId11"/>
          <a:stretch>
            <a:fillRect/>
          </a:stretch>
        </p:blipFill>
        <p:spPr>
          <a:xfrm>
            <a:off x="129201" y="133350"/>
            <a:ext cx="1013799" cy="1013799"/>
          </a:xfrm>
          <a:prstGeom prst="rect">
            <a:avLst/>
          </a:prstGeom>
        </p:spPr>
      </p:pic>
      <p:pic>
        <p:nvPicPr>
          <p:cNvPr id="5" name="Image 4" descr="MCC-LogoCERN.jpg"/>
          <p:cNvPicPr>
            <a:picLocks noChangeAspect="1"/>
          </p:cNvPicPr>
          <p:nvPr userDrawn="1"/>
        </p:nvPicPr>
        <p:blipFill>
          <a:blip r:embed="rId12"/>
          <a:stretch>
            <a:fillRect/>
          </a:stretch>
        </p:blipFill>
        <p:spPr>
          <a:xfrm>
            <a:off x="8305800" y="209550"/>
            <a:ext cx="609600" cy="609600"/>
          </a:xfrm>
          <a:prstGeom prst="rect">
            <a:avLst/>
          </a:prstGeom>
        </p:spPr>
      </p:pic>
      <p:pic>
        <p:nvPicPr>
          <p:cNvPr id="2" name="Picture 1">
            <a:extLst>
              <a:ext uri="{FF2B5EF4-FFF2-40B4-BE49-F238E27FC236}">
                <a16:creationId xmlns:a16="http://schemas.microsoft.com/office/drawing/2014/main" id="{47F4E66E-7708-54C2-309D-D537C8DBC8A2}"/>
              </a:ext>
            </a:extLst>
          </p:cNvPr>
          <p:cNvPicPr>
            <a:picLocks noChangeAspect="1"/>
          </p:cNvPicPr>
          <p:nvPr userDrawn="1"/>
        </p:nvPicPr>
        <p:blipFill>
          <a:blip r:embed="rId13"/>
          <a:stretch>
            <a:fillRect/>
          </a:stretch>
        </p:blipFill>
        <p:spPr>
          <a:xfrm>
            <a:off x="1144570" y="182159"/>
            <a:ext cx="835142" cy="966530"/>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61" r:id="rId4"/>
    <p:sldLayoutId id="2147483677" r:id="rId5"/>
    <p:sldLayoutId id="2147483674" r:id="rId6"/>
    <p:sldLayoutId id="2147483675" r:id="rId7"/>
    <p:sldLayoutId id="2147483676" r:id="rId8"/>
  </p:sldLayoutIdLst>
  <p:hf hdr="0" ftr="0" dt="0"/>
  <p:txStyles>
    <p:titleStyle>
      <a:lvl1pPr algn="ctr" defTabSz="457200" rtl="0" eaLnBrk="1" latinLnBrk="0" hangingPunct="1">
        <a:spcBef>
          <a:spcPct val="0"/>
        </a:spcBef>
        <a:buNone/>
        <a:defRPr sz="2800" b="1" kern="1200">
          <a:solidFill>
            <a:schemeClr val="tx1"/>
          </a:solidFill>
          <a:latin typeface="Arial Narrow"/>
          <a:ea typeface="+mj-ea"/>
          <a:cs typeface="Arial Narrow"/>
        </a:defRPr>
      </a:lvl1pPr>
    </p:titleStyle>
    <p:body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0.png"/></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inspirehep.net/literature/423542"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inspirehep.net/literature/423542" TargetMode="Externa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png"/><Relationship Id="rId5" Type="http://schemas.openxmlformats.org/officeDocument/2006/relationships/image" Target="../media/image56.png"/><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hyperlink" Target="https://muoncollider.web.cern.ch/"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hyperlink" Target="https://cernbox.cern.ch/index.php/s/I9VpITncUeCBtiz"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map.fnal.gov/"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0.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image" Target="../media/image650.png"/><Relationship Id="rId4" Type="http://schemas.openxmlformats.org/officeDocument/2006/relationships/image" Target="../media/image640.png"/><Relationship Id="rId9"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map.fnal.gov/"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map.fnal.gov/"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 9" descr="MUON-SlideGraph-gradient.png"/>
          <p:cNvPicPr>
            <a:picLocks noChangeAspect="1"/>
          </p:cNvPicPr>
          <p:nvPr/>
        </p:nvPicPr>
        <p:blipFill>
          <a:blip r:embed="rId2">
            <a:alphaModFix amt="75000"/>
          </a:blip>
          <a:stretch>
            <a:fillRect/>
          </a:stretch>
        </p:blipFill>
        <p:spPr>
          <a:xfrm>
            <a:off x="0" y="3069829"/>
            <a:ext cx="9144000" cy="2108200"/>
          </a:xfrm>
          <a:prstGeom prst="rect">
            <a:avLst/>
          </a:prstGeom>
        </p:spPr>
      </p:pic>
      <p:pic>
        <p:nvPicPr>
          <p:cNvPr id="83" name="Image 82" descr="MUON-SlideGraph-LogoBkgnd2.png"/>
          <p:cNvPicPr>
            <a:picLocks noChangeAspect="1"/>
          </p:cNvPicPr>
          <p:nvPr/>
        </p:nvPicPr>
        <p:blipFill>
          <a:blip r:embed="rId3"/>
          <a:stretch>
            <a:fillRect/>
          </a:stretch>
        </p:blipFill>
        <p:spPr>
          <a:xfrm>
            <a:off x="9697" y="3423"/>
            <a:ext cx="9144000" cy="5140960"/>
          </a:xfrm>
          <a:prstGeom prst="rect">
            <a:avLst/>
          </a:prstGeom>
        </p:spPr>
      </p:pic>
      <p:sp>
        <p:nvSpPr>
          <p:cNvPr id="82" name="Titre 81"/>
          <p:cNvSpPr>
            <a:spLocks noGrp="1"/>
          </p:cNvSpPr>
          <p:nvPr>
            <p:ph type="title"/>
          </p:nvPr>
        </p:nvSpPr>
        <p:spPr>
          <a:xfrm>
            <a:off x="9696" y="4067872"/>
            <a:ext cx="7269763" cy="857250"/>
          </a:xfrm>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rgbClr val="FFFEEE"/>
                </a:solidFill>
                <a:effectLst/>
                <a:latin typeface="sourcesans-regular"/>
              </a:rPr>
              <a:t>Funded by the European Union (EU). Views and opinions expressed are however those of the author only and do not necessarily reflect those of the EU or European Research Executive Agency (REA). Neither the EU nor the REA can be held responsible for them.</a:t>
            </a:r>
            <a:endParaRPr kumimoji="0" lang="en-US" altLang="en-US" sz="2000" i="0" u="none" strike="noStrike" cap="none" normalizeH="0" baseline="0" dirty="0">
              <a:ln>
                <a:noFill/>
              </a:ln>
              <a:solidFill>
                <a:schemeClr val="tx1"/>
              </a:solidFill>
              <a:effectLst/>
              <a:latin typeface="Arial" panose="020B0604020202020204" pitchFamily="34" charset="0"/>
            </a:endParaRPr>
          </a:p>
        </p:txBody>
      </p:sp>
      <p:pic>
        <p:nvPicPr>
          <p:cNvPr id="86" name="Image 85" descr="MCC-inernational-finalV01.png"/>
          <p:cNvPicPr>
            <a:picLocks noChangeAspect="1"/>
          </p:cNvPicPr>
          <p:nvPr/>
        </p:nvPicPr>
        <p:blipFill>
          <a:blip r:embed="rId4"/>
          <a:stretch>
            <a:fillRect/>
          </a:stretch>
        </p:blipFill>
        <p:spPr>
          <a:xfrm>
            <a:off x="132503" y="57150"/>
            <a:ext cx="1391497" cy="1391497"/>
          </a:xfrm>
          <a:prstGeom prst="rect">
            <a:avLst/>
          </a:prstGeom>
        </p:spPr>
      </p:pic>
      <p:sp>
        <p:nvSpPr>
          <p:cNvPr id="87" name="ZoneTexte 86"/>
          <p:cNvSpPr txBox="1"/>
          <p:nvPr/>
        </p:nvSpPr>
        <p:spPr>
          <a:xfrm>
            <a:off x="3059832" y="3065815"/>
            <a:ext cx="2971800" cy="584775"/>
          </a:xfrm>
          <a:prstGeom prst="rect">
            <a:avLst/>
          </a:prstGeom>
          <a:noFill/>
        </p:spPr>
        <p:txBody>
          <a:bodyPr wrap="square" rtlCol="0">
            <a:spAutoFit/>
          </a:bodyPr>
          <a:lstStyle/>
          <a:p>
            <a:pPr algn="ctr"/>
            <a:r>
              <a:rPr lang="en-US" sz="1600" b="1" dirty="0" smtClean="0">
                <a:solidFill>
                  <a:srgbClr val="C00000"/>
                </a:solidFill>
                <a:latin typeface="Arial" panose="020B0604020202020204" pitchFamily="34" charset="0"/>
                <a:cs typeface="Arial" panose="020B0604020202020204" pitchFamily="34" charset="0"/>
              </a:rPr>
              <a:t>Antoine CHANCE</a:t>
            </a: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Narrow"/>
              </a:rPr>
              <a:t>CEA</a:t>
            </a:r>
            <a:endParaRPr lang="en-US" sz="1600" b="1" dirty="0">
              <a:solidFill>
                <a:srgbClr val="C00000"/>
              </a:solidFill>
              <a:latin typeface="Arial Narrow"/>
            </a:endParaRPr>
          </a:p>
        </p:txBody>
      </p:sp>
      <p:sp>
        <p:nvSpPr>
          <p:cNvPr id="11" name="ZoneTexte 10"/>
          <p:cNvSpPr txBox="1"/>
          <p:nvPr/>
        </p:nvSpPr>
        <p:spPr>
          <a:xfrm>
            <a:off x="1629369" y="2017617"/>
            <a:ext cx="5904656" cy="1077218"/>
          </a:xfrm>
          <a:prstGeom prst="rect">
            <a:avLst/>
          </a:prstGeom>
          <a:noFill/>
        </p:spPr>
        <p:txBody>
          <a:bodyPr wrap="square" rtlCol="0">
            <a:spAutoFit/>
          </a:bodyPr>
          <a:lstStyle/>
          <a:p>
            <a:pPr algn="ctr"/>
            <a:r>
              <a:rPr lang="en-US" sz="3200" b="1" i="1" dirty="0">
                <a:latin typeface="+mj-lt"/>
                <a:cs typeface="Arial Narrow"/>
              </a:rPr>
              <a:t>Muon beam fast acceleration </a:t>
            </a:r>
            <a:r>
              <a:rPr lang="en-US" sz="3200" b="1" i="1" dirty="0" smtClean="0">
                <a:latin typeface="+mj-lt"/>
                <a:cs typeface="Arial Narrow"/>
              </a:rPr>
              <a:t>Collider </a:t>
            </a:r>
            <a:r>
              <a:rPr lang="en-US" sz="3200" b="1" i="1" dirty="0">
                <a:latin typeface="+mj-lt"/>
                <a:cs typeface="Arial Narrow"/>
              </a:rPr>
              <a:t>ring</a:t>
            </a:r>
            <a:endParaRPr lang="en-GB" sz="3200" b="1" i="1" dirty="0">
              <a:latin typeface="+mj-lt"/>
            </a:endParaRPr>
          </a:p>
        </p:txBody>
      </p:sp>
      <p:sp>
        <p:nvSpPr>
          <p:cNvPr id="2" name="Rectangle 1">
            <a:extLst>
              <a:ext uri="{FF2B5EF4-FFF2-40B4-BE49-F238E27FC236}">
                <a16:creationId xmlns:a16="http://schemas.microsoft.com/office/drawing/2014/main" id="{A8773B95-A0ED-29AA-53E5-160AC4237AE7}"/>
              </a:ext>
            </a:extLst>
          </p:cNvPr>
          <p:cNvSpPr>
            <a:spLocks noChangeArrowheads="1"/>
          </p:cNvSpPr>
          <p:nvPr/>
        </p:nvSpPr>
        <p:spPr bwMode="auto">
          <a:xfrm>
            <a:off x="0" y="-446276"/>
            <a:ext cx="161454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5200" b="0" i="0" u="none" strike="noStrike" cap="none" normalizeH="0" baseline="0" dirty="0">
                <a:ln>
                  <a:noFill/>
                </a:ln>
                <a:solidFill>
                  <a:schemeClr val="tx1"/>
                </a:solidFill>
                <a:effectLst/>
                <a:latin typeface="Arial" panose="020B0604020202020204" pitchFamily="34" charset="0"/>
              </a:rPr>
              <a:t>       </a:t>
            </a:r>
          </a:p>
        </p:txBody>
      </p:sp>
      <p:pic>
        <p:nvPicPr>
          <p:cNvPr id="2050" name="Picture 2" descr="Drapeau-europe">
            <a:extLst>
              <a:ext uri="{FF2B5EF4-FFF2-40B4-BE49-F238E27FC236}">
                <a16:creationId xmlns:a16="http://schemas.microsoft.com/office/drawing/2014/main" id="{936DA691-FB29-50B0-3EBF-E958EA469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1129" y="3987344"/>
            <a:ext cx="1792871" cy="11906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65A64A8-5595-ABEC-56FE-B734C626D7E4}"/>
              </a:ext>
            </a:extLst>
          </p:cNvPr>
          <p:cNvPicPr>
            <a:picLocks noChangeAspect="1"/>
          </p:cNvPicPr>
          <p:nvPr/>
        </p:nvPicPr>
        <p:blipFill>
          <a:blip r:embed="rId6"/>
          <a:stretch>
            <a:fillRect/>
          </a:stretch>
        </p:blipFill>
        <p:spPr>
          <a:xfrm>
            <a:off x="1533697" y="203434"/>
            <a:ext cx="1103784" cy="1277436"/>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6376" y="232444"/>
            <a:ext cx="838800" cy="838800"/>
          </a:xfrm>
          <a:prstGeom prst="rect">
            <a:avLst/>
          </a:prstGeom>
        </p:spPr>
      </p:pic>
      <p:pic>
        <p:nvPicPr>
          <p:cNvPr id="1026" name="Picture 2" descr="International School of Particle Accelerators  - ERICE_20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5599" y="114029"/>
            <a:ext cx="5202659" cy="7281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974172A1-1CBF-0B40-9234-7D4D80EC19EA}" type="slidenum">
              <a:rPr lang="en-GB" smtClean="0"/>
              <a:pPr/>
              <a:t>10</a:t>
            </a:fld>
            <a:endParaRPr lang="en-GB" dirty="0"/>
          </a:p>
        </p:txBody>
      </p:sp>
      <p:sp>
        <p:nvSpPr>
          <p:cNvPr id="4" name="Titre 3"/>
          <p:cNvSpPr>
            <a:spLocks noGrp="1"/>
          </p:cNvSpPr>
          <p:nvPr>
            <p:ph type="title"/>
          </p:nvPr>
        </p:nvSpPr>
        <p:spPr/>
        <p:txBody>
          <a:bodyPr/>
          <a:lstStyle/>
          <a:p>
            <a:r>
              <a:rPr lang="fr-FR" dirty="0" err="1" smtClean="0"/>
              <a:t>Accelerating</a:t>
            </a:r>
            <a:r>
              <a:rPr lang="fr-FR" dirty="0" smtClean="0"/>
              <a:t> time </a:t>
            </a:r>
            <a:br>
              <a:rPr lang="fr-FR" dirty="0" smtClean="0"/>
            </a:br>
            <a:r>
              <a:rPr lang="fr-FR" dirty="0" err="1" smtClean="0"/>
              <a:t>energy</a:t>
            </a:r>
            <a:r>
              <a:rPr lang="fr-FR" dirty="0" smtClean="0"/>
              <a:t> and </a:t>
            </a:r>
            <a:r>
              <a:rPr lang="fr-FR" dirty="0" err="1" smtClean="0"/>
              <a:t>survival</a:t>
            </a:r>
            <a:r>
              <a:rPr lang="fr-FR" dirty="0" smtClean="0"/>
              <a:t> time</a:t>
            </a:r>
            <a:endParaRPr lang="fr-FR" dirty="0"/>
          </a:p>
        </p:txBody>
      </p:sp>
      <p:sp>
        <p:nvSpPr>
          <p:cNvPr id="10" name="Espace réservé du contenu 9"/>
          <p:cNvSpPr>
            <a:spLocks noGrp="1"/>
          </p:cNvSpPr>
          <p:nvPr>
            <p:ph sz="quarter" idx="12"/>
          </p:nvPr>
        </p:nvSpPr>
        <p:spPr>
          <a:xfrm>
            <a:off x="457200" y="3536078"/>
            <a:ext cx="8305800" cy="1276428"/>
          </a:xfrm>
        </p:spPr>
        <p:txBody>
          <a:bodyPr>
            <a:normAutofit/>
          </a:bodyPr>
          <a:lstStyle/>
          <a:p>
            <a:r>
              <a:rPr lang="fr-FR" sz="1800" dirty="0" err="1" smtClean="0"/>
              <a:t>Survival</a:t>
            </a:r>
            <a:r>
              <a:rPr lang="fr-FR" sz="1800" dirty="0" smtClean="0"/>
              <a:t> time of </a:t>
            </a:r>
            <a:r>
              <a:rPr lang="fr-FR" sz="1800" b="1" dirty="0" smtClean="0"/>
              <a:t>65%</a:t>
            </a:r>
            <a:r>
              <a:rPr lang="fr-FR" sz="1800" dirty="0" smtClean="0"/>
              <a:t> to go to </a:t>
            </a:r>
            <a:r>
              <a:rPr lang="fr-FR" sz="1800" b="1" dirty="0" smtClean="0"/>
              <a:t>5 </a:t>
            </a:r>
            <a:r>
              <a:rPr lang="fr-FR" sz="1800" b="1" dirty="0" err="1" smtClean="0"/>
              <a:t>TeV</a:t>
            </a:r>
            <a:r>
              <a:rPr lang="fr-FR" sz="1800" dirty="0" smtClean="0"/>
              <a:t> if </a:t>
            </a:r>
            <a:r>
              <a:rPr lang="fr-FR" sz="1800" dirty="0" err="1" smtClean="0"/>
              <a:t>linear</a:t>
            </a:r>
            <a:r>
              <a:rPr lang="fr-FR" sz="1800" dirty="0" smtClean="0"/>
              <a:t> </a:t>
            </a:r>
            <a:r>
              <a:rPr lang="fr-FR" sz="1800" dirty="0" err="1" smtClean="0"/>
              <a:t>ramp</a:t>
            </a:r>
            <a:r>
              <a:rPr lang="fr-FR" sz="1800" dirty="0" smtClean="0"/>
              <a:t> of </a:t>
            </a:r>
            <a:r>
              <a:rPr lang="fr-FR" sz="1800" b="1" dirty="0" smtClean="0"/>
              <a:t>10 ms</a:t>
            </a:r>
            <a:r>
              <a:rPr lang="fr-FR" sz="1800" dirty="0" smtClean="0"/>
              <a:t>.</a:t>
            </a:r>
          </a:p>
          <a:p>
            <a:r>
              <a:rPr lang="fr-FR" sz="1800" dirty="0" err="1" smtClean="0"/>
              <a:t>Acceleration</a:t>
            </a:r>
            <a:r>
              <a:rPr lang="fr-FR" sz="1800" dirty="0" smtClean="0"/>
              <a:t> time of 0.3 ms to go to 300 </a:t>
            </a:r>
            <a:r>
              <a:rPr lang="fr-FR" sz="1800" dirty="0" err="1" smtClean="0"/>
              <a:t>GeV</a:t>
            </a:r>
            <a:r>
              <a:rPr lang="fr-FR" sz="1800" dirty="0" smtClean="0"/>
              <a:t> </a:t>
            </a:r>
            <a:r>
              <a:rPr lang="fr-FR" sz="1800" dirty="0" err="1" smtClean="0"/>
              <a:t>with</a:t>
            </a:r>
            <a:r>
              <a:rPr lang="fr-FR" sz="1800" dirty="0" smtClean="0"/>
              <a:t> a </a:t>
            </a:r>
            <a:r>
              <a:rPr lang="fr-FR" sz="1800" dirty="0" err="1" smtClean="0"/>
              <a:t>survival</a:t>
            </a:r>
            <a:r>
              <a:rPr lang="fr-FR" sz="1800" dirty="0" smtClean="0"/>
              <a:t> of 90%.</a:t>
            </a:r>
          </a:p>
          <a:p>
            <a:r>
              <a:rPr lang="fr-FR" sz="1800" dirty="0" smtClean="0"/>
              <a:t>You </a:t>
            </a:r>
            <a:r>
              <a:rPr lang="fr-FR" sz="1800" dirty="0" err="1" smtClean="0"/>
              <a:t>need</a:t>
            </a:r>
            <a:r>
              <a:rPr lang="fr-FR" sz="1800" dirty="0" smtClean="0"/>
              <a:t> to </a:t>
            </a:r>
            <a:r>
              <a:rPr lang="fr-FR" sz="1800" b="1" dirty="0" err="1" smtClean="0"/>
              <a:t>accelerate</a:t>
            </a:r>
            <a:r>
              <a:rPr lang="fr-FR" sz="1800" b="1" dirty="0" smtClean="0"/>
              <a:t> </a:t>
            </a:r>
            <a:r>
              <a:rPr lang="fr-FR" sz="1800" b="1" dirty="0" err="1" smtClean="0"/>
              <a:t>faster</a:t>
            </a:r>
            <a:r>
              <a:rPr lang="fr-FR" sz="1800" b="1" dirty="0" smtClean="0"/>
              <a:t> </a:t>
            </a:r>
            <a:r>
              <a:rPr lang="fr-FR" sz="1800" b="1" dirty="0" err="1" smtClean="0"/>
              <a:t>with</a:t>
            </a:r>
            <a:r>
              <a:rPr lang="fr-FR" sz="1800" b="1" dirty="0" smtClean="0"/>
              <a:t> a sine-</a:t>
            </a:r>
            <a:r>
              <a:rPr lang="fr-FR" sz="1800" b="1" dirty="0" err="1" smtClean="0"/>
              <a:t>like</a:t>
            </a:r>
            <a:r>
              <a:rPr lang="fr-FR" sz="1800" b="1" dirty="0" smtClean="0"/>
              <a:t> </a:t>
            </a:r>
            <a:r>
              <a:rPr lang="fr-FR" sz="1800" b="1" dirty="0" err="1" smtClean="0"/>
              <a:t>ramp</a:t>
            </a:r>
            <a:r>
              <a:rPr lang="fr-FR" sz="1800" dirty="0" smtClean="0"/>
              <a:t>.</a:t>
            </a:r>
          </a:p>
        </p:txBody>
      </p:sp>
      <p:pic>
        <p:nvPicPr>
          <p:cNvPr id="11" name="Espace réservé du contenu 7"/>
          <p:cNvPicPr>
            <a:picLocks noChangeAspect="1"/>
          </p:cNvPicPr>
          <p:nvPr/>
        </p:nvPicPr>
        <p:blipFill>
          <a:blip r:embed="rId2"/>
          <a:stretch>
            <a:fillRect/>
          </a:stretch>
        </p:blipFill>
        <p:spPr>
          <a:xfrm>
            <a:off x="2986045" y="1295920"/>
            <a:ext cx="2880000" cy="2144740"/>
          </a:xfrm>
          <a:prstGeom prst="rect">
            <a:avLst/>
          </a:prstGeom>
        </p:spPr>
      </p:pic>
      <p:pic>
        <p:nvPicPr>
          <p:cNvPr id="12" name="Image 11"/>
          <p:cNvPicPr>
            <a:picLocks noChangeAspect="1"/>
          </p:cNvPicPr>
          <p:nvPr/>
        </p:nvPicPr>
        <p:blipFill>
          <a:blip r:embed="rId3"/>
          <a:stretch>
            <a:fillRect/>
          </a:stretch>
        </p:blipFill>
        <p:spPr>
          <a:xfrm>
            <a:off x="160765" y="1295920"/>
            <a:ext cx="2880000" cy="2144740"/>
          </a:xfrm>
          <a:prstGeom prst="rect">
            <a:avLst/>
          </a:prstGeom>
        </p:spPr>
      </p:pic>
      <p:pic>
        <p:nvPicPr>
          <p:cNvPr id="14" name="Image 13"/>
          <p:cNvPicPr>
            <a:picLocks noChangeAspect="1"/>
          </p:cNvPicPr>
          <p:nvPr/>
        </p:nvPicPr>
        <p:blipFill>
          <a:blip r:embed="rId4"/>
          <a:stretch>
            <a:fillRect/>
          </a:stretch>
        </p:blipFill>
        <p:spPr>
          <a:xfrm>
            <a:off x="7157272" y="101174"/>
            <a:ext cx="1839855" cy="1242455"/>
          </a:xfrm>
          <a:prstGeom prst="rect">
            <a:avLst/>
          </a:prstGeom>
        </p:spPr>
      </p:pic>
      <p:pic>
        <p:nvPicPr>
          <p:cNvPr id="2" name="Image 1"/>
          <p:cNvPicPr>
            <a:picLocks noChangeAspect="1"/>
          </p:cNvPicPr>
          <p:nvPr/>
        </p:nvPicPr>
        <p:blipFill>
          <a:blip r:embed="rId5"/>
          <a:stretch>
            <a:fillRect/>
          </a:stretch>
        </p:blipFill>
        <p:spPr>
          <a:xfrm>
            <a:off x="5834571" y="1295920"/>
            <a:ext cx="3162556" cy="2145600"/>
          </a:xfrm>
          <a:prstGeom prst="rect">
            <a:avLst/>
          </a:prstGeom>
        </p:spPr>
      </p:pic>
    </p:spTree>
    <p:extLst>
      <p:ext uri="{BB962C8B-B14F-4D97-AF65-F5344CB8AC3E}">
        <p14:creationId xmlns:p14="http://schemas.microsoft.com/office/powerpoint/2010/main" val="807714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974172A1-1CBF-0B40-9234-7D4D80EC19EA}" type="slidenum">
              <a:rPr lang="en-GB" smtClean="0"/>
              <a:pPr/>
              <a:t>11</a:t>
            </a:fld>
            <a:endParaRPr lang="en-GB" dirty="0"/>
          </a:p>
        </p:txBody>
      </p:sp>
      <p:sp>
        <p:nvSpPr>
          <p:cNvPr id="4" name="Titre 3"/>
          <p:cNvSpPr>
            <a:spLocks noGrp="1"/>
          </p:cNvSpPr>
          <p:nvPr>
            <p:ph type="title"/>
          </p:nvPr>
        </p:nvSpPr>
        <p:spPr/>
        <p:txBody>
          <a:bodyPr/>
          <a:lstStyle/>
          <a:p>
            <a:r>
              <a:rPr lang="fr-FR" dirty="0" err="1" smtClean="0"/>
              <a:t>Accelerating</a:t>
            </a:r>
            <a:r>
              <a:rPr lang="fr-FR" dirty="0" smtClean="0"/>
              <a:t> gradient </a:t>
            </a:r>
            <a:br>
              <a:rPr lang="fr-FR" dirty="0" smtClean="0"/>
            </a:br>
            <a:r>
              <a:rPr lang="fr-FR" dirty="0" err="1" smtClean="0"/>
              <a:t>energy</a:t>
            </a:r>
            <a:r>
              <a:rPr lang="fr-FR" dirty="0" smtClean="0"/>
              <a:t> and </a:t>
            </a:r>
            <a:r>
              <a:rPr lang="fr-FR" dirty="0" err="1" smtClean="0"/>
              <a:t>survival</a:t>
            </a:r>
            <a:r>
              <a:rPr lang="fr-FR" dirty="0" smtClean="0"/>
              <a:t> time</a:t>
            </a:r>
            <a:endParaRPr lang="fr-FR" dirty="0"/>
          </a:p>
        </p:txBody>
      </p:sp>
      <p:sp>
        <p:nvSpPr>
          <p:cNvPr id="10" name="Espace réservé du contenu 9"/>
          <p:cNvSpPr>
            <a:spLocks noGrp="1"/>
          </p:cNvSpPr>
          <p:nvPr>
            <p:ph sz="quarter" idx="12"/>
          </p:nvPr>
        </p:nvSpPr>
        <p:spPr>
          <a:xfrm>
            <a:off x="457200" y="3536078"/>
            <a:ext cx="8305800" cy="1276428"/>
          </a:xfrm>
        </p:spPr>
        <p:txBody>
          <a:bodyPr>
            <a:normAutofit fontScale="62500" lnSpcReduction="20000"/>
          </a:bodyPr>
          <a:lstStyle/>
          <a:p>
            <a:r>
              <a:rPr lang="fr-FR" dirty="0" err="1" smtClean="0"/>
              <a:t>Average</a:t>
            </a:r>
            <a:r>
              <a:rPr lang="fr-FR" dirty="0" smtClean="0"/>
              <a:t> gradient of 1.65 MV/m to go to </a:t>
            </a:r>
            <a:r>
              <a:rPr lang="fr-FR" b="1" dirty="0" smtClean="0"/>
              <a:t>5 </a:t>
            </a:r>
            <a:r>
              <a:rPr lang="fr-FR" b="1" dirty="0" err="1" smtClean="0"/>
              <a:t>TeV</a:t>
            </a:r>
            <a:r>
              <a:rPr lang="fr-FR" dirty="0" smtClean="0"/>
              <a:t> if </a:t>
            </a:r>
            <a:r>
              <a:rPr lang="fr-FR" dirty="0" err="1" smtClean="0"/>
              <a:t>linear</a:t>
            </a:r>
            <a:r>
              <a:rPr lang="fr-FR" dirty="0" smtClean="0"/>
              <a:t> </a:t>
            </a:r>
            <a:r>
              <a:rPr lang="fr-FR" dirty="0" err="1" smtClean="0"/>
              <a:t>ramp</a:t>
            </a:r>
            <a:r>
              <a:rPr lang="fr-FR" dirty="0" smtClean="0"/>
              <a:t> of </a:t>
            </a:r>
            <a:r>
              <a:rPr lang="fr-FR" b="1" dirty="0" smtClean="0"/>
              <a:t>10 ms</a:t>
            </a:r>
            <a:r>
              <a:rPr lang="fr-FR" dirty="0" smtClean="0"/>
              <a:t>.</a:t>
            </a:r>
          </a:p>
          <a:p>
            <a:r>
              <a:rPr lang="fr-FR" dirty="0" smtClean="0"/>
              <a:t>Sine-</a:t>
            </a:r>
            <a:r>
              <a:rPr lang="fr-FR" dirty="0" err="1" smtClean="0"/>
              <a:t>like</a:t>
            </a:r>
            <a:r>
              <a:rPr lang="fr-FR" dirty="0" smtClean="0"/>
              <a:t> </a:t>
            </a:r>
            <a:r>
              <a:rPr lang="fr-FR" dirty="0" err="1" smtClean="0"/>
              <a:t>ramps</a:t>
            </a:r>
            <a:r>
              <a:rPr lang="fr-FR" dirty="0" smtClean="0"/>
              <a:t> </a:t>
            </a:r>
            <a:r>
              <a:rPr lang="fr-FR" dirty="0" err="1" smtClean="0"/>
              <a:t>requires</a:t>
            </a:r>
            <a:r>
              <a:rPr lang="fr-FR" dirty="0" smtClean="0"/>
              <a:t> </a:t>
            </a:r>
            <a:r>
              <a:rPr lang="fr-FR" dirty="0" err="1" smtClean="0"/>
              <a:t>shorter</a:t>
            </a:r>
            <a:r>
              <a:rPr lang="fr-FR" dirty="0" smtClean="0"/>
              <a:t> </a:t>
            </a:r>
            <a:r>
              <a:rPr lang="fr-FR" dirty="0" err="1" smtClean="0"/>
              <a:t>accelerating</a:t>
            </a:r>
            <a:r>
              <a:rPr lang="fr-FR" dirty="0" smtClean="0"/>
              <a:t> time and </a:t>
            </a:r>
            <a:r>
              <a:rPr lang="fr-FR" dirty="0" err="1" smtClean="0"/>
              <a:t>higher</a:t>
            </a:r>
            <a:r>
              <a:rPr lang="fr-FR" dirty="0" smtClean="0"/>
              <a:t> gradient </a:t>
            </a:r>
            <a:r>
              <a:rPr lang="fr-FR" dirty="0"/>
              <a:t>(factor 2</a:t>
            </a:r>
            <a:r>
              <a:rPr lang="fr-FR" dirty="0" smtClean="0"/>
              <a:t>) at the </a:t>
            </a:r>
            <a:r>
              <a:rPr lang="fr-FR" dirty="0" err="1" smtClean="0"/>
              <a:t>same</a:t>
            </a:r>
            <a:r>
              <a:rPr lang="fr-FR" dirty="0" smtClean="0"/>
              <a:t> time for the </a:t>
            </a:r>
            <a:r>
              <a:rPr lang="fr-FR" dirty="0" err="1" smtClean="0"/>
              <a:t>same</a:t>
            </a:r>
            <a:r>
              <a:rPr lang="fr-FR" dirty="0" smtClean="0"/>
              <a:t> </a:t>
            </a:r>
            <a:r>
              <a:rPr lang="fr-FR" dirty="0" err="1" smtClean="0"/>
              <a:t>survival</a:t>
            </a:r>
            <a:r>
              <a:rPr lang="fr-FR" dirty="0" smtClean="0"/>
              <a:t> rate: </a:t>
            </a:r>
            <a:r>
              <a:rPr lang="fr-FR" b="1" dirty="0" err="1" smtClean="0">
                <a:solidFill>
                  <a:srgbClr val="FF0000"/>
                </a:solidFill>
              </a:rPr>
              <a:t>linear</a:t>
            </a:r>
            <a:r>
              <a:rPr lang="fr-FR" b="1" dirty="0" smtClean="0">
                <a:solidFill>
                  <a:srgbClr val="FF0000"/>
                </a:solidFill>
              </a:rPr>
              <a:t> </a:t>
            </a:r>
            <a:r>
              <a:rPr lang="fr-FR" b="1" dirty="0" err="1" smtClean="0">
                <a:solidFill>
                  <a:srgbClr val="FF0000"/>
                </a:solidFill>
              </a:rPr>
              <a:t>ramp</a:t>
            </a:r>
            <a:r>
              <a:rPr lang="fr-FR" b="1" dirty="0" smtClean="0">
                <a:solidFill>
                  <a:srgbClr val="FF0000"/>
                </a:solidFill>
              </a:rPr>
              <a:t> </a:t>
            </a:r>
            <a:r>
              <a:rPr lang="fr-FR" b="1" dirty="0" err="1" smtClean="0">
                <a:solidFill>
                  <a:srgbClr val="FF0000"/>
                </a:solidFill>
              </a:rPr>
              <a:t>is</a:t>
            </a:r>
            <a:r>
              <a:rPr lang="fr-FR" b="1" dirty="0" smtClean="0">
                <a:solidFill>
                  <a:srgbClr val="FF0000"/>
                </a:solidFill>
              </a:rPr>
              <a:t> </a:t>
            </a:r>
            <a:r>
              <a:rPr lang="fr-FR" b="1" dirty="0" err="1" smtClean="0">
                <a:solidFill>
                  <a:srgbClr val="FF0000"/>
                </a:solidFill>
              </a:rPr>
              <a:t>preferred</a:t>
            </a:r>
            <a:r>
              <a:rPr lang="fr-FR" dirty="0" smtClean="0"/>
              <a:t>.</a:t>
            </a:r>
          </a:p>
        </p:txBody>
      </p:sp>
      <p:pic>
        <p:nvPicPr>
          <p:cNvPr id="14" name="Image 13"/>
          <p:cNvPicPr>
            <a:picLocks noChangeAspect="1"/>
          </p:cNvPicPr>
          <p:nvPr/>
        </p:nvPicPr>
        <p:blipFill>
          <a:blip r:embed="rId2"/>
          <a:stretch>
            <a:fillRect/>
          </a:stretch>
        </p:blipFill>
        <p:spPr>
          <a:xfrm>
            <a:off x="7157272" y="101174"/>
            <a:ext cx="1839855" cy="1242455"/>
          </a:xfrm>
          <a:prstGeom prst="rect">
            <a:avLst/>
          </a:prstGeom>
        </p:spPr>
      </p:pic>
      <p:pic>
        <p:nvPicPr>
          <p:cNvPr id="2" name="Image 1"/>
          <p:cNvPicPr>
            <a:picLocks noChangeAspect="1"/>
          </p:cNvPicPr>
          <p:nvPr/>
        </p:nvPicPr>
        <p:blipFill>
          <a:blip r:embed="rId3"/>
          <a:stretch>
            <a:fillRect/>
          </a:stretch>
        </p:blipFill>
        <p:spPr>
          <a:xfrm>
            <a:off x="162000" y="1294091"/>
            <a:ext cx="2880000" cy="2144740"/>
          </a:xfrm>
          <a:prstGeom prst="rect">
            <a:avLst/>
          </a:prstGeom>
        </p:spPr>
      </p:pic>
      <p:pic>
        <p:nvPicPr>
          <p:cNvPr id="5" name="Image 4"/>
          <p:cNvPicPr>
            <a:picLocks noChangeAspect="1"/>
          </p:cNvPicPr>
          <p:nvPr/>
        </p:nvPicPr>
        <p:blipFill>
          <a:blip r:embed="rId4"/>
          <a:stretch>
            <a:fillRect/>
          </a:stretch>
        </p:blipFill>
        <p:spPr>
          <a:xfrm>
            <a:off x="2988000" y="1295919"/>
            <a:ext cx="2880000" cy="2144740"/>
          </a:xfrm>
          <a:prstGeom prst="rect">
            <a:avLst/>
          </a:prstGeom>
        </p:spPr>
      </p:pic>
      <p:pic>
        <p:nvPicPr>
          <p:cNvPr id="7" name="Image 6"/>
          <p:cNvPicPr>
            <a:picLocks noChangeAspect="1"/>
          </p:cNvPicPr>
          <p:nvPr/>
        </p:nvPicPr>
        <p:blipFill>
          <a:blip r:embed="rId5"/>
          <a:stretch>
            <a:fillRect/>
          </a:stretch>
        </p:blipFill>
        <p:spPr>
          <a:xfrm>
            <a:off x="5834572" y="1294091"/>
            <a:ext cx="3162555" cy="2145600"/>
          </a:xfrm>
          <a:prstGeom prst="rect">
            <a:avLst/>
          </a:prstGeom>
        </p:spPr>
      </p:pic>
    </p:spTree>
    <p:extLst>
      <p:ext uri="{BB962C8B-B14F-4D97-AF65-F5344CB8AC3E}">
        <p14:creationId xmlns:p14="http://schemas.microsoft.com/office/powerpoint/2010/main" val="2553675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2"/>
          </p:nvPr>
        </p:nvSpPr>
        <p:spPr>
          <a:xfrm>
            <a:off x="457200" y="1276350"/>
            <a:ext cx="8305800" cy="3478280"/>
          </a:xfrm>
        </p:spPr>
        <p:txBody>
          <a:bodyPr>
            <a:normAutofit fontScale="77500" lnSpcReduction="20000"/>
          </a:bodyPr>
          <a:lstStyle/>
          <a:p>
            <a:r>
              <a:rPr lang="fr-FR" dirty="0" smtClean="0"/>
              <a:t>To </a:t>
            </a:r>
            <a:r>
              <a:rPr lang="fr-FR" dirty="0" err="1" smtClean="0"/>
              <a:t>keep</a:t>
            </a:r>
            <a:r>
              <a:rPr lang="fr-FR" dirty="0" smtClean="0"/>
              <a:t> 65% of the muons to the </a:t>
            </a:r>
            <a:r>
              <a:rPr lang="fr-FR" dirty="0" err="1" smtClean="0"/>
              <a:t>collider</a:t>
            </a:r>
            <a:r>
              <a:rPr lang="fr-FR" dirty="0" smtClean="0"/>
              <a:t>, </a:t>
            </a:r>
            <a:r>
              <a:rPr lang="fr-FR" dirty="0" err="1" smtClean="0"/>
              <a:t>we</a:t>
            </a:r>
            <a:r>
              <a:rPr lang="fr-FR" dirty="0" smtClean="0"/>
              <a:t> </a:t>
            </a:r>
            <a:r>
              <a:rPr lang="fr-FR" dirty="0" err="1" smtClean="0"/>
              <a:t>need</a:t>
            </a:r>
            <a:r>
              <a:rPr lang="fr-FR" dirty="0" smtClean="0"/>
              <a:t>:</a:t>
            </a:r>
          </a:p>
          <a:p>
            <a:pPr lvl="1"/>
            <a:r>
              <a:rPr lang="fr-FR" dirty="0" smtClean="0">
                <a:solidFill>
                  <a:srgbClr val="FF0000"/>
                </a:solidFill>
              </a:rPr>
              <a:t>To </a:t>
            </a:r>
            <a:r>
              <a:rPr lang="fr-FR" dirty="0" err="1" smtClean="0">
                <a:solidFill>
                  <a:srgbClr val="FF0000"/>
                </a:solidFill>
              </a:rPr>
              <a:t>accelerate</a:t>
            </a:r>
            <a:r>
              <a:rPr lang="fr-FR" dirty="0" smtClean="0">
                <a:solidFill>
                  <a:srgbClr val="FF0000"/>
                </a:solidFill>
              </a:rPr>
              <a:t> </a:t>
            </a:r>
            <a:r>
              <a:rPr lang="fr-FR" dirty="0" err="1" smtClean="0">
                <a:solidFill>
                  <a:srgbClr val="FF0000"/>
                </a:solidFill>
              </a:rPr>
              <a:t>from</a:t>
            </a:r>
            <a:r>
              <a:rPr lang="fr-FR" dirty="0" smtClean="0">
                <a:solidFill>
                  <a:srgbClr val="FF0000"/>
                </a:solidFill>
              </a:rPr>
              <a:t> 60 </a:t>
            </a:r>
            <a:r>
              <a:rPr lang="fr-FR" dirty="0" err="1" smtClean="0">
                <a:solidFill>
                  <a:srgbClr val="FF0000"/>
                </a:solidFill>
              </a:rPr>
              <a:t>GeV</a:t>
            </a:r>
            <a:r>
              <a:rPr lang="fr-FR" dirty="0" smtClean="0">
                <a:solidFill>
                  <a:srgbClr val="FF0000"/>
                </a:solidFill>
              </a:rPr>
              <a:t> to 5 </a:t>
            </a:r>
            <a:r>
              <a:rPr lang="fr-FR" dirty="0" err="1" smtClean="0">
                <a:solidFill>
                  <a:srgbClr val="FF0000"/>
                </a:solidFill>
              </a:rPr>
              <a:t>TeV</a:t>
            </a:r>
            <a:r>
              <a:rPr lang="fr-FR" dirty="0" smtClean="0">
                <a:solidFill>
                  <a:srgbClr val="FF0000"/>
                </a:solidFill>
              </a:rPr>
              <a:t> in </a:t>
            </a:r>
            <a:r>
              <a:rPr lang="fr-FR" dirty="0" err="1" smtClean="0">
                <a:solidFill>
                  <a:srgbClr val="FF0000"/>
                </a:solidFill>
              </a:rPr>
              <a:t>only</a:t>
            </a:r>
            <a:r>
              <a:rPr lang="fr-FR" dirty="0" smtClean="0">
                <a:solidFill>
                  <a:srgbClr val="FF0000"/>
                </a:solidFill>
              </a:rPr>
              <a:t> 10 ms </a:t>
            </a:r>
            <a:r>
              <a:rPr lang="fr-FR" dirty="0" err="1" smtClean="0">
                <a:solidFill>
                  <a:srgbClr val="FF0000"/>
                </a:solidFill>
              </a:rPr>
              <a:t>with</a:t>
            </a:r>
            <a:r>
              <a:rPr lang="fr-FR" dirty="0" smtClean="0">
                <a:solidFill>
                  <a:srgbClr val="FF0000"/>
                </a:solidFill>
              </a:rPr>
              <a:t> </a:t>
            </a:r>
            <a:r>
              <a:rPr lang="fr-FR" dirty="0" err="1" smtClean="0">
                <a:solidFill>
                  <a:srgbClr val="FF0000"/>
                </a:solidFill>
              </a:rPr>
              <a:t>linear</a:t>
            </a:r>
            <a:r>
              <a:rPr lang="fr-FR" dirty="0" smtClean="0">
                <a:solidFill>
                  <a:srgbClr val="FF0000"/>
                </a:solidFill>
              </a:rPr>
              <a:t> </a:t>
            </a:r>
            <a:r>
              <a:rPr lang="fr-FR" dirty="0" err="1" smtClean="0">
                <a:solidFill>
                  <a:srgbClr val="FF0000"/>
                </a:solidFill>
              </a:rPr>
              <a:t>ramp</a:t>
            </a:r>
            <a:r>
              <a:rPr lang="fr-FR" dirty="0" smtClean="0">
                <a:solidFill>
                  <a:srgbClr val="FF0000"/>
                </a:solidFill>
              </a:rPr>
              <a:t>.</a:t>
            </a:r>
          </a:p>
          <a:p>
            <a:pPr lvl="1"/>
            <a:r>
              <a:rPr lang="fr-FR" dirty="0" smtClean="0">
                <a:solidFill>
                  <a:srgbClr val="FF0000"/>
                </a:solidFill>
              </a:rPr>
              <a:t>An </a:t>
            </a:r>
            <a:r>
              <a:rPr lang="fr-FR" dirty="0" err="1" smtClean="0">
                <a:solidFill>
                  <a:srgbClr val="FF0000"/>
                </a:solidFill>
              </a:rPr>
              <a:t>average</a:t>
            </a:r>
            <a:r>
              <a:rPr lang="fr-FR" dirty="0" smtClean="0">
                <a:solidFill>
                  <a:srgbClr val="FF0000"/>
                </a:solidFill>
              </a:rPr>
              <a:t> gradient of </a:t>
            </a:r>
            <a:r>
              <a:rPr lang="fr-FR" dirty="0">
                <a:solidFill>
                  <a:srgbClr val="FF0000"/>
                </a:solidFill>
              </a:rPr>
              <a:t>1.65 </a:t>
            </a:r>
            <a:r>
              <a:rPr lang="fr-FR" dirty="0" smtClean="0">
                <a:solidFill>
                  <a:srgbClr val="FF0000"/>
                </a:solidFill>
              </a:rPr>
              <a:t>MV/m </a:t>
            </a:r>
            <a:r>
              <a:rPr lang="fr-FR" dirty="0" err="1" smtClean="0">
                <a:solidFill>
                  <a:srgbClr val="FF0000"/>
                </a:solidFill>
              </a:rPr>
              <a:t>corresponding</a:t>
            </a:r>
            <a:r>
              <a:rPr lang="fr-FR" dirty="0" smtClean="0">
                <a:solidFill>
                  <a:srgbClr val="FF0000"/>
                </a:solidFill>
              </a:rPr>
              <a:t> to an </a:t>
            </a:r>
            <a:r>
              <a:rPr lang="fr-FR" dirty="0" err="1" smtClean="0">
                <a:solidFill>
                  <a:srgbClr val="FF0000"/>
                </a:solidFill>
              </a:rPr>
              <a:t>average</a:t>
            </a:r>
            <a:r>
              <a:rPr lang="fr-FR" dirty="0" smtClean="0">
                <a:solidFill>
                  <a:srgbClr val="FF0000"/>
                </a:solidFill>
              </a:rPr>
              <a:t> </a:t>
            </a:r>
            <a:r>
              <a:rPr lang="fr-FR" dirty="0" err="1" smtClean="0">
                <a:solidFill>
                  <a:srgbClr val="FF0000"/>
                </a:solidFill>
              </a:rPr>
              <a:t>energy</a:t>
            </a:r>
            <a:r>
              <a:rPr lang="fr-FR" dirty="0" smtClean="0">
                <a:solidFill>
                  <a:srgbClr val="FF0000"/>
                </a:solidFill>
              </a:rPr>
              <a:t> gain of 494 </a:t>
            </a:r>
            <a:r>
              <a:rPr lang="fr-FR" dirty="0" err="1" smtClean="0">
                <a:solidFill>
                  <a:srgbClr val="FF0000"/>
                </a:solidFill>
              </a:rPr>
              <a:t>TeV</a:t>
            </a:r>
            <a:r>
              <a:rPr lang="fr-FR" dirty="0" smtClean="0">
                <a:solidFill>
                  <a:srgbClr val="FF0000"/>
                </a:solidFill>
              </a:rPr>
              <a:t>/s.</a:t>
            </a:r>
          </a:p>
          <a:p>
            <a:pPr lvl="2"/>
            <a:r>
              <a:rPr lang="fr-FR" dirty="0" smtClean="0">
                <a:solidFill>
                  <a:srgbClr val="FF0000"/>
                </a:solidFill>
              </a:rPr>
              <a:t>SPS: </a:t>
            </a:r>
            <a:r>
              <a:rPr lang="fr-FR" dirty="0" err="1" smtClean="0">
                <a:solidFill>
                  <a:srgbClr val="FF0000"/>
                </a:solidFill>
              </a:rPr>
              <a:t>energy</a:t>
            </a:r>
            <a:r>
              <a:rPr lang="fr-FR" dirty="0" smtClean="0">
                <a:solidFill>
                  <a:srgbClr val="FF0000"/>
                </a:solidFill>
              </a:rPr>
              <a:t> gain of 80 </a:t>
            </a:r>
            <a:r>
              <a:rPr lang="fr-FR" dirty="0" err="1" smtClean="0">
                <a:solidFill>
                  <a:srgbClr val="FF0000"/>
                </a:solidFill>
              </a:rPr>
              <a:t>GeV</a:t>
            </a:r>
            <a:r>
              <a:rPr lang="fr-FR" dirty="0" smtClean="0">
                <a:solidFill>
                  <a:srgbClr val="FF0000"/>
                </a:solidFill>
              </a:rPr>
              <a:t>/s.</a:t>
            </a:r>
          </a:p>
          <a:p>
            <a:pPr lvl="2"/>
            <a:r>
              <a:rPr lang="fr-FR" dirty="0" smtClean="0">
                <a:solidFill>
                  <a:srgbClr val="FF0000"/>
                </a:solidFill>
              </a:rPr>
              <a:t>X-FEL: final </a:t>
            </a:r>
            <a:r>
              <a:rPr lang="fr-FR" dirty="0" err="1" smtClean="0">
                <a:solidFill>
                  <a:srgbClr val="FF0000"/>
                </a:solidFill>
              </a:rPr>
              <a:t>energy</a:t>
            </a:r>
            <a:r>
              <a:rPr lang="fr-FR" dirty="0" smtClean="0">
                <a:solidFill>
                  <a:srgbClr val="FF0000"/>
                </a:solidFill>
              </a:rPr>
              <a:t> of 17.5 </a:t>
            </a:r>
            <a:r>
              <a:rPr lang="fr-FR" dirty="0" err="1" smtClean="0">
                <a:solidFill>
                  <a:srgbClr val="FF0000"/>
                </a:solidFill>
              </a:rPr>
              <a:t>GeV</a:t>
            </a:r>
            <a:r>
              <a:rPr lang="fr-FR" dirty="0" smtClean="0">
                <a:solidFill>
                  <a:srgbClr val="FF0000"/>
                </a:solidFill>
              </a:rPr>
              <a:t> in 1.7 km: gradient of 10 MV/m.</a:t>
            </a:r>
          </a:p>
          <a:p>
            <a:pPr lvl="1"/>
            <a:r>
              <a:rPr lang="fr-FR" b="1" dirty="0" err="1" smtClean="0">
                <a:solidFill>
                  <a:srgbClr val="C00000"/>
                </a:solidFill>
              </a:rPr>
              <a:t>We</a:t>
            </a:r>
            <a:r>
              <a:rPr lang="fr-FR" b="1" dirty="0" smtClean="0">
                <a:solidFill>
                  <a:srgbClr val="C00000"/>
                </a:solidFill>
              </a:rPr>
              <a:t> are </a:t>
            </a:r>
            <a:r>
              <a:rPr lang="fr-FR" b="1" dirty="0" err="1" smtClean="0">
                <a:solidFill>
                  <a:srgbClr val="C00000"/>
                </a:solidFill>
              </a:rPr>
              <a:t>near</a:t>
            </a:r>
            <a:r>
              <a:rPr lang="fr-FR" b="1" dirty="0" smtClean="0">
                <a:solidFill>
                  <a:srgbClr val="C00000"/>
                </a:solidFill>
              </a:rPr>
              <a:t> to </a:t>
            </a:r>
            <a:r>
              <a:rPr lang="fr-FR" b="1" dirty="0" err="1" smtClean="0">
                <a:solidFill>
                  <a:srgbClr val="C00000"/>
                </a:solidFill>
              </a:rPr>
              <a:t>be</a:t>
            </a:r>
            <a:r>
              <a:rPr lang="fr-FR" b="1" dirty="0" smtClean="0">
                <a:solidFill>
                  <a:srgbClr val="C00000"/>
                </a:solidFill>
              </a:rPr>
              <a:t> as </a:t>
            </a:r>
            <a:r>
              <a:rPr lang="fr-FR" b="1" dirty="0" err="1" smtClean="0">
                <a:solidFill>
                  <a:srgbClr val="C00000"/>
                </a:solidFill>
              </a:rPr>
              <a:t>fast</a:t>
            </a:r>
            <a:r>
              <a:rPr lang="fr-FR" b="1" dirty="0" smtClean="0">
                <a:solidFill>
                  <a:srgbClr val="C00000"/>
                </a:solidFill>
              </a:rPr>
              <a:t> as in an SC </a:t>
            </a:r>
            <a:r>
              <a:rPr lang="fr-FR" b="1" dirty="0" err="1" smtClean="0">
                <a:solidFill>
                  <a:srgbClr val="C00000"/>
                </a:solidFill>
              </a:rPr>
              <a:t>Linac</a:t>
            </a:r>
            <a:r>
              <a:rPr lang="fr-FR" b="1" dirty="0" smtClean="0">
                <a:solidFill>
                  <a:srgbClr val="C00000"/>
                </a:solidFill>
              </a:rPr>
              <a:t>!!!</a:t>
            </a:r>
          </a:p>
          <a:p>
            <a:pPr lvl="1"/>
            <a:r>
              <a:rPr lang="fr-FR" dirty="0" err="1"/>
              <a:t>We</a:t>
            </a:r>
            <a:r>
              <a:rPr lang="fr-FR" dirty="0"/>
              <a:t> </a:t>
            </a:r>
            <a:r>
              <a:rPr lang="fr-FR" dirty="0" err="1"/>
              <a:t>need</a:t>
            </a:r>
            <a:r>
              <a:rPr lang="fr-FR" dirty="0"/>
              <a:t> a lot of RF </a:t>
            </a:r>
            <a:r>
              <a:rPr lang="fr-FR" dirty="0" err="1" smtClean="0"/>
              <a:t>cavities</a:t>
            </a:r>
            <a:r>
              <a:rPr lang="fr-FR" dirty="0" smtClean="0"/>
              <a:t>!</a:t>
            </a:r>
            <a:endParaRPr lang="fr-FR" dirty="0"/>
          </a:p>
          <a:p>
            <a:pPr lvl="2"/>
            <a:r>
              <a:rPr lang="en-US" b="1" dirty="0">
                <a:solidFill>
                  <a:srgbClr val="FF7F00"/>
                </a:solidFill>
              </a:rPr>
              <a:t>See </a:t>
            </a:r>
            <a:r>
              <a:rPr lang="en-US" b="1" dirty="0" smtClean="0">
                <a:solidFill>
                  <a:srgbClr val="FF7F00"/>
                </a:solidFill>
              </a:rPr>
              <a:t>Claude </a:t>
            </a:r>
            <a:r>
              <a:rPr lang="en-US" b="1" dirty="0" err="1" smtClean="0">
                <a:solidFill>
                  <a:srgbClr val="FF7F00"/>
                </a:solidFill>
              </a:rPr>
              <a:t>Marchand’s</a:t>
            </a:r>
            <a:r>
              <a:rPr lang="en-US" b="1" dirty="0" smtClean="0">
                <a:solidFill>
                  <a:srgbClr val="FF7F00"/>
                </a:solidFill>
              </a:rPr>
              <a:t> </a:t>
            </a:r>
            <a:r>
              <a:rPr lang="en-US" b="1" dirty="0">
                <a:solidFill>
                  <a:srgbClr val="FF7F00"/>
                </a:solidFill>
              </a:rPr>
              <a:t>presentation on </a:t>
            </a:r>
            <a:r>
              <a:rPr lang="fr-FR" b="1" dirty="0" smtClean="0">
                <a:solidFill>
                  <a:srgbClr val="FF7F00"/>
                </a:solidFill>
              </a:rPr>
              <a:t>RF</a:t>
            </a:r>
            <a:endParaRPr lang="fr-FR" b="1" dirty="0" smtClean="0">
              <a:solidFill>
                <a:srgbClr val="C00000"/>
              </a:solidFill>
            </a:endParaRPr>
          </a:p>
          <a:p>
            <a:r>
              <a:rPr lang="fr-FR" dirty="0" err="1" smtClean="0"/>
              <a:t>What</a:t>
            </a:r>
            <a:r>
              <a:rPr lang="fr-FR" dirty="0" smtClean="0"/>
              <a:t> </a:t>
            </a:r>
            <a:r>
              <a:rPr lang="fr-FR" dirty="0" err="1" smtClean="0"/>
              <a:t>accelerator</a:t>
            </a:r>
            <a:r>
              <a:rPr lang="fr-FR" dirty="0" smtClean="0"/>
              <a:t> </a:t>
            </a:r>
            <a:r>
              <a:rPr lang="fr-FR" dirty="0" err="1" smtClean="0"/>
              <a:t>can</a:t>
            </a:r>
            <a:r>
              <a:rPr lang="fr-FR" dirty="0" smtClean="0"/>
              <a:t> </a:t>
            </a:r>
            <a:r>
              <a:rPr lang="fr-FR" dirty="0" err="1" smtClean="0"/>
              <a:t>reach</a:t>
            </a:r>
            <a:r>
              <a:rPr lang="fr-FR" dirty="0" smtClean="0"/>
              <a:t> </a:t>
            </a:r>
            <a:r>
              <a:rPr lang="fr-FR" dirty="0" err="1" smtClean="0"/>
              <a:t>such</a:t>
            </a:r>
            <a:r>
              <a:rPr lang="fr-FR" dirty="0" smtClean="0"/>
              <a:t> a speed?</a:t>
            </a:r>
            <a:endParaRPr lang="fr-FR" dirty="0"/>
          </a:p>
        </p:txBody>
      </p:sp>
      <p:sp>
        <p:nvSpPr>
          <p:cNvPr id="3" name="Espace réservé du numéro de diapositive 2"/>
          <p:cNvSpPr>
            <a:spLocks noGrp="1"/>
          </p:cNvSpPr>
          <p:nvPr>
            <p:ph type="sldNum" sz="quarter" idx="4"/>
          </p:nvPr>
        </p:nvSpPr>
        <p:spPr/>
        <p:txBody>
          <a:bodyPr/>
          <a:lstStyle/>
          <a:p>
            <a:fld id="{974172A1-1CBF-0B40-9234-7D4D80EC19EA}" type="slidenum">
              <a:rPr lang="en-GB" smtClean="0"/>
              <a:pPr/>
              <a:t>12</a:t>
            </a:fld>
            <a:endParaRPr lang="en-GB" dirty="0"/>
          </a:p>
        </p:txBody>
      </p:sp>
      <p:sp>
        <p:nvSpPr>
          <p:cNvPr id="4" name="Titre 3"/>
          <p:cNvSpPr>
            <a:spLocks noGrp="1"/>
          </p:cNvSpPr>
          <p:nvPr>
            <p:ph type="title"/>
          </p:nvPr>
        </p:nvSpPr>
        <p:spPr/>
        <p:txBody>
          <a:bodyPr/>
          <a:lstStyle/>
          <a:p>
            <a:r>
              <a:rPr lang="fr-FR" dirty="0" smtClean="0"/>
              <a:t>How </a:t>
            </a:r>
            <a:r>
              <a:rPr lang="fr-FR" dirty="0" err="1" smtClean="0"/>
              <a:t>fast</a:t>
            </a:r>
            <a:r>
              <a:rPr lang="fr-FR" dirty="0" smtClean="0"/>
              <a:t>?</a:t>
            </a:r>
            <a:br>
              <a:rPr lang="fr-FR" dirty="0" smtClean="0"/>
            </a:br>
            <a:r>
              <a:rPr lang="fr-FR" dirty="0" smtClean="0"/>
              <a:t>Conclusion</a:t>
            </a:r>
            <a:endParaRPr lang="fr-FR" dirty="0"/>
          </a:p>
        </p:txBody>
      </p:sp>
      <p:pic>
        <p:nvPicPr>
          <p:cNvPr id="5" name="Picture 28" descr="https://www.challenges.fr/assets/img/2020/06/11/cover-r4x3w1200-5ee1eb43deaac-the-e-thru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3269189"/>
            <a:ext cx="1983140" cy="1485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37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tx1"/>
                                      </p:to>
                                    </p:animClr>
                                  </p:sub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chemeClr val="tx1"/>
                                      </p:to>
                                    </p:animClr>
                                  </p:sub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10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chemeClr val="tx1"/>
                                      </p:to>
                                    </p:animClr>
                                  </p:subTnLst>
                                </p:cTn>
                              </p:par>
                              <p:par>
                                <p:cTn id="30" presetID="1"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 calcmode="lin" valueType="num">
                                      <p:cBhvr additive="base">
                                        <p:cTn id="36"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p:cNvSpPr>
                <a:spLocks noGrp="1"/>
              </p:cNvSpPr>
              <p:nvPr>
                <p:ph sz="quarter" idx="12"/>
              </p:nvPr>
            </p:nvSpPr>
            <p:spPr/>
            <p:txBody>
              <a:bodyPr>
                <a:normAutofit fontScale="70000" lnSpcReduction="20000"/>
              </a:bodyPr>
              <a:lstStyle/>
              <a:p>
                <a:r>
                  <a:rPr lang="fr-FR" dirty="0" smtClean="0"/>
                  <a:t>Reminder: </a:t>
                </a:r>
              </a:p>
              <a:p>
                <a:pPr lvl="1"/>
                <a:r>
                  <a:rPr lang="fr-FR" dirty="0" err="1" smtClean="0"/>
                  <a:t>We</a:t>
                </a:r>
                <a:r>
                  <a:rPr lang="fr-FR" dirty="0" smtClean="0"/>
                  <a:t> </a:t>
                </a:r>
                <a:r>
                  <a:rPr lang="fr-FR" dirty="0" err="1" smtClean="0"/>
                  <a:t>need</a:t>
                </a:r>
                <a:r>
                  <a:rPr lang="fr-FR" dirty="0" smtClean="0"/>
                  <a:t> an </a:t>
                </a:r>
                <a:r>
                  <a:rPr lang="fr-FR" dirty="0" err="1" smtClean="0"/>
                  <a:t>average</a:t>
                </a:r>
                <a:r>
                  <a:rPr lang="fr-FR" dirty="0" smtClean="0"/>
                  <a:t> gradient </a:t>
                </a:r>
                <a14:m>
                  <m:oMath xmlns:m="http://schemas.openxmlformats.org/officeDocument/2006/math">
                    <m:sSub>
                      <m:sSubPr>
                        <m:ctrlPr>
                          <a:rPr lang="fr-FR" b="0" i="1" dirty="0" smtClean="0">
                            <a:latin typeface="Cambria Math" panose="02040503050406030204" pitchFamily="18" charset="0"/>
                          </a:rPr>
                        </m:ctrlPr>
                      </m:sSubPr>
                      <m:e>
                        <m:r>
                          <a:rPr lang="fr-FR" b="0" i="1" dirty="0" smtClean="0">
                            <a:latin typeface="Cambria Math" panose="02040503050406030204" pitchFamily="18" charset="0"/>
                          </a:rPr>
                          <m:t>𝐺</m:t>
                        </m:r>
                      </m:e>
                      <m:sub>
                        <m:r>
                          <a:rPr lang="fr-FR" b="0" i="1" dirty="0" smtClean="0">
                            <a:latin typeface="Cambria Math" panose="02040503050406030204" pitchFamily="18" charset="0"/>
                          </a:rPr>
                          <m:t>𝑎𝑐𝑐</m:t>
                        </m:r>
                      </m:sub>
                    </m:sSub>
                  </m:oMath>
                </a14:m>
                <a:r>
                  <a:rPr lang="fr-FR" dirty="0" smtClean="0"/>
                  <a:t> of </a:t>
                </a:r>
                <a:r>
                  <a:rPr lang="fr-FR" dirty="0"/>
                  <a:t>1.65 </a:t>
                </a:r>
                <a:r>
                  <a:rPr lang="fr-FR" dirty="0" smtClean="0"/>
                  <a:t>MV/m.</a:t>
                </a:r>
              </a:p>
              <a:p>
                <a:r>
                  <a:rPr lang="fr-FR" dirty="0" smtClean="0"/>
                  <a:t>The total RF voltage </a:t>
                </a:r>
                <a:r>
                  <a:rPr lang="fr-FR" dirty="0" err="1" smtClean="0"/>
                  <a:t>is</a:t>
                </a:r>
                <a:r>
                  <a:rPr lang="fr-FR" dirty="0" smtClean="0"/>
                  <a:t> </a:t>
                </a:r>
                <a:r>
                  <a:rPr lang="fr-FR" dirty="0" err="1" smtClean="0"/>
                  <a:t>simply</a:t>
                </a:r>
                <a:r>
                  <a:rPr lang="fr-FR" dirty="0" smtClean="0"/>
                  <a:t> </a:t>
                </a:r>
                <a:r>
                  <a:rPr lang="fr-FR" dirty="0" err="1" smtClean="0"/>
                  <a:t>given</a:t>
                </a:r>
                <a:r>
                  <a:rPr lang="fr-FR" dirty="0" smtClean="0"/>
                  <a:t> by: </a:t>
                </a:r>
              </a:p>
              <a:p>
                <a:pPr marL="457200" lvl="1" indent="0">
                  <a:buNone/>
                </a:pPr>
                <a14:m>
                  <m:oMathPara xmlns:m="http://schemas.openxmlformats.org/officeDocument/2006/math">
                    <m:oMathParaPr>
                      <m:jc m:val="centerGroup"/>
                    </m:oMathParaPr>
                    <m:oMath xmlns:m="http://schemas.openxmlformats.org/officeDocument/2006/math">
                      <m:sSub>
                        <m:sSubPr>
                          <m:ctrlPr>
                            <a:rPr lang="fr-FR" b="0" i="1" dirty="0" smtClean="0">
                              <a:latin typeface="Cambria Math" panose="02040503050406030204" pitchFamily="18" charset="0"/>
                            </a:rPr>
                          </m:ctrlPr>
                        </m:sSubPr>
                        <m:e>
                          <m:r>
                            <m:rPr>
                              <m:sty m:val="p"/>
                            </m:rPr>
                            <a:rPr lang="fr-FR" b="0" i="0" dirty="0" smtClean="0">
                              <a:latin typeface="Cambria Math" panose="02040503050406030204" pitchFamily="18" charset="0"/>
                            </a:rPr>
                            <m:t>V</m:t>
                          </m:r>
                        </m:e>
                        <m:sub>
                          <m:r>
                            <m:rPr>
                              <m:sty m:val="p"/>
                            </m:rPr>
                            <a:rPr lang="fr-FR" dirty="0">
                              <a:latin typeface="Cambria Math" panose="02040503050406030204" pitchFamily="18" charset="0"/>
                            </a:rPr>
                            <m:t>tot</m:t>
                          </m:r>
                          <m:r>
                            <a:rPr lang="fr-FR" b="0" i="0" dirty="0" smtClean="0">
                              <a:latin typeface="Cambria Math" panose="02040503050406030204" pitchFamily="18" charset="0"/>
                            </a:rPr>
                            <m:t>, </m:t>
                          </m:r>
                          <m:r>
                            <m:rPr>
                              <m:sty m:val="p"/>
                            </m:rPr>
                            <a:rPr lang="fr-FR" dirty="0">
                              <a:latin typeface="Cambria Math" panose="02040503050406030204" pitchFamily="18" charset="0"/>
                            </a:rPr>
                            <m:t>RF</m:t>
                          </m:r>
                        </m:sub>
                      </m:sSub>
                      <m:r>
                        <a:rPr lang="fr-FR" b="0" i="0" dirty="0" smtClean="0">
                          <a:latin typeface="Cambria Math" panose="02040503050406030204" pitchFamily="18" charset="0"/>
                        </a:rPr>
                        <m:t>=</m:t>
                      </m:r>
                      <m:r>
                        <a:rPr lang="fr-FR" b="0" i="1" dirty="0" smtClean="0">
                          <a:latin typeface="Cambria Math" panose="02040503050406030204" pitchFamily="18" charset="0"/>
                        </a:rPr>
                        <m:t> </m:t>
                      </m:r>
                      <m:sSub>
                        <m:sSubPr>
                          <m:ctrlPr>
                            <a:rPr lang="fr-FR" i="1" dirty="0">
                              <a:latin typeface="Cambria Math" panose="02040503050406030204" pitchFamily="18" charset="0"/>
                            </a:rPr>
                          </m:ctrlPr>
                        </m:sSubPr>
                        <m:e>
                          <m:r>
                            <a:rPr lang="fr-FR" i="1" dirty="0">
                              <a:latin typeface="Cambria Math" panose="02040503050406030204" pitchFamily="18" charset="0"/>
                            </a:rPr>
                            <m:t>𝐺</m:t>
                          </m:r>
                        </m:e>
                        <m:sub>
                          <m:r>
                            <a:rPr lang="fr-FR" i="1" dirty="0">
                              <a:latin typeface="Cambria Math" panose="02040503050406030204" pitchFamily="18" charset="0"/>
                            </a:rPr>
                            <m:t>𝑎𝑐𝑐</m:t>
                          </m:r>
                        </m:sub>
                      </m:sSub>
                      <m:sSub>
                        <m:sSubPr>
                          <m:ctrlPr>
                            <a:rPr lang="fr-FR" b="0" i="1" dirty="0" smtClean="0">
                              <a:latin typeface="Cambria Math" panose="02040503050406030204" pitchFamily="18" charset="0"/>
                            </a:rPr>
                          </m:ctrlPr>
                        </m:sSubPr>
                        <m:e>
                          <m:r>
                            <a:rPr lang="fr-FR" b="0" i="1" dirty="0" smtClean="0">
                              <a:latin typeface="Cambria Math" panose="02040503050406030204" pitchFamily="18" charset="0"/>
                            </a:rPr>
                            <m:t>𝐿</m:t>
                          </m:r>
                        </m:e>
                        <m:sub>
                          <m:r>
                            <a:rPr lang="fr-FR" b="0" i="1" dirty="0" smtClean="0">
                              <a:latin typeface="Cambria Math" panose="02040503050406030204" pitchFamily="18" charset="0"/>
                            </a:rPr>
                            <m:t>𝑟𝑖𝑛𝑔</m:t>
                          </m:r>
                        </m:sub>
                      </m:sSub>
                    </m:oMath>
                  </m:oMathPara>
                </a14:m>
                <a:endParaRPr lang="fr-FR" dirty="0" smtClean="0"/>
              </a:p>
              <a:p>
                <a:pPr lvl="1"/>
                <a:r>
                  <a:rPr lang="fr-FR" dirty="0" smtClean="0"/>
                  <a:t>To </a:t>
                </a:r>
                <a:r>
                  <a:rPr lang="fr-FR" dirty="0" err="1" smtClean="0"/>
                  <a:t>minimize</a:t>
                </a:r>
                <a:r>
                  <a:rPr lang="fr-FR" dirty="0" smtClean="0"/>
                  <a:t> the RF budget </a:t>
                </a:r>
                <a:r>
                  <a:rPr lang="fr-FR" dirty="0" err="1" smtClean="0"/>
                  <a:t>we</a:t>
                </a:r>
                <a:r>
                  <a:rPr lang="fr-FR" dirty="0" smtClean="0"/>
                  <a:t> </a:t>
                </a:r>
                <a:r>
                  <a:rPr lang="fr-FR" dirty="0" err="1" smtClean="0"/>
                  <a:t>should</a:t>
                </a:r>
                <a:r>
                  <a:rPr lang="fr-FR" dirty="0" smtClean="0"/>
                  <a:t> have </a:t>
                </a:r>
                <a14:m>
                  <m:oMath xmlns:m="http://schemas.openxmlformats.org/officeDocument/2006/math">
                    <m:sSub>
                      <m:sSubPr>
                        <m:ctrlPr>
                          <a:rPr lang="fr-FR" i="1" dirty="0">
                            <a:latin typeface="Cambria Math" panose="02040503050406030204" pitchFamily="18" charset="0"/>
                          </a:rPr>
                        </m:ctrlPr>
                      </m:sSubPr>
                      <m:e>
                        <m:r>
                          <a:rPr lang="fr-FR" i="1" dirty="0">
                            <a:latin typeface="Cambria Math" panose="02040503050406030204" pitchFamily="18" charset="0"/>
                          </a:rPr>
                          <m:t>𝐿</m:t>
                        </m:r>
                      </m:e>
                      <m:sub>
                        <m:r>
                          <a:rPr lang="fr-FR" i="1" dirty="0">
                            <a:latin typeface="Cambria Math" panose="02040503050406030204" pitchFamily="18" charset="0"/>
                          </a:rPr>
                          <m:t>𝑟𝑖𝑛𝑔</m:t>
                        </m:r>
                      </m:sub>
                    </m:sSub>
                  </m:oMath>
                </a14:m>
                <a:r>
                  <a:rPr lang="fr-FR" dirty="0" smtClean="0"/>
                  <a:t> as </a:t>
                </a:r>
                <a:r>
                  <a:rPr lang="fr-FR" dirty="0" err="1" smtClean="0"/>
                  <a:t>small</a:t>
                </a:r>
                <a:r>
                  <a:rPr lang="fr-FR" dirty="0" smtClean="0"/>
                  <a:t> as possible.</a:t>
                </a:r>
              </a:p>
              <a:p>
                <a:pPr lvl="1"/>
                <a:r>
                  <a:rPr lang="fr-FR" b="1" dirty="0"/>
                  <a:t>Small </a:t>
                </a:r>
                <a:r>
                  <a:rPr lang="fr-FR" b="1" dirty="0" err="1"/>
                  <a:t>is</a:t>
                </a:r>
                <a:r>
                  <a:rPr lang="fr-FR" b="1" dirty="0"/>
                  <a:t> </a:t>
                </a:r>
                <a:r>
                  <a:rPr lang="fr-FR" b="1" dirty="0" err="1" smtClean="0"/>
                  <a:t>beautiful</a:t>
                </a:r>
                <a:r>
                  <a:rPr lang="fr-FR" b="1" dirty="0" smtClean="0"/>
                  <a:t>!</a:t>
                </a:r>
              </a:p>
              <a:p>
                <a:r>
                  <a:rPr lang="fr-FR" dirty="0" smtClean="0"/>
                  <a:t>The </a:t>
                </a:r>
                <a:r>
                  <a:rPr lang="fr-FR" dirty="0" err="1" smtClean="0"/>
                  <a:t>magnetic</a:t>
                </a:r>
                <a:r>
                  <a:rPr lang="fr-FR" dirty="0" smtClean="0"/>
                  <a:t> </a:t>
                </a:r>
                <a:r>
                  <a:rPr lang="fr-FR" dirty="0" err="1" smtClean="0"/>
                  <a:t>ramp</a:t>
                </a:r>
                <a:r>
                  <a:rPr lang="fr-FR" dirty="0" smtClean="0"/>
                  <a:t> </a:t>
                </a:r>
                <a:r>
                  <a:rPr lang="fr-FR" dirty="0" err="1" smtClean="0"/>
                  <a:t>is</a:t>
                </a:r>
                <a:r>
                  <a:rPr lang="fr-FR" dirty="0" smtClean="0"/>
                  <a:t> </a:t>
                </a:r>
                <a:r>
                  <a:rPr lang="fr-FR" dirty="0" err="1" smtClean="0"/>
                  <a:t>given</a:t>
                </a:r>
                <a:r>
                  <a:rPr lang="fr-FR" dirty="0" smtClean="0"/>
                  <a:t> by </a:t>
                </a:r>
                <a:endParaRPr lang="fr-FR" i="1" dirty="0" smtClean="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acc>
                        <m:accPr>
                          <m:chr m:val="̇"/>
                          <m:ctrlPr>
                            <a:rPr lang="fr-FR" i="1">
                              <a:latin typeface="Cambria Math" panose="02040503050406030204" pitchFamily="18" charset="0"/>
                            </a:rPr>
                          </m:ctrlPr>
                        </m:accPr>
                        <m:e>
                          <m:r>
                            <a:rPr lang="fr-FR" i="1">
                              <a:latin typeface="Cambria Math" panose="02040503050406030204" pitchFamily="18" charset="0"/>
                            </a:rPr>
                            <m:t>𝐵</m:t>
                          </m:r>
                        </m:e>
                      </m:acc>
                      <m:r>
                        <a:rPr lang="fr-FR" i="1" dirty="0">
                          <a:latin typeface="Cambria Math" panose="02040503050406030204" pitchFamily="18" charset="0"/>
                        </a:rPr>
                        <m:t>=</m:t>
                      </m:r>
                      <m:f>
                        <m:fPr>
                          <m:ctrlPr>
                            <a:rPr lang="fr-FR" i="1" dirty="0">
                              <a:latin typeface="Cambria Math" panose="02040503050406030204" pitchFamily="18" charset="0"/>
                            </a:rPr>
                          </m:ctrlPr>
                        </m:fPr>
                        <m:num>
                          <m:acc>
                            <m:accPr>
                              <m:chr m:val="̇"/>
                              <m:ctrlPr>
                                <a:rPr lang="fr-FR" i="1" dirty="0">
                                  <a:latin typeface="Cambria Math" panose="02040503050406030204" pitchFamily="18" charset="0"/>
                                </a:rPr>
                              </m:ctrlPr>
                            </m:accPr>
                            <m:e>
                              <m:r>
                                <a:rPr lang="fr-FR" i="1" dirty="0">
                                  <a:latin typeface="Cambria Math" panose="02040503050406030204" pitchFamily="18" charset="0"/>
                                </a:rPr>
                                <m:t>𝐸</m:t>
                              </m:r>
                            </m:e>
                          </m:acc>
                        </m:num>
                        <m:den>
                          <m:r>
                            <a:rPr lang="fr-FR" i="1" dirty="0">
                              <a:latin typeface="Cambria Math" panose="02040503050406030204" pitchFamily="18" charset="0"/>
                            </a:rPr>
                            <m:t>𝜌</m:t>
                          </m:r>
                          <m:r>
                            <a:rPr lang="fr-FR" i="1" dirty="0">
                              <a:latin typeface="Cambria Math" panose="02040503050406030204" pitchFamily="18" charset="0"/>
                            </a:rPr>
                            <m:t>𝑐</m:t>
                          </m:r>
                        </m:den>
                      </m:f>
                      <m:r>
                        <a:rPr lang="fr-FR" i="1" dirty="0">
                          <a:latin typeface="Cambria Math" panose="02040503050406030204" pitchFamily="18" charset="0"/>
                        </a:rPr>
                        <m:t>=2</m:t>
                      </m:r>
                      <m:r>
                        <a:rPr lang="fr-FR" i="1" dirty="0">
                          <a:latin typeface="Cambria Math" panose="02040503050406030204" pitchFamily="18" charset="0"/>
                        </a:rPr>
                        <m:t>𝜋</m:t>
                      </m:r>
                      <m:f>
                        <m:fPr>
                          <m:ctrlPr>
                            <a:rPr lang="fr-FR" i="1" dirty="0">
                              <a:latin typeface="Cambria Math" panose="02040503050406030204" pitchFamily="18" charset="0"/>
                            </a:rPr>
                          </m:ctrlPr>
                        </m:fPr>
                        <m:num>
                          <m:sSub>
                            <m:sSubPr>
                              <m:ctrlPr>
                                <a:rPr lang="fr-FR" i="1" dirty="0">
                                  <a:latin typeface="Cambria Math" panose="02040503050406030204" pitchFamily="18" charset="0"/>
                                </a:rPr>
                              </m:ctrlPr>
                            </m:sSubPr>
                            <m:e>
                              <m:r>
                                <a:rPr lang="fr-FR" i="1" dirty="0">
                                  <a:latin typeface="Cambria Math" panose="02040503050406030204" pitchFamily="18" charset="0"/>
                                </a:rPr>
                                <m:t>𝐺</m:t>
                              </m:r>
                            </m:e>
                            <m:sub>
                              <m:r>
                                <a:rPr lang="fr-FR" i="1" dirty="0">
                                  <a:latin typeface="Cambria Math" panose="02040503050406030204" pitchFamily="18" charset="0"/>
                                </a:rPr>
                                <m:t>𝑎𝑐𝑐</m:t>
                              </m:r>
                            </m:sub>
                          </m:sSub>
                        </m:num>
                        <m:den>
                          <m:sSub>
                            <m:sSubPr>
                              <m:ctrlPr>
                                <a:rPr lang="fr-FR" b="0" i="1" dirty="0" smtClean="0">
                                  <a:latin typeface="Cambria Math" panose="02040503050406030204" pitchFamily="18" charset="0"/>
                                </a:rPr>
                              </m:ctrlPr>
                            </m:sSubPr>
                            <m:e>
                              <m:r>
                                <a:rPr lang="fr-FR" i="1" dirty="0">
                                  <a:latin typeface="Cambria Math" panose="02040503050406030204" pitchFamily="18" charset="0"/>
                                </a:rPr>
                                <m:t>𝐿</m:t>
                              </m:r>
                            </m:e>
                            <m:sub>
                              <m:r>
                                <a:rPr lang="fr-FR" b="0" i="1" dirty="0" smtClean="0">
                                  <a:latin typeface="Cambria Math" panose="02040503050406030204" pitchFamily="18" charset="0"/>
                                </a:rPr>
                                <m:t>𝑑𝑖𝑝𝑜𝑙𝑒</m:t>
                              </m:r>
                            </m:sub>
                          </m:sSub>
                        </m:den>
                      </m:f>
                      <m:r>
                        <a:rPr lang="fr-FR" b="0" i="1" dirty="0" smtClean="0">
                          <a:latin typeface="Cambria Math" panose="02040503050406030204" pitchFamily="18" charset="0"/>
                        </a:rPr>
                        <m:t>=</m:t>
                      </m:r>
                      <m:r>
                        <a:rPr lang="fr-FR" i="1" dirty="0">
                          <a:latin typeface="Cambria Math" panose="02040503050406030204" pitchFamily="18" charset="0"/>
                        </a:rPr>
                        <m:t>2</m:t>
                      </m:r>
                      <m:r>
                        <a:rPr lang="fr-FR" i="1" dirty="0">
                          <a:latin typeface="Cambria Math" panose="02040503050406030204" pitchFamily="18" charset="0"/>
                        </a:rPr>
                        <m:t>𝜋</m:t>
                      </m:r>
                      <m:f>
                        <m:fPr>
                          <m:ctrlPr>
                            <a:rPr lang="fr-FR" i="1" dirty="0">
                              <a:latin typeface="Cambria Math" panose="02040503050406030204" pitchFamily="18" charset="0"/>
                            </a:rPr>
                          </m:ctrlPr>
                        </m:fPr>
                        <m:num>
                          <m:sSub>
                            <m:sSubPr>
                              <m:ctrlPr>
                                <a:rPr lang="fr-FR" i="1" dirty="0">
                                  <a:latin typeface="Cambria Math" panose="02040503050406030204" pitchFamily="18" charset="0"/>
                                </a:rPr>
                              </m:ctrlPr>
                            </m:sSubPr>
                            <m:e>
                              <m:r>
                                <a:rPr lang="fr-FR" i="1" dirty="0">
                                  <a:latin typeface="Cambria Math" panose="02040503050406030204" pitchFamily="18" charset="0"/>
                                </a:rPr>
                                <m:t>𝐺</m:t>
                              </m:r>
                            </m:e>
                            <m:sub>
                              <m:r>
                                <a:rPr lang="fr-FR" i="1" dirty="0">
                                  <a:latin typeface="Cambria Math" panose="02040503050406030204" pitchFamily="18" charset="0"/>
                                </a:rPr>
                                <m:t>𝑎𝑐𝑐</m:t>
                              </m:r>
                            </m:sub>
                          </m:sSub>
                        </m:num>
                        <m:den>
                          <m:sSub>
                            <m:sSubPr>
                              <m:ctrlPr>
                                <a:rPr lang="fr-FR" i="1" dirty="0">
                                  <a:latin typeface="Cambria Math" panose="02040503050406030204" pitchFamily="18" charset="0"/>
                                </a:rPr>
                              </m:ctrlPr>
                            </m:sSubPr>
                            <m:e>
                              <m:r>
                                <a:rPr lang="fr-FR" i="1" dirty="0">
                                  <a:latin typeface="Cambria Math" panose="02040503050406030204" pitchFamily="18" charset="0"/>
                                </a:rPr>
                                <m:t>𝐿</m:t>
                              </m:r>
                            </m:e>
                            <m:sub>
                              <m:r>
                                <a:rPr lang="fr-FR" b="0" i="1" dirty="0" smtClean="0">
                                  <a:latin typeface="Cambria Math" panose="02040503050406030204" pitchFamily="18" charset="0"/>
                                </a:rPr>
                                <m:t>𝑟𝑖𝑛𝑔</m:t>
                              </m:r>
                            </m:sub>
                          </m:sSub>
                        </m:den>
                      </m:f>
                      <m:f>
                        <m:fPr>
                          <m:ctrlPr>
                            <a:rPr lang="fr-FR" i="1" dirty="0">
                              <a:latin typeface="Cambria Math" panose="02040503050406030204" pitchFamily="18" charset="0"/>
                            </a:rPr>
                          </m:ctrlPr>
                        </m:fPr>
                        <m:num>
                          <m:sSub>
                            <m:sSubPr>
                              <m:ctrlPr>
                                <a:rPr lang="fr-FR" i="1" dirty="0">
                                  <a:latin typeface="Cambria Math" panose="02040503050406030204" pitchFamily="18" charset="0"/>
                                </a:rPr>
                              </m:ctrlPr>
                            </m:sSubPr>
                            <m:e>
                              <m:r>
                                <a:rPr lang="fr-FR" i="1" dirty="0">
                                  <a:latin typeface="Cambria Math" panose="02040503050406030204" pitchFamily="18" charset="0"/>
                                </a:rPr>
                                <m:t>𝐿</m:t>
                              </m:r>
                            </m:e>
                            <m:sub>
                              <m:r>
                                <a:rPr lang="fr-FR" b="0" i="1" dirty="0" smtClean="0">
                                  <a:latin typeface="Cambria Math" panose="02040503050406030204" pitchFamily="18" charset="0"/>
                                </a:rPr>
                                <m:t>𝑟𝑖𝑛𝑔</m:t>
                              </m:r>
                            </m:sub>
                          </m:sSub>
                        </m:num>
                        <m:den>
                          <m:sSub>
                            <m:sSubPr>
                              <m:ctrlPr>
                                <a:rPr lang="fr-FR" i="1" dirty="0">
                                  <a:latin typeface="Cambria Math" panose="02040503050406030204" pitchFamily="18" charset="0"/>
                                </a:rPr>
                              </m:ctrlPr>
                            </m:sSubPr>
                            <m:e>
                              <m:r>
                                <a:rPr lang="fr-FR" i="1" dirty="0">
                                  <a:latin typeface="Cambria Math" panose="02040503050406030204" pitchFamily="18" charset="0"/>
                                </a:rPr>
                                <m:t>𝐿</m:t>
                              </m:r>
                            </m:e>
                            <m:sub>
                              <m:r>
                                <a:rPr lang="fr-FR" i="1" dirty="0">
                                  <a:latin typeface="Cambria Math" panose="02040503050406030204" pitchFamily="18" charset="0"/>
                                </a:rPr>
                                <m:t>𝑑𝑖𝑝𝑜𝑙𝑒</m:t>
                              </m:r>
                            </m:sub>
                          </m:sSub>
                        </m:den>
                      </m:f>
                      <m:r>
                        <a:rPr lang="fr-FR" b="0" i="1" dirty="0" smtClean="0">
                          <a:latin typeface="Cambria Math" panose="02040503050406030204" pitchFamily="18" charset="0"/>
                        </a:rPr>
                        <m:t>&gt;1</m:t>
                      </m:r>
                      <m:r>
                        <a:rPr lang="fr-FR" b="0" i="1" dirty="0" smtClean="0">
                          <a:latin typeface="Cambria Math" panose="02040503050406030204" pitchFamily="18" charset="0"/>
                        </a:rPr>
                        <m:t>𝑘𝑇</m:t>
                      </m:r>
                      <m:r>
                        <a:rPr lang="fr-FR" b="0" i="1" dirty="0" smtClean="0">
                          <a:latin typeface="Cambria Math" panose="02040503050406030204" pitchFamily="18" charset="0"/>
                        </a:rPr>
                        <m:t>/</m:t>
                      </m:r>
                      <m:r>
                        <a:rPr lang="fr-FR" b="0" i="1" dirty="0" smtClean="0">
                          <a:latin typeface="Cambria Math" panose="02040503050406030204" pitchFamily="18" charset="0"/>
                        </a:rPr>
                        <m:t>𝑠</m:t>
                      </m:r>
                    </m:oMath>
                  </m:oMathPara>
                </a14:m>
                <a:endParaRPr lang="fr-FR" dirty="0" smtClean="0"/>
              </a:p>
              <a:p>
                <a:pPr lvl="1"/>
                <a:r>
                  <a:rPr lang="fr-FR" dirty="0" smtClean="0"/>
                  <a:t>A </a:t>
                </a:r>
                <a:r>
                  <a:rPr lang="fr-FR" dirty="0" err="1" smtClean="0"/>
                  <a:t>small</a:t>
                </a:r>
                <a:r>
                  <a:rPr lang="fr-FR" dirty="0" smtClean="0"/>
                  <a:t> ring </a:t>
                </a:r>
                <a:r>
                  <a:rPr lang="fr-FR" dirty="0" err="1" smtClean="0"/>
                  <a:t>implies</a:t>
                </a:r>
                <a:r>
                  <a:rPr lang="fr-FR" dirty="0" smtClean="0"/>
                  <a:t> a </a:t>
                </a:r>
                <a:r>
                  <a:rPr lang="fr-FR" dirty="0" err="1" smtClean="0"/>
                  <a:t>higher</a:t>
                </a:r>
                <a:r>
                  <a:rPr lang="fr-FR" dirty="0" smtClean="0"/>
                  <a:t> </a:t>
                </a:r>
                <a:r>
                  <a:rPr lang="fr-FR" dirty="0" err="1" smtClean="0"/>
                  <a:t>magnetic</a:t>
                </a:r>
                <a:r>
                  <a:rPr lang="fr-FR" dirty="0" smtClean="0"/>
                  <a:t> </a:t>
                </a:r>
                <a:r>
                  <a:rPr lang="fr-FR" dirty="0" err="1" smtClean="0"/>
                  <a:t>slope</a:t>
                </a:r>
                <a:r>
                  <a:rPr lang="fr-FR" dirty="0" smtClean="0"/>
                  <a:t>.</a:t>
                </a:r>
              </a:p>
            </p:txBody>
          </p:sp>
        </mc:Choice>
        <mc:Fallback xmlns="">
          <p:sp>
            <p:nvSpPr>
              <p:cNvPr id="2" name="Espace réservé du contenu 1"/>
              <p:cNvSpPr>
                <a:spLocks noGrp="1" noRot="1" noChangeAspect="1" noMove="1" noResize="1" noEditPoints="1" noAdjustHandles="1" noChangeArrowheads="1" noChangeShapeType="1" noTextEdit="1"/>
              </p:cNvSpPr>
              <p:nvPr>
                <p:ph sz="quarter" idx="12"/>
              </p:nvPr>
            </p:nvSpPr>
            <p:spPr>
              <a:blipFill>
                <a:blip r:embed="rId2"/>
                <a:stretch>
                  <a:fillRect l="-660" t="-2414" b="-1207"/>
                </a:stretch>
              </a:blipFill>
            </p:spPr>
            <p:txBody>
              <a:bodyPr/>
              <a:lstStyle/>
              <a:p>
                <a:r>
                  <a:rPr lang="fr-FR">
                    <a:noFill/>
                  </a:rPr>
                  <a:t> </a:t>
                </a:r>
              </a:p>
            </p:txBody>
          </p:sp>
        </mc:Fallback>
      </mc:AlternateContent>
      <p:sp>
        <p:nvSpPr>
          <p:cNvPr id="3" name="Espace réservé du numéro de diapositive 2"/>
          <p:cNvSpPr>
            <a:spLocks noGrp="1"/>
          </p:cNvSpPr>
          <p:nvPr>
            <p:ph type="sldNum" sz="quarter" idx="4"/>
          </p:nvPr>
        </p:nvSpPr>
        <p:spPr/>
        <p:txBody>
          <a:bodyPr/>
          <a:lstStyle/>
          <a:p>
            <a:fld id="{974172A1-1CBF-0B40-9234-7D4D80EC19EA}" type="slidenum">
              <a:rPr lang="en-GB" smtClean="0"/>
              <a:pPr/>
              <a:t>13</a:t>
            </a:fld>
            <a:endParaRPr lang="en-GB" dirty="0"/>
          </a:p>
        </p:txBody>
      </p:sp>
      <p:sp>
        <p:nvSpPr>
          <p:cNvPr id="4" name="Titre 3"/>
          <p:cNvSpPr>
            <a:spLocks noGrp="1"/>
          </p:cNvSpPr>
          <p:nvPr>
            <p:ph type="title"/>
          </p:nvPr>
        </p:nvSpPr>
        <p:spPr/>
        <p:txBody>
          <a:bodyPr/>
          <a:lstStyle/>
          <a:p>
            <a:r>
              <a:rPr lang="fr-FR" dirty="0" err="1"/>
              <a:t>Which</a:t>
            </a:r>
            <a:r>
              <a:rPr lang="fr-FR" dirty="0"/>
              <a:t> </a:t>
            </a:r>
            <a:r>
              <a:rPr lang="fr-FR" dirty="0" err="1" smtClean="0"/>
              <a:t>fast</a:t>
            </a:r>
            <a:r>
              <a:rPr lang="fr-FR" dirty="0" smtClean="0"/>
              <a:t> </a:t>
            </a:r>
            <a:r>
              <a:rPr lang="fr-FR" dirty="0" err="1" smtClean="0"/>
              <a:t>accelerator</a:t>
            </a:r>
            <a:r>
              <a:rPr lang="fr-FR" dirty="0" smtClean="0"/>
              <a:t>?</a:t>
            </a:r>
            <a:endParaRPr lang="fr-FR" dirty="0"/>
          </a:p>
        </p:txBody>
      </p:sp>
    </p:spTree>
    <p:extLst>
      <p:ext uri="{BB962C8B-B14F-4D97-AF65-F5344CB8AC3E}">
        <p14:creationId xmlns:p14="http://schemas.microsoft.com/office/powerpoint/2010/main" val="4169676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p:cNvSpPr>
                <a:spLocks noGrp="1"/>
              </p:cNvSpPr>
              <p:nvPr>
                <p:ph sz="quarter" idx="12"/>
              </p:nvPr>
            </p:nvSpPr>
            <p:spPr/>
            <p:txBody>
              <a:bodyPr>
                <a:normAutofit fontScale="70000" lnSpcReduction="20000"/>
              </a:bodyPr>
              <a:lstStyle/>
              <a:p>
                <a:r>
                  <a:rPr lang="fr-FR" dirty="0" smtClean="0"/>
                  <a:t>Magnetic </a:t>
                </a:r>
                <a:r>
                  <a:rPr lang="fr-FR" dirty="0" err="1" smtClean="0"/>
                  <a:t>slope</a:t>
                </a:r>
                <a:r>
                  <a:rPr lang="fr-FR" dirty="0" smtClean="0"/>
                  <a:t> of 1 kT/s: </a:t>
                </a:r>
              </a:p>
              <a:p>
                <a:pPr lvl="1"/>
                <a:r>
                  <a:rPr lang="fr-FR" dirty="0" err="1" smtClean="0"/>
                  <a:t>Currently</a:t>
                </a:r>
                <a:r>
                  <a:rPr lang="fr-FR" dirty="0" smtClean="0"/>
                  <a:t> </a:t>
                </a:r>
                <a:r>
                  <a:rPr lang="fr-FR" dirty="0" err="1" smtClean="0"/>
                  <a:t>only</a:t>
                </a:r>
                <a:r>
                  <a:rPr lang="fr-FR" dirty="0" smtClean="0"/>
                  <a:t> </a:t>
                </a:r>
                <a:r>
                  <a:rPr lang="fr-FR" dirty="0" err="1" smtClean="0"/>
                  <a:t>pulsed</a:t>
                </a:r>
                <a:r>
                  <a:rPr lang="fr-FR" dirty="0" smtClean="0"/>
                  <a:t> warm </a:t>
                </a:r>
                <a:r>
                  <a:rPr lang="fr-FR" dirty="0" err="1" smtClean="0"/>
                  <a:t>dipoles</a:t>
                </a:r>
                <a:r>
                  <a:rPr lang="fr-FR" dirty="0" smtClean="0"/>
                  <a:t> (maximum 2 T) </a:t>
                </a:r>
                <a:r>
                  <a:rPr lang="fr-FR" dirty="0" err="1" smtClean="0"/>
                  <a:t>can</a:t>
                </a:r>
                <a:r>
                  <a:rPr lang="fr-FR" dirty="0" smtClean="0"/>
                  <a:t> </a:t>
                </a:r>
                <a:r>
                  <a:rPr lang="fr-FR" dirty="0" err="1" smtClean="0"/>
                  <a:t>handle</a:t>
                </a:r>
                <a:r>
                  <a:rPr lang="fr-FR" dirty="0" smtClean="0"/>
                  <a:t> </a:t>
                </a:r>
                <a:r>
                  <a:rPr lang="fr-FR" dirty="0" err="1" smtClean="0"/>
                  <a:t>such</a:t>
                </a:r>
                <a:r>
                  <a:rPr lang="fr-FR" dirty="0" smtClean="0"/>
                  <a:t> a </a:t>
                </a:r>
                <a:r>
                  <a:rPr lang="fr-FR" dirty="0" err="1" smtClean="0"/>
                  <a:t>slope</a:t>
                </a:r>
                <a:r>
                  <a:rPr lang="fr-FR" dirty="0" smtClean="0"/>
                  <a:t>.</a:t>
                </a:r>
              </a:p>
              <a:p>
                <a:pPr lvl="1"/>
                <a:r>
                  <a:rPr lang="fr-FR" dirty="0" err="1" smtClean="0"/>
                  <a:t>Some</a:t>
                </a:r>
                <a:r>
                  <a:rPr lang="fr-FR" dirty="0" smtClean="0"/>
                  <a:t> R&amp;D on HTS </a:t>
                </a:r>
                <a:r>
                  <a:rPr lang="fr-FR" dirty="0" err="1" smtClean="0"/>
                  <a:t>pulsed</a:t>
                </a:r>
                <a:r>
                  <a:rPr lang="fr-FR" dirty="0" smtClean="0"/>
                  <a:t> </a:t>
                </a:r>
                <a:r>
                  <a:rPr lang="fr-FR" dirty="0" err="1" smtClean="0"/>
                  <a:t>dipoles</a:t>
                </a:r>
                <a:r>
                  <a:rPr lang="fr-FR" dirty="0" smtClean="0"/>
                  <a:t> but 10 T </a:t>
                </a:r>
                <a:r>
                  <a:rPr lang="fr-FR" dirty="0" err="1" smtClean="0"/>
                  <a:t>is</a:t>
                </a:r>
                <a:r>
                  <a:rPr lang="fr-FR" dirty="0" smtClean="0"/>
                  <a:t> </a:t>
                </a:r>
                <a:r>
                  <a:rPr lang="fr-FR" dirty="0" err="1" smtClean="0"/>
                  <a:t>currently</a:t>
                </a:r>
                <a:r>
                  <a:rPr lang="fr-FR" dirty="0" smtClean="0"/>
                  <a:t> </a:t>
                </a:r>
                <a:r>
                  <a:rPr lang="fr-FR" dirty="0" err="1" smtClean="0"/>
                  <a:t>excluded</a:t>
                </a:r>
                <a:r>
                  <a:rPr lang="fr-FR" dirty="0" smtClean="0"/>
                  <a:t>.</a:t>
                </a:r>
              </a:p>
              <a:p>
                <a:r>
                  <a:rPr lang="fr-FR" dirty="0" err="1" smtClean="0"/>
                  <a:t>What</a:t>
                </a:r>
                <a:r>
                  <a:rPr lang="fr-FR" dirty="0" smtClean="0"/>
                  <a:t> </a:t>
                </a:r>
                <a:r>
                  <a:rPr lang="fr-FR" dirty="0" err="1" smtClean="0"/>
                  <a:t>circumference</a:t>
                </a:r>
                <a:r>
                  <a:rPr lang="fr-FR" dirty="0" smtClean="0"/>
                  <a:t> </a:t>
                </a:r>
                <a:r>
                  <a:rPr lang="fr-FR" dirty="0" err="1" smtClean="0"/>
                  <a:t>with</a:t>
                </a:r>
                <a:r>
                  <a:rPr lang="fr-FR" dirty="0" smtClean="0"/>
                  <a:t> 1.8 T in the </a:t>
                </a:r>
                <a:r>
                  <a:rPr lang="fr-FR" dirty="0" err="1" smtClean="0"/>
                  <a:t>dipoles</a:t>
                </a:r>
                <a:r>
                  <a:rPr lang="fr-FR" dirty="0" smtClean="0"/>
                  <a:t>?</a:t>
                </a:r>
              </a:p>
              <a:p>
                <a:pPr lvl="1"/>
                <a:r>
                  <a:rPr lang="fr-FR" dirty="0" smtClean="0"/>
                  <a:t>5 </a:t>
                </a:r>
                <a:r>
                  <a:rPr lang="fr-FR" dirty="0" err="1" smtClean="0"/>
                  <a:t>TeV</a:t>
                </a:r>
                <a:r>
                  <a:rPr lang="fr-FR" dirty="0" smtClean="0"/>
                  <a:t> </a:t>
                </a:r>
                <a:r>
                  <a:rPr lang="fr-FR" dirty="0" smtClean="0">
                    <a:sym typeface="Wingdings" panose="05000000000000000000" pitchFamily="2" charset="2"/>
                  </a:rPr>
                  <a:t> </a:t>
                </a:r>
                <a14:m>
                  <m:oMath xmlns:m="http://schemas.openxmlformats.org/officeDocument/2006/math">
                    <m:r>
                      <a:rPr lang="fr-FR" b="0" i="1" smtClean="0">
                        <a:latin typeface="Cambria Math" panose="02040503050406030204" pitchFamily="18" charset="0"/>
                        <a:sym typeface="Wingdings" panose="05000000000000000000" pitchFamily="2" charset="2"/>
                      </a:rPr>
                      <m:t>𝐵</m:t>
                    </m:r>
                    <m:r>
                      <a:rPr lang="fr-FR" b="0" i="1" smtClean="0">
                        <a:latin typeface="Cambria Math" panose="02040503050406030204" pitchFamily="18" charset="0"/>
                        <a:sym typeface="Wingdings" panose="05000000000000000000" pitchFamily="2" charset="2"/>
                      </a:rPr>
                      <m:t>𝜌</m:t>
                    </m:r>
                    <m:r>
                      <a:rPr lang="fr-FR" b="0" i="1" smtClean="0">
                        <a:latin typeface="Cambria Math" panose="02040503050406030204" pitchFamily="18" charset="0"/>
                        <a:sym typeface="Wingdings" panose="05000000000000000000" pitchFamily="2" charset="2"/>
                      </a:rPr>
                      <m:t>=16.7 </m:t>
                    </m:r>
                    <m:r>
                      <m:rPr>
                        <m:nor/>
                      </m:rPr>
                      <a:rPr lang="fr-FR" b="0" i="0" smtClean="0">
                        <a:latin typeface="Cambria Math" panose="02040503050406030204" pitchFamily="18" charset="0"/>
                        <a:sym typeface="Wingdings" panose="05000000000000000000" pitchFamily="2" charset="2"/>
                      </a:rPr>
                      <m:t>kT</m:t>
                    </m:r>
                    <m:r>
                      <m:rPr>
                        <m:nor/>
                      </m:rPr>
                      <a:rPr lang="fr-FR" b="0" i="0" smtClean="0">
                        <a:latin typeface="Cambria Math" panose="02040503050406030204" pitchFamily="18" charset="0"/>
                        <a:sym typeface="Wingdings" panose="05000000000000000000" pitchFamily="2" charset="2"/>
                      </a:rPr>
                      <m:t>.</m:t>
                    </m:r>
                    <m:r>
                      <m:rPr>
                        <m:nor/>
                      </m:rPr>
                      <a:rPr lang="fr-FR" b="0" i="0" smtClean="0">
                        <a:latin typeface="Cambria Math" panose="02040503050406030204" pitchFamily="18" charset="0"/>
                        <a:sym typeface="Wingdings" panose="05000000000000000000" pitchFamily="2" charset="2"/>
                      </a:rPr>
                      <m:t>m</m:t>
                    </m:r>
                  </m:oMath>
                </a14:m>
                <a:endParaRPr lang="fr-FR" dirty="0" smtClean="0"/>
              </a:p>
              <a:p>
                <a:pPr lvl="1"/>
                <a:r>
                  <a:rPr lang="fr-FR" dirty="0" err="1" smtClean="0"/>
                  <a:t>Filling</a:t>
                </a:r>
                <a:r>
                  <a:rPr lang="fr-FR" dirty="0" smtClean="0"/>
                  <a:t> factor </a:t>
                </a:r>
                <a14:m>
                  <m:oMath xmlns:m="http://schemas.openxmlformats.org/officeDocument/2006/math">
                    <m:r>
                      <m:rPr>
                        <m:sty m:val="p"/>
                      </m:rPr>
                      <a:rPr lang="fr-FR" b="0" i="0" smtClean="0">
                        <a:latin typeface="Cambria Math" panose="02040503050406030204" pitchFamily="18" charset="0"/>
                        <a:sym typeface="Wingdings" panose="05000000000000000000" pitchFamily="2" charset="2"/>
                      </a:rPr>
                      <m:t>FF</m:t>
                    </m:r>
                    <m:r>
                      <a:rPr lang="fr-FR" b="0" i="0" smtClean="0">
                        <a:latin typeface="Cambria Math" panose="02040503050406030204" pitchFamily="18" charset="0"/>
                        <a:sym typeface="Wingdings" panose="05000000000000000000" pitchFamily="2" charset="2"/>
                      </a:rPr>
                      <m:t>=</m:t>
                    </m:r>
                    <m:f>
                      <m:fPr>
                        <m:ctrlPr>
                          <a:rPr lang="fr-FR" b="0" i="1" smtClean="0">
                            <a:latin typeface="Cambria Math" panose="02040503050406030204" pitchFamily="18" charset="0"/>
                            <a:sym typeface="Wingdings" panose="05000000000000000000" pitchFamily="2" charset="2"/>
                          </a:rPr>
                        </m:ctrlPr>
                      </m:fPr>
                      <m:num>
                        <m:sSub>
                          <m:sSubPr>
                            <m:ctrlPr>
                              <a:rPr lang="fr-FR" b="0" i="1" smtClean="0">
                                <a:latin typeface="Cambria Math" panose="02040503050406030204" pitchFamily="18" charset="0"/>
                                <a:sym typeface="Wingdings" panose="05000000000000000000" pitchFamily="2" charset="2"/>
                              </a:rPr>
                            </m:ctrlPr>
                          </m:sSubPr>
                          <m:e>
                            <m:r>
                              <a:rPr lang="fr-FR" b="0" i="1" smtClean="0">
                                <a:latin typeface="Cambria Math" panose="02040503050406030204" pitchFamily="18" charset="0"/>
                                <a:sym typeface="Wingdings" panose="05000000000000000000" pitchFamily="2" charset="2"/>
                              </a:rPr>
                              <m:t>𝐿</m:t>
                            </m:r>
                          </m:e>
                          <m:sub>
                            <m:r>
                              <a:rPr lang="fr-FR" b="0" i="1" smtClean="0">
                                <a:latin typeface="Cambria Math" panose="02040503050406030204" pitchFamily="18" charset="0"/>
                                <a:sym typeface="Wingdings" panose="05000000000000000000" pitchFamily="2" charset="2"/>
                              </a:rPr>
                              <m:t>𝑑𝑖𝑝𝑜𝑙𝑒</m:t>
                            </m:r>
                          </m:sub>
                        </m:sSub>
                      </m:num>
                      <m:den>
                        <m:sSub>
                          <m:sSubPr>
                            <m:ctrlPr>
                              <a:rPr lang="fr-FR" b="0" i="1" smtClean="0">
                                <a:latin typeface="Cambria Math" panose="02040503050406030204" pitchFamily="18" charset="0"/>
                                <a:sym typeface="Wingdings" panose="05000000000000000000" pitchFamily="2" charset="2"/>
                              </a:rPr>
                            </m:ctrlPr>
                          </m:sSubPr>
                          <m:e>
                            <m:r>
                              <a:rPr lang="fr-FR" b="0" i="1" smtClean="0">
                                <a:latin typeface="Cambria Math" panose="02040503050406030204" pitchFamily="18" charset="0"/>
                                <a:sym typeface="Wingdings" panose="05000000000000000000" pitchFamily="2" charset="2"/>
                              </a:rPr>
                              <m:t>𝐿</m:t>
                            </m:r>
                          </m:e>
                          <m:sub>
                            <m:r>
                              <a:rPr lang="fr-FR" b="0" i="1" smtClean="0">
                                <a:latin typeface="Cambria Math" panose="02040503050406030204" pitchFamily="18" charset="0"/>
                                <a:sym typeface="Wingdings" panose="05000000000000000000" pitchFamily="2" charset="2"/>
                              </a:rPr>
                              <m:t>𝑟𝑖𝑛𝑔</m:t>
                            </m:r>
                          </m:sub>
                        </m:sSub>
                      </m:den>
                    </m:f>
                    <m:r>
                      <m:rPr>
                        <m:nor/>
                      </m:rPr>
                      <a:rPr lang="fr-FR" dirty="0"/>
                      <m:t>=0.6</m:t>
                    </m:r>
                    <m:r>
                      <m:rPr>
                        <m:nor/>
                      </m:rPr>
                      <a:rPr lang="fr-FR" b="0" i="0" dirty="0" smtClean="0"/>
                      <m:t> </m:t>
                    </m:r>
                  </m:oMath>
                </a14:m>
                <a:r>
                  <a:rPr lang="fr-FR" dirty="0" smtClean="0"/>
                  <a:t>(</a:t>
                </a:r>
                <a:r>
                  <a:rPr lang="fr-FR" dirty="0" err="1" smtClean="0"/>
                  <a:t>we</a:t>
                </a:r>
                <a:r>
                  <a:rPr lang="fr-FR" dirty="0" smtClean="0"/>
                  <a:t> </a:t>
                </a:r>
                <a:r>
                  <a:rPr lang="fr-FR" dirty="0" err="1" smtClean="0"/>
                  <a:t>need</a:t>
                </a:r>
                <a:r>
                  <a:rPr lang="fr-FR" dirty="0" smtClean="0"/>
                  <a:t> to </a:t>
                </a:r>
                <a:r>
                  <a:rPr lang="fr-FR" dirty="0" err="1" smtClean="0"/>
                  <a:t>keep</a:t>
                </a:r>
                <a:r>
                  <a:rPr lang="fr-FR" dirty="0" smtClean="0"/>
                  <a:t> place for RF).</a:t>
                </a:r>
              </a:p>
              <a:p>
                <a:pPr lvl="1"/>
                <a14:m>
                  <m:oMath xmlns:m="http://schemas.openxmlformats.org/officeDocument/2006/math">
                    <m:sSub>
                      <m:sSubPr>
                        <m:ctrlPr>
                          <a:rPr lang="fr-FR" i="1">
                            <a:latin typeface="Cambria Math" panose="02040503050406030204" pitchFamily="18" charset="0"/>
                            <a:sym typeface="Wingdings" panose="05000000000000000000" pitchFamily="2" charset="2"/>
                          </a:rPr>
                        </m:ctrlPr>
                      </m:sSubPr>
                      <m:e>
                        <m:r>
                          <a:rPr lang="fr-FR" i="1">
                            <a:latin typeface="Cambria Math" panose="02040503050406030204" pitchFamily="18" charset="0"/>
                            <a:sym typeface="Wingdings" panose="05000000000000000000" pitchFamily="2" charset="2"/>
                          </a:rPr>
                          <m:t>𝐿</m:t>
                        </m:r>
                      </m:e>
                      <m:sub>
                        <m:r>
                          <a:rPr lang="fr-FR" i="1">
                            <a:latin typeface="Cambria Math" panose="02040503050406030204" pitchFamily="18" charset="0"/>
                            <a:sym typeface="Wingdings" panose="05000000000000000000" pitchFamily="2" charset="2"/>
                          </a:rPr>
                          <m:t>𝑟𝑖𝑛𝑔</m:t>
                        </m:r>
                      </m:sub>
                    </m:sSub>
                    <m:r>
                      <a:rPr lang="fr-FR" b="0" i="1" smtClean="0">
                        <a:latin typeface="Cambria Math" panose="02040503050406030204" pitchFamily="18" charset="0"/>
                        <a:sym typeface="Wingdings" panose="05000000000000000000" pitchFamily="2" charset="2"/>
                      </a:rPr>
                      <m:t>=</m:t>
                    </m:r>
                    <m:f>
                      <m:fPr>
                        <m:ctrlPr>
                          <a:rPr lang="fr-FR" b="0" i="1" smtClean="0">
                            <a:latin typeface="Cambria Math" panose="02040503050406030204" pitchFamily="18" charset="0"/>
                            <a:sym typeface="Wingdings" panose="05000000000000000000" pitchFamily="2" charset="2"/>
                          </a:rPr>
                        </m:ctrlPr>
                      </m:fPr>
                      <m:num>
                        <m:r>
                          <a:rPr lang="fr-FR" b="0" i="1" smtClean="0">
                            <a:latin typeface="Cambria Math" panose="02040503050406030204" pitchFamily="18" charset="0"/>
                            <a:sym typeface="Wingdings" panose="05000000000000000000" pitchFamily="2" charset="2"/>
                          </a:rPr>
                          <m:t>2</m:t>
                        </m:r>
                        <m:r>
                          <a:rPr lang="fr-FR" b="0" i="1" smtClean="0">
                            <a:latin typeface="Cambria Math" panose="02040503050406030204" pitchFamily="18" charset="0"/>
                            <a:sym typeface="Wingdings" panose="05000000000000000000" pitchFamily="2" charset="2"/>
                          </a:rPr>
                          <m:t>𝜋</m:t>
                        </m:r>
                        <m:r>
                          <a:rPr lang="fr-FR" b="0" i="1" smtClean="0">
                            <a:latin typeface="Cambria Math" panose="02040503050406030204" pitchFamily="18" charset="0"/>
                            <a:sym typeface="Wingdings" panose="05000000000000000000" pitchFamily="2" charset="2"/>
                          </a:rPr>
                          <m:t>𝐵</m:t>
                        </m:r>
                        <m:r>
                          <a:rPr lang="fr-FR" b="0" i="1" smtClean="0">
                            <a:latin typeface="Cambria Math" panose="02040503050406030204" pitchFamily="18" charset="0"/>
                            <a:sym typeface="Wingdings" panose="05000000000000000000" pitchFamily="2" charset="2"/>
                          </a:rPr>
                          <m:t>𝜌</m:t>
                        </m:r>
                      </m:num>
                      <m:den>
                        <m:r>
                          <a:rPr lang="fr-FR" b="0" i="1" smtClean="0">
                            <a:latin typeface="Cambria Math" panose="02040503050406030204" pitchFamily="18" charset="0"/>
                            <a:sym typeface="Wingdings" panose="05000000000000000000" pitchFamily="2" charset="2"/>
                          </a:rPr>
                          <m:t>𝐹𝐹</m:t>
                        </m:r>
                        <m:r>
                          <a:rPr lang="fr-FR" b="0" i="1" smtClean="0">
                            <a:latin typeface="Cambria Math" panose="02040503050406030204" pitchFamily="18" charset="0"/>
                            <a:sym typeface="Wingdings" panose="05000000000000000000" pitchFamily="2" charset="2"/>
                          </a:rPr>
                          <m:t>×</m:t>
                        </m:r>
                        <m:r>
                          <a:rPr lang="fr-FR" b="0" i="1" smtClean="0">
                            <a:latin typeface="Cambria Math" panose="02040503050406030204" pitchFamily="18" charset="0"/>
                            <a:sym typeface="Wingdings" panose="05000000000000000000" pitchFamily="2" charset="2"/>
                          </a:rPr>
                          <m:t>𝐵</m:t>
                        </m:r>
                        <m:r>
                          <a:rPr lang="fr-FR" b="0" i="1" smtClean="0">
                            <a:latin typeface="Cambria Math" panose="02040503050406030204" pitchFamily="18" charset="0"/>
                            <a:sym typeface="Wingdings" panose="05000000000000000000" pitchFamily="2" charset="2"/>
                          </a:rPr>
                          <m:t> </m:t>
                        </m:r>
                      </m:den>
                    </m:f>
                    <m:r>
                      <a:rPr lang="fr-FR" b="0" i="1" smtClean="0">
                        <a:latin typeface="Cambria Math" panose="02040503050406030204" pitchFamily="18" charset="0"/>
                        <a:sym typeface="Wingdings" panose="05000000000000000000" pitchFamily="2" charset="2"/>
                      </a:rPr>
                      <m:t>=</m:t>
                    </m:r>
                    <m:f>
                      <m:fPr>
                        <m:ctrlPr>
                          <a:rPr lang="fr-FR" i="1">
                            <a:latin typeface="Cambria Math" panose="02040503050406030204" pitchFamily="18" charset="0"/>
                            <a:sym typeface="Wingdings" panose="05000000000000000000" pitchFamily="2" charset="2"/>
                          </a:rPr>
                        </m:ctrlPr>
                      </m:fPr>
                      <m:num>
                        <m:r>
                          <a:rPr lang="fr-FR" i="1">
                            <a:latin typeface="Cambria Math" panose="02040503050406030204" pitchFamily="18" charset="0"/>
                            <a:sym typeface="Wingdings" panose="05000000000000000000" pitchFamily="2" charset="2"/>
                          </a:rPr>
                          <m:t>2</m:t>
                        </m:r>
                        <m:r>
                          <a:rPr lang="fr-FR" i="1">
                            <a:latin typeface="Cambria Math" panose="02040503050406030204" pitchFamily="18" charset="0"/>
                            <a:sym typeface="Wingdings" panose="05000000000000000000" pitchFamily="2" charset="2"/>
                          </a:rPr>
                          <m:t>𝜋</m:t>
                        </m:r>
                        <m:r>
                          <a:rPr lang="fr-FR" b="0" i="1" smtClean="0">
                            <a:latin typeface="Cambria Math" panose="02040503050406030204" pitchFamily="18" charset="0"/>
                            <a:sym typeface="Wingdings" panose="05000000000000000000" pitchFamily="2" charset="2"/>
                          </a:rPr>
                          <m:t>×16700</m:t>
                        </m:r>
                      </m:num>
                      <m:den>
                        <m:r>
                          <a:rPr lang="fr-FR" b="0" i="1" smtClean="0">
                            <a:latin typeface="Cambria Math" panose="02040503050406030204" pitchFamily="18" charset="0"/>
                            <a:sym typeface="Wingdings" panose="05000000000000000000" pitchFamily="2" charset="2"/>
                          </a:rPr>
                          <m:t>0.6</m:t>
                        </m:r>
                        <m:r>
                          <a:rPr lang="fr-FR" i="1">
                            <a:latin typeface="Cambria Math" panose="02040503050406030204" pitchFamily="18" charset="0"/>
                            <a:sym typeface="Wingdings" panose="05000000000000000000" pitchFamily="2" charset="2"/>
                          </a:rPr>
                          <m:t>×</m:t>
                        </m:r>
                        <m:r>
                          <a:rPr lang="fr-FR" b="0" i="1" smtClean="0">
                            <a:latin typeface="Cambria Math" panose="02040503050406030204" pitchFamily="18" charset="0"/>
                            <a:sym typeface="Wingdings" panose="05000000000000000000" pitchFamily="2" charset="2"/>
                          </a:rPr>
                          <m:t>1.8</m:t>
                        </m:r>
                        <m:r>
                          <a:rPr lang="fr-FR" i="1">
                            <a:latin typeface="Cambria Math" panose="02040503050406030204" pitchFamily="18" charset="0"/>
                            <a:sym typeface="Wingdings" panose="05000000000000000000" pitchFamily="2" charset="2"/>
                          </a:rPr>
                          <m:t> </m:t>
                        </m:r>
                      </m:den>
                    </m:f>
                    <m:r>
                      <a:rPr lang="fr-FR" b="0" i="1" smtClean="0">
                        <a:latin typeface="Cambria Math" panose="02040503050406030204" pitchFamily="18" charset="0"/>
                        <a:sym typeface="Wingdings" panose="05000000000000000000" pitchFamily="2" charset="2"/>
                      </a:rPr>
                      <m:t>=97 </m:t>
                    </m:r>
                    <m:r>
                      <m:rPr>
                        <m:nor/>
                      </m:rPr>
                      <a:rPr lang="fr-FR" b="0" i="0" smtClean="0">
                        <a:latin typeface="Cambria Math" panose="02040503050406030204" pitchFamily="18" charset="0"/>
                        <a:sym typeface="Wingdings" panose="05000000000000000000" pitchFamily="2" charset="2"/>
                      </a:rPr>
                      <m:t>km</m:t>
                    </m:r>
                    <m:r>
                      <m:rPr>
                        <m:nor/>
                      </m:rPr>
                      <a:rPr lang="fr-FR" b="0" i="0" smtClean="0">
                        <a:latin typeface="Cambria Math" panose="02040503050406030204" pitchFamily="18" charset="0"/>
                        <a:sym typeface="Wingdings" panose="05000000000000000000" pitchFamily="2" charset="2"/>
                      </a:rPr>
                      <m:t>! </m:t>
                    </m:r>
                  </m:oMath>
                </a14:m>
                <a:r>
                  <a:rPr lang="fr-FR" dirty="0" smtClean="0">
                    <a:sym typeface="Wingdings" panose="05000000000000000000" pitchFamily="2" charset="2"/>
                  </a:rPr>
                  <a:t> That </a:t>
                </a:r>
                <a:r>
                  <a:rPr lang="fr-FR" dirty="0" err="1" smtClean="0">
                    <a:sym typeface="Wingdings" panose="05000000000000000000" pitchFamily="2" charset="2"/>
                  </a:rPr>
                  <a:t>is</a:t>
                </a:r>
                <a:r>
                  <a:rPr lang="fr-FR" dirty="0" smtClean="0">
                    <a:sym typeface="Wingdings" panose="05000000000000000000" pitchFamily="2" charset="2"/>
                  </a:rPr>
                  <a:t> the FCC tunnel.</a:t>
                </a:r>
              </a:p>
              <a:p>
                <a:r>
                  <a:rPr lang="fr-FR" sz="3400" b="1" dirty="0" smtClean="0">
                    <a:solidFill>
                      <a:srgbClr val="FF0000"/>
                    </a:solidFill>
                    <a:sym typeface="Wingdings" panose="05000000000000000000" pitchFamily="2" charset="2"/>
                  </a:rPr>
                  <a:t>How </a:t>
                </a:r>
                <a:r>
                  <a:rPr lang="fr-FR" sz="3400" b="1" dirty="0" err="1" smtClean="0">
                    <a:solidFill>
                      <a:srgbClr val="FF0000"/>
                    </a:solidFill>
                    <a:sym typeface="Wingdings" panose="05000000000000000000" pitchFamily="2" charset="2"/>
                  </a:rPr>
                  <a:t>can</a:t>
                </a:r>
                <a:r>
                  <a:rPr lang="fr-FR" sz="3400" b="1" dirty="0" smtClean="0">
                    <a:solidFill>
                      <a:srgbClr val="FF0000"/>
                    </a:solidFill>
                    <a:sym typeface="Wingdings" panose="05000000000000000000" pitchFamily="2" charset="2"/>
                  </a:rPr>
                  <a:t> </a:t>
                </a:r>
                <a:r>
                  <a:rPr lang="fr-FR" sz="3400" b="1" dirty="0" err="1" smtClean="0">
                    <a:solidFill>
                      <a:srgbClr val="FF0000"/>
                    </a:solidFill>
                    <a:sym typeface="Wingdings" panose="05000000000000000000" pitchFamily="2" charset="2"/>
                  </a:rPr>
                  <a:t>we</a:t>
                </a:r>
                <a:r>
                  <a:rPr lang="fr-FR" sz="3400" b="1" dirty="0" smtClean="0">
                    <a:solidFill>
                      <a:srgbClr val="FF0000"/>
                    </a:solidFill>
                    <a:sym typeface="Wingdings" panose="05000000000000000000" pitchFamily="2" charset="2"/>
                  </a:rPr>
                  <a:t> </a:t>
                </a:r>
                <a:r>
                  <a:rPr lang="fr-FR" sz="3400" b="1" dirty="0" err="1" smtClean="0">
                    <a:solidFill>
                      <a:srgbClr val="FF0000"/>
                    </a:solidFill>
                    <a:sym typeface="Wingdings" panose="05000000000000000000" pitchFamily="2" charset="2"/>
                  </a:rPr>
                  <a:t>keep</a:t>
                </a:r>
                <a:r>
                  <a:rPr lang="fr-FR" sz="3400" b="1" dirty="0" smtClean="0">
                    <a:solidFill>
                      <a:srgbClr val="FF0000"/>
                    </a:solidFill>
                    <a:sym typeface="Wingdings" panose="05000000000000000000" pitchFamily="2" charset="2"/>
                  </a:rPr>
                  <a:t> an </a:t>
                </a:r>
                <a:r>
                  <a:rPr lang="fr-FR" sz="3400" b="1" dirty="0" err="1" smtClean="0">
                    <a:solidFill>
                      <a:srgbClr val="FF0000"/>
                    </a:solidFill>
                    <a:sym typeface="Wingdings" panose="05000000000000000000" pitchFamily="2" charset="2"/>
                  </a:rPr>
                  <a:t>affordable</a:t>
                </a:r>
                <a:r>
                  <a:rPr lang="fr-FR" sz="3400" b="1" dirty="0" smtClean="0">
                    <a:solidFill>
                      <a:srgbClr val="FF0000"/>
                    </a:solidFill>
                    <a:sym typeface="Wingdings" panose="05000000000000000000" pitchFamily="2" charset="2"/>
                  </a:rPr>
                  <a:t> </a:t>
                </a:r>
                <a:r>
                  <a:rPr lang="fr-FR" sz="3400" b="1" dirty="0" err="1" smtClean="0">
                    <a:solidFill>
                      <a:srgbClr val="FF0000"/>
                    </a:solidFill>
                    <a:sym typeface="Wingdings" panose="05000000000000000000" pitchFamily="2" charset="2"/>
                  </a:rPr>
                  <a:t>circumference</a:t>
                </a:r>
                <a:r>
                  <a:rPr lang="fr-FR" sz="3400" b="1" dirty="0" smtClean="0">
                    <a:solidFill>
                      <a:srgbClr val="FF0000"/>
                    </a:solidFill>
                    <a:sym typeface="Wingdings" panose="05000000000000000000" pitchFamily="2" charset="2"/>
                  </a:rPr>
                  <a:t> and a </a:t>
                </a:r>
                <a:r>
                  <a:rPr lang="fr-FR" sz="3400" b="1" dirty="0" err="1" smtClean="0">
                    <a:solidFill>
                      <a:srgbClr val="FF0000"/>
                    </a:solidFill>
                    <a:sym typeface="Wingdings" panose="05000000000000000000" pitchFamily="2" charset="2"/>
                  </a:rPr>
                  <a:t>fast</a:t>
                </a:r>
                <a:r>
                  <a:rPr lang="fr-FR" sz="3400" b="1" dirty="0" smtClean="0">
                    <a:solidFill>
                      <a:srgbClr val="FF0000"/>
                    </a:solidFill>
                    <a:sym typeface="Wingdings" panose="05000000000000000000" pitchFamily="2" charset="2"/>
                  </a:rPr>
                  <a:t> </a:t>
                </a:r>
                <a:r>
                  <a:rPr lang="fr-FR" sz="3400" b="1" dirty="0" err="1" smtClean="0">
                    <a:solidFill>
                      <a:srgbClr val="FF0000"/>
                    </a:solidFill>
                    <a:sym typeface="Wingdings" panose="05000000000000000000" pitchFamily="2" charset="2"/>
                  </a:rPr>
                  <a:t>acceleration</a:t>
                </a:r>
                <a:r>
                  <a:rPr lang="fr-FR" sz="3400" b="1" dirty="0" smtClean="0">
                    <a:solidFill>
                      <a:srgbClr val="FF0000"/>
                    </a:solidFill>
                    <a:sym typeface="Wingdings" panose="05000000000000000000" pitchFamily="2" charset="2"/>
                  </a:rPr>
                  <a:t>?</a:t>
                </a:r>
                <a:endParaRPr lang="fr-FR" sz="3400" b="1" dirty="0" smtClean="0">
                  <a:solidFill>
                    <a:srgbClr val="FF0000"/>
                  </a:solidFill>
                </a:endParaRPr>
              </a:p>
            </p:txBody>
          </p:sp>
        </mc:Choice>
        <mc:Fallback xmlns="">
          <p:sp>
            <p:nvSpPr>
              <p:cNvPr id="2" name="Espace réservé du contenu 1"/>
              <p:cNvSpPr>
                <a:spLocks noGrp="1" noRot="1" noChangeAspect="1" noMove="1" noResize="1" noEditPoints="1" noAdjustHandles="1" noChangeArrowheads="1" noChangeShapeType="1" noTextEdit="1"/>
              </p:cNvSpPr>
              <p:nvPr>
                <p:ph sz="quarter" idx="12"/>
              </p:nvPr>
            </p:nvSpPr>
            <p:spPr>
              <a:blipFill>
                <a:blip r:embed="rId2"/>
                <a:stretch>
                  <a:fillRect l="-954" t="-2414" b="-862"/>
                </a:stretch>
              </a:blipFill>
            </p:spPr>
            <p:txBody>
              <a:bodyPr/>
              <a:lstStyle/>
              <a:p>
                <a:r>
                  <a:rPr lang="fr-FR">
                    <a:noFill/>
                  </a:rPr>
                  <a:t> </a:t>
                </a:r>
              </a:p>
            </p:txBody>
          </p:sp>
        </mc:Fallback>
      </mc:AlternateContent>
      <p:sp>
        <p:nvSpPr>
          <p:cNvPr id="3" name="Espace réservé du numéro de diapositive 2"/>
          <p:cNvSpPr>
            <a:spLocks noGrp="1"/>
          </p:cNvSpPr>
          <p:nvPr>
            <p:ph type="sldNum" sz="quarter" idx="4"/>
          </p:nvPr>
        </p:nvSpPr>
        <p:spPr/>
        <p:txBody>
          <a:bodyPr/>
          <a:lstStyle/>
          <a:p>
            <a:fld id="{974172A1-1CBF-0B40-9234-7D4D80EC19EA}" type="slidenum">
              <a:rPr lang="en-GB" smtClean="0"/>
              <a:pPr/>
              <a:t>14</a:t>
            </a:fld>
            <a:endParaRPr lang="en-GB" dirty="0"/>
          </a:p>
        </p:txBody>
      </p:sp>
      <p:sp>
        <p:nvSpPr>
          <p:cNvPr id="4" name="Titre 3"/>
          <p:cNvSpPr>
            <a:spLocks noGrp="1"/>
          </p:cNvSpPr>
          <p:nvPr>
            <p:ph type="title"/>
          </p:nvPr>
        </p:nvSpPr>
        <p:spPr/>
        <p:txBody>
          <a:bodyPr/>
          <a:lstStyle/>
          <a:p>
            <a:r>
              <a:rPr lang="fr-FR" dirty="0" err="1"/>
              <a:t>Which</a:t>
            </a:r>
            <a:r>
              <a:rPr lang="fr-FR" dirty="0"/>
              <a:t> </a:t>
            </a:r>
            <a:r>
              <a:rPr lang="fr-FR" dirty="0" err="1" smtClean="0"/>
              <a:t>fast</a:t>
            </a:r>
            <a:r>
              <a:rPr lang="fr-FR" dirty="0" smtClean="0"/>
              <a:t> </a:t>
            </a:r>
            <a:r>
              <a:rPr lang="fr-FR" dirty="0" err="1" smtClean="0"/>
              <a:t>accelerator</a:t>
            </a:r>
            <a:r>
              <a:rPr lang="fr-FR" dirty="0" smtClean="0"/>
              <a:t>?</a:t>
            </a:r>
            <a:endParaRPr lang="fr-FR" dirty="0"/>
          </a:p>
        </p:txBody>
      </p:sp>
    </p:spTree>
    <p:extLst>
      <p:ext uri="{BB962C8B-B14F-4D97-AF65-F5344CB8AC3E}">
        <p14:creationId xmlns:p14="http://schemas.microsoft.com/office/powerpoint/2010/main" val="3514085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2"/>
          </p:nvPr>
        </p:nvSpPr>
        <p:spPr/>
        <p:txBody>
          <a:bodyPr>
            <a:normAutofit fontScale="70000" lnSpcReduction="20000"/>
          </a:bodyPr>
          <a:lstStyle/>
          <a:p>
            <a:r>
              <a:rPr lang="fr-FR" dirty="0" smtClean="0"/>
              <a:t>Solution 1): </a:t>
            </a:r>
            <a:r>
              <a:rPr lang="fr-FR" dirty="0" err="1" smtClean="0"/>
              <a:t>we</a:t>
            </a:r>
            <a:r>
              <a:rPr lang="fr-FR" dirty="0" smtClean="0"/>
              <a:t> use </a:t>
            </a:r>
            <a:r>
              <a:rPr lang="fr-FR" dirty="0" err="1" smtClean="0"/>
              <a:t>static</a:t>
            </a:r>
            <a:r>
              <a:rPr lang="fr-FR" dirty="0" smtClean="0"/>
              <a:t> SC </a:t>
            </a:r>
            <a:r>
              <a:rPr lang="fr-FR" dirty="0" err="1" smtClean="0"/>
              <a:t>dipoles</a:t>
            </a:r>
            <a:r>
              <a:rPr lang="fr-FR" dirty="0" smtClean="0"/>
              <a:t> </a:t>
            </a:r>
            <a:r>
              <a:rPr lang="fr-FR" dirty="0" err="1" smtClean="0"/>
              <a:t>without</a:t>
            </a:r>
            <a:r>
              <a:rPr lang="fr-FR" dirty="0" smtClean="0"/>
              <a:t> </a:t>
            </a:r>
            <a:r>
              <a:rPr lang="fr-FR" dirty="0" err="1" smtClean="0"/>
              <a:t>pulsating</a:t>
            </a:r>
            <a:r>
              <a:rPr lang="fr-FR" dirty="0" smtClean="0"/>
              <a:t> the </a:t>
            </a:r>
            <a:r>
              <a:rPr lang="fr-FR" dirty="0" err="1" smtClean="0"/>
              <a:t>magnets</a:t>
            </a:r>
            <a:r>
              <a:rPr lang="fr-FR" dirty="0" smtClean="0"/>
              <a:t>.</a:t>
            </a:r>
          </a:p>
          <a:p>
            <a:pPr lvl="1"/>
            <a:r>
              <a:rPr lang="fr-FR" dirty="0" err="1" smtClean="0"/>
              <a:t>Linear</a:t>
            </a:r>
            <a:r>
              <a:rPr lang="fr-FR" dirty="0" smtClean="0"/>
              <a:t> </a:t>
            </a:r>
            <a:r>
              <a:rPr lang="fr-FR" dirty="0" err="1" smtClean="0"/>
              <a:t>collider</a:t>
            </a:r>
            <a:r>
              <a:rPr lang="fr-FR" dirty="0" smtClean="0"/>
              <a:t> (CLIC-</a:t>
            </a:r>
            <a:r>
              <a:rPr lang="fr-FR" dirty="0" err="1" smtClean="0"/>
              <a:t>like</a:t>
            </a:r>
            <a:r>
              <a:rPr lang="fr-FR" dirty="0" smtClean="0"/>
              <a:t>). </a:t>
            </a:r>
          </a:p>
          <a:p>
            <a:pPr lvl="2"/>
            <a:r>
              <a:rPr lang="fr-FR" dirty="0" err="1" smtClean="0"/>
              <a:t>Even</a:t>
            </a:r>
            <a:r>
              <a:rPr lang="fr-FR" dirty="0" smtClean="0"/>
              <a:t> </a:t>
            </a:r>
            <a:r>
              <a:rPr lang="fr-FR" dirty="0" err="1" smtClean="0"/>
              <a:t>with</a:t>
            </a:r>
            <a:r>
              <a:rPr lang="fr-FR" dirty="0" smtClean="0"/>
              <a:t> an </a:t>
            </a:r>
            <a:r>
              <a:rPr lang="fr-FR" dirty="0" err="1" smtClean="0"/>
              <a:t>average</a:t>
            </a:r>
            <a:r>
              <a:rPr lang="fr-FR" dirty="0" smtClean="0"/>
              <a:t> </a:t>
            </a:r>
            <a:r>
              <a:rPr lang="fr-FR" dirty="0" err="1" smtClean="0"/>
              <a:t>accelerating</a:t>
            </a:r>
            <a:r>
              <a:rPr lang="fr-FR" dirty="0" smtClean="0"/>
              <a:t> gradient of 100 MV/m, </a:t>
            </a:r>
            <a:r>
              <a:rPr lang="fr-FR" dirty="0" err="1" smtClean="0"/>
              <a:t>we</a:t>
            </a:r>
            <a:r>
              <a:rPr lang="fr-FR" dirty="0" smtClean="0"/>
              <a:t> </a:t>
            </a:r>
            <a:r>
              <a:rPr lang="fr-FR" dirty="0" err="1" smtClean="0"/>
              <a:t>need</a:t>
            </a:r>
            <a:r>
              <a:rPr lang="fr-FR" dirty="0" smtClean="0"/>
              <a:t> a </a:t>
            </a:r>
            <a:r>
              <a:rPr lang="fr-FR" dirty="0" err="1" smtClean="0"/>
              <a:t>linac</a:t>
            </a:r>
            <a:r>
              <a:rPr lang="fr-FR" dirty="0" smtClean="0"/>
              <a:t> of 100 km!</a:t>
            </a:r>
          </a:p>
          <a:p>
            <a:pPr lvl="2"/>
            <a:r>
              <a:rPr lang="fr-FR" b="1" dirty="0" err="1" smtClean="0">
                <a:solidFill>
                  <a:srgbClr val="FF0000"/>
                </a:solidFill>
              </a:rPr>
              <a:t>Excluded</a:t>
            </a:r>
            <a:r>
              <a:rPr lang="fr-FR" b="1" dirty="0" smtClean="0">
                <a:solidFill>
                  <a:srgbClr val="FF0000"/>
                </a:solidFill>
              </a:rPr>
              <a:t> !</a:t>
            </a:r>
          </a:p>
          <a:p>
            <a:pPr lvl="1"/>
            <a:r>
              <a:rPr lang="fr-FR" dirty="0" smtClean="0"/>
              <a:t>FFA </a:t>
            </a:r>
            <a:r>
              <a:rPr lang="fr-FR" dirty="0" smtClean="0"/>
              <a:t>(</a:t>
            </a:r>
            <a:r>
              <a:rPr lang="en-US" dirty="0"/>
              <a:t>Fixed Field Alternating gradient </a:t>
            </a:r>
            <a:r>
              <a:rPr lang="en-US" dirty="0" smtClean="0"/>
              <a:t>accelerator</a:t>
            </a:r>
            <a:r>
              <a:rPr lang="fr-FR" dirty="0" smtClean="0"/>
              <a:t>).</a:t>
            </a:r>
            <a:endParaRPr lang="fr-FR" dirty="0" smtClean="0"/>
          </a:p>
          <a:p>
            <a:pPr lvl="2"/>
            <a:r>
              <a:rPr lang="en-US" dirty="0" smtClean="0"/>
              <a:t>Large </a:t>
            </a:r>
            <a:r>
              <a:rPr lang="en-US" dirty="0"/>
              <a:t>energy range (e.g., factor of 2) in a single beamline</a:t>
            </a:r>
          </a:p>
          <a:p>
            <a:pPr lvl="2"/>
            <a:r>
              <a:rPr lang="en-US" dirty="0"/>
              <a:t>Magnet fields do not vary with time</a:t>
            </a:r>
          </a:p>
          <a:p>
            <a:pPr lvl="2"/>
            <a:r>
              <a:rPr lang="en-US" dirty="0"/>
              <a:t>Alternating gradient focusing in compact cells for small orbit excursion</a:t>
            </a:r>
          </a:p>
          <a:p>
            <a:pPr lvl="2"/>
            <a:endParaRPr lang="fr-FR" dirty="0" smtClean="0"/>
          </a:p>
          <a:p>
            <a:pPr lvl="2"/>
            <a:r>
              <a:rPr lang="fr-FR" b="1" dirty="0" err="1" smtClean="0">
                <a:solidFill>
                  <a:srgbClr val="FF0000"/>
                </a:solidFill>
              </a:rPr>
              <a:t>Interesting</a:t>
            </a:r>
            <a:r>
              <a:rPr lang="fr-FR" b="1" dirty="0" smtClean="0">
                <a:solidFill>
                  <a:srgbClr val="FF0000"/>
                </a:solidFill>
              </a:rPr>
              <a:t> solution </a:t>
            </a:r>
          </a:p>
        </p:txBody>
      </p:sp>
      <p:sp>
        <p:nvSpPr>
          <p:cNvPr id="3" name="Espace réservé du numéro de diapositive 2"/>
          <p:cNvSpPr>
            <a:spLocks noGrp="1"/>
          </p:cNvSpPr>
          <p:nvPr>
            <p:ph type="sldNum" sz="quarter" idx="4"/>
          </p:nvPr>
        </p:nvSpPr>
        <p:spPr/>
        <p:txBody>
          <a:bodyPr/>
          <a:lstStyle/>
          <a:p>
            <a:fld id="{974172A1-1CBF-0B40-9234-7D4D80EC19EA}" type="slidenum">
              <a:rPr lang="en-GB" smtClean="0"/>
              <a:pPr/>
              <a:t>15</a:t>
            </a:fld>
            <a:endParaRPr lang="en-GB" dirty="0"/>
          </a:p>
        </p:txBody>
      </p:sp>
      <p:sp>
        <p:nvSpPr>
          <p:cNvPr id="4" name="Titre 3"/>
          <p:cNvSpPr>
            <a:spLocks noGrp="1"/>
          </p:cNvSpPr>
          <p:nvPr>
            <p:ph type="title"/>
          </p:nvPr>
        </p:nvSpPr>
        <p:spPr/>
        <p:txBody>
          <a:bodyPr/>
          <a:lstStyle/>
          <a:p>
            <a:r>
              <a:rPr lang="fr-FR" smtClean="0"/>
              <a:t>Which fast accelerator?</a:t>
            </a:r>
            <a:br>
              <a:rPr lang="fr-FR" smtClean="0"/>
            </a:br>
            <a:r>
              <a:rPr lang="fr-FR" smtClean="0"/>
              <a:t>Fixed-field</a:t>
            </a:r>
            <a:endParaRPr lang="fr-FR" dirty="0"/>
          </a:p>
        </p:txBody>
      </p:sp>
      <p:pic>
        <p:nvPicPr>
          <p:cNvPr id="7" name="Graphic 5">
            <a:extLst>
              <a:ext uri="{FF2B5EF4-FFF2-40B4-BE49-F238E27FC236}">
                <a16:creationId xmlns:a16="http://schemas.microsoft.com/office/drawing/2014/main" id="{9181E662-9621-AA20-F119-ACEE3CFA45A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499992" y="3681353"/>
            <a:ext cx="3088060" cy="1343878"/>
          </a:xfrm>
          <a:prstGeom prst="rect">
            <a:avLst/>
          </a:prstGeom>
        </p:spPr>
      </p:pic>
      <p:sp>
        <p:nvSpPr>
          <p:cNvPr id="8" name="TextBox 3">
            <a:extLst>
              <a:ext uri="{FF2B5EF4-FFF2-40B4-BE49-F238E27FC236}">
                <a16:creationId xmlns:a16="http://schemas.microsoft.com/office/drawing/2014/main" id="{465EEC14-B33E-3BD1-7FE4-348B388628CF}"/>
              </a:ext>
            </a:extLst>
          </p:cNvPr>
          <p:cNvSpPr txBox="1"/>
          <p:nvPr/>
        </p:nvSpPr>
        <p:spPr>
          <a:xfrm>
            <a:off x="683568" y="4442847"/>
            <a:ext cx="295232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70C0"/>
                </a:solidFill>
                <a:effectLst/>
                <a:uLnTx/>
                <a:uFillTx/>
                <a:latin typeface="Arial"/>
                <a:ea typeface="+mn-ea"/>
                <a:cs typeface="+mn-cs"/>
              </a:rPr>
              <a:t>Courtesy: </a:t>
            </a:r>
            <a:r>
              <a:rPr kumimoji="0" lang="en-US" sz="1200" b="1" i="0" u="none" strike="noStrike" kern="1200" cap="none" spc="0" normalizeH="0" baseline="0" noProof="0" dirty="0" smtClean="0">
                <a:ln>
                  <a:noFill/>
                </a:ln>
                <a:solidFill>
                  <a:srgbClr val="0070C0"/>
                </a:solidFill>
                <a:effectLst/>
                <a:uLnTx/>
                <a:uFillTx/>
                <a:latin typeface="Arial"/>
                <a:ea typeface="+mn-ea"/>
                <a:cs typeface="+mn-cs"/>
              </a:rPr>
              <a:t>J. Scott Berg</a:t>
            </a:r>
            <a:endParaRPr kumimoji="0" lang="en-GB" sz="12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4145763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a:spLocks noGrp="1"/>
          </p:cNvSpPr>
          <p:nvPr>
            <p:ph sz="quarter" idx="12"/>
          </p:nvPr>
        </p:nvSpPr>
        <p:spPr/>
        <p:txBody>
          <a:bodyPr>
            <a:normAutofit fontScale="70000" lnSpcReduction="20000"/>
          </a:bodyPr>
          <a:lstStyle/>
          <a:p>
            <a:r>
              <a:rPr lang="fr-FR" dirty="0"/>
              <a:t>Original </a:t>
            </a:r>
            <a:r>
              <a:rPr lang="fr-FR" dirty="0" err="1"/>
              <a:t>FFAs</a:t>
            </a:r>
            <a:r>
              <a:rPr lang="fr-FR" dirty="0"/>
              <a:t> are </a:t>
            </a:r>
            <a:r>
              <a:rPr lang="fr-FR" dirty="0" err="1"/>
              <a:t>midplane-symmetric</a:t>
            </a:r>
            <a:r>
              <a:rPr lang="fr-FR" dirty="0"/>
              <a:t>: “horizontal”</a:t>
            </a:r>
          </a:p>
          <a:p>
            <a:pPr lvl="1"/>
            <a:r>
              <a:rPr lang="fr-FR" dirty="0" err="1"/>
              <a:t>Closed</a:t>
            </a:r>
            <a:r>
              <a:rPr lang="fr-FR" dirty="0"/>
              <a:t> </a:t>
            </a:r>
            <a:r>
              <a:rPr lang="fr-FR" dirty="0" err="1"/>
              <a:t>orbits</a:t>
            </a:r>
            <a:r>
              <a:rPr lang="fr-FR" dirty="0"/>
              <a:t> in the </a:t>
            </a:r>
            <a:r>
              <a:rPr lang="fr-FR" dirty="0" err="1"/>
              <a:t>midplane</a:t>
            </a:r>
            <a:endParaRPr lang="fr-FR" dirty="0"/>
          </a:p>
          <a:p>
            <a:pPr lvl="1"/>
            <a:r>
              <a:rPr lang="fr-FR" dirty="0" err="1"/>
              <a:t>Orbit</a:t>
            </a:r>
            <a:r>
              <a:rPr lang="fr-FR" dirty="0"/>
              <a:t> </a:t>
            </a:r>
            <a:r>
              <a:rPr lang="fr-FR" dirty="0" err="1"/>
              <a:t>length</a:t>
            </a:r>
            <a:r>
              <a:rPr lang="fr-FR" dirty="0"/>
              <a:t> varies </a:t>
            </a:r>
            <a:r>
              <a:rPr lang="fr-FR" dirty="0" err="1"/>
              <a:t>with</a:t>
            </a:r>
            <a:r>
              <a:rPr lang="fr-FR" dirty="0"/>
              <a:t> </a:t>
            </a:r>
            <a:r>
              <a:rPr lang="fr-FR" dirty="0" err="1"/>
              <a:t>energy</a:t>
            </a:r>
            <a:endParaRPr lang="fr-FR" dirty="0"/>
          </a:p>
          <a:p>
            <a:pPr lvl="2"/>
            <a:r>
              <a:rPr lang="fr-FR" dirty="0"/>
              <a:t>Variation </a:t>
            </a:r>
            <a:r>
              <a:rPr lang="fr-FR" dirty="0" err="1"/>
              <a:t>small</a:t>
            </a:r>
            <a:r>
              <a:rPr lang="fr-FR" dirty="0"/>
              <a:t>; </a:t>
            </a:r>
            <a:r>
              <a:rPr lang="fr-FR" dirty="0" err="1"/>
              <a:t>stay</a:t>
            </a:r>
            <a:r>
              <a:rPr lang="fr-FR" dirty="0"/>
              <a:t> </a:t>
            </a:r>
            <a:r>
              <a:rPr lang="fr-FR" dirty="0" err="1"/>
              <a:t>near</a:t>
            </a:r>
            <a:r>
              <a:rPr lang="fr-FR" dirty="0"/>
              <a:t> RF </a:t>
            </a:r>
            <a:r>
              <a:rPr lang="fr-FR" dirty="0" err="1"/>
              <a:t>crest</a:t>
            </a:r>
            <a:r>
              <a:rPr lang="fr-FR" dirty="0"/>
              <a:t>,</a:t>
            </a:r>
            <a:br>
              <a:rPr lang="fr-FR" dirty="0"/>
            </a:br>
            <a:r>
              <a:rPr lang="fr-FR" dirty="0"/>
              <a:t>“serpentine” </a:t>
            </a:r>
            <a:r>
              <a:rPr lang="fr-FR" dirty="0" err="1"/>
              <a:t>acceleration</a:t>
            </a:r>
            <a:endParaRPr lang="fr-FR" dirty="0"/>
          </a:p>
          <a:p>
            <a:r>
              <a:rPr lang="fr-FR" dirty="0"/>
              <a:t>Vertical </a:t>
            </a:r>
            <a:r>
              <a:rPr lang="fr-FR" dirty="0" err="1"/>
              <a:t>FFAs</a:t>
            </a:r>
            <a:r>
              <a:rPr lang="fr-FR" dirty="0"/>
              <a:t> </a:t>
            </a:r>
          </a:p>
          <a:p>
            <a:pPr lvl="1"/>
            <a:r>
              <a:rPr lang="fr-FR" dirty="0" err="1"/>
              <a:t>Closed</a:t>
            </a:r>
            <a:r>
              <a:rPr lang="fr-FR" dirty="0"/>
              <a:t> </a:t>
            </a:r>
            <a:r>
              <a:rPr lang="fr-FR" dirty="0" err="1"/>
              <a:t>orbits</a:t>
            </a:r>
            <a:r>
              <a:rPr lang="fr-FR" dirty="0"/>
              <a:t> </a:t>
            </a:r>
            <a:r>
              <a:rPr lang="fr-FR" dirty="0" err="1"/>
              <a:t>displaced</a:t>
            </a:r>
            <a:r>
              <a:rPr lang="fr-FR" dirty="0"/>
              <a:t> </a:t>
            </a:r>
            <a:r>
              <a:rPr lang="fr-FR" dirty="0" err="1"/>
              <a:t>vertically</a:t>
            </a:r>
            <a:endParaRPr lang="fr-FR" dirty="0"/>
          </a:p>
          <a:p>
            <a:pPr lvl="1"/>
            <a:r>
              <a:rPr lang="fr-FR" dirty="0" err="1"/>
              <a:t>Orbit</a:t>
            </a:r>
            <a:r>
              <a:rPr lang="fr-FR" dirty="0"/>
              <a:t> </a:t>
            </a:r>
            <a:r>
              <a:rPr lang="fr-FR" dirty="0" err="1"/>
              <a:t>lengths</a:t>
            </a:r>
            <a:r>
              <a:rPr lang="fr-FR" dirty="0"/>
              <a:t> </a:t>
            </a:r>
            <a:r>
              <a:rPr lang="fr-FR" dirty="0" err="1"/>
              <a:t>same</a:t>
            </a:r>
            <a:r>
              <a:rPr lang="fr-FR" dirty="0"/>
              <a:t>: </a:t>
            </a:r>
            <a:r>
              <a:rPr lang="fr-FR" dirty="0" err="1"/>
              <a:t>fixed</a:t>
            </a:r>
            <a:r>
              <a:rPr lang="fr-FR" dirty="0"/>
              <a:t> RF </a:t>
            </a:r>
            <a:r>
              <a:rPr lang="fr-FR" dirty="0" err="1"/>
              <a:t>frequency</a:t>
            </a:r>
            <a:endParaRPr lang="fr-FR" dirty="0"/>
          </a:p>
          <a:p>
            <a:pPr lvl="1"/>
            <a:r>
              <a:rPr lang="fr-FR" dirty="0" err="1"/>
              <a:t>Skew</a:t>
            </a:r>
            <a:r>
              <a:rPr lang="fr-FR" dirty="0"/>
              <a:t> </a:t>
            </a:r>
            <a:r>
              <a:rPr lang="fr-FR" dirty="0" err="1"/>
              <a:t>focusing</a:t>
            </a:r>
            <a:endParaRPr lang="fr-FR" dirty="0"/>
          </a:p>
          <a:p>
            <a:pPr lvl="1"/>
            <a:r>
              <a:rPr lang="fr-FR" dirty="0" err="1"/>
              <a:t>Complex</a:t>
            </a:r>
            <a:r>
              <a:rPr lang="fr-FR" dirty="0"/>
              <a:t> </a:t>
            </a:r>
            <a:r>
              <a:rPr lang="fr-FR" dirty="0" err="1"/>
              <a:t>magnetic</a:t>
            </a:r>
            <a:r>
              <a:rPr lang="fr-FR" dirty="0"/>
              <a:t> </a:t>
            </a:r>
            <a:r>
              <a:rPr lang="fr-FR" dirty="0" err="1"/>
              <a:t>fields</a:t>
            </a:r>
            <a:r>
              <a:rPr lang="fr-FR" dirty="0"/>
              <a:t> (</a:t>
            </a:r>
            <a:r>
              <a:rPr lang="fr-FR" dirty="0" err="1"/>
              <a:t>exponential</a:t>
            </a:r>
            <a:r>
              <a:rPr lang="fr-FR" dirty="0"/>
              <a:t> </a:t>
            </a:r>
            <a:r>
              <a:rPr lang="fr-FR" dirty="0" err="1"/>
              <a:t>vertically</a:t>
            </a:r>
            <a:r>
              <a:rPr lang="fr-FR" dirty="0"/>
              <a:t>)</a:t>
            </a:r>
          </a:p>
          <a:p>
            <a:endParaRPr lang="fr-FR" dirty="0"/>
          </a:p>
        </p:txBody>
      </p:sp>
      <p:sp>
        <p:nvSpPr>
          <p:cNvPr id="4" name="Slide Number Placeholder 3">
            <a:extLst>
              <a:ext uri="{FF2B5EF4-FFF2-40B4-BE49-F238E27FC236}">
                <a16:creationId xmlns:a16="http://schemas.microsoft.com/office/drawing/2014/main" id="{675A56D4-A4D2-8553-614C-882B64EBD03C}"/>
              </a:ext>
            </a:extLst>
          </p:cNvPr>
          <p:cNvSpPr>
            <a:spLocks noGrp="1"/>
          </p:cNvSpPr>
          <p:nvPr>
            <p:ph type="sldNum" sz="quarter" idx="4"/>
          </p:nvPr>
        </p:nvSpPr>
        <p:spPr/>
        <p:txBody>
          <a:bodyPr/>
          <a:lstStyle/>
          <a:p>
            <a:fld id="{933A556B-7C63-244D-9B7C-B0EA8042B330}" type="slidenum">
              <a:rPr lang="en-US" smtClean="0"/>
              <a:pPr/>
              <a:t>16</a:t>
            </a:fld>
            <a:endParaRPr lang="en-US" dirty="0"/>
          </a:p>
        </p:txBody>
      </p:sp>
      <p:sp>
        <p:nvSpPr>
          <p:cNvPr id="2" name="Title 1">
            <a:extLst>
              <a:ext uri="{FF2B5EF4-FFF2-40B4-BE49-F238E27FC236}">
                <a16:creationId xmlns:a16="http://schemas.microsoft.com/office/drawing/2014/main" id="{B2124EB5-9017-F9DF-A65E-0DB2DBA3A5FB}"/>
              </a:ext>
            </a:extLst>
          </p:cNvPr>
          <p:cNvSpPr>
            <a:spLocks noGrp="1"/>
          </p:cNvSpPr>
          <p:nvPr>
            <p:ph type="title"/>
          </p:nvPr>
        </p:nvSpPr>
        <p:spPr/>
        <p:txBody>
          <a:bodyPr/>
          <a:lstStyle/>
          <a:p>
            <a:r>
              <a:rPr lang="en-US" smtClean="0"/>
              <a:t>Vertical and Horizontal FFAs</a:t>
            </a:r>
            <a:endParaRPr lang="en-US" dirty="0"/>
          </a:p>
        </p:txBody>
      </p:sp>
      <p:pic>
        <p:nvPicPr>
          <p:cNvPr id="6" name="Graphic 5">
            <a:extLst>
              <a:ext uri="{FF2B5EF4-FFF2-40B4-BE49-F238E27FC236}">
                <a16:creationId xmlns:a16="http://schemas.microsoft.com/office/drawing/2014/main" id="{E6F72F6B-02FD-815C-30F5-030B8840434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193632" y="2002864"/>
            <a:ext cx="2521744" cy="2521744"/>
          </a:xfrm>
          <a:prstGeom prst="rect">
            <a:avLst/>
          </a:prstGeom>
        </p:spPr>
      </p:pic>
      <p:sp>
        <p:nvSpPr>
          <p:cNvPr id="10" name="TextBox 3">
            <a:extLst>
              <a:ext uri="{FF2B5EF4-FFF2-40B4-BE49-F238E27FC236}">
                <a16:creationId xmlns:a16="http://schemas.microsoft.com/office/drawing/2014/main" id="{465EEC14-B33E-3BD1-7FE4-348B388628CF}"/>
              </a:ext>
            </a:extLst>
          </p:cNvPr>
          <p:cNvSpPr txBox="1"/>
          <p:nvPr/>
        </p:nvSpPr>
        <p:spPr>
          <a:xfrm>
            <a:off x="6084168" y="832465"/>
            <a:ext cx="295232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70C0"/>
                </a:solidFill>
                <a:effectLst/>
                <a:uLnTx/>
                <a:uFillTx/>
                <a:latin typeface="Arial"/>
                <a:ea typeface="+mn-ea"/>
                <a:cs typeface="+mn-cs"/>
              </a:rPr>
              <a:t>Courtesy: </a:t>
            </a:r>
            <a:r>
              <a:rPr kumimoji="0" lang="en-US" sz="1200" b="1" i="0" u="none" strike="noStrike" kern="1200" cap="none" spc="0" normalizeH="0" baseline="0" noProof="0" dirty="0" smtClean="0">
                <a:ln>
                  <a:noFill/>
                </a:ln>
                <a:solidFill>
                  <a:srgbClr val="0070C0"/>
                </a:solidFill>
                <a:effectLst/>
                <a:uLnTx/>
                <a:uFillTx/>
                <a:latin typeface="Arial"/>
                <a:ea typeface="+mn-ea"/>
                <a:cs typeface="+mn-cs"/>
              </a:rPr>
              <a:t>J. Scott Berg, S. Machida</a:t>
            </a:r>
            <a:endParaRPr kumimoji="0" lang="en-GB" sz="12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419148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2"/>
          </p:nvPr>
        </p:nvSpPr>
        <p:spPr>
          <a:xfrm>
            <a:off x="457200" y="1276350"/>
            <a:ext cx="8305800" cy="1439416"/>
          </a:xfrm>
        </p:spPr>
        <p:txBody>
          <a:bodyPr/>
          <a:lstStyle/>
          <a:p>
            <a:r>
              <a:rPr lang="fr-FR" sz="2400" dirty="0" smtClean="0"/>
              <a:t>Solution 2): </a:t>
            </a:r>
            <a:r>
              <a:rPr lang="fr-FR" sz="2400" dirty="0" err="1" smtClean="0"/>
              <a:t>we</a:t>
            </a:r>
            <a:r>
              <a:rPr lang="fr-FR" sz="2400" dirty="0" smtClean="0"/>
              <a:t> </a:t>
            </a:r>
            <a:r>
              <a:rPr lang="fr-FR" sz="2400" dirty="0" err="1" smtClean="0"/>
              <a:t>increase</a:t>
            </a:r>
            <a:r>
              <a:rPr lang="fr-FR" sz="2400" dirty="0" smtClean="0"/>
              <a:t> the </a:t>
            </a:r>
            <a:r>
              <a:rPr lang="fr-FR" sz="2400" dirty="0" err="1" smtClean="0"/>
              <a:t>average</a:t>
            </a:r>
            <a:r>
              <a:rPr lang="fr-FR" sz="2400" dirty="0" smtClean="0"/>
              <a:t> </a:t>
            </a:r>
            <a:r>
              <a:rPr lang="fr-FR" sz="2400" dirty="0" err="1" smtClean="0"/>
              <a:t>magnetic</a:t>
            </a:r>
            <a:r>
              <a:rPr lang="fr-FR" sz="2400" dirty="0" smtClean="0"/>
              <a:t> </a:t>
            </a:r>
            <a:r>
              <a:rPr lang="fr-FR" sz="2400" dirty="0" err="1" smtClean="0"/>
              <a:t>field</a:t>
            </a:r>
            <a:r>
              <a:rPr lang="fr-FR" sz="2400" dirty="0" smtClean="0"/>
              <a:t> by </a:t>
            </a:r>
            <a:r>
              <a:rPr lang="fr-FR" sz="2400" dirty="0" err="1" smtClean="0"/>
              <a:t>interleaving</a:t>
            </a:r>
            <a:r>
              <a:rPr lang="fr-FR" sz="2400" dirty="0" smtClean="0"/>
              <a:t> </a:t>
            </a:r>
            <a:r>
              <a:rPr lang="fr-FR" sz="2400" dirty="0" err="1" smtClean="0"/>
              <a:t>pulsed</a:t>
            </a:r>
            <a:r>
              <a:rPr lang="fr-FR" sz="2400" dirty="0" smtClean="0"/>
              <a:t> warm </a:t>
            </a:r>
            <a:r>
              <a:rPr lang="fr-FR" sz="2400" dirty="0" err="1" smtClean="0"/>
              <a:t>dipoles</a:t>
            </a:r>
            <a:r>
              <a:rPr lang="fr-FR" sz="2400" dirty="0" smtClean="0"/>
              <a:t> and </a:t>
            </a:r>
            <a:r>
              <a:rPr lang="fr-FR" sz="2400" dirty="0" err="1" smtClean="0"/>
              <a:t>static</a:t>
            </a:r>
            <a:r>
              <a:rPr lang="fr-FR" sz="2400" dirty="0" smtClean="0"/>
              <a:t> SC </a:t>
            </a:r>
            <a:r>
              <a:rPr lang="fr-FR" sz="2400" dirty="0" err="1" smtClean="0"/>
              <a:t>dipoles</a:t>
            </a:r>
            <a:r>
              <a:rPr lang="fr-FR" sz="2400" dirty="0" smtClean="0"/>
              <a:t>.</a:t>
            </a:r>
          </a:p>
          <a:p>
            <a:pPr lvl="1"/>
            <a:r>
              <a:rPr lang="fr-FR" sz="2000" dirty="0" smtClean="0"/>
              <a:t>That </a:t>
            </a:r>
            <a:r>
              <a:rPr lang="fr-FR" sz="2000" dirty="0" err="1" smtClean="0"/>
              <a:t>is</a:t>
            </a:r>
            <a:r>
              <a:rPr lang="fr-FR" sz="2000" dirty="0" smtClean="0"/>
              <a:t> the </a:t>
            </a:r>
            <a:r>
              <a:rPr lang="fr-FR" sz="2000" dirty="0" err="1" smtClean="0"/>
              <a:t>principle</a:t>
            </a:r>
            <a:r>
              <a:rPr lang="fr-FR" sz="2000" dirty="0" smtClean="0"/>
              <a:t> of the </a:t>
            </a:r>
            <a:r>
              <a:rPr lang="fr-FR" sz="2000" b="1" dirty="0" err="1" smtClean="0">
                <a:solidFill>
                  <a:srgbClr val="C00000"/>
                </a:solidFill>
              </a:rPr>
              <a:t>hybrid</a:t>
            </a:r>
            <a:r>
              <a:rPr lang="fr-FR" sz="2000" b="1" dirty="0" smtClean="0">
                <a:solidFill>
                  <a:srgbClr val="C00000"/>
                </a:solidFill>
              </a:rPr>
              <a:t> synchrotron</a:t>
            </a:r>
            <a:r>
              <a:rPr lang="fr-FR" sz="2000" dirty="0" smtClean="0"/>
              <a:t>.</a:t>
            </a:r>
          </a:p>
          <a:p>
            <a:endParaRPr lang="fr-FR" dirty="0"/>
          </a:p>
        </p:txBody>
      </p:sp>
      <p:sp>
        <p:nvSpPr>
          <p:cNvPr id="3" name="Espace réservé du numéro de diapositive 2"/>
          <p:cNvSpPr>
            <a:spLocks noGrp="1"/>
          </p:cNvSpPr>
          <p:nvPr>
            <p:ph type="sldNum" sz="quarter" idx="4"/>
          </p:nvPr>
        </p:nvSpPr>
        <p:spPr/>
        <p:txBody>
          <a:bodyPr/>
          <a:lstStyle/>
          <a:p>
            <a:fld id="{974172A1-1CBF-0B40-9234-7D4D80EC19EA}" type="slidenum">
              <a:rPr lang="en-GB" smtClean="0"/>
              <a:pPr/>
              <a:t>17</a:t>
            </a:fld>
            <a:endParaRPr lang="en-GB" dirty="0"/>
          </a:p>
        </p:txBody>
      </p:sp>
      <p:sp>
        <p:nvSpPr>
          <p:cNvPr id="4" name="Titre 3"/>
          <p:cNvSpPr>
            <a:spLocks noGrp="1"/>
          </p:cNvSpPr>
          <p:nvPr>
            <p:ph type="title"/>
          </p:nvPr>
        </p:nvSpPr>
        <p:spPr/>
        <p:txBody>
          <a:bodyPr/>
          <a:lstStyle/>
          <a:p>
            <a:r>
              <a:rPr lang="fr-FR" dirty="0" err="1" smtClean="0"/>
              <a:t>Which</a:t>
            </a:r>
            <a:r>
              <a:rPr lang="fr-FR" dirty="0" smtClean="0"/>
              <a:t> </a:t>
            </a:r>
            <a:r>
              <a:rPr lang="fr-FR" dirty="0" err="1" smtClean="0"/>
              <a:t>fast</a:t>
            </a:r>
            <a:r>
              <a:rPr lang="fr-FR" dirty="0" smtClean="0"/>
              <a:t> </a:t>
            </a:r>
            <a:r>
              <a:rPr lang="fr-FR" dirty="0" err="1" smtClean="0"/>
              <a:t>accelerator</a:t>
            </a:r>
            <a:r>
              <a:rPr lang="fr-FR" dirty="0" smtClean="0"/>
              <a:t>?</a:t>
            </a:r>
            <a:br>
              <a:rPr lang="fr-FR" dirty="0" smtClean="0"/>
            </a:br>
            <a:r>
              <a:rPr lang="fr-FR" dirty="0" smtClean="0"/>
              <a:t>The </a:t>
            </a:r>
            <a:r>
              <a:rPr lang="fr-FR" dirty="0" err="1" smtClean="0"/>
              <a:t>hybrid</a:t>
            </a:r>
            <a:r>
              <a:rPr lang="fr-FR" dirty="0" smtClean="0"/>
              <a:t> synchrotron</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2962" y="2720711"/>
            <a:ext cx="5694276" cy="2016224"/>
          </a:xfrm>
          <a:prstGeom prst="rect">
            <a:avLst/>
          </a:prstGeom>
        </p:spPr>
      </p:pic>
    </p:spTree>
    <p:extLst>
      <p:ext uri="{BB962C8B-B14F-4D97-AF65-F5344CB8AC3E}">
        <p14:creationId xmlns:p14="http://schemas.microsoft.com/office/powerpoint/2010/main" val="3683099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6" name="Content Placeholder 1">
                <a:extLst>
                  <a:ext uri="{FF2B5EF4-FFF2-40B4-BE49-F238E27FC236}">
                    <a16:creationId xmlns:a16="http://schemas.microsoft.com/office/drawing/2014/main" id="{61024A8E-273C-9C3A-DC3F-EF6D1424DFF2}"/>
                  </a:ext>
                </a:extLst>
              </p:cNvPr>
              <p:cNvSpPr>
                <a:spLocks noGrp="1"/>
              </p:cNvSpPr>
              <p:nvPr>
                <p:ph sz="quarter" idx="12"/>
              </p:nvPr>
            </p:nvSpPr>
            <p:spPr>
              <a:xfrm>
                <a:off x="457200" y="1276350"/>
                <a:ext cx="6144783" cy="3536156"/>
              </a:xfrm>
            </p:spPr>
            <p:txBody>
              <a:bodyPr>
                <a:normAutofit fontScale="77500" lnSpcReduction="20000"/>
              </a:bodyPr>
              <a:lstStyle/>
              <a:p>
                <a:r>
                  <a:rPr lang="en-US" dirty="0" smtClean="0"/>
                  <a:t>SC magnets provide </a:t>
                </a:r>
                <a:r>
                  <a:rPr lang="en-US" dirty="0">
                    <a:sym typeface="Wingdings" panose="05000000000000000000" pitchFamily="2" charset="2"/>
                  </a:rPr>
                  <a:t>high average B, but not fast ramping  fixed-field, </a:t>
                </a:r>
                <a14:m>
                  <m:oMath xmlns:m="http://schemas.openxmlformats.org/officeDocument/2006/math">
                    <m:sSub>
                      <m:sSubPr>
                        <m:ctrlPr>
                          <a:rPr lang="en-US" i="1" smtClean="0">
                            <a:latin typeface="Cambria Math" panose="02040503050406030204" pitchFamily="18" charset="0"/>
                            <a:sym typeface="Wingdings" panose="05000000000000000000" pitchFamily="2" charset="2"/>
                          </a:rPr>
                        </m:ctrlPr>
                      </m:sSubPr>
                      <m:e>
                        <m:r>
                          <a:rPr lang="en-US">
                            <a:latin typeface="Cambria Math" panose="02040503050406030204" pitchFamily="18" charset="0"/>
                            <a:sym typeface="Wingdings" panose="05000000000000000000" pitchFamily="2" charset="2"/>
                          </a:rPr>
                          <m:t>𝑩</m:t>
                        </m:r>
                      </m:e>
                      <m:sub>
                        <m:r>
                          <a:rPr lang="en-US" smtClean="0">
                            <a:latin typeface="Cambria Math" panose="02040503050406030204" pitchFamily="18" charset="0"/>
                            <a:sym typeface="Wingdings" panose="05000000000000000000" pitchFamily="2" charset="2"/>
                          </a:rPr>
                          <m:t>𝐬</m:t>
                        </m:r>
                        <m:r>
                          <a:rPr lang="en-US">
                            <a:latin typeface="Cambria Math" panose="02040503050406030204" pitchFamily="18" charset="0"/>
                            <a:sym typeface="Wingdings" panose="05000000000000000000" pitchFamily="2" charset="2"/>
                          </a:rPr>
                          <m:t>𝐜</m:t>
                        </m:r>
                      </m:sub>
                    </m:sSub>
                    <m:r>
                      <a:rPr lang="en-US">
                        <a:latin typeface="Cambria Math" panose="02040503050406030204" pitchFamily="18" charset="0"/>
                        <a:sym typeface="Wingdings" panose="05000000000000000000" pitchFamily="2" charset="2"/>
                      </a:rPr>
                      <m:t>=</m:t>
                    </m:r>
                    <m:r>
                      <a:rPr lang="en-US" smtClean="0">
                        <a:latin typeface="Cambria Math" panose="02040503050406030204" pitchFamily="18" charset="0"/>
                        <a:sym typeface="Wingdings" panose="05000000000000000000" pitchFamily="2" charset="2"/>
                      </a:rPr>
                      <m:t>𝟏𝟎</m:t>
                    </m:r>
                  </m:oMath>
                </a14:m>
                <a:r>
                  <a:rPr lang="en-US" dirty="0"/>
                  <a:t> T</a:t>
                </a:r>
                <a:endParaRPr lang="en-US" dirty="0">
                  <a:sym typeface="Wingdings" panose="05000000000000000000" pitchFamily="2" charset="2"/>
                </a:endParaRPr>
              </a:p>
              <a:p>
                <a:r>
                  <a:rPr lang="en-US" dirty="0">
                    <a:sym typeface="Wingdings" panose="05000000000000000000" pitchFamily="2" charset="2"/>
                  </a:rPr>
                  <a:t>NC magnets require fast ramping within </a:t>
                </a:r>
                <a14:m>
                  <m:oMath xmlns:m="http://schemas.openxmlformats.org/officeDocument/2006/math">
                    <m:sSub>
                      <m:sSubPr>
                        <m:ctrlPr>
                          <a:rPr lang="en-US" i="1" smtClean="0">
                            <a:latin typeface="Cambria Math" panose="02040503050406030204" pitchFamily="18" charset="0"/>
                            <a:sym typeface="Wingdings" panose="05000000000000000000" pitchFamily="2" charset="2"/>
                          </a:rPr>
                        </m:ctrlPr>
                      </m:sSubPr>
                      <m:e>
                        <m:r>
                          <a:rPr lang="en-US" smtClean="0">
                            <a:latin typeface="Cambria Math" panose="02040503050406030204" pitchFamily="18" charset="0"/>
                            <a:sym typeface="Wingdings" panose="05000000000000000000" pitchFamily="2" charset="2"/>
                          </a:rPr>
                          <m:t>𝑩</m:t>
                        </m:r>
                      </m:e>
                      <m:sub>
                        <m:r>
                          <a:rPr lang="en-US" smtClean="0">
                            <a:latin typeface="Cambria Math" panose="02040503050406030204" pitchFamily="18" charset="0"/>
                            <a:sym typeface="Wingdings" panose="05000000000000000000" pitchFamily="2" charset="2"/>
                          </a:rPr>
                          <m:t>𝐧𝐜</m:t>
                        </m:r>
                      </m:sub>
                    </m:sSub>
                    <m:r>
                      <a:rPr lang="en-US" smtClean="0">
                        <a:latin typeface="Cambria Math" panose="02040503050406030204" pitchFamily="18" charset="0"/>
                        <a:sym typeface="Wingdings" panose="05000000000000000000" pitchFamily="2" charset="2"/>
                      </a:rPr>
                      <m:t>=±</m:t>
                    </m:r>
                    <m:r>
                      <a:rPr lang="en-US" smtClean="0">
                        <a:latin typeface="Cambria Math" panose="02040503050406030204" pitchFamily="18" charset="0"/>
                        <a:sym typeface="Wingdings" panose="05000000000000000000" pitchFamily="2" charset="2"/>
                      </a:rPr>
                      <m:t>𝟏</m:t>
                    </m:r>
                    <m:r>
                      <a:rPr lang="en-US" smtClean="0">
                        <a:latin typeface="Cambria Math" panose="02040503050406030204" pitchFamily="18" charset="0"/>
                        <a:sym typeface="Wingdings" panose="05000000000000000000" pitchFamily="2" charset="2"/>
                      </a:rPr>
                      <m:t>.</m:t>
                    </m:r>
                    <m:r>
                      <a:rPr lang="en-US" smtClean="0">
                        <a:latin typeface="Cambria Math" panose="02040503050406030204" pitchFamily="18" charset="0"/>
                        <a:sym typeface="Wingdings" panose="05000000000000000000" pitchFamily="2" charset="2"/>
                      </a:rPr>
                      <m:t>𝟖</m:t>
                    </m:r>
                  </m:oMath>
                </a14:m>
                <a:r>
                  <a:rPr lang="en-US" dirty="0"/>
                  <a:t> T</a:t>
                </a:r>
                <a:br>
                  <a:rPr lang="en-US" dirty="0"/>
                </a:br>
                <a:r>
                  <a:rPr lang="en-US" dirty="0">
                    <a:sym typeface="Wingdings" panose="05000000000000000000" pitchFamily="2" charset="2"/>
                  </a:rPr>
                  <a:t>Decided for realistic values: below saturation of both technologies</a:t>
                </a:r>
              </a:p>
              <a:p>
                <a:r>
                  <a:rPr lang="en-US" dirty="0">
                    <a:sym typeface="Wingdings" panose="05000000000000000000" pitchFamily="2" charset="2"/>
                  </a:rPr>
                  <a:t>Beam orbit not constant during </a:t>
                </a:r>
                <a:r>
                  <a:rPr lang="en-US" dirty="0" smtClean="0">
                    <a:sym typeface="Wingdings" panose="05000000000000000000" pitchFamily="2" charset="2"/>
                  </a:rPr>
                  <a:t>acceleration</a:t>
                </a:r>
              </a:p>
              <a:p>
                <a:pPr lvl="1">
                  <a:buFont typeface="Wingdings" panose="05000000000000000000" pitchFamily="2" charset="2"/>
                  <a:buChar char="à"/>
                </a:pPr>
                <a:r>
                  <a:rPr lang="en-US" dirty="0" smtClean="0">
                    <a:sym typeface="Wingdings" panose="05000000000000000000" pitchFamily="2" charset="2"/>
                  </a:rPr>
                  <a:t>Orbit </a:t>
                </a:r>
                <a:r>
                  <a:rPr lang="en-US" dirty="0">
                    <a:sym typeface="Wingdings" panose="05000000000000000000" pitchFamily="2" charset="2"/>
                  </a:rPr>
                  <a:t>length and </a:t>
                </a:r>
                <a:r>
                  <a:rPr lang="en-US" dirty="0" err="1">
                    <a:sym typeface="Wingdings" panose="05000000000000000000" pitchFamily="2" charset="2"/>
                  </a:rPr>
                  <a:t>f</a:t>
                </a:r>
                <a:r>
                  <a:rPr lang="en-US" baseline="-25000" dirty="0" err="1">
                    <a:sym typeface="Wingdings" panose="05000000000000000000" pitchFamily="2" charset="2"/>
                  </a:rPr>
                  <a:t>rev</a:t>
                </a:r>
                <a:r>
                  <a:rPr lang="en-US" dirty="0">
                    <a:sym typeface="Wingdings" panose="05000000000000000000" pitchFamily="2" charset="2"/>
                  </a:rPr>
                  <a:t> </a:t>
                </a:r>
                <a:r>
                  <a:rPr lang="en-GB" dirty="0"/>
                  <a:t>≠ </a:t>
                </a:r>
                <a:r>
                  <a:rPr lang="en-US" dirty="0">
                    <a:sym typeface="Wingdings" panose="05000000000000000000" pitchFamily="2" charset="2"/>
                  </a:rPr>
                  <a:t>const. </a:t>
                </a:r>
                <a:endParaRPr lang="en-US" dirty="0" smtClean="0">
                  <a:sym typeface="Wingdings" panose="05000000000000000000" pitchFamily="2" charset="2"/>
                </a:endParaRPr>
              </a:p>
              <a:p>
                <a:pPr lvl="1">
                  <a:buFont typeface="Wingdings" panose="05000000000000000000" pitchFamily="2" charset="2"/>
                  <a:buChar char="à"/>
                </a:pPr>
                <a:r>
                  <a:rPr lang="en-US" dirty="0" err="1" smtClean="0">
                    <a:sym typeface="Wingdings" panose="05000000000000000000" pitchFamily="2" charset="2"/>
                  </a:rPr>
                  <a:t>f</a:t>
                </a:r>
                <a:r>
                  <a:rPr lang="en-US" baseline="-25000" dirty="0" err="1" smtClean="0">
                    <a:sym typeface="Wingdings" panose="05000000000000000000" pitchFamily="2" charset="2"/>
                  </a:rPr>
                  <a:t>RF</a:t>
                </a:r>
                <a:r>
                  <a:rPr lang="en-US" dirty="0" smtClean="0">
                    <a:sym typeface="Wingdings" panose="05000000000000000000" pitchFamily="2" charset="2"/>
                  </a:rPr>
                  <a:t> </a:t>
                </a:r>
                <a:r>
                  <a:rPr lang="en-US" dirty="0">
                    <a:sym typeface="Wingdings" panose="05000000000000000000" pitchFamily="2" charset="2"/>
                  </a:rPr>
                  <a:t>tuning must be provided</a:t>
                </a:r>
              </a:p>
              <a:p>
                <a:endParaRPr lang="en-US" dirty="0">
                  <a:sym typeface="Wingdings" panose="05000000000000000000" pitchFamily="2" charset="2"/>
                </a:endParaRPr>
              </a:p>
              <a:p>
                <a:endParaRPr lang="en-US" dirty="0">
                  <a:sym typeface="Wingdings" panose="05000000000000000000" pitchFamily="2" charset="2"/>
                </a:endParaRPr>
              </a:p>
            </p:txBody>
          </p:sp>
        </mc:Choice>
        <mc:Fallback xmlns="">
          <p:sp>
            <p:nvSpPr>
              <p:cNvPr id="46" name="Content Placeholder 1">
                <a:extLst>
                  <a:ext uri="{FF2B5EF4-FFF2-40B4-BE49-F238E27FC236}">
                    <a16:creationId xmlns:a16="http://schemas.microsoft.com/office/drawing/2014/main" id="{61024A8E-273C-9C3A-DC3F-EF6D1424DFF2}"/>
                  </a:ext>
                </a:extLst>
              </p:cNvPr>
              <p:cNvSpPr>
                <a:spLocks noGrp="1" noRot="1" noChangeAspect="1" noMove="1" noResize="1" noEditPoints="1" noAdjustHandles="1" noChangeArrowheads="1" noChangeShapeType="1" noTextEdit="1"/>
              </p:cNvSpPr>
              <p:nvPr>
                <p:ph sz="quarter" idx="12"/>
              </p:nvPr>
            </p:nvSpPr>
            <p:spPr>
              <a:xfrm>
                <a:off x="457200" y="1276350"/>
                <a:ext cx="6144783" cy="3536156"/>
              </a:xfrm>
              <a:blipFill>
                <a:blip r:embed="rId2"/>
                <a:stretch>
                  <a:fillRect l="-1091" t="-2759" r="-1190"/>
                </a:stretch>
              </a:blipFill>
            </p:spPr>
            <p:txBody>
              <a:bodyPr/>
              <a:lstStyle/>
              <a:p>
                <a:r>
                  <a:rPr lang="fr-FR">
                    <a:noFill/>
                  </a:rPr>
                  <a:t> </a:t>
                </a:r>
              </a:p>
            </p:txBody>
          </p:sp>
        </mc:Fallback>
      </mc:AlternateContent>
      <p:sp>
        <p:nvSpPr>
          <p:cNvPr id="3" name="Slide Number Placeholder 2"/>
          <p:cNvSpPr>
            <a:spLocks noGrp="1"/>
          </p:cNvSpPr>
          <p:nvPr>
            <p:ph type="sldNum" sz="quarter" idx="4"/>
          </p:nvPr>
        </p:nvSpPr>
        <p:spPr/>
        <p:txBody>
          <a:bodyPr/>
          <a:lstStyle/>
          <a:p>
            <a:pPr lvl="0"/>
            <a:fld id="{974172A1-1CBF-0B40-9234-7D4D80EC19EA}" type="slidenum">
              <a:rPr lang="en-GB" noProof="0" smtClean="0"/>
              <a:pPr lvl="0"/>
              <a:t>18</a:t>
            </a:fld>
            <a:endParaRPr lang="en-GB" noProof="0" dirty="0"/>
          </a:p>
        </p:txBody>
      </p:sp>
      <p:sp>
        <p:nvSpPr>
          <p:cNvPr id="4" name="Title 3"/>
          <p:cNvSpPr>
            <a:spLocks noGrp="1"/>
          </p:cNvSpPr>
          <p:nvPr>
            <p:ph type="title"/>
          </p:nvPr>
        </p:nvSpPr>
        <p:spPr/>
        <p:txBody>
          <a:bodyPr/>
          <a:lstStyle/>
          <a:p>
            <a:r>
              <a:rPr lang="en-US" smtClean="0"/>
              <a:t>Hybrid RCS magnet layout</a:t>
            </a:r>
            <a:endParaRPr lang="en-GB" dirty="0"/>
          </a:p>
        </p:txBody>
      </p:sp>
      <p:pic>
        <p:nvPicPr>
          <p:cNvPr id="10" name="Picture 9">
            <a:extLst>
              <a:ext uri="{FF2B5EF4-FFF2-40B4-BE49-F238E27FC236}">
                <a16:creationId xmlns:a16="http://schemas.microsoft.com/office/drawing/2014/main" id="{5D437457-8F55-36B8-2BF8-E1F5BEB4A904}"/>
              </a:ext>
            </a:extLst>
          </p:cNvPr>
          <p:cNvPicPr>
            <a:picLocks noChangeAspect="1"/>
          </p:cNvPicPr>
          <p:nvPr/>
        </p:nvPicPr>
        <p:blipFill>
          <a:blip r:embed="rId3"/>
          <a:stretch>
            <a:fillRect/>
          </a:stretch>
        </p:blipFill>
        <p:spPr>
          <a:xfrm>
            <a:off x="6725584" y="1276350"/>
            <a:ext cx="2341829" cy="3275331"/>
          </a:xfrm>
          <a:prstGeom prst="rect">
            <a:avLst/>
          </a:prstGeom>
          <a:solidFill>
            <a:schemeClr val="accent5">
              <a:lumMod val="60000"/>
              <a:lumOff val="40000"/>
            </a:schemeClr>
          </a:solidFill>
          <a:ln w="19050">
            <a:solidFill>
              <a:schemeClr val="accent6"/>
            </a:solidFill>
          </a:ln>
        </p:spPr>
      </p:pic>
      <p:sp>
        <p:nvSpPr>
          <p:cNvPr id="15" name="TextBox 14">
            <a:extLst>
              <a:ext uri="{FF2B5EF4-FFF2-40B4-BE49-F238E27FC236}">
                <a16:creationId xmlns:a16="http://schemas.microsoft.com/office/drawing/2014/main" id="{D8165FFD-5734-2C19-D334-EF5CD1D8F571}"/>
              </a:ext>
            </a:extLst>
          </p:cNvPr>
          <p:cNvSpPr txBox="1"/>
          <p:nvPr/>
        </p:nvSpPr>
        <p:spPr>
          <a:xfrm>
            <a:off x="7668344" y="3314114"/>
            <a:ext cx="5760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NC</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3E391C63-DCE7-DD6A-6E85-ED21158985FC}"/>
              </a:ext>
            </a:extLst>
          </p:cNvPr>
          <p:cNvSpPr txBox="1"/>
          <p:nvPr/>
        </p:nvSpPr>
        <p:spPr>
          <a:xfrm>
            <a:off x="6968678" y="3300214"/>
            <a:ext cx="5760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SC</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12403C27-5F4C-D8C5-0F63-7DDE38ED0D6D}"/>
              </a:ext>
            </a:extLst>
          </p:cNvPr>
          <p:cNvSpPr txBox="1"/>
          <p:nvPr/>
        </p:nvSpPr>
        <p:spPr>
          <a:xfrm>
            <a:off x="8368010" y="3314114"/>
            <a:ext cx="5760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SC</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2698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p:cNvSpPr>
                <a:spLocks noGrp="1"/>
              </p:cNvSpPr>
              <p:nvPr>
                <p:ph sz="quarter" idx="12"/>
              </p:nvPr>
            </p:nvSpPr>
            <p:spPr>
              <a:xfrm>
                <a:off x="457200" y="1276350"/>
                <a:ext cx="8305800" cy="3743672"/>
              </a:xfrm>
            </p:spPr>
            <p:txBody>
              <a:bodyPr>
                <a:noAutofit/>
              </a:bodyPr>
              <a:lstStyle/>
              <a:p>
                <a:r>
                  <a:rPr lang="fr-FR" sz="1600" dirty="0" smtClean="0"/>
                  <a:t>At injection and extraction </a:t>
                </a:r>
                <a:r>
                  <a:rPr lang="fr-FR" sz="1600" dirty="0" err="1" smtClean="0"/>
                  <a:t>energies</a:t>
                </a:r>
                <a:r>
                  <a:rPr lang="fr-FR" sz="1600" dirty="0" smtClean="0"/>
                  <a:t>, the total angle </a:t>
                </a:r>
                <a:r>
                  <a:rPr lang="fr-FR" sz="1600" dirty="0" err="1" smtClean="0"/>
                  <a:t>is</a:t>
                </a:r>
                <a:r>
                  <a:rPr lang="fr-FR" sz="1600" dirty="0" smtClean="0"/>
                  <a:t> </a:t>
                </a:r>
                <a:r>
                  <a:rPr lang="fr-FR" sz="1600" dirty="0" err="1" smtClean="0"/>
                  <a:t>always</a:t>
                </a:r>
                <a:r>
                  <a:rPr lang="fr-FR" sz="1600" dirty="0" smtClean="0"/>
                  <a:t> </a:t>
                </a:r>
                <a14:m>
                  <m:oMath xmlns:m="http://schemas.openxmlformats.org/officeDocument/2006/math">
                    <m:r>
                      <a:rPr lang="fr-FR" sz="1600" i="1" dirty="0">
                        <a:latin typeface="Cambria Math" panose="02040503050406030204" pitchFamily="18" charset="0"/>
                      </a:rPr>
                      <m:t>2</m:t>
                    </m:r>
                    <m:r>
                      <a:rPr lang="fr-FR" sz="1600" i="1" dirty="0">
                        <a:latin typeface="Cambria Math" panose="02040503050406030204" pitchFamily="18" charset="0"/>
                      </a:rPr>
                      <m:t>𝜋</m:t>
                    </m:r>
                  </m:oMath>
                </a14:m>
                <a:r>
                  <a:rPr lang="fr-FR" sz="1600" dirty="0" smtClean="0"/>
                  <a:t>.</a:t>
                </a:r>
              </a:p>
              <a:p>
                <a:pPr marL="0" indent="0">
                  <a:buNone/>
                </a:pPr>
                <a14:m>
                  <m:oMathPara xmlns:m="http://schemas.openxmlformats.org/officeDocument/2006/math">
                    <m:oMathParaPr>
                      <m:jc m:val="centerGroup"/>
                    </m:oMathParaPr>
                    <m:oMath xmlns:m="http://schemas.openxmlformats.org/officeDocument/2006/math">
                      <m:d>
                        <m:dPr>
                          <m:begChr m:val="{"/>
                          <m:endChr m:val=""/>
                          <m:ctrlPr>
                            <a:rPr lang="fr-FR" sz="1600" i="1">
                              <a:latin typeface="Cambria Math" panose="02040503050406030204" pitchFamily="18" charset="0"/>
                            </a:rPr>
                          </m:ctrlPr>
                        </m:dPr>
                        <m:e>
                          <m:eqArr>
                            <m:eqArrPr>
                              <m:ctrlPr>
                                <a:rPr lang="fr-FR" sz="1600" i="1">
                                  <a:latin typeface="Cambria Math" panose="02040503050406030204" pitchFamily="18" charset="0"/>
                                </a:rPr>
                              </m:ctrlPr>
                            </m:eqArrPr>
                            <m:e>
                              <m:f>
                                <m:fPr>
                                  <m:ctrlPr>
                                    <a:rPr lang="fr-FR" sz="1600" i="1">
                                      <a:latin typeface="Cambria Math" panose="02040503050406030204" pitchFamily="18" charset="0"/>
                                    </a:rPr>
                                  </m:ctrlPr>
                                </m:fPr>
                                <m:num>
                                  <m:sSub>
                                    <m:sSubPr>
                                      <m:ctrlPr>
                                        <a:rPr lang="fr-FR" sz="1600" i="1">
                                          <a:latin typeface="Cambria Math" panose="02040503050406030204" pitchFamily="18" charset="0"/>
                                        </a:rPr>
                                      </m:ctrlPr>
                                    </m:sSubPr>
                                    <m:e>
                                      <m:r>
                                        <a:rPr lang="fr-FR" sz="1600" i="1">
                                          <a:latin typeface="Cambria Math" panose="02040503050406030204" pitchFamily="18" charset="0"/>
                                        </a:rPr>
                                        <m:t>𝐵</m:t>
                                      </m:r>
                                    </m:e>
                                    <m:sub>
                                      <m:r>
                                        <a:rPr lang="fr-FR" sz="1600" i="1">
                                          <a:latin typeface="Cambria Math" panose="02040503050406030204" pitchFamily="18" charset="0"/>
                                        </a:rPr>
                                        <m:t>𝑁𝐶</m:t>
                                      </m:r>
                                      <m:r>
                                        <a:rPr lang="fr-FR" sz="1600" i="1">
                                          <a:latin typeface="Cambria Math" panose="02040503050406030204" pitchFamily="18" charset="0"/>
                                        </a:rPr>
                                        <m:t>, </m:t>
                                      </m:r>
                                      <m:r>
                                        <a:rPr lang="fr-FR" sz="1600" i="1">
                                          <a:latin typeface="Cambria Math" panose="02040503050406030204" pitchFamily="18" charset="0"/>
                                        </a:rPr>
                                        <m:t>𝑖𝑛𝑗</m:t>
                                      </m:r>
                                    </m:sub>
                                  </m:sSub>
                                  <m:sSub>
                                    <m:sSubPr>
                                      <m:ctrlPr>
                                        <a:rPr lang="fr-FR" sz="1600" i="1">
                                          <a:latin typeface="Cambria Math" panose="02040503050406030204" pitchFamily="18" charset="0"/>
                                        </a:rPr>
                                      </m:ctrlPr>
                                    </m:sSubPr>
                                    <m:e>
                                      <m:r>
                                        <a:rPr lang="fr-FR" sz="1600" i="1">
                                          <a:latin typeface="Cambria Math" panose="02040503050406030204" pitchFamily="18" charset="0"/>
                                        </a:rPr>
                                        <m:t>𝐿</m:t>
                                      </m:r>
                                    </m:e>
                                    <m:sub>
                                      <m:r>
                                        <a:rPr lang="fr-FR" sz="1600" i="1">
                                          <a:latin typeface="Cambria Math" panose="02040503050406030204" pitchFamily="18" charset="0"/>
                                        </a:rPr>
                                        <m:t>𝑁𝐶</m:t>
                                      </m:r>
                                    </m:sub>
                                  </m:sSub>
                                </m:num>
                                <m:den>
                                  <m:r>
                                    <a:rPr lang="fr-FR" sz="1600" i="1">
                                      <a:latin typeface="Cambria Math" panose="02040503050406030204" pitchFamily="18" charset="0"/>
                                    </a:rPr>
                                    <m:t>𝐵</m:t>
                                  </m:r>
                                  <m:sSub>
                                    <m:sSubPr>
                                      <m:ctrlPr>
                                        <a:rPr lang="fr-FR" sz="1600" i="1">
                                          <a:latin typeface="Cambria Math" panose="02040503050406030204" pitchFamily="18" charset="0"/>
                                        </a:rPr>
                                      </m:ctrlPr>
                                    </m:sSubPr>
                                    <m:e>
                                      <m:r>
                                        <a:rPr lang="fr-FR" sz="1600" i="1">
                                          <a:latin typeface="Cambria Math" panose="02040503050406030204" pitchFamily="18" charset="0"/>
                                        </a:rPr>
                                        <m:t>𝜌</m:t>
                                      </m:r>
                                    </m:e>
                                    <m:sub>
                                      <m:r>
                                        <a:rPr lang="fr-FR" sz="1600" i="1">
                                          <a:latin typeface="Cambria Math" panose="02040503050406030204" pitchFamily="18" charset="0"/>
                                        </a:rPr>
                                        <m:t>𝑖𝑛𝑗</m:t>
                                      </m:r>
                                    </m:sub>
                                  </m:sSub>
                                </m:den>
                              </m:f>
                              <m:r>
                                <a:rPr lang="fr-FR" sz="1600" i="1">
                                  <a:latin typeface="Cambria Math" panose="02040503050406030204" pitchFamily="18" charset="0"/>
                                </a:rPr>
                                <m:t>+</m:t>
                              </m:r>
                              <m:f>
                                <m:fPr>
                                  <m:ctrlPr>
                                    <a:rPr lang="fr-FR" sz="1600" i="1">
                                      <a:latin typeface="Cambria Math" panose="02040503050406030204" pitchFamily="18" charset="0"/>
                                    </a:rPr>
                                  </m:ctrlPr>
                                </m:fPr>
                                <m:num>
                                  <m:sSub>
                                    <m:sSubPr>
                                      <m:ctrlPr>
                                        <a:rPr lang="fr-FR" sz="1600" i="1">
                                          <a:latin typeface="Cambria Math" panose="02040503050406030204" pitchFamily="18" charset="0"/>
                                        </a:rPr>
                                      </m:ctrlPr>
                                    </m:sSubPr>
                                    <m:e>
                                      <m:r>
                                        <a:rPr lang="fr-FR" sz="1600" i="1">
                                          <a:latin typeface="Cambria Math" panose="02040503050406030204" pitchFamily="18" charset="0"/>
                                        </a:rPr>
                                        <m:t>𝐵</m:t>
                                      </m:r>
                                    </m:e>
                                    <m:sub>
                                      <m:r>
                                        <a:rPr lang="fr-FR" sz="1600" i="1">
                                          <a:latin typeface="Cambria Math" panose="02040503050406030204" pitchFamily="18" charset="0"/>
                                        </a:rPr>
                                        <m:t>𝑆𝐶</m:t>
                                      </m:r>
                                      <m:r>
                                        <a:rPr lang="fr-FR" sz="1600" i="1">
                                          <a:latin typeface="Cambria Math" panose="02040503050406030204" pitchFamily="18" charset="0"/>
                                        </a:rPr>
                                        <m:t> </m:t>
                                      </m:r>
                                    </m:sub>
                                  </m:sSub>
                                  <m:sSub>
                                    <m:sSubPr>
                                      <m:ctrlPr>
                                        <a:rPr lang="fr-FR" sz="1600" i="1">
                                          <a:latin typeface="Cambria Math" panose="02040503050406030204" pitchFamily="18" charset="0"/>
                                        </a:rPr>
                                      </m:ctrlPr>
                                    </m:sSubPr>
                                    <m:e>
                                      <m:r>
                                        <a:rPr lang="fr-FR" sz="1600" i="1">
                                          <a:latin typeface="Cambria Math" panose="02040503050406030204" pitchFamily="18" charset="0"/>
                                        </a:rPr>
                                        <m:t>𝐿</m:t>
                                      </m:r>
                                    </m:e>
                                    <m:sub>
                                      <m:r>
                                        <a:rPr lang="fr-FR" sz="1600" i="1">
                                          <a:latin typeface="Cambria Math" panose="02040503050406030204" pitchFamily="18" charset="0"/>
                                        </a:rPr>
                                        <m:t>𝑆𝐶</m:t>
                                      </m:r>
                                    </m:sub>
                                  </m:sSub>
                                </m:num>
                                <m:den>
                                  <m:r>
                                    <a:rPr lang="fr-FR" sz="1600" i="1">
                                      <a:latin typeface="Cambria Math" panose="02040503050406030204" pitchFamily="18" charset="0"/>
                                    </a:rPr>
                                    <m:t>𝐵</m:t>
                                  </m:r>
                                  <m:sSub>
                                    <m:sSubPr>
                                      <m:ctrlPr>
                                        <a:rPr lang="fr-FR" sz="1600" i="1">
                                          <a:latin typeface="Cambria Math" panose="02040503050406030204" pitchFamily="18" charset="0"/>
                                        </a:rPr>
                                      </m:ctrlPr>
                                    </m:sSubPr>
                                    <m:e>
                                      <m:r>
                                        <a:rPr lang="fr-FR" sz="1600" i="1">
                                          <a:latin typeface="Cambria Math" panose="02040503050406030204" pitchFamily="18" charset="0"/>
                                        </a:rPr>
                                        <m:t>𝜌</m:t>
                                      </m:r>
                                    </m:e>
                                    <m:sub>
                                      <m:r>
                                        <a:rPr lang="fr-FR" sz="1600" i="1">
                                          <a:latin typeface="Cambria Math" panose="02040503050406030204" pitchFamily="18" charset="0"/>
                                        </a:rPr>
                                        <m:t>𝑖𝑛𝑗</m:t>
                                      </m:r>
                                    </m:sub>
                                  </m:sSub>
                                </m:den>
                              </m:f>
                              <m:r>
                                <a:rPr lang="fr-FR" sz="1600" i="1">
                                  <a:latin typeface="Cambria Math" panose="02040503050406030204" pitchFamily="18" charset="0"/>
                                </a:rPr>
                                <m:t>=2</m:t>
                              </m:r>
                              <m:r>
                                <a:rPr lang="fr-FR" sz="1600" i="1">
                                  <a:latin typeface="Cambria Math" panose="02040503050406030204" pitchFamily="18" charset="0"/>
                                </a:rPr>
                                <m:t>𝜋</m:t>
                              </m:r>
                            </m:e>
                            <m:e>
                              <m:f>
                                <m:fPr>
                                  <m:ctrlPr>
                                    <a:rPr lang="fr-FR" sz="1600" i="1">
                                      <a:latin typeface="Cambria Math" panose="02040503050406030204" pitchFamily="18" charset="0"/>
                                    </a:rPr>
                                  </m:ctrlPr>
                                </m:fPr>
                                <m:num>
                                  <m:sSub>
                                    <m:sSubPr>
                                      <m:ctrlPr>
                                        <a:rPr lang="fr-FR" sz="1600" i="1">
                                          <a:latin typeface="Cambria Math" panose="02040503050406030204" pitchFamily="18" charset="0"/>
                                        </a:rPr>
                                      </m:ctrlPr>
                                    </m:sSubPr>
                                    <m:e>
                                      <m:r>
                                        <a:rPr lang="fr-FR" sz="1600" i="1">
                                          <a:latin typeface="Cambria Math" panose="02040503050406030204" pitchFamily="18" charset="0"/>
                                        </a:rPr>
                                        <m:t>𝐵</m:t>
                                      </m:r>
                                    </m:e>
                                    <m:sub>
                                      <m:r>
                                        <a:rPr lang="fr-FR" sz="1600" i="1">
                                          <a:latin typeface="Cambria Math" panose="02040503050406030204" pitchFamily="18" charset="0"/>
                                        </a:rPr>
                                        <m:t>𝑁𝐶</m:t>
                                      </m:r>
                                      <m:r>
                                        <a:rPr lang="fr-FR" sz="1600" i="1">
                                          <a:latin typeface="Cambria Math" panose="02040503050406030204" pitchFamily="18" charset="0"/>
                                        </a:rPr>
                                        <m:t>, </m:t>
                                      </m:r>
                                      <m:r>
                                        <a:rPr lang="fr-FR" sz="1600" i="1">
                                          <a:latin typeface="Cambria Math" panose="02040503050406030204" pitchFamily="18" charset="0"/>
                                        </a:rPr>
                                        <m:t>𝑒𝑥𝑡</m:t>
                                      </m:r>
                                    </m:sub>
                                  </m:sSub>
                                  <m:sSub>
                                    <m:sSubPr>
                                      <m:ctrlPr>
                                        <a:rPr lang="fr-FR" sz="1600" i="1">
                                          <a:latin typeface="Cambria Math" panose="02040503050406030204" pitchFamily="18" charset="0"/>
                                        </a:rPr>
                                      </m:ctrlPr>
                                    </m:sSubPr>
                                    <m:e>
                                      <m:r>
                                        <a:rPr lang="fr-FR" sz="1600" i="1">
                                          <a:latin typeface="Cambria Math" panose="02040503050406030204" pitchFamily="18" charset="0"/>
                                        </a:rPr>
                                        <m:t>𝐿</m:t>
                                      </m:r>
                                    </m:e>
                                    <m:sub>
                                      <m:r>
                                        <a:rPr lang="fr-FR" sz="1600" i="1">
                                          <a:latin typeface="Cambria Math" panose="02040503050406030204" pitchFamily="18" charset="0"/>
                                        </a:rPr>
                                        <m:t>𝑁𝐶</m:t>
                                      </m:r>
                                    </m:sub>
                                  </m:sSub>
                                </m:num>
                                <m:den>
                                  <m:r>
                                    <a:rPr lang="fr-FR" sz="1600" i="1">
                                      <a:latin typeface="Cambria Math" panose="02040503050406030204" pitchFamily="18" charset="0"/>
                                    </a:rPr>
                                    <m:t>𝐵</m:t>
                                  </m:r>
                                  <m:sSub>
                                    <m:sSubPr>
                                      <m:ctrlPr>
                                        <a:rPr lang="fr-FR" sz="1600" i="1">
                                          <a:latin typeface="Cambria Math" panose="02040503050406030204" pitchFamily="18" charset="0"/>
                                        </a:rPr>
                                      </m:ctrlPr>
                                    </m:sSubPr>
                                    <m:e>
                                      <m:r>
                                        <a:rPr lang="fr-FR" sz="1600" i="1">
                                          <a:latin typeface="Cambria Math" panose="02040503050406030204" pitchFamily="18" charset="0"/>
                                        </a:rPr>
                                        <m:t>𝜌</m:t>
                                      </m:r>
                                    </m:e>
                                    <m:sub>
                                      <m:r>
                                        <a:rPr lang="fr-FR" sz="1600" i="1">
                                          <a:latin typeface="Cambria Math" panose="02040503050406030204" pitchFamily="18" charset="0"/>
                                        </a:rPr>
                                        <m:t>𝑒𝑥𝑡</m:t>
                                      </m:r>
                                    </m:sub>
                                  </m:sSub>
                                </m:den>
                              </m:f>
                              <m:r>
                                <a:rPr lang="fr-FR" sz="1600" i="1">
                                  <a:latin typeface="Cambria Math" panose="02040503050406030204" pitchFamily="18" charset="0"/>
                                </a:rPr>
                                <m:t>+</m:t>
                              </m:r>
                              <m:f>
                                <m:fPr>
                                  <m:ctrlPr>
                                    <a:rPr lang="fr-FR" sz="1600" i="1">
                                      <a:latin typeface="Cambria Math" panose="02040503050406030204" pitchFamily="18" charset="0"/>
                                    </a:rPr>
                                  </m:ctrlPr>
                                </m:fPr>
                                <m:num>
                                  <m:sSub>
                                    <m:sSubPr>
                                      <m:ctrlPr>
                                        <a:rPr lang="fr-FR" sz="1600" i="1">
                                          <a:latin typeface="Cambria Math" panose="02040503050406030204" pitchFamily="18" charset="0"/>
                                        </a:rPr>
                                      </m:ctrlPr>
                                    </m:sSubPr>
                                    <m:e>
                                      <m:r>
                                        <a:rPr lang="fr-FR" sz="1600" i="1">
                                          <a:latin typeface="Cambria Math" panose="02040503050406030204" pitchFamily="18" charset="0"/>
                                        </a:rPr>
                                        <m:t>𝐵</m:t>
                                      </m:r>
                                    </m:e>
                                    <m:sub>
                                      <m:r>
                                        <a:rPr lang="fr-FR" sz="1600" i="1">
                                          <a:latin typeface="Cambria Math" panose="02040503050406030204" pitchFamily="18" charset="0"/>
                                        </a:rPr>
                                        <m:t>𝑆𝐶</m:t>
                                      </m:r>
                                      <m:r>
                                        <a:rPr lang="fr-FR" sz="1600" i="1">
                                          <a:latin typeface="Cambria Math" panose="02040503050406030204" pitchFamily="18" charset="0"/>
                                        </a:rPr>
                                        <m:t> </m:t>
                                      </m:r>
                                    </m:sub>
                                  </m:sSub>
                                  <m:sSub>
                                    <m:sSubPr>
                                      <m:ctrlPr>
                                        <a:rPr lang="fr-FR" sz="1600" i="1">
                                          <a:latin typeface="Cambria Math" panose="02040503050406030204" pitchFamily="18" charset="0"/>
                                        </a:rPr>
                                      </m:ctrlPr>
                                    </m:sSubPr>
                                    <m:e>
                                      <m:r>
                                        <a:rPr lang="fr-FR" sz="1600" i="1">
                                          <a:latin typeface="Cambria Math" panose="02040503050406030204" pitchFamily="18" charset="0"/>
                                        </a:rPr>
                                        <m:t>𝐿</m:t>
                                      </m:r>
                                    </m:e>
                                    <m:sub>
                                      <m:r>
                                        <a:rPr lang="fr-FR" sz="1600" i="1">
                                          <a:latin typeface="Cambria Math" panose="02040503050406030204" pitchFamily="18" charset="0"/>
                                        </a:rPr>
                                        <m:t>𝑆𝐶</m:t>
                                      </m:r>
                                    </m:sub>
                                  </m:sSub>
                                </m:num>
                                <m:den>
                                  <m:r>
                                    <a:rPr lang="fr-FR" sz="1600" i="1">
                                      <a:latin typeface="Cambria Math" panose="02040503050406030204" pitchFamily="18" charset="0"/>
                                    </a:rPr>
                                    <m:t>𝐵</m:t>
                                  </m:r>
                                  <m:sSub>
                                    <m:sSubPr>
                                      <m:ctrlPr>
                                        <a:rPr lang="fr-FR" sz="1600" i="1">
                                          <a:latin typeface="Cambria Math" panose="02040503050406030204" pitchFamily="18" charset="0"/>
                                        </a:rPr>
                                      </m:ctrlPr>
                                    </m:sSubPr>
                                    <m:e>
                                      <m:r>
                                        <a:rPr lang="fr-FR" sz="1600" i="1">
                                          <a:latin typeface="Cambria Math" panose="02040503050406030204" pitchFamily="18" charset="0"/>
                                        </a:rPr>
                                        <m:t>𝜌</m:t>
                                      </m:r>
                                    </m:e>
                                    <m:sub>
                                      <m:r>
                                        <a:rPr lang="fr-FR" sz="1600" i="1">
                                          <a:latin typeface="Cambria Math" panose="02040503050406030204" pitchFamily="18" charset="0"/>
                                        </a:rPr>
                                        <m:t>𝑒𝑥𝑡</m:t>
                                      </m:r>
                                    </m:sub>
                                  </m:sSub>
                                </m:den>
                              </m:f>
                              <m:r>
                                <a:rPr lang="fr-FR" sz="1600" i="1">
                                  <a:latin typeface="Cambria Math" panose="02040503050406030204" pitchFamily="18" charset="0"/>
                                </a:rPr>
                                <m:t>=2</m:t>
                              </m:r>
                              <m:r>
                                <a:rPr lang="fr-FR" sz="1600" i="1">
                                  <a:latin typeface="Cambria Math" panose="02040503050406030204" pitchFamily="18" charset="0"/>
                                </a:rPr>
                                <m:t>𝜋</m:t>
                              </m:r>
                            </m:e>
                          </m:eqArr>
                        </m:e>
                      </m:d>
                      <m:r>
                        <a:rPr lang="fr-FR" sz="1600" i="1">
                          <a:latin typeface="Cambria Math" panose="02040503050406030204" pitchFamily="18" charset="0"/>
                          <a:ea typeface="Cambria Math" panose="02040503050406030204" pitchFamily="18" charset="0"/>
                        </a:rPr>
                        <m:t>⇔</m:t>
                      </m:r>
                      <m:d>
                        <m:dPr>
                          <m:begChr m:val="{"/>
                          <m:endChr m:val=""/>
                          <m:ctrlPr>
                            <a:rPr lang="fr-FR" sz="1600" i="1">
                              <a:latin typeface="Cambria Math" panose="02040503050406030204" pitchFamily="18" charset="0"/>
                            </a:rPr>
                          </m:ctrlPr>
                        </m:dPr>
                        <m:e>
                          <m:eqArr>
                            <m:eqArrPr>
                              <m:ctrlPr>
                                <a:rPr lang="fr-FR" sz="1600" i="1">
                                  <a:latin typeface="Cambria Math" panose="02040503050406030204" pitchFamily="18" charset="0"/>
                                </a:rPr>
                              </m:ctrlPr>
                            </m:eqArrPr>
                            <m:e>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𝑳</m:t>
                                  </m:r>
                                </m:e>
                                <m:sub>
                                  <m:r>
                                    <a:rPr lang="fr-FR" sz="1600" b="1" i="1">
                                      <a:solidFill>
                                        <a:schemeClr val="accent4"/>
                                      </a:solidFill>
                                      <a:latin typeface="Cambria Math" panose="02040503050406030204" pitchFamily="18" charset="0"/>
                                    </a:rPr>
                                    <m:t>𝑵𝑪</m:t>
                                  </m:r>
                                </m:sub>
                              </m:sSub>
                              <m:r>
                                <m:rPr>
                                  <m:aln/>
                                </m:rP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𝟐</m:t>
                              </m:r>
                              <m:r>
                                <a:rPr lang="fr-FR" sz="1600" b="1" i="1">
                                  <a:solidFill>
                                    <a:schemeClr val="accent4"/>
                                  </a:solidFill>
                                  <a:latin typeface="Cambria Math" panose="02040503050406030204" pitchFamily="18" charset="0"/>
                                </a:rPr>
                                <m:t>𝝅</m:t>
                              </m:r>
                              <m:f>
                                <m:fPr>
                                  <m:ctrlPr>
                                    <a:rPr lang="fr-FR" sz="1600" b="1" i="1">
                                      <a:solidFill>
                                        <a:schemeClr val="accent4"/>
                                      </a:solidFill>
                                      <a:latin typeface="Cambria Math" panose="02040503050406030204" pitchFamily="18" charset="0"/>
                                    </a:rPr>
                                  </m:ctrlPr>
                                </m:fPr>
                                <m:num>
                                  <m:r>
                                    <a:rPr lang="fr-FR" sz="1600" b="1" i="1">
                                      <a:solidFill>
                                        <a:schemeClr val="accent4"/>
                                      </a:solidFill>
                                      <a:latin typeface="Cambria Math" panose="02040503050406030204" pitchFamily="18" charset="0"/>
                                    </a:rPr>
                                    <m:t>𝑩</m:t>
                                  </m:r>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𝝆</m:t>
                                      </m:r>
                                    </m:e>
                                    <m:sub>
                                      <m:r>
                                        <a:rPr lang="fr-FR" sz="1600" b="1" i="1">
                                          <a:solidFill>
                                            <a:schemeClr val="accent4"/>
                                          </a:solidFill>
                                          <a:latin typeface="Cambria Math" panose="02040503050406030204" pitchFamily="18" charset="0"/>
                                        </a:rPr>
                                        <m:t>𝒆𝒙𝒕</m:t>
                                      </m:r>
                                    </m:sub>
                                  </m:sSub>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𝑩</m:t>
                                  </m:r>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𝝆</m:t>
                                      </m:r>
                                    </m:e>
                                    <m:sub>
                                      <m:r>
                                        <a:rPr lang="fr-FR" sz="1600" b="1" i="1">
                                          <a:solidFill>
                                            <a:schemeClr val="accent4"/>
                                          </a:solidFill>
                                          <a:latin typeface="Cambria Math" panose="02040503050406030204" pitchFamily="18" charset="0"/>
                                        </a:rPr>
                                        <m:t>𝒊𝒏𝒋</m:t>
                                      </m:r>
                                    </m:sub>
                                  </m:sSub>
                                </m:num>
                                <m:den>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𝑩</m:t>
                                      </m:r>
                                    </m:e>
                                    <m:sub>
                                      <m:r>
                                        <a:rPr lang="fr-FR" sz="1600" b="1" i="1">
                                          <a:solidFill>
                                            <a:schemeClr val="accent4"/>
                                          </a:solidFill>
                                          <a:latin typeface="Cambria Math" panose="02040503050406030204" pitchFamily="18" charset="0"/>
                                        </a:rPr>
                                        <m:t>𝑵𝑪</m:t>
                                      </m:r>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𝒆𝒙𝒕</m:t>
                                      </m:r>
                                    </m:sub>
                                  </m:sSub>
                                  <m:r>
                                    <a:rPr lang="fr-FR" sz="1600" b="1" i="1">
                                      <a:solidFill>
                                        <a:schemeClr val="accent4"/>
                                      </a:solidFill>
                                      <a:latin typeface="Cambria Math" panose="02040503050406030204" pitchFamily="18" charset="0"/>
                                    </a:rPr>
                                    <m:t>−</m:t>
                                  </m:r>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𝑩</m:t>
                                      </m:r>
                                    </m:e>
                                    <m:sub>
                                      <m:r>
                                        <a:rPr lang="fr-FR" sz="1600" b="1" i="1">
                                          <a:solidFill>
                                            <a:schemeClr val="accent4"/>
                                          </a:solidFill>
                                          <a:latin typeface="Cambria Math" panose="02040503050406030204" pitchFamily="18" charset="0"/>
                                        </a:rPr>
                                        <m:t>𝑵𝑪</m:t>
                                      </m:r>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𝒊𝒏𝒋</m:t>
                                      </m:r>
                                    </m:sub>
                                  </m:sSub>
                                </m:den>
                              </m:f>
                              <m:r>
                                <a:rPr lang="fr-FR" sz="1600" b="1" i="1">
                                  <a:solidFill>
                                    <a:schemeClr val="accent4"/>
                                  </a:solidFill>
                                  <a:latin typeface="Cambria Math" panose="02040503050406030204" pitchFamily="18" charset="0"/>
                                  <a:ea typeface="Cambria Math" panose="02040503050406030204" pitchFamily="18" charset="0"/>
                                </a:rPr>
                                <m:t>=</m:t>
                              </m:r>
                              <m:r>
                                <a:rPr lang="fr-FR" sz="1600" b="1" i="1">
                                  <a:solidFill>
                                    <a:schemeClr val="accent4"/>
                                  </a:solidFill>
                                  <a:latin typeface="Cambria Math" panose="02040503050406030204" pitchFamily="18" charset="0"/>
                                </a:rPr>
                                <m:t>𝝅</m:t>
                              </m:r>
                              <m:f>
                                <m:fPr>
                                  <m:ctrlPr>
                                    <a:rPr lang="fr-FR" sz="1600" b="1" i="1">
                                      <a:solidFill>
                                        <a:schemeClr val="accent4"/>
                                      </a:solidFill>
                                      <a:latin typeface="Cambria Math" panose="02040503050406030204" pitchFamily="18" charset="0"/>
                                    </a:rPr>
                                  </m:ctrlPr>
                                </m:fPr>
                                <m:num>
                                  <m:r>
                                    <a:rPr lang="fr-FR" sz="1600" b="1" i="1">
                                      <a:solidFill>
                                        <a:schemeClr val="accent4"/>
                                      </a:solidFill>
                                      <a:latin typeface="Cambria Math" panose="02040503050406030204" pitchFamily="18" charset="0"/>
                                    </a:rPr>
                                    <m:t>𝑩</m:t>
                                  </m:r>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𝝆</m:t>
                                      </m:r>
                                    </m:e>
                                    <m:sub>
                                      <m:r>
                                        <a:rPr lang="fr-FR" sz="1600" b="1" i="1">
                                          <a:solidFill>
                                            <a:schemeClr val="accent4"/>
                                          </a:solidFill>
                                          <a:latin typeface="Cambria Math" panose="02040503050406030204" pitchFamily="18" charset="0"/>
                                        </a:rPr>
                                        <m:t>𝒆𝒙𝒕</m:t>
                                      </m:r>
                                    </m:sub>
                                  </m:sSub>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𝑩</m:t>
                                  </m:r>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𝝆</m:t>
                                      </m:r>
                                    </m:e>
                                    <m:sub>
                                      <m:r>
                                        <a:rPr lang="fr-FR" sz="1600" b="1" i="1">
                                          <a:solidFill>
                                            <a:schemeClr val="accent4"/>
                                          </a:solidFill>
                                          <a:latin typeface="Cambria Math" panose="02040503050406030204" pitchFamily="18" charset="0"/>
                                        </a:rPr>
                                        <m:t>𝒊𝒏𝒋</m:t>
                                      </m:r>
                                    </m:sub>
                                  </m:sSub>
                                </m:num>
                                <m:den>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𝑩</m:t>
                                      </m:r>
                                    </m:e>
                                    <m:sub>
                                      <m:r>
                                        <a:rPr lang="fr-FR" sz="1600" b="1" i="1">
                                          <a:solidFill>
                                            <a:schemeClr val="accent4"/>
                                          </a:solidFill>
                                          <a:latin typeface="Cambria Math" panose="02040503050406030204" pitchFamily="18" charset="0"/>
                                        </a:rPr>
                                        <m:t>𝑵𝑪</m:t>
                                      </m:r>
                                    </m:sub>
                                  </m:sSub>
                                </m:den>
                              </m:f>
                            </m:e>
                            <m:e>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𝑳</m:t>
                                  </m:r>
                                </m:e>
                                <m:sub>
                                  <m:r>
                                    <a:rPr lang="fr-FR" sz="1600" b="1" i="1">
                                      <a:solidFill>
                                        <a:schemeClr val="accent4"/>
                                      </a:solidFill>
                                      <a:latin typeface="Cambria Math" panose="02040503050406030204" pitchFamily="18" charset="0"/>
                                    </a:rPr>
                                    <m:t>𝑺𝑪</m:t>
                                  </m:r>
                                </m:sub>
                              </m:sSub>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𝟐</m:t>
                              </m:r>
                              <m:r>
                                <a:rPr lang="fr-FR" sz="1600" b="1" i="1">
                                  <a:solidFill>
                                    <a:schemeClr val="accent4"/>
                                  </a:solidFill>
                                  <a:latin typeface="Cambria Math" panose="02040503050406030204" pitchFamily="18" charset="0"/>
                                </a:rPr>
                                <m:t>𝝅</m:t>
                              </m:r>
                              <m:f>
                                <m:fPr>
                                  <m:ctrlPr>
                                    <a:rPr lang="fr-FR" sz="1600" b="1" i="1">
                                      <a:solidFill>
                                        <a:schemeClr val="accent4"/>
                                      </a:solidFill>
                                      <a:latin typeface="Cambria Math" panose="02040503050406030204" pitchFamily="18" charset="0"/>
                                    </a:rPr>
                                  </m:ctrlPr>
                                </m:fPr>
                                <m:num>
                                  <m:r>
                                    <a:rPr lang="fr-FR" sz="1600" b="1" i="1">
                                      <a:solidFill>
                                        <a:schemeClr val="accent4"/>
                                      </a:solidFill>
                                      <a:latin typeface="Cambria Math" panose="02040503050406030204" pitchFamily="18" charset="0"/>
                                    </a:rPr>
                                    <m:t>𝑩</m:t>
                                  </m:r>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𝝆</m:t>
                                      </m:r>
                                    </m:e>
                                    <m:sub>
                                      <m:r>
                                        <a:rPr lang="fr-FR" sz="1600" b="1" i="1">
                                          <a:solidFill>
                                            <a:schemeClr val="accent4"/>
                                          </a:solidFill>
                                          <a:latin typeface="Cambria Math" panose="02040503050406030204" pitchFamily="18" charset="0"/>
                                        </a:rPr>
                                        <m:t>𝒊𝒏𝒋</m:t>
                                      </m:r>
                                    </m:sub>
                                  </m:sSub>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𝑩</m:t>
                                      </m:r>
                                    </m:e>
                                    <m:sub>
                                      <m:r>
                                        <a:rPr lang="fr-FR" sz="1600" b="1" i="1">
                                          <a:solidFill>
                                            <a:schemeClr val="accent4"/>
                                          </a:solidFill>
                                          <a:latin typeface="Cambria Math" panose="02040503050406030204" pitchFamily="18" charset="0"/>
                                        </a:rPr>
                                        <m:t>𝑵𝑪</m:t>
                                      </m:r>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𝒆𝒙𝒕</m:t>
                                      </m:r>
                                    </m:sub>
                                  </m:sSub>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𝑩</m:t>
                                  </m:r>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𝝆</m:t>
                                      </m:r>
                                    </m:e>
                                    <m:sub>
                                      <m:r>
                                        <a:rPr lang="fr-FR" sz="1600" b="1" i="1">
                                          <a:solidFill>
                                            <a:schemeClr val="accent4"/>
                                          </a:solidFill>
                                          <a:latin typeface="Cambria Math" panose="02040503050406030204" pitchFamily="18" charset="0"/>
                                        </a:rPr>
                                        <m:t>𝒆𝒙𝒕</m:t>
                                      </m:r>
                                    </m:sub>
                                  </m:sSub>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𝑩</m:t>
                                      </m:r>
                                    </m:e>
                                    <m:sub>
                                      <m:r>
                                        <a:rPr lang="fr-FR" sz="1600" b="1" i="1">
                                          <a:solidFill>
                                            <a:schemeClr val="accent4"/>
                                          </a:solidFill>
                                          <a:latin typeface="Cambria Math" panose="02040503050406030204" pitchFamily="18" charset="0"/>
                                        </a:rPr>
                                        <m:t>𝑵𝑪</m:t>
                                      </m:r>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𝒊𝒏𝒋</m:t>
                                      </m:r>
                                    </m:sub>
                                  </m:sSub>
                                </m:num>
                                <m:den>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𝑩</m:t>
                                      </m:r>
                                    </m:e>
                                    <m:sub>
                                      <m:r>
                                        <a:rPr lang="fr-FR" sz="1600" b="1" i="1">
                                          <a:solidFill>
                                            <a:schemeClr val="accent4"/>
                                          </a:solidFill>
                                          <a:latin typeface="Cambria Math" panose="02040503050406030204" pitchFamily="18" charset="0"/>
                                        </a:rPr>
                                        <m:t>𝑺𝑪</m:t>
                                      </m:r>
                                    </m:sub>
                                  </m:sSub>
                                  <m:r>
                                    <a:rPr lang="fr-FR" sz="1600" b="1" i="1">
                                      <a:solidFill>
                                        <a:schemeClr val="accent4"/>
                                      </a:solidFill>
                                      <a:latin typeface="Cambria Math" panose="02040503050406030204" pitchFamily="18" charset="0"/>
                                    </a:rPr>
                                    <m:t>(</m:t>
                                  </m:r>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𝑩</m:t>
                                      </m:r>
                                    </m:e>
                                    <m:sub>
                                      <m:r>
                                        <a:rPr lang="fr-FR" sz="1600" b="1" i="1">
                                          <a:solidFill>
                                            <a:schemeClr val="accent4"/>
                                          </a:solidFill>
                                          <a:latin typeface="Cambria Math" panose="02040503050406030204" pitchFamily="18" charset="0"/>
                                        </a:rPr>
                                        <m:t>𝑵𝑪</m:t>
                                      </m:r>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𝒆𝒙𝒕</m:t>
                                      </m:r>
                                    </m:sub>
                                  </m:sSub>
                                  <m:r>
                                    <a:rPr lang="fr-FR" sz="1600" b="1" i="1">
                                      <a:solidFill>
                                        <a:schemeClr val="accent4"/>
                                      </a:solidFill>
                                      <a:latin typeface="Cambria Math" panose="02040503050406030204" pitchFamily="18" charset="0"/>
                                    </a:rPr>
                                    <m:t>−</m:t>
                                  </m:r>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𝑩</m:t>
                                      </m:r>
                                    </m:e>
                                    <m:sub>
                                      <m:r>
                                        <a:rPr lang="fr-FR" sz="1600" b="1" i="1">
                                          <a:solidFill>
                                            <a:schemeClr val="accent4"/>
                                          </a:solidFill>
                                          <a:latin typeface="Cambria Math" panose="02040503050406030204" pitchFamily="18" charset="0"/>
                                        </a:rPr>
                                        <m:t>𝑵𝑪</m:t>
                                      </m:r>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𝒊𝒏𝒋</m:t>
                                      </m:r>
                                    </m:sub>
                                  </m:sSub>
                                  <m:r>
                                    <a:rPr lang="fr-FR" sz="1600" b="1" i="1">
                                      <a:solidFill>
                                        <a:schemeClr val="accent4"/>
                                      </a:solidFill>
                                      <a:latin typeface="Cambria Math" panose="02040503050406030204" pitchFamily="18" charset="0"/>
                                    </a:rPr>
                                    <m:t>)</m:t>
                                  </m:r>
                                </m:den>
                              </m:f>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𝝅</m:t>
                              </m:r>
                              <m:f>
                                <m:fPr>
                                  <m:ctrlPr>
                                    <a:rPr lang="fr-FR" sz="1600" b="1" i="1">
                                      <a:solidFill>
                                        <a:schemeClr val="accent4"/>
                                      </a:solidFill>
                                      <a:latin typeface="Cambria Math" panose="02040503050406030204" pitchFamily="18" charset="0"/>
                                    </a:rPr>
                                  </m:ctrlPr>
                                </m:fPr>
                                <m:num>
                                  <m:r>
                                    <a:rPr lang="fr-FR" sz="1600" b="1" i="1">
                                      <a:solidFill>
                                        <a:schemeClr val="accent4"/>
                                      </a:solidFill>
                                      <a:latin typeface="Cambria Math" panose="02040503050406030204" pitchFamily="18" charset="0"/>
                                    </a:rPr>
                                    <m:t>𝑩</m:t>
                                  </m:r>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𝝆</m:t>
                                      </m:r>
                                    </m:e>
                                    <m:sub>
                                      <m:r>
                                        <a:rPr lang="fr-FR" sz="1600" b="1" i="1">
                                          <a:solidFill>
                                            <a:schemeClr val="accent4"/>
                                          </a:solidFill>
                                          <a:latin typeface="Cambria Math" panose="02040503050406030204" pitchFamily="18" charset="0"/>
                                        </a:rPr>
                                        <m:t>𝒊𝒏𝒋</m:t>
                                      </m:r>
                                    </m:sub>
                                  </m:sSub>
                                  <m:r>
                                    <a:rPr lang="fr-FR" sz="1600" b="1" i="1">
                                      <a:solidFill>
                                        <a:schemeClr val="accent4"/>
                                      </a:solidFill>
                                      <a:latin typeface="Cambria Math" panose="02040503050406030204" pitchFamily="18" charset="0"/>
                                    </a:rPr>
                                    <m:t>+</m:t>
                                  </m:r>
                                  <m:r>
                                    <a:rPr lang="fr-FR" sz="1600" b="1" i="1">
                                      <a:solidFill>
                                        <a:schemeClr val="accent4"/>
                                      </a:solidFill>
                                      <a:latin typeface="Cambria Math" panose="02040503050406030204" pitchFamily="18" charset="0"/>
                                    </a:rPr>
                                    <m:t>𝑩</m:t>
                                  </m:r>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𝝆</m:t>
                                      </m:r>
                                    </m:e>
                                    <m:sub>
                                      <m:r>
                                        <a:rPr lang="fr-FR" sz="1600" b="1" i="1">
                                          <a:solidFill>
                                            <a:schemeClr val="accent4"/>
                                          </a:solidFill>
                                          <a:latin typeface="Cambria Math" panose="02040503050406030204" pitchFamily="18" charset="0"/>
                                        </a:rPr>
                                        <m:t>𝒆𝒙𝒕</m:t>
                                      </m:r>
                                    </m:sub>
                                  </m:sSub>
                                </m:num>
                                <m:den>
                                  <m:sSub>
                                    <m:sSubPr>
                                      <m:ctrlPr>
                                        <a:rPr lang="fr-FR" sz="1600" b="1" i="1">
                                          <a:solidFill>
                                            <a:schemeClr val="accent4"/>
                                          </a:solidFill>
                                          <a:latin typeface="Cambria Math" panose="02040503050406030204" pitchFamily="18" charset="0"/>
                                        </a:rPr>
                                      </m:ctrlPr>
                                    </m:sSubPr>
                                    <m:e>
                                      <m:r>
                                        <a:rPr lang="fr-FR" sz="1600" b="1" i="1">
                                          <a:solidFill>
                                            <a:schemeClr val="accent4"/>
                                          </a:solidFill>
                                          <a:latin typeface="Cambria Math" panose="02040503050406030204" pitchFamily="18" charset="0"/>
                                        </a:rPr>
                                        <m:t>𝑩</m:t>
                                      </m:r>
                                    </m:e>
                                    <m:sub>
                                      <m:r>
                                        <a:rPr lang="fr-FR" sz="1600" b="1" i="1">
                                          <a:solidFill>
                                            <a:schemeClr val="accent4"/>
                                          </a:solidFill>
                                          <a:latin typeface="Cambria Math" panose="02040503050406030204" pitchFamily="18" charset="0"/>
                                        </a:rPr>
                                        <m:t>𝑺𝑪</m:t>
                                      </m:r>
                                    </m:sub>
                                  </m:sSub>
                                </m:den>
                              </m:f>
                            </m:e>
                          </m:eqArr>
                        </m:e>
                      </m:d>
                    </m:oMath>
                  </m:oMathPara>
                </a14:m>
                <a:endParaRPr lang="fr-FR" sz="1600" dirty="0"/>
              </a:p>
              <a:p>
                <a:r>
                  <a:rPr lang="fr-FR" sz="1600" dirty="0" smtClean="0"/>
                  <a:t>The </a:t>
                </a:r>
                <a:r>
                  <a:rPr lang="fr-FR" sz="1600" dirty="0" err="1" smtClean="0"/>
                  <a:t>dipole</a:t>
                </a:r>
                <a:r>
                  <a:rPr lang="fr-FR" sz="1600" dirty="0" smtClean="0"/>
                  <a:t> </a:t>
                </a:r>
                <a:r>
                  <a:rPr lang="fr-FR" sz="1600" dirty="0" err="1" smtClean="0"/>
                  <a:t>length</a:t>
                </a:r>
                <a:r>
                  <a:rPr lang="fr-FR" sz="1600" dirty="0" smtClean="0"/>
                  <a:t> </a:t>
                </a:r>
                <a:r>
                  <a:rPr lang="fr-FR" sz="1600" dirty="0" err="1" smtClean="0"/>
                  <a:t>depends</a:t>
                </a:r>
                <a:r>
                  <a:rPr lang="fr-FR" sz="1600" dirty="0" smtClean="0"/>
                  <a:t> on the </a:t>
                </a:r>
                <a:r>
                  <a:rPr lang="fr-FR" sz="1600" dirty="0" err="1" smtClean="0"/>
                  <a:t>dipole</a:t>
                </a:r>
                <a:r>
                  <a:rPr lang="fr-FR" sz="1600" dirty="0" smtClean="0"/>
                  <a:t> </a:t>
                </a:r>
                <a:r>
                  <a:rPr lang="fr-FR" sz="1600" dirty="0" err="1" smtClean="0"/>
                  <a:t>fields</a:t>
                </a:r>
                <a:r>
                  <a:rPr lang="fr-FR" sz="1600" dirty="0" smtClean="0"/>
                  <a:t> and injection and extraction </a:t>
                </a:r>
                <a:r>
                  <a:rPr lang="fr-FR" sz="1600" dirty="0" err="1" smtClean="0"/>
                  <a:t>energies</a:t>
                </a:r>
                <a:r>
                  <a:rPr lang="fr-FR" sz="1600" dirty="0" smtClean="0"/>
                  <a:t>. </a:t>
                </a:r>
              </a:p>
              <a:p>
                <a:pPr lvl="1"/>
                <a:r>
                  <a:rPr lang="fr-FR" sz="1200" dirty="0" smtClean="0"/>
                  <a:t>The </a:t>
                </a:r>
                <a:r>
                  <a:rPr lang="fr-FR" sz="1200" dirty="0" err="1" smtClean="0"/>
                  <a:t>filling</a:t>
                </a:r>
                <a:r>
                  <a:rPr lang="fr-FR" sz="1200" dirty="0" smtClean="0"/>
                  <a:t> pattern </a:t>
                </a:r>
                <a:r>
                  <a:rPr lang="fr-FR" sz="1200" dirty="0" err="1" smtClean="0"/>
                  <a:t>does</a:t>
                </a:r>
                <a:r>
                  <a:rPr lang="fr-FR" sz="1200" dirty="0" smtClean="0"/>
                  <a:t> not </a:t>
                </a:r>
                <a:r>
                  <a:rPr lang="fr-FR" sz="1200" dirty="0" err="1" smtClean="0"/>
                  <a:t>matter</a:t>
                </a:r>
                <a:r>
                  <a:rPr lang="fr-FR" sz="1200" dirty="0" smtClean="0"/>
                  <a:t>.</a:t>
                </a:r>
              </a:p>
              <a:p>
                <a:pPr marL="0" indent="0">
                  <a:buNone/>
                </a:pPr>
                <a:endParaRPr lang="fr-FR" sz="1600" b="0" dirty="0" smtClean="0"/>
              </a:p>
              <a:p>
                <a:pPr marL="0" indent="0">
                  <a:buNone/>
                </a:pPr>
                <a:endParaRPr lang="fr-FR" sz="1600" b="0" dirty="0" smtClean="0"/>
              </a:p>
              <a:p>
                <a:endParaRPr lang="fr-FR" sz="1600" dirty="0" smtClean="0"/>
              </a:p>
              <a:p>
                <a:endParaRPr lang="fr-FR" sz="1600" dirty="0" smtClean="0"/>
              </a:p>
              <a:p>
                <a:endParaRPr lang="fr-FR" sz="1600" dirty="0" smtClean="0"/>
              </a:p>
              <a:p>
                <a:endParaRPr lang="fr-FR" sz="1600" dirty="0" smtClean="0"/>
              </a:p>
              <a:p>
                <a:endParaRPr lang="fr-FR" sz="1600" dirty="0" smtClean="0"/>
              </a:p>
              <a:p>
                <a:endParaRPr lang="fr-FR" sz="1600" dirty="0" smtClean="0"/>
              </a:p>
              <a:p>
                <a:endParaRPr lang="fr-FR" sz="1600" dirty="0" smtClean="0"/>
              </a:p>
            </p:txBody>
          </p:sp>
        </mc:Choice>
        <mc:Fallback xmlns="">
          <p:sp>
            <p:nvSpPr>
              <p:cNvPr id="2" name="Espace réservé du contenu 1"/>
              <p:cNvSpPr>
                <a:spLocks noGrp="1" noRot="1" noChangeAspect="1" noMove="1" noResize="1" noEditPoints="1" noAdjustHandles="1" noChangeArrowheads="1" noChangeShapeType="1" noTextEdit="1"/>
              </p:cNvSpPr>
              <p:nvPr>
                <p:ph sz="quarter" idx="12"/>
              </p:nvPr>
            </p:nvSpPr>
            <p:spPr>
              <a:xfrm>
                <a:off x="457200" y="1276350"/>
                <a:ext cx="8305800" cy="3743672"/>
              </a:xfrm>
              <a:blipFill>
                <a:blip r:embed="rId2"/>
                <a:stretch>
                  <a:fillRect l="-293" t="-489"/>
                </a:stretch>
              </a:blipFill>
            </p:spPr>
            <p:txBody>
              <a:bodyPr/>
              <a:lstStyle/>
              <a:p>
                <a:r>
                  <a:rPr lang="fr-FR">
                    <a:noFill/>
                  </a:rPr>
                  <a:t> </a:t>
                </a:r>
              </a:p>
            </p:txBody>
          </p:sp>
        </mc:Fallback>
      </mc:AlternateContent>
      <p:sp>
        <p:nvSpPr>
          <p:cNvPr id="3" name="Espace réservé du numéro de diapositive 2"/>
          <p:cNvSpPr>
            <a:spLocks noGrp="1"/>
          </p:cNvSpPr>
          <p:nvPr>
            <p:ph type="sldNum" sz="quarter" idx="4"/>
          </p:nvPr>
        </p:nvSpPr>
        <p:spPr/>
        <p:txBody>
          <a:bodyPr/>
          <a:lstStyle/>
          <a:p>
            <a:fld id="{974172A1-1CBF-0B40-9234-7D4D80EC19EA}" type="slidenum">
              <a:rPr lang="en-GB" smtClean="0"/>
              <a:pPr/>
              <a:t>19</a:t>
            </a:fld>
            <a:endParaRPr lang="en-GB" dirty="0"/>
          </a:p>
        </p:txBody>
      </p:sp>
      <p:sp>
        <p:nvSpPr>
          <p:cNvPr id="4" name="Titre 3"/>
          <p:cNvSpPr>
            <a:spLocks noGrp="1"/>
          </p:cNvSpPr>
          <p:nvPr>
            <p:ph type="title"/>
          </p:nvPr>
        </p:nvSpPr>
        <p:spPr/>
        <p:txBody>
          <a:bodyPr/>
          <a:lstStyle/>
          <a:p>
            <a:r>
              <a:rPr lang="fr-FR" dirty="0" err="1" smtClean="0"/>
              <a:t>What</a:t>
            </a:r>
            <a:r>
              <a:rPr lang="fr-FR" dirty="0" smtClean="0"/>
              <a:t> </a:t>
            </a:r>
            <a:r>
              <a:rPr lang="fr-FR" dirty="0" err="1" smtClean="0"/>
              <a:t>dipole</a:t>
            </a:r>
            <a:r>
              <a:rPr lang="fr-FR" dirty="0" smtClean="0"/>
              <a:t> </a:t>
            </a:r>
            <a:r>
              <a:rPr lang="fr-FR" dirty="0" err="1" smtClean="0"/>
              <a:t>length</a:t>
            </a:r>
            <a:r>
              <a:rPr lang="fr-FR" dirty="0" smtClean="0"/>
              <a:t> in a </a:t>
            </a:r>
            <a:r>
              <a:rPr lang="fr-FR" dirty="0" err="1" smtClean="0"/>
              <a:t>hybrid</a:t>
            </a:r>
            <a:r>
              <a:rPr lang="fr-FR" dirty="0" smtClean="0"/>
              <a:t> synchrotron?</a:t>
            </a:r>
            <a:endParaRPr lang="fr-FR" dirty="0"/>
          </a:p>
        </p:txBody>
      </p:sp>
      <p:pic>
        <p:nvPicPr>
          <p:cNvPr id="18" name="Image 17"/>
          <p:cNvPicPr>
            <a:picLocks noChangeAspect="1"/>
          </p:cNvPicPr>
          <p:nvPr/>
        </p:nvPicPr>
        <p:blipFill>
          <a:blip r:embed="rId3"/>
          <a:stretch>
            <a:fillRect/>
          </a:stretch>
        </p:blipFill>
        <p:spPr>
          <a:xfrm>
            <a:off x="4139952" y="3103985"/>
            <a:ext cx="4470920" cy="1800200"/>
          </a:xfrm>
          <a:prstGeom prst="rect">
            <a:avLst/>
          </a:prstGeom>
        </p:spPr>
      </p:pic>
    </p:spTree>
    <p:extLst>
      <p:ext uri="{BB962C8B-B14F-4D97-AF65-F5344CB8AC3E}">
        <p14:creationId xmlns:p14="http://schemas.microsoft.com/office/powerpoint/2010/main" val="2823529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2"/>
          </p:nvPr>
        </p:nvSpPr>
        <p:spPr/>
        <p:txBody>
          <a:bodyPr>
            <a:normAutofit fontScale="85000" lnSpcReduction="20000"/>
          </a:bodyPr>
          <a:lstStyle/>
          <a:p>
            <a:r>
              <a:rPr lang="fr-FR" dirty="0" smtClean="0"/>
              <a:t>The </a:t>
            </a:r>
            <a:r>
              <a:rPr lang="fr-FR" dirty="0" err="1" smtClean="0"/>
              <a:t>fast</a:t>
            </a:r>
            <a:r>
              <a:rPr lang="fr-FR" dirty="0" smtClean="0"/>
              <a:t> </a:t>
            </a:r>
            <a:r>
              <a:rPr lang="fr-FR" dirty="0" err="1" smtClean="0"/>
              <a:t>beam</a:t>
            </a:r>
            <a:r>
              <a:rPr lang="fr-FR" dirty="0" smtClean="0"/>
              <a:t> </a:t>
            </a:r>
            <a:r>
              <a:rPr lang="fr-FR" dirty="0" err="1" smtClean="0"/>
              <a:t>acceleration</a:t>
            </a:r>
            <a:endParaRPr lang="fr-FR" dirty="0" smtClean="0"/>
          </a:p>
          <a:p>
            <a:pPr lvl="1"/>
            <a:r>
              <a:rPr lang="fr-FR" dirty="0" smtClean="0"/>
              <a:t>How </a:t>
            </a:r>
            <a:r>
              <a:rPr lang="fr-FR" dirty="0" err="1" smtClean="0"/>
              <a:t>fast</a:t>
            </a:r>
            <a:r>
              <a:rPr lang="fr-FR" dirty="0" smtClean="0"/>
              <a:t>?</a:t>
            </a:r>
          </a:p>
          <a:p>
            <a:pPr lvl="1"/>
            <a:r>
              <a:rPr lang="fr-FR" dirty="0" err="1" smtClean="0"/>
              <a:t>Which</a:t>
            </a:r>
            <a:r>
              <a:rPr lang="fr-FR" dirty="0" smtClean="0"/>
              <a:t> </a:t>
            </a:r>
            <a:r>
              <a:rPr lang="fr-FR" dirty="0" err="1" smtClean="0"/>
              <a:t>fast</a:t>
            </a:r>
            <a:r>
              <a:rPr lang="fr-FR" dirty="0" smtClean="0"/>
              <a:t> </a:t>
            </a:r>
            <a:r>
              <a:rPr lang="fr-FR" dirty="0" err="1" smtClean="0"/>
              <a:t>acceleration</a:t>
            </a:r>
            <a:r>
              <a:rPr lang="fr-FR" dirty="0" smtClean="0"/>
              <a:t>?</a:t>
            </a:r>
          </a:p>
          <a:p>
            <a:pPr lvl="1"/>
            <a:r>
              <a:rPr lang="fr-FR" dirty="0" err="1" smtClean="0"/>
              <a:t>What</a:t>
            </a:r>
            <a:r>
              <a:rPr lang="fr-FR" dirty="0" smtClean="0"/>
              <a:t> </a:t>
            </a:r>
            <a:r>
              <a:rPr lang="fr-FR" dirty="0" err="1" smtClean="0"/>
              <a:t>fast</a:t>
            </a:r>
            <a:r>
              <a:rPr lang="fr-FR" dirty="0" smtClean="0"/>
              <a:t> </a:t>
            </a:r>
            <a:r>
              <a:rPr lang="fr-FR" dirty="0" err="1" smtClean="0"/>
              <a:t>accelerator</a:t>
            </a:r>
            <a:r>
              <a:rPr lang="fr-FR" dirty="0" smtClean="0"/>
              <a:t> </a:t>
            </a:r>
            <a:r>
              <a:rPr lang="fr-FR" dirty="0" err="1" smtClean="0"/>
              <a:t>layout</a:t>
            </a:r>
            <a:r>
              <a:rPr lang="fr-FR" dirty="0" smtClean="0"/>
              <a:t>?</a:t>
            </a:r>
          </a:p>
          <a:p>
            <a:pPr lvl="1"/>
            <a:r>
              <a:rPr lang="fr-FR" dirty="0" smtClean="0"/>
              <a:t>Can </a:t>
            </a:r>
            <a:r>
              <a:rPr lang="fr-FR" dirty="0" err="1" smtClean="0"/>
              <a:t>we</a:t>
            </a:r>
            <a:r>
              <a:rPr lang="fr-FR" dirty="0" smtClean="0"/>
              <a:t> power a </a:t>
            </a:r>
            <a:r>
              <a:rPr lang="fr-FR" dirty="0" err="1" smtClean="0"/>
              <a:t>fast</a:t>
            </a:r>
            <a:r>
              <a:rPr lang="fr-FR" dirty="0" smtClean="0"/>
              <a:t> </a:t>
            </a:r>
            <a:r>
              <a:rPr lang="fr-FR" dirty="0" err="1" smtClean="0"/>
              <a:t>acceleration</a:t>
            </a:r>
            <a:r>
              <a:rPr lang="fr-FR" dirty="0" smtClean="0"/>
              <a:t>?</a:t>
            </a:r>
          </a:p>
          <a:p>
            <a:r>
              <a:rPr lang="fr-FR" dirty="0" smtClean="0"/>
              <a:t>The </a:t>
            </a:r>
            <a:r>
              <a:rPr lang="fr-FR" dirty="0" err="1" smtClean="0"/>
              <a:t>collider</a:t>
            </a:r>
            <a:endParaRPr lang="fr-FR" dirty="0" smtClean="0"/>
          </a:p>
          <a:p>
            <a:pPr lvl="1"/>
            <a:r>
              <a:rPr lang="fr-FR" dirty="0" err="1" smtClean="0"/>
              <a:t>Luminosity</a:t>
            </a:r>
            <a:r>
              <a:rPr lang="fr-FR" dirty="0" smtClean="0"/>
              <a:t> </a:t>
            </a:r>
            <a:r>
              <a:rPr lang="fr-FR" dirty="0" err="1" smtClean="0"/>
              <a:t>considerations</a:t>
            </a:r>
            <a:r>
              <a:rPr lang="fr-FR" dirty="0" smtClean="0"/>
              <a:t>.</a:t>
            </a:r>
          </a:p>
          <a:p>
            <a:pPr lvl="1"/>
            <a:r>
              <a:rPr lang="fr-FR" dirty="0" smtClean="0"/>
              <a:t>The challenges of the interaction </a:t>
            </a:r>
            <a:r>
              <a:rPr lang="fr-FR" dirty="0" err="1" smtClean="0"/>
              <a:t>region</a:t>
            </a:r>
            <a:r>
              <a:rPr lang="fr-FR" dirty="0" smtClean="0"/>
              <a:t>.</a:t>
            </a:r>
          </a:p>
          <a:p>
            <a:pPr lvl="1"/>
            <a:r>
              <a:rPr lang="fr-FR" dirty="0" smtClean="0"/>
              <a:t>Impact of the muon </a:t>
            </a:r>
            <a:r>
              <a:rPr lang="fr-FR" dirty="0" err="1" smtClean="0"/>
              <a:t>decays</a:t>
            </a:r>
            <a:r>
              <a:rPr lang="fr-FR" dirty="0" smtClean="0"/>
              <a:t>.</a:t>
            </a:r>
            <a:endParaRPr lang="fr-FR" dirty="0"/>
          </a:p>
        </p:txBody>
      </p:sp>
      <p:sp>
        <p:nvSpPr>
          <p:cNvPr id="3" name="Espace réservé du numéro de diapositive 2"/>
          <p:cNvSpPr>
            <a:spLocks noGrp="1"/>
          </p:cNvSpPr>
          <p:nvPr>
            <p:ph type="sldNum" sz="quarter" idx="4"/>
          </p:nvPr>
        </p:nvSpPr>
        <p:spPr/>
        <p:txBody>
          <a:bodyPr/>
          <a:lstStyle/>
          <a:p>
            <a:fld id="{974172A1-1CBF-0B40-9234-7D4D80EC19EA}" type="slidenum">
              <a:rPr lang="en-GB" smtClean="0"/>
              <a:pPr/>
              <a:t>2</a:t>
            </a:fld>
            <a:endParaRPr lang="en-GB" dirty="0"/>
          </a:p>
        </p:txBody>
      </p:sp>
      <p:sp>
        <p:nvSpPr>
          <p:cNvPr id="4" name="Titre 3"/>
          <p:cNvSpPr>
            <a:spLocks noGrp="1"/>
          </p:cNvSpPr>
          <p:nvPr>
            <p:ph type="title"/>
          </p:nvPr>
        </p:nvSpPr>
        <p:spPr/>
        <p:txBody>
          <a:bodyPr/>
          <a:lstStyle/>
          <a:p>
            <a:r>
              <a:rPr lang="fr-FR" dirty="0" err="1" smtClean="0"/>
              <a:t>Outline</a:t>
            </a:r>
            <a:endParaRPr lang="fr-FR" dirty="0"/>
          </a:p>
        </p:txBody>
      </p:sp>
    </p:spTree>
    <p:extLst>
      <p:ext uri="{BB962C8B-B14F-4D97-AF65-F5344CB8AC3E}">
        <p14:creationId xmlns:p14="http://schemas.microsoft.com/office/powerpoint/2010/main" val="552813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1">
            <a:extLst>
              <a:ext uri="{FF2B5EF4-FFF2-40B4-BE49-F238E27FC236}">
                <a16:creationId xmlns:a16="http://schemas.microsoft.com/office/drawing/2014/main" id="{61024A8E-273C-9C3A-DC3F-EF6D1424DFF2}"/>
              </a:ext>
            </a:extLst>
          </p:cNvPr>
          <p:cNvSpPr>
            <a:spLocks noGrp="1"/>
          </p:cNvSpPr>
          <p:nvPr>
            <p:ph sz="quarter" idx="12"/>
          </p:nvPr>
        </p:nvSpPr>
        <p:spPr/>
        <p:txBody>
          <a:bodyPr>
            <a:normAutofit fontScale="55000" lnSpcReduction="20000"/>
          </a:bodyPr>
          <a:lstStyle/>
          <a:p>
            <a:r>
              <a:rPr lang="en-US" dirty="0" smtClean="0"/>
              <a:t>Chain of rapid cycling synchrotrons, counter-rotating </a:t>
            </a:r>
            <a:r>
              <a:rPr lang="en-US" dirty="0"/>
              <a:t>µ</a:t>
            </a:r>
            <a:r>
              <a:rPr lang="en-US" dirty="0" smtClean="0"/>
              <a:t>+/µ- beams</a:t>
            </a:r>
            <a:br>
              <a:rPr lang="en-US" dirty="0" smtClean="0"/>
            </a:br>
            <a:r>
              <a:rPr lang="en-US" dirty="0" smtClean="0"/>
              <a:t>        </a:t>
            </a:r>
            <a:r>
              <a:rPr lang="en-US" b="1" dirty="0" smtClean="0">
                <a:sym typeface="Symbol" panose="05050102010706020507" pitchFamily="18" charset="2"/>
              </a:rPr>
              <a:t></a:t>
            </a:r>
            <a:r>
              <a:rPr lang="en-US" b="1" dirty="0" smtClean="0"/>
              <a:t> 60 GeV </a:t>
            </a:r>
            <a:r>
              <a:rPr lang="en-US" b="1" dirty="0" smtClean="0">
                <a:sym typeface="Symbol" panose="05050102010706020507" pitchFamily="18" charset="2"/>
              </a:rPr>
              <a:t></a:t>
            </a:r>
            <a:r>
              <a:rPr lang="en-US" b="1" dirty="0" smtClean="0"/>
              <a:t> 314 GeV </a:t>
            </a:r>
            <a:r>
              <a:rPr lang="en-US" b="1" dirty="0" smtClean="0">
                <a:sym typeface="Symbol" panose="05050102010706020507" pitchFamily="18" charset="2"/>
              </a:rPr>
              <a:t></a:t>
            </a:r>
            <a:r>
              <a:rPr lang="en-US" b="1" dirty="0" smtClean="0"/>
              <a:t> 750 GeV </a:t>
            </a:r>
            <a:r>
              <a:rPr lang="en-US" b="1" dirty="0" smtClean="0">
                <a:sym typeface="Symbol" panose="05050102010706020507" pitchFamily="18" charset="2"/>
              </a:rPr>
              <a:t></a:t>
            </a:r>
            <a:r>
              <a:rPr lang="en-US" b="1" dirty="0" smtClean="0"/>
              <a:t> 1.5 </a:t>
            </a:r>
            <a:r>
              <a:rPr lang="en-US" b="1" dirty="0" err="1" smtClean="0"/>
              <a:t>TeV</a:t>
            </a:r>
            <a:r>
              <a:rPr lang="en-US" b="1" dirty="0" smtClean="0"/>
              <a:t> </a:t>
            </a:r>
            <a:r>
              <a:rPr lang="en-US" b="1" dirty="0" smtClean="0">
                <a:sym typeface="Symbol" panose="05050102010706020507" pitchFamily="18" charset="2"/>
              </a:rPr>
              <a:t></a:t>
            </a:r>
            <a:r>
              <a:rPr lang="en-US" b="1" dirty="0" smtClean="0"/>
              <a:t> 5 </a:t>
            </a:r>
            <a:r>
              <a:rPr lang="en-US" b="1" dirty="0" err="1" smtClean="0"/>
              <a:t>TeV</a:t>
            </a:r>
            <a:endParaRPr lang="en-US" b="1"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Hybrid RCSs have interleaved normal conducting (NC) and superconducting (SC) magnets.</a:t>
            </a:r>
          </a:p>
          <a:p>
            <a:r>
              <a:rPr lang="en-US" dirty="0" smtClean="0"/>
              <a:t>To go to 5 </a:t>
            </a:r>
            <a:r>
              <a:rPr lang="en-US" dirty="0" err="1" smtClean="0"/>
              <a:t>TeV</a:t>
            </a:r>
            <a:r>
              <a:rPr lang="en-US" dirty="0" smtClean="0"/>
              <a:t>, we have not one but four RCS:</a:t>
            </a:r>
          </a:p>
          <a:p>
            <a:pPr lvl="1"/>
            <a:r>
              <a:rPr lang="en-US" dirty="0" smtClean="0"/>
              <a:t>Tradeoff between the ring size, survival rate, acceleration speed (at low energy, the ring can be smaller and thus we can accelerate faster).</a:t>
            </a:r>
          </a:p>
          <a:p>
            <a:r>
              <a:rPr lang="en-US" b="1" u="sng" dirty="0" smtClean="0">
                <a:solidFill>
                  <a:srgbClr val="C00000"/>
                </a:solidFill>
              </a:rPr>
              <a:t>This </a:t>
            </a:r>
            <a:r>
              <a:rPr lang="en-US" b="1" u="sng" dirty="0">
                <a:solidFill>
                  <a:srgbClr val="C00000"/>
                </a:solidFill>
              </a:rPr>
              <a:t>would be the first hybrid RCSs in the world!</a:t>
            </a:r>
          </a:p>
          <a:p>
            <a:pPr lvl="1"/>
            <a:endParaRPr lang="en-US" dirty="0"/>
          </a:p>
        </p:txBody>
      </p:sp>
      <p:sp>
        <p:nvSpPr>
          <p:cNvPr id="3" name="Slide Number Placeholder 2"/>
          <p:cNvSpPr>
            <a:spLocks noGrp="1"/>
          </p:cNvSpPr>
          <p:nvPr>
            <p:ph type="sldNum" sz="quarter" idx="4"/>
          </p:nvPr>
        </p:nvSpPr>
        <p:spPr/>
        <p:txBody>
          <a:bodyPr/>
          <a:lstStyle/>
          <a:p>
            <a:fld id="{974172A1-1CBF-0B40-9234-7D4D80EC19EA}" type="slidenum">
              <a:rPr lang="en-GB" smtClean="0"/>
              <a:pPr/>
              <a:t>20</a:t>
            </a:fld>
            <a:endParaRPr lang="en-GB" dirty="0"/>
          </a:p>
        </p:txBody>
      </p:sp>
      <p:sp>
        <p:nvSpPr>
          <p:cNvPr id="4" name="Title 3"/>
          <p:cNvSpPr>
            <a:spLocks noGrp="1"/>
          </p:cNvSpPr>
          <p:nvPr>
            <p:ph type="title"/>
          </p:nvPr>
        </p:nvSpPr>
        <p:spPr/>
        <p:txBody>
          <a:bodyPr/>
          <a:lstStyle/>
          <a:p>
            <a:r>
              <a:rPr lang="en-US" smtClean="0"/>
              <a:t>The high-energy complex</a:t>
            </a:r>
            <a:endParaRPr lang="en-GB" dirty="0"/>
          </a:p>
        </p:txBody>
      </p:sp>
      <p:pic>
        <p:nvPicPr>
          <p:cNvPr id="14" name="Picture 13" descr="Graphical user interface, text, application&#10;&#10;Description automatically generated">
            <a:extLst>
              <a:ext uri="{FF2B5EF4-FFF2-40B4-BE49-F238E27FC236}">
                <a16:creationId xmlns:a16="http://schemas.microsoft.com/office/drawing/2014/main" id="{2CACE53B-1127-59BC-7868-C59636F0B8FB}"/>
              </a:ext>
            </a:extLst>
          </p:cNvPr>
          <p:cNvPicPr>
            <a:picLocks noChangeAspect="1"/>
          </p:cNvPicPr>
          <p:nvPr/>
        </p:nvPicPr>
        <p:blipFill>
          <a:blip r:embed="rId2"/>
          <a:stretch>
            <a:fillRect/>
          </a:stretch>
        </p:blipFill>
        <p:spPr>
          <a:xfrm>
            <a:off x="708670" y="1851670"/>
            <a:ext cx="7802860" cy="1324839"/>
          </a:xfrm>
          <a:prstGeom prst="rect">
            <a:avLst/>
          </a:prstGeom>
        </p:spPr>
      </p:pic>
      <p:pic>
        <p:nvPicPr>
          <p:cNvPr id="15" name="Picture 14" descr="Diagram, schematic&#10;&#10;Description automatically generated">
            <a:extLst>
              <a:ext uri="{FF2B5EF4-FFF2-40B4-BE49-F238E27FC236}">
                <a16:creationId xmlns:a16="http://schemas.microsoft.com/office/drawing/2014/main" id="{92C3634A-810A-FAFE-227D-9F009F8D25AF}"/>
              </a:ext>
            </a:extLst>
          </p:cNvPr>
          <p:cNvPicPr>
            <a:picLocks noChangeAspect="1"/>
          </p:cNvPicPr>
          <p:nvPr/>
        </p:nvPicPr>
        <p:blipFill rotWithShape="1">
          <a:blip r:embed="rId3"/>
          <a:srcRect t="3260" b="16735"/>
          <a:stretch/>
        </p:blipFill>
        <p:spPr>
          <a:xfrm>
            <a:off x="7140644" y="692858"/>
            <a:ext cx="1873112" cy="358435"/>
          </a:xfrm>
          <a:prstGeom prst="rect">
            <a:avLst/>
          </a:prstGeom>
          <a:ln w="25400">
            <a:solidFill>
              <a:schemeClr val="tx1"/>
            </a:solidFill>
          </a:ln>
          <a:effectLst/>
        </p:spPr>
      </p:pic>
    </p:spTree>
    <p:extLst>
      <p:ext uri="{BB962C8B-B14F-4D97-AF65-F5344CB8AC3E}">
        <p14:creationId xmlns:p14="http://schemas.microsoft.com/office/powerpoint/2010/main" val="4856569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p:cNvSpPr>
                <a:spLocks noGrp="1"/>
              </p:cNvSpPr>
              <p:nvPr>
                <p:ph sz="quarter" idx="12"/>
              </p:nvPr>
            </p:nvSpPr>
            <p:spPr>
              <a:xfrm>
                <a:off x="457200" y="1276349"/>
                <a:ext cx="5554960" cy="3627835"/>
              </a:xfrm>
            </p:spPr>
            <p:txBody>
              <a:bodyPr>
                <a:normAutofit fontScale="55000" lnSpcReduction="20000"/>
              </a:bodyPr>
              <a:lstStyle/>
              <a:p>
                <a:r>
                  <a:rPr lang="fr-FR" dirty="0" smtClean="0"/>
                  <a:t>The </a:t>
                </a:r>
                <a:r>
                  <a:rPr lang="fr-FR" dirty="0" err="1" smtClean="0"/>
                  <a:t>path</a:t>
                </a:r>
                <a:r>
                  <a:rPr lang="fr-FR" dirty="0" smtClean="0"/>
                  <a:t> </a:t>
                </a:r>
                <a:r>
                  <a:rPr lang="fr-FR" dirty="0" err="1" smtClean="0"/>
                  <a:t>length</a:t>
                </a:r>
                <a:r>
                  <a:rPr lang="fr-FR" dirty="0" smtClean="0"/>
                  <a:t> </a:t>
                </a:r>
                <a:r>
                  <a:rPr lang="fr-FR" dirty="0" err="1" smtClean="0"/>
                  <a:t>is</a:t>
                </a:r>
                <a:r>
                  <a:rPr lang="fr-FR" dirty="0" smtClean="0"/>
                  <a:t> not constant </a:t>
                </a:r>
              </a:p>
              <a:p>
                <a:pPr lvl="1"/>
                <a:r>
                  <a:rPr lang="en-US" dirty="0" smtClean="0">
                    <a:sym typeface="Wingdings" panose="05000000000000000000" pitchFamily="2" charset="2"/>
                  </a:rPr>
                  <a:t>RF frequency needs to be tuned.</a:t>
                </a:r>
              </a:p>
              <a:p>
                <a:pPr lvl="1"/>
                <a:r>
                  <a:rPr lang="en-US" dirty="0" smtClean="0">
                    <a:sym typeface="Wingdings" panose="05000000000000000000" pitchFamily="2" charset="2"/>
                  </a:rPr>
                  <a:t>What frequency range and tuning speed?</a:t>
                </a:r>
              </a:p>
              <a:p>
                <a:pPr lvl="1"/>
                <a14:m>
                  <m:oMath xmlns:m="http://schemas.openxmlformats.org/officeDocument/2006/math">
                    <m:f>
                      <m:fPr>
                        <m:ctrlPr>
                          <a:rPr lang="fr-FR" b="0" i="1" smtClean="0">
                            <a:latin typeface="Cambria Math" panose="02040503050406030204" pitchFamily="18" charset="0"/>
                            <a:sym typeface="Wingdings" panose="05000000000000000000" pitchFamily="2" charset="2"/>
                          </a:rPr>
                        </m:ctrlPr>
                      </m:fPr>
                      <m:num>
                        <m:r>
                          <m:rPr>
                            <m:sty m:val="p"/>
                          </m:rPr>
                          <a:rPr lang="fr-FR" b="0" i="0" smtClean="0">
                            <a:latin typeface="Cambria Math" panose="02040503050406030204" pitchFamily="18" charset="0"/>
                            <a:sym typeface="Wingdings" panose="05000000000000000000" pitchFamily="2" charset="2"/>
                          </a:rPr>
                          <m:t>Δ</m:t>
                        </m:r>
                        <m:r>
                          <a:rPr lang="fr-FR" b="0" i="1" smtClean="0">
                            <a:latin typeface="Cambria Math" panose="02040503050406030204" pitchFamily="18" charset="0"/>
                            <a:sym typeface="Wingdings" panose="05000000000000000000" pitchFamily="2" charset="2"/>
                          </a:rPr>
                          <m:t>𝑓</m:t>
                        </m:r>
                      </m:num>
                      <m:den>
                        <m:r>
                          <a:rPr lang="fr-FR" b="0" i="1" smtClean="0">
                            <a:latin typeface="Cambria Math" panose="02040503050406030204" pitchFamily="18" charset="0"/>
                            <a:sym typeface="Wingdings" panose="05000000000000000000" pitchFamily="2" charset="2"/>
                          </a:rPr>
                          <m:t>𝑓</m:t>
                        </m:r>
                      </m:den>
                    </m:f>
                    <m:r>
                      <a:rPr lang="fr-FR" b="0" i="1" smtClean="0">
                        <a:latin typeface="Cambria Math" panose="02040503050406030204" pitchFamily="18" charset="0"/>
                        <a:sym typeface="Wingdings" panose="05000000000000000000" pitchFamily="2" charset="2"/>
                      </a:rPr>
                      <m:t>=</m:t>
                    </m:r>
                    <m:f>
                      <m:fPr>
                        <m:ctrlPr>
                          <a:rPr lang="fr-FR" b="0" i="1" smtClean="0">
                            <a:latin typeface="Cambria Math" panose="02040503050406030204" pitchFamily="18" charset="0"/>
                            <a:sym typeface="Wingdings" panose="05000000000000000000" pitchFamily="2" charset="2"/>
                          </a:rPr>
                        </m:ctrlPr>
                      </m:fPr>
                      <m:num>
                        <m:r>
                          <m:rPr>
                            <m:sty m:val="p"/>
                          </m:rPr>
                          <a:rPr lang="fr-FR" b="0" i="0" smtClean="0">
                            <a:latin typeface="Cambria Math" panose="02040503050406030204" pitchFamily="18" charset="0"/>
                            <a:sym typeface="Wingdings" panose="05000000000000000000" pitchFamily="2" charset="2"/>
                          </a:rPr>
                          <m:t>Δ</m:t>
                        </m:r>
                        <m:r>
                          <a:rPr lang="fr-FR" b="0" i="1" smtClean="0">
                            <a:latin typeface="Cambria Math" panose="02040503050406030204" pitchFamily="18" charset="0"/>
                            <a:sym typeface="Wingdings" panose="05000000000000000000" pitchFamily="2" charset="2"/>
                          </a:rPr>
                          <m:t>𝐿</m:t>
                        </m:r>
                      </m:num>
                      <m:den>
                        <m:r>
                          <a:rPr lang="fr-FR" b="0" i="1" smtClean="0">
                            <a:latin typeface="Cambria Math" panose="02040503050406030204" pitchFamily="18" charset="0"/>
                            <a:sym typeface="Wingdings" panose="05000000000000000000" pitchFamily="2" charset="2"/>
                          </a:rPr>
                          <m:t>2</m:t>
                        </m:r>
                        <m:r>
                          <a:rPr lang="fr-FR" b="0" i="1" smtClean="0">
                            <a:latin typeface="Cambria Math" panose="02040503050406030204" pitchFamily="18" charset="0"/>
                            <a:sym typeface="Wingdings" panose="05000000000000000000" pitchFamily="2" charset="2"/>
                          </a:rPr>
                          <m:t>𝜋</m:t>
                        </m:r>
                        <m:r>
                          <a:rPr lang="fr-FR" b="0" i="1" smtClean="0">
                            <a:latin typeface="Cambria Math" panose="02040503050406030204" pitchFamily="18" charset="0"/>
                            <a:sym typeface="Wingdings" panose="05000000000000000000" pitchFamily="2" charset="2"/>
                          </a:rPr>
                          <m:t>𝑅</m:t>
                        </m:r>
                      </m:den>
                    </m:f>
                    <m:r>
                      <a:rPr lang="fr-FR" b="0" i="1" smtClean="0">
                        <a:latin typeface="Cambria Math" panose="02040503050406030204" pitchFamily="18" charset="0"/>
                        <a:sym typeface="Wingdings" panose="05000000000000000000" pitchFamily="2" charset="2"/>
                      </a:rPr>
                      <m:t>≈1.52×</m:t>
                    </m:r>
                    <m:sSup>
                      <m:sSupPr>
                        <m:ctrlPr>
                          <a:rPr lang="fr-FR" b="0" i="1" smtClean="0">
                            <a:latin typeface="Cambria Math" panose="02040503050406030204" pitchFamily="18" charset="0"/>
                            <a:sym typeface="Wingdings" panose="05000000000000000000" pitchFamily="2" charset="2"/>
                          </a:rPr>
                        </m:ctrlPr>
                      </m:sSupPr>
                      <m:e>
                        <m:r>
                          <a:rPr lang="fr-FR" b="0" i="1" smtClean="0">
                            <a:latin typeface="Cambria Math" panose="02040503050406030204" pitchFamily="18" charset="0"/>
                            <a:sym typeface="Wingdings" panose="05000000000000000000" pitchFamily="2" charset="2"/>
                          </a:rPr>
                          <m:t>10</m:t>
                        </m:r>
                      </m:e>
                      <m:sup>
                        <m:r>
                          <a:rPr lang="fr-FR" b="0" i="1" smtClean="0">
                            <a:latin typeface="Cambria Math" panose="02040503050406030204" pitchFamily="18" charset="0"/>
                            <a:sym typeface="Wingdings" panose="05000000000000000000" pitchFamily="2" charset="2"/>
                          </a:rPr>
                          <m:t>−6</m:t>
                        </m:r>
                      </m:sup>
                    </m:sSup>
                    <m:r>
                      <a:rPr lang="fr-FR" b="0" i="1" smtClean="0">
                        <a:latin typeface="Cambria Math" panose="02040503050406030204" pitchFamily="18" charset="0"/>
                        <a:sym typeface="Wingdings" panose="05000000000000000000" pitchFamily="2" charset="2"/>
                      </a:rPr>
                      <m:t>⇒</m:t>
                    </m:r>
                    <m:r>
                      <m:rPr>
                        <m:sty m:val="p"/>
                      </m:rPr>
                      <a:rPr lang="fr-FR" b="0" i="0" smtClean="0">
                        <a:latin typeface="Cambria Math" panose="02040503050406030204" pitchFamily="18" charset="0"/>
                        <a:sym typeface="Wingdings" panose="05000000000000000000" pitchFamily="2" charset="2"/>
                      </a:rPr>
                      <m:t>Δ</m:t>
                    </m:r>
                    <m:r>
                      <a:rPr lang="fr-FR" b="0" i="1" smtClean="0">
                        <a:latin typeface="Cambria Math" panose="02040503050406030204" pitchFamily="18" charset="0"/>
                        <a:sym typeface="Wingdings" panose="05000000000000000000" pitchFamily="2" charset="2"/>
                      </a:rPr>
                      <m:t>𝑓</m:t>
                    </m:r>
                    <m:r>
                      <a:rPr lang="fr-FR" b="0" i="1" smtClean="0">
                        <a:latin typeface="Cambria Math" panose="02040503050406030204" pitchFamily="18" charset="0"/>
                        <a:sym typeface="Wingdings" panose="05000000000000000000" pitchFamily="2" charset="2"/>
                      </a:rPr>
                      <m:t>≈2</m:t>
                    </m:r>
                    <m:r>
                      <a:rPr lang="fr-FR" b="0" i="1" smtClean="0">
                        <a:latin typeface="Cambria Math" panose="02040503050406030204" pitchFamily="18" charset="0"/>
                        <a:sym typeface="Wingdings" panose="05000000000000000000" pitchFamily="2" charset="2"/>
                      </a:rPr>
                      <m:t>𝑘𝐻𝑧</m:t>
                    </m:r>
                    <m:r>
                      <a:rPr lang="fr-FR" b="0" i="1" smtClean="0">
                        <a:latin typeface="Cambria Math" panose="02040503050406030204" pitchFamily="18" charset="0"/>
                        <a:sym typeface="Wingdings" panose="05000000000000000000" pitchFamily="2" charset="2"/>
                      </a:rPr>
                      <m:t>→</m:t>
                    </m:r>
                    <m:f>
                      <m:fPr>
                        <m:ctrlPr>
                          <a:rPr lang="fr-FR" b="0" i="1" smtClean="0">
                            <a:latin typeface="Cambria Math" panose="02040503050406030204" pitchFamily="18" charset="0"/>
                            <a:sym typeface="Wingdings" panose="05000000000000000000" pitchFamily="2" charset="2"/>
                          </a:rPr>
                        </m:ctrlPr>
                      </m:fPr>
                      <m:num>
                        <m:r>
                          <m:rPr>
                            <m:sty m:val="p"/>
                          </m:rPr>
                          <a:rPr lang="fr-FR" b="0" i="0" smtClean="0">
                            <a:latin typeface="Cambria Math" panose="02040503050406030204" pitchFamily="18" charset="0"/>
                            <a:sym typeface="Wingdings" panose="05000000000000000000" pitchFamily="2" charset="2"/>
                          </a:rPr>
                          <m:t>dΔf</m:t>
                        </m:r>
                      </m:num>
                      <m:den>
                        <m:r>
                          <m:rPr>
                            <m:sty m:val="p"/>
                          </m:rPr>
                          <a:rPr lang="fr-FR" b="0" i="0" smtClean="0">
                            <a:latin typeface="Cambria Math" panose="02040503050406030204" pitchFamily="18" charset="0"/>
                            <a:sym typeface="Wingdings" panose="05000000000000000000" pitchFamily="2" charset="2"/>
                          </a:rPr>
                          <m:t>dt</m:t>
                        </m:r>
                      </m:den>
                    </m:f>
                    <m:r>
                      <a:rPr lang="fr-FR" b="0" i="1" smtClean="0">
                        <a:latin typeface="Cambria Math" panose="02040503050406030204" pitchFamily="18" charset="0"/>
                        <a:sym typeface="Wingdings" panose="05000000000000000000" pitchFamily="2" charset="2"/>
                      </a:rPr>
                      <m:t>≈10 </m:t>
                    </m:r>
                    <m:r>
                      <a:rPr lang="fr-FR" b="0" i="1" smtClean="0">
                        <a:latin typeface="Cambria Math" panose="02040503050406030204" pitchFamily="18" charset="0"/>
                        <a:sym typeface="Wingdings" panose="05000000000000000000" pitchFamily="2" charset="2"/>
                      </a:rPr>
                      <m:t>𝑀𝐻𝑧</m:t>
                    </m:r>
                    <m:r>
                      <a:rPr lang="fr-FR" b="0" i="1" smtClean="0">
                        <a:latin typeface="Cambria Math" panose="02040503050406030204" pitchFamily="18" charset="0"/>
                        <a:sym typeface="Wingdings" panose="05000000000000000000" pitchFamily="2" charset="2"/>
                      </a:rPr>
                      <m:t>/</m:t>
                    </m:r>
                    <m:r>
                      <a:rPr lang="fr-FR" b="0" i="1" smtClean="0">
                        <a:latin typeface="Cambria Math" panose="02040503050406030204" pitchFamily="18" charset="0"/>
                        <a:sym typeface="Wingdings" panose="05000000000000000000" pitchFamily="2" charset="2"/>
                      </a:rPr>
                      <m:t>𝑠</m:t>
                    </m:r>
                  </m:oMath>
                </a14:m>
                <a:endParaRPr lang="en-US" dirty="0" smtClean="0">
                  <a:sym typeface="Wingdings" panose="05000000000000000000" pitchFamily="2" charset="2"/>
                </a:endParaRPr>
              </a:p>
              <a:p>
                <a:pPr lvl="1"/>
                <a:r>
                  <a:rPr lang="en-US" dirty="0" smtClean="0">
                    <a:sym typeface="Wingdings" panose="05000000000000000000" pitchFamily="2" charset="2"/>
                  </a:rPr>
                  <a:t>Driver for the tuner technology change.</a:t>
                </a:r>
              </a:p>
              <a:p>
                <a:endParaRPr lang="fr-FR" dirty="0" smtClean="0"/>
              </a:p>
              <a:p>
                <a:r>
                  <a:rPr lang="fr-FR" dirty="0" err="1" smtClean="0"/>
                  <a:t>From</a:t>
                </a:r>
                <a:r>
                  <a:rPr lang="fr-FR" dirty="0" smtClean="0"/>
                  <a:t> </a:t>
                </a:r>
                <a:r>
                  <a:rPr lang="fr-FR" dirty="0"/>
                  <a:t>injection to extraction the </a:t>
                </a:r>
                <a:r>
                  <a:rPr lang="fr-FR" dirty="0" err="1"/>
                  <a:t>trajectory</a:t>
                </a:r>
                <a:r>
                  <a:rPr lang="fr-FR" dirty="0"/>
                  <a:t> </a:t>
                </a:r>
                <a:r>
                  <a:rPr lang="fr-FR" dirty="0" err="1"/>
                  <a:t>goes</a:t>
                </a:r>
                <a:r>
                  <a:rPr lang="fr-FR" dirty="0"/>
                  <a:t> </a:t>
                </a:r>
                <a:r>
                  <a:rPr lang="fr-FR" dirty="0" err="1"/>
                  <a:t>from</a:t>
                </a:r>
                <a:r>
                  <a:rPr lang="fr-FR" dirty="0"/>
                  <a:t> the </a:t>
                </a:r>
                <a:r>
                  <a:rPr lang="fr-FR" dirty="0" err="1"/>
                  <a:t>inner</a:t>
                </a:r>
                <a:r>
                  <a:rPr lang="fr-FR" dirty="0"/>
                  <a:t> </a:t>
                </a:r>
                <a:r>
                  <a:rPr lang="fr-FR" dirty="0" err="1"/>
                  <a:t>side</a:t>
                </a:r>
                <a:r>
                  <a:rPr lang="fr-FR" dirty="0"/>
                  <a:t> to the </a:t>
                </a:r>
                <a:r>
                  <a:rPr lang="fr-FR" dirty="0" err="1"/>
                  <a:t>outer</a:t>
                </a:r>
                <a:r>
                  <a:rPr lang="fr-FR" dirty="0"/>
                  <a:t> </a:t>
                </a:r>
                <a:r>
                  <a:rPr lang="fr-FR" dirty="0" err="1"/>
                  <a:t>side</a:t>
                </a:r>
                <a:r>
                  <a:rPr lang="fr-FR" dirty="0">
                    <a:sym typeface="Wingdings" panose="05000000000000000000" pitchFamily="2" charset="2"/>
                  </a:rPr>
                  <a:t>.</a:t>
                </a:r>
              </a:p>
              <a:p>
                <a:r>
                  <a:rPr lang="fr-FR" dirty="0">
                    <a:sym typeface="Wingdings" panose="05000000000000000000" pitchFamily="2" charset="2"/>
                  </a:rPr>
                  <a:t>The </a:t>
                </a:r>
                <a:r>
                  <a:rPr lang="fr-FR" dirty="0" err="1">
                    <a:sym typeface="Wingdings" panose="05000000000000000000" pitchFamily="2" charset="2"/>
                  </a:rPr>
                  <a:t>trajectory</a:t>
                </a:r>
                <a:r>
                  <a:rPr lang="fr-FR" dirty="0">
                    <a:sym typeface="Wingdings" panose="05000000000000000000" pitchFamily="2" charset="2"/>
                  </a:rPr>
                  <a:t> </a:t>
                </a:r>
                <a:r>
                  <a:rPr lang="fr-FR" dirty="0" err="1">
                    <a:sym typeface="Wingdings" panose="05000000000000000000" pitchFamily="2" charset="2"/>
                  </a:rPr>
                  <a:t>difference</a:t>
                </a:r>
                <a:r>
                  <a:rPr lang="fr-FR" dirty="0">
                    <a:sym typeface="Wingdings" panose="05000000000000000000" pitchFamily="2" charset="2"/>
                  </a:rPr>
                  <a:t> </a:t>
                </a:r>
                <a:r>
                  <a:rPr lang="fr-FR" dirty="0" err="1">
                    <a:sym typeface="Wingdings" panose="05000000000000000000" pitchFamily="2" charset="2"/>
                  </a:rPr>
                  <a:t>goes</a:t>
                </a:r>
                <a:r>
                  <a:rPr lang="fr-FR" dirty="0">
                    <a:sym typeface="Wingdings" panose="05000000000000000000" pitchFamily="2" charset="2"/>
                  </a:rPr>
                  <a:t> up to more </a:t>
                </a:r>
                <a:r>
                  <a:rPr lang="fr-FR" dirty="0" err="1">
                    <a:sym typeface="Wingdings" panose="05000000000000000000" pitchFamily="2" charset="2"/>
                  </a:rPr>
                  <a:t>than</a:t>
                </a:r>
                <a:r>
                  <a:rPr lang="fr-FR" dirty="0">
                    <a:sym typeface="Wingdings" panose="05000000000000000000" pitchFamily="2" charset="2"/>
                  </a:rPr>
                  <a:t> 13 </a:t>
                </a:r>
                <a:r>
                  <a:rPr lang="fr-FR" dirty="0" err="1">
                    <a:sym typeface="Wingdings" panose="05000000000000000000" pitchFamily="2" charset="2"/>
                  </a:rPr>
                  <a:t>mm.</a:t>
                </a:r>
                <a:endParaRPr lang="fr-FR" dirty="0">
                  <a:sym typeface="Wingdings" panose="05000000000000000000" pitchFamily="2" charset="2"/>
                </a:endParaRPr>
              </a:p>
              <a:p>
                <a:r>
                  <a:rPr lang="fr-FR" b="1" dirty="0" err="1">
                    <a:sym typeface="Wingdings" panose="05000000000000000000" pitchFamily="2" charset="2"/>
                  </a:rPr>
                  <a:t>Should</a:t>
                </a:r>
                <a:r>
                  <a:rPr lang="fr-FR" b="1" dirty="0">
                    <a:sym typeface="Wingdings" panose="05000000000000000000" pitchFamily="2" charset="2"/>
                  </a:rPr>
                  <a:t> </a:t>
                </a:r>
                <a:r>
                  <a:rPr lang="fr-FR" b="1" dirty="0" err="1">
                    <a:sym typeface="Wingdings" panose="05000000000000000000" pitchFamily="2" charset="2"/>
                  </a:rPr>
                  <a:t>be</a:t>
                </a:r>
                <a:r>
                  <a:rPr lang="fr-FR" b="1" dirty="0">
                    <a:sym typeface="Wingdings" panose="05000000000000000000" pitchFamily="2" charset="2"/>
                  </a:rPr>
                  <a:t> </a:t>
                </a:r>
                <a:r>
                  <a:rPr lang="fr-FR" b="1" dirty="0" err="1">
                    <a:sym typeface="Wingdings" panose="05000000000000000000" pitchFamily="2" charset="2"/>
                  </a:rPr>
                  <a:t>taken</a:t>
                </a:r>
                <a:r>
                  <a:rPr lang="fr-FR" b="1" dirty="0">
                    <a:sym typeface="Wingdings" panose="05000000000000000000" pitchFamily="2" charset="2"/>
                  </a:rPr>
                  <a:t> </a:t>
                </a:r>
                <a:r>
                  <a:rPr lang="fr-FR" b="1" dirty="0" err="1">
                    <a:sym typeface="Wingdings" panose="05000000000000000000" pitchFamily="2" charset="2"/>
                  </a:rPr>
                  <a:t>into</a:t>
                </a:r>
                <a:r>
                  <a:rPr lang="fr-FR" b="1" dirty="0">
                    <a:sym typeface="Wingdings" panose="05000000000000000000" pitchFamily="2" charset="2"/>
                  </a:rPr>
                  <a:t> </a:t>
                </a:r>
                <a:r>
                  <a:rPr lang="fr-FR" b="1" dirty="0" err="1">
                    <a:sym typeface="Wingdings" panose="05000000000000000000" pitchFamily="2" charset="2"/>
                  </a:rPr>
                  <a:t>account</a:t>
                </a:r>
                <a:r>
                  <a:rPr lang="fr-FR" b="1" dirty="0">
                    <a:sym typeface="Wingdings" panose="05000000000000000000" pitchFamily="2" charset="2"/>
                  </a:rPr>
                  <a:t> for </a:t>
                </a:r>
                <a:r>
                  <a:rPr lang="fr-FR" b="1" dirty="0" err="1">
                    <a:sym typeface="Wingdings" panose="05000000000000000000" pitchFamily="2" charset="2"/>
                  </a:rPr>
                  <a:t>field</a:t>
                </a:r>
                <a:r>
                  <a:rPr lang="fr-FR" b="1" dirty="0">
                    <a:sym typeface="Wingdings" panose="05000000000000000000" pitchFamily="2" charset="2"/>
                  </a:rPr>
                  <a:t> </a:t>
                </a:r>
                <a:r>
                  <a:rPr lang="fr-FR" b="1" dirty="0" err="1">
                    <a:sym typeface="Wingdings" panose="05000000000000000000" pitchFamily="2" charset="2"/>
                  </a:rPr>
                  <a:t>quality</a:t>
                </a:r>
                <a:r>
                  <a:rPr lang="fr-FR" b="1" dirty="0">
                    <a:sym typeface="Wingdings" panose="05000000000000000000" pitchFamily="2" charset="2"/>
                  </a:rPr>
                  <a:t> </a:t>
                </a:r>
                <a:r>
                  <a:rPr lang="fr-FR" b="1" dirty="0" err="1">
                    <a:sym typeface="Wingdings" panose="05000000000000000000" pitchFamily="2" charset="2"/>
                  </a:rPr>
                  <a:t>definition</a:t>
                </a:r>
                <a:r>
                  <a:rPr lang="fr-FR" b="1" dirty="0">
                    <a:sym typeface="Wingdings" panose="05000000000000000000" pitchFamily="2" charset="2"/>
                  </a:rPr>
                  <a:t>.</a:t>
                </a:r>
              </a:p>
              <a:p>
                <a:endParaRPr lang="en-US" dirty="0" smtClean="0">
                  <a:sym typeface="Wingdings" panose="05000000000000000000" pitchFamily="2" charset="2"/>
                </a:endParaRPr>
              </a:p>
            </p:txBody>
          </p:sp>
        </mc:Choice>
        <mc:Fallback xmlns="">
          <p:sp>
            <p:nvSpPr>
              <p:cNvPr id="2" name="Espace réservé du contenu 1"/>
              <p:cNvSpPr>
                <a:spLocks noGrp="1" noRot="1" noChangeAspect="1" noMove="1" noResize="1" noEditPoints="1" noAdjustHandles="1" noChangeArrowheads="1" noChangeShapeType="1" noTextEdit="1"/>
              </p:cNvSpPr>
              <p:nvPr>
                <p:ph sz="quarter" idx="12"/>
              </p:nvPr>
            </p:nvSpPr>
            <p:spPr>
              <a:xfrm>
                <a:off x="457200" y="1276349"/>
                <a:ext cx="5554960" cy="3627835"/>
              </a:xfrm>
              <a:blipFill>
                <a:blip r:embed="rId4"/>
                <a:stretch>
                  <a:fillRect l="-329" t="-1513"/>
                </a:stretch>
              </a:blipFill>
            </p:spPr>
            <p:txBody>
              <a:bodyPr/>
              <a:lstStyle/>
              <a:p>
                <a:r>
                  <a:rPr lang="fr-FR">
                    <a:noFill/>
                  </a:rPr>
                  <a:t> </a:t>
                </a:r>
              </a:p>
            </p:txBody>
          </p:sp>
        </mc:Fallback>
      </mc:AlternateContent>
      <p:sp>
        <p:nvSpPr>
          <p:cNvPr id="3" name="Espace réservé du numéro de diapositive 2"/>
          <p:cNvSpPr>
            <a:spLocks noGrp="1"/>
          </p:cNvSpPr>
          <p:nvPr>
            <p:ph type="sldNum" sz="quarter" idx="4"/>
          </p:nvPr>
        </p:nvSpPr>
        <p:spPr/>
        <p:txBody>
          <a:bodyPr/>
          <a:lstStyle/>
          <a:p>
            <a:fld id="{974172A1-1CBF-0B40-9234-7D4D80EC19EA}" type="slidenum">
              <a:rPr lang="en-GB" smtClean="0"/>
              <a:pPr/>
              <a:t>21</a:t>
            </a:fld>
            <a:endParaRPr lang="en-GB" dirty="0"/>
          </a:p>
        </p:txBody>
      </p:sp>
      <p:sp>
        <p:nvSpPr>
          <p:cNvPr id="4" name="Titre 3"/>
          <p:cNvSpPr>
            <a:spLocks noGrp="1"/>
          </p:cNvSpPr>
          <p:nvPr>
            <p:ph type="title"/>
          </p:nvPr>
        </p:nvSpPr>
        <p:spPr/>
        <p:txBody>
          <a:bodyPr/>
          <a:lstStyle/>
          <a:p>
            <a:r>
              <a:rPr lang="fr-FR" dirty="0" err="1" smtClean="0"/>
              <a:t>Trajectory</a:t>
            </a:r>
            <a:r>
              <a:rPr lang="fr-FR" dirty="0" smtClean="0"/>
              <a:t> variation </a:t>
            </a:r>
            <a:br>
              <a:rPr lang="fr-FR" dirty="0" smtClean="0"/>
            </a:br>
            <a:r>
              <a:rPr lang="fr-FR" dirty="0" err="1" smtClean="0"/>
              <a:t>Example</a:t>
            </a:r>
            <a:r>
              <a:rPr lang="fr-FR" dirty="0" smtClean="0"/>
              <a:t> for RCS2</a:t>
            </a:r>
            <a:endParaRPr lang="fr-FR" dirty="0"/>
          </a:p>
        </p:txBody>
      </p:sp>
      <p:pic>
        <p:nvPicPr>
          <p:cNvPr id="11" name="Image 10"/>
          <p:cNvPicPr>
            <a:picLocks noChangeAspect="1"/>
          </p:cNvPicPr>
          <p:nvPr/>
        </p:nvPicPr>
        <p:blipFill>
          <a:blip r:embed="rId5"/>
          <a:stretch>
            <a:fillRect/>
          </a:stretch>
        </p:blipFill>
        <p:spPr>
          <a:xfrm>
            <a:off x="6012160" y="980595"/>
            <a:ext cx="2880000" cy="1996581"/>
          </a:xfrm>
          <a:prstGeom prst="rect">
            <a:avLst/>
          </a:prstGeom>
        </p:spPr>
      </p:pic>
      <p:pic>
        <p:nvPicPr>
          <p:cNvPr id="7" name="RCS2_orbi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12160" y="2967034"/>
            <a:ext cx="2880000" cy="1920000"/>
          </a:xfrm>
          <a:prstGeom prst="rect">
            <a:avLst/>
          </a:prstGeom>
        </p:spPr>
      </p:pic>
    </p:spTree>
    <p:extLst>
      <p:ext uri="{BB962C8B-B14F-4D97-AF65-F5344CB8AC3E}">
        <p14:creationId xmlns:p14="http://schemas.microsoft.com/office/powerpoint/2010/main" val="41219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lstStyle/>
          <a:p>
            <a:r>
              <a:rPr lang="fr-FR" smtClean="0"/>
              <a:t>What ring shape?</a:t>
            </a:r>
            <a:endParaRPr lang="fr-FR" dirty="0"/>
          </a:p>
        </p:txBody>
      </p:sp>
      <p:sp>
        <p:nvSpPr>
          <p:cNvPr id="13" name="Title 3">
            <a:extLst>
              <a:ext uri="{FF2B5EF4-FFF2-40B4-BE49-F238E27FC236}">
                <a16:creationId xmlns:a16="http://schemas.microsoft.com/office/drawing/2014/main" id="{54FFC6F8-876F-82B4-5E23-3D9F29EEA627}"/>
              </a:ext>
            </a:extLst>
          </p:cNvPr>
          <p:cNvSpPr txBox="1">
            <a:spLocks/>
          </p:cNvSpPr>
          <p:nvPr/>
        </p:nvSpPr>
        <p:spPr>
          <a:xfrm>
            <a:off x="1295400" y="206375"/>
            <a:ext cx="6781800" cy="857250"/>
          </a:xfrm>
          <a:prstGeom prst="rect">
            <a:avLst/>
          </a:prstGeom>
        </p:spPr>
        <p:txBody>
          <a:bodyPr/>
          <a:lstStyle>
            <a:lvl1pPr algn="ctr" defTabSz="457200" rtl="0" eaLnBrk="1" latinLnBrk="0" hangingPunct="1">
              <a:spcBef>
                <a:spcPct val="0"/>
              </a:spcBef>
              <a:buNone/>
              <a:defRPr sz="2800" b="1" kern="1200">
                <a:solidFill>
                  <a:schemeClr val="tx1"/>
                </a:solidFill>
                <a:latin typeface="Arial Narrow"/>
                <a:ea typeface="+mj-ea"/>
                <a:cs typeface="Arial Narrow"/>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Narrow"/>
              <a:ea typeface="+mj-ea"/>
            </a:endParaRPr>
          </a:p>
        </p:txBody>
      </p:sp>
      <p:pic>
        <p:nvPicPr>
          <p:cNvPr id="16" name="Picture 5" descr="Diagram&#10;&#10;Description automatically generated">
            <a:extLst>
              <a:ext uri="{FF2B5EF4-FFF2-40B4-BE49-F238E27FC236}">
                <a16:creationId xmlns:a16="http://schemas.microsoft.com/office/drawing/2014/main" id="{B0203644-E823-6333-C2AA-2E9D56AF3A1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43808" y="997838"/>
            <a:ext cx="3816424" cy="3816424"/>
          </a:xfrm>
          <a:prstGeom prst="rect">
            <a:avLst/>
          </a:prstGeom>
        </p:spPr>
      </p:pic>
      <p:sp>
        <p:nvSpPr>
          <p:cNvPr id="4" name="ZoneTexte 3"/>
          <p:cNvSpPr txBox="1"/>
          <p:nvPr/>
        </p:nvSpPr>
        <p:spPr>
          <a:xfrm>
            <a:off x="4427984" y="3363838"/>
            <a:ext cx="684076" cy="707886"/>
          </a:xfrm>
          <a:prstGeom prst="rect">
            <a:avLst/>
          </a:prstGeom>
          <a:noFill/>
        </p:spPr>
        <p:txBody>
          <a:bodyPr wrap="square" rtlCol="0">
            <a:spAutoFit/>
          </a:bodyPr>
          <a:lstStyle/>
          <a:p>
            <a:r>
              <a:rPr lang="fr-FR" sz="4000" b="1" dirty="0" smtClean="0"/>
              <a:t>?</a:t>
            </a:r>
            <a:endParaRPr lang="fr-FR" sz="2400" b="1" dirty="0"/>
          </a:p>
        </p:txBody>
      </p:sp>
      <p:sp>
        <p:nvSpPr>
          <p:cNvPr id="17" name="Espace réservé du numéro de diapositive 2"/>
          <p:cNvSpPr>
            <a:spLocks noGrp="1"/>
          </p:cNvSpPr>
          <p:nvPr>
            <p:ph type="sldNum" sz="quarter" idx="4"/>
          </p:nvPr>
        </p:nvSpPr>
        <p:spPr>
          <a:xfrm>
            <a:off x="7848600" y="4904185"/>
            <a:ext cx="457200" cy="273844"/>
          </a:xfrm>
        </p:spPr>
        <p:txBody>
          <a:bodyPr/>
          <a:lstStyle/>
          <a:p>
            <a:fld id="{974172A1-1CBF-0B40-9234-7D4D80EC19EA}" type="slidenum">
              <a:rPr lang="en-GB" smtClean="0"/>
              <a:pPr/>
              <a:t>22</a:t>
            </a:fld>
            <a:endParaRPr lang="en-GB" dirty="0"/>
          </a:p>
        </p:txBody>
      </p:sp>
    </p:spTree>
    <p:extLst>
      <p:ext uri="{BB962C8B-B14F-4D97-AF65-F5344CB8AC3E}">
        <p14:creationId xmlns:p14="http://schemas.microsoft.com/office/powerpoint/2010/main" val="359319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2"/>
              </p:nvPr>
            </p:nvSpPr>
            <p:spPr/>
            <p:txBody>
              <a:bodyPr>
                <a:noAutofit/>
              </a:bodyPr>
              <a:lstStyle/>
              <a:p>
                <a:r>
                  <a:rPr lang="en-US" sz="1800" dirty="0" smtClean="0"/>
                  <a:t>Number of synchrotron oscillations per turn proportional to </a:t>
                </a:r>
                <a14:m>
                  <m:oMath xmlns:m="http://schemas.openxmlformats.org/officeDocument/2006/math">
                    <m:r>
                      <a:rPr lang="en-US" sz="1800" noProof="0" smtClean="0">
                        <a:latin typeface="Cambria Math" panose="02040503050406030204" pitchFamily="18" charset="0"/>
                        <a:sym typeface="Wingdings" panose="05000000000000000000" pitchFamily="2" charset="2"/>
                      </a:rPr>
                      <m:t>√</m:t>
                    </m:r>
                    <m:sSub>
                      <m:sSubPr>
                        <m:ctrlPr>
                          <a:rPr lang="en-US" sz="1800" i="1" noProof="0" smtClean="0">
                            <a:latin typeface="Cambria Math" panose="02040503050406030204" pitchFamily="18" charset="0"/>
                            <a:sym typeface="Wingdings" panose="05000000000000000000" pitchFamily="2" charset="2"/>
                          </a:rPr>
                        </m:ctrlPr>
                      </m:sSubPr>
                      <m:e>
                        <m:r>
                          <a:rPr lang="en-US" sz="1800" noProof="0" smtClean="0">
                            <a:latin typeface="Cambria Math" panose="02040503050406030204" pitchFamily="18" charset="0"/>
                            <a:sym typeface="Wingdings" panose="05000000000000000000" pitchFamily="2" charset="2"/>
                          </a:rPr>
                          <m:t>𝑽</m:t>
                        </m:r>
                      </m:e>
                      <m:sub>
                        <m:r>
                          <a:rPr lang="en-US" sz="1800" noProof="0" smtClean="0">
                            <a:latin typeface="Cambria Math" panose="02040503050406030204" pitchFamily="18" charset="0"/>
                            <a:sym typeface="Wingdings" panose="05000000000000000000" pitchFamily="2" charset="2"/>
                          </a:rPr>
                          <m:t>𝐑𝐅</m:t>
                        </m:r>
                      </m:sub>
                    </m:sSub>
                  </m:oMath>
                </a14:m>
                <a:r>
                  <a:rPr lang="en-US" sz="1800" dirty="0"/>
                  <a:t>:</a:t>
                </a:r>
              </a:p>
              <a:p>
                <a:endParaRPr lang="en-US" sz="1800" dirty="0"/>
              </a:p>
              <a:p>
                <a:r>
                  <a:rPr lang="en-US" sz="1800" dirty="0" smtClean="0"/>
                  <a:t>Stable </a:t>
                </a:r>
                <a:r>
                  <a:rPr lang="en-US" sz="1800" dirty="0"/>
                  <a:t>synchrotron oscillations and </a:t>
                </a:r>
                <a:r>
                  <a:rPr lang="en-US" sz="1800" dirty="0" smtClean="0"/>
                  <a:t>phase focusing </a:t>
                </a:r>
                <a:r>
                  <a:rPr lang="en-US" sz="1800" dirty="0"/>
                  <a:t>only for </a:t>
                </a:r>
                <a14:m>
                  <m:oMath xmlns:m="http://schemas.openxmlformats.org/officeDocument/2006/math">
                    <m:sSub>
                      <m:sSubPr>
                        <m:ctrlPr>
                          <a:rPr lang="fr-FR" sz="1800" b="1" i="1" smtClean="0">
                            <a:solidFill>
                              <a:srgbClr val="FF0000"/>
                            </a:solidFill>
                            <a:latin typeface="Cambria Math" panose="02040503050406030204" pitchFamily="18" charset="0"/>
                          </a:rPr>
                        </m:ctrlPr>
                      </m:sSubPr>
                      <m:e>
                        <m:r>
                          <a:rPr lang="fr-FR" sz="1800" b="1" i="1" smtClean="0">
                            <a:solidFill>
                              <a:srgbClr val="FF0000"/>
                            </a:solidFill>
                            <a:latin typeface="Cambria Math" panose="02040503050406030204" pitchFamily="18" charset="0"/>
                          </a:rPr>
                          <m:t>𝐐</m:t>
                        </m:r>
                      </m:e>
                      <m:sub>
                        <m:r>
                          <a:rPr lang="fr-FR" sz="1800" b="1" i="1" smtClean="0">
                            <a:solidFill>
                              <a:srgbClr val="FF0000"/>
                            </a:solidFill>
                            <a:latin typeface="Cambria Math" panose="02040503050406030204" pitchFamily="18" charset="0"/>
                          </a:rPr>
                          <m:t>𝐬</m:t>
                        </m:r>
                      </m:sub>
                    </m:sSub>
                    <m:r>
                      <a:rPr lang="fr-FR" sz="1800" b="1" smtClean="0">
                        <a:solidFill>
                          <a:srgbClr val="FF0000"/>
                        </a:solidFill>
                        <a:latin typeface="Cambria Math" panose="02040503050406030204" pitchFamily="18" charset="0"/>
                      </a:rPr>
                      <m:t>≪</m:t>
                    </m:r>
                    <m:f>
                      <m:fPr>
                        <m:ctrlPr>
                          <a:rPr lang="fr-FR" sz="1800" b="1" i="1" smtClean="0">
                            <a:solidFill>
                              <a:srgbClr val="FF0000"/>
                            </a:solidFill>
                            <a:latin typeface="Cambria Math" panose="02040503050406030204" pitchFamily="18" charset="0"/>
                          </a:rPr>
                        </m:ctrlPr>
                      </m:fPr>
                      <m:num>
                        <m:r>
                          <a:rPr lang="fr-FR" sz="1800" b="1" i="1" smtClean="0">
                            <a:solidFill>
                              <a:srgbClr val="FF0000"/>
                            </a:solidFill>
                            <a:latin typeface="Cambria Math" panose="02040503050406030204" pitchFamily="18" charset="0"/>
                          </a:rPr>
                          <m:t>𝟏</m:t>
                        </m:r>
                      </m:num>
                      <m:den>
                        <m:r>
                          <a:rPr lang="fr-FR" sz="1800" b="1" i="1" smtClean="0">
                            <a:solidFill>
                              <a:srgbClr val="FF0000"/>
                            </a:solidFill>
                            <a:latin typeface="Cambria Math" panose="02040503050406030204" pitchFamily="18" charset="0"/>
                          </a:rPr>
                          <m:t>𝛑</m:t>
                        </m:r>
                      </m:den>
                    </m:f>
                  </m:oMath>
                </a14:m>
                <a:endParaRPr lang="fr-FR" sz="1800" b="1" dirty="0" smtClean="0">
                  <a:solidFill>
                    <a:srgbClr val="FF0000"/>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sz="quarter" idx="12"/>
              </p:nvPr>
            </p:nvSpPr>
            <p:spPr>
              <a:blipFill>
                <a:blip r:embed="rId3"/>
                <a:stretch>
                  <a:fillRect l="-440" t="-172"/>
                </a:stretch>
              </a:blipFill>
            </p:spPr>
            <p:txBody>
              <a:bodyPr/>
              <a:lstStyle/>
              <a:p>
                <a:r>
                  <a:rPr lang="fr-FR">
                    <a:noFill/>
                  </a:rPr>
                  <a:t> </a:t>
                </a:r>
              </a:p>
            </p:txBody>
          </p:sp>
        </mc:Fallback>
      </mc:AlternateContent>
      <p:sp>
        <p:nvSpPr>
          <p:cNvPr id="11" name="Titre 10"/>
          <p:cNvSpPr>
            <a:spLocks noGrp="1"/>
          </p:cNvSpPr>
          <p:nvPr>
            <p:ph type="title"/>
          </p:nvPr>
        </p:nvSpPr>
        <p:spPr/>
        <p:txBody>
          <a:bodyPr/>
          <a:lstStyle/>
          <a:p>
            <a:r>
              <a:rPr lang="fr-FR" dirty="0" err="1" smtClean="0"/>
              <a:t>What</a:t>
            </a:r>
            <a:r>
              <a:rPr lang="fr-FR" dirty="0" smtClean="0"/>
              <a:t> ring </a:t>
            </a:r>
            <a:r>
              <a:rPr lang="fr-FR" dirty="0" err="1" smtClean="0"/>
              <a:t>shape</a:t>
            </a:r>
            <a:r>
              <a:rPr lang="fr-FR" dirty="0" smtClean="0"/>
              <a:t>?</a:t>
            </a:r>
            <a:endParaRPr lang="fr-FR" dirty="0"/>
          </a:p>
        </p:txBody>
      </p:sp>
      <p:pic>
        <p:nvPicPr>
          <p:cNvPr id="8" name="Picture 7" descr="Text&#10;&#10;Description automatically generated">
            <a:extLst>
              <a:ext uri="{FF2B5EF4-FFF2-40B4-BE49-F238E27FC236}">
                <a16:creationId xmlns:a16="http://schemas.microsoft.com/office/drawing/2014/main" id="{4D77CE82-384E-0E47-C41B-C23EE4E35DCA}"/>
              </a:ext>
            </a:extLst>
          </p:cNvPr>
          <p:cNvPicPr>
            <a:picLocks noChangeAspect="1"/>
          </p:cNvPicPr>
          <p:nvPr/>
        </p:nvPicPr>
        <p:blipFill>
          <a:blip r:embed="rId4"/>
          <a:stretch>
            <a:fillRect/>
          </a:stretch>
        </p:blipFill>
        <p:spPr>
          <a:xfrm>
            <a:off x="2533802" y="1608196"/>
            <a:ext cx="4104456" cy="630964"/>
          </a:xfrm>
          <a:prstGeom prst="rect">
            <a:avLst/>
          </a:prstGeom>
        </p:spPr>
      </p:pic>
      <p:sp>
        <p:nvSpPr>
          <p:cNvPr id="13" name="Title 3">
            <a:extLst>
              <a:ext uri="{FF2B5EF4-FFF2-40B4-BE49-F238E27FC236}">
                <a16:creationId xmlns:a16="http://schemas.microsoft.com/office/drawing/2014/main" id="{54FFC6F8-876F-82B4-5E23-3D9F29EEA627}"/>
              </a:ext>
            </a:extLst>
          </p:cNvPr>
          <p:cNvSpPr txBox="1">
            <a:spLocks/>
          </p:cNvSpPr>
          <p:nvPr/>
        </p:nvSpPr>
        <p:spPr>
          <a:xfrm>
            <a:off x="1295400" y="206375"/>
            <a:ext cx="6781800" cy="857250"/>
          </a:xfrm>
          <a:prstGeom prst="rect">
            <a:avLst/>
          </a:prstGeom>
        </p:spPr>
        <p:txBody>
          <a:bodyPr/>
          <a:lstStyle>
            <a:lvl1pPr algn="ctr" defTabSz="457200" rtl="0" eaLnBrk="1" latinLnBrk="0" hangingPunct="1">
              <a:spcBef>
                <a:spcPct val="0"/>
              </a:spcBef>
              <a:buNone/>
              <a:defRPr sz="2800" b="1" kern="1200">
                <a:solidFill>
                  <a:schemeClr val="tx1"/>
                </a:solidFill>
                <a:latin typeface="Arial Narrow"/>
                <a:ea typeface="+mj-ea"/>
                <a:cs typeface="Arial Narrow"/>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Narrow"/>
              <a:ea typeface="+mj-ea"/>
            </a:endParaRPr>
          </a:p>
        </p:txBody>
      </p:sp>
      <p:sp>
        <p:nvSpPr>
          <p:cNvPr id="3" name="TextBox 2">
            <a:extLst>
              <a:ext uri="{FF2B5EF4-FFF2-40B4-BE49-F238E27FC236}">
                <a16:creationId xmlns:a16="http://schemas.microsoft.com/office/drawing/2014/main" id="{FEC6D680-8742-BC85-BBDD-20F434CC62EE}"/>
              </a:ext>
            </a:extLst>
          </p:cNvPr>
          <p:cNvSpPr txBox="1"/>
          <p:nvPr/>
        </p:nvSpPr>
        <p:spPr>
          <a:xfrm>
            <a:off x="836100" y="1754400"/>
            <a:ext cx="1429816" cy="307777"/>
          </a:xfrm>
          <a:prstGeom prst="rect">
            <a:avLst/>
          </a:prstGeom>
          <a:noFill/>
          <a:ln>
            <a:solidFill>
              <a:schemeClr val="accent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296"/>
                </a:solidFill>
                <a:effectLst/>
                <a:uLnTx/>
                <a:uFillTx/>
                <a:latin typeface="Arial"/>
                <a:ea typeface="+mn-ea"/>
                <a:cs typeface="+mn-cs"/>
              </a:rPr>
              <a:t>LHC: </a:t>
            </a:r>
            <a:r>
              <a:rPr kumimoji="0" lang="en-US" sz="1400" b="0" i="1" u="none" strike="noStrike" kern="1200" cap="none" spc="0" normalizeH="0" baseline="0" noProof="0" dirty="0">
                <a:ln>
                  <a:noFill/>
                </a:ln>
                <a:solidFill>
                  <a:srgbClr val="003296"/>
                </a:solidFill>
                <a:effectLst/>
                <a:uLnTx/>
                <a:uFillTx/>
                <a:latin typeface="Arial"/>
                <a:ea typeface="+mn-ea"/>
                <a:cs typeface="+mn-cs"/>
              </a:rPr>
              <a:t>Q</a:t>
            </a:r>
            <a:r>
              <a:rPr kumimoji="0" lang="en-US" sz="1400" b="0" u="none" strike="noStrike" kern="1200" cap="none" spc="0" normalizeH="0" baseline="-25000" noProof="0" dirty="0">
                <a:ln>
                  <a:noFill/>
                </a:ln>
                <a:solidFill>
                  <a:srgbClr val="003296"/>
                </a:solidFill>
                <a:effectLst/>
                <a:uLnTx/>
                <a:uFillTx/>
                <a:latin typeface="Arial"/>
                <a:ea typeface="+mn-ea"/>
                <a:cs typeface="+mn-cs"/>
              </a:rPr>
              <a:t>s</a:t>
            </a:r>
            <a:r>
              <a:rPr kumimoji="0" lang="en-US" sz="1400" b="0" i="0" u="none" strike="noStrike" kern="1200" cap="none" spc="0" normalizeH="0" baseline="0" noProof="0" dirty="0">
                <a:ln>
                  <a:noFill/>
                </a:ln>
                <a:solidFill>
                  <a:srgbClr val="003296"/>
                </a:solidFill>
                <a:effectLst/>
                <a:uLnTx/>
                <a:uFillTx/>
                <a:latin typeface="Arial"/>
                <a:ea typeface="+mn-ea"/>
                <a:cs typeface="+mn-cs"/>
              </a:rPr>
              <a:t>=0.005</a:t>
            </a:r>
            <a:endParaRPr kumimoji="0" lang="en-GB" sz="1400" b="0" i="0" u="none" strike="noStrike" kern="1200" cap="none" spc="0" normalizeH="0" baseline="0" noProof="0" dirty="0">
              <a:ln>
                <a:noFill/>
              </a:ln>
              <a:solidFill>
                <a:srgbClr val="003296"/>
              </a:solidFill>
              <a:effectLst/>
              <a:uLnTx/>
              <a:uFillTx/>
              <a:latin typeface="Arial"/>
              <a:ea typeface="+mn-ea"/>
              <a:cs typeface="+mn-cs"/>
            </a:endParaRP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9909" y="2521273"/>
            <a:ext cx="3632241" cy="2491650"/>
          </a:xfrm>
          <a:prstGeom prst="rect">
            <a:avLst/>
          </a:prstGeom>
        </p:spPr>
      </p:pic>
      <p:sp>
        <p:nvSpPr>
          <p:cNvPr id="10" name="Rectangle 9"/>
          <p:cNvSpPr/>
          <p:nvPr/>
        </p:nvSpPr>
        <p:spPr>
          <a:xfrm>
            <a:off x="6734064" y="1900587"/>
            <a:ext cx="2229072" cy="276999"/>
          </a:xfrm>
          <a:prstGeom prst="rect">
            <a:avLst/>
          </a:prstGeom>
        </p:spPr>
        <p:txBody>
          <a:bodyPr wrap="none">
            <a:spAutoFit/>
          </a:bodyPr>
          <a:lstStyle/>
          <a:p>
            <a:r>
              <a:rPr lang="en-GB" sz="1200" b="1" dirty="0">
                <a:latin typeface="Arial" panose="020B0604020202020204" pitchFamily="34" charset="0"/>
                <a:cs typeface="Arial" panose="020B0604020202020204" pitchFamily="34" charset="0"/>
              </a:rPr>
              <a:t>T. Suzuki, </a:t>
            </a:r>
            <a:r>
              <a:rPr lang="en-GB" sz="1200" b="1" dirty="0">
                <a:latin typeface="Arial" panose="020B0604020202020204" pitchFamily="34" charset="0"/>
                <a:cs typeface="Arial" panose="020B0604020202020204" pitchFamily="34" charset="0"/>
                <a:hlinkClick r:id="rId6"/>
              </a:rPr>
              <a:t>KEK Report </a:t>
            </a:r>
            <a:r>
              <a:rPr lang="en-GB" sz="1200" b="1" dirty="0" smtClean="0">
                <a:latin typeface="Arial" panose="020B0604020202020204" pitchFamily="34" charset="0"/>
                <a:cs typeface="Arial" panose="020B0604020202020204" pitchFamily="34" charset="0"/>
                <a:hlinkClick r:id="rId6"/>
              </a:rPr>
              <a:t>96-10</a:t>
            </a:r>
            <a:endParaRPr lang="fr-FR" sz="1200" dirty="0"/>
          </a:p>
        </p:txBody>
      </p:sp>
      <p:sp>
        <p:nvSpPr>
          <p:cNvPr id="12" name="Espace réservé du numéro de diapositive 4"/>
          <p:cNvSpPr>
            <a:spLocks noGrp="1"/>
          </p:cNvSpPr>
          <p:nvPr>
            <p:ph type="sldNum" sz="quarter" idx="4"/>
          </p:nvPr>
        </p:nvSpPr>
        <p:spPr>
          <a:xfrm>
            <a:off x="7848600" y="4904185"/>
            <a:ext cx="457200" cy="273844"/>
          </a:xfrm>
        </p:spPr>
        <p:txBody>
          <a:bodyPr/>
          <a:lstStyle/>
          <a:p>
            <a:fld id="{974172A1-1CBF-0B40-9234-7D4D80EC19EA}" type="slidenum">
              <a:rPr lang="en-GB" smtClean="0"/>
              <a:pPr/>
              <a:t>23</a:t>
            </a:fld>
            <a:endParaRPr lang="en-GB" dirty="0"/>
          </a:p>
        </p:txBody>
      </p:sp>
    </p:spTree>
    <p:extLst>
      <p:ext uri="{BB962C8B-B14F-4D97-AF65-F5344CB8AC3E}">
        <p14:creationId xmlns:p14="http://schemas.microsoft.com/office/powerpoint/2010/main" val="3310560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2"/>
              </p:nvPr>
            </p:nvSpPr>
            <p:spPr/>
            <p:txBody>
              <a:bodyPr>
                <a:noAutofit/>
              </a:bodyPr>
              <a:lstStyle/>
              <a:p>
                <a:r>
                  <a:rPr lang="en-US" sz="1800" dirty="0" smtClean="0"/>
                  <a:t>Number of synchrotron oscillations per turn proportional to </a:t>
                </a:r>
                <a14:m>
                  <m:oMath xmlns:m="http://schemas.openxmlformats.org/officeDocument/2006/math">
                    <m:r>
                      <a:rPr lang="en-US" sz="1800" noProof="0" smtClean="0">
                        <a:latin typeface="Cambria Math" panose="02040503050406030204" pitchFamily="18" charset="0"/>
                        <a:sym typeface="Wingdings" panose="05000000000000000000" pitchFamily="2" charset="2"/>
                      </a:rPr>
                      <m:t>√</m:t>
                    </m:r>
                    <m:sSub>
                      <m:sSubPr>
                        <m:ctrlPr>
                          <a:rPr lang="en-US" sz="1800" i="1" noProof="0" smtClean="0">
                            <a:latin typeface="Cambria Math" panose="02040503050406030204" pitchFamily="18" charset="0"/>
                            <a:sym typeface="Wingdings" panose="05000000000000000000" pitchFamily="2" charset="2"/>
                          </a:rPr>
                        </m:ctrlPr>
                      </m:sSubPr>
                      <m:e>
                        <m:r>
                          <a:rPr lang="en-US" sz="1800" noProof="0" smtClean="0">
                            <a:latin typeface="Cambria Math" panose="02040503050406030204" pitchFamily="18" charset="0"/>
                            <a:sym typeface="Wingdings" panose="05000000000000000000" pitchFamily="2" charset="2"/>
                          </a:rPr>
                          <m:t>𝑽</m:t>
                        </m:r>
                      </m:e>
                      <m:sub>
                        <m:r>
                          <a:rPr lang="en-US" sz="1800" noProof="0" smtClean="0">
                            <a:latin typeface="Cambria Math" panose="02040503050406030204" pitchFamily="18" charset="0"/>
                            <a:sym typeface="Wingdings" panose="05000000000000000000" pitchFamily="2" charset="2"/>
                          </a:rPr>
                          <m:t>𝐑𝐅</m:t>
                        </m:r>
                      </m:sub>
                    </m:sSub>
                  </m:oMath>
                </a14:m>
                <a:r>
                  <a:rPr lang="en-US" sz="1800" dirty="0"/>
                  <a:t>:</a:t>
                </a:r>
              </a:p>
              <a:p>
                <a:endParaRPr lang="en-US" sz="1800" dirty="0"/>
              </a:p>
              <a:p>
                <a:r>
                  <a:rPr lang="en-US" sz="1800" dirty="0" smtClean="0"/>
                  <a:t>Stable </a:t>
                </a:r>
                <a:r>
                  <a:rPr lang="en-US" sz="1800" dirty="0"/>
                  <a:t>synchrotron oscillations and </a:t>
                </a:r>
                <a:r>
                  <a:rPr lang="en-US" sz="1800" dirty="0" smtClean="0"/>
                  <a:t>phase focusing </a:t>
                </a:r>
                <a:r>
                  <a:rPr lang="en-US" sz="1800" dirty="0"/>
                  <a:t>only for </a:t>
                </a:r>
                <a14:m>
                  <m:oMath xmlns:m="http://schemas.openxmlformats.org/officeDocument/2006/math">
                    <m:sSub>
                      <m:sSubPr>
                        <m:ctrlPr>
                          <a:rPr lang="fr-FR" sz="1800" b="1" i="1" smtClean="0">
                            <a:solidFill>
                              <a:srgbClr val="FF0000"/>
                            </a:solidFill>
                            <a:latin typeface="Cambria Math" panose="02040503050406030204" pitchFamily="18" charset="0"/>
                          </a:rPr>
                        </m:ctrlPr>
                      </m:sSubPr>
                      <m:e>
                        <m:r>
                          <a:rPr lang="fr-FR" sz="1800" b="1" i="1" smtClean="0">
                            <a:solidFill>
                              <a:srgbClr val="FF0000"/>
                            </a:solidFill>
                            <a:latin typeface="Cambria Math" panose="02040503050406030204" pitchFamily="18" charset="0"/>
                          </a:rPr>
                          <m:t>𝐐</m:t>
                        </m:r>
                      </m:e>
                      <m:sub>
                        <m:r>
                          <a:rPr lang="fr-FR" sz="1800" b="1" i="1" smtClean="0">
                            <a:solidFill>
                              <a:srgbClr val="FF0000"/>
                            </a:solidFill>
                            <a:latin typeface="Cambria Math" panose="02040503050406030204" pitchFamily="18" charset="0"/>
                          </a:rPr>
                          <m:t>𝐬</m:t>
                        </m:r>
                      </m:sub>
                    </m:sSub>
                    <m:r>
                      <a:rPr lang="fr-FR" sz="1800" b="1" smtClean="0">
                        <a:solidFill>
                          <a:srgbClr val="FF0000"/>
                        </a:solidFill>
                        <a:latin typeface="Cambria Math" panose="02040503050406030204" pitchFamily="18" charset="0"/>
                      </a:rPr>
                      <m:t>≪</m:t>
                    </m:r>
                    <m:f>
                      <m:fPr>
                        <m:ctrlPr>
                          <a:rPr lang="fr-FR" sz="1800" b="1" i="1" smtClean="0">
                            <a:solidFill>
                              <a:srgbClr val="FF0000"/>
                            </a:solidFill>
                            <a:latin typeface="Cambria Math" panose="02040503050406030204" pitchFamily="18" charset="0"/>
                          </a:rPr>
                        </m:ctrlPr>
                      </m:fPr>
                      <m:num>
                        <m:r>
                          <a:rPr lang="fr-FR" sz="1800" b="1" i="1" smtClean="0">
                            <a:solidFill>
                              <a:srgbClr val="FF0000"/>
                            </a:solidFill>
                            <a:latin typeface="Cambria Math" panose="02040503050406030204" pitchFamily="18" charset="0"/>
                          </a:rPr>
                          <m:t>𝟏</m:t>
                        </m:r>
                      </m:num>
                      <m:den>
                        <m:r>
                          <a:rPr lang="fr-FR" sz="1800" b="1" i="1" smtClean="0">
                            <a:solidFill>
                              <a:srgbClr val="FF0000"/>
                            </a:solidFill>
                            <a:latin typeface="Cambria Math" panose="02040503050406030204" pitchFamily="18" charset="0"/>
                          </a:rPr>
                          <m:t>𝛑</m:t>
                        </m:r>
                      </m:den>
                    </m:f>
                  </m:oMath>
                </a14:m>
                <a:endParaRPr lang="fr-FR" sz="1800" b="1" dirty="0" smtClean="0">
                  <a:solidFill>
                    <a:srgbClr val="FF0000"/>
                  </a:solidFill>
                </a:endParaRPr>
              </a:p>
              <a:p>
                <a:r>
                  <a:rPr lang="fr-FR" sz="1800" dirty="0"/>
                  <a:t>The </a:t>
                </a:r>
                <a:r>
                  <a:rPr lang="fr-FR" sz="1800" dirty="0" err="1"/>
                  <a:t>pulsed</a:t>
                </a:r>
                <a:r>
                  <a:rPr lang="fr-FR" sz="1800" dirty="0"/>
                  <a:t> synchrotrons </a:t>
                </a:r>
                <a:r>
                  <a:rPr lang="fr-FR" sz="1800" dirty="0" err="1"/>
                  <a:t>would</a:t>
                </a:r>
                <a:r>
                  <a:rPr lang="fr-FR" sz="1800" dirty="0"/>
                  <a:t> </a:t>
                </a:r>
                <a:r>
                  <a:rPr lang="fr-FR" sz="1800" dirty="0" err="1"/>
                  <a:t>exceed</a:t>
                </a:r>
                <a:r>
                  <a:rPr lang="fr-FR" sz="1800" dirty="0"/>
                  <a:t> </a:t>
                </a:r>
                <a:r>
                  <a:rPr lang="fr-FR" sz="1800" dirty="0" err="1"/>
                  <a:t>this</a:t>
                </a:r>
                <a:r>
                  <a:rPr lang="fr-FR" sz="1800" dirty="0"/>
                  <a:t> </a:t>
                </a:r>
                <a:r>
                  <a:rPr lang="fr-FR" sz="1800" dirty="0" err="1"/>
                  <a:t>limit</a:t>
                </a:r>
                <a:r>
                  <a:rPr lang="fr-FR" sz="1800" dirty="0"/>
                  <a:t>: 0.3 &lt; </a:t>
                </a:r>
                <a:r>
                  <a:rPr lang="fr-FR" sz="1800" dirty="0" err="1"/>
                  <a:t>Qs</a:t>
                </a:r>
                <a:r>
                  <a:rPr lang="fr-FR" sz="1800" dirty="0"/>
                  <a:t> &lt; 1.5</a:t>
                </a:r>
              </a:p>
              <a:p>
                <a:r>
                  <a:rPr lang="fr-FR" sz="1800" dirty="0" err="1"/>
                  <a:t>Several</a:t>
                </a:r>
                <a:r>
                  <a:rPr lang="fr-FR" sz="1800" dirty="0"/>
                  <a:t> longitudinal kicks/</a:t>
                </a:r>
                <a:r>
                  <a:rPr lang="fr-FR" sz="1800" dirty="0" err="1"/>
                  <a:t>turn</a:t>
                </a:r>
                <a:r>
                  <a:rPr lang="fr-FR" sz="1800" dirty="0"/>
                  <a:t> for </a:t>
                </a:r>
                <a:r>
                  <a:rPr lang="fr-FR" sz="1800" dirty="0" err="1"/>
                  <a:t>small</a:t>
                </a:r>
                <a:r>
                  <a:rPr lang="fr-FR" sz="1800" dirty="0"/>
                  <a:t> </a:t>
                </a:r>
                <a:r>
                  <a:rPr lang="fr-FR" sz="1800" dirty="0" err="1"/>
                  <a:t>Qs</a:t>
                </a:r>
                <a:r>
                  <a:rPr lang="fr-FR" sz="1800" dirty="0"/>
                  <a:t> </a:t>
                </a:r>
                <a:r>
                  <a:rPr lang="fr-FR" sz="1800" dirty="0" err="1"/>
                  <a:t>between</a:t>
                </a:r>
                <a:r>
                  <a:rPr lang="fr-FR" sz="1800" dirty="0"/>
                  <a:t> stations, i.e., </a:t>
                </a:r>
                <a:r>
                  <a:rPr lang="fr-FR" sz="1800" dirty="0" err="1"/>
                  <a:t>small</a:t>
                </a:r>
                <a:r>
                  <a:rPr lang="fr-FR" sz="1800" dirty="0"/>
                  <a:t> </a:t>
                </a:r>
                <a14:m>
                  <m:oMath xmlns:m="http://schemas.openxmlformats.org/officeDocument/2006/math">
                    <m:f>
                      <m:fPr>
                        <m:ctrlPr>
                          <a:rPr lang="fr-FR" sz="1800" i="1">
                            <a:latin typeface="Cambria Math" panose="02040503050406030204" pitchFamily="18" charset="0"/>
                          </a:rPr>
                        </m:ctrlPr>
                      </m:fPr>
                      <m:num>
                        <m:sSub>
                          <m:sSubPr>
                            <m:ctrlPr>
                              <a:rPr lang="fr-FR" sz="1800" i="1">
                                <a:latin typeface="Cambria Math" panose="02040503050406030204" pitchFamily="18" charset="0"/>
                              </a:rPr>
                            </m:ctrlPr>
                          </m:sSubPr>
                          <m:e>
                            <m:r>
                              <a:rPr lang="fr-FR" sz="1800" i="1">
                                <a:latin typeface="Cambria Math" panose="02040503050406030204" pitchFamily="18" charset="0"/>
                              </a:rPr>
                              <m:t>𝑄</m:t>
                            </m:r>
                          </m:e>
                          <m:sub>
                            <m:r>
                              <a:rPr lang="fr-FR" sz="1800" i="1">
                                <a:latin typeface="Cambria Math" panose="02040503050406030204" pitchFamily="18" charset="0"/>
                              </a:rPr>
                              <m:t>𝑠</m:t>
                            </m:r>
                          </m:sub>
                        </m:sSub>
                      </m:num>
                      <m:den>
                        <m:sSub>
                          <m:sSubPr>
                            <m:ctrlPr>
                              <a:rPr lang="fr-FR" sz="1800" i="1">
                                <a:latin typeface="Cambria Math" panose="02040503050406030204" pitchFamily="18" charset="0"/>
                              </a:rPr>
                            </m:ctrlPr>
                          </m:sSubPr>
                          <m:e>
                            <m:r>
                              <a:rPr lang="fr-FR" sz="1800" i="1">
                                <a:latin typeface="Cambria Math" panose="02040503050406030204" pitchFamily="18" charset="0"/>
                              </a:rPr>
                              <m:t>𝑛</m:t>
                            </m:r>
                          </m:e>
                          <m:sub>
                            <m:r>
                              <a:rPr lang="fr-FR" sz="1800" i="1">
                                <a:latin typeface="Cambria Math" panose="02040503050406030204" pitchFamily="18" charset="0"/>
                              </a:rPr>
                              <m:t>𝑅𝐹</m:t>
                            </m:r>
                          </m:sub>
                        </m:sSub>
                      </m:den>
                    </m:f>
                  </m:oMath>
                </a14:m>
                <a:endParaRPr lang="fr-FR" sz="1800" baseline="-25000" dirty="0"/>
              </a:p>
              <a:p>
                <a:pPr lvl="1"/>
                <a:r>
                  <a:rPr lang="fr-FR" sz="1600" dirty="0" err="1"/>
                  <a:t>Distribute</a:t>
                </a:r>
                <a:r>
                  <a:rPr lang="fr-FR" sz="1600" dirty="0"/>
                  <a:t> RF system over </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𝑛</m:t>
                        </m:r>
                      </m:e>
                      <m:sub>
                        <m:r>
                          <a:rPr lang="fr-FR" sz="1600" i="1">
                            <a:latin typeface="Cambria Math" panose="02040503050406030204" pitchFamily="18" charset="0"/>
                          </a:rPr>
                          <m:t>𝑅𝐹</m:t>
                        </m:r>
                      </m:sub>
                    </m:sSub>
                  </m:oMath>
                </a14:m>
                <a:r>
                  <a:rPr lang="fr-FR" sz="1600" dirty="0"/>
                  <a:t> sections</a:t>
                </a:r>
              </a:p>
              <a:p>
                <a:pPr lvl="1"/>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𝑛</m:t>
                        </m:r>
                      </m:e>
                      <m:sub>
                        <m:r>
                          <a:rPr lang="fr-FR" sz="1600" i="1">
                            <a:latin typeface="Cambria Math" panose="02040503050406030204" pitchFamily="18" charset="0"/>
                          </a:rPr>
                          <m:t>𝑅𝐹</m:t>
                        </m:r>
                      </m:sub>
                    </m:sSub>
                  </m:oMath>
                </a14:m>
                <a:r>
                  <a:rPr lang="fr-FR" sz="1600" dirty="0"/>
                  <a:t> </a:t>
                </a:r>
                <a:r>
                  <a:rPr lang="fr-FR" sz="1600" dirty="0" err="1"/>
                  <a:t>is</a:t>
                </a:r>
                <a:r>
                  <a:rPr lang="fr-FR" sz="1600" dirty="0"/>
                  <a:t> an important </a:t>
                </a:r>
                <a:r>
                  <a:rPr lang="fr-FR" sz="1600" dirty="0" err="1"/>
                  <a:t>quantity</a:t>
                </a:r>
                <a:r>
                  <a:rPr lang="fr-FR" sz="1600" dirty="0"/>
                  <a:t> to </a:t>
                </a:r>
                <a:r>
                  <a:rPr lang="fr-FR" sz="1600" dirty="0" err="1"/>
                  <a:t>determine</a:t>
                </a:r>
                <a:r>
                  <a:rPr lang="fr-FR" sz="1600" dirty="0"/>
                  <a:t>! </a:t>
                </a:r>
              </a:p>
              <a:p>
                <a:pPr lvl="1"/>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𝑛</m:t>
                        </m:r>
                      </m:e>
                      <m:sub>
                        <m:r>
                          <a:rPr lang="fr-FR" sz="1600" i="1">
                            <a:latin typeface="Cambria Math" panose="02040503050406030204" pitchFamily="18" charset="0"/>
                          </a:rPr>
                          <m:t>𝑅𝐹</m:t>
                        </m:r>
                      </m:sub>
                    </m:sSub>
                  </m:oMath>
                </a14:m>
                <a:r>
                  <a:rPr lang="fr-FR" sz="1600" dirty="0"/>
                  <a:t> </a:t>
                </a:r>
                <a:r>
                  <a:rPr lang="fr-FR" sz="1600" dirty="0" err="1"/>
                  <a:t>gives</a:t>
                </a:r>
                <a:r>
                  <a:rPr lang="fr-FR" sz="1600" dirty="0"/>
                  <a:t> </a:t>
                </a:r>
                <a:r>
                  <a:rPr lang="fr-FR" sz="1600" dirty="0" err="1"/>
                  <a:t>also</a:t>
                </a:r>
                <a:r>
                  <a:rPr lang="fr-FR" sz="1600" dirty="0"/>
                  <a:t> the minimum </a:t>
                </a:r>
                <a:r>
                  <a:rPr lang="fr-FR" sz="1600" dirty="0" err="1"/>
                  <a:t>number</a:t>
                </a:r>
                <a:r>
                  <a:rPr lang="fr-FR" sz="1600" dirty="0"/>
                  <a:t> of arcs.</a:t>
                </a:r>
              </a:p>
            </p:txBody>
          </p:sp>
        </mc:Choice>
        <mc:Fallback xmlns="">
          <p:sp>
            <p:nvSpPr>
              <p:cNvPr id="2" name="Content Placeholder 1"/>
              <p:cNvSpPr>
                <a:spLocks noGrp="1" noRot="1" noChangeAspect="1" noMove="1" noResize="1" noEditPoints="1" noAdjustHandles="1" noChangeArrowheads="1" noChangeShapeType="1" noTextEdit="1"/>
              </p:cNvSpPr>
              <p:nvPr>
                <p:ph sz="quarter" idx="12"/>
              </p:nvPr>
            </p:nvSpPr>
            <p:spPr>
              <a:blipFill>
                <a:blip r:embed="rId3"/>
                <a:stretch>
                  <a:fillRect l="-440" t="-172"/>
                </a:stretch>
              </a:blipFill>
            </p:spPr>
            <p:txBody>
              <a:bodyPr/>
              <a:lstStyle/>
              <a:p>
                <a:r>
                  <a:rPr lang="fr-FR">
                    <a:noFill/>
                  </a:rPr>
                  <a:t> </a:t>
                </a:r>
              </a:p>
            </p:txBody>
          </p:sp>
        </mc:Fallback>
      </mc:AlternateContent>
      <p:sp>
        <p:nvSpPr>
          <p:cNvPr id="11" name="Titre 10"/>
          <p:cNvSpPr>
            <a:spLocks noGrp="1"/>
          </p:cNvSpPr>
          <p:nvPr>
            <p:ph type="title"/>
          </p:nvPr>
        </p:nvSpPr>
        <p:spPr/>
        <p:txBody>
          <a:bodyPr/>
          <a:lstStyle/>
          <a:p>
            <a:r>
              <a:rPr lang="fr-FR" dirty="0" err="1" smtClean="0"/>
              <a:t>What</a:t>
            </a:r>
            <a:r>
              <a:rPr lang="fr-FR" dirty="0" smtClean="0"/>
              <a:t> ring </a:t>
            </a:r>
            <a:r>
              <a:rPr lang="fr-FR" dirty="0" err="1" smtClean="0"/>
              <a:t>shape</a:t>
            </a:r>
            <a:r>
              <a:rPr lang="fr-FR" dirty="0" smtClean="0"/>
              <a:t>?</a:t>
            </a:r>
            <a:endParaRPr lang="fr-FR" dirty="0"/>
          </a:p>
        </p:txBody>
      </p:sp>
      <p:pic>
        <p:nvPicPr>
          <p:cNvPr id="8" name="Picture 7" descr="Text&#10;&#10;Description automatically generated">
            <a:extLst>
              <a:ext uri="{FF2B5EF4-FFF2-40B4-BE49-F238E27FC236}">
                <a16:creationId xmlns:a16="http://schemas.microsoft.com/office/drawing/2014/main" id="{4D77CE82-384E-0E47-C41B-C23EE4E35DCA}"/>
              </a:ext>
            </a:extLst>
          </p:cNvPr>
          <p:cNvPicPr>
            <a:picLocks noChangeAspect="1"/>
          </p:cNvPicPr>
          <p:nvPr/>
        </p:nvPicPr>
        <p:blipFill>
          <a:blip r:embed="rId4"/>
          <a:stretch>
            <a:fillRect/>
          </a:stretch>
        </p:blipFill>
        <p:spPr>
          <a:xfrm>
            <a:off x="2533802" y="1608196"/>
            <a:ext cx="4104456" cy="630964"/>
          </a:xfrm>
          <a:prstGeom prst="rect">
            <a:avLst/>
          </a:prstGeom>
        </p:spPr>
      </p:pic>
      <p:sp>
        <p:nvSpPr>
          <p:cNvPr id="13" name="Title 3">
            <a:extLst>
              <a:ext uri="{FF2B5EF4-FFF2-40B4-BE49-F238E27FC236}">
                <a16:creationId xmlns:a16="http://schemas.microsoft.com/office/drawing/2014/main" id="{54FFC6F8-876F-82B4-5E23-3D9F29EEA627}"/>
              </a:ext>
            </a:extLst>
          </p:cNvPr>
          <p:cNvSpPr txBox="1">
            <a:spLocks/>
          </p:cNvSpPr>
          <p:nvPr/>
        </p:nvSpPr>
        <p:spPr>
          <a:xfrm>
            <a:off x="1295400" y="206375"/>
            <a:ext cx="6781800" cy="857250"/>
          </a:xfrm>
          <a:prstGeom prst="rect">
            <a:avLst/>
          </a:prstGeom>
        </p:spPr>
        <p:txBody>
          <a:bodyPr/>
          <a:lstStyle>
            <a:lvl1pPr algn="ctr" defTabSz="457200" rtl="0" eaLnBrk="1" latinLnBrk="0" hangingPunct="1">
              <a:spcBef>
                <a:spcPct val="0"/>
              </a:spcBef>
              <a:buNone/>
              <a:defRPr sz="2800" b="1" kern="1200">
                <a:solidFill>
                  <a:schemeClr val="tx1"/>
                </a:solidFill>
                <a:latin typeface="Arial Narrow"/>
                <a:ea typeface="+mj-ea"/>
                <a:cs typeface="Arial Narrow"/>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Narrow"/>
              <a:ea typeface="+mj-ea"/>
            </a:endParaRPr>
          </a:p>
        </p:txBody>
      </p:sp>
      <p:sp>
        <p:nvSpPr>
          <p:cNvPr id="3" name="TextBox 2">
            <a:extLst>
              <a:ext uri="{FF2B5EF4-FFF2-40B4-BE49-F238E27FC236}">
                <a16:creationId xmlns:a16="http://schemas.microsoft.com/office/drawing/2014/main" id="{FEC6D680-8742-BC85-BBDD-20F434CC62EE}"/>
              </a:ext>
            </a:extLst>
          </p:cNvPr>
          <p:cNvSpPr txBox="1"/>
          <p:nvPr/>
        </p:nvSpPr>
        <p:spPr>
          <a:xfrm>
            <a:off x="836100" y="1754400"/>
            <a:ext cx="1429816" cy="307777"/>
          </a:xfrm>
          <a:prstGeom prst="rect">
            <a:avLst/>
          </a:prstGeom>
          <a:noFill/>
          <a:ln>
            <a:solidFill>
              <a:schemeClr val="accent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296"/>
                </a:solidFill>
                <a:effectLst/>
                <a:uLnTx/>
                <a:uFillTx/>
                <a:latin typeface="Arial"/>
                <a:ea typeface="+mn-ea"/>
                <a:cs typeface="+mn-cs"/>
              </a:rPr>
              <a:t>LHC: </a:t>
            </a:r>
            <a:r>
              <a:rPr kumimoji="0" lang="en-US" sz="1400" b="0" i="1" u="none" strike="noStrike" kern="1200" cap="none" spc="0" normalizeH="0" baseline="0" noProof="0" dirty="0">
                <a:ln>
                  <a:noFill/>
                </a:ln>
                <a:solidFill>
                  <a:srgbClr val="003296"/>
                </a:solidFill>
                <a:effectLst/>
                <a:uLnTx/>
                <a:uFillTx/>
                <a:latin typeface="Arial"/>
                <a:ea typeface="+mn-ea"/>
                <a:cs typeface="+mn-cs"/>
              </a:rPr>
              <a:t>Q</a:t>
            </a:r>
            <a:r>
              <a:rPr kumimoji="0" lang="en-US" sz="1400" b="0" u="none" strike="noStrike" kern="1200" cap="none" spc="0" normalizeH="0" baseline="-25000" noProof="0" dirty="0">
                <a:ln>
                  <a:noFill/>
                </a:ln>
                <a:solidFill>
                  <a:srgbClr val="003296"/>
                </a:solidFill>
                <a:effectLst/>
                <a:uLnTx/>
                <a:uFillTx/>
                <a:latin typeface="Arial"/>
                <a:ea typeface="+mn-ea"/>
                <a:cs typeface="+mn-cs"/>
              </a:rPr>
              <a:t>s</a:t>
            </a:r>
            <a:r>
              <a:rPr kumimoji="0" lang="en-US" sz="1400" b="0" i="0" u="none" strike="noStrike" kern="1200" cap="none" spc="0" normalizeH="0" baseline="0" noProof="0" dirty="0">
                <a:ln>
                  <a:noFill/>
                </a:ln>
                <a:solidFill>
                  <a:srgbClr val="003296"/>
                </a:solidFill>
                <a:effectLst/>
                <a:uLnTx/>
                <a:uFillTx/>
                <a:latin typeface="Arial"/>
                <a:ea typeface="+mn-ea"/>
                <a:cs typeface="+mn-cs"/>
              </a:rPr>
              <a:t>=0.005</a:t>
            </a:r>
            <a:endParaRPr kumimoji="0" lang="en-GB" sz="1400" b="0" i="0" u="none" strike="noStrike" kern="1200" cap="none" spc="0" normalizeH="0" baseline="0" noProof="0" dirty="0">
              <a:ln>
                <a:noFill/>
              </a:ln>
              <a:solidFill>
                <a:srgbClr val="003296"/>
              </a:solidFill>
              <a:effectLst/>
              <a:uLnTx/>
              <a:uFillTx/>
              <a:latin typeface="Arial"/>
              <a:ea typeface="+mn-ea"/>
              <a:cs typeface="+mn-cs"/>
            </a:endParaRPr>
          </a:p>
        </p:txBody>
      </p:sp>
      <p:sp>
        <p:nvSpPr>
          <p:cNvPr id="10" name="Rectangle 9"/>
          <p:cNvSpPr/>
          <p:nvPr/>
        </p:nvSpPr>
        <p:spPr>
          <a:xfrm>
            <a:off x="6734064" y="1900587"/>
            <a:ext cx="2229072" cy="276999"/>
          </a:xfrm>
          <a:prstGeom prst="rect">
            <a:avLst/>
          </a:prstGeom>
        </p:spPr>
        <p:txBody>
          <a:bodyPr wrap="none">
            <a:spAutoFit/>
          </a:bodyPr>
          <a:lstStyle/>
          <a:p>
            <a:r>
              <a:rPr lang="en-GB" sz="1200" b="1" dirty="0">
                <a:latin typeface="Arial" panose="020B0604020202020204" pitchFamily="34" charset="0"/>
                <a:cs typeface="Arial" panose="020B0604020202020204" pitchFamily="34" charset="0"/>
              </a:rPr>
              <a:t>T. Suzuki, </a:t>
            </a:r>
            <a:r>
              <a:rPr lang="en-GB" sz="1200" b="1" dirty="0">
                <a:latin typeface="Arial" panose="020B0604020202020204" pitchFamily="34" charset="0"/>
                <a:cs typeface="Arial" panose="020B0604020202020204" pitchFamily="34" charset="0"/>
                <a:hlinkClick r:id="rId5"/>
              </a:rPr>
              <a:t>KEK Report </a:t>
            </a:r>
            <a:r>
              <a:rPr lang="en-GB" sz="1200" b="1" dirty="0" smtClean="0">
                <a:latin typeface="Arial" panose="020B0604020202020204" pitchFamily="34" charset="0"/>
                <a:cs typeface="Arial" panose="020B0604020202020204" pitchFamily="34" charset="0"/>
                <a:hlinkClick r:id="rId5"/>
              </a:rPr>
              <a:t>96-10</a:t>
            </a:r>
            <a:endParaRPr lang="fr-FR" sz="1200" dirty="0"/>
          </a:p>
        </p:txBody>
      </p:sp>
      <p:sp>
        <p:nvSpPr>
          <p:cNvPr id="12" name="Espace réservé du numéro de diapositive 4"/>
          <p:cNvSpPr>
            <a:spLocks noGrp="1"/>
          </p:cNvSpPr>
          <p:nvPr>
            <p:ph type="sldNum" sz="quarter" idx="4"/>
          </p:nvPr>
        </p:nvSpPr>
        <p:spPr>
          <a:xfrm>
            <a:off x="7848600" y="4904185"/>
            <a:ext cx="457200" cy="273844"/>
          </a:xfrm>
        </p:spPr>
        <p:txBody>
          <a:bodyPr/>
          <a:lstStyle/>
          <a:p>
            <a:fld id="{974172A1-1CBF-0B40-9234-7D4D80EC19EA}" type="slidenum">
              <a:rPr lang="en-GB" smtClean="0"/>
              <a:pPr/>
              <a:t>24</a:t>
            </a:fld>
            <a:endParaRPr lang="en-GB" dirty="0"/>
          </a:p>
        </p:txBody>
      </p:sp>
    </p:spTree>
    <p:extLst>
      <p:ext uri="{BB962C8B-B14F-4D97-AF65-F5344CB8AC3E}">
        <p14:creationId xmlns:p14="http://schemas.microsoft.com/office/powerpoint/2010/main" val="2727878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TextShape 1"/>
          <p:cNvSpPr txBox="1"/>
          <p:nvPr/>
        </p:nvSpPr>
        <p:spPr>
          <a:xfrm>
            <a:off x="0" y="1173571"/>
            <a:ext cx="8197368" cy="3240360"/>
          </a:xfrm>
          <a:prstGeom prst="rect">
            <a:avLst/>
          </a:prstGeom>
          <a:noFill/>
          <a:ln w="0">
            <a:noFill/>
          </a:ln>
        </p:spPr>
        <p:txBody>
          <a:bodyPr lIns="0" tIns="0" rIns="0" bIns="0">
            <a:noAutofit/>
          </a:bodyPr>
          <a:lstStyle/>
          <a:p>
            <a:pPr>
              <a:lnSpc>
                <a:spcPct val="90000"/>
              </a:lnSpc>
              <a:spcBef>
                <a:spcPts val="600"/>
              </a:spcBef>
              <a:spcAft>
                <a:spcPts val="400"/>
              </a:spcAft>
              <a:tabLst>
                <a:tab pos="0" algn="l"/>
              </a:tabLst>
            </a:pPr>
            <a:endParaRPr lang="en-US" sz="1050" b="1" spc="-1" dirty="0">
              <a:solidFill>
                <a:srgbClr val="171717"/>
              </a:solidFill>
              <a:latin typeface="Mangal" panose="02040503050203030202" pitchFamily="18" charset="0"/>
              <a:cs typeface="Mangal" panose="02040503050203030202" pitchFamily="18" charset="0"/>
            </a:endParaRPr>
          </a:p>
        </p:txBody>
      </p:sp>
      <p:sp>
        <p:nvSpPr>
          <p:cNvPr id="780" name="TextShape 3"/>
          <p:cNvSpPr txBox="1"/>
          <p:nvPr/>
        </p:nvSpPr>
        <p:spPr>
          <a:xfrm>
            <a:off x="1930500" y="4763070"/>
            <a:ext cx="1156410" cy="273510"/>
          </a:xfrm>
          <a:prstGeom prst="rect">
            <a:avLst/>
          </a:prstGeom>
          <a:noFill/>
          <a:ln w="0">
            <a:noFill/>
          </a:ln>
        </p:spPr>
        <p:txBody>
          <a:bodyPr lIns="0" tIns="0" rIns="0" bIns="0" anchor="ctr">
            <a:noAutofit/>
          </a:bodyPr>
          <a:lstStyle/>
          <a:p>
            <a:pPr algn="r">
              <a:lnSpc>
                <a:spcPct val="100000"/>
              </a:lnSpc>
            </a:pPr>
            <a:fld id="{4776E532-CE05-4509-86CB-7C93E1362D18}" type="datetime3">
              <a:rPr lang="en-US" sz="750" spc="-1">
                <a:solidFill>
                  <a:srgbClr val="FFFFFF"/>
                </a:solidFill>
                <a:latin typeface="Arial"/>
              </a:rPr>
              <a:t>28 July 2023</a:t>
            </a:fld>
            <a:endParaRPr lang="en-GB" sz="750" spc="-1">
              <a:latin typeface="Times New Roman"/>
            </a:endParaRPr>
          </a:p>
        </p:txBody>
      </p:sp>
      <p:sp>
        <p:nvSpPr>
          <p:cNvPr id="782" name="TextShape 5"/>
          <p:cNvSpPr txBox="1"/>
          <p:nvPr/>
        </p:nvSpPr>
        <p:spPr>
          <a:xfrm>
            <a:off x="8473455" y="4767390"/>
            <a:ext cx="510570" cy="273510"/>
          </a:xfrm>
          <a:prstGeom prst="rect">
            <a:avLst/>
          </a:prstGeom>
          <a:noFill/>
          <a:ln w="0">
            <a:noFill/>
          </a:ln>
        </p:spPr>
        <p:txBody>
          <a:bodyPr lIns="0" tIns="0" rIns="0" bIns="0" anchor="ctr">
            <a:noAutofit/>
          </a:bodyPr>
          <a:lstStyle/>
          <a:p>
            <a:pPr algn="r">
              <a:lnSpc>
                <a:spcPct val="100000"/>
              </a:lnSpc>
            </a:pPr>
            <a:fld id="{471E2A76-1CC7-4F0D-9DC2-5006364A42AD}" type="slidenum">
              <a:rPr lang="en-US" sz="750" spc="-1">
                <a:solidFill>
                  <a:srgbClr val="FFFFFF"/>
                </a:solidFill>
                <a:latin typeface="Arial"/>
              </a:rPr>
              <a:t>25</a:t>
            </a:fld>
            <a:endParaRPr lang="en-GB" sz="750" spc="-1">
              <a:latin typeface="Times New Roman"/>
            </a:endParaRPr>
          </a:p>
        </p:txBody>
      </p:sp>
      <p:pic>
        <p:nvPicPr>
          <p:cNvPr id="6" name="Picture 5" descr="Chart&#10;&#10;Description automatically generated">
            <a:extLst>
              <a:ext uri="{FF2B5EF4-FFF2-40B4-BE49-F238E27FC236}">
                <a16:creationId xmlns:a16="http://schemas.microsoft.com/office/drawing/2014/main" id="{22261F94-892E-2F5D-4823-CBACB8ADD5B5}"/>
              </a:ext>
            </a:extLst>
          </p:cNvPr>
          <p:cNvPicPr>
            <a:picLocks noChangeAspect="1"/>
          </p:cNvPicPr>
          <p:nvPr/>
        </p:nvPicPr>
        <p:blipFill>
          <a:blip r:embed="rId5"/>
          <a:stretch>
            <a:fillRect/>
          </a:stretch>
        </p:blipFill>
        <p:spPr>
          <a:xfrm>
            <a:off x="6040138" y="2225906"/>
            <a:ext cx="2714630" cy="1980000"/>
          </a:xfrm>
          <a:prstGeom prst="rect">
            <a:avLst/>
          </a:prstGeom>
        </p:spPr>
      </p:pic>
      <p:pic>
        <p:nvPicPr>
          <p:cNvPr id="12" name="ezgif.com-gif-maker(6)">
            <a:hlinkClick r:id="" action="ppaction://media"/>
            <a:extLst>
              <a:ext uri="{FF2B5EF4-FFF2-40B4-BE49-F238E27FC236}">
                <a16:creationId xmlns:a16="http://schemas.microsoft.com/office/drawing/2014/main" id="{1FC13264-FC28-F3E1-E1E7-9759189180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7503" y="2225906"/>
            <a:ext cx="2722865" cy="1980000"/>
          </a:xfrm>
          <a:prstGeom prst="rect">
            <a:avLst/>
          </a:prstGeom>
        </p:spPr>
      </p:pic>
      <p:sp>
        <p:nvSpPr>
          <p:cNvPr id="13" name="TextBox 12">
            <a:extLst>
              <a:ext uri="{FF2B5EF4-FFF2-40B4-BE49-F238E27FC236}">
                <a16:creationId xmlns:a16="http://schemas.microsoft.com/office/drawing/2014/main" id="{F7FB5C88-F2D8-EFB3-8045-FAC8D9848524}"/>
              </a:ext>
            </a:extLst>
          </p:cNvPr>
          <p:cNvSpPr txBox="1"/>
          <p:nvPr/>
        </p:nvSpPr>
        <p:spPr>
          <a:xfrm>
            <a:off x="683568" y="4465456"/>
            <a:ext cx="2808312" cy="369332"/>
          </a:xfrm>
          <a:prstGeom prst="rect">
            <a:avLst/>
          </a:prstGeom>
          <a:solidFill>
            <a:schemeClr val="bg1"/>
          </a:solidFill>
          <a:ln>
            <a:solidFill>
              <a:schemeClr val="accent1"/>
            </a:solidFill>
          </a:ln>
        </p:spPr>
        <p:txBody>
          <a:bodyPr wrap="square" rtlCol="0">
            <a:spAutoFit/>
          </a:bodyPr>
          <a:lstStyle/>
          <a:p>
            <a:pPr algn="ctr"/>
            <a:r>
              <a:rPr lang="en-US" dirty="0">
                <a:solidFill>
                  <a:schemeClr val="accent1"/>
                </a:solidFill>
              </a:rPr>
              <a:t>High </a:t>
            </a:r>
            <a:r>
              <a:rPr lang="en-US" i="1" dirty="0">
                <a:solidFill>
                  <a:schemeClr val="accent1"/>
                </a:solidFill>
              </a:rPr>
              <a:t>Q</a:t>
            </a:r>
            <a:r>
              <a:rPr lang="en-US" i="1" baseline="-25000" dirty="0">
                <a:solidFill>
                  <a:schemeClr val="accent1"/>
                </a:solidFill>
              </a:rPr>
              <a:t>s</a:t>
            </a:r>
            <a:r>
              <a:rPr lang="en-US" dirty="0">
                <a:solidFill>
                  <a:schemeClr val="accent1"/>
                </a:solidFill>
              </a:rPr>
              <a:t> destroys bunch!</a:t>
            </a:r>
            <a:endParaRPr lang="en-GB" dirty="0">
              <a:solidFill>
                <a:schemeClr val="accent1"/>
              </a:solidFill>
            </a:endParaRPr>
          </a:p>
        </p:txBody>
      </p:sp>
      <p:pic>
        <p:nvPicPr>
          <p:cNvPr id="9" name="Picture 8">
            <a:extLst>
              <a:ext uri="{FF2B5EF4-FFF2-40B4-BE49-F238E27FC236}">
                <a16:creationId xmlns:a16="http://schemas.microsoft.com/office/drawing/2014/main" id="{86FA1A83-69C6-0675-7DE6-279BF6E7C7C8}"/>
              </a:ext>
            </a:extLst>
          </p:cNvPr>
          <p:cNvPicPr>
            <a:picLocks noChangeAspect="1"/>
          </p:cNvPicPr>
          <p:nvPr/>
        </p:nvPicPr>
        <p:blipFill>
          <a:blip r:embed="rId7"/>
          <a:stretch>
            <a:fillRect/>
          </a:stretch>
        </p:blipFill>
        <p:spPr>
          <a:xfrm>
            <a:off x="3131869" y="2225906"/>
            <a:ext cx="2880262" cy="1980000"/>
          </a:xfrm>
          <a:prstGeom prst="rect">
            <a:avLst/>
          </a:prstGeom>
        </p:spPr>
      </p:pic>
      <p:sp>
        <p:nvSpPr>
          <p:cNvPr id="7" name="Titre 6"/>
          <p:cNvSpPr>
            <a:spLocks noGrp="1"/>
          </p:cNvSpPr>
          <p:nvPr>
            <p:ph type="title"/>
          </p:nvPr>
        </p:nvSpPr>
        <p:spPr/>
        <p:txBody>
          <a:bodyPr/>
          <a:lstStyle/>
          <a:p>
            <a:r>
              <a:rPr lang="en-US" dirty="0" smtClean="0"/>
              <a:t>How many RF stations?</a:t>
            </a:r>
            <a:br>
              <a:rPr lang="en-US" dirty="0" smtClean="0"/>
            </a:br>
            <a:r>
              <a:rPr lang="en-US" dirty="0"/>
              <a:t>Examples: </a:t>
            </a:r>
            <a:r>
              <a:rPr lang="en-US" dirty="0" err="1"/>
              <a:t>nRF</a:t>
            </a:r>
            <a:r>
              <a:rPr lang="en-US" dirty="0"/>
              <a:t> = 4</a:t>
            </a:r>
            <a:br>
              <a:rPr lang="en-US" dirty="0"/>
            </a:br>
            <a:endParaRPr lang="fr-FR" dirty="0"/>
          </a:p>
        </p:txBody>
      </p:sp>
      <mc:AlternateContent xmlns:mc="http://schemas.openxmlformats.org/markup-compatibility/2006" xmlns:a14="http://schemas.microsoft.com/office/drawing/2010/main">
        <mc:Choice Requires="a14">
          <p:sp>
            <p:nvSpPr>
              <p:cNvPr id="8" name="Espace réservé du contenu 7"/>
              <p:cNvSpPr>
                <a:spLocks noGrp="1"/>
              </p:cNvSpPr>
              <p:nvPr>
                <p:ph sz="quarter" idx="12"/>
              </p:nvPr>
            </p:nvSpPr>
            <p:spPr>
              <a:xfrm>
                <a:off x="457200" y="1276350"/>
                <a:ext cx="8305800" cy="1080254"/>
              </a:xfrm>
            </p:spPr>
            <p:txBody>
              <a:bodyPr>
                <a:normAutofit fontScale="62500" lnSpcReduction="20000"/>
              </a:bodyPr>
              <a:lstStyle/>
              <a:p>
                <a:r>
                  <a:rPr lang="en-US" dirty="0" smtClean="0"/>
                  <a:t>RCS1</a:t>
                </a:r>
                <a:r>
                  <a:rPr lang="en-US" dirty="0"/>
                  <a:t>, no </a:t>
                </a:r>
                <a:r>
                  <a:rPr lang="en-US" dirty="0" smtClean="0"/>
                  <a:t>induced voltage,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𝜖</m:t>
                        </m:r>
                      </m:e>
                      <m:sub>
                        <m:r>
                          <a:rPr lang="fr-FR" b="0" i="1" smtClean="0">
                            <a:latin typeface="Cambria Math" panose="02040503050406030204" pitchFamily="18" charset="0"/>
                          </a:rPr>
                          <m:t>𝐿</m:t>
                        </m:r>
                      </m:sub>
                    </m:sSub>
                  </m:oMath>
                </a14:m>
                <a:r>
                  <a:rPr lang="en-US" dirty="0" smtClean="0"/>
                  <a:t> </a:t>
                </a:r>
                <a:r>
                  <a:rPr lang="en-US" dirty="0"/>
                  <a:t>= 0.31 </a:t>
                </a:r>
                <a:r>
                  <a:rPr lang="en-US" dirty="0" smtClean="0"/>
                  <a:t>eVs</a:t>
                </a:r>
              </a:p>
              <a:p>
                <a:pPr marL="0" indent="0">
                  <a:buNone/>
                </a:pPr>
                <a14:m>
                  <m:oMathPara xmlns:m="http://schemas.openxmlformats.org/officeDocument/2006/math">
                    <m:oMathParaPr>
                      <m:jc m:val="centerGroup"/>
                    </m:oMathParaPr>
                    <m:oMath xmlns:m="http://schemas.openxmlformats.org/officeDocument/2006/math">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𝑄</m:t>
                              </m:r>
                            </m:e>
                            <m:sub>
                              <m:r>
                                <a:rPr lang="fr-FR" b="0" i="1" smtClean="0">
                                  <a:latin typeface="Cambria Math" panose="02040503050406030204" pitchFamily="18" charset="0"/>
                                </a:rPr>
                                <m:t>𝑠</m:t>
                              </m:r>
                            </m:sub>
                          </m:sSub>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𝑛</m:t>
                              </m:r>
                            </m:e>
                            <m:sub>
                              <m:r>
                                <a:rPr lang="fr-FR" b="0" i="1" smtClean="0">
                                  <a:latin typeface="Cambria Math" panose="02040503050406030204" pitchFamily="18" charset="0"/>
                                </a:rPr>
                                <m:t>𝑅𝐹</m:t>
                              </m:r>
                            </m:sub>
                          </m:sSub>
                        </m:den>
                      </m:f>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1.5</m:t>
                          </m:r>
                        </m:num>
                        <m:den>
                          <m:r>
                            <a:rPr lang="fr-FR" b="0" i="1" smtClean="0">
                              <a:latin typeface="Cambria Math" panose="02040503050406030204" pitchFamily="18" charset="0"/>
                            </a:rPr>
                            <m:t>4</m:t>
                          </m:r>
                        </m:den>
                      </m:f>
                      <m:r>
                        <a:rPr lang="fr-FR" b="0" i="1" smtClean="0">
                          <a:latin typeface="Cambria Math" panose="02040503050406030204" pitchFamily="18" charset="0"/>
                        </a:rPr>
                        <m:t>=0.38</m:t>
                      </m:r>
                    </m:oMath>
                  </m:oMathPara>
                </a14:m>
                <a:endParaRPr lang="en-US" dirty="0"/>
              </a:p>
              <a:p>
                <a:endParaRPr lang="fr-FR" dirty="0"/>
              </a:p>
            </p:txBody>
          </p:sp>
        </mc:Choice>
        <mc:Fallback xmlns="">
          <p:sp>
            <p:nvSpPr>
              <p:cNvPr id="8" name="Espace réservé du contenu 7"/>
              <p:cNvSpPr>
                <a:spLocks noGrp="1" noRot="1" noChangeAspect="1" noMove="1" noResize="1" noEditPoints="1" noAdjustHandles="1" noChangeArrowheads="1" noChangeShapeType="1" noTextEdit="1"/>
              </p:cNvSpPr>
              <p:nvPr>
                <p:ph sz="quarter" idx="12"/>
              </p:nvPr>
            </p:nvSpPr>
            <p:spPr>
              <a:xfrm>
                <a:off x="457200" y="1276350"/>
                <a:ext cx="8305800" cy="1080254"/>
              </a:xfrm>
              <a:blipFill>
                <a:blip r:embed="rId8"/>
                <a:stretch>
                  <a:fillRect l="-440" t="-7865"/>
                </a:stretch>
              </a:blipFill>
            </p:spPr>
            <p:txBody>
              <a:bodyPr/>
              <a:lstStyle/>
              <a:p>
                <a:r>
                  <a:rPr lang="fr-FR">
                    <a:noFill/>
                  </a:rPr>
                  <a:t> </a:t>
                </a:r>
              </a:p>
            </p:txBody>
          </p:sp>
        </mc:Fallback>
      </mc:AlternateContent>
      <p:sp>
        <p:nvSpPr>
          <p:cNvPr id="17" name="TextBox 2">
            <a:extLst>
              <a:ext uri="{FF2B5EF4-FFF2-40B4-BE49-F238E27FC236}">
                <a16:creationId xmlns:a16="http://schemas.microsoft.com/office/drawing/2014/main" id="{BE84A62D-2835-05A6-33C3-841EECD9933F}"/>
              </a:ext>
            </a:extLst>
          </p:cNvPr>
          <p:cNvSpPr txBox="1"/>
          <p:nvPr/>
        </p:nvSpPr>
        <p:spPr>
          <a:xfrm>
            <a:off x="4355976" y="2244766"/>
            <a:ext cx="846877"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¼  turn</a:t>
            </a:r>
            <a:endParaRPr lang="en-GB" dirty="0">
              <a:latin typeface="Calibri" panose="020F0502020204030204" pitchFamily="34" charset="0"/>
              <a:cs typeface="Calibri" panose="020F0502020204030204" pitchFamily="34" charset="0"/>
            </a:endParaRPr>
          </a:p>
        </p:txBody>
      </p:sp>
      <p:sp>
        <p:nvSpPr>
          <p:cNvPr id="14" name="TextBox 3">
            <a:extLst>
              <a:ext uri="{FF2B5EF4-FFF2-40B4-BE49-F238E27FC236}">
                <a16:creationId xmlns:a16="http://schemas.microsoft.com/office/drawing/2014/main" id="{465EEC14-B33E-3BD1-7FE4-348B388628CF}"/>
              </a:ext>
            </a:extLst>
          </p:cNvPr>
          <p:cNvSpPr txBox="1"/>
          <p:nvPr/>
        </p:nvSpPr>
        <p:spPr>
          <a:xfrm>
            <a:off x="6012160" y="1192396"/>
            <a:ext cx="295232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70C0"/>
                </a:solidFill>
                <a:effectLst/>
                <a:uLnTx/>
                <a:uFillTx/>
                <a:latin typeface="Arial"/>
                <a:ea typeface="+mn-ea"/>
                <a:cs typeface="+mn-cs"/>
              </a:rPr>
              <a:t>Courtesy: F</a:t>
            </a:r>
            <a:r>
              <a:rPr kumimoji="0" lang="en-US" sz="1200" b="1" i="0" u="none" strike="noStrike" kern="1200" cap="none" spc="0" normalizeH="0" baseline="0" noProof="0" dirty="0">
                <a:ln>
                  <a:noFill/>
                </a:ln>
                <a:solidFill>
                  <a:srgbClr val="0070C0"/>
                </a:solidFill>
                <a:effectLst/>
                <a:uLnTx/>
                <a:uFillTx/>
                <a:latin typeface="Arial"/>
                <a:ea typeface="+mn-ea"/>
                <a:cs typeface="+mn-cs"/>
              </a:rPr>
              <a:t>. </a:t>
            </a:r>
            <a:r>
              <a:rPr kumimoji="0" lang="en-US" sz="1200" b="1" i="0" u="none" strike="noStrike" kern="1200" cap="none" spc="0" normalizeH="0" baseline="0" noProof="0" dirty="0" smtClean="0">
                <a:ln>
                  <a:noFill/>
                </a:ln>
                <a:solidFill>
                  <a:srgbClr val="0070C0"/>
                </a:solidFill>
                <a:effectLst/>
                <a:uLnTx/>
                <a:uFillTx/>
                <a:latin typeface="Arial"/>
                <a:ea typeface="+mn-ea"/>
                <a:cs typeface="+mn-cs"/>
              </a:rPr>
              <a:t>Batsch</a:t>
            </a:r>
            <a:endParaRPr kumimoji="0" lang="en-GB" sz="1200" b="1" i="0" u="none" strike="noStrike" kern="1200" cap="none" spc="0" normalizeH="0" baseline="0" noProof="0" dirty="0">
              <a:ln>
                <a:noFill/>
              </a:ln>
              <a:solidFill>
                <a:srgbClr val="0070C0"/>
              </a:solidFill>
              <a:effectLst/>
              <a:uLnTx/>
              <a:uFillTx/>
              <a:latin typeface="Arial"/>
              <a:ea typeface="+mn-ea"/>
              <a:cs typeface="+mn-cs"/>
            </a:endParaRPr>
          </a:p>
        </p:txBody>
      </p:sp>
      <p:sp>
        <p:nvSpPr>
          <p:cNvPr id="16" name="Espace réservé du numéro de diapositive 2"/>
          <p:cNvSpPr>
            <a:spLocks noGrp="1"/>
          </p:cNvSpPr>
          <p:nvPr>
            <p:ph type="sldNum" sz="quarter" idx="4"/>
          </p:nvPr>
        </p:nvSpPr>
        <p:spPr>
          <a:xfrm>
            <a:off x="7848600" y="4904185"/>
            <a:ext cx="457200" cy="273844"/>
          </a:xfrm>
        </p:spPr>
        <p:txBody>
          <a:bodyPr/>
          <a:lstStyle/>
          <a:p>
            <a:fld id="{974172A1-1CBF-0B40-9234-7D4D80EC19EA}" type="slidenum">
              <a:rPr lang="en-GB" smtClean="0"/>
              <a:pPr/>
              <a:t>25</a:t>
            </a:fld>
            <a:endParaRPr lang="en-GB" dirty="0"/>
          </a:p>
        </p:txBody>
      </p:sp>
    </p:spTree>
    <p:extLst>
      <p:ext uri="{BB962C8B-B14F-4D97-AF65-F5344CB8AC3E}">
        <p14:creationId xmlns:p14="http://schemas.microsoft.com/office/powerpoint/2010/main" val="97631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2"/>
                </p:tgtEl>
              </p:cMediaNode>
            </p:video>
          </p:childTnLst>
        </p:cTn>
      </p:par>
    </p:tnLst>
    <p:bldLst>
      <p:bldP spid="13"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TextShape 1"/>
          <p:cNvSpPr txBox="1"/>
          <p:nvPr/>
        </p:nvSpPr>
        <p:spPr>
          <a:xfrm>
            <a:off x="0" y="1173571"/>
            <a:ext cx="8197368" cy="3240360"/>
          </a:xfrm>
          <a:prstGeom prst="rect">
            <a:avLst/>
          </a:prstGeom>
          <a:noFill/>
          <a:ln w="0">
            <a:noFill/>
          </a:ln>
        </p:spPr>
        <p:txBody>
          <a:bodyPr lIns="0" tIns="0" rIns="0" bIns="0">
            <a:noAutofit/>
          </a:bodyPr>
          <a:lstStyle/>
          <a:p>
            <a:pPr>
              <a:lnSpc>
                <a:spcPct val="90000"/>
              </a:lnSpc>
              <a:spcBef>
                <a:spcPts val="600"/>
              </a:spcBef>
              <a:spcAft>
                <a:spcPts val="400"/>
              </a:spcAft>
              <a:tabLst>
                <a:tab pos="0" algn="l"/>
              </a:tabLst>
            </a:pPr>
            <a:endParaRPr lang="en-US" sz="1050" b="1" spc="-1" dirty="0">
              <a:solidFill>
                <a:srgbClr val="171717"/>
              </a:solidFill>
              <a:latin typeface="Mangal" panose="02040503050203030202" pitchFamily="18" charset="0"/>
              <a:cs typeface="Mangal" panose="02040503050203030202" pitchFamily="18" charset="0"/>
            </a:endParaRPr>
          </a:p>
        </p:txBody>
      </p:sp>
      <p:sp>
        <p:nvSpPr>
          <p:cNvPr id="780" name="TextShape 3"/>
          <p:cNvSpPr txBox="1"/>
          <p:nvPr/>
        </p:nvSpPr>
        <p:spPr>
          <a:xfrm>
            <a:off x="1930500" y="4763070"/>
            <a:ext cx="1156410" cy="273510"/>
          </a:xfrm>
          <a:prstGeom prst="rect">
            <a:avLst/>
          </a:prstGeom>
          <a:noFill/>
          <a:ln w="0">
            <a:noFill/>
          </a:ln>
        </p:spPr>
        <p:txBody>
          <a:bodyPr lIns="0" tIns="0" rIns="0" bIns="0" anchor="ctr">
            <a:noAutofit/>
          </a:bodyPr>
          <a:lstStyle/>
          <a:p>
            <a:pPr algn="r">
              <a:lnSpc>
                <a:spcPct val="100000"/>
              </a:lnSpc>
            </a:pPr>
            <a:fld id="{4776E532-CE05-4509-86CB-7C93E1362D18}" type="datetime3">
              <a:rPr lang="en-US" sz="750" spc="-1">
                <a:solidFill>
                  <a:srgbClr val="FFFFFF"/>
                </a:solidFill>
                <a:latin typeface="Arial"/>
              </a:rPr>
              <a:t>28 July 2023</a:t>
            </a:fld>
            <a:endParaRPr lang="en-GB" sz="750" spc="-1">
              <a:latin typeface="Times New Roman"/>
            </a:endParaRPr>
          </a:p>
        </p:txBody>
      </p:sp>
      <p:sp>
        <p:nvSpPr>
          <p:cNvPr id="782" name="TextShape 5"/>
          <p:cNvSpPr txBox="1"/>
          <p:nvPr/>
        </p:nvSpPr>
        <p:spPr>
          <a:xfrm>
            <a:off x="8473455" y="4767390"/>
            <a:ext cx="510570" cy="273510"/>
          </a:xfrm>
          <a:prstGeom prst="rect">
            <a:avLst/>
          </a:prstGeom>
          <a:noFill/>
          <a:ln w="0">
            <a:noFill/>
          </a:ln>
        </p:spPr>
        <p:txBody>
          <a:bodyPr lIns="0" tIns="0" rIns="0" bIns="0" anchor="ctr">
            <a:noAutofit/>
          </a:bodyPr>
          <a:lstStyle/>
          <a:p>
            <a:pPr algn="r">
              <a:lnSpc>
                <a:spcPct val="100000"/>
              </a:lnSpc>
            </a:pPr>
            <a:fld id="{471E2A76-1CC7-4F0D-9DC2-5006364A42AD}" type="slidenum">
              <a:rPr lang="en-US" sz="750" spc="-1">
                <a:solidFill>
                  <a:srgbClr val="FFFFFF"/>
                </a:solidFill>
                <a:latin typeface="Arial"/>
              </a:rPr>
              <a:t>26</a:t>
            </a:fld>
            <a:endParaRPr lang="en-GB" sz="750" spc="-1">
              <a:latin typeface="Times New Roman"/>
            </a:endParaRPr>
          </a:p>
        </p:txBody>
      </p:sp>
      <p:sp>
        <p:nvSpPr>
          <p:cNvPr id="7" name="Titre 6"/>
          <p:cNvSpPr>
            <a:spLocks noGrp="1"/>
          </p:cNvSpPr>
          <p:nvPr>
            <p:ph type="title"/>
          </p:nvPr>
        </p:nvSpPr>
        <p:spPr/>
        <p:txBody>
          <a:bodyPr/>
          <a:lstStyle/>
          <a:p>
            <a:r>
              <a:rPr lang="en-US" dirty="0" smtClean="0"/>
              <a:t>How many RF stations?</a:t>
            </a:r>
            <a:br>
              <a:rPr lang="en-US" dirty="0" smtClean="0"/>
            </a:br>
            <a:r>
              <a:rPr lang="en-US" dirty="0"/>
              <a:t>Examples: </a:t>
            </a:r>
            <a:r>
              <a:rPr lang="en-US" dirty="0" err="1"/>
              <a:t>nRF</a:t>
            </a:r>
            <a:r>
              <a:rPr lang="en-US" dirty="0"/>
              <a:t> = </a:t>
            </a:r>
            <a:r>
              <a:rPr lang="en-US" dirty="0" smtClean="0"/>
              <a:t>32</a:t>
            </a:r>
            <a:r>
              <a:rPr lang="en-US" dirty="0"/>
              <a:t/>
            </a:r>
            <a:br>
              <a:rPr lang="en-US" dirty="0"/>
            </a:br>
            <a:endParaRPr lang="fr-FR" dirty="0"/>
          </a:p>
        </p:txBody>
      </p:sp>
      <mc:AlternateContent xmlns:mc="http://schemas.openxmlformats.org/markup-compatibility/2006" xmlns:a14="http://schemas.microsoft.com/office/drawing/2010/main">
        <mc:Choice Requires="a14">
          <p:sp>
            <p:nvSpPr>
              <p:cNvPr id="8" name="Espace réservé du contenu 7"/>
              <p:cNvSpPr>
                <a:spLocks noGrp="1"/>
              </p:cNvSpPr>
              <p:nvPr>
                <p:ph sz="quarter" idx="12"/>
              </p:nvPr>
            </p:nvSpPr>
            <p:spPr>
              <a:xfrm>
                <a:off x="457200" y="1276350"/>
                <a:ext cx="8305800" cy="1080254"/>
              </a:xfrm>
            </p:spPr>
            <p:txBody>
              <a:bodyPr>
                <a:normAutofit fontScale="62500" lnSpcReduction="20000"/>
              </a:bodyPr>
              <a:lstStyle/>
              <a:p>
                <a:r>
                  <a:rPr lang="en-US" dirty="0" smtClean="0"/>
                  <a:t>RCS1</a:t>
                </a:r>
                <a:r>
                  <a:rPr lang="en-US" dirty="0"/>
                  <a:t>, no </a:t>
                </a:r>
                <a:r>
                  <a:rPr lang="en-US" dirty="0" smtClean="0"/>
                  <a:t>induced voltage,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𝜖</m:t>
                        </m:r>
                      </m:e>
                      <m:sub>
                        <m:r>
                          <a:rPr lang="fr-FR" b="0" i="1" smtClean="0">
                            <a:latin typeface="Cambria Math" panose="02040503050406030204" pitchFamily="18" charset="0"/>
                          </a:rPr>
                          <m:t>𝐿</m:t>
                        </m:r>
                      </m:sub>
                    </m:sSub>
                  </m:oMath>
                </a14:m>
                <a:r>
                  <a:rPr lang="en-US" dirty="0" smtClean="0"/>
                  <a:t> </a:t>
                </a:r>
                <a:r>
                  <a:rPr lang="en-US" dirty="0"/>
                  <a:t>= 0.31 </a:t>
                </a:r>
                <a:r>
                  <a:rPr lang="en-US" dirty="0" smtClean="0"/>
                  <a:t>eVs</a:t>
                </a:r>
              </a:p>
              <a:p>
                <a:pPr marL="0" indent="0">
                  <a:buNone/>
                </a:pPr>
                <a14:m>
                  <m:oMathPara xmlns:m="http://schemas.openxmlformats.org/officeDocument/2006/math">
                    <m:oMathParaPr>
                      <m:jc m:val="centerGroup"/>
                    </m:oMathParaPr>
                    <m:oMath xmlns:m="http://schemas.openxmlformats.org/officeDocument/2006/math">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𝑄</m:t>
                              </m:r>
                            </m:e>
                            <m:sub>
                              <m:r>
                                <a:rPr lang="fr-FR" b="0" i="1" smtClean="0">
                                  <a:latin typeface="Cambria Math" panose="02040503050406030204" pitchFamily="18" charset="0"/>
                                </a:rPr>
                                <m:t>𝑠</m:t>
                              </m:r>
                            </m:sub>
                          </m:sSub>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𝑛</m:t>
                              </m:r>
                            </m:e>
                            <m:sub>
                              <m:r>
                                <a:rPr lang="fr-FR" b="0" i="1" smtClean="0">
                                  <a:latin typeface="Cambria Math" panose="02040503050406030204" pitchFamily="18" charset="0"/>
                                </a:rPr>
                                <m:t>𝑅𝐹</m:t>
                              </m:r>
                            </m:sub>
                          </m:sSub>
                        </m:den>
                      </m:f>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1.5</m:t>
                          </m:r>
                        </m:num>
                        <m:den>
                          <m:r>
                            <a:rPr lang="fr-FR" b="0" i="1" smtClean="0">
                              <a:latin typeface="Cambria Math" panose="02040503050406030204" pitchFamily="18" charset="0"/>
                            </a:rPr>
                            <m:t>32</m:t>
                          </m:r>
                        </m:den>
                      </m:f>
                      <m:r>
                        <a:rPr lang="fr-FR" b="0" i="1" smtClean="0">
                          <a:latin typeface="Cambria Math" panose="02040503050406030204" pitchFamily="18" charset="0"/>
                        </a:rPr>
                        <m:t>=0.05</m:t>
                      </m:r>
                    </m:oMath>
                  </m:oMathPara>
                </a14:m>
                <a:endParaRPr lang="en-US" dirty="0"/>
              </a:p>
              <a:p>
                <a:endParaRPr lang="fr-FR" dirty="0"/>
              </a:p>
            </p:txBody>
          </p:sp>
        </mc:Choice>
        <mc:Fallback xmlns="">
          <p:sp>
            <p:nvSpPr>
              <p:cNvPr id="8" name="Espace réservé du contenu 7"/>
              <p:cNvSpPr>
                <a:spLocks noGrp="1" noRot="1" noChangeAspect="1" noMove="1" noResize="1" noEditPoints="1" noAdjustHandles="1" noChangeArrowheads="1" noChangeShapeType="1" noTextEdit="1"/>
              </p:cNvSpPr>
              <p:nvPr>
                <p:ph sz="quarter" idx="12"/>
              </p:nvPr>
            </p:nvSpPr>
            <p:spPr>
              <a:xfrm>
                <a:off x="457200" y="1276350"/>
                <a:ext cx="8305800" cy="1080254"/>
              </a:xfrm>
              <a:blipFill>
                <a:blip r:embed="rId5"/>
                <a:stretch>
                  <a:fillRect l="-440" t="-7865"/>
                </a:stretch>
              </a:blipFill>
            </p:spPr>
            <p:txBody>
              <a:bodyPr/>
              <a:lstStyle/>
              <a:p>
                <a:r>
                  <a:rPr lang="fr-FR">
                    <a:noFill/>
                  </a:rPr>
                  <a:t> </a:t>
                </a:r>
              </a:p>
            </p:txBody>
          </p:sp>
        </mc:Fallback>
      </mc:AlternateContent>
      <p:pic>
        <p:nvPicPr>
          <p:cNvPr id="14" name="ezgif.com-gif-maker(6)">
            <a:hlinkClick r:id="" action="ppaction://media"/>
            <a:extLst>
              <a:ext uri="{FF2B5EF4-FFF2-40B4-BE49-F238E27FC236}">
                <a16:creationId xmlns:a16="http://schemas.microsoft.com/office/drawing/2014/main" id="{215279DE-D69E-07EC-5D1D-A1C487D7C8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7460" y="2244766"/>
            <a:ext cx="2722865" cy="1980000"/>
          </a:xfrm>
          <a:prstGeom prst="rect">
            <a:avLst/>
          </a:prstGeom>
        </p:spPr>
      </p:pic>
      <p:pic>
        <p:nvPicPr>
          <p:cNvPr id="15" name="Picture 2">
            <a:extLst>
              <a:ext uri="{FF2B5EF4-FFF2-40B4-BE49-F238E27FC236}">
                <a16:creationId xmlns:a16="http://schemas.microsoft.com/office/drawing/2014/main" id="{D2711046-C068-1341-34E9-02025BD15169}"/>
              </a:ext>
            </a:extLst>
          </p:cNvPr>
          <p:cNvPicPr>
            <a:picLocks noChangeAspect="1"/>
          </p:cNvPicPr>
          <p:nvPr/>
        </p:nvPicPr>
        <p:blipFill>
          <a:blip r:embed="rId7"/>
          <a:srcRect/>
          <a:stretch/>
        </p:blipFill>
        <p:spPr>
          <a:xfrm>
            <a:off x="3139262" y="2240458"/>
            <a:ext cx="2714629" cy="1980000"/>
          </a:xfrm>
          <a:prstGeom prst="rect">
            <a:avLst/>
          </a:prstGeom>
        </p:spPr>
      </p:pic>
      <p:sp>
        <p:nvSpPr>
          <p:cNvPr id="16" name="TextBox 12">
            <a:extLst>
              <a:ext uri="{FF2B5EF4-FFF2-40B4-BE49-F238E27FC236}">
                <a16:creationId xmlns:a16="http://schemas.microsoft.com/office/drawing/2014/main" id="{F7FB5C88-F2D8-EFB3-8045-FAC8D9848524}"/>
              </a:ext>
            </a:extLst>
          </p:cNvPr>
          <p:cNvSpPr txBox="1"/>
          <p:nvPr/>
        </p:nvSpPr>
        <p:spPr>
          <a:xfrm>
            <a:off x="629453" y="4412395"/>
            <a:ext cx="3429926" cy="369332"/>
          </a:xfrm>
          <a:prstGeom prst="rect">
            <a:avLst/>
          </a:prstGeom>
          <a:noFill/>
        </p:spPr>
        <p:txBody>
          <a:bodyPr wrap="square" rtlCol="0">
            <a:spAutoFit/>
          </a:bodyPr>
          <a:lstStyle/>
          <a:p>
            <a:r>
              <a:rPr lang="en-US" b="1" dirty="0">
                <a:solidFill>
                  <a:schemeClr val="accent5"/>
                </a:solidFill>
              </a:rPr>
              <a:t>Emittance growth: 4% </a:t>
            </a:r>
            <a:endParaRPr lang="en-GB" b="1" dirty="0">
              <a:solidFill>
                <a:schemeClr val="accent5"/>
              </a:solidFill>
            </a:endParaRPr>
          </a:p>
        </p:txBody>
      </p:sp>
      <p:sp>
        <p:nvSpPr>
          <p:cNvPr id="11" name="TextBox 3">
            <a:extLst>
              <a:ext uri="{FF2B5EF4-FFF2-40B4-BE49-F238E27FC236}">
                <a16:creationId xmlns:a16="http://schemas.microsoft.com/office/drawing/2014/main" id="{465EEC14-B33E-3BD1-7FE4-348B388628CF}"/>
              </a:ext>
            </a:extLst>
          </p:cNvPr>
          <p:cNvSpPr txBox="1"/>
          <p:nvPr/>
        </p:nvSpPr>
        <p:spPr>
          <a:xfrm>
            <a:off x="6012160" y="1192396"/>
            <a:ext cx="295232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70C0"/>
                </a:solidFill>
                <a:effectLst/>
                <a:uLnTx/>
                <a:uFillTx/>
                <a:latin typeface="Arial"/>
                <a:ea typeface="+mn-ea"/>
                <a:cs typeface="+mn-cs"/>
              </a:rPr>
              <a:t>Courtesy: F</a:t>
            </a:r>
            <a:r>
              <a:rPr kumimoji="0" lang="en-US" sz="1200" b="1" i="0" u="none" strike="noStrike" kern="1200" cap="none" spc="0" normalizeH="0" baseline="0" noProof="0">
                <a:ln>
                  <a:noFill/>
                </a:ln>
                <a:solidFill>
                  <a:srgbClr val="0070C0"/>
                </a:solidFill>
                <a:effectLst/>
                <a:uLnTx/>
                <a:uFillTx/>
                <a:latin typeface="Arial"/>
                <a:ea typeface="+mn-ea"/>
                <a:cs typeface="+mn-cs"/>
              </a:rPr>
              <a:t>. </a:t>
            </a:r>
            <a:r>
              <a:rPr kumimoji="0" lang="en-US" sz="1200" b="1" i="0" u="none" strike="noStrike" kern="1200" cap="none" spc="0" normalizeH="0" baseline="0" noProof="0" dirty="0" smtClean="0">
                <a:ln>
                  <a:noFill/>
                </a:ln>
                <a:solidFill>
                  <a:srgbClr val="0070C0"/>
                </a:solidFill>
                <a:effectLst/>
                <a:uLnTx/>
                <a:uFillTx/>
                <a:latin typeface="Arial"/>
                <a:ea typeface="+mn-ea"/>
                <a:cs typeface="+mn-cs"/>
              </a:rPr>
              <a:t>Batsch</a:t>
            </a:r>
            <a:endParaRPr kumimoji="0" lang="en-GB" sz="1200" b="1" i="0" u="none" strike="noStrike" kern="1200" cap="none" spc="0" normalizeH="0" baseline="0" noProof="0" dirty="0">
              <a:ln>
                <a:noFill/>
              </a:ln>
              <a:solidFill>
                <a:srgbClr val="0070C0"/>
              </a:solidFill>
              <a:effectLst/>
              <a:uLnTx/>
              <a:uFillTx/>
              <a:latin typeface="Arial"/>
              <a:ea typeface="+mn-ea"/>
              <a:cs typeface="+mn-cs"/>
            </a:endParaRPr>
          </a:p>
        </p:txBody>
      </p:sp>
      <p:sp>
        <p:nvSpPr>
          <p:cNvPr id="17" name="Espace réservé du numéro de diapositive 2"/>
          <p:cNvSpPr>
            <a:spLocks noGrp="1"/>
          </p:cNvSpPr>
          <p:nvPr>
            <p:ph type="sldNum" sz="quarter" idx="4"/>
          </p:nvPr>
        </p:nvSpPr>
        <p:spPr>
          <a:xfrm>
            <a:off x="7848600" y="4904185"/>
            <a:ext cx="457200" cy="273844"/>
          </a:xfrm>
        </p:spPr>
        <p:txBody>
          <a:bodyPr/>
          <a:lstStyle/>
          <a:p>
            <a:fld id="{974172A1-1CBF-0B40-9234-7D4D80EC19EA}" type="slidenum">
              <a:rPr lang="en-GB" smtClean="0"/>
              <a:pPr/>
              <a:t>26</a:t>
            </a:fld>
            <a:endParaRPr lang="en-GB" dirty="0"/>
          </a:p>
        </p:txBody>
      </p:sp>
    </p:spTree>
    <p:extLst>
      <p:ext uri="{BB962C8B-B14F-4D97-AF65-F5344CB8AC3E}">
        <p14:creationId xmlns:p14="http://schemas.microsoft.com/office/powerpoint/2010/main" val="321825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0"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4"/>
                </p:tgtEl>
              </p:cMediaNode>
            </p:video>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974172A1-1CBF-0B40-9234-7D4D80EC19EA}" type="slidenum">
              <a:rPr lang="en-GB" smtClean="0"/>
              <a:pPr/>
              <a:t>27</a:t>
            </a:fld>
            <a:endParaRPr lang="en-GB" dirty="0"/>
          </a:p>
        </p:txBody>
      </p:sp>
      <p:sp>
        <p:nvSpPr>
          <p:cNvPr id="4" name="Titre 3"/>
          <p:cNvSpPr>
            <a:spLocks noGrp="1"/>
          </p:cNvSpPr>
          <p:nvPr>
            <p:ph type="title"/>
          </p:nvPr>
        </p:nvSpPr>
        <p:spPr/>
        <p:txBody>
          <a:bodyPr/>
          <a:lstStyle/>
          <a:p>
            <a:r>
              <a:rPr lang="fr-FR" dirty="0" smtClean="0"/>
              <a:t>How </a:t>
            </a:r>
            <a:r>
              <a:rPr lang="fr-FR" dirty="0" err="1" smtClean="0"/>
              <a:t>many</a:t>
            </a:r>
            <a:r>
              <a:rPr lang="fr-FR" dirty="0" smtClean="0"/>
              <a:t> RF stations</a:t>
            </a:r>
            <a:endParaRPr lang="fr-FR" dirty="0"/>
          </a:p>
        </p:txBody>
      </p:sp>
      <p:pic>
        <p:nvPicPr>
          <p:cNvPr id="5" name="Picture 14" descr="Chart, scatter chart&#10;&#10;Description automatically generated">
            <a:extLst>
              <a:ext uri="{FF2B5EF4-FFF2-40B4-BE49-F238E27FC236}">
                <a16:creationId xmlns:a16="http://schemas.microsoft.com/office/drawing/2014/main" id="{2D31BC4C-D291-8C0C-6468-7CB3003DB276}"/>
              </a:ext>
            </a:extLst>
          </p:cNvPr>
          <p:cNvPicPr>
            <a:picLocks noGrp="1" noChangeAspect="1"/>
          </p:cNvPicPr>
          <p:nvPr>
            <p:ph sz="quarter" idx="12"/>
          </p:nvPr>
        </p:nvPicPr>
        <p:blipFill>
          <a:blip r:embed="rId2"/>
          <a:stretch>
            <a:fillRect/>
          </a:stretch>
        </p:blipFill>
        <p:spPr>
          <a:xfrm>
            <a:off x="5292080" y="800561"/>
            <a:ext cx="3609000" cy="2340000"/>
          </a:xfrm>
          <a:prstGeom prst="rect">
            <a:avLst/>
          </a:prstGeom>
        </p:spPr>
      </p:pic>
      <p:sp>
        <p:nvSpPr>
          <p:cNvPr id="6" name="Rectangle 5"/>
          <p:cNvSpPr/>
          <p:nvPr/>
        </p:nvSpPr>
        <p:spPr>
          <a:xfrm>
            <a:off x="251520" y="1233219"/>
            <a:ext cx="4896544" cy="3170612"/>
          </a:xfrm>
          <a:prstGeom prst="rect">
            <a:avLst/>
          </a:prstGeom>
        </p:spPr>
        <p:txBody>
          <a:bodyPr wrap="square">
            <a:spAutoFit/>
          </a:bodyPr>
          <a:lstStyle/>
          <a:p>
            <a:pPr>
              <a:lnSpc>
                <a:spcPct val="90000"/>
              </a:lnSpc>
              <a:spcBef>
                <a:spcPts val="600"/>
              </a:spcBef>
              <a:spcAft>
                <a:spcPts val="400"/>
              </a:spcAft>
              <a:tabLst>
                <a:tab pos="0" algn="l"/>
              </a:tabLst>
            </a:pPr>
            <a:r>
              <a:rPr lang="en-GB" b="1" i="1" dirty="0">
                <a:solidFill>
                  <a:schemeClr val="accent1"/>
                </a:solidFill>
                <a:latin typeface="Arial" panose="020B0604020202020204" pitchFamily="34" charset="0"/>
                <a:cs typeface="Arial" panose="020B0604020202020204" pitchFamily="34" charset="0"/>
              </a:rPr>
              <a:t>Why not </a:t>
            </a:r>
            <a:r>
              <a:rPr lang="en-GB" b="1" i="1" dirty="0" smtClean="0">
                <a:solidFill>
                  <a:schemeClr val="accent1"/>
                </a:solidFill>
                <a:latin typeface="Arial" panose="020B0604020202020204" pitchFamily="34" charset="0"/>
                <a:cs typeface="Arial" panose="020B0604020202020204" pitchFamily="34" charset="0"/>
              </a:rPr>
              <a:t>always choosing </a:t>
            </a:r>
            <a:r>
              <a:rPr lang="en-GB" b="1" i="1" dirty="0">
                <a:solidFill>
                  <a:schemeClr val="accent1"/>
                </a:solidFill>
                <a:latin typeface="Arial" panose="020B0604020202020204" pitchFamily="34" charset="0"/>
                <a:cs typeface="Arial" panose="020B0604020202020204" pitchFamily="34" charset="0"/>
              </a:rPr>
              <a:t>a </a:t>
            </a:r>
            <a:r>
              <a:rPr lang="en-GB" b="1" i="1" dirty="0" smtClean="0">
                <a:solidFill>
                  <a:schemeClr val="accent1"/>
                </a:solidFill>
                <a:latin typeface="Arial" panose="020B0604020202020204" pitchFamily="34" charset="0"/>
                <a:cs typeface="Arial" panose="020B0604020202020204" pitchFamily="34" charset="0"/>
              </a:rPr>
              <a:t>very high </a:t>
            </a:r>
            <a:r>
              <a:rPr lang="en-GB" b="1" i="1" dirty="0" err="1" smtClean="0">
                <a:solidFill>
                  <a:schemeClr val="accent1"/>
                </a:solidFill>
                <a:latin typeface="Arial" panose="020B0604020202020204" pitchFamily="34" charset="0"/>
                <a:cs typeface="Arial" panose="020B0604020202020204" pitchFamily="34" charset="0"/>
              </a:rPr>
              <a:t>n</a:t>
            </a:r>
            <a:r>
              <a:rPr lang="en-GB" b="1" baseline="-25000" dirty="0" err="1" smtClean="0">
                <a:solidFill>
                  <a:schemeClr val="accent1"/>
                </a:solidFill>
                <a:latin typeface="Arial" panose="020B0604020202020204" pitchFamily="34" charset="0"/>
                <a:cs typeface="Arial" panose="020B0604020202020204" pitchFamily="34" charset="0"/>
              </a:rPr>
              <a:t>RF</a:t>
            </a:r>
            <a:endParaRPr lang="en-US" spc="-1" dirty="0">
              <a:solidFill>
                <a:schemeClr val="accent1"/>
              </a:solidFill>
              <a:latin typeface="Mangal" panose="02040503050203030202" pitchFamily="18" charset="0"/>
              <a:cs typeface="Mangal" panose="02040503050203030202" pitchFamily="18" charset="0"/>
              <a:sym typeface="Wingdings" panose="05000000000000000000" pitchFamily="2" charset="2"/>
            </a:endParaRPr>
          </a:p>
          <a:p>
            <a:pPr marL="285750" indent="-285750">
              <a:lnSpc>
                <a:spcPct val="90000"/>
              </a:lnSpc>
              <a:spcBef>
                <a:spcPts val="600"/>
              </a:spcBef>
              <a:spcAft>
                <a:spcPts val="400"/>
              </a:spcAft>
              <a:buClr>
                <a:schemeClr val="accent1"/>
              </a:buClr>
              <a:buFont typeface="Wingdings" panose="05000000000000000000" pitchFamily="2" charset="2"/>
              <a:buChar char="§"/>
              <a:tabLst>
                <a:tab pos="0" algn="l"/>
              </a:tabLst>
            </a:pPr>
            <a:r>
              <a:rPr lang="en-US" spc="-1" dirty="0" smtClean="0">
                <a:solidFill>
                  <a:srgbClr val="171717"/>
                </a:solidFill>
                <a:latin typeface="Mangal" panose="02040503050203030202" pitchFamily="18" charset="0"/>
                <a:cs typeface="Mangal" panose="02040503050203030202" pitchFamily="18" charset="0"/>
                <a:sym typeface="Wingdings" panose="05000000000000000000" pitchFamily="2" charset="2"/>
              </a:rPr>
              <a:t>Higher </a:t>
            </a:r>
            <a:r>
              <a:rPr lang="en-US" i="1" spc="-1" dirty="0" err="1">
                <a:solidFill>
                  <a:srgbClr val="171717"/>
                </a:solidFill>
                <a:latin typeface="Mangal" panose="02040503050203030202" pitchFamily="18" charset="0"/>
                <a:cs typeface="Mangal" panose="02040503050203030202" pitchFamily="18" charset="0"/>
                <a:sym typeface="Wingdings" panose="05000000000000000000" pitchFamily="2" charset="2"/>
              </a:rPr>
              <a:t>n</a:t>
            </a:r>
            <a:r>
              <a:rPr lang="en-US" spc="-1" baseline="-25000" dirty="0" err="1">
                <a:solidFill>
                  <a:srgbClr val="171717"/>
                </a:solidFill>
                <a:latin typeface="Mangal" panose="02040503050203030202" pitchFamily="18" charset="0"/>
                <a:cs typeface="Mangal" panose="02040503050203030202" pitchFamily="18" charset="0"/>
                <a:sym typeface="Wingdings" panose="05000000000000000000" pitchFamily="2" charset="2"/>
              </a:rPr>
              <a:t>RF</a:t>
            </a:r>
            <a:r>
              <a:rPr lang="en-US" spc="-1" baseline="-25000" dirty="0">
                <a:solidFill>
                  <a:srgbClr val="171717"/>
                </a:solidFill>
                <a:latin typeface="Mangal" panose="02040503050203030202" pitchFamily="18" charset="0"/>
                <a:cs typeface="Mangal" panose="02040503050203030202" pitchFamily="18" charset="0"/>
                <a:sym typeface="Wingdings" panose="05000000000000000000" pitchFamily="2" charset="2"/>
              </a:rPr>
              <a:t> </a:t>
            </a:r>
            <a:r>
              <a:rPr lang="en-US" spc="-1" dirty="0">
                <a:solidFill>
                  <a:srgbClr val="171717"/>
                </a:solidFill>
                <a:latin typeface="Mangal" panose="02040503050203030202" pitchFamily="18" charset="0"/>
                <a:cs typeface="Mangal" panose="02040503050203030202" pitchFamily="18" charset="0"/>
                <a:sym typeface="Wingdings" panose="05000000000000000000" pitchFamily="2" charset="2"/>
              </a:rPr>
              <a:t>results in higher construction / cooling / cryogenics and powering costs, even though the number of cavities is constant and defined by </a:t>
            </a:r>
            <a:r>
              <a:rPr lang="en-US" spc="-1" dirty="0">
                <a:solidFill>
                  <a:srgbClr val="171717"/>
                </a:solidFill>
                <a:latin typeface="Symbol" panose="05050102010706020507" pitchFamily="18" charset="2"/>
                <a:cs typeface="Mangal" panose="02040503050203030202" pitchFamily="18" charset="0"/>
                <a:sym typeface="Wingdings" panose="05000000000000000000" pitchFamily="2" charset="2"/>
              </a:rPr>
              <a:t>D</a:t>
            </a:r>
            <a:r>
              <a:rPr lang="en-US" i="1" spc="-1" dirty="0">
                <a:solidFill>
                  <a:srgbClr val="171717"/>
                </a:solidFill>
                <a:latin typeface="Mangal" panose="02040503050203030202" pitchFamily="18" charset="0"/>
                <a:cs typeface="Mangal" panose="02040503050203030202" pitchFamily="18" charset="0"/>
                <a:sym typeface="Wingdings" panose="05000000000000000000" pitchFamily="2" charset="2"/>
              </a:rPr>
              <a:t>E</a:t>
            </a:r>
            <a:r>
              <a:rPr lang="en-US" spc="-1" dirty="0">
                <a:solidFill>
                  <a:srgbClr val="171717"/>
                </a:solidFill>
                <a:latin typeface="Mangal" panose="02040503050203030202" pitchFamily="18" charset="0"/>
                <a:cs typeface="Mangal" panose="02040503050203030202" pitchFamily="18" charset="0"/>
                <a:sym typeface="Wingdings" panose="05000000000000000000" pitchFamily="2" charset="2"/>
              </a:rPr>
              <a:t> </a:t>
            </a:r>
            <a:r>
              <a:rPr lang="en-US" spc="-1" dirty="0" smtClean="0">
                <a:solidFill>
                  <a:srgbClr val="171717"/>
                </a:solidFill>
                <a:latin typeface="Mangal" panose="02040503050203030202" pitchFamily="18" charset="0"/>
                <a:cs typeface="Mangal" panose="02040503050203030202" pitchFamily="18" charset="0"/>
                <a:sym typeface="Wingdings" panose="05000000000000000000" pitchFamily="2" charset="2"/>
              </a:rPr>
              <a:t> per </a:t>
            </a:r>
            <a:r>
              <a:rPr lang="en-US" spc="-1" dirty="0">
                <a:solidFill>
                  <a:srgbClr val="171717"/>
                </a:solidFill>
                <a:latin typeface="Mangal" panose="02040503050203030202" pitchFamily="18" charset="0"/>
                <a:cs typeface="Mangal" panose="02040503050203030202" pitchFamily="18" charset="0"/>
                <a:sym typeface="Wingdings" panose="05000000000000000000" pitchFamily="2" charset="2"/>
              </a:rPr>
              <a:t>turn, plus lattice restrictions</a:t>
            </a:r>
          </a:p>
          <a:p>
            <a:pPr>
              <a:spcBef>
                <a:spcPts val="600"/>
              </a:spcBef>
              <a:spcAft>
                <a:spcPts val="400"/>
              </a:spcAft>
              <a:tabLst>
                <a:tab pos="0" algn="l"/>
              </a:tabLst>
            </a:pPr>
            <a:r>
              <a:rPr lang="en-US" spc="-1" dirty="0">
                <a:solidFill>
                  <a:srgbClr val="171717"/>
                </a:solidFill>
                <a:latin typeface="Mangal" panose="02040503050203030202" pitchFamily="18" charset="0"/>
                <a:cs typeface="Mangal" panose="02040503050203030202" pitchFamily="18" charset="0"/>
                <a:sym typeface="Wingdings" panose="05000000000000000000" pitchFamily="2" charset="2"/>
              </a:rPr>
              <a:t> </a:t>
            </a:r>
            <a:r>
              <a:rPr lang="en-US" b="1" spc="-1" dirty="0">
                <a:solidFill>
                  <a:srgbClr val="171717"/>
                </a:solidFill>
                <a:latin typeface="Mangal" panose="02040503050203030202" pitchFamily="18" charset="0"/>
                <a:cs typeface="Mangal" panose="02040503050203030202" pitchFamily="18" charset="0"/>
                <a:sym typeface="Wingdings" panose="05000000000000000000" pitchFamily="2" charset="2"/>
              </a:rPr>
              <a:t> </a:t>
            </a:r>
            <a:r>
              <a:rPr lang="en-US" b="1" spc="-1" dirty="0" smtClean="0">
                <a:solidFill>
                  <a:srgbClr val="171717"/>
                </a:solidFill>
                <a:latin typeface="Mangal" panose="02040503050203030202" pitchFamily="18" charset="0"/>
                <a:cs typeface="Mangal" panose="02040503050203030202" pitchFamily="18" charset="0"/>
                <a:sym typeface="Wingdings" panose="05000000000000000000" pitchFamily="2" charset="2"/>
              </a:rPr>
              <a:t>Criteria: </a:t>
            </a:r>
            <a:r>
              <a:rPr lang="en-US" spc="-1" dirty="0" smtClean="0">
                <a:solidFill>
                  <a:srgbClr val="171717"/>
                </a:solidFill>
                <a:latin typeface="Mangal" panose="02040503050203030202" pitchFamily="18" charset="0"/>
                <a:cs typeface="Mangal" panose="02040503050203030202" pitchFamily="18" charset="0"/>
                <a:sym typeface="Wingdings" panose="05000000000000000000" pitchFamily="2" charset="2"/>
              </a:rPr>
              <a:t>emittance growth versus </a:t>
            </a:r>
            <a:r>
              <a:rPr lang="en-US" i="1" spc="-1" dirty="0" err="1" smtClean="0">
                <a:solidFill>
                  <a:srgbClr val="171717"/>
                </a:solidFill>
                <a:latin typeface="Mangal" panose="02040503050203030202" pitchFamily="18" charset="0"/>
                <a:cs typeface="Mangal" panose="02040503050203030202" pitchFamily="18" charset="0"/>
                <a:sym typeface="Wingdings" panose="05000000000000000000" pitchFamily="2" charset="2"/>
              </a:rPr>
              <a:t>n</a:t>
            </a:r>
            <a:r>
              <a:rPr lang="en-US" spc="-1" baseline="-25000" dirty="0" err="1" smtClean="0">
                <a:solidFill>
                  <a:srgbClr val="171717"/>
                </a:solidFill>
                <a:latin typeface="Mangal" panose="02040503050203030202" pitchFamily="18" charset="0"/>
                <a:cs typeface="Mangal" panose="02040503050203030202" pitchFamily="18" charset="0"/>
                <a:sym typeface="Wingdings" panose="05000000000000000000" pitchFamily="2" charset="2"/>
              </a:rPr>
              <a:t>RF</a:t>
            </a:r>
            <a:endParaRPr lang="en-US" spc="-1" baseline="-25000" dirty="0" smtClean="0">
              <a:solidFill>
                <a:srgbClr val="171717"/>
              </a:solidFill>
              <a:latin typeface="Mangal" panose="02040503050203030202" pitchFamily="18" charset="0"/>
              <a:cs typeface="Mangal" panose="02040503050203030202" pitchFamily="18" charset="0"/>
              <a:sym typeface="Wingdings" panose="05000000000000000000" pitchFamily="2" charset="2"/>
            </a:endParaRPr>
          </a:p>
          <a:p>
            <a:pPr marL="171450" indent="-171450">
              <a:lnSpc>
                <a:spcPct val="150000"/>
              </a:lnSpc>
              <a:spcBef>
                <a:spcPts val="450"/>
              </a:spcBef>
              <a:spcAft>
                <a:spcPts val="300"/>
              </a:spcAft>
              <a:buClr>
                <a:schemeClr val="accent1"/>
              </a:buClr>
              <a:buFont typeface="Wingdings" panose="05000000000000000000" pitchFamily="2" charset="2"/>
              <a:buChar char="§"/>
              <a:tabLst>
                <a:tab pos="0" algn="l"/>
              </a:tabLst>
            </a:pPr>
            <a:r>
              <a:rPr lang="en-US" b="1" spc="-1" dirty="0" smtClean="0">
                <a:solidFill>
                  <a:srgbClr val="171717"/>
                </a:solidFill>
                <a:latin typeface="Mangal" panose="02040503050203030202" pitchFamily="18" charset="0"/>
                <a:cs typeface="Mangal" panose="02040503050203030202" pitchFamily="18" charset="0"/>
              </a:rPr>
              <a:t>For </a:t>
            </a:r>
            <a:r>
              <a:rPr lang="en-US" b="1" spc="-1" dirty="0">
                <a:solidFill>
                  <a:srgbClr val="171717"/>
                </a:solidFill>
                <a:latin typeface="Mangal" panose="02040503050203030202" pitchFamily="18" charset="0"/>
                <a:cs typeface="Mangal" panose="02040503050203030202" pitchFamily="18" charset="0"/>
              </a:rPr>
              <a:t>RCS1, </a:t>
            </a:r>
            <a:r>
              <a:rPr lang="en-GB" b="1" i="1" spc="-1" dirty="0" err="1">
                <a:solidFill>
                  <a:srgbClr val="171717"/>
                </a:solidFill>
                <a:latin typeface="Mangal" panose="02040503050203030202" pitchFamily="18" charset="0"/>
                <a:cs typeface="Mangal" panose="02040503050203030202" pitchFamily="18" charset="0"/>
              </a:rPr>
              <a:t>n</a:t>
            </a:r>
            <a:r>
              <a:rPr lang="en-GB" b="1" spc="-1" baseline="-25000" dirty="0" err="1">
                <a:solidFill>
                  <a:srgbClr val="171717"/>
                </a:solidFill>
                <a:latin typeface="Mangal" panose="02040503050203030202" pitchFamily="18" charset="0"/>
                <a:cs typeface="Mangal" panose="02040503050203030202" pitchFamily="18" charset="0"/>
              </a:rPr>
              <a:t>RF</a:t>
            </a:r>
            <a:r>
              <a:rPr lang="en-GB" b="1" spc="-1" dirty="0">
                <a:solidFill>
                  <a:srgbClr val="171717"/>
                </a:solidFill>
                <a:latin typeface="Mangal" panose="02040503050203030202" pitchFamily="18" charset="0"/>
                <a:cs typeface="Mangal" panose="02040503050203030202" pitchFamily="18" charset="0"/>
              </a:rPr>
              <a:t> ≈ 32 best candidate</a:t>
            </a:r>
          </a:p>
          <a:p>
            <a:pPr marL="171450" indent="-171450">
              <a:lnSpc>
                <a:spcPct val="150000"/>
              </a:lnSpc>
              <a:spcBef>
                <a:spcPts val="450"/>
              </a:spcBef>
              <a:spcAft>
                <a:spcPts val="300"/>
              </a:spcAft>
              <a:buClr>
                <a:schemeClr val="accent1"/>
              </a:buClr>
              <a:buFont typeface="Wingdings" panose="05000000000000000000" pitchFamily="2" charset="2"/>
              <a:buChar char="§"/>
              <a:tabLst>
                <a:tab pos="0" algn="l"/>
              </a:tabLst>
            </a:pPr>
            <a:r>
              <a:rPr lang="en-GB" b="1" spc="-1" dirty="0">
                <a:solidFill>
                  <a:srgbClr val="171717"/>
                </a:solidFill>
                <a:latin typeface="Mangal" panose="02040503050203030202" pitchFamily="18" charset="0"/>
                <a:cs typeface="Mangal" panose="02040503050203030202" pitchFamily="18" charset="0"/>
              </a:rPr>
              <a:t>For RCS2 and 3, </a:t>
            </a:r>
            <a:r>
              <a:rPr lang="en-GB" b="1" i="1" spc="-1" dirty="0" err="1">
                <a:solidFill>
                  <a:srgbClr val="171717"/>
                </a:solidFill>
                <a:latin typeface="Mangal" panose="02040503050203030202" pitchFamily="18" charset="0"/>
                <a:cs typeface="Mangal" panose="02040503050203030202" pitchFamily="18" charset="0"/>
              </a:rPr>
              <a:t>n</a:t>
            </a:r>
            <a:r>
              <a:rPr lang="en-GB" b="1" spc="-1" baseline="-25000" dirty="0" err="1">
                <a:solidFill>
                  <a:srgbClr val="171717"/>
                </a:solidFill>
                <a:latin typeface="Mangal" panose="02040503050203030202" pitchFamily="18" charset="0"/>
                <a:cs typeface="Mangal" panose="02040503050203030202" pitchFamily="18" charset="0"/>
              </a:rPr>
              <a:t>RF</a:t>
            </a:r>
            <a:r>
              <a:rPr lang="en-GB" b="1" spc="-1" dirty="0">
                <a:solidFill>
                  <a:srgbClr val="171717"/>
                </a:solidFill>
                <a:latin typeface="Mangal" panose="02040503050203030202" pitchFamily="18" charset="0"/>
                <a:cs typeface="Mangal" panose="02040503050203030202" pitchFamily="18" charset="0"/>
              </a:rPr>
              <a:t> ≈ 24 could be </a:t>
            </a:r>
            <a:r>
              <a:rPr lang="en-GB" b="1" spc="-1" dirty="0" smtClean="0">
                <a:solidFill>
                  <a:srgbClr val="171717"/>
                </a:solidFill>
                <a:latin typeface="Mangal" panose="02040503050203030202" pitchFamily="18" charset="0"/>
                <a:cs typeface="Mangal" panose="02040503050203030202" pitchFamily="18" charset="0"/>
              </a:rPr>
              <a:t>enough</a:t>
            </a:r>
            <a:endParaRPr lang="en-US" b="1" spc="-1" dirty="0">
              <a:solidFill>
                <a:srgbClr val="171717"/>
              </a:solidFill>
              <a:latin typeface="Mangal" panose="02040503050203030202" pitchFamily="18" charset="0"/>
              <a:cs typeface="Mangal" panose="02040503050203030202" pitchFamily="18" charset="0"/>
            </a:endParaRPr>
          </a:p>
        </p:txBody>
      </p:sp>
      <p:pic>
        <p:nvPicPr>
          <p:cNvPr id="7" name="Picture 13" descr="A picture containing sport&#10;&#10;Description automatically generated">
            <a:extLst>
              <a:ext uri="{FF2B5EF4-FFF2-40B4-BE49-F238E27FC236}">
                <a16:creationId xmlns:a16="http://schemas.microsoft.com/office/drawing/2014/main" id="{AD78EB7E-98D4-F858-02BA-1A33F3B63CE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58976" y="3162893"/>
            <a:ext cx="1741291" cy="1741291"/>
          </a:xfrm>
          <a:prstGeom prst="rect">
            <a:avLst/>
          </a:prstGeom>
        </p:spPr>
      </p:pic>
      <p:pic>
        <p:nvPicPr>
          <p:cNvPr id="8" name="Image 7"/>
          <p:cNvPicPr>
            <a:picLocks noChangeAspect="1"/>
          </p:cNvPicPr>
          <p:nvPr/>
        </p:nvPicPr>
        <p:blipFill>
          <a:blip r:embed="rId4"/>
          <a:stretch>
            <a:fillRect/>
          </a:stretch>
        </p:blipFill>
        <p:spPr>
          <a:xfrm>
            <a:off x="5148064" y="3003798"/>
            <a:ext cx="2024047" cy="2024047"/>
          </a:xfrm>
          <a:prstGeom prst="rect">
            <a:avLst/>
          </a:prstGeom>
        </p:spPr>
      </p:pic>
    </p:spTree>
    <p:extLst>
      <p:ext uri="{BB962C8B-B14F-4D97-AF65-F5344CB8AC3E}">
        <p14:creationId xmlns:p14="http://schemas.microsoft.com/office/powerpoint/2010/main" val="19943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2"/>
          </p:nvPr>
        </p:nvSpPr>
        <p:spPr/>
        <p:txBody>
          <a:bodyPr/>
          <a:lstStyle/>
          <a:p>
            <a:endParaRPr lang="fr-FR" dirty="0"/>
          </a:p>
        </p:txBody>
      </p:sp>
      <p:sp>
        <p:nvSpPr>
          <p:cNvPr id="3" name="Espace réservé du numéro de diapositive 2"/>
          <p:cNvSpPr>
            <a:spLocks noGrp="1"/>
          </p:cNvSpPr>
          <p:nvPr>
            <p:ph type="sldNum" sz="quarter" idx="4"/>
          </p:nvPr>
        </p:nvSpPr>
        <p:spPr/>
        <p:txBody>
          <a:bodyPr/>
          <a:lstStyle/>
          <a:p>
            <a:fld id="{974172A1-1CBF-0B40-9234-7D4D80EC19EA}" type="slidenum">
              <a:rPr lang="en-GB" smtClean="0"/>
              <a:pPr/>
              <a:t>28</a:t>
            </a:fld>
            <a:endParaRPr lang="en-GB" dirty="0"/>
          </a:p>
        </p:txBody>
      </p:sp>
      <p:sp>
        <p:nvSpPr>
          <p:cNvPr id="4" name="Titre 3"/>
          <p:cNvSpPr>
            <a:spLocks noGrp="1"/>
          </p:cNvSpPr>
          <p:nvPr>
            <p:ph type="title"/>
          </p:nvPr>
        </p:nvSpPr>
        <p:spPr/>
        <p:txBody>
          <a:bodyPr/>
          <a:lstStyle/>
          <a:p>
            <a:r>
              <a:rPr lang="fr-FR" dirty="0" err="1" smtClean="0"/>
              <a:t>Which</a:t>
            </a:r>
            <a:r>
              <a:rPr lang="fr-FR" dirty="0" smtClean="0"/>
              <a:t> </a:t>
            </a:r>
            <a:r>
              <a:rPr lang="fr-FR" dirty="0" err="1" smtClean="0"/>
              <a:t>magnet</a:t>
            </a:r>
            <a:r>
              <a:rPr lang="fr-FR" dirty="0" smtClean="0"/>
              <a:t> </a:t>
            </a:r>
            <a:r>
              <a:rPr lang="fr-FR" dirty="0" err="1" smtClean="0"/>
              <a:t>powering</a:t>
            </a:r>
            <a:r>
              <a:rPr lang="fr-FR" dirty="0" smtClean="0"/>
              <a:t> ?</a:t>
            </a:r>
            <a:endParaRPr lang="fr-FR" dirty="0"/>
          </a:p>
        </p:txBody>
      </p:sp>
      <p:pic>
        <p:nvPicPr>
          <p:cNvPr id="9" name="Image 8"/>
          <p:cNvPicPr>
            <a:picLocks noChangeAspect="1"/>
          </p:cNvPicPr>
          <p:nvPr/>
        </p:nvPicPr>
        <p:blipFill>
          <a:blip r:embed="rId2"/>
          <a:stretch>
            <a:fillRect/>
          </a:stretch>
        </p:blipFill>
        <p:spPr>
          <a:xfrm>
            <a:off x="455748" y="2105017"/>
            <a:ext cx="1689465" cy="1694914"/>
          </a:xfrm>
          <a:prstGeom prst="rect">
            <a:avLst/>
          </a:prstGeom>
        </p:spPr>
      </p:pic>
      <p:pic>
        <p:nvPicPr>
          <p:cNvPr id="1046" name="Picture 22" descr="https://www.novethic.fr/fileadmin/eoliennes-renouvelables-retard-france-pixab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172877"/>
            <a:ext cx="2472680" cy="164545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cdn-s-www.ledauphine.com/images/4E90933C-3C2B-4B0C-A400-BD7DE78847BF/NW_raw/la-centrale-du-bugey-va-accueillir-deux-reacteurs-epr-2-apres-deux-autres-sites-choisis-la-centrale-de-penly-(seine-maritime)-et-gravelines-(nord)-photo-le-dl-mourad-allili-1689866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5190" y="2172877"/>
            <a:ext cx="2571750"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084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p:cNvSpPr>
                <a:spLocks noGrp="1"/>
              </p:cNvSpPr>
              <p:nvPr>
                <p:ph sz="quarter" idx="12"/>
              </p:nvPr>
            </p:nvSpPr>
            <p:spPr/>
            <p:txBody>
              <a:bodyPr>
                <a:normAutofit fontScale="55000" lnSpcReduction="20000"/>
              </a:bodyPr>
              <a:lstStyle/>
              <a:p>
                <a:r>
                  <a:rPr lang="en-US" dirty="0" smtClean="0"/>
                  <a:t>Aim: Powering </a:t>
                </a:r>
                <a:r>
                  <a:rPr lang="en-US" dirty="0"/>
                  <a:t>dipole magnets with fast rising magnetic field </a:t>
                </a:r>
                <a:endParaRPr lang="en-US" dirty="0" smtClean="0"/>
              </a:p>
              <a:p>
                <a:pPr marL="0" indent="0">
                  <a:buNone/>
                </a:pPr>
                <a:r>
                  <a:rPr lang="en-US" dirty="0" smtClean="0"/>
                  <a:t>with </a:t>
                </a:r>
                <a:r>
                  <a:rPr lang="en-US" dirty="0"/>
                  <a:t>repetition frequency of </a:t>
                </a:r>
                <a:r>
                  <a:rPr lang="en-US" dirty="0" smtClean="0"/>
                  <a:t>5Hz</a:t>
                </a:r>
              </a:p>
              <a:p>
                <a:r>
                  <a:rPr lang="en-US" dirty="0"/>
                  <a:t>Example:</a:t>
                </a:r>
              </a:p>
              <a:p>
                <a:pPr lvl="1"/>
                <a:r>
                  <a:rPr lang="en-US" dirty="0"/>
                  <a:t>Powering dipoles for a B field swing 4T (-2T → 2T) in </a:t>
                </a:r>
                <a:r>
                  <a:rPr lang="en-US" dirty="0" smtClean="0"/>
                  <a:t>2 </a:t>
                </a:r>
                <a:r>
                  <a:rPr lang="en-US" dirty="0" err="1" smtClean="0"/>
                  <a:t>ms</a:t>
                </a:r>
                <a:endParaRPr lang="en-US" dirty="0"/>
              </a:p>
              <a:p>
                <a:pPr lvl="1"/>
                <a:r>
                  <a:rPr lang="en-US" dirty="0"/>
                  <a:t>Energy stored in the magnetic fields of the dipoles        </a:t>
                </a:r>
              </a:p>
              <a:p>
                <a:pPr lvl="1"/>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m:t>
                        </m:r>
                      </m:e>
                      <m:sub>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𝑚𝑎𝑥</m:t>
                            </m:r>
                          </m:sub>
                        </m:sSub>
                      </m:sub>
                    </m:sSub>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𝐵</m:t>
                            </m:r>
                          </m:e>
                          <m:sub>
                            <m:r>
                              <a:rPr lang="en-US" i="1">
                                <a:latin typeface="Cambria Math" panose="02040503050406030204" pitchFamily="18" charset="0"/>
                              </a:rPr>
                              <m:t>𝑚𝑎𝑥</m:t>
                            </m:r>
                          </m:sub>
                          <m:sup>
                            <m:r>
                              <a:rPr lang="en-US" i="1">
                                <a:latin typeface="Cambria Math" panose="02040503050406030204" pitchFamily="18" charset="0"/>
                              </a:rPr>
                              <m:t>2</m:t>
                            </m:r>
                          </m:sup>
                        </m:sSubSup>
                      </m:num>
                      <m:den>
                        <m:r>
                          <a:rPr lang="en-US" i="1">
                            <a:latin typeface="Cambria Math" panose="02040503050406030204" pitchFamily="18" charset="0"/>
                          </a:rPr>
                          <m:t>2 </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0</m:t>
                            </m:r>
                          </m:sub>
                        </m:sSub>
                      </m:den>
                    </m:f>
                    <m:r>
                      <a:rPr lang="en-US" i="1">
                        <a:latin typeface="Cambria Math" panose="02040503050406030204" pitchFamily="18" charset="0"/>
                      </a:rPr>
                      <m:t>. </m:t>
                    </m:r>
                    <m:limLow>
                      <m:limLowPr>
                        <m:ctrlPr>
                          <a:rPr lang="en-US" i="1" smtClean="0">
                            <a:latin typeface="Cambria Math" panose="02040503050406030204" pitchFamily="18" charset="0"/>
                          </a:rPr>
                        </m:ctrlPr>
                      </m:limLowPr>
                      <m:e>
                        <m:groupChr>
                          <m:groupChrPr>
                            <m:chr m:val="⏟"/>
                            <m:ctrlPr>
                              <a:rPr lang="en-US" i="1" smtClean="0">
                                <a:latin typeface="Cambria Math" panose="02040503050406030204" pitchFamily="18" charset="0"/>
                              </a:rPr>
                            </m:ctrlPr>
                          </m:groupChrPr>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𝑟𝑎𝑚𝑝</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𝑔𝑎𝑝</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𝑔𝑎𝑝</m:t>
                                </m:r>
                              </m:sub>
                            </m:sSub>
                          </m:e>
                        </m:groupChr>
                      </m:e>
                      <m:lim>
                        <m:sSub>
                          <m:sSubPr>
                            <m:ctrlPr>
                              <a:rPr lang="fr-FR" b="1" i="1" smtClean="0">
                                <a:solidFill>
                                  <a:srgbClr val="0070C0"/>
                                </a:solidFill>
                                <a:latin typeface="Cambria Math" panose="02040503050406030204" pitchFamily="18" charset="0"/>
                              </a:rPr>
                            </m:ctrlPr>
                          </m:sSubPr>
                          <m:e>
                            <m:r>
                              <a:rPr lang="fr-FR" b="1" i="1" smtClean="0">
                                <a:solidFill>
                                  <a:srgbClr val="0070C0"/>
                                </a:solidFill>
                                <a:latin typeface="Cambria Math" panose="02040503050406030204" pitchFamily="18" charset="0"/>
                              </a:rPr>
                              <m:t>𝑽</m:t>
                            </m:r>
                          </m:e>
                          <m:sub>
                            <m:r>
                              <a:rPr lang="fr-FR" b="1" i="1" smtClean="0">
                                <a:solidFill>
                                  <a:srgbClr val="0070C0"/>
                                </a:solidFill>
                                <a:latin typeface="Cambria Math" panose="02040503050406030204" pitchFamily="18" charset="0"/>
                              </a:rPr>
                              <m:t>𝒈𝒂𝒑</m:t>
                            </m:r>
                          </m:sub>
                        </m:sSub>
                      </m:lim>
                    </m:limLow>
                    <m:r>
                      <a:rPr lang="fr-FR" b="0" i="1" smtClean="0">
                        <a:latin typeface="Cambria Math" panose="02040503050406030204" pitchFamily="18" charset="0"/>
                      </a:rPr>
                      <m:t>≈64 </m:t>
                    </m:r>
                    <m:r>
                      <m:rPr>
                        <m:nor/>
                      </m:rPr>
                      <a:rPr lang="fr-FR" b="0" i="0" smtClean="0">
                        <a:latin typeface="Cambria Math" panose="02040503050406030204" pitchFamily="18" charset="0"/>
                      </a:rPr>
                      <m:t>MJ</m:t>
                    </m:r>
                  </m:oMath>
                </a14:m>
                <a:endParaRPr lang="en-US" dirty="0"/>
              </a:p>
              <a:p>
                <a:r>
                  <a:rPr lang="en-US" dirty="0"/>
                  <a:t>Linear ramp requires a huge amount of power </a:t>
                </a:r>
                <a:r>
                  <a:rPr lang="en-US" dirty="0" smtClean="0"/>
                  <a:t>: </a:t>
                </a:r>
                <a14:m>
                  <m:oMath xmlns:m="http://schemas.openxmlformats.org/officeDocument/2006/math">
                    <m:r>
                      <a:rPr lang="fr-FR" b="1" i="1" smtClean="0">
                        <a:solidFill>
                          <a:srgbClr val="C00000"/>
                        </a:solidFill>
                        <a:latin typeface="Cambria Math" panose="02040503050406030204" pitchFamily="18" charset="0"/>
                      </a:rPr>
                      <m:t>𝑷</m:t>
                    </m:r>
                    <m:d>
                      <m:dPr>
                        <m:ctrlPr>
                          <a:rPr lang="el-GR" b="1" i="1">
                            <a:solidFill>
                              <a:srgbClr val="C00000"/>
                            </a:solidFill>
                            <a:latin typeface="Cambria Math" panose="02040503050406030204" pitchFamily="18" charset="0"/>
                          </a:rPr>
                        </m:ctrlPr>
                      </m:dPr>
                      <m:e>
                        <m:r>
                          <a:rPr lang="el-GR" b="1" i="1">
                            <a:solidFill>
                              <a:srgbClr val="C00000"/>
                            </a:solidFill>
                            <a:latin typeface="Cambria Math" panose="02040503050406030204" pitchFamily="18" charset="0"/>
                          </a:rPr>
                          <m:t>𝒕</m:t>
                        </m:r>
                      </m:e>
                    </m:d>
                    <m:r>
                      <a:rPr lang="fr-FR" b="0" i="1" smtClean="0">
                        <a:latin typeface="Cambria Math" panose="02040503050406030204" pitchFamily="18" charset="0"/>
                      </a:rPr>
                      <m:t>=</m:t>
                    </m:r>
                    <m:f>
                      <m:fPr>
                        <m:ctrlPr>
                          <a:rPr lang="el-GR" i="1">
                            <a:latin typeface="Cambria Math" panose="02040503050406030204" pitchFamily="18" charset="0"/>
                          </a:rPr>
                        </m:ctrlPr>
                      </m:fPr>
                      <m:num>
                        <m:sSub>
                          <m:sSubPr>
                            <m:ctrlPr>
                              <a:rPr lang="el-GR" i="1">
                                <a:latin typeface="Cambria Math" panose="02040503050406030204" pitchFamily="18" charset="0"/>
                              </a:rPr>
                            </m:ctrlPr>
                          </m:sSubPr>
                          <m:e>
                            <m:r>
                              <a:rPr lang="el-GR" i="1">
                                <a:latin typeface="Cambria Math" panose="02040503050406030204" pitchFamily="18" charset="0"/>
                              </a:rPr>
                              <m:t>𝑉</m:t>
                            </m:r>
                          </m:e>
                          <m:sub>
                            <m:r>
                              <a:rPr lang="el-GR" i="1">
                                <a:latin typeface="Cambria Math" panose="02040503050406030204" pitchFamily="18" charset="0"/>
                              </a:rPr>
                              <m:t>𝑔𝑎𝑝</m:t>
                            </m:r>
                          </m:sub>
                        </m:sSub>
                      </m:num>
                      <m:den>
                        <m:r>
                          <a:rPr lang="el-GR" i="1">
                            <a:latin typeface="Cambria Math" panose="02040503050406030204" pitchFamily="18" charset="0"/>
                          </a:rPr>
                          <m:t>2</m:t>
                        </m:r>
                        <m:sSub>
                          <m:sSubPr>
                            <m:ctrlPr>
                              <a:rPr lang="el-GR" i="1">
                                <a:latin typeface="Cambria Math" panose="02040503050406030204" pitchFamily="18" charset="0"/>
                              </a:rPr>
                            </m:ctrlPr>
                          </m:sSubPr>
                          <m:e>
                            <m:r>
                              <a:rPr lang="el-GR" i="1">
                                <a:latin typeface="Cambria Math" panose="02040503050406030204" pitchFamily="18" charset="0"/>
                              </a:rPr>
                              <m:t>𝜇</m:t>
                            </m:r>
                          </m:e>
                          <m:sub>
                            <m:r>
                              <a:rPr lang="el-GR" i="1">
                                <a:latin typeface="Cambria Math" panose="02040503050406030204" pitchFamily="18" charset="0"/>
                              </a:rPr>
                              <m:t>0</m:t>
                            </m:r>
                          </m:sub>
                        </m:sSub>
                      </m:den>
                    </m:f>
                    <m:r>
                      <a:rPr lang="el-GR" i="1">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𝛥</m:t>
                        </m:r>
                        <m:sSup>
                          <m:sSupPr>
                            <m:ctrlPr>
                              <a:rPr lang="el-GR" i="1">
                                <a:latin typeface="Cambria Math" panose="02040503050406030204" pitchFamily="18" charset="0"/>
                              </a:rPr>
                            </m:ctrlPr>
                          </m:sSupPr>
                          <m:e>
                            <m:r>
                              <a:rPr lang="el-GR" i="1">
                                <a:latin typeface="Cambria Math" panose="02040503050406030204" pitchFamily="18" charset="0"/>
                              </a:rPr>
                              <m:t>𝐵</m:t>
                            </m:r>
                          </m:e>
                          <m:sup>
                            <m:r>
                              <a:rPr lang="el-GR" i="1">
                                <a:latin typeface="Cambria Math" panose="02040503050406030204" pitchFamily="18" charset="0"/>
                              </a:rPr>
                              <m:t>2</m:t>
                            </m:r>
                          </m:sup>
                        </m:sSup>
                      </m:num>
                      <m:den>
                        <m:r>
                          <a:rPr lang="el-GR" i="1">
                            <a:latin typeface="Cambria Math" panose="02040503050406030204" pitchFamily="18" charset="0"/>
                          </a:rPr>
                          <m:t>𝛥</m:t>
                        </m:r>
                        <m:r>
                          <a:rPr lang="el-GR" i="1">
                            <a:latin typeface="Cambria Math" panose="02040503050406030204" pitchFamily="18" charset="0"/>
                          </a:rPr>
                          <m:t>𝑇</m:t>
                        </m:r>
                      </m:den>
                    </m:f>
                  </m:oMath>
                </a14:m>
                <a:r>
                  <a:rPr lang="en-US" dirty="0" smtClean="0"/>
                  <a:t> </a:t>
                </a:r>
                <a:r>
                  <a:rPr lang="el-GR" dirty="0" smtClean="0"/>
                  <a:t>=</a:t>
                </a:r>
                <a:r>
                  <a:rPr lang="el-GR" b="1" dirty="0" smtClean="0">
                    <a:solidFill>
                      <a:srgbClr val="C00000"/>
                    </a:solidFill>
                  </a:rPr>
                  <a:t>128</a:t>
                </a:r>
                <a:r>
                  <a:rPr lang="fr-FR" b="1" dirty="0" smtClean="0">
                    <a:solidFill>
                      <a:srgbClr val="C00000"/>
                    </a:solidFill>
                  </a:rPr>
                  <a:t> </a:t>
                </a:r>
                <a:r>
                  <a:rPr lang="el-GR" b="1" dirty="0" smtClean="0">
                    <a:solidFill>
                      <a:srgbClr val="C00000"/>
                    </a:solidFill>
                  </a:rPr>
                  <a:t>𝐺𝑊</a:t>
                </a:r>
                <a:r>
                  <a:rPr lang="fr-FR" b="1" dirty="0" smtClean="0">
                    <a:solidFill>
                      <a:srgbClr val="C00000"/>
                    </a:solidFill>
                  </a:rPr>
                  <a:t> !!!</a:t>
                </a:r>
                <a:endParaRPr lang="el-GR" b="1" dirty="0">
                  <a:solidFill>
                    <a:srgbClr val="C00000"/>
                  </a:solidFill>
                </a:endParaRPr>
              </a:p>
              <a:p>
                <a:r>
                  <a:rPr lang="en-US" b="1" dirty="0">
                    <a:solidFill>
                      <a:srgbClr val="C00000"/>
                    </a:solidFill>
                  </a:rPr>
                  <a:t>Solving this with Conventional Power Electronics is virtually impossible</a:t>
                </a:r>
              </a:p>
              <a:p>
                <a:r>
                  <a:rPr lang="en-US" dirty="0"/>
                  <a:t>Energy stored in Converter much higher than 64 MJ  (2-3 times more )</a:t>
                </a:r>
              </a:p>
              <a:p>
                <a:r>
                  <a:rPr lang="en-US" dirty="0"/>
                  <a:t>Complex/costly/</a:t>
                </a:r>
                <a:r>
                  <a:rPr lang="en-US" dirty="0" err="1"/>
                  <a:t>lossy</a:t>
                </a:r>
                <a:r>
                  <a:rPr lang="en-US" dirty="0"/>
                  <a:t> </a:t>
                </a:r>
                <a:r>
                  <a:rPr lang="en-US" dirty="0" smtClean="0"/>
                  <a:t>converter</a:t>
                </a:r>
              </a:p>
            </p:txBody>
          </p:sp>
        </mc:Choice>
        <mc:Fallback xmlns="">
          <p:sp>
            <p:nvSpPr>
              <p:cNvPr id="2" name="Espace réservé du contenu 1"/>
              <p:cNvSpPr>
                <a:spLocks noGrp="1" noRot="1" noChangeAspect="1" noMove="1" noResize="1" noEditPoints="1" noAdjustHandles="1" noChangeArrowheads="1" noChangeShapeType="1" noTextEdit="1"/>
              </p:cNvSpPr>
              <p:nvPr>
                <p:ph sz="quarter" idx="12"/>
              </p:nvPr>
            </p:nvSpPr>
            <p:spPr>
              <a:blipFill>
                <a:blip r:embed="rId2"/>
                <a:stretch>
                  <a:fillRect l="-293" t="-1552" b="-345"/>
                </a:stretch>
              </a:blipFill>
            </p:spPr>
            <p:txBody>
              <a:bodyPr/>
              <a:lstStyle/>
              <a:p>
                <a:r>
                  <a:rPr lang="fr-FR">
                    <a:noFill/>
                  </a:rPr>
                  <a:t> </a:t>
                </a:r>
              </a:p>
            </p:txBody>
          </p:sp>
        </mc:Fallback>
      </mc:AlternateContent>
      <p:sp>
        <p:nvSpPr>
          <p:cNvPr id="3" name="Espace réservé du numéro de diapositive 2"/>
          <p:cNvSpPr>
            <a:spLocks noGrp="1"/>
          </p:cNvSpPr>
          <p:nvPr>
            <p:ph type="sldNum" sz="quarter" idx="4"/>
          </p:nvPr>
        </p:nvSpPr>
        <p:spPr/>
        <p:txBody>
          <a:bodyPr/>
          <a:lstStyle/>
          <a:p>
            <a:fld id="{974172A1-1CBF-0B40-9234-7D4D80EC19EA}" type="slidenum">
              <a:rPr lang="en-GB" smtClean="0"/>
              <a:pPr/>
              <a:t>29</a:t>
            </a:fld>
            <a:endParaRPr lang="en-GB" dirty="0"/>
          </a:p>
        </p:txBody>
      </p:sp>
      <p:sp>
        <p:nvSpPr>
          <p:cNvPr id="4" name="Titre 3"/>
          <p:cNvSpPr>
            <a:spLocks noGrp="1"/>
          </p:cNvSpPr>
          <p:nvPr>
            <p:ph type="title"/>
          </p:nvPr>
        </p:nvSpPr>
        <p:spPr/>
        <p:txBody>
          <a:bodyPr/>
          <a:lstStyle/>
          <a:p>
            <a:r>
              <a:rPr lang="fr-FR" dirty="0" err="1" smtClean="0"/>
              <a:t>Magnetic</a:t>
            </a:r>
            <a:r>
              <a:rPr lang="fr-FR" dirty="0" smtClean="0"/>
              <a:t> </a:t>
            </a:r>
            <a:r>
              <a:rPr lang="fr-FR" dirty="0" err="1" smtClean="0"/>
              <a:t>ramp</a:t>
            </a:r>
            <a:r>
              <a:rPr lang="fr-FR" dirty="0" smtClean="0"/>
              <a:t/>
            </a:r>
            <a:br>
              <a:rPr lang="fr-FR" dirty="0" smtClean="0"/>
            </a:br>
            <a:r>
              <a:rPr lang="fr-FR" dirty="0" smtClean="0"/>
              <a:t>First </a:t>
            </a:r>
            <a:r>
              <a:rPr lang="fr-FR" dirty="0" err="1" smtClean="0"/>
              <a:t>considerations</a:t>
            </a:r>
            <a:endParaRPr lang="fr-FR" dirty="0"/>
          </a:p>
        </p:txBody>
      </p:sp>
      <p:pic>
        <p:nvPicPr>
          <p:cNvPr id="6" name="Image 5"/>
          <p:cNvPicPr>
            <a:picLocks noChangeAspect="1"/>
          </p:cNvPicPr>
          <p:nvPr/>
        </p:nvPicPr>
        <p:blipFill>
          <a:blip r:embed="rId3"/>
          <a:stretch>
            <a:fillRect/>
          </a:stretch>
        </p:blipFill>
        <p:spPr>
          <a:xfrm>
            <a:off x="6032350" y="1155304"/>
            <a:ext cx="2725172" cy="2195117"/>
          </a:xfrm>
          <a:prstGeom prst="rect">
            <a:avLst/>
          </a:prstGeom>
        </p:spPr>
      </p:pic>
      <p:pic>
        <p:nvPicPr>
          <p:cNvPr id="9" name="Picture 6">
            <a:extLst>
              <a:ext uri="{FF2B5EF4-FFF2-40B4-BE49-F238E27FC236}">
                <a16:creationId xmlns:a16="http://schemas.microsoft.com/office/drawing/2014/main" id="{B061B12B-32F4-4291-8BCE-872E1CE6B648}"/>
              </a:ext>
            </a:extLst>
          </p:cNvPr>
          <p:cNvPicPr>
            <a:picLocks noChangeAspect="1"/>
          </p:cNvPicPr>
          <p:nvPr/>
        </p:nvPicPr>
        <p:blipFill>
          <a:blip r:embed="rId4"/>
          <a:stretch>
            <a:fillRect/>
          </a:stretch>
        </p:blipFill>
        <p:spPr>
          <a:xfrm>
            <a:off x="7452319" y="3001577"/>
            <a:ext cx="1577873" cy="964566"/>
          </a:xfrm>
          <a:prstGeom prst="rect">
            <a:avLst/>
          </a:prstGeom>
        </p:spPr>
      </p:pic>
    </p:spTree>
    <p:extLst>
      <p:ext uri="{BB962C8B-B14F-4D97-AF65-F5344CB8AC3E}">
        <p14:creationId xmlns:p14="http://schemas.microsoft.com/office/powerpoint/2010/main" val="37519229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1">
            <a:extLst>
              <a:ext uri="{FF2B5EF4-FFF2-40B4-BE49-F238E27FC236}">
                <a16:creationId xmlns:a16="http://schemas.microsoft.com/office/drawing/2014/main" id="{61024A8E-273C-9C3A-DC3F-EF6D1424DFF2}"/>
              </a:ext>
            </a:extLst>
          </p:cNvPr>
          <p:cNvSpPr>
            <a:spLocks noGrp="1"/>
          </p:cNvSpPr>
          <p:nvPr>
            <p:ph sz="quarter" idx="12"/>
          </p:nvPr>
        </p:nvSpPr>
        <p:spPr>
          <a:xfrm>
            <a:off x="457200" y="1276350"/>
            <a:ext cx="8305800" cy="876106"/>
          </a:xfrm>
        </p:spPr>
        <p:txBody>
          <a:bodyPr>
            <a:normAutofit fontScale="70000" lnSpcReduction="20000"/>
          </a:bodyPr>
          <a:lstStyle/>
          <a:p>
            <a:r>
              <a:rPr lang="en-GB" dirty="0" smtClean="0"/>
              <a:t>Design oriented on reaching the performance parameter [</a:t>
            </a:r>
            <a:r>
              <a:rPr lang="en-GB" dirty="0" smtClean="0">
                <a:hlinkClick r:id="rId2"/>
              </a:rPr>
              <a:t>webpage</a:t>
            </a:r>
            <a:r>
              <a:rPr lang="en-GB" dirty="0" smtClean="0"/>
              <a:t>]</a:t>
            </a:r>
            <a:endParaRPr lang="en-US" dirty="0" smtClean="0"/>
          </a:p>
          <a:p>
            <a:r>
              <a:rPr lang="en-US" dirty="0" smtClean="0"/>
              <a:t>The relevant target parameters for the collider are:</a:t>
            </a:r>
            <a:endParaRPr lang="en-US" dirty="0"/>
          </a:p>
        </p:txBody>
      </p:sp>
      <p:sp>
        <p:nvSpPr>
          <p:cNvPr id="35" name="Slide Number Placeholder 2">
            <a:extLst>
              <a:ext uri="{FF2B5EF4-FFF2-40B4-BE49-F238E27FC236}">
                <a16:creationId xmlns:a16="http://schemas.microsoft.com/office/drawing/2014/main" id="{F49D3AFC-E237-6EB0-370C-DD1EFE1D6D19}"/>
              </a:ext>
            </a:extLst>
          </p:cNvPr>
          <p:cNvSpPr>
            <a:spLocks noGrp="1"/>
          </p:cNvSpPr>
          <p:nvPr>
            <p:ph type="sldNum" sz="quarter" idx="4"/>
          </p:nvPr>
        </p:nvSpPr>
        <p:spPr/>
        <p:txBody>
          <a:bodyPr/>
          <a:lstStyle/>
          <a:p>
            <a:fld id="{974172A1-1CBF-0B40-9234-7D4D80EC19EA}" type="slidenum">
              <a:rPr lang="en-GB" smtClean="0"/>
              <a:pPr/>
              <a:t>3</a:t>
            </a:fld>
            <a:endParaRPr lang="en-GB" dirty="0"/>
          </a:p>
        </p:txBody>
      </p:sp>
      <p:sp>
        <p:nvSpPr>
          <p:cNvPr id="4" name="Title 3"/>
          <p:cNvSpPr>
            <a:spLocks noGrp="1"/>
          </p:cNvSpPr>
          <p:nvPr>
            <p:ph type="title"/>
          </p:nvPr>
        </p:nvSpPr>
        <p:spPr/>
        <p:txBody>
          <a:bodyPr/>
          <a:lstStyle/>
          <a:p>
            <a:r>
              <a:rPr lang="en-US" smtClean="0"/>
              <a:t>Reminder on design baselines</a:t>
            </a:r>
            <a:endParaRPr lang="en-GB" dirty="0"/>
          </a:p>
        </p:txBody>
      </p:sp>
      <p:graphicFrame>
        <p:nvGraphicFramePr>
          <p:cNvPr id="2" name="Table 1">
            <a:extLst>
              <a:ext uri="{FF2B5EF4-FFF2-40B4-BE49-F238E27FC236}">
                <a16:creationId xmlns:a16="http://schemas.microsoft.com/office/drawing/2014/main" id="{7C62632D-7A21-CF8F-05E6-B50AE4863E29}"/>
              </a:ext>
            </a:extLst>
          </p:cNvPr>
          <p:cNvGraphicFramePr>
            <a:graphicFrameLocks noGrp="1"/>
          </p:cNvGraphicFramePr>
          <p:nvPr>
            <p:extLst>
              <p:ext uri="{D42A27DB-BD31-4B8C-83A1-F6EECF244321}">
                <p14:modId xmlns:p14="http://schemas.microsoft.com/office/powerpoint/2010/main" val="2126731949"/>
              </p:ext>
            </p:extLst>
          </p:nvPr>
        </p:nvGraphicFramePr>
        <p:xfrm>
          <a:off x="395537" y="2185040"/>
          <a:ext cx="4896545" cy="2511552"/>
        </p:xfrm>
        <a:graphic>
          <a:graphicData uri="http://schemas.openxmlformats.org/drawingml/2006/table">
            <a:tbl>
              <a:tblPr firstRow="1" bandRow="1">
                <a:tableStyleId>{5C22544A-7EE6-4342-B048-85BDC9FD1C3A}</a:tableStyleId>
              </a:tblPr>
              <a:tblGrid>
                <a:gridCol w="1440161">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tblGrid>
              <a:tr h="208624">
                <a:tc>
                  <a:txBody>
                    <a:bodyPr/>
                    <a:lstStyle/>
                    <a:p>
                      <a:pPr algn="ctr"/>
                      <a:r>
                        <a:rPr lang="en-US" sz="1400" dirty="0">
                          <a:latin typeface="Calibri"/>
                          <a:cs typeface="Calibri"/>
                        </a:rPr>
                        <a:t>Parameter</a:t>
                      </a:r>
                    </a:p>
                  </a:txBody>
                  <a:tcPr marL="100489" marR="100489" marT="50292" marB="50292"/>
                </a:tc>
                <a:tc>
                  <a:txBody>
                    <a:bodyPr/>
                    <a:lstStyle/>
                    <a:p>
                      <a:pPr algn="ctr"/>
                      <a:r>
                        <a:rPr lang="en-US" sz="1400" dirty="0">
                          <a:latin typeface="Calibri"/>
                          <a:cs typeface="Calibri"/>
                        </a:rPr>
                        <a:t>Unit</a:t>
                      </a:r>
                    </a:p>
                  </a:txBody>
                  <a:tcPr marL="100489" marR="100489" marT="50292" marB="50292"/>
                </a:tc>
                <a:tc>
                  <a:txBody>
                    <a:bodyPr/>
                    <a:lstStyle/>
                    <a:p>
                      <a:pPr algn="ctr"/>
                      <a:r>
                        <a:rPr lang="en-US" sz="1400" dirty="0">
                          <a:solidFill>
                            <a:srgbClr val="000000"/>
                          </a:solidFill>
                          <a:latin typeface="Calibri"/>
                          <a:cs typeface="Calibri"/>
                        </a:rPr>
                        <a:t>3 </a:t>
                      </a:r>
                      <a:r>
                        <a:rPr lang="en-US" sz="1400" dirty="0" err="1">
                          <a:solidFill>
                            <a:srgbClr val="000000"/>
                          </a:solidFill>
                          <a:latin typeface="Calibri"/>
                          <a:cs typeface="Calibri"/>
                        </a:rPr>
                        <a:t>TeV</a:t>
                      </a:r>
                      <a:endParaRPr lang="en-US" sz="1400" dirty="0">
                        <a:solidFill>
                          <a:srgbClr val="000000"/>
                        </a:solidFill>
                        <a:latin typeface="Calibri"/>
                        <a:cs typeface="Calibri"/>
                      </a:endParaRPr>
                    </a:p>
                  </a:txBody>
                  <a:tcPr marL="100489" marR="100489" marT="50292" marB="50292">
                    <a:solidFill>
                      <a:srgbClr val="FDEADA"/>
                    </a:solidFill>
                  </a:tcPr>
                </a:tc>
                <a:tc>
                  <a:txBody>
                    <a:bodyPr/>
                    <a:lstStyle/>
                    <a:p>
                      <a:pPr algn="ctr"/>
                      <a:r>
                        <a:rPr lang="en-US" sz="1400" dirty="0">
                          <a:solidFill>
                            <a:srgbClr val="000000"/>
                          </a:solidFill>
                          <a:latin typeface="Calibri"/>
                          <a:cs typeface="Calibri"/>
                        </a:rPr>
                        <a:t>10 </a:t>
                      </a:r>
                      <a:r>
                        <a:rPr lang="en-US" sz="1400" dirty="0" err="1">
                          <a:solidFill>
                            <a:srgbClr val="000000"/>
                          </a:solidFill>
                          <a:latin typeface="Calibri"/>
                          <a:cs typeface="Calibri"/>
                        </a:rPr>
                        <a:t>TeV</a:t>
                      </a:r>
                      <a:endParaRPr lang="en-US" sz="1400" dirty="0">
                        <a:solidFill>
                          <a:srgbClr val="000000"/>
                        </a:solidFill>
                        <a:latin typeface="Calibri"/>
                        <a:cs typeface="Calibri"/>
                      </a:endParaRPr>
                    </a:p>
                  </a:txBody>
                  <a:tcPr marL="100489" marR="100489" marT="50292" marB="50292">
                    <a:solidFill>
                      <a:srgbClr val="FDEADA"/>
                    </a:solidFill>
                  </a:tcPr>
                </a:tc>
                <a:extLst>
                  <a:ext uri="{0D108BD9-81ED-4DB2-BD59-A6C34878D82A}">
                    <a16:rowId xmlns:a16="http://schemas.microsoft.com/office/drawing/2014/main" val="10000"/>
                  </a:ext>
                </a:extLst>
              </a:tr>
              <a:tr h="208624">
                <a:tc>
                  <a:txBody>
                    <a:bodyPr/>
                    <a:lstStyle/>
                    <a:p>
                      <a:pPr algn="ctr"/>
                      <a:r>
                        <a:rPr lang="en-US" sz="1400" b="1" dirty="0">
                          <a:latin typeface="Calibri"/>
                          <a:cs typeface="Calibri"/>
                        </a:rPr>
                        <a:t>L</a:t>
                      </a:r>
                    </a:p>
                  </a:txBody>
                  <a:tcPr marL="100489" marR="100489" marT="50292" marB="50292"/>
                </a:tc>
                <a:tc>
                  <a:txBody>
                    <a:bodyPr/>
                    <a:lstStyle/>
                    <a:p>
                      <a:pPr algn="ctr"/>
                      <a:r>
                        <a:rPr lang="en-US" sz="1400" b="1" dirty="0">
                          <a:latin typeface="Calibri"/>
                          <a:cs typeface="Calibri"/>
                        </a:rPr>
                        <a:t>10</a:t>
                      </a:r>
                      <a:r>
                        <a:rPr lang="en-US" sz="1400" b="1" baseline="30000" dirty="0">
                          <a:latin typeface="Calibri"/>
                          <a:cs typeface="Calibri"/>
                        </a:rPr>
                        <a:t>34</a:t>
                      </a:r>
                      <a:r>
                        <a:rPr lang="en-US" sz="1400" b="1" baseline="0" dirty="0">
                          <a:latin typeface="Calibri"/>
                          <a:cs typeface="Calibri"/>
                        </a:rPr>
                        <a:t> cm</a:t>
                      </a:r>
                      <a:r>
                        <a:rPr lang="en-US" sz="1400" b="1" baseline="30000" dirty="0">
                          <a:latin typeface="Calibri"/>
                          <a:cs typeface="Calibri"/>
                        </a:rPr>
                        <a:t>-2</a:t>
                      </a:r>
                      <a:r>
                        <a:rPr lang="en-US" sz="1400" b="1" baseline="0" dirty="0">
                          <a:latin typeface="Calibri"/>
                          <a:cs typeface="Calibri"/>
                        </a:rPr>
                        <a:t>s</a:t>
                      </a:r>
                      <a:r>
                        <a:rPr lang="en-US" sz="1400" b="1" baseline="30000" dirty="0">
                          <a:latin typeface="Calibri"/>
                          <a:cs typeface="Calibri"/>
                        </a:rPr>
                        <a:t>-1</a:t>
                      </a:r>
                      <a:endParaRPr lang="en-US" sz="1400" b="1" dirty="0">
                        <a:latin typeface="Calibri"/>
                        <a:cs typeface="Calibri"/>
                      </a:endParaRPr>
                    </a:p>
                  </a:txBody>
                  <a:tcPr marL="100489" marR="100489" marT="50292" marB="50292"/>
                </a:tc>
                <a:tc>
                  <a:txBody>
                    <a:bodyPr/>
                    <a:lstStyle/>
                    <a:p>
                      <a:pPr algn="ctr"/>
                      <a:r>
                        <a:rPr lang="en-US" sz="1400" b="1" dirty="0">
                          <a:latin typeface="Calibri"/>
                          <a:cs typeface="Calibri"/>
                        </a:rPr>
                        <a:t>1.8</a:t>
                      </a:r>
                    </a:p>
                  </a:txBody>
                  <a:tcPr marL="100489" marR="100489" marT="50292" marB="50292">
                    <a:solidFill>
                      <a:srgbClr val="FDEADA"/>
                    </a:solidFill>
                  </a:tcPr>
                </a:tc>
                <a:tc>
                  <a:txBody>
                    <a:bodyPr/>
                    <a:lstStyle/>
                    <a:p>
                      <a:pPr algn="ctr"/>
                      <a:r>
                        <a:rPr lang="en-US" sz="1400" b="1" dirty="0">
                          <a:latin typeface="Calibri"/>
                          <a:cs typeface="Calibri"/>
                        </a:rPr>
                        <a:t>20</a:t>
                      </a:r>
                    </a:p>
                  </a:txBody>
                  <a:tcPr marL="100489" marR="100489" marT="50292" marB="50292">
                    <a:solidFill>
                      <a:srgbClr val="FDEADA"/>
                    </a:solidFill>
                  </a:tcPr>
                </a:tc>
                <a:extLst>
                  <a:ext uri="{0D108BD9-81ED-4DB2-BD59-A6C34878D82A}">
                    <a16:rowId xmlns:a16="http://schemas.microsoft.com/office/drawing/2014/main" val="10001"/>
                  </a:ext>
                </a:extLst>
              </a:tr>
              <a:tr h="208624">
                <a:tc>
                  <a:txBody>
                    <a:bodyPr/>
                    <a:lstStyle/>
                    <a:p>
                      <a:pPr algn="ctr"/>
                      <a:r>
                        <a:rPr lang="en-US" sz="1400" dirty="0">
                          <a:solidFill>
                            <a:srgbClr val="0000FF"/>
                          </a:solidFill>
                          <a:latin typeface="Calibri"/>
                          <a:cs typeface="Calibri"/>
                        </a:rPr>
                        <a:t>N</a:t>
                      </a:r>
                    </a:p>
                  </a:txBody>
                  <a:tcPr marL="100489" marR="100489" marT="50292" marB="50292"/>
                </a:tc>
                <a:tc>
                  <a:txBody>
                    <a:bodyPr/>
                    <a:lstStyle/>
                    <a:p>
                      <a:pPr algn="ctr"/>
                      <a:r>
                        <a:rPr lang="en-US" sz="1400" dirty="0">
                          <a:solidFill>
                            <a:srgbClr val="0000FF"/>
                          </a:solidFill>
                          <a:latin typeface="Calibri"/>
                          <a:cs typeface="Calibri"/>
                        </a:rPr>
                        <a:t>10</a:t>
                      </a:r>
                      <a:r>
                        <a:rPr lang="en-US" sz="1400" baseline="30000" dirty="0">
                          <a:solidFill>
                            <a:srgbClr val="0000FF"/>
                          </a:solidFill>
                          <a:latin typeface="Calibri"/>
                          <a:cs typeface="Calibri"/>
                        </a:rPr>
                        <a:t>12</a:t>
                      </a:r>
                      <a:endParaRPr lang="en-US" sz="1400" dirty="0">
                        <a:solidFill>
                          <a:srgbClr val="0000FF"/>
                        </a:solidFill>
                        <a:latin typeface="Calibri"/>
                        <a:cs typeface="Calibri"/>
                      </a:endParaRPr>
                    </a:p>
                  </a:txBody>
                  <a:tcPr marL="100489" marR="100489" marT="50292" marB="50292"/>
                </a:tc>
                <a:tc>
                  <a:txBody>
                    <a:bodyPr/>
                    <a:lstStyle/>
                    <a:p>
                      <a:pPr algn="ctr"/>
                      <a:r>
                        <a:rPr lang="en-US" sz="1400" dirty="0">
                          <a:solidFill>
                            <a:srgbClr val="0000FF"/>
                          </a:solidFill>
                          <a:latin typeface="Calibri"/>
                          <a:cs typeface="Calibri"/>
                        </a:rPr>
                        <a:t>2.2</a:t>
                      </a:r>
                    </a:p>
                  </a:txBody>
                  <a:tcPr marL="100489" marR="100489" marT="50292" marB="50292">
                    <a:solidFill>
                      <a:srgbClr val="FDEADA"/>
                    </a:solidFill>
                  </a:tcPr>
                </a:tc>
                <a:tc>
                  <a:txBody>
                    <a:bodyPr/>
                    <a:lstStyle/>
                    <a:p>
                      <a:pPr algn="ctr"/>
                      <a:r>
                        <a:rPr lang="en-US" sz="1400" dirty="0">
                          <a:solidFill>
                            <a:srgbClr val="0000FF"/>
                          </a:solidFill>
                          <a:latin typeface="Calibri"/>
                          <a:cs typeface="Calibri"/>
                        </a:rPr>
                        <a:t>1.8</a:t>
                      </a:r>
                    </a:p>
                  </a:txBody>
                  <a:tcPr marL="100489" marR="100489" marT="50292" marB="50292">
                    <a:solidFill>
                      <a:srgbClr val="FDEADA"/>
                    </a:solidFill>
                  </a:tcPr>
                </a:tc>
                <a:extLst>
                  <a:ext uri="{0D108BD9-81ED-4DB2-BD59-A6C34878D82A}">
                    <a16:rowId xmlns:a16="http://schemas.microsoft.com/office/drawing/2014/main" val="10002"/>
                  </a:ext>
                </a:extLst>
              </a:tr>
              <a:tr h="208624">
                <a:tc>
                  <a:txBody>
                    <a:bodyPr/>
                    <a:lstStyle/>
                    <a:p>
                      <a:pPr algn="ctr"/>
                      <a:r>
                        <a:rPr lang="en-US" sz="1400" dirty="0" err="1">
                          <a:solidFill>
                            <a:srgbClr val="0000FF"/>
                          </a:solidFill>
                          <a:latin typeface="Calibri"/>
                          <a:cs typeface="Calibri"/>
                        </a:rPr>
                        <a:t>f</a:t>
                      </a:r>
                      <a:r>
                        <a:rPr lang="en-US" sz="1400" baseline="-25000" dirty="0" err="1">
                          <a:solidFill>
                            <a:srgbClr val="0000FF"/>
                          </a:solidFill>
                          <a:latin typeface="Calibri"/>
                          <a:cs typeface="Calibri"/>
                        </a:rPr>
                        <a:t>r</a:t>
                      </a:r>
                      <a:endParaRPr lang="en-US" sz="1400" dirty="0">
                        <a:solidFill>
                          <a:srgbClr val="0000FF"/>
                        </a:solidFill>
                        <a:latin typeface="Calibri"/>
                        <a:cs typeface="Calibri"/>
                      </a:endParaRPr>
                    </a:p>
                  </a:txBody>
                  <a:tcPr marL="100489" marR="100489" marT="50292" marB="50292"/>
                </a:tc>
                <a:tc>
                  <a:txBody>
                    <a:bodyPr/>
                    <a:lstStyle/>
                    <a:p>
                      <a:pPr algn="ctr"/>
                      <a:r>
                        <a:rPr lang="en-US" sz="1400" dirty="0">
                          <a:solidFill>
                            <a:srgbClr val="0000FF"/>
                          </a:solidFill>
                          <a:latin typeface="Calibri"/>
                          <a:cs typeface="Calibri"/>
                        </a:rPr>
                        <a:t>Hz</a:t>
                      </a:r>
                    </a:p>
                  </a:txBody>
                  <a:tcPr marL="100489" marR="100489" marT="50292" marB="50292"/>
                </a:tc>
                <a:tc>
                  <a:txBody>
                    <a:bodyPr/>
                    <a:lstStyle/>
                    <a:p>
                      <a:pPr algn="ctr"/>
                      <a:r>
                        <a:rPr lang="en-US" sz="1400" strike="noStrike" baseline="0" dirty="0">
                          <a:solidFill>
                            <a:srgbClr val="0000FF"/>
                          </a:solidFill>
                          <a:latin typeface="Calibri"/>
                          <a:cs typeface="Calibri"/>
                        </a:rPr>
                        <a:t>5</a:t>
                      </a:r>
                      <a:endParaRPr lang="en-US" sz="1400" strike="sngStrike" dirty="0">
                        <a:solidFill>
                          <a:srgbClr val="0000FF"/>
                        </a:solidFill>
                        <a:latin typeface="Calibri"/>
                        <a:cs typeface="Calibri"/>
                      </a:endParaRPr>
                    </a:p>
                  </a:txBody>
                  <a:tcPr marL="100489" marR="100489" marT="50292" marB="50292">
                    <a:solidFill>
                      <a:srgbClr val="FDEADA"/>
                    </a:solidFill>
                  </a:tcPr>
                </a:tc>
                <a:tc>
                  <a:txBody>
                    <a:bodyPr/>
                    <a:lstStyle/>
                    <a:p>
                      <a:pPr algn="ctr"/>
                      <a:r>
                        <a:rPr lang="en-US" sz="1400" dirty="0">
                          <a:solidFill>
                            <a:srgbClr val="0000FF"/>
                          </a:solidFill>
                          <a:latin typeface="Calibri"/>
                          <a:cs typeface="Calibri"/>
                        </a:rPr>
                        <a:t>5</a:t>
                      </a:r>
                    </a:p>
                  </a:txBody>
                  <a:tcPr marL="100489" marR="100489" marT="50292" marB="50292">
                    <a:solidFill>
                      <a:srgbClr val="FDEADA"/>
                    </a:solidFill>
                  </a:tcPr>
                </a:tc>
                <a:extLst>
                  <a:ext uri="{0D108BD9-81ED-4DB2-BD59-A6C34878D82A}">
                    <a16:rowId xmlns:a16="http://schemas.microsoft.com/office/drawing/2014/main" val="10003"/>
                  </a:ext>
                </a:extLst>
              </a:tr>
              <a:tr h="2086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Calibri"/>
                          <a:cs typeface="Calibri"/>
                        </a:rPr>
                        <a:t>&lt;B&gt; (average)</a:t>
                      </a:r>
                    </a:p>
                  </a:txBody>
                  <a:tcPr marL="100489" marR="100489" marT="50292" marB="50292"/>
                </a:tc>
                <a:tc>
                  <a:txBody>
                    <a:bodyPr/>
                    <a:lstStyle/>
                    <a:p>
                      <a:pPr algn="ctr"/>
                      <a:r>
                        <a:rPr lang="en-US" sz="1400" dirty="0">
                          <a:solidFill>
                            <a:srgbClr val="000000"/>
                          </a:solidFill>
                          <a:latin typeface="Calibri"/>
                          <a:cs typeface="Calibri"/>
                        </a:rPr>
                        <a:t>T</a:t>
                      </a:r>
                    </a:p>
                  </a:txBody>
                  <a:tcPr marL="100489" marR="100489" marT="50292" marB="50292"/>
                </a:tc>
                <a:tc>
                  <a:txBody>
                    <a:bodyPr/>
                    <a:lstStyle/>
                    <a:p>
                      <a:pPr algn="ctr"/>
                      <a:r>
                        <a:rPr lang="en-US" sz="1400" dirty="0">
                          <a:solidFill>
                            <a:srgbClr val="000000"/>
                          </a:solidFill>
                          <a:latin typeface="Calibri"/>
                          <a:cs typeface="Calibri"/>
                        </a:rPr>
                        <a:t>7</a:t>
                      </a:r>
                    </a:p>
                  </a:txBody>
                  <a:tcPr marL="100489" marR="100489" marT="50292" marB="50292">
                    <a:solidFill>
                      <a:srgbClr val="FDEADA"/>
                    </a:solidFill>
                  </a:tcPr>
                </a:tc>
                <a:tc>
                  <a:txBody>
                    <a:bodyPr/>
                    <a:lstStyle/>
                    <a:p>
                      <a:pPr algn="ctr"/>
                      <a:r>
                        <a:rPr lang="en-US" sz="1400" dirty="0">
                          <a:solidFill>
                            <a:srgbClr val="000000"/>
                          </a:solidFill>
                          <a:latin typeface="Calibri"/>
                          <a:cs typeface="Calibri"/>
                        </a:rPr>
                        <a:t>10.5</a:t>
                      </a:r>
                    </a:p>
                  </a:txBody>
                  <a:tcPr marL="100489" marR="100489" marT="50292" marB="50292">
                    <a:solidFill>
                      <a:srgbClr val="FDEADA"/>
                    </a:solidFill>
                  </a:tcPr>
                </a:tc>
                <a:extLst>
                  <a:ext uri="{0D108BD9-81ED-4DB2-BD59-A6C34878D82A}">
                    <a16:rowId xmlns:a16="http://schemas.microsoft.com/office/drawing/2014/main" val="10006"/>
                  </a:ext>
                </a:extLst>
              </a:tr>
              <a:tr h="2086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a:solidFill>
                            <a:srgbClr val="FF0000"/>
                          </a:solidFill>
                          <a:latin typeface="Calibri"/>
                          <a:cs typeface="Calibri"/>
                        </a:rPr>
                        <a:t>ε</a:t>
                      </a:r>
                      <a:r>
                        <a:rPr lang="en-US" sz="1400" baseline="-25000" dirty="0" err="1">
                          <a:solidFill>
                            <a:srgbClr val="FF0000"/>
                          </a:solidFill>
                          <a:latin typeface="Calibri"/>
                          <a:cs typeface="Calibri"/>
                        </a:rPr>
                        <a:t>L</a:t>
                      </a:r>
                      <a:r>
                        <a:rPr lang="en-US" sz="1400" baseline="-25000" dirty="0">
                          <a:solidFill>
                            <a:srgbClr val="FF0000"/>
                          </a:solidFill>
                          <a:latin typeface="Calibri"/>
                          <a:cs typeface="Calibri"/>
                        </a:rPr>
                        <a:t> </a:t>
                      </a:r>
                      <a:r>
                        <a:rPr lang="en-US" sz="1400" baseline="0" dirty="0">
                          <a:solidFill>
                            <a:srgbClr val="FF0000"/>
                          </a:solidFill>
                          <a:latin typeface="Calibri"/>
                          <a:cs typeface="Calibri"/>
                        </a:rPr>
                        <a:t>(norm, 1σ</a:t>
                      </a:r>
                      <a:r>
                        <a:rPr lang="en-US" sz="1400" baseline="-25000" dirty="0">
                          <a:solidFill>
                            <a:srgbClr val="FF0000"/>
                          </a:solidFill>
                          <a:latin typeface="Calibri"/>
                          <a:cs typeface="Calibri"/>
                        </a:rPr>
                        <a:t>z</a:t>
                      </a:r>
                      <a:r>
                        <a:rPr lang="en-US" sz="1400" dirty="0">
                          <a:solidFill>
                            <a:srgbClr val="FF0000"/>
                          </a:solidFill>
                          <a:latin typeface="Calibri"/>
                          <a:cs typeface="Calibri"/>
                        </a:rPr>
                        <a:t>σ</a:t>
                      </a:r>
                      <a:r>
                        <a:rPr lang="en-US" sz="1400" baseline="-25000" dirty="0">
                          <a:solidFill>
                            <a:srgbClr val="FF0000"/>
                          </a:solidFill>
                          <a:latin typeface="Calibri"/>
                          <a:cs typeface="Calibri"/>
                        </a:rPr>
                        <a:t>E</a:t>
                      </a:r>
                      <a:r>
                        <a:rPr lang="en-US" sz="1400" baseline="0" dirty="0">
                          <a:solidFill>
                            <a:srgbClr val="FF0000"/>
                          </a:solidFill>
                          <a:latin typeface="Calibri"/>
                          <a:cs typeface="Calibri"/>
                        </a:rPr>
                        <a:t>)</a:t>
                      </a:r>
                    </a:p>
                  </a:txBody>
                  <a:tcPr marL="100489" marR="100489" marT="50292" marB="50292"/>
                </a:tc>
                <a:tc>
                  <a:txBody>
                    <a:bodyPr/>
                    <a:lstStyle/>
                    <a:p>
                      <a:pPr algn="ctr"/>
                      <a:r>
                        <a:rPr lang="en-US" sz="1400" dirty="0">
                          <a:solidFill>
                            <a:srgbClr val="FF0000"/>
                          </a:solidFill>
                          <a:latin typeface="Calibri"/>
                          <a:cs typeface="Calibri"/>
                        </a:rPr>
                        <a:t>MeV m</a:t>
                      </a:r>
                    </a:p>
                  </a:txBody>
                  <a:tcPr marL="100489" marR="100489" marT="50292" marB="50292"/>
                </a:tc>
                <a:tc>
                  <a:txBody>
                    <a:bodyPr/>
                    <a:lstStyle/>
                    <a:p>
                      <a:pPr algn="ctr"/>
                      <a:r>
                        <a:rPr lang="en-US" sz="1400" dirty="0">
                          <a:solidFill>
                            <a:srgbClr val="FF0000"/>
                          </a:solidFill>
                          <a:latin typeface="Calibri"/>
                          <a:cs typeface="Calibri"/>
                        </a:rPr>
                        <a:t>7.5</a:t>
                      </a:r>
                    </a:p>
                  </a:txBody>
                  <a:tcPr marL="100489" marR="100489" marT="50292" marB="50292">
                    <a:solidFill>
                      <a:srgbClr val="FDEADA"/>
                    </a:solidFill>
                  </a:tcPr>
                </a:tc>
                <a:tc>
                  <a:txBody>
                    <a:bodyPr/>
                    <a:lstStyle/>
                    <a:p>
                      <a:pPr algn="ctr"/>
                      <a:r>
                        <a:rPr lang="en-US" sz="1400" dirty="0">
                          <a:solidFill>
                            <a:srgbClr val="FF0000"/>
                          </a:solidFill>
                          <a:latin typeface="Calibri"/>
                          <a:cs typeface="Calibri"/>
                        </a:rPr>
                        <a:t>7.5</a:t>
                      </a:r>
                    </a:p>
                  </a:txBody>
                  <a:tcPr marL="100489" marR="100489" marT="50292" marB="50292">
                    <a:solidFill>
                      <a:srgbClr val="FDEADA"/>
                    </a:solidFill>
                  </a:tcPr>
                </a:tc>
                <a:extLst>
                  <a:ext uri="{0D108BD9-81ED-4DB2-BD59-A6C34878D82A}">
                    <a16:rowId xmlns:a16="http://schemas.microsoft.com/office/drawing/2014/main" val="10007"/>
                  </a:ext>
                </a:extLst>
              </a:tr>
              <a:tr h="208624">
                <a:tc>
                  <a:txBody>
                    <a:bodyPr/>
                    <a:lstStyle/>
                    <a:p>
                      <a:pPr algn="ctr"/>
                      <a:r>
                        <a:rPr lang="en-US" sz="1400" dirty="0" err="1">
                          <a:solidFill>
                            <a:srgbClr val="FF0000"/>
                          </a:solidFill>
                          <a:latin typeface="Calibri"/>
                          <a:cs typeface="Calibri"/>
                        </a:rPr>
                        <a:t>σ</a:t>
                      </a:r>
                      <a:r>
                        <a:rPr lang="en-US" sz="1400" baseline="-25000" dirty="0" err="1">
                          <a:solidFill>
                            <a:srgbClr val="FF0000"/>
                          </a:solidFill>
                          <a:latin typeface="Calibri"/>
                          <a:cs typeface="Calibri"/>
                        </a:rPr>
                        <a:t>E</a:t>
                      </a:r>
                      <a:r>
                        <a:rPr lang="en-US" sz="1400" baseline="0" dirty="0">
                          <a:solidFill>
                            <a:srgbClr val="FF0000"/>
                          </a:solidFill>
                          <a:latin typeface="Calibri"/>
                          <a:cs typeface="Calibri"/>
                        </a:rPr>
                        <a:t> / E</a:t>
                      </a:r>
                      <a:endParaRPr lang="en-US" sz="1400" dirty="0">
                        <a:solidFill>
                          <a:srgbClr val="FF0000"/>
                        </a:solidFill>
                        <a:latin typeface="Calibri"/>
                        <a:cs typeface="Calibri"/>
                      </a:endParaRPr>
                    </a:p>
                  </a:txBody>
                  <a:tcPr marL="100489" marR="100489" marT="50292" marB="50292"/>
                </a:tc>
                <a:tc>
                  <a:txBody>
                    <a:bodyPr/>
                    <a:lstStyle/>
                    <a:p>
                      <a:pPr algn="ctr"/>
                      <a:r>
                        <a:rPr lang="en-US" sz="1400" dirty="0">
                          <a:solidFill>
                            <a:srgbClr val="FF0000"/>
                          </a:solidFill>
                          <a:latin typeface="Calibri"/>
                          <a:cs typeface="Calibri"/>
                        </a:rPr>
                        <a:t>%</a:t>
                      </a:r>
                    </a:p>
                  </a:txBody>
                  <a:tcPr marL="100489" marR="100489" marT="50292" marB="50292"/>
                </a:tc>
                <a:tc>
                  <a:txBody>
                    <a:bodyPr/>
                    <a:lstStyle/>
                    <a:p>
                      <a:pPr algn="ctr"/>
                      <a:r>
                        <a:rPr lang="en-US" sz="1400" dirty="0">
                          <a:solidFill>
                            <a:srgbClr val="FF0000"/>
                          </a:solidFill>
                          <a:latin typeface="Calibri"/>
                          <a:cs typeface="Calibri"/>
                        </a:rPr>
                        <a:t>0.1</a:t>
                      </a:r>
                    </a:p>
                  </a:txBody>
                  <a:tcPr marL="100489" marR="100489" marT="50292" marB="50292">
                    <a:solidFill>
                      <a:srgbClr val="FDEADA"/>
                    </a:solidFill>
                  </a:tcPr>
                </a:tc>
                <a:tc>
                  <a:txBody>
                    <a:bodyPr/>
                    <a:lstStyle/>
                    <a:p>
                      <a:pPr algn="ctr"/>
                      <a:r>
                        <a:rPr lang="en-US" sz="1400" dirty="0">
                          <a:solidFill>
                            <a:srgbClr val="FF0000"/>
                          </a:solidFill>
                          <a:latin typeface="Calibri"/>
                          <a:cs typeface="Calibri"/>
                        </a:rPr>
                        <a:t>0.1</a:t>
                      </a:r>
                    </a:p>
                  </a:txBody>
                  <a:tcPr marL="100489" marR="100489" marT="50292" marB="50292">
                    <a:solidFill>
                      <a:srgbClr val="FDEADA"/>
                    </a:solidFill>
                  </a:tcPr>
                </a:tc>
                <a:extLst>
                  <a:ext uri="{0D108BD9-81ED-4DB2-BD59-A6C34878D82A}">
                    <a16:rowId xmlns:a16="http://schemas.microsoft.com/office/drawing/2014/main" val="10008"/>
                  </a:ext>
                </a:extLst>
              </a:tr>
              <a:tr h="208624">
                <a:tc>
                  <a:txBody>
                    <a:bodyPr/>
                    <a:lstStyle/>
                    <a:p>
                      <a:pPr algn="ctr"/>
                      <a:r>
                        <a:rPr lang="en-US" sz="1400" dirty="0" err="1">
                          <a:solidFill>
                            <a:srgbClr val="FF0000"/>
                          </a:solidFill>
                          <a:latin typeface="Calibri"/>
                          <a:cs typeface="Calibri"/>
                        </a:rPr>
                        <a:t>σ</a:t>
                      </a:r>
                      <a:r>
                        <a:rPr lang="en-US" sz="1400" baseline="-25000" dirty="0" err="1">
                          <a:solidFill>
                            <a:srgbClr val="FF0000"/>
                          </a:solidFill>
                          <a:latin typeface="Calibri"/>
                          <a:cs typeface="Calibri"/>
                        </a:rPr>
                        <a:t>z</a:t>
                      </a:r>
                      <a:endParaRPr lang="en-US" sz="1400" dirty="0">
                        <a:solidFill>
                          <a:srgbClr val="FF0000"/>
                        </a:solidFill>
                        <a:latin typeface="Calibri"/>
                        <a:cs typeface="Calibri"/>
                      </a:endParaRPr>
                    </a:p>
                  </a:txBody>
                  <a:tcPr marL="100489" marR="100489" marT="50292" marB="50292"/>
                </a:tc>
                <a:tc>
                  <a:txBody>
                    <a:bodyPr/>
                    <a:lstStyle/>
                    <a:p>
                      <a:pPr algn="ctr"/>
                      <a:r>
                        <a:rPr lang="en-US" sz="1400" dirty="0">
                          <a:solidFill>
                            <a:srgbClr val="FF0000"/>
                          </a:solidFill>
                          <a:latin typeface="Calibri"/>
                          <a:cs typeface="Calibri"/>
                        </a:rPr>
                        <a:t>mm</a:t>
                      </a:r>
                    </a:p>
                  </a:txBody>
                  <a:tcPr marL="100489" marR="100489" marT="50292" marB="50292"/>
                </a:tc>
                <a:tc>
                  <a:txBody>
                    <a:bodyPr/>
                    <a:lstStyle/>
                    <a:p>
                      <a:pPr algn="ctr"/>
                      <a:r>
                        <a:rPr lang="en-US" sz="1400" dirty="0">
                          <a:solidFill>
                            <a:srgbClr val="FF0000"/>
                          </a:solidFill>
                          <a:latin typeface="Calibri"/>
                          <a:cs typeface="Calibri"/>
                        </a:rPr>
                        <a:t>5</a:t>
                      </a:r>
                    </a:p>
                  </a:txBody>
                  <a:tcPr marL="100489" marR="100489" marT="50292" marB="50292">
                    <a:solidFill>
                      <a:srgbClr val="FDEADA"/>
                    </a:solidFill>
                  </a:tcPr>
                </a:tc>
                <a:tc>
                  <a:txBody>
                    <a:bodyPr/>
                    <a:lstStyle/>
                    <a:p>
                      <a:pPr algn="ctr"/>
                      <a:r>
                        <a:rPr lang="en-US" sz="1400" dirty="0">
                          <a:solidFill>
                            <a:srgbClr val="FF0000"/>
                          </a:solidFill>
                          <a:latin typeface="Calibri"/>
                          <a:cs typeface="Calibri"/>
                        </a:rPr>
                        <a:t>1.5</a:t>
                      </a:r>
                    </a:p>
                  </a:txBody>
                  <a:tcPr marL="100489" marR="100489" marT="50292" marB="50292">
                    <a:solidFill>
                      <a:srgbClr val="FDEADA"/>
                    </a:solidFill>
                  </a:tcPr>
                </a:tc>
                <a:extLst>
                  <a:ext uri="{0D108BD9-81ED-4DB2-BD59-A6C34878D82A}">
                    <a16:rowId xmlns:a16="http://schemas.microsoft.com/office/drawing/2014/main" val="10009"/>
                  </a:ext>
                </a:extLst>
              </a:tr>
            </a:tbl>
          </a:graphicData>
        </a:graphic>
      </p:graphicFrame>
      <p:sp>
        <p:nvSpPr>
          <p:cNvPr id="3" name="Rectangle: Rounded Corners 2">
            <a:extLst>
              <a:ext uri="{FF2B5EF4-FFF2-40B4-BE49-F238E27FC236}">
                <a16:creationId xmlns:a16="http://schemas.microsoft.com/office/drawing/2014/main" id="{9731DC06-7438-090A-0043-2048B5A8A88A}"/>
              </a:ext>
            </a:extLst>
          </p:cNvPr>
          <p:cNvSpPr/>
          <p:nvPr/>
        </p:nvSpPr>
        <p:spPr>
          <a:xfrm>
            <a:off x="395536" y="3147814"/>
            <a:ext cx="4896545" cy="288032"/>
          </a:xfrm>
          <a:prstGeom prst="roundRect">
            <a:avLst/>
          </a:prstGeom>
          <a:noFill/>
          <a:ln w="28575">
            <a:solidFill>
              <a:schemeClr val="accent5"/>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CC5EA9D4-E277-0E61-07C7-1C7A1D36FB3A}"/>
              </a:ext>
            </a:extLst>
          </p:cNvPr>
          <p:cNvCxnSpPr>
            <a:cxnSpLocks/>
            <a:stCxn id="22" idx="1"/>
          </p:cNvCxnSpPr>
          <p:nvPr/>
        </p:nvCxnSpPr>
        <p:spPr>
          <a:xfrm flipH="1">
            <a:off x="5359591" y="2635380"/>
            <a:ext cx="643088" cy="67156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22" name="TextBox 21">
            <a:extLst>
              <a:ext uri="{FF2B5EF4-FFF2-40B4-BE49-F238E27FC236}">
                <a16:creationId xmlns:a16="http://schemas.microsoft.com/office/drawing/2014/main" id="{781045D1-FAEB-2877-5248-BCAB7640192A}"/>
              </a:ext>
            </a:extLst>
          </p:cNvPr>
          <p:cNvSpPr txBox="1"/>
          <p:nvPr/>
        </p:nvSpPr>
        <p:spPr>
          <a:xfrm>
            <a:off x="6002679" y="2404547"/>
            <a:ext cx="2169722" cy="461665"/>
          </a:xfrm>
          <a:prstGeom prst="rect">
            <a:avLst/>
          </a:prstGeom>
          <a:noFill/>
        </p:spPr>
        <p:txBody>
          <a:bodyPr wrap="square">
            <a:spAutoFit/>
          </a:bodyPr>
          <a:lstStyle/>
          <a:p>
            <a:r>
              <a:rPr lang="en-GB" sz="1200" b="1" dirty="0">
                <a:solidFill>
                  <a:srgbClr val="0046D0"/>
                </a:solidFill>
              </a:rPr>
              <a:t>Repetition rate of 5 Hz </a:t>
            </a:r>
            <a:br>
              <a:rPr lang="en-GB" sz="1200" b="1" dirty="0">
                <a:solidFill>
                  <a:srgbClr val="0046D0"/>
                </a:solidFill>
              </a:rPr>
            </a:br>
            <a:r>
              <a:rPr lang="en-GB" sz="1100" b="1" dirty="0">
                <a:solidFill>
                  <a:srgbClr val="0046D0"/>
                </a:solidFill>
                <a:sym typeface="Wingdings" panose="05000000000000000000" pitchFamily="2" charset="2"/>
              </a:rPr>
              <a:t></a:t>
            </a:r>
            <a:r>
              <a:rPr lang="en-GB" sz="1200" b="1" dirty="0">
                <a:solidFill>
                  <a:srgbClr val="0046D0"/>
                </a:solidFill>
              </a:rPr>
              <a:t> </a:t>
            </a:r>
            <a:r>
              <a:rPr lang="en-GB" sz="1200" b="1" dirty="0" smtClean="0">
                <a:solidFill>
                  <a:srgbClr val="0046D0"/>
                </a:solidFill>
              </a:rPr>
              <a:t>Pulsed accelerators</a:t>
            </a:r>
            <a:endParaRPr lang="en-GB" sz="1200" b="1" dirty="0">
              <a:solidFill>
                <a:srgbClr val="0046D0"/>
              </a:solidFill>
            </a:endParaRPr>
          </a:p>
        </p:txBody>
      </p:sp>
      <p:cxnSp>
        <p:nvCxnSpPr>
          <p:cNvPr id="39" name="Straight Arrow Connector 38">
            <a:extLst>
              <a:ext uri="{FF2B5EF4-FFF2-40B4-BE49-F238E27FC236}">
                <a16:creationId xmlns:a16="http://schemas.microsoft.com/office/drawing/2014/main" id="{7A050ECA-1216-EA6A-3495-A7A36D68ED5A}"/>
              </a:ext>
            </a:extLst>
          </p:cNvPr>
          <p:cNvCxnSpPr>
            <a:cxnSpLocks/>
          </p:cNvCxnSpPr>
          <p:nvPr/>
        </p:nvCxnSpPr>
        <p:spPr>
          <a:xfrm>
            <a:off x="5109812" y="3910503"/>
            <a:ext cx="611101" cy="303165"/>
          </a:xfrm>
          <a:prstGeom prst="straightConnector1">
            <a:avLst/>
          </a:prstGeom>
          <a:ln>
            <a:solidFill>
              <a:schemeClr val="accent1"/>
            </a:solidFill>
            <a:tailEnd type="triangle"/>
          </a:ln>
        </p:spPr>
        <p:style>
          <a:lnRef idx="2">
            <a:schemeClr val="accent5"/>
          </a:lnRef>
          <a:fillRef idx="0">
            <a:schemeClr val="accent5"/>
          </a:fillRef>
          <a:effectRef idx="1">
            <a:schemeClr val="accent5"/>
          </a:effectRef>
          <a:fontRef idx="minor">
            <a:schemeClr val="tx1"/>
          </a:fontRef>
        </p:style>
      </p:cxnSp>
      <p:sp>
        <p:nvSpPr>
          <p:cNvPr id="10" name="TextBox 21">
            <a:extLst>
              <a:ext uri="{FF2B5EF4-FFF2-40B4-BE49-F238E27FC236}">
                <a16:creationId xmlns:a16="http://schemas.microsoft.com/office/drawing/2014/main" id="{781045D1-FAEB-2877-5248-BCAB7640192A}"/>
              </a:ext>
            </a:extLst>
          </p:cNvPr>
          <p:cNvSpPr txBox="1"/>
          <p:nvPr/>
        </p:nvSpPr>
        <p:spPr>
          <a:xfrm>
            <a:off x="6002679" y="4070211"/>
            <a:ext cx="2169722" cy="646331"/>
          </a:xfrm>
          <a:prstGeom prst="rect">
            <a:avLst/>
          </a:prstGeom>
          <a:noFill/>
        </p:spPr>
        <p:txBody>
          <a:bodyPr wrap="square">
            <a:spAutoFit/>
          </a:bodyPr>
          <a:lstStyle/>
          <a:p>
            <a:r>
              <a:rPr lang="en-GB" sz="1200" b="1" dirty="0" smtClean="0">
                <a:solidFill>
                  <a:srgbClr val="FF0000"/>
                </a:solidFill>
              </a:rPr>
              <a:t>Given by muon cooling</a:t>
            </a:r>
          </a:p>
          <a:p>
            <a:r>
              <a:rPr lang="en-GB" sz="1200" b="1" dirty="0" smtClean="0">
                <a:solidFill>
                  <a:srgbClr val="FF0000"/>
                </a:solidFill>
              </a:rPr>
              <a:t>Defines </a:t>
            </a:r>
            <a:r>
              <a:rPr lang="el-GR" sz="1200" b="1" dirty="0" smtClean="0">
                <a:solidFill>
                  <a:srgbClr val="FF0000"/>
                </a:solidFill>
              </a:rPr>
              <a:t>β</a:t>
            </a:r>
            <a:r>
              <a:rPr lang="fr-FR" sz="1200" b="1" baseline="30000" dirty="0" smtClean="0">
                <a:solidFill>
                  <a:srgbClr val="FF0000"/>
                </a:solidFill>
              </a:rPr>
              <a:t>*</a:t>
            </a:r>
            <a:r>
              <a:rPr lang="fr-FR" sz="1200" b="1" dirty="0" smtClean="0">
                <a:solidFill>
                  <a:srgbClr val="FF0000"/>
                </a:solidFill>
              </a:rPr>
              <a:t> </a:t>
            </a:r>
          </a:p>
          <a:p>
            <a:r>
              <a:rPr lang="fr-FR" sz="1200" b="1" dirty="0" smtClean="0">
                <a:solidFill>
                  <a:srgbClr val="FF0000"/>
                </a:solidFill>
              </a:rPr>
              <a:t>(</a:t>
            </a:r>
            <a:r>
              <a:rPr lang="fr-FR" sz="1200" b="1" dirty="0" err="1" smtClean="0">
                <a:solidFill>
                  <a:srgbClr val="FF0000"/>
                </a:solidFill>
              </a:rPr>
              <a:t>equal</a:t>
            </a:r>
            <a:r>
              <a:rPr lang="fr-FR" sz="1200" b="1" dirty="0" smtClean="0">
                <a:solidFill>
                  <a:srgbClr val="FF0000"/>
                </a:solidFill>
              </a:rPr>
              <a:t> to </a:t>
            </a:r>
            <a:r>
              <a:rPr lang="fr-FR" sz="1200" b="1" dirty="0" err="1" smtClean="0">
                <a:solidFill>
                  <a:srgbClr val="FF0000"/>
                </a:solidFill>
              </a:rPr>
              <a:t>bunch</a:t>
            </a:r>
            <a:r>
              <a:rPr lang="fr-FR" sz="1200" b="1" dirty="0" smtClean="0">
                <a:solidFill>
                  <a:srgbClr val="FF0000"/>
                </a:solidFill>
              </a:rPr>
              <a:t> </a:t>
            </a:r>
            <a:r>
              <a:rPr lang="fr-FR" sz="1200" b="1" dirty="0" err="1" smtClean="0">
                <a:solidFill>
                  <a:srgbClr val="FF0000"/>
                </a:solidFill>
              </a:rPr>
              <a:t>length</a:t>
            </a:r>
            <a:r>
              <a:rPr lang="fr-FR" sz="1200" b="1" dirty="0" smtClean="0">
                <a:solidFill>
                  <a:srgbClr val="FF0000"/>
                </a:solidFill>
              </a:rPr>
              <a:t>)</a:t>
            </a:r>
            <a:endParaRPr lang="en-GB" sz="1200" b="1" dirty="0">
              <a:solidFill>
                <a:srgbClr val="FF0000"/>
              </a:solidFill>
            </a:endParaRPr>
          </a:p>
        </p:txBody>
      </p:sp>
      <p:sp>
        <p:nvSpPr>
          <p:cNvPr id="12" name="TextBox 6">
            <a:extLst>
              <a:ext uri="{FF2B5EF4-FFF2-40B4-BE49-F238E27FC236}">
                <a16:creationId xmlns:a16="http://schemas.microsoft.com/office/drawing/2014/main" id="{D8C83AC7-8292-32D9-8215-747F5A98DCB7}"/>
              </a:ext>
            </a:extLst>
          </p:cNvPr>
          <p:cNvSpPr txBox="1"/>
          <p:nvPr/>
        </p:nvSpPr>
        <p:spPr>
          <a:xfrm>
            <a:off x="5364088" y="3416682"/>
            <a:ext cx="3654117" cy="523220"/>
          </a:xfrm>
          <a:prstGeom prst="rect">
            <a:avLst/>
          </a:prstGeom>
          <a:noFill/>
        </p:spPr>
        <p:txBody>
          <a:bodyPr wrap="square" rtlCol="0">
            <a:spAutoFit/>
          </a:bodyPr>
          <a:lstStyle/>
          <a:p>
            <a:pPr algn="ctr"/>
            <a:r>
              <a:rPr lang="fr-FR" sz="1400" dirty="0" err="1" smtClean="0">
                <a:solidFill>
                  <a:srgbClr val="FF7F00"/>
                </a:solidFill>
              </a:rPr>
              <a:t>See</a:t>
            </a:r>
            <a:r>
              <a:rPr lang="fr-FR" sz="1400" dirty="0" smtClean="0">
                <a:solidFill>
                  <a:srgbClr val="FF7F00"/>
                </a:solidFill>
              </a:rPr>
              <a:t> </a:t>
            </a:r>
            <a:r>
              <a:rPr lang="fr-FR" sz="1400" dirty="0" smtClean="0">
                <a:solidFill>
                  <a:srgbClr val="FF7F00"/>
                </a:solidFill>
              </a:rPr>
              <a:t>C</a:t>
            </a:r>
            <a:r>
              <a:rPr lang="en-CH" sz="1400" dirty="0" smtClean="0">
                <a:solidFill>
                  <a:srgbClr val="FF7F00"/>
                </a:solidFill>
              </a:rPr>
              <a:t>. </a:t>
            </a:r>
            <a:r>
              <a:rPr lang="fr-FR" sz="1400" dirty="0" smtClean="0">
                <a:solidFill>
                  <a:srgbClr val="FF7F00"/>
                </a:solidFill>
              </a:rPr>
              <a:t>Rogers </a:t>
            </a:r>
            <a:r>
              <a:rPr lang="fr-FR" sz="1400" dirty="0" err="1" smtClean="0">
                <a:solidFill>
                  <a:srgbClr val="FF7F00"/>
                </a:solidFill>
              </a:rPr>
              <a:t>presentation</a:t>
            </a:r>
            <a:r>
              <a:rPr lang="en-CH" sz="1400" dirty="0" smtClean="0">
                <a:solidFill>
                  <a:srgbClr val="FF7F00"/>
                </a:solidFill>
              </a:rPr>
              <a:t> </a:t>
            </a:r>
            <a:endParaRPr lang="en-CH" sz="1400" dirty="0">
              <a:solidFill>
                <a:srgbClr val="FF7F00"/>
              </a:solidFill>
            </a:endParaRPr>
          </a:p>
          <a:p>
            <a:pPr algn="ctr"/>
            <a:r>
              <a:rPr lang="en-US" sz="1400" dirty="0">
                <a:solidFill>
                  <a:srgbClr val="FF7F00"/>
                </a:solidFill>
              </a:rPr>
              <a:t>Muon Collider(s): why, gain and challenges</a:t>
            </a:r>
            <a:endParaRPr lang="en-CH" sz="1400" dirty="0">
              <a:solidFill>
                <a:srgbClr val="FF7F00"/>
              </a:solidFill>
            </a:endParaRPr>
          </a:p>
        </p:txBody>
      </p:sp>
    </p:spTree>
    <p:extLst>
      <p:ext uri="{BB962C8B-B14F-4D97-AF65-F5344CB8AC3E}">
        <p14:creationId xmlns:p14="http://schemas.microsoft.com/office/powerpoint/2010/main" val="270493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2"/>
          </p:nvPr>
        </p:nvSpPr>
        <p:spPr>
          <a:xfrm>
            <a:off x="457200" y="1276350"/>
            <a:ext cx="5338936" cy="3536156"/>
          </a:xfrm>
        </p:spPr>
        <p:txBody>
          <a:bodyPr>
            <a:normAutofit fontScale="55000" lnSpcReduction="20000"/>
          </a:bodyPr>
          <a:lstStyle/>
          <a:p>
            <a:r>
              <a:rPr lang="en-US" b="1" dirty="0"/>
              <a:t>Natural resonant discharge </a:t>
            </a:r>
          </a:p>
          <a:p>
            <a:pPr lvl="1"/>
            <a:r>
              <a:rPr lang="en-US" dirty="0"/>
              <a:t>The energy initially stored in the capacitors is transfer to the magnets</a:t>
            </a:r>
          </a:p>
          <a:p>
            <a:pPr lvl="1"/>
            <a:r>
              <a:rPr lang="en-US" dirty="0"/>
              <a:t>Lineal ramp approximated by resonance of two </a:t>
            </a:r>
            <a:r>
              <a:rPr lang="en-US" dirty="0" smtClean="0"/>
              <a:t>harmonics</a:t>
            </a:r>
            <a:endParaRPr lang="en-US" dirty="0"/>
          </a:p>
          <a:p>
            <a:r>
              <a:rPr lang="en-US" b="1" dirty="0"/>
              <a:t>Active Filter (AF)</a:t>
            </a:r>
          </a:p>
          <a:p>
            <a:pPr lvl="1"/>
            <a:r>
              <a:rPr lang="en-US" dirty="0"/>
              <a:t>Built with modern power electronics.</a:t>
            </a:r>
          </a:p>
          <a:p>
            <a:pPr lvl="1"/>
            <a:r>
              <a:rPr lang="en-US" dirty="0"/>
              <a:t>Corrects current through magnet (α B-Field) to make it </a:t>
            </a:r>
            <a:r>
              <a:rPr lang="en-US" dirty="0" smtClean="0"/>
              <a:t>linear</a:t>
            </a:r>
          </a:p>
          <a:p>
            <a:r>
              <a:rPr lang="en-US" b="1" dirty="0"/>
              <a:t>Advantages</a:t>
            </a:r>
          </a:p>
          <a:p>
            <a:pPr lvl="1"/>
            <a:r>
              <a:rPr lang="en-US" dirty="0" smtClean="0"/>
              <a:t>Less </a:t>
            </a:r>
            <a:r>
              <a:rPr lang="en-US" dirty="0"/>
              <a:t>power handle by Power Electronics</a:t>
            </a:r>
          </a:p>
          <a:p>
            <a:pPr lvl="1"/>
            <a:r>
              <a:rPr lang="en-US" dirty="0"/>
              <a:t>Minimum energy storage </a:t>
            </a:r>
            <a:r>
              <a:rPr lang="en-US" dirty="0" smtClean="0"/>
              <a:t>configuration</a:t>
            </a:r>
          </a:p>
          <a:p>
            <a:r>
              <a:rPr lang="en-US" dirty="0" smtClean="0"/>
              <a:t>But a pure linear ramp is costly for the powering:</a:t>
            </a:r>
          </a:p>
          <a:p>
            <a:pPr lvl="1"/>
            <a:r>
              <a:rPr lang="en-US" dirty="0" smtClean="0"/>
              <a:t>Approximated by a harmonic system.</a:t>
            </a:r>
            <a:endParaRPr lang="en-US" dirty="0"/>
          </a:p>
          <a:p>
            <a:pPr lvl="1"/>
            <a:endParaRPr lang="en-US" dirty="0" smtClean="0"/>
          </a:p>
          <a:p>
            <a:endParaRPr lang="en-US" dirty="0"/>
          </a:p>
          <a:p>
            <a:endParaRPr lang="fr-FR" dirty="0"/>
          </a:p>
        </p:txBody>
      </p:sp>
      <p:sp>
        <p:nvSpPr>
          <p:cNvPr id="3" name="Espace réservé du numéro de diapositive 2"/>
          <p:cNvSpPr>
            <a:spLocks noGrp="1"/>
          </p:cNvSpPr>
          <p:nvPr>
            <p:ph type="sldNum" sz="quarter" idx="4"/>
          </p:nvPr>
        </p:nvSpPr>
        <p:spPr/>
        <p:txBody>
          <a:bodyPr/>
          <a:lstStyle/>
          <a:p>
            <a:fld id="{974172A1-1CBF-0B40-9234-7D4D80EC19EA}" type="slidenum">
              <a:rPr lang="en-GB" smtClean="0"/>
              <a:pPr/>
              <a:t>30</a:t>
            </a:fld>
            <a:endParaRPr lang="en-GB" dirty="0"/>
          </a:p>
        </p:txBody>
      </p:sp>
      <p:sp>
        <p:nvSpPr>
          <p:cNvPr id="4" name="Titre 3"/>
          <p:cNvSpPr>
            <a:spLocks noGrp="1"/>
          </p:cNvSpPr>
          <p:nvPr>
            <p:ph type="title"/>
          </p:nvPr>
        </p:nvSpPr>
        <p:spPr/>
        <p:txBody>
          <a:bodyPr/>
          <a:lstStyle/>
          <a:p>
            <a:r>
              <a:rPr lang="fr-FR" dirty="0" smtClean="0"/>
              <a:t>Alternative </a:t>
            </a:r>
            <a:r>
              <a:rPr lang="fr-FR" dirty="0" err="1" smtClean="0"/>
              <a:t>Approach</a:t>
            </a:r>
            <a:r>
              <a:rPr lang="fr-FR" dirty="0" smtClean="0"/>
              <a:t>:</a:t>
            </a:r>
            <a:br>
              <a:rPr lang="fr-FR" dirty="0" smtClean="0"/>
            </a:br>
            <a:r>
              <a:rPr lang="fr-FR" dirty="0" err="1" smtClean="0"/>
              <a:t>Resonent</a:t>
            </a:r>
            <a:r>
              <a:rPr lang="fr-FR" dirty="0" smtClean="0"/>
              <a:t> </a:t>
            </a:r>
            <a:r>
              <a:rPr lang="fr-FR" dirty="0" err="1" smtClean="0"/>
              <a:t>converter</a:t>
            </a:r>
            <a:endParaRPr lang="fr-FR" dirty="0"/>
          </a:p>
        </p:txBody>
      </p:sp>
      <p:pic>
        <p:nvPicPr>
          <p:cNvPr id="5" name="Picture 3" descr="A diagram of a circuit&#10;&#10;Description automatically generated with low confidence">
            <a:extLst>
              <a:ext uri="{FF2B5EF4-FFF2-40B4-BE49-F238E27FC236}">
                <a16:creationId xmlns:a16="http://schemas.microsoft.com/office/drawing/2014/main" id="{42352AB3-1ACF-1CE2-E5F1-2FB584AA9F6F}"/>
              </a:ext>
            </a:extLst>
          </p:cNvPr>
          <p:cNvPicPr>
            <a:picLocks noChangeAspect="1"/>
          </p:cNvPicPr>
          <p:nvPr/>
        </p:nvPicPr>
        <p:blipFill>
          <a:blip r:embed="rId2"/>
          <a:stretch>
            <a:fillRect/>
          </a:stretch>
        </p:blipFill>
        <p:spPr>
          <a:xfrm>
            <a:off x="5724128" y="1389971"/>
            <a:ext cx="2936575" cy="1684805"/>
          </a:xfrm>
          <a:prstGeom prst="rect">
            <a:avLst/>
          </a:prstGeom>
        </p:spPr>
      </p:pic>
      <p:sp>
        <p:nvSpPr>
          <p:cNvPr id="6" name="Content Placeholder 2">
            <a:extLst>
              <a:ext uri="{FF2B5EF4-FFF2-40B4-BE49-F238E27FC236}">
                <a16:creationId xmlns:a16="http://schemas.microsoft.com/office/drawing/2014/main" id="{986E800E-09EB-0872-8B08-6E41C4A055F3}"/>
              </a:ext>
            </a:extLst>
          </p:cNvPr>
          <p:cNvSpPr txBox="1">
            <a:spLocks/>
          </p:cNvSpPr>
          <p:nvPr/>
        </p:nvSpPr>
        <p:spPr>
          <a:xfrm>
            <a:off x="5660297" y="1276293"/>
            <a:ext cx="2375048" cy="281773"/>
          </a:xfrm>
          <a:prstGeom prst="rect">
            <a:avLst/>
          </a:prstGeom>
        </p:spPr>
        <p:txBody>
          <a:bodyPr vert="horz" lIns="100381" tIns="50191" rIns="100381" bIns="50191" rtlCol="0">
            <a:noAutofit/>
          </a:bodyPr>
          <a:lstStyle>
            <a:lvl1pPr marL="376435" indent="-376435" algn="l" defTabSz="501915" rtl="0" eaLnBrk="1" latinLnBrk="0" hangingPunct="1">
              <a:spcBef>
                <a:spcPct val="20000"/>
              </a:spcBef>
              <a:buFont typeface="Arial"/>
              <a:buChar char="•"/>
              <a:defRPr sz="3500" kern="1200">
                <a:solidFill>
                  <a:schemeClr val="tx1"/>
                </a:solidFill>
                <a:latin typeface="+mn-lt"/>
                <a:ea typeface="+mn-ea"/>
                <a:cs typeface="+mn-cs"/>
              </a:defRPr>
            </a:lvl1pPr>
            <a:lvl2pPr marL="815610" indent="-313697" algn="l" defTabSz="501915" rtl="0" eaLnBrk="1" latinLnBrk="0" hangingPunct="1">
              <a:spcBef>
                <a:spcPct val="20000"/>
              </a:spcBef>
              <a:buFont typeface="Arial"/>
              <a:buChar char="–"/>
              <a:defRPr sz="3100" kern="1200">
                <a:solidFill>
                  <a:schemeClr val="tx1"/>
                </a:solidFill>
                <a:latin typeface="+mn-lt"/>
                <a:ea typeface="+mn-ea"/>
                <a:cs typeface="+mn-cs"/>
              </a:defRPr>
            </a:lvl2pPr>
            <a:lvl3pPr marL="1254782" indent="-250955" algn="l" defTabSz="501915" rtl="0" eaLnBrk="1" latinLnBrk="0" hangingPunct="1">
              <a:spcBef>
                <a:spcPct val="20000"/>
              </a:spcBef>
              <a:buFont typeface="Arial"/>
              <a:buChar char="•"/>
              <a:defRPr sz="2600" kern="1200">
                <a:solidFill>
                  <a:schemeClr val="tx1"/>
                </a:solidFill>
                <a:latin typeface="+mn-lt"/>
                <a:ea typeface="+mn-ea"/>
                <a:cs typeface="+mn-cs"/>
              </a:defRPr>
            </a:lvl3pPr>
            <a:lvl4pPr marL="1756699" indent="-250955" algn="l" defTabSz="501915" rtl="0" eaLnBrk="1" latinLnBrk="0" hangingPunct="1">
              <a:spcBef>
                <a:spcPct val="20000"/>
              </a:spcBef>
              <a:buFont typeface="Arial"/>
              <a:buChar char="–"/>
              <a:defRPr sz="2200" kern="1200">
                <a:solidFill>
                  <a:schemeClr val="tx1"/>
                </a:solidFill>
                <a:latin typeface="+mn-lt"/>
                <a:ea typeface="+mn-ea"/>
                <a:cs typeface="+mn-cs"/>
              </a:defRPr>
            </a:lvl4pPr>
            <a:lvl5pPr marL="2258613" indent="-250955" algn="l" defTabSz="501915" rtl="0" eaLnBrk="1" latinLnBrk="0" hangingPunct="1">
              <a:spcBef>
                <a:spcPct val="20000"/>
              </a:spcBef>
              <a:buFont typeface="Arial"/>
              <a:buChar char="»"/>
              <a:defRPr sz="2200" kern="1200">
                <a:solidFill>
                  <a:schemeClr val="tx1"/>
                </a:solidFill>
                <a:latin typeface="+mn-lt"/>
                <a:ea typeface="+mn-ea"/>
                <a:cs typeface="+mn-cs"/>
              </a:defRPr>
            </a:lvl5pPr>
            <a:lvl6pPr marL="2760518" indent="-250955" algn="l" defTabSz="501915" rtl="0" eaLnBrk="1" latinLnBrk="0" hangingPunct="1">
              <a:spcBef>
                <a:spcPct val="20000"/>
              </a:spcBef>
              <a:buFont typeface="Arial"/>
              <a:buChar char="•"/>
              <a:defRPr sz="2200" kern="1200">
                <a:solidFill>
                  <a:schemeClr val="tx1"/>
                </a:solidFill>
                <a:latin typeface="+mn-lt"/>
                <a:ea typeface="+mn-ea"/>
                <a:cs typeface="+mn-cs"/>
              </a:defRPr>
            </a:lvl6pPr>
            <a:lvl7pPr marL="3262441" indent="-250955" algn="l" defTabSz="501915" rtl="0" eaLnBrk="1" latinLnBrk="0" hangingPunct="1">
              <a:spcBef>
                <a:spcPct val="20000"/>
              </a:spcBef>
              <a:buFont typeface="Arial"/>
              <a:buChar char="•"/>
              <a:defRPr sz="2200" kern="1200">
                <a:solidFill>
                  <a:schemeClr val="tx1"/>
                </a:solidFill>
                <a:latin typeface="+mn-lt"/>
                <a:ea typeface="+mn-ea"/>
                <a:cs typeface="+mn-cs"/>
              </a:defRPr>
            </a:lvl7pPr>
            <a:lvl8pPr marL="3764352" indent="-250955" algn="l" defTabSz="501915" rtl="0" eaLnBrk="1" latinLnBrk="0" hangingPunct="1">
              <a:spcBef>
                <a:spcPct val="20000"/>
              </a:spcBef>
              <a:buFont typeface="Arial"/>
              <a:buChar char="•"/>
              <a:defRPr sz="2200" kern="1200">
                <a:solidFill>
                  <a:schemeClr val="tx1"/>
                </a:solidFill>
                <a:latin typeface="+mn-lt"/>
                <a:ea typeface="+mn-ea"/>
                <a:cs typeface="+mn-cs"/>
              </a:defRPr>
            </a:lvl8pPr>
            <a:lvl9pPr marL="4266261" indent="-250955" algn="l" defTabSz="501915" rtl="0" eaLnBrk="1" latinLnBrk="0" hangingPunct="1">
              <a:spcBef>
                <a:spcPct val="20000"/>
              </a:spcBef>
              <a:buFont typeface="Arial"/>
              <a:buChar char="•"/>
              <a:defRPr sz="2200" kern="1200">
                <a:solidFill>
                  <a:schemeClr val="tx1"/>
                </a:solidFill>
                <a:latin typeface="+mn-lt"/>
                <a:ea typeface="+mn-ea"/>
                <a:cs typeface="+mn-cs"/>
              </a:defRPr>
            </a:lvl9pPr>
          </a:lstStyle>
          <a:p>
            <a:pPr marL="0" indent="0">
              <a:buFont typeface="Arial"/>
              <a:buNone/>
            </a:pPr>
            <a:r>
              <a:rPr lang="en-US" sz="1200" b="1" dirty="0">
                <a:latin typeface="Calibri" panose="020F0502020204030204" pitchFamily="34" charset="0"/>
                <a:cs typeface="Calibri" panose="020F0502020204030204" pitchFamily="34" charset="0"/>
              </a:rPr>
              <a:t>Full wave resonance</a:t>
            </a:r>
          </a:p>
          <a:p>
            <a:pPr marL="0" indent="0">
              <a:buFont typeface="Arial"/>
              <a:buNone/>
            </a:pPr>
            <a:endParaRPr lang="en-US" sz="1200" b="1" dirty="0"/>
          </a:p>
        </p:txBody>
      </p:sp>
      <p:pic>
        <p:nvPicPr>
          <p:cNvPr id="8" name="Picture 9">
            <a:extLst>
              <a:ext uri="{FF2B5EF4-FFF2-40B4-BE49-F238E27FC236}">
                <a16:creationId xmlns:a16="http://schemas.microsoft.com/office/drawing/2014/main" id="{4AB6A470-F327-27A2-2346-68580D40ADEB}"/>
              </a:ext>
            </a:extLst>
          </p:cNvPr>
          <p:cNvPicPr>
            <a:picLocks noChangeAspect="1"/>
          </p:cNvPicPr>
          <p:nvPr/>
        </p:nvPicPr>
        <p:blipFill rotWithShape="1">
          <a:blip r:embed="rId3"/>
          <a:srcRect l="6881" t="11049" r="6881" b="14457"/>
          <a:stretch/>
        </p:blipFill>
        <p:spPr>
          <a:xfrm>
            <a:off x="5513752" y="3123032"/>
            <a:ext cx="1046456" cy="1828128"/>
          </a:xfrm>
          <a:prstGeom prst="rect">
            <a:avLst/>
          </a:prstGeom>
        </p:spPr>
      </p:pic>
      <p:sp>
        <p:nvSpPr>
          <p:cNvPr id="9" name="Ellipse 8"/>
          <p:cNvSpPr/>
          <p:nvPr/>
        </p:nvSpPr>
        <p:spPr>
          <a:xfrm>
            <a:off x="6277824" y="2584527"/>
            <a:ext cx="1275832" cy="648072"/>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0" name="ZoneTexte 9"/>
          <p:cNvSpPr txBox="1"/>
          <p:nvPr/>
        </p:nvSpPr>
        <p:spPr>
          <a:xfrm>
            <a:off x="6588460" y="3948349"/>
            <a:ext cx="2520280" cy="584775"/>
          </a:xfrm>
          <a:prstGeom prst="rect">
            <a:avLst/>
          </a:prstGeom>
          <a:noFill/>
        </p:spPr>
        <p:txBody>
          <a:bodyPr wrap="square" rtlCol="0">
            <a:spAutoFit/>
          </a:bodyPr>
          <a:lstStyle/>
          <a:p>
            <a:r>
              <a:rPr lang="fr-FR" sz="1600" dirty="0" smtClean="0"/>
              <a:t>Total </a:t>
            </a:r>
            <a:r>
              <a:rPr lang="fr-FR" sz="1600" dirty="0" err="1" smtClean="0"/>
              <a:t>energy</a:t>
            </a:r>
            <a:r>
              <a:rPr lang="fr-FR" sz="1600" dirty="0" smtClean="0"/>
              <a:t>: 50-150 MJ </a:t>
            </a:r>
          </a:p>
          <a:p>
            <a:r>
              <a:rPr lang="fr-FR" sz="1600" dirty="0" err="1" smtClean="0"/>
              <a:t>Magnet</a:t>
            </a:r>
            <a:r>
              <a:rPr lang="fr-FR" sz="1600" dirty="0" smtClean="0"/>
              <a:t> </a:t>
            </a:r>
            <a:r>
              <a:rPr lang="fr-FR" sz="1600" dirty="0" err="1" smtClean="0"/>
              <a:t>losses</a:t>
            </a:r>
            <a:r>
              <a:rPr lang="fr-FR" sz="1600" dirty="0" smtClean="0"/>
              <a:t>: 4-8 kW/m</a:t>
            </a:r>
            <a:endParaRPr lang="fr-FR" sz="1600" dirty="0"/>
          </a:p>
        </p:txBody>
      </p:sp>
      <p:sp>
        <p:nvSpPr>
          <p:cNvPr id="11" name="TextBox 3">
            <a:extLst>
              <a:ext uri="{FF2B5EF4-FFF2-40B4-BE49-F238E27FC236}">
                <a16:creationId xmlns:a16="http://schemas.microsoft.com/office/drawing/2014/main" id="{465EEC14-B33E-3BD1-7FE4-348B388628CF}"/>
              </a:ext>
            </a:extLst>
          </p:cNvPr>
          <p:cNvSpPr txBox="1"/>
          <p:nvPr/>
        </p:nvSpPr>
        <p:spPr>
          <a:xfrm>
            <a:off x="6695157" y="3367402"/>
            <a:ext cx="241358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70C0"/>
                </a:solidFill>
                <a:effectLst/>
                <a:uLnTx/>
                <a:uFillTx/>
                <a:latin typeface="Arial"/>
                <a:ea typeface="+mn-ea"/>
                <a:cs typeface="+mn-cs"/>
              </a:rPr>
              <a:t>Courtesy: F</a:t>
            </a:r>
            <a:r>
              <a:rPr kumimoji="0" lang="en-US" sz="1200" b="1" i="0" u="none" strike="noStrike" kern="1200" cap="none" spc="0" normalizeH="0" baseline="0" noProof="0" dirty="0">
                <a:ln>
                  <a:noFill/>
                </a:ln>
                <a:solidFill>
                  <a:srgbClr val="0070C0"/>
                </a:solidFill>
                <a:effectLst/>
                <a:uLnTx/>
                <a:uFillTx/>
                <a:latin typeface="Arial"/>
                <a:ea typeface="+mn-ea"/>
                <a:cs typeface="+mn-cs"/>
              </a:rPr>
              <a:t>. </a:t>
            </a:r>
            <a:r>
              <a:rPr kumimoji="0" lang="en-US" sz="1200" b="1" i="0" u="none" strike="noStrike" kern="1200" cap="none" spc="0" normalizeH="0" baseline="0" noProof="0" dirty="0" smtClean="0">
                <a:ln>
                  <a:noFill/>
                </a:ln>
                <a:solidFill>
                  <a:srgbClr val="0070C0"/>
                </a:solidFill>
                <a:effectLst/>
                <a:uLnTx/>
                <a:uFillTx/>
                <a:latin typeface="Arial"/>
                <a:ea typeface="+mn-ea"/>
                <a:cs typeface="+mn-cs"/>
              </a:rPr>
              <a:t>Boattini</a:t>
            </a:r>
            <a:endParaRPr kumimoji="0" lang="en-GB" sz="12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95214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1">
            <a:extLst>
              <a:ext uri="{FF2B5EF4-FFF2-40B4-BE49-F238E27FC236}">
                <a16:creationId xmlns:a16="http://schemas.microsoft.com/office/drawing/2014/main" id="{61024A8E-273C-9C3A-DC3F-EF6D1424DFF2}"/>
              </a:ext>
            </a:extLst>
          </p:cNvPr>
          <p:cNvSpPr>
            <a:spLocks noGrp="1"/>
          </p:cNvSpPr>
          <p:nvPr>
            <p:ph sz="quarter" idx="12"/>
          </p:nvPr>
        </p:nvSpPr>
        <p:spPr>
          <a:xfrm>
            <a:off x="457200" y="1276350"/>
            <a:ext cx="8291264" cy="3536156"/>
          </a:xfrm>
        </p:spPr>
        <p:txBody>
          <a:bodyPr>
            <a:normAutofit fontScale="55000" lnSpcReduction="20000"/>
          </a:bodyPr>
          <a:lstStyle/>
          <a:p>
            <a:pPr marL="285750" indent="-285750">
              <a:spcBef>
                <a:spcPts val="600"/>
              </a:spcBef>
              <a:spcAft>
                <a:spcPts val="400"/>
              </a:spcAft>
              <a:buFont typeface="Wingdings" panose="05000000000000000000" pitchFamily="2" charset="2"/>
              <a:buChar char="§"/>
              <a:tabLst>
                <a:tab pos="0" algn="l"/>
              </a:tabLst>
            </a:pPr>
            <a:endParaRPr lang="en-US" b="1" spc="-1" dirty="0">
              <a:solidFill>
                <a:srgbClr val="171717"/>
              </a:solidFill>
              <a:latin typeface="Mangal" panose="02040503050203030202" pitchFamily="18" charset="0"/>
              <a:cs typeface="Mangal" panose="02040503050203030202" pitchFamily="18" charset="0"/>
              <a:sym typeface="Wingdings" panose="05000000000000000000" pitchFamily="2" charset="2"/>
            </a:endParaRPr>
          </a:p>
          <a:p>
            <a:pPr marL="285750" indent="-285750">
              <a:spcBef>
                <a:spcPts val="600"/>
              </a:spcBef>
              <a:spcAft>
                <a:spcPts val="400"/>
              </a:spcAft>
              <a:buFont typeface="Wingdings" panose="05000000000000000000" pitchFamily="2" charset="2"/>
              <a:buChar char="§"/>
              <a:tabLst>
                <a:tab pos="0" algn="l"/>
              </a:tabLst>
            </a:pPr>
            <a:endParaRPr lang="en-US" b="1" spc="-1" dirty="0" smtClean="0">
              <a:solidFill>
                <a:srgbClr val="171717"/>
              </a:solidFill>
              <a:latin typeface="Mangal" panose="02040503050203030202" pitchFamily="18" charset="0"/>
              <a:cs typeface="Mangal" panose="02040503050203030202" pitchFamily="18" charset="0"/>
              <a:sym typeface="Wingdings" panose="05000000000000000000" pitchFamily="2" charset="2"/>
            </a:endParaRPr>
          </a:p>
          <a:p>
            <a:pPr marL="0" indent="0">
              <a:spcBef>
                <a:spcPts val="600"/>
              </a:spcBef>
              <a:spcAft>
                <a:spcPts val="400"/>
              </a:spcAft>
              <a:buNone/>
              <a:tabLst>
                <a:tab pos="0" algn="l"/>
              </a:tabLst>
            </a:pPr>
            <a:endParaRPr lang="en-US" b="1" spc="-1" dirty="0">
              <a:solidFill>
                <a:srgbClr val="171717"/>
              </a:solidFill>
              <a:latin typeface="Mangal" panose="02040503050203030202" pitchFamily="18" charset="0"/>
              <a:cs typeface="Mangal" panose="02040503050203030202" pitchFamily="18" charset="0"/>
              <a:sym typeface="Wingdings" panose="05000000000000000000" pitchFamily="2" charset="2"/>
            </a:endParaRPr>
          </a:p>
          <a:p>
            <a:pPr marL="285750" indent="-285750">
              <a:spcBef>
                <a:spcPts val="600"/>
              </a:spcBef>
              <a:spcAft>
                <a:spcPts val="400"/>
              </a:spcAft>
              <a:buFont typeface="Wingdings" panose="05000000000000000000" pitchFamily="2" charset="2"/>
              <a:buChar char="§"/>
              <a:tabLst>
                <a:tab pos="0" algn="l"/>
              </a:tabLst>
            </a:pPr>
            <a:endParaRPr lang="en-US" b="1" spc="-1" dirty="0">
              <a:solidFill>
                <a:srgbClr val="171717"/>
              </a:solidFill>
              <a:latin typeface="Mangal" panose="02040503050203030202" pitchFamily="18" charset="0"/>
              <a:cs typeface="Mangal" panose="02040503050203030202" pitchFamily="18" charset="0"/>
              <a:sym typeface="Wingdings" panose="05000000000000000000" pitchFamily="2" charset="2"/>
            </a:endParaRPr>
          </a:p>
          <a:p>
            <a:pPr marL="285750" indent="-285750">
              <a:spcBef>
                <a:spcPts val="600"/>
              </a:spcBef>
              <a:spcAft>
                <a:spcPts val="400"/>
              </a:spcAft>
              <a:buFont typeface="Wingdings" panose="05000000000000000000" pitchFamily="2" charset="2"/>
              <a:buChar char="§"/>
              <a:tabLst>
                <a:tab pos="0" algn="l"/>
              </a:tabLst>
            </a:pPr>
            <a:endParaRPr lang="en-US" b="1" spc="-1" dirty="0">
              <a:solidFill>
                <a:srgbClr val="171717"/>
              </a:solidFill>
              <a:latin typeface="Mangal" panose="02040503050203030202" pitchFamily="18" charset="0"/>
              <a:cs typeface="Mangal" panose="02040503050203030202" pitchFamily="18" charset="0"/>
              <a:sym typeface="Wingdings" panose="05000000000000000000" pitchFamily="2" charset="2"/>
            </a:endParaRPr>
          </a:p>
          <a:p>
            <a:pPr marL="285750" indent="-285750">
              <a:spcBef>
                <a:spcPts val="600"/>
              </a:spcBef>
              <a:spcAft>
                <a:spcPts val="400"/>
              </a:spcAft>
              <a:buFont typeface="Wingdings" panose="05000000000000000000" pitchFamily="2" charset="2"/>
              <a:buChar char="§"/>
              <a:tabLst>
                <a:tab pos="0" algn="l"/>
              </a:tabLst>
            </a:pPr>
            <a:endParaRPr lang="en-US" b="1" spc="-1" dirty="0">
              <a:solidFill>
                <a:srgbClr val="171717"/>
              </a:solidFill>
              <a:latin typeface="Mangal" panose="02040503050203030202" pitchFamily="18" charset="0"/>
              <a:cs typeface="Mangal" panose="02040503050203030202" pitchFamily="18" charset="0"/>
              <a:sym typeface="Wingdings" panose="05000000000000000000" pitchFamily="2" charset="2"/>
            </a:endParaRPr>
          </a:p>
          <a:p>
            <a:pPr marL="285750" indent="-285750">
              <a:spcBef>
                <a:spcPts val="600"/>
              </a:spcBef>
              <a:spcAft>
                <a:spcPts val="400"/>
              </a:spcAft>
              <a:buFont typeface="Wingdings" panose="05000000000000000000" pitchFamily="2" charset="2"/>
              <a:buChar char="§"/>
              <a:tabLst>
                <a:tab pos="0" algn="l"/>
              </a:tabLst>
            </a:pPr>
            <a:endParaRPr lang="en-US" b="1" spc="-1" dirty="0">
              <a:solidFill>
                <a:srgbClr val="171717"/>
              </a:solidFill>
              <a:latin typeface="Mangal" panose="02040503050203030202" pitchFamily="18" charset="0"/>
              <a:cs typeface="Mangal" panose="02040503050203030202" pitchFamily="18" charset="0"/>
              <a:sym typeface="Wingdings" panose="05000000000000000000" pitchFamily="2" charset="2"/>
            </a:endParaRPr>
          </a:p>
          <a:p>
            <a:pPr marL="285750" indent="-285750">
              <a:spcBef>
                <a:spcPts val="600"/>
              </a:spcBef>
              <a:spcAft>
                <a:spcPts val="400"/>
              </a:spcAft>
              <a:buFont typeface="Wingdings" panose="05000000000000000000" pitchFamily="2" charset="2"/>
              <a:buChar char="§"/>
              <a:tabLst>
                <a:tab pos="0" algn="l"/>
              </a:tabLst>
            </a:pPr>
            <a:endParaRPr lang="en-US" b="1" spc="-1" dirty="0">
              <a:solidFill>
                <a:srgbClr val="171717"/>
              </a:solidFill>
              <a:latin typeface="Mangal" panose="02040503050203030202" pitchFamily="18" charset="0"/>
              <a:cs typeface="Mangal" panose="02040503050203030202" pitchFamily="18" charset="0"/>
              <a:sym typeface="Wingdings" panose="05000000000000000000" pitchFamily="2" charset="2"/>
            </a:endParaRPr>
          </a:p>
          <a:p>
            <a:pPr marL="285750" indent="-285750">
              <a:spcBef>
                <a:spcPts val="600"/>
              </a:spcBef>
              <a:spcAft>
                <a:spcPts val="400"/>
              </a:spcAft>
              <a:buFont typeface="Wingdings" panose="05000000000000000000" pitchFamily="2" charset="2"/>
              <a:buChar char="§"/>
              <a:tabLst>
                <a:tab pos="0" algn="l"/>
              </a:tabLst>
            </a:pPr>
            <a:endParaRPr lang="en-US" b="1" spc="-1" dirty="0">
              <a:solidFill>
                <a:srgbClr val="171717"/>
              </a:solidFill>
              <a:latin typeface="Mangal" panose="02040503050203030202" pitchFamily="18" charset="0"/>
              <a:cs typeface="Mangal" panose="02040503050203030202" pitchFamily="18" charset="0"/>
              <a:sym typeface="Wingdings" panose="05000000000000000000" pitchFamily="2" charset="2"/>
            </a:endParaRPr>
          </a:p>
          <a:p>
            <a:pPr marL="285750" indent="-285750">
              <a:spcBef>
                <a:spcPts val="600"/>
              </a:spcBef>
              <a:spcAft>
                <a:spcPts val="400"/>
              </a:spcAft>
              <a:buFont typeface="Wingdings" panose="05000000000000000000" pitchFamily="2" charset="2"/>
              <a:buChar char="§"/>
              <a:tabLst>
                <a:tab pos="0" algn="l"/>
              </a:tabLst>
            </a:pPr>
            <a:r>
              <a:rPr lang="en-US" spc="-1" dirty="0" smtClean="0">
                <a:solidFill>
                  <a:srgbClr val="171717"/>
                </a:solidFill>
                <a:latin typeface="Mangal" panose="02040503050203030202" pitchFamily="18" charset="0"/>
                <a:cs typeface="Mangal" panose="02040503050203030202" pitchFamily="18" charset="0"/>
                <a:sym typeface="Wingdings" panose="05000000000000000000" pitchFamily="2" charset="2"/>
              </a:rPr>
              <a:t>Powering </a:t>
            </a:r>
            <a:r>
              <a:rPr lang="en-US" spc="-1" dirty="0">
                <a:solidFill>
                  <a:srgbClr val="171717"/>
                </a:solidFill>
                <a:latin typeface="Mangal" panose="02040503050203030202" pitchFamily="18" charset="0"/>
                <a:cs typeface="Mangal" panose="02040503050203030202" pitchFamily="18" charset="0"/>
                <a:sym typeface="Wingdings" panose="05000000000000000000" pitchFamily="2" charset="2"/>
              </a:rPr>
              <a:t>and ramping function optimization ongoing, combined with synchronous phase and RF voltage </a:t>
            </a:r>
            <a:r>
              <a:rPr lang="en-US" spc="-1" dirty="0" smtClean="0">
                <a:solidFill>
                  <a:srgbClr val="171717"/>
                </a:solidFill>
                <a:latin typeface="Mangal" panose="02040503050203030202" pitchFamily="18" charset="0"/>
                <a:cs typeface="Mangal" panose="02040503050203030202" pitchFamily="18" charset="0"/>
                <a:sym typeface="Wingdings" panose="05000000000000000000" pitchFamily="2" charset="2"/>
              </a:rPr>
              <a:t>optimization.</a:t>
            </a:r>
            <a:endParaRPr lang="en-US" b="1" spc="-1" dirty="0">
              <a:solidFill>
                <a:srgbClr val="171717"/>
              </a:solidFill>
              <a:latin typeface="Mangal" panose="02040503050203030202" pitchFamily="18" charset="0"/>
              <a:cs typeface="Mangal" panose="02040503050203030202" pitchFamily="18" charset="0"/>
              <a:sym typeface="Wingdings" panose="05000000000000000000" pitchFamily="2" charset="2"/>
            </a:endParaRPr>
          </a:p>
        </p:txBody>
      </p:sp>
      <p:sp>
        <p:nvSpPr>
          <p:cNvPr id="3" name="Slide Number Placeholder 2"/>
          <p:cNvSpPr>
            <a:spLocks noGrp="1"/>
          </p:cNvSpPr>
          <p:nvPr>
            <p:ph type="sldNum" sz="quarter" idx="4"/>
          </p:nvPr>
        </p:nvSpPr>
        <p:spPr/>
        <p:txBody>
          <a:bodyPr/>
          <a:lstStyle/>
          <a:p>
            <a:fld id="{974172A1-1CBF-0B40-9234-7D4D80EC19EA}" type="slidenum">
              <a:rPr lang="en-GB" smtClean="0"/>
              <a:pPr/>
              <a:t>31</a:t>
            </a:fld>
            <a:endParaRPr lang="en-GB" dirty="0"/>
          </a:p>
        </p:txBody>
      </p:sp>
      <p:sp>
        <p:nvSpPr>
          <p:cNvPr id="4" name="Title 3"/>
          <p:cNvSpPr>
            <a:spLocks noGrp="1"/>
          </p:cNvSpPr>
          <p:nvPr>
            <p:ph type="title"/>
          </p:nvPr>
        </p:nvSpPr>
        <p:spPr/>
        <p:txBody>
          <a:bodyPr/>
          <a:lstStyle/>
          <a:p>
            <a:r>
              <a:rPr lang="fr-FR" dirty="0" err="1"/>
              <a:t>Fast</a:t>
            </a:r>
            <a:r>
              <a:rPr lang="fr-FR" dirty="0"/>
              <a:t> </a:t>
            </a:r>
            <a:r>
              <a:rPr lang="fr-FR" dirty="0" err="1"/>
              <a:t>ramp</a:t>
            </a:r>
            <a:r>
              <a:rPr lang="fr-FR" dirty="0"/>
              <a:t>: </a:t>
            </a:r>
            <a:r>
              <a:rPr lang="fr-FR" dirty="0" err="1" smtClean="0"/>
              <a:t>Tradeoff</a:t>
            </a:r>
            <a:r>
              <a:rPr lang="fr-FR" dirty="0" smtClean="0"/>
              <a:t> </a:t>
            </a:r>
            <a:r>
              <a:rPr lang="fr-FR" dirty="0" err="1"/>
              <a:t>between</a:t>
            </a:r>
            <a:r>
              <a:rPr lang="fr-FR" dirty="0"/>
              <a:t> RF and </a:t>
            </a:r>
            <a:r>
              <a:rPr lang="fr-FR" dirty="0" err="1"/>
              <a:t>magnet</a:t>
            </a:r>
            <a:r>
              <a:rPr lang="fr-FR" dirty="0"/>
              <a:t> budget</a:t>
            </a:r>
            <a:endParaRPr lang="en-US" dirty="0"/>
          </a:p>
        </p:txBody>
      </p:sp>
      <p:pic>
        <p:nvPicPr>
          <p:cNvPr id="5" name="Picture 2" descr="Chart, line chart&#10;&#10;Description automatically generated">
            <a:extLst>
              <a:ext uri="{FF2B5EF4-FFF2-40B4-BE49-F238E27FC236}">
                <a16:creationId xmlns:a16="http://schemas.microsoft.com/office/drawing/2014/main" id="{08CACA94-F80F-5BDF-FFE2-FFF00B925DB9}"/>
              </a:ext>
            </a:extLst>
          </p:cNvPr>
          <p:cNvPicPr>
            <a:picLocks noChangeAspect="1"/>
          </p:cNvPicPr>
          <p:nvPr/>
        </p:nvPicPr>
        <p:blipFill rotWithShape="1">
          <a:blip r:embed="rId2">
            <a:extLst>
              <a:ext uri="{28A0092B-C50C-407E-A947-70E740481C1C}">
                <a14:useLocalDpi xmlns:a14="http://schemas.microsoft.com/office/drawing/2010/main" val="0"/>
              </a:ext>
            </a:extLst>
          </a:blip>
          <a:srcRect l="5931" t="5567" r="8253" b="49602"/>
          <a:stretch/>
        </p:blipFill>
        <p:spPr>
          <a:xfrm>
            <a:off x="91053" y="1733750"/>
            <a:ext cx="2432280" cy="805726"/>
          </a:xfrm>
          <a:prstGeom prst="rect">
            <a:avLst/>
          </a:prstGeom>
        </p:spPr>
      </p:pic>
      <p:sp>
        <p:nvSpPr>
          <p:cNvPr id="6" name="TextBox 26">
            <a:extLst>
              <a:ext uri="{FF2B5EF4-FFF2-40B4-BE49-F238E27FC236}">
                <a16:creationId xmlns:a16="http://schemas.microsoft.com/office/drawing/2014/main" id="{40B80E32-C82D-DF83-DE1D-504D3A0BEB59}"/>
              </a:ext>
            </a:extLst>
          </p:cNvPr>
          <p:cNvSpPr txBox="1"/>
          <p:nvPr/>
        </p:nvSpPr>
        <p:spPr>
          <a:xfrm>
            <a:off x="265233" y="1301446"/>
            <a:ext cx="1944216" cy="307777"/>
          </a:xfrm>
          <a:prstGeom prst="rect">
            <a:avLst/>
          </a:prstGeom>
          <a:noFill/>
        </p:spPr>
        <p:txBody>
          <a:bodyPr wrap="square">
            <a:spAutoFit/>
          </a:bodyPr>
          <a:lstStyle/>
          <a:p>
            <a:pPr algn="ctr"/>
            <a:r>
              <a:rPr lang="en-GB" sz="1400" dirty="0" smtClean="0">
                <a:solidFill>
                  <a:schemeClr val="bg1">
                    <a:lumMod val="50000"/>
                  </a:schemeClr>
                </a:solidFill>
              </a:rPr>
              <a:t>Example of ramp</a:t>
            </a:r>
            <a:endParaRPr lang="en-GB" sz="1400" dirty="0"/>
          </a:p>
        </p:txBody>
      </p:sp>
      <p:pic>
        <p:nvPicPr>
          <p:cNvPr id="7" name="Picture 32" descr="Chart, line chart&#10;&#10;Description automatically generated">
            <a:extLst>
              <a:ext uri="{FF2B5EF4-FFF2-40B4-BE49-F238E27FC236}">
                <a16:creationId xmlns:a16="http://schemas.microsoft.com/office/drawing/2014/main" id="{54BBF73E-EF2B-955F-EFF2-89E7D8E0C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93" y="2539476"/>
            <a:ext cx="1977166" cy="1482874"/>
          </a:xfrm>
          <a:prstGeom prst="rect">
            <a:avLst/>
          </a:prstGeom>
        </p:spPr>
      </p:pic>
      <p:sp>
        <p:nvSpPr>
          <p:cNvPr id="8" name="TextBox 3">
            <a:extLst>
              <a:ext uri="{FF2B5EF4-FFF2-40B4-BE49-F238E27FC236}">
                <a16:creationId xmlns:a16="http://schemas.microsoft.com/office/drawing/2014/main" id="{465EEC14-B33E-3BD1-7FE4-348B388628CF}"/>
              </a:ext>
            </a:extLst>
          </p:cNvPr>
          <p:cNvSpPr txBox="1"/>
          <p:nvPr/>
        </p:nvSpPr>
        <p:spPr>
          <a:xfrm>
            <a:off x="6012160" y="1192396"/>
            <a:ext cx="295232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70C0"/>
                </a:solidFill>
                <a:effectLst/>
                <a:uLnTx/>
                <a:uFillTx/>
                <a:latin typeface="Arial"/>
                <a:ea typeface="+mn-ea"/>
                <a:cs typeface="+mn-cs"/>
              </a:rPr>
              <a:t>Courtesy: F</a:t>
            </a:r>
            <a:r>
              <a:rPr kumimoji="0" lang="en-US" sz="1200" b="1" i="0" u="none" strike="noStrike" kern="1200" cap="none" spc="0" normalizeH="0" baseline="0" noProof="0" dirty="0">
                <a:ln>
                  <a:noFill/>
                </a:ln>
                <a:solidFill>
                  <a:srgbClr val="0070C0"/>
                </a:solidFill>
                <a:effectLst/>
                <a:uLnTx/>
                <a:uFillTx/>
                <a:latin typeface="Arial"/>
                <a:ea typeface="+mn-ea"/>
                <a:cs typeface="+mn-cs"/>
              </a:rPr>
              <a:t>. </a:t>
            </a:r>
            <a:r>
              <a:rPr kumimoji="0" lang="en-US" sz="1200" b="1" i="0" u="none" strike="noStrike" kern="1200" cap="none" spc="0" normalizeH="0" baseline="0" noProof="0" dirty="0" smtClean="0">
                <a:ln>
                  <a:noFill/>
                </a:ln>
                <a:solidFill>
                  <a:srgbClr val="0070C0"/>
                </a:solidFill>
                <a:effectLst/>
                <a:uLnTx/>
                <a:uFillTx/>
                <a:latin typeface="Arial"/>
                <a:ea typeface="+mn-ea"/>
                <a:cs typeface="+mn-cs"/>
              </a:rPr>
              <a:t>Batsch and F. Boattini</a:t>
            </a:r>
            <a:endParaRPr kumimoji="0" lang="en-GB" sz="1200" b="1" i="0" u="none" strike="noStrike" kern="1200" cap="none" spc="0" normalizeH="0" baseline="0" noProof="0" dirty="0">
              <a:ln>
                <a:noFill/>
              </a:ln>
              <a:solidFill>
                <a:srgbClr val="0070C0"/>
              </a:solidFill>
              <a:effectLst/>
              <a:uLnTx/>
              <a:uFillTx/>
              <a:latin typeface="Arial"/>
              <a:ea typeface="+mn-ea"/>
              <a:cs typeface="+mn-cs"/>
            </a:endParaRPr>
          </a:p>
        </p:txBody>
      </p:sp>
      <p:pic>
        <p:nvPicPr>
          <p:cNvPr id="9" name="Image 8"/>
          <p:cNvPicPr>
            <a:picLocks noChangeAspect="1"/>
          </p:cNvPicPr>
          <p:nvPr/>
        </p:nvPicPr>
        <p:blipFill>
          <a:blip r:embed="rId4"/>
          <a:stretch>
            <a:fillRect/>
          </a:stretch>
        </p:blipFill>
        <p:spPr>
          <a:xfrm>
            <a:off x="2123728" y="2222350"/>
            <a:ext cx="4294379" cy="1800000"/>
          </a:xfrm>
          <a:prstGeom prst="rect">
            <a:avLst/>
          </a:prstGeom>
        </p:spPr>
      </p:pic>
      <p:pic>
        <p:nvPicPr>
          <p:cNvPr id="10" name="Image 9"/>
          <p:cNvPicPr>
            <a:picLocks noChangeAspect="1"/>
          </p:cNvPicPr>
          <p:nvPr/>
        </p:nvPicPr>
        <p:blipFill>
          <a:blip r:embed="rId5"/>
          <a:stretch>
            <a:fillRect/>
          </a:stretch>
        </p:blipFill>
        <p:spPr>
          <a:xfrm>
            <a:off x="6621409" y="2222350"/>
            <a:ext cx="2245872" cy="18000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664765" y="1667328"/>
                <a:ext cx="4572000" cy="523220"/>
              </a:xfrm>
              <a:prstGeom prst="rect">
                <a:avLst/>
              </a:prstGeom>
            </p:spPr>
            <p:txBody>
              <a:bodyPr>
                <a:spAutoFit/>
              </a:bodyPr>
              <a:lstStyle/>
              <a:p>
                <a:pPr marL="285750" indent="-285750">
                  <a:spcBef>
                    <a:spcPts val="600"/>
                  </a:spcBef>
                  <a:spcAft>
                    <a:spcPts val="400"/>
                  </a:spcAft>
                  <a:buFont typeface="Wingdings" panose="05000000000000000000" pitchFamily="2" charset="2"/>
                  <a:buChar char="§"/>
                  <a:tabLst>
                    <a:tab pos="0" algn="l"/>
                  </a:tabLst>
                </a:pPr>
                <a:r>
                  <a:rPr lang="en-US" sz="1400" b="1" i="1" spc="-1" dirty="0">
                    <a:solidFill>
                      <a:srgbClr val="171717"/>
                    </a:solidFill>
                    <a:latin typeface="Mangal" panose="02040503050203030202" pitchFamily="18" charset="0"/>
                    <a:cs typeface="Mangal" panose="02040503050203030202" pitchFamily="18" charset="0"/>
                    <a:sym typeface="Wingdings" panose="05000000000000000000" pitchFamily="2" charset="2"/>
                  </a:rPr>
                  <a:t>V</a:t>
                </a:r>
                <a:r>
                  <a:rPr lang="en-US" sz="1400" b="1" spc="-1" baseline="-25000" dirty="0" err="1">
                    <a:solidFill>
                      <a:srgbClr val="171717"/>
                    </a:solidFill>
                    <a:latin typeface="Mangal" panose="02040503050203030202" pitchFamily="18" charset="0"/>
                    <a:cs typeface="Mangal" panose="02040503050203030202" pitchFamily="18" charset="0"/>
                    <a:sym typeface="Wingdings" panose="05000000000000000000" pitchFamily="2" charset="2"/>
                  </a:rPr>
                  <a:t>acc</a:t>
                </a:r>
                <a:r>
                  <a:rPr lang="en-US" sz="1400" b="1" spc="-1" dirty="0">
                    <a:solidFill>
                      <a:srgbClr val="171717"/>
                    </a:solidFill>
                    <a:latin typeface="Mangal" panose="02040503050203030202" pitchFamily="18" charset="0"/>
                    <a:cs typeface="Mangal" panose="02040503050203030202" pitchFamily="18" charset="0"/>
                    <a:sym typeface="Wingdings" panose="05000000000000000000" pitchFamily="2" charset="2"/>
                  </a:rPr>
                  <a:t> and </a:t>
                </a:r>
                <a:r>
                  <a:rPr lang="en-US" sz="1400" b="1" i="1" spc="-1" dirty="0" err="1">
                    <a:solidFill>
                      <a:srgbClr val="171717"/>
                    </a:solidFill>
                    <a:latin typeface="Mangal" panose="02040503050203030202" pitchFamily="18" charset="0"/>
                    <a:cs typeface="Mangal" panose="02040503050203030202" pitchFamily="18" charset="0"/>
                    <a:sym typeface="Wingdings" panose="05000000000000000000" pitchFamily="2" charset="2"/>
                  </a:rPr>
                  <a:t>G</a:t>
                </a:r>
                <a:r>
                  <a:rPr lang="en-US" sz="1400" b="1" spc="-1" baseline="-25000" dirty="0" err="1">
                    <a:solidFill>
                      <a:srgbClr val="171717"/>
                    </a:solidFill>
                    <a:latin typeface="Mangal" panose="02040503050203030202" pitchFamily="18" charset="0"/>
                    <a:cs typeface="Mangal" panose="02040503050203030202" pitchFamily="18" charset="0"/>
                    <a:sym typeface="Wingdings" panose="05000000000000000000" pitchFamily="2" charset="2"/>
                  </a:rPr>
                  <a:t>acc</a:t>
                </a:r>
                <a:r>
                  <a:rPr lang="en-US" sz="1400" b="1" spc="-1" dirty="0">
                    <a:solidFill>
                      <a:srgbClr val="171717"/>
                    </a:solidFill>
                    <a:latin typeface="Mangal" panose="02040503050203030202" pitchFamily="18" charset="0"/>
                    <a:cs typeface="Mangal" panose="02040503050203030202" pitchFamily="18" charset="0"/>
                    <a:sym typeface="Wingdings" panose="05000000000000000000" pitchFamily="2" charset="2"/>
                  </a:rPr>
                  <a:t> must be increased by 12% to achieve the same </a:t>
                </a:r>
                <a14:m>
                  <m:oMath xmlns:m="http://schemas.openxmlformats.org/officeDocument/2006/math">
                    <m:sSub>
                      <m:sSubPr>
                        <m:ctrlPr>
                          <a:rPr lang="en-US" sz="1400" b="1" i="1" spc="-1">
                            <a:latin typeface="Cambria Math" panose="02040503050406030204" pitchFamily="18" charset="0"/>
                            <a:cs typeface="Mangal" panose="02040503050203030202" pitchFamily="18" charset="0"/>
                            <a:sym typeface="Wingdings" panose="05000000000000000000" pitchFamily="2" charset="2"/>
                          </a:rPr>
                        </m:ctrlPr>
                      </m:sSubPr>
                      <m:e>
                        <m:r>
                          <a:rPr lang="en-US" sz="1400" b="1" i="1" spc="-1">
                            <a:latin typeface="Cambria Math" panose="02040503050406030204" pitchFamily="18" charset="0"/>
                            <a:cs typeface="Mangal" panose="02040503050203030202" pitchFamily="18" charset="0"/>
                            <a:sym typeface="Wingdings" panose="05000000000000000000" pitchFamily="2" charset="2"/>
                          </a:rPr>
                          <m:t>𝝉</m:t>
                        </m:r>
                      </m:e>
                      <m:sub>
                        <m:r>
                          <a:rPr lang="en-US" sz="1400" b="1" spc="-1">
                            <a:latin typeface="Cambria Math" panose="02040503050406030204" pitchFamily="18" charset="0"/>
                            <a:cs typeface="Mangal" panose="02040503050203030202" pitchFamily="18" charset="0"/>
                            <a:sym typeface="Wingdings" panose="05000000000000000000" pitchFamily="2" charset="2"/>
                          </a:rPr>
                          <m:t>𝐚𝐜𝐜</m:t>
                        </m:r>
                      </m:sub>
                    </m:sSub>
                  </m:oMath>
                </a14:m>
                <a:r>
                  <a:rPr lang="en-US" sz="1400" b="1" spc="-1" dirty="0">
                    <a:solidFill>
                      <a:srgbClr val="171717"/>
                    </a:solidFill>
                    <a:latin typeface="Mangal" panose="02040503050203030202" pitchFamily="18" charset="0"/>
                    <a:cs typeface="Mangal" panose="02040503050203030202" pitchFamily="18" charset="0"/>
                    <a:sym typeface="Wingdings" panose="05000000000000000000" pitchFamily="2" charset="2"/>
                  </a:rPr>
                  <a:t> </a:t>
                </a:r>
                <a:r>
                  <a:rPr lang="en-US" sz="1400" b="1" spc="-1" dirty="0" smtClean="0">
                    <a:solidFill>
                      <a:srgbClr val="171717"/>
                    </a:solidFill>
                    <a:latin typeface="Mangal" panose="02040503050203030202" pitchFamily="18" charset="0"/>
                    <a:cs typeface="Mangal" panose="02040503050203030202" pitchFamily="18" charset="0"/>
                    <a:sym typeface="Wingdings" panose="05000000000000000000" pitchFamily="2" charset="2"/>
                  </a:rPr>
                  <a:t> </a:t>
                </a:r>
                <a:r>
                  <a:rPr lang="en-GB" sz="1400" b="1" dirty="0" smtClean="0"/>
                  <a:t>≠ </a:t>
                </a:r>
                <a:r>
                  <a:rPr lang="en-US" sz="1400" b="1" spc="-1" dirty="0">
                    <a:solidFill>
                      <a:srgbClr val="171717"/>
                    </a:solidFill>
                    <a:latin typeface="Mangal" panose="02040503050203030202" pitchFamily="18" charset="0"/>
                    <a:cs typeface="Mangal" panose="02040503050203030202" pitchFamily="18" charset="0"/>
                    <a:sym typeface="Wingdings" panose="05000000000000000000" pitchFamily="2" charset="2"/>
                  </a:rPr>
                  <a:t>200% as for a sine-like ramp</a:t>
                </a:r>
                <a:r>
                  <a:rPr lang="en-US" sz="1400" b="1" spc="-1" dirty="0" smtClean="0">
                    <a:solidFill>
                      <a:srgbClr val="171717"/>
                    </a:solidFill>
                    <a:latin typeface="Mangal" panose="02040503050203030202" pitchFamily="18" charset="0"/>
                    <a:cs typeface="Mangal" panose="02040503050203030202" pitchFamily="18" charset="0"/>
                    <a:sym typeface="Wingdings" panose="05000000000000000000" pitchFamily="2" charset="2"/>
                  </a:rPr>
                  <a:t>!</a:t>
                </a:r>
                <a:endParaRPr lang="en-US" sz="1400" b="1" spc="-1" dirty="0">
                  <a:solidFill>
                    <a:srgbClr val="171717"/>
                  </a:solidFill>
                  <a:latin typeface="Mangal" panose="02040503050203030202" pitchFamily="18" charset="0"/>
                  <a:cs typeface="Mangal" panose="02040503050203030202" pitchFamily="18" charset="0"/>
                  <a:sym typeface="Wingdings" panose="05000000000000000000" pitchFamily="2" charset="2"/>
                </a:endParaRPr>
              </a:p>
            </p:txBody>
          </p:sp>
        </mc:Choice>
        <mc:Fallback xmlns="">
          <p:sp>
            <p:nvSpPr>
              <p:cNvPr id="2" name="Rectangle 1"/>
              <p:cNvSpPr>
                <a:spLocks noRot="1" noChangeAspect="1" noMove="1" noResize="1" noEditPoints="1" noAdjustHandles="1" noChangeArrowheads="1" noChangeShapeType="1" noTextEdit="1"/>
              </p:cNvSpPr>
              <p:nvPr/>
            </p:nvSpPr>
            <p:spPr>
              <a:xfrm>
                <a:off x="2664765" y="1667328"/>
                <a:ext cx="4572000" cy="523220"/>
              </a:xfrm>
              <a:prstGeom prst="rect">
                <a:avLst/>
              </a:prstGeom>
              <a:blipFill>
                <a:blip r:embed="rId6"/>
                <a:stretch>
                  <a:fillRect l="-133" t="-3529" b="-11765"/>
                </a:stretch>
              </a:blipFill>
            </p:spPr>
            <p:txBody>
              <a:bodyPr/>
              <a:lstStyle/>
              <a:p>
                <a:r>
                  <a:rPr lang="fr-FR">
                    <a:noFill/>
                  </a:rPr>
                  <a:t> </a:t>
                </a:r>
              </a:p>
            </p:txBody>
          </p:sp>
        </mc:Fallback>
      </mc:AlternateContent>
    </p:spTree>
    <p:extLst>
      <p:ext uri="{BB962C8B-B14F-4D97-AF65-F5344CB8AC3E}">
        <p14:creationId xmlns:p14="http://schemas.microsoft.com/office/powerpoint/2010/main" val="9018574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95944" y="1276350"/>
            <a:ext cx="3295936" cy="3743671"/>
          </a:xfrm>
        </p:spPr>
        <p:txBody>
          <a:bodyPr>
            <a:normAutofit/>
          </a:bodyPr>
          <a:lstStyle/>
          <a:p>
            <a:pPr marL="35764" indent="-158397"/>
            <a:r>
              <a:rPr lang="en-US" sz="1600" b="1" dirty="0">
                <a:hlinkClick r:id="rId3"/>
              </a:rPr>
              <a:t>Detailed parameter table </a:t>
            </a:r>
            <a:endParaRPr lang="en-US" sz="1600" b="1" dirty="0" smtClean="0"/>
          </a:p>
          <a:p>
            <a:pPr marL="0" indent="0">
              <a:buNone/>
            </a:pPr>
            <a:r>
              <a:rPr lang="en-US" sz="1600" b="1" dirty="0" smtClean="0"/>
              <a:t>(</a:t>
            </a:r>
            <a:r>
              <a:rPr lang="en-US" sz="1600" b="1" dirty="0"/>
              <a:t>by F. Batsch): </a:t>
            </a:r>
            <a:endParaRPr lang="en-US" sz="1600" b="1" dirty="0" smtClean="0"/>
          </a:p>
          <a:p>
            <a:pPr marL="35764" indent="-158397"/>
            <a:r>
              <a:rPr lang="en-US" sz="1600" b="1" dirty="0" smtClean="0">
                <a:solidFill>
                  <a:schemeClr val="accent4"/>
                </a:solidFill>
              </a:rPr>
              <a:t>Very fast acceleration.</a:t>
            </a:r>
          </a:p>
          <a:p>
            <a:pPr marL="35764" indent="-158397"/>
            <a:r>
              <a:rPr lang="en-US" sz="1600" b="1" dirty="0" smtClean="0">
                <a:solidFill>
                  <a:schemeClr val="accent4"/>
                </a:solidFill>
              </a:rPr>
              <a:t>Needs for a lot of RF cavities.</a:t>
            </a:r>
          </a:p>
          <a:p>
            <a:pPr marL="35764" indent="-158397"/>
            <a:r>
              <a:rPr lang="en-US" sz="1600" b="1" dirty="0" smtClean="0">
                <a:solidFill>
                  <a:schemeClr val="accent4"/>
                </a:solidFill>
              </a:rPr>
              <a:t>Hybrid synchrotron:</a:t>
            </a:r>
          </a:p>
          <a:p>
            <a:pPr marL="435814" lvl="1" indent="-158397"/>
            <a:r>
              <a:rPr lang="en-US" sz="1200" b="1" dirty="0" smtClean="0">
                <a:solidFill>
                  <a:schemeClr val="accent4"/>
                </a:solidFill>
              </a:rPr>
              <a:t>Static SC dipoles</a:t>
            </a:r>
          </a:p>
          <a:p>
            <a:pPr marL="435814" lvl="1" indent="-158397"/>
            <a:r>
              <a:rPr lang="en-US" sz="1200" b="1" dirty="0" smtClean="0">
                <a:solidFill>
                  <a:schemeClr val="accent4"/>
                </a:solidFill>
              </a:rPr>
              <a:t>Fast pulsed warm dipoles.</a:t>
            </a:r>
          </a:p>
          <a:p>
            <a:pPr marL="435814" lvl="1" indent="-158397"/>
            <a:r>
              <a:rPr lang="en-US" sz="1200" b="1" dirty="0" smtClean="0">
                <a:solidFill>
                  <a:schemeClr val="accent4"/>
                </a:solidFill>
              </a:rPr>
              <a:t>Powering is a hot topic.</a:t>
            </a:r>
          </a:p>
          <a:p>
            <a:pPr marL="35764" indent="-158397"/>
            <a:r>
              <a:rPr lang="en-US" sz="1600" b="1" dirty="0">
                <a:solidFill>
                  <a:schemeClr val="accent4"/>
                </a:solidFill>
              </a:rPr>
              <a:t>Distributed RF stations</a:t>
            </a:r>
            <a:r>
              <a:rPr lang="en-US" sz="1600" b="1" dirty="0" smtClean="0">
                <a:solidFill>
                  <a:schemeClr val="accent4"/>
                </a:solidFill>
              </a:rPr>
              <a:t>.</a:t>
            </a:r>
          </a:p>
          <a:p>
            <a:pPr marL="35764" indent="-158397"/>
            <a:r>
              <a:rPr lang="en-US" sz="1600" b="1" dirty="0" smtClean="0">
                <a:solidFill>
                  <a:schemeClr val="accent4"/>
                </a:solidFill>
              </a:rPr>
              <a:t>Path length and orbit vary during the acceleration.</a:t>
            </a:r>
            <a:endParaRPr lang="en-US" sz="1600" b="1" dirty="0">
              <a:solidFill>
                <a:schemeClr val="accent4"/>
              </a:solidFill>
            </a:endParaRPr>
          </a:p>
        </p:txBody>
      </p:sp>
      <p:sp>
        <p:nvSpPr>
          <p:cNvPr id="4" name="Espace réservé du numéro de diapositive 3"/>
          <p:cNvSpPr>
            <a:spLocks noGrp="1"/>
          </p:cNvSpPr>
          <p:nvPr>
            <p:ph type="sldNum" sz="quarter" idx="4"/>
          </p:nvPr>
        </p:nvSpPr>
        <p:spPr/>
        <p:txBody>
          <a:bodyPr/>
          <a:lstStyle/>
          <a:p>
            <a:fld id="{974172A1-1CBF-0B40-9234-7D4D80EC19EA}" type="slidenum">
              <a:rPr lang="en-GB" smtClean="0"/>
              <a:pPr/>
              <a:t>32</a:t>
            </a:fld>
            <a:endParaRPr lang="en-GB" dirty="0"/>
          </a:p>
        </p:txBody>
      </p:sp>
      <p:sp>
        <p:nvSpPr>
          <p:cNvPr id="5" name="Titre 4"/>
          <p:cNvSpPr>
            <a:spLocks noGrp="1"/>
          </p:cNvSpPr>
          <p:nvPr>
            <p:ph type="title"/>
          </p:nvPr>
        </p:nvSpPr>
        <p:spPr/>
        <p:txBody>
          <a:bodyPr>
            <a:normAutofit/>
          </a:bodyPr>
          <a:lstStyle/>
          <a:p>
            <a:r>
              <a:rPr lang="fr-FR" dirty="0" err="1" smtClean="0"/>
              <a:t>Fast</a:t>
            </a:r>
            <a:r>
              <a:rPr lang="fr-FR" dirty="0" smtClean="0"/>
              <a:t> </a:t>
            </a:r>
            <a:r>
              <a:rPr lang="fr-FR" dirty="0" err="1" smtClean="0"/>
              <a:t>acceleration</a:t>
            </a:r>
            <a:r>
              <a:rPr lang="fr-FR" dirty="0" smtClean="0"/>
              <a:t> </a:t>
            </a:r>
            <a:r>
              <a:rPr lang="fr-FR" dirty="0" err="1" smtClean="0"/>
              <a:t>summary</a:t>
            </a:r>
            <a:endParaRPr lang="en-GB" dirty="0">
              <a:latin typeface="Arial Narrow" panose="020B0606020202030204" pitchFamily="34" charset="0"/>
              <a:cs typeface="Calibri" panose="020F0502020204030204" pitchFamily="34"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3341452803"/>
              </p:ext>
            </p:extLst>
          </p:nvPr>
        </p:nvGraphicFramePr>
        <p:xfrm>
          <a:off x="3625464" y="942649"/>
          <a:ext cx="5419710" cy="3977640"/>
        </p:xfrm>
        <a:graphic>
          <a:graphicData uri="http://schemas.openxmlformats.org/drawingml/2006/table">
            <a:tbl>
              <a:tblPr firstRow="1" bandRow="1">
                <a:tableStyleId>{5C22544A-7EE6-4342-B048-85BDC9FD1C3A}</a:tableStyleId>
              </a:tblPr>
              <a:tblGrid>
                <a:gridCol w="2251710">
                  <a:extLst>
                    <a:ext uri="{9D8B030D-6E8A-4147-A177-3AD203B41FA5}">
                      <a16:colId xmlns:a16="http://schemas.microsoft.com/office/drawing/2014/main" val="1387354361"/>
                    </a:ext>
                  </a:extLst>
                </a:gridCol>
                <a:gridCol w="792000">
                  <a:extLst>
                    <a:ext uri="{9D8B030D-6E8A-4147-A177-3AD203B41FA5}">
                      <a16:colId xmlns:a16="http://schemas.microsoft.com/office/drawing/2014/main" val="2446103311"/>
                    </a:ext>
                  </a:extLst>
                </a:gridCol>
                <a:gridCol w="792000">
                  <a:extLst>
                    <a:ext uri="{9D8B030D-6E8A-4147-A177-3AD203B41FA5}">
                      <a16:colId xmlns:a16="http://schemas.microsoft.com/office/drawing/2014/main" val="886343032"/>
                    </a:ext>
                  </a:extLst>
                </a:gridCol>
                <a:gridCol w="792000">
                  <a:extLst>
                    <a:ext uri="{9D8B030D-6E8A-4147-A177-3AD203B41FA5}">
                      <a16:colId xmlns:a16="http://schemas.microsoft.com/office/drawing/2014/main" val="2573065654"/>
                    </a:ext>
                  </a:extLst>
                </a:gridCol>
                <a:gridCol w="792000">
                  <a:extLst>
                    <a:ext uri="{9D8B030D-6E8A-4147-A177-3AD203B41FA5}">
                      <a16:colId xmlns:a16="http://schemas.microsoft.com/office/drawing/2014/main" val="3257750146"/>
                    </a:ext>
                  </a:extLst>
                </a:gridCol>
              </a:tblGrid>
              <a:tr h="180000">
                <a:tc>
                  <a:txBody>
                    <a:bodyPr/>
                    <a:lstStyle/>
                    <a:p>
                      <a:endParaRPr lang="fr-FR" sz="1000" dirty="0"/>
                    </a:p>
                  </a:txBody>
                  <a:tcPr marL="68580" marR="68580" marT="34290" marB="34290"/>
                </a:tc>
                <a:tc>
                  <a:txBody>
                    <a:bodyPr/>
                    <a:lstStyle/>
                    <a:p>
                      <a:r>
                        <a:rPr lang="fr-FR" sz="1000" dirty="0" smtClean="0"/>
                        <a:t>RCS1</a:t>
                      </a:r>
                      <a:endParaRPr lang="fr-FR" sz="1000" dirty="0"/>
                    </a:p>
                  </a:txBody>
                  <a:tcPr marL="68580" marR="68580" marT="34290" marB="34290"/>
                </a:tc>
                <a:tc>
                  <a:txBody>
                    <a:bodyPr/>
                    <a:lstStyle/>
                    <a:p>
                      <a:r>
                        <a:rPr lang="fr-FR" sz="1000" dirty="0" smtClean="0"/>
                        <a:t>RCS2</a:t>
                      </a:r>
                      <a:endParaRPr lang="fr-FR" sz="1000" dirty="0"/>
                    </a:p>
                  </a:txBody>
                  <a:tcPr marL="68580" marR="68580" marT="34290" marB="34290"/>
                </a:tc>
                <a:tc>
                  <a:txBody>
                    <a:bodyPr/>
                    <a:lstStyle/>
                    <a:p>
                      <a:r>
                        <a:rPr lang="fr-FR" sz="1000" dirty="0" smtClean="0"/>
                        <a:t>RCS3</a:t>
                      </a:r>
                      <a:endParaRPr lang="fr-FR" sz="1000" dirty="0"/>
                    </a:p>
                  </a:txBody>
                  <a:tcPr marL="68580" marR="68580" marT="34290" marB="34290"/>
                </a:tc>
                <a:tc>
                  <a:txBody>
                    <a:bodyPr/>
                    <a:lstStyle/>
                    <a:p>
                      <a:r>
                        <a:rPr lang="fr-FR" sz="1000" dirty="0" smtClean="0"/>
                        <a:t>RCS4</a:t>
                      </a:r>
                      <a:endParaRPr lang="fr-FR" sz="1000" dirty="0"/>
                    </a:p>
                  </a:txBody>
                  <a:tcPr marL="68580" marR="68580" marT="34290" marB="34290"/>
                </a:tc>
                <a:extLst>
                  <a:ext uri="{0D108BD9-81ED-4DB2-BD59-A6C34878D82A}">
                    <a16:rowId xmlns:a16="http://schemas.microsoft.com/office/drawing/2014/main" val="3743219015"/>
                  </a:ext>
                </a:extLst>
              </a:tr>
              <a:tr h="180000">
                <a:tc>
                  <a:txBody>
                    <a:bodyPr/>
                    <a:lstStyle/>
                    <a:p>
                      <a:r>
                        <a:rPr lang="fr-FR" sz="1000" b="0" dirty="0" err="1" smtClean="0"/>
                        <a:t>Hybrid</a:t>
                      </a:r>
                      <a:r>
                        <a:rPr lang="fr-FR" sz="1000" b="0" dirty="0" smtClean="0"/>
                        <a:t> RCS </a:t>
                      </a:r>
                      <a:endParaRPr lang="fr-FR" sz="1000" b="0" dirty="0"/>
                    </a:p>
                  </a:txBody>
                  <a:tcPr marL="68580" marR="68580" marT="34290" marB="34290"/>
                </a:tc>
                <a:tc>
                  <a:txBody>
                    <a:bodyPr/>
                    <a:lstStyle/>
                    <a:p>
                      <a:r>
                        <a:rPr lang="fr-FR" sz="1000" b="0" dirty="0" smtClean="0"/>
                        <a:t>No</a:t>
                      </a:r>
                      <a:endParaRPr lang="fr-FR" sz="1000" b="0" dirty="0"/>
                    </a:p>
                  </a:txBody>
                  <a:tcPr marL="68580" marR="68580" marT="34290" marB="34290"/>
                </a:tc>
                <a:tc>
                  <a:txBody>
                    <a:bodyPr/>
                    <a:lstStyle/>
                    <a:p>
                      <a:r>
                        <a:rPr lang="fr-FR" sz="1000" b="0" dirty="0" err="1" smtClean="0"/>
                        <a:t>Yes</a:t>
                      </a:r>
                      <a:endParaRPr lang="fr-FR" sz="1000" b="0" dirty="0"/>
                    </a:p>
                  </a:txBody>
                  <a:tcPr marL="68580" marR="68580" marT="34290" marB="34290"/>
                </a:tc>
                <a:tc>
                  <a:txBody>
                    <a:bodyPr/>
                    <a:lstStyle/>
                    <a:p>
                      <a:r>
                        <a:rPr lang="fr-FR" sz="1000" b="0" dirty="0" err="1" smtClean="0"/>
                        <a:t>Yes</a:t>
                      </a:r>
                      <a:endParaRPr lang="fr-FR" sz="1000" b="0" dirty="0"/>
                    </a:p>
                  </a:txBody>
                  <a:tcPr marL="68580" marR="68580" marT="34290" marB="34290"/>
                </a:tc>
                <a:tc>
                  <a:txBody>
                    <a:bodyPr/>
                    <a:lstStyle/>
                    <a:p>
                      <a:r>
                        <a:rPr lang="fr-FR" sz="1000" b="0" dirty="0" err="1" smtClean="0"/>
                        <a:t>Yes</a:t>
                      </a:r>
                      <a:endParaRPr lang="fr-FR" sz="1000" b="0" dirty="0"/>
                    </a:p>
                  </a:txBody>
                  <a:tcPr marL="68580" marR="68580" marT="34290" marB="34290"/>
                </a:tc>
                <a:extLst>
                  <a:ext uri="{0D108BD9-81ED-4DB2-BD59-A6C34878D82A}">
                    <a16:rowId xmlns:a16="http://schemas.microsoft.com/office/drawing/2014/main" val="2679346138"/>
                  </a:ext>
                </a:extLst>
              </a:tr>
              <a:tr h="180000">
                <a:tc>
                  <a:txBody>
                    <a:bodyPr/>
                    <a:lstStyle/>
                    <a:p>
                      <a:r>
                        <a:rPr lang="fr-FR" sz="1000" b="0" dirty="0" err="1" smtClean="0"/>
                        <a:t>Circumference</a:t>
                      </a:r>
                      <a:r>
                        <a:rPr lang="fr-FR" sz="1000" b="0" dirty="0" smtClean="0"/>
                        <a:t> [m]</a:t>
                      </a:r>
                      <a:endParaRPr lang="fr-FR" sz="1000" b="0" dirty="0"/>
                    </a:p>
                  </a:txBody>
                  <a:tcPr marL="68580" marR="68580" marT="34290" marB="34290"/>
                </a:tc>
                <a:tc>
                  <a:txBody>
                    <a:bodyPr/>
                    <a:lstStyle/>
                    <a:p>
                      <a:r>
                        <a:rPr lang="fr-FR" sz="1000" b="0" dirty="0" smtClean="0"/>
                        <a:t>5990</a:t>
                      </a:r>
                      <a:endParaRPr lang="fr-FR" sz="1000" b="0" dirty="0"/>
                    </a:p>
                  </a:txBody>
                  <a:tcPr marL="68580" marR="68580" marT="34290" marB="34290"/>
                </a:tc>
                <a:tc>
                  <a:txBody>
                    <a:bodyPr/>
                    <a:lstStyle/>
                    <a:p>
                      <a:r>
                        <a:rPr lang="fr-FR" sz="1000" b="0" dirty="0" smtClean="0"/>
                        <a:t>5990</a:t>
                      </a:r>
                      <a:endParaRPr lang="fr-FR" sz="1000" b="0" dirty="0"/>
                    </a:p>
                  </a:txBody>
                  <a:tcPr marL="68580" marR="68580" marT="34290" marB="34290"/>
                </a:tc>
                <a:tc>
                  <a:txBody>
                    <a:bodyPr/>
                    <a:lstStyle/>
                    <a:p>
                      <a:r>
                        <a:rPr lang="fr-FR" sz="1000" b="0" dirty="0" smtClean="0"/>
                        <a:t>10700</a:t>
                      </a:r>
                      <a:endParaRPr lang="fr-FR" sz="1000" b="0" dirty="0"/>
                    </a:p>
                  </a:txBody>
                  <a:tcPr marL="68580" marR="68580" marT="34290" marB="34290"/>
                </a:tc>
                <a:tc>
                  <a:txBody>
                    <a:bodyPr/>
                    <a:lstStyle/>
                    <a:p>
                      <a:r>
                        <a:rPr lang="fr-FR" sz="1000" b="0" dirty="0" smtClean="0"/>
                        <a:t>26659</a:t>
                      </a:r>
                      <a:endParaRPr lang="fr-FR" sz="1000" b="0" dirty="0"/>
                    </a:p>
                  </a:txBody>
                  <a:tcPr marL="68580" marR="68580" marT="34290" marB="34290"/>
                </a:tc>
                <a:extLst>
                  <a:ext uri="{0D108BD9-81ED-4DB2-BD59-A6C34878D82A}">
                    <a16:rowId xmlns:a16="http://schemas.microsoft.com/office/drawing/2014/main" val="287228465"/>
                  </a:ext>
                </a:extLst>
              </a:tr>
              <a:tr h="180000">
                <a:tc>
                  <a:txBody>
                    <a:bodyPr/>
                    <a:lstStyle/>
                    <a:p>
                      <a:r>
                        <a:rPr lang="fr-FR" sz="1000" b="0" dirty="0" smtClean="0"/>
                        <a:t>Injection/extraction </a:t>
                      </a:r>
                      <a:r>
                        <a:rPr lang="fr-FR" sz="1000" b="0" dirty="0" err="1" smtClean="0"/>
                        <a:t>energy</a:t>
                      </a:r>
                      <a:r>
                        <a:rPr lang="fr-FR" sz="1000" b="0" dirty="0" smtClean="0"/>
                        <a:t> [</a:t>
                      </a:r>
                      <a:r>
                        <a:rPr lang="fr-FR" sz="1000" b="0" dirty="0" err="1" smtClean="0"/>
                        <a:t>TeV</a:t>
                      </a:r>
                      <a:r>
                        <a:rPr lang="fr-FR" sz="1000" b="0" dirty="0" smtClean="0"/>
                        <a:t>]</a:t>
                      </a:r>
                      <a:endParaRPr lang="fr-FR" sz="1000" b="0" dirty="0"/>
                    </a:p>
                  </a:txBody>
                  <a:tcPr marL="68580" marR="68580" marT="34290" marB="34290"/>
                </a:tc>
                <a:tc>
                  <a:txBody>
                    <a:bodyPr/>
                    <a:lstStyle/>
                    <a:p>
                      <a:r>
                        <a:rPr lang="fr-FR" sz="1000" b="0" dirty="0" smtClean="0"/>
                        <a:t>0.06/0.314</a:t>
                      </a:r>
                      <a:endParaRPr lang="fr-FR" sz="1000" b="0" dirty="0"/>
                    </a:p>
                  </a:txBody>
                  <a:tcPr marL="68580" marR="68580" marT="34290" marB="34290"/>
                </a:tc>
                <a:tc>
                  <a:txBody>
                    <a:bodyPr/>
                    <a:lstStyle/>
                    <a:p>
                      <a:r>
                        <a:rPr lang="fr-FR" sz="1000" b="0" dirty="0" smtClean="0"/>
                        <a:t>0.314/0.75</a:t>
                      </a:r>
                      <a:endParaRPr lang="fr-FR" sz="1000" b="0" dirty="0"/>
                    </a:p>
                  </a:txBody>
                  <a:tcPr marL="68580" marR="68580" marT="34290" marB="34290"/>
                </a:tc>
                <a:tc>
                  <a:txBody>
                    <a:bodyPr/>
                    <a:lstStyle/>
                    <a:p>
                      <a:r>
                        <a:rPr lang="fr-FR" sz="1000" b="0" dirty="0" smtClean="0"/>
                        <a:t>0.75/1.5</a:t>
                      </a:r>
                      <a:endParaRPr lang="fr-FR" sz="1000" b="0" dirty="0"/>
                    </a:p>
                  </a:txBody>
                  <a:tcPr marL="68580" marR="68580" marT="34290" marB="34290"/>
                </a:tc>
                <a:tc>
                  <a:txBody>
                    <a:bodyPr/>
                    <a:lstStyle/>
                    <a:p>
                      <a:r>
                        <a:rPr lang="fr-FR" sz="1000" b="0" dirty="0" smtClean="0"/>
                        <a:t>1.5/4.2</a:t>
                      </a:r>
                      <a:endParaRPr lang="fr-FR" sz="1000" b="0" dirty="0"/>
                    </a:p>
                  </a:txBody>
                  <a:tcPr marL="68580" marR="68580" marT="34290" marB="34290"/>
                </a:tc>
                <a:extLst>
                  <a:ext uri="{0D108BD9-81ED-4DB2-BD59-A6C34878D82A}">
                    <a16:rowId xmlns:a16="http://schemas.microsoft.com/office/drawing/2014/main" val="99860660"/>
                  </a:ext>
                </a:extLst>
              </a:tr>
              <a:tr h="180000">
                <a:tc>
                  <a:txBody>
                    <a:bodyPr/>
                    <a:lstStyle/>
                    <a:p>
                      <a:r>
                        <a:rPr lang="fr-FR" sz="1000" b="0" dirty="0" err="1" smtClean="0"/>
                        <a:t>Survival</a:t>
                      </a:r>
                      <a:r>
                        <a:rPr lang="fr-FR" sz="1000" b="0" dirty="0" smtClean="0"/>
                        <a:t> rate  [%]</a:t>
                      </a:r>
                      <a:endParaRPr lang="fr-FR" sz="1000" b="0" dirty="0"/>
                    </a:p>
                  </a:txBody>
                  <a:tcPr marL="68580" marR="68580" marT="34290" marB="34290"/>
                </a:tc>
                <a:tc>
                  <a:txBody>
                    <a:bodyPr/>
                    <a:lstStyle/>
                    <a:p>
                      <a:r>
                        <a:rPr lang="fr-FR" sz="1000" b="0" dirty="0" smtClean="0"/>
                        <a:t>90</a:t>
                      </a:r>
                      <a:endParaRPr lang="fr-FR" sz="1000" b="0" dirty="0"/>
                    </a:p>
                  </a:txBody>
                  <a:tcPr marL="68580" marR="68580" marT="34290" marB="34290"/>
                </a:tc>
                <a:tc>
                  <a:txBody>
                    <a:bodyPr/>
                    <a:lstStyle/>
                    <a:p>
                      <a:r>
                        <a:rPr lang="fr-FR" sz="1000" b="0" dirty="0" smtClean="0"/>
                        <a:t>90</a:t>
                      </a:r>
                      <a:endParaRPr lang="fr-FR" sz="1000" b="0" dirty="0"/>
                    </a:p>
                  </a:txBody>
                  <a:tcPr marL="68580" marR="68580" marT="34290" marB="34290"/>
                </a:tc>
                <a:tc>
                  <a:txBody>
                    <a:bodyPr/>
                    <a:lstStyle/>
                    <a:p>
                      <a:r>
                        <a:rPr lang="fr-FR" sz="1000" b="0" dirty="0" smtClean="0"/>
                        <a:t>90</a:t>
                      </a:r>
                      <a:endParaRPr lang="fr-FR" sz="1000" b="0" dirty="0"/>
                    </a:p>
                  </a:txBody>
                  <a:tcPr marL="68580" marR="68580" marT="34290" marB="34290"/>
                </a:tc>
                <a:tc>
                  <a:txBody>
                    <a:bodyPr/>
                    <a:lstStyle/>
                    <a:p>
                      <a:r>
                        <a:rPr lang="fr-FR" sz="1000" b="0" dirty="0" smtClean="0"/>
                        <a:t>90</a:t>
                      </a:r>
                      <a:endParaRPr lang="fr-FR" sz="1000" b="0" dirty="0"/>
                    </a:p>
                  </a:txBody>
                  <a:tcPr marL="68580" marR="68580" marT="34290" marB="34290"/>
                </a:tc>
                <a:extLst>
                  <a:ext uri="{0D108BD9-81ED-4DB2-BD59-A6C34878D82A}">
                    <a16:rowId xmlns:a16="http://schemas.microsoft.com/office/drawing/2014/main" val="1474552512"/>
                  </a:ext>
                </a:extLst>
              </a:tr>
              <a:tr h="180000">
                <a:tc>
                  <a:txBody>
                    <a:bodyPr/>
                    <a:lstStyle/>
                    <a:p>
                      <a:r>
                        <a:rPr lang="fr-FR" sz="1000" b="0" dirty="0" err="1" smtClean="0"/>
                        <a:t>Acceleration</a:t>
                      </a:r>
                      <a:r>
                        <a:rPr lang="fr-FR" sz="1000" b="0" dirty="0" smtClean="0"/>
                        <a:t> time [ms] </a:t>
                      </a:r>
                      <a:endParaRPr lang="fr-FR" sz="1000" b="0" dirty="0"/>
                    </a:p>
                  </a:txBody>
                  <a:tcPr marL="68580" marR="68580" marT="34290" marB="34290"/>
                </a:tc>
                <a:tc>
                  <a:txBody>
                    <a:bodyPr/>
                    <a:lstStyle/>
                    <a:p>
                      <a:r>
                        <a:rPr lang="fr-FR" sz="1000" b="0" dirty="0" smtClean="0"/>
                        <a:t>0.34</a:t>
                      </a:r>
                      <a:endParaRPr lang="fr-FR" sz="1000" b="0" dirty="0"/>
                    </a:p>
                  </a:txBody>
                  <a:tcPr marL="68580" marR="68580" marT="34290" marB="34290"/>
                </a:tc>
                <a:tc>
                  <a:txBody>
                    <a:bodyPr/>
                    <a:lstStyle/>
                    <a:p>
                      <a:r>
                        <a:rPr lang="fr-FR" sz="1000" b="0" dirty="0" smtClean="0"/>
                        <a:t>1.10</a:t>
                      </a:r>
                      <a:endParaRPr lang="fr-FR" sz="1000" b="0" dirty="0"/>
                    </a:p>
                  </a:txBody>
                  <a:tcPr marL="68580" marR="68580" marT="34290" marB="34290"/>
                </a:tc>
                <a:tc>
                  <a:txBody>
                    <a:bodyPr/>
                    <a:lstStyle/>
                    <a:p>
                      <a:r>
                        <a:rPr lang="fr-FR" sz="1000" b="0" dirty="0" smtClean="0"/>
                        <a:t>2.37</a:t>
                      </a:r>
                      <a:endParaRPr lang="fr-FR" sz="1000" b="0" dirty="0"/>
                    </a:p>
                  </a:txBody>
                  <a:tcPr marL="68580" marR="68580" marT="34290" marB="34290"/>
                </a:tc>
                <a:tc>
                  <a:txBody>
                    <a:bodyPr/>
                    <a:lstStyle/>
                    <a:p>
                      <a:r>
                        <a:rPr lang="fr-FR" sz="1000" b="0" dirty="0" smtClean="0"/>
                        <a:t>5.75</a:t>
                      </a:r>
                      <a:endParaRPr lang="fr-FR" sz="1000" b="0" dirty="0"/>
                    </a:p>
                  </a:txBody>
                  <a:tcPr marL="68580" marR="68580" marT="34290" marB="34290"/>
                </a:tc>
                <a:extLst>
                  <a:ext uri="{0D108BD9-81ED-4DB2-BD59-A6C34878D82A}">
                    <a16:rowId xmlns:a16="http://schemas.microsoft.com/office/drawing/2014/main" val="4074057301"/>
                  </a:ext>
                </a:extLst>
              </a:tr>
              <a:tr h="180000">
                <a:tc>
                  <a:txBody>
                    <a:bodyPr/>
                    <a:lstStyle/>
                    <a:p>
                      <a:r>
                        <a:rPr lang="fr-FR" sz="1000" b="0" dirty="0" err="1" smtClean="0"/>
                        <a:t>Number</a:t>
                      </a:r>
                      <a:r>
                        <a:rPr lang="fr-FR" sz="1000" b="0" dirty="0" smtClean="0"/>
                        <a:t> of </a:t>
                      </a:r>
                      <a:r>
                        <a:rPr lang="fr-FR" sz="1000" b="0" dirty="0" err="1" smtClean="0"/>
                        <a:t>turns</a:t>
                      </a:r>
                      <a:endParaRPr lang="fr-FR" sz="1000" b="0" dirty="0"/>
                    </a:p>
                  </a:txBody>
                  <a:tcPr marL="68580" marR="68580" marT="34290" marB="34290"/>
                </a:tc>
                <a:tc>
                  <a:txBody>
                    <a:bodyPr/>
                    <a:lstStyle/>
                    <a:p>
                      <a:r>
                        <a:rPr lang="fr-FR" sz="1000" b="0" dirty="0" smtClean="0"/>
                        <a:t>17</a:t>
                      </a:r>
                      <a:endParaRPr lang="fr-FR" sz="1000" b="0" dirty="0"/>
                    </a:p>
                  </a:txBody>
                  <a:tcPr marL="68580" marR="68580" marT="34290" marB="34290"/>
                </a:tc>
                <a:tc>
                  <a:txBody>
                    <a:bodyPr/>
                    <a:lstStyle/>
                    <a:p>
                      <a:r>
                        <a:rPr lang="fr-FR" sz="1000" b="0" dirty="0" smtClean="0"/>
                        <a:t>55</a:t>
                      </a:r>
                      <a:endParaRPr lang="fr-FR" sz="1000" b="0" dirty="0"/>
                    </a:p>
                  </a:txBody>
                  <a:tcPr marL="68580" marR="68580" marT="34290" marB="34290"/>
                </a:tc>
                <a:tc>
                  <a:txBody>
                    <a:bodyPr/>
                    <a:lstStyle/>
                    <a:p>
                      <a:r>
                        <a:rPr lang="fr-FR" sz="1000" b="0" dirty="0" smtClean="0"/>
                        <a:t>66</a:t>
                      </a:r>
                      <a:endParaRPr lang="fr-FR" sz="1000" b="0" dirty="0"/>
                    </a:p>
                  </a:txBody>
                  <a:tcPr marL="68580" marR="68580" marT="34290" marB="34290"/>
                </a:tc>
                <a:tc>
                  <a:txBody>
                    <a:bodyPr/>
                    <a:lstStyle/>
                    <a:p>
                      <a:r>
                        <a:rPr lang="fr-FR" sz="1000" b="0" dirty="0" smtClean="0"/>
                        <a:t>65</a:t>
                      </a:r>
                      <a:endParaRPr lang="fr-FR" sz="1000" b="0" dirty="0"/>
                    </a:p>
                  </a:txBody>
                  <a:tcPr marL="68580" marR="68580" marT="34290" marB="34290"/>
                </a:tc>
                <a:extLst>
                  <a:ext uri="{0D108BD9-81ED-4DB2-BD59-A6C34878D82A}">
                    <a16:rowId xmlns:a16="http://schemas.microsoft.com/office/drawing/2014/main" val="2519861976"/>
                  </a:ext>
                </a:extLst>
              </a:tr>
              <a:tr h="180000">
                <a:tc>
                  <a:txBody>
                    <a:bodyPr/>
                    <a:lstStyle/>
                    <a:p>
                      <a:r>
                        <a:rPr lang="fr-FR" sz="1000" b="0" dirty="0" err="1" smtClean="0"/>
                        <a:t>Energy</a:t>
                      </a:r>
                      <a:r>
                        <a:rPr lang="fr-FR" sz="1000" b="0" dirty="0" smtClean="0"/>
                        <a:t> gain/</a:t>
                      </a:r>
                      <a:r>
                        <a:rPr lang="fr-FR" sz="1000" b="0" dirty="0" err="1" smtClean="0"/>
                        <a:t>turn</a:t>
                      </a:r>
                      <a:r>
                        <a:rPr lang="fr-FR" sz="1000" b="0" dirty="0" smtClean="0"/>
                        <a:t> [</a:t>
                      </a:r>
                      <a:r>
                        <a:rPr lang="fr-FR" sz="1000" b="0" dirty="0" err="1" smtClean="0"/>
                        <a:t>GeV</a:t>
                      </a:r>
                      <a:r>
                        <a:rPr lang="fr-FR" sz="1000" b="0" dirty="0" smtClean="0"/>
                        <a:t>] </a:t>
                      </a:r>
                      <a:endParaRPr lang="fr-FR" sz="1000" b="0" dirty="0"/>
                    </a:p>
                  </a:txBody>
                  <a:tcPr marL="68580" marR="68580" marT="34290" marB="34290"/>
                </a:tc>
                <a:tc>
                  <a:txBody>
                    <a:bodyPr/>
                    <a:lstStyle/>
                    <a:p>
                      <a:r>
                        <a:rPr lang="fr-FR" sz="1000" b="0" dirty="0" smtClean="0"/>
                        <a:t>14.8</a:t>
                      </a:r>
                      <a:endParaRPr lang="fr-FR" sz="1000" b="0" dirty="0"/>
                    </a:p>
                  </a:txBody>
                  <a:tcPr marL="68580" marR="68580" marT="34290" marB="34290"/>
                </a:tc>
                <a:tc>
                  <a:txBody>
                    <a:bodyPr/>
                    <a:lstStyle/>
                    <a:p>
                      <a:r>
                        <a:rPr lang="fr-FR" sz="1000" b="0" dirty="0" smtClean="0"/>
                        <a:t>7.9</a:t>
                      </a:r>
                      <a:endParaRPr lang="fr-FR" sz="1000" b="0" dirty="0"/>
                    </a:p>
                  </a:txBody>
                  <a:tcPr marL="68580" marR="68580" marT="34290" marB="34290"/>
                </a:tc>
                <a:tc>
                  <a:txBody>
                    <a:bodyPr/>
                    <a:lstStyle/>
                    <a:p>
                      <a:r>
                        <a:rPr lang="fr-FR" sz="1000" b="0" dirty="0" smtClean="0"/>
                        <a:t>11.4</a:t>
                      </a:r>
                      <a:endParaRPr lang="fr-FR" sz="1000" b="0" dirty="0"/>
                    </a:p>
                  </a:txBody>
                  <a:tcPr marL="68580" marR="68580" marT="34290" marB="34290"/>
                </a:tc>
                <a:tc>
                  <a:txBody>
                    <a:bodyPr/>
                    <a:lstStyle/>
                    <a:p>
                      <a:r>
                        <a:rPr lang="fr-FR" sz="1000" b="0" dirty="0" smtClean="0"/>
                        <a:t>41.5</a:t>
                      </a:r>
                      <a:endParaRPr lang="fr-FR" sz="1000" b="0" dirty="0"/>
                    </a:p>
                  </a:txBody>
                  <a:tcPr marL="68580" marR="68580" marT="34290" marB="34290"/>
                </a:tc>
                <a:extLst>
                  <a:ext uri="{0D108BD9-81ED-4DB2-BD59-A6C34878D82A}">
                    <a16:rowId xmlns:a16="http://schemas.microsoft.com/office/drawing/2014/main" val="2965228897"/>
                  </a:ext>
                </a:extLst>
              </a:tr>
              <a:tr h="180000">
                <a:tc>
                  <a:txBody>
                    <a:bodyPr/>
                    <a:lstStyle/>
                    <a:p>
                      <a:r>
                        <a:rPr lang="fr-FR" sz="1000" b="0" dirty="0" smtClean="0"/>
                        <a:t>NC </a:t>
                      </a:r>
                      <a:r>
                        <a:rPr lang="fr-FR" sz="1000" b="0" dirty="0" err="1" smtClean="0"/>
                        <a:t>dipole</a:t>
                      </a:r>
                      <a:r>
                        <a:rPr lang="fr-FR" sz="1000" b="0" dirty="0" smtClean="0"/>
                        <a:t> </a:t>
                      </a:r>
                      <a:r>
                        <a:rPr lang="fr-FR" sz="1000" b="0" dirty="0" err="1" smtClean="0"/>
                        <a:t>field</a:t>
                      </a:r>
                      <a:r>
                        <a:rPr lang="fr-FR" sz="1000" b="0" dirty="0" smtClean="0"/>
                        <a:t> [T]</a:t>
                      </a:r>
                      <a:endParaRPr lang="fr-FR" sz="1000" b="0" dirty="0"/>
                    </a:p>
                  </a:txBody>
                  <a:tcPr marL="68580" marR="68580" marT="34290" marB="34290"/>
                </a:tc>
                <a:tc>
                  <a:txBody>
                    <a:bodyPr/>
                    <a:lstStyle/>
                    <a:p>
                      <a:r>
                        <a:rPr lang="fr-FR" sz="1000" b="0" dirty="0" smtClean="0"/>
                        <a:t>0.36/1.8</a:t>
                      </a:r>
                      <a:endParaRPr lang="fr-FR" sz="1000" b="0" dirty="0"/>
                    </a:p>
                  </a:txBody>
                  <a:tcPr marL="68580" marR="68580" marT="34290" marB="34290"/>
                </a:tc>
                <a:tc>
                  <a:txBody>
                    <a:bodyPr/>
                    <a:lstStyle/>
                    <a:p>
                      <a:r>
                        <a:rPr lang="fr-FR" sz="1000" b="0" dirty="0" smtClean="0"/>
                        <a:t>-1.8/1.8</a:t>
                      </a:r>
                      <a:endParaRPr lang="fr-FR" sz="1000" b="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b="0" dirty="0" smtClean="0"/>
                        <a:t>-1.8/1.8</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b="0" dirty="0" smtClean="0"/>
                        <a:t>-1.8/1.8</a:t>
                      </a:r>
                    </a:p>
                  </a:txBody>
                  <a:tcPr marL="68580" marR="68580" marT="34290" marB="34290"/>
                </a:tc>
                <a:extLst>
                  <a:ext uri="{0D108BD9-81ED-4DB2-BD59-A6C34878D82A}">
                    <a16:rowId xmlns:a16="http://schemas.microsoft.com/office/drawing/2014/main" val="998727922"/>
                  </a:ext>
                </a:extLst>
              </a:tr>
              <a:tr h="18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b="0" dirty="0" smtClean="0"/>
                        <a:t>SC </a:t>
                      </a:r>
                      <a:r>
                        <a:rPr lang="fr-FR" sz="1000" b="0" dirty="0" err="1" smtClean="0"/>
                        <a:t>dipole</a:t>
                      </a:r>
                      <a:r>
                        <a:rPr lang="fr-FR" sz="1000" b="0" dirty="0" smtClean="0"/>
                        <a:t> </a:t>
                      </a:r>
                      <a:r>
                        <a:rPr lang="fr-FR" sz="1000" b="0" dirty="0" err="1" smtClean="0"/>
                        <a:t>field</a:t>
                      </a:r>
                      <a:r>
                        <a:rPr lang="fr-FR" sz="1000" b="0" dirty="0" smtClean="0"/>
                        <a:t> [T]</a:t>
                      </a:r>
                    </a:p>
                  </a:txBody>
                  <a:tcPr marL="68580" marR="68580" marT="34290" marB="34290"/>
                </a:tc>
                <a:tc>
                  <a:txBody>
                    <a:bodyPr/>
                    <a:lstStyle/>
                    <a:p>
                      <a:r>
                        <a:rPr lang="fr-FR" sz="1000" b="0" dirty="0" smtClean="0"/>
                        <a:t>-</a:t>
                      </a:r>
                      <a:endParaRPr lang="fr-FR" sz="1000" b="0" dirty="0"/>
                    </a:p>
                  </a:txBody>
                  <a:tcPr marL="68580" marR="68580" marT="34290" marB="34290"/>
                </a:tc>
                <a:tc>
                  <a:txBody>
                    <a:bodyPr/>
                    <a:lstStyle/>
                    <a:p>
                      <a:r>
                        <a:rPr lang="fr-FR" sz="1000" b="0" dirty="0" smtClean="0"/>
                        <a:t>10</a:t>
                      </a:r>
                      <a:endParaRPr lang="fr-FR" sz="1000" b="0" dirty="0"/>
                    </a:p>
                  </a:txBody>
                  <a:tcPr marL="68580" marR="68580" marT="34290" marB="34290"/>
                </a:tc>
                <a:tc>
                  <a:txBody>
                    <a:bodyPr/>
                    <a:lstStyle/>
                    <a:p>
                      <a:r>
                        <a:rPr lang="fr-FR" sz="1000" b="0" dirty="0" smtClean="0"/>
                        <a:t>10</a:t>
                      </a:r>
                      <a:endParaRPr lang="fr-FR" sz="1000" b="0" dirty="0"/>
                    </a:p>
                  </a:txBody>
                  <a:tcPr marL="68580" marR="68580" marT="34290" marB="34290"/>
                </a:tc>
                <a:tc>
                  <a:txBody>
                    <a:bodyPr/>
                    <a:lstStyle/>
                    <a:p>
                      <a:r>
                        <a:rPr lang="fr-FR" sz="1000" b="0" dirty="0" smtClean="0"/>
                        <a:t>16</a:t>
                      </a:r>
                      <a:endParaRPr lang="fr-FR" sz="1000" b="0" dirty="0"/>
                    </a:p>
                  </a:txBody>
                  <a:tcPr marL="68580" marR="68580" marT="34290" marB="34290"/>
                </a:tc>
                <a:extLst>
                  <a:ext uri="{0D108BD9-81ED-4DB2-BD59-A6C34878D82A}">
                    <a16:rowId xmlns:a16="http://schemas.microsoft.com/office/drawing/2014/main" val="4050220351"/>
                  </a:ext>
                </a:extLst>
              </a:tr>
              <a:tr h="180000">
                <a:tc>
                  <a:txBody>
                    <a:bodyPr/>
                    <a:lstStyle/>
                    <a:p>
                      <a:r>
                        <a:rPr lang="fr-FR" sz="1000" b="0" dirty="0" smtClean="0"/>
                        <a:t>NC</a:t>
                      </a:r>
                      <a:r>
                        <a:rPr lang="fr-FR" sz="1000" b="0" baseline="0" dirty="0" smtClean="0"/>
                        <a:t> </a:t>
                      </a:r>
                      <a:r>
                        <a:rPr lang="fr-FR" sz="1000" b="0" dirty="0" smtClean="0"/>
                        <a:t> </a:t>
                      </a:r>
                      <a:r>
                        <a:rPr lang="fr-FR" sz="1000" b="0" dirty="0" err="1" smtClean="0"/>
                        <a:t>ramp</a:t>
                      </a:r>
                      <a:r>
                        <a:rPr lang="fr-FR" sz="1000" b="0" dirty="0" smtClean="0"/>
                        <a:t> rate [T/s]</a:t>
                      </a:r>
                      <a:endParaRPr lang="fr-FR" sz="1000" b="0" dirty="0"/>
                    </a:p>
                  </a:txBody>
                  <a:tcPr marL="68580" marR="68580" marT="34290" marB="34290"/>
                </a:tc>
                <a:tc>
                  <a:txBody>
                    <a:bodyPr/>
                    <a:lstStyle/>
                    <a:p>
                      <a:r>
                        <a:rPr lang="fr-FR" sz="1000" b="0" dirty="0" smtClean="0"/>
                        <a:t>4199</a:t>
                      </a:r>
                      <a:endParaRPr lang="fr-FR" sz="1000" b="0" dirty="0"/>
                    </a:p>
                  </a:txBody>
                  <a:tcPr marL="68580" marR="68580" marT="34290" marB="34290"/>
                </a:tc>
                <a:tc>
                  <a:txBody>
                    <a:bodyPr/>
                    <a:lstStyle/>
                    <a:p>
                      <a:r>
                        <a:rPr lang="fr-FR" sz="1000" b="0" dirty="0" smtClean="0"/>
                        <a:t>3281</a:t>
                      </a:r>
                      <a:endParaRPr lang="fr-FR" sz="1000" b="0" dirty="0"/>
                    </a:p>
                  </a:txBody>
                  <a:tcPr marL="68580" marR="68580" marT="34290" marB="34290"/>
                </a:tc>
                <a:tc>
                  <a:txBody>
                    <a:bodyPr/>
                    <a:lstStyle/>
                    <a:p>
                      <a:r>
                        <a:rPr lang="fr-FR" sz="1000" b="0" dirty="0" smtClean="0"/>
                        <a:t>1518</a:t>
                      </a:r>
                      <a:endParaRPr lang="fr-FR" sz="1000" b="0" dirty="0"/>
                    </a:p>
                  </a:txBody>
                  <a:tcPr marL="68580" marR="68580" marT="34290" marB="34290"/>
                </a:tc>
                <a:tc>
                  <a:txBody>
                    <a:bodyPr/>
                    <a:lstStyle/>
                    <a:p>
                      <a:r>
                        <a:rPr lang="fr-FR" sz="1000" b="0" dirty="0" smtClean="0"/>
                        <a:t>626</a:t>
                      </a:r>
                      <a:endParaRPr lang="fr-FR" sz="1000" b="0" dirty="0"/>
                    </a:p>
                  </a:txBody>
                  <a:tcPr marL="68580" marR="68580" marT="34290" marB="34290"/>
                </a:tc>
                <a:extLst>
                  <a:ext uri="{0D108BD9-81ED-4DB2-BD59-A6C34878D82A}">
                    <a16:rowId xmlns:a16="http://schemas.microsoft.com/office/drawing/2014/main" val="821231053"/>
                  </a:ext>
                </a:extLst>
              </a:tr>
              <a:tr h="180000">
                <a:tc>
                  <a:txBody>
                    <a:bodyPr/>
                    <a:lstStyle/>
                    <a:p>
                      <a:r>
                        <a:rPr lang="fr-FR" sz="1000" b="0" dirty="0" err="1" smtClean="0"/>
                        <a:t>Number</a:t>
                      </a:r>
                      <a:r>
                        <a:rPr lang="fr-FR" sz="1000" b="0" dirty="0" smtClean="0"/>
                        <a:t> of arcs</a:t>
                      </a:r>
                      <a:endParaRPr lang="fr-FR" sz="1000" b="0" dirty="0"/>
                    </a:p>
                  </a:txBody>
                  <a:tcPr marL="68580" marR="68580" marT="34290" marB="34290"/>
                </a:tc>
                <a:tc>
                  <a:txBody>
                    <a:bodyPr/>
                    <a:lstStyle/>
                    <a:p>
                      <a:r>
                        <a:rPr lang="fr-FR" sz="1000" b="0" dirty="0" smtClean="0"/>
                        <a:t>34</a:t>
                      </a:r>
                      <a:endParaRPr lang="fr-FR" sz="1000" b="0" dirty="0"/>
                    </a:p>
                  </a:txBody>
                  <a:tcPr marL="68580" marR="68580" marT="34290" marB="34290"/>
                </a:tc>
                <a:tc>
                  <a:txBody>
                    <a:bodyPr/>
                    <a:lstStyle/>
                    <a:p>
                      <a:r>
                        <a:rPr lang="fr-FR" sz="1000" b="0" dirty="0" smtClean="0"/>
                        <a:t>26</a:t>
                      </a:r>
                      <a:endParaRPr lang="fr-FR" sz="1000" b="0" dirty="0"/>
                    </a:p>
                  </a:txBody>
                  <a:tcPr marL="68580" marR="68580" marT="34290" marB="34290"/>
                </a:tc>
                <a:tc>
                  <a:txBody>
                    <a:bodyPr/>
                    <a:lstStyle/>
                    <a:p>
                      <a:r>
                        <a:rPr lang="fr-FR" sz="1000" b="0" dirty="0" smtClean="0"/>
                        <a:t>26</a:t>
                      </a:r>
                      <a:endParaRPr lang="fr-FR" sz="1000" b="0" dirty="0"/>
                    </a:p>
                  </a:txBody>
                  <a:tcPr marL="68580" marR="68580" marT="34290" marB="34290"/>
                </a:tc>
                <a:tc>
                  <a:txBody>
                    <a:bodyPr/>
                    <a:lstStyle/>
                    <a:p>
                      <a:r>
                        <a:rPr lang="fr-FR" sz="1000" b="0" dirty="0" smtClean="0"/>
                        <a:t>26</a:t>
                      </a:r>
                      <a:endParaRPr lang="fr-FR" sz="1000" b="0" dirty="0"/>
                    </a:p>
                  </a:txBody>
                  <a:tcPr marL="68580" marR="68580" marT="34290" marB="34290"/>
                </a:tc>
                <a:extLst>
                  <a:ext uri="{0D108BD9-81ED-4DB2-BD59-A6C34878D82A}">
                    <a16:rowId xmlns:a16="http://schemas.microsoft.com/office/drawing/2014/main" val="2892097350"/>
                  </a:ext>
                </a:extLst>
              </a:tr>
              <a:tr h="180000">
                <a:tc>
                  <a:txBody>
                    <a:bodyPr/>
                    <a:lstStyle/>
                    <a:p>
                      <a:r>
                        <a:rPr lang="fr-FR" sz="1000" b="0" dirty="0" err="1" smtClean="0"/>
                        <a:t>Number</a:t>
                      </a:r>
                      <a:r>
                        <a:rPr lang="fr-FR" sz="1000" b="0" dirty="0" smtClean="0"/>
                        <a:t> of </a:t>
                      </a:r>
                      <a:r>
                        <a:rPr lang="fr-FR" sz="1000" b="0" dirty="0" err="1" smtClean="0"/>
                        <a:t>cells</a:t>
                      </a:r>
                      <a:r>
                        <a:rPr lang="fr-FR" sz="1000" b="0" dirty="0" smtClean="0"/>
                        <a:t>/arc</a:t>
                      </a:r>
                      <a:endParaRPr lang="fr-FR" sz="1000" b="0" dirty="0"/>
                    </a:p>
                  </a:txBody>
                  <a:tcPr marL="68580" marR="68580" marT="34290" marB="34290"/>
                </a:tc>
                <a:tc>
                  <a:txBody>
                    <a:bodyPr/>
                    <a:lstStyle/>
                    <a:p>
                      <a:r>
                        <a:rPr lang="fr-FR" sz="1000" b="0" dirty="0" smtClean="0"/>
                        <a:t>7</a:t>
                      </a:r>
                      <a:endParaRPr lang="fr-FR" sz="1000" b="0" dirty="0"/>
                    </a:p>
                  </a:txBody>
                  <a:tcPr marL="68580" marR="68580" marT="34290" marB="34290"/>
                </a:tc>
                <a:tc>
                  <a:txBody>
                    <a:bodyPr/>
                    <a:lstStyle/>
                    <a:p>
                      <a:r>
                        <a:rPr lang="fr-FR" sz="1000" b="0" dirty="0" smtClean="0"/>
                        <a:t>10</a:t>
                      </a:r>
                      <a:endParaRPr lang="fr-FR" sz="1000" b="0" dirty="0"/>
                    </a:p>
                  </a:txBody>
                  <a:tcPr marL="68580" marR="68580" marT="34290" marB="34290"/>
                </a:tc>
                <a:tc>
                  <a:txBody>
                    <a:bodyPr/>
                    <a:lstStyle/>
                    <a:p>
                      <a:r>
                        <a:rPr lang="fr-FR" sz="1000" b="0" dirty="0" smtClean="0"/>
                        <a:t>17</a:t>
                      </a:r>
                      <a:endParaRPr lang="fr-FR" sz="1000" b="0" dirty="0"/>
                    </a:p>
                  </a:txBody>
                  <a:tcPr marL="68580" marR="68580" marT="34290" marB="34290"/>
                </a:tc>
                <a:tc>
                  <a:txBody>
                    <a:bodyPr/>
                    <a:lstStyle/>
                    <a:p>
                      <a:r>
                        <a:rPr lang="fr-FR" sz="1000" b="0" dirty="0" smtClean="0"/>
                        <a:t>19</a:t>
                      </a:r>
                      <a:endParaRPr lang="fr-FR" sz="1000" b="0" dirty="0"/>
                    </a:p>
                  </a:txBody>
                  <a:tcPr marL="68580" marR="68580" marT="34290" marB="34290"/>
                </a:tc>
                <a:extLst>
                  <a:ext uri="{0D108BD9-81ED-4DB2-BD59-A6C34878D82A}">
                    <a16:rowId xmlns:a16="http://schemas.microsoft.com/office/drawing/2014/main" val="2500623546"/>
                  </a:ext>
                </a:extLst>
              </a:tr>
              <a:tr h="180000">
                <a:tc>
                  <a:txBody>
                    <a:bodyPr/>
                    <a:lstStyle/>
                    <a:p>
                      <a:r>
                        <a:rPr lang="fr-FR" sz="1000" b="0" dirty="0" err="1" smtClean="0"/>
                        <a:t>Cell</a:t>
                      </a:r>
                      <a:r>
                        <a:rPr lang="fr-FR" sz="1000" b="0" dirty="0" smtClean="0"/>
                        <a:t> </a:t>
                      </a:r>
                      <a:r>
                        <a:rPr lang="fr-FR" sz="1000" b="0" dirty="0" err="1" smtClean="0"/>
                        <a:t>length</a:t>
                      </a:r>
                      <a:r>
                        <a:rPr lang="fr-FR" sz="1000" b="0" dirty="0" smtClean="0"/>
                        <a:t> [m] </a:t>
                      </a:r>
                      <a:endParaRPr lang="fr-FR" sz="1000" b="0" dirty="0"/>
                    </a:p>
                  </a:txBody>
                  <a:tcPr marL="68580" marR="68580" marT="34290" marB="34290"/>
                </a:tc>
                <a:tc>
                  <a:txBody>
                    <a:bodyPr/>
                    <a:lstStyle/>
                    <a:p>
                      <a:r>
                        <a:rPr lang="fr-FR" sz="1000" b="0" dirty="0" smtClean="0"/>
                        <a:t>21.4</a:t>
                      </a:r>
                      <a:endParaRPr lang="fr-FR" sz="1000" b="0" dirty="0"/>
                    </a:p>
                  </a:txBody>
                  <a:tcPr marL="68580" marR="68580" marT="34290" marB="34290"/>
                </a:tc>
                <a:tc>
                  <a:txBody>
                    <a:bodyPr/>
                    <a:lstStyle/>
                    <a:p>
                      <a:r>
                        <a:rPr lang="fr-FR" sz="1000" b="0" dirty="0" smtClean="0"/>
                        <a:t>19.6</a:t>
                      </a:r>
                      <a:endParaRPr lang="fr-FR" sz="1000" b="0" dirty="0"/>
                    </a:p>
                  </a:txBody>
                  <a:tcPr marL="68580" marR="68580" marT="34290" marB="34290"/>
                </a:tc>
                <a:tc>
                  <a:txBody>
                    <a:bodyPr/>
                    <a:lstStyle/>
                    <a:p>
                      <a:r>
                        <a:rPr lang="fr-FR" sz="1000" b="0" dirty="0" smtClean="0"/>
                        <a:t>20.6</a:t>
                      </a:r>
                      <a:endParaRPr lang="fr-FR" sz="1000" b="0" dirty="0"/>
                    </a:p>
                  </a:txBody>
                  <a:tcPr marL="68580" marR="68580" marT="34290" marB="34290"/>
                </a:tc>
                <a:tc>
                  <a:txBody>
                    <a:bodyPr/>
                    <a:lstStyle/>
                    <a:p>
                      <a:r>
                        <a:rPr lang="fr-FR" sz="1000" b="0" dirty="0" smtClean="0"/>
                        <a:t>45.9</a:t>
                      </a:r>
                      <a:endParaRPr lang="fr-FR" sz="1000" b="0" dirty="0"/>
                    </a:p>
                  </a:txBody>
                  <a:tcPr marL="68580" marR="68580" marT="34290" marB="34290"/>
                </a:tc>
                <a:extLst>
                  <a:ext uri="{0D108BD9-81ED-4DB2-BD59-A6C34878D82A}">
                    <a16:rowId xmlns:a16="http://schemas.microsoft.com/office/drawing/2014/main" val="2813169824"/>
                  </a:ext>
                </a:extLst>
              </a:tr>
              <a:tr h="180000">
                <a:tc>
                  <a:txBody>
                    <a:bodyPr/>
                    <a:lstStyle/>
                    <a:p>
                      <a:r>
                        <a:rPr lang="fr-FR" sz="1000" b="0" dirty="0" smtClean="0"/>
                        <a:t>Path </a:t>
                      </a:r>
                      <a:r>
                        <a:rPr lang="fr-FR" sz="1000" b="0" dirty="0" err="1" smtClean="0"/>
                        <a:t>length</a:t>
                      </a:r>
                      <a:r>
                        <a:rPr lang="fr-FR" sz="1000" b="0" dirty="0" smtClean="0"/>
                        <a:t> </a:t>
                      </a:r>
                      <a:r>
                        <a:rPr lang="fr-FR" sz="1000" b="0" dirty="0" err="1" smtClean="0"/>
                        <a:t>diff</a:t>
                      </a:r>
                      <a:r>
                        <a:rPr lang="fr-FR" sz="1000" b="0" dirty="0" smtClean="0"/>
                        <a:t>. [mm]</a:t>
                      </a:r>
                      <a:endParaRPr lang="fr-FR" sz="1000" b="0" dirty="0"/>
                    </a:p>
                  </a:txBody>
                  <a:tcPr marL="68580" marR="68580" marT="34290" marB="34290"/>
                </a:tc>
                <a:tc>
                  <a:txBody>
                    <a:bodyPr/>
                    <a:lstStyle/>
                    <a:p>
                      <a:r>
                        <a:rPr lang="fr-FR" sz="1000" b="0" dirty="0" smtClean="0"/>
                        <a:t>0</a:t>
                      </a:r>
                      <a:endParaRPr lang="fr-FR" sz="1000" b="0" dirty="0"/>
                    </a:p>
                  </a:txBody>
                  <a:tcPr marL="68580" marR="68580" marT="34290" marB="34290"/>
                </a:tc>
                <a:tc>
                  <a:txBody>
                    <a:bodyPr/>
                    <a:lstStyle/>
                    <a:p>
                      <a:r>
                        <a:rPr lang="fr-FR" sz="1000" b="0" dirty="0" smtClean="0"/>
                        <a:t>9.1</a:t>
                      </a:r>
                      <a:endParaRPr lang="fr-FR" sz="1000" b="0" dirty="0"/>
                    </a:p>
                  </a:txBody>
                  <a:tcPr marL="68580" marR="68580" marT="34290" marB="34290"/>
                </a:tc>
                <a:tc>
                  <a:txBody>
                    <a:bodyPr/>
                    <a:lstStyle/>
                    <a:p>
                      <a:r>
                        <a:rPr lang="fr-FR" sz="1000" b="0" dirty="0" smtClean="0"/>
                        <a:t>2.7</a:t>
                      </a:r>
                      <a:endParaRPr lang="fr-FR" sz="1000" b="0" dirty="0"/>
                    </a:p>
                  </a:txBody>
                  <a:tcPr marL="68580" marR="68580" marT="34290" marB="34290"/>
                </a:tc>
                <a:tc>
                  <a:txBody>
                    <a:bodyPr/>
                    <a:lstStyle/>
                    <a:p>
                      <a:r>
                        <a:rPr lang="fr-FR" sz="1000" b="0" dirty="0" smtClean="0"/>
                        <a:t>9.4</a:t>
                      </a:r>
                      <a:endParaRPr lang="fr-FR" sz="1000" b="0" dirty="0"/>
                    </a:p>
                  </a:txBody>
                  <a:tcPr marL="68580" marR="68580" marT="34290" marB="34290"/>
                </a:tc>
                <a:extLst>
                  <a:ext uri="{0D108BD9-81ED-4DB2-BD59-A6C34878D82A}">
                    <a16:rowId xmlns:a16="http://schemas.microsoft.com/office/drawing/2014/main" val="3242633374"/>
                  </a:ext>
                </a:extLst>
              </a:tr>
              <a:tr h="180000">
                <a:tc>
                  <a:txBody>
                    <a:bodyPr/>
                    <a:lstStyle/>
                    <a:p>
                      <a:r>
                        <a:rPr lang="fr-FR" sz="1000" b="0" dirty="0" err="1" smtClean="0"/>
                        <a:t>Orbit</a:t>
                      </a:r>
                      <a:r>
                        <a:rPr lang="fr-FR" sz="1000" b="0" dirty="0" smtClean="0"/>
                        <a:t> </a:t>
                      </a:r>
                      <a:r>
                        <a:rPr lang="fr-FR" sz="1000" b="0" dirty="0" err="1" smtClean="0"/>
                        <a:t>difference</a:t>
                      </a:r>
                      <a:r>
                        <a:rPr lang="fr-FR" sz="1000" b="0" dirty="0" smtClean="0"/>
                        <a:t> [mm]</a:t>
                      </a:r>
                      <a:endParaRPr lang="fr-FR" sz="1000" b="0" dirty="0"/>
                    </a:p>
                  </a:txBody>
                  <a:tcPr marL="68580" marR="68580" marT="34290" marB="34290"/>
                </a:tc>
                <a:tc>
                  <a:txBody>
                    <a:bodyPr/>
                    <a:lstStyle/>
                    <a:p>
                      <a:r>
                        <a:rPr lang="fr-FR" sz="1000" b="0" dirty="0" smtClean="0"/>
                        <a:t>0</a:t>
                      </a:r>
                      <a:endParaRPr lang="fr-FR" sz="1000" b="0" dirty="0"/>
                    </a:p>
                  </a:txBody>
                  <a:tcPr marL="68580" marR="68580" marT="34290" marB="34290"/>
                </a:tc>
                <a:tc>
                  <a:txBody>
                    <a:bodyPr/>
                    <a:lstStyle/>
                    <a:p>
                      <a:r>
                        <a:rPr lang="fr-FR" sz="1000" b="0" dirty="0" smtClean="0"/>
                        <a:t>12.2</a:t>
                      </a:r>
                      <a:endParaRPr lang="fr-FR" sz="1000" b="0" dirty="0"/>
                    </a:p>
                  </a:txBody>
                  <a:tcPr marL="68580" marR="68580" marT="34290" marB="34290"/>
                </a:tc>
                <a:tc>
                  <a:txBody>
                    <a:bodyPr/>
                    <a:lstStyle/>
                    <a:p>
                      <a:r>
                        <a:rPr lang="fr-FR" sz="1000" b="0" dirty="0" smtClean="0"/>
                        <a:t>5.9</a:t>
                      </a:r>
                      <a:endParaRPr lang="fr-FR" sz="1000" b="0" dirty="0"/>
                    </a:p>
                  </a:txBody>
                  <a:tcPr marL="68580" marR="68580" marT="34290" marB="34290"/>
                </a:tc>
                <a:tc>
                  <a:txBody>
                    <a:bodyPr/>
                    <a:lstStyle/>
                    <a:p>
                      <a:r>
                        <a:rPr lang="fr-FR" sz="1000" b="0" dirty="0" smtClean="0"/>
                        <a:t>13.2</a:t>
                      </a:r>
                      <a:endParaRPr lang="fr-FR" sz="1000" b="0" dirty="0"/>
                    </a:p>
                  </a:txBody>
                  <a:tcPr marL="68580" marR="68580" marT="34290" marB="34290"/>
                </a:tc>
                <a:extLst>
                  <a:ext uri="{0D108BD9-81ED-4DB2-BD59-A6C34878D82A}">
                    <a16:rowId xmlns:a16="http://schemas.microsoft.com/office/drawing/2014/main" val="623193260"/>
                  </a:ext>
                </a:extLst>
              </a:tr>
              <a:tr h="180000">
                <a:tc>
                  <a:txBody>
                    <a:bodyPr/>
                    <a:lstStyle/>
                    <a:p>
                      <a:r>
                        <a:rPr lang="fr-FR" sz="1000" b="0" dirty="0" smtClean="0"/>
                        <a:t>Min. </a:t>
                      </a:r>
                      <a:r>
                        <a:rPr lang="fr-FR" sz="1000" b="0" dirty="0" err="1" smtClean="0"/>
                        <a:t>dipole</a:t>
                      </a:r>
                      <a:r>
                        <a:rPr lang="fr-FR" sz="1000" b="0" dirty="0" smtClean="0"/>
                        <a:t> </a:t>
                      </a:r>
                      <a:r>
                        <a:rPr lang="fr-FR" sz="1000" b="0" dirty="0" err="1" smtClean="0"/>
                        <a:t>width</a:t>
                      </a:r>
                      <a:r>
                        <a:rPr lang="fr-FR" sz="1000" b="0" dirty="0" smtClean="0"/>
                        <a:t> [mm]</a:t>
                      </a:r>
                      <a:endParaRPr lang="fr-FR" sz="1000" b="0" dirty="0"/>
                    </a:p>
                  </a:txBody>
                  <a:tcPr marL="68580" marR="68580" marT="34290" marB="34290"/>
                </a:tc>
                <a:tc>
                  <a:txBody>
                    <a:bodyPr/>
                    <a:lstStyle/>
                    <a:p>
                      <a:r>
                        <a:rPr lang="fr-FR" sz="1000" b="0" dirty="0" smtClean="0"/>
                        <a:t>17.4</a:t>
                      </a:r>
                      <a:endParaRPr lang="fr-FR" sz="1000" b="0" dirty="0"/>
                    </a:p>
                  </a:txBody>
                  <a:tcPr marL="68580" marR="68580" marT="34290" marB="34290"/>
                </a:tc>
                <a:tc>
                  <a:txBody>
                    <a:bodyPr/>
                    <a:lstStyle/>
                    <a:p>
                      <a:r>
                        <a:rPr lang="fr-FR" sz="1000" b="0" dirty="0" smtClean="0"/>
                        <a:t>19.6</a:t>
                      </a:r>
                      <a:endParaRPr lang="fr-FR" sz="1000" b="0" dirty="0"/>
                    </a:p>
                  </a:txBody>
                  <a:tcPr marL="68580" marR="68580" marT="34290" marB="34290"/>
                </a:tc>
                <a:tc>
                  <a:txBody>
                    <a:bodyPr/>
                    <a:lstStyle/>
                    <a:p>
                      <a:r>
                        <a:rPr lang="fr-FR" sz="1000" b="0" dirty="0" smtClean="0"/>
                        <a:t>10.7</a:t>
                      </a:r>
                      <a:endParaRPr lang="fr-FR" sz="1000" b="0" dirty="0"/>
                    </a:p>
                  </a:txBody>
                  <a:tcPr marL="68580" marR="68580" marT="34290" marB="34290"/>
                </a:tc>
                <a:tc>
                  <a:txBody>
                    <a:bodyPr/>
                    <a:lstStyle/>
                    <a:p>
                      <a:r>
                        <a:rPr lang="fr-FR" sz="1000" b="0" dirty="0" smtClean="0"/>
                        <a:t>18.8</a:t>
                      </a:r>
                      <a:endParaRPr lang="fr-FR" sz="1000" b="0" dirty="0"/>
                    </a:p>
                  </a:txBody>
                  <a:tcPr marL="68580" marR="68580" marT="34290" marB="34290"/>
                </a:tc>
                <a:extLst>
                  <a:ext uri="{0D108BD9-81ED-4DB2-BD59-A6C34878D82A}">
                    <a16:rowId xmlns:a16="http://schemas.microsoft.com/office/drawing/2014/main" val="1572570501"/>
                  </a:ext>
                </a:extLst>
              </a:tr>
              <a:tr h="18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b="0" dirty="0" smtClean="0"/>
                        <a:t>Min. </a:t>
                      </a:r>
                      <a:r>
                        <a:rPr lang="fr-FR" sz="1000" b="0" dirty="0" err="1" smtClean="0"/>
                        <a:t>dipole</a:t>
                      </a:r>
                      <a:r>
                        <a:rPr lang="fr-FR" sz="1000" b="0" dirty="0" smtClean="0"/>
                        <a:t> </a:t>
                      </a:r>
                      <a:r>
                        <a:rPr lang="fr-FR" sz="1000" b="0" dirty="0" err="1" smtClean="0"/>
                        <a:t>height</a:t>
                      </a:r>
                      <a:r>
                        <a:rPr lang="fr-FR" sz="1000" b="0" dirty="0" smtClean="0"/>
                        <a:t> [mm]</a:t>
                      </a:r>
                    </a:p>
                  </a:txBody>
                  <a:tcPr marL="68580" marR="68580" marT="34290" marB="34290"/>
                </a:tc>
                <a:tc>
                  <a:txBody>
                    <a:bodyPr/>
                    <a:lstStyle/>
                    <a:p>
                      <a:r>
                        <a:rPr lang="fr-FR" sz="1000" b="0" dirty="0" smtClean="0"/>
                        <a:t>14.8</a:t>
                      </a:r>
                      <a:endParaRPr lang="fr-FR" sz="1000" b="0" dirty="0"/>
                    </a:p>
                  </a:txBody>
                  <a:tcPr marL="68580" marR="68580" marT="34290" marB="34290"/>
                </a:tc>
                <a:tc>
                  <a:txBody>
                    <a:bodyPr/>
                    <a:lstStyle/>
                    <a:p>
                      <a:r>
                        <a:rPr lang="fr-FR" sz="1000" b="0" dirty="0" smtClean="0"/>
                        <a:t>6.4</a:t>
                      </a:r>
                      <a:endParaRPr lang="fr-FR" sz="1000" b="0" dirty="0"/>
                    </a:p>
                  </a:txBody>
                  <a:tcPr marL="68580" marR="68580" marT="34290" marB="34290"/>
                </a:tc>
                <a:tc>
                  <a:txBody>
                    <a:bodyPr/>
                    <a:lstStyle/>
                    <a:p>
                      <a:r>
                        <a:rPr lang="fr-FR" sz="1000" b="0" dirty="0" smtClean="0"/>
                        <a:t>4.2</a:t>
                      </a:r>
                      <a:endParaRPr lang="fr-FR" sz="1000" b="0" dirty="0"/>
                    </a:p>
                  </a:txBody>
                  <a:tcPr marL="68580" marR="68580" marT="34290" marB="34290"/>
                </a:tc>
                <a:tc>
                  <a:txBody>
                    <a:bodyPr/>
                    <a:lstStyle/>
                    <a:p>
                      <a:r>
                        <a:rPr lang="fr-FR" sz="1000" b="0" dirty="0" smtClean="0"/>
                        <a:t>4.4</a:t>
                      </a:r>
                      <a:endParaRPr lang="fr-FR" sz="1000" b="0" dirty="0"/>
                    </a:p>
                  </a:txBody>
                  <a:tcPr marL="68580" marR="68580" marT="34290" marB="34290"/>
                </a:tc>
                <a:extLst>
                  <a:ext uri="{0D108BD9-81ED-4DB2-BD59-A6C34878D82A}">
                    <a16:rowId xmlns:a16="http://schemas.microsoft.com/office/drawing/2014/main" val="946066264"/>
                  </a:ext>
                </a:extLst>
              </a:tr>
            </a:tbl>
          </a:graphicData>
        </a:graphic>
      </p:graphicFrame>
      <p:sp>
        <p:nvSpPr>
          <p:cNvPr id="7" name="Rectangle 6"/>
          <p:cNvSpPr/>
          <p:nvPr/>
        </p:nvSpPr>
        <p:spPr>
          <a:xfrm>
            <a:off x="4355976" y="613503"/>
            <a:ext cx="4504131" cy="300082"/>
          </a:xfrm>
          <a:prstGeom prst="rect">
            <a:avLst/>
          </a:prstGeom>
        </p:spPr>
        <p:txBody>
          <a:bodyPr wrap="square">
            <a:spAutoFit/>
          </a:bodyPr>
          <a:lstStyle/>
          <a:p>
            <a:pPr algn="ctr"/>
            <a:r>
              <a:rPr lang="fr-FR" sz="1350" dirty="0" err="1"/>
              <a:t>Example</a:t>
            </a:r>
            <a:r>
              <a:rPr lang="fr-FR" sz="1350" dirty="0"/>
              <a:t> </a:t>
            </a:r>
            <a:r>
              <a:rPr lang="fr-FR" sz="1350" dirty="0" err="1"/>
              <a:t>parameters</a:t>
            </a:r>
            <a:r>
              <a:rPr lang="fr-FR" sz="1350" dirty="0"/>
              <a:t> for the muon </a:t>
            </a:r>
            <a:r>
              <a:rPr lang="fr-FR" sz="1350" dirty="0" err="1" smtClean="0"/>
              <a:t>fast</a:t>
            </a:r>
            <a:r>
              <a:rPr lang="fr-FR" sz="1350" dirty="0" smtClean="0"/>
              <a:t> </a:t>
            </a:r>
            <a:r>
              <a:rPr lang="fr-FR" sz="1350" dirty="0" err="1" smtClean="0"/>
              <a:t>acceleration</a:t>
            </a:r>
            <a:endParaRPr lang="fr-FR" sz="1350" dirty="0"/>
          </a:p>
        </p:txBody>
      </p:sp>
      <p:sp>
        <p:nvSpPr>
          <p:cNvPr id="21" name="Rectangle 20"/>
          <p:cNvSpPr/>
          <p:nvPr/>
        </p:nvSpPr>
        <p:spPr>
          <a:xfrm>
            <a:off x="195943" y="3907097"/>
            <a:ext cx="3645305" cy="253916"/>
          </a:xfrm>
          <a:prstGeom prst="rect">
            <a:avLst/>
          </a:prstGeom>
        </p:spPr>
        <p:txBody>
          <a:bodyPr wrap="square">
            <a:spAutoFit/>
          </a:bodyPr>
          <a:lstStyle/>
          <a:p>
            <a:endParaRPr lang="en-US" sz="1050" b="1" dirty="0"/>
          </a:p>
        </p:txBody>
      </p:sp>
      <p:sp>
        <p:nvSpPr>
          <p:cNvPr id="3" name="Rectangle 2"/>
          <p:cNvSpPr/>
          <p:nvPr/>
        </p:nvSpPr>
        <p:spPr>
          <a:xfrm>
            <a:off x="3625464" y="2067694"/>
            <a:ext cx="5419710" cy="43204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2" name="Rectangle 11"/>
          <p:cNvSpPr/>
          <p:nvPr/>
        </p:nvSpPr>
        <p:spPr>
          <a:xfrm>
            <a:off x="3625464" y="2499741"/>
            <a:ext cx="5419710" cy="2016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3" name="Rectangle 12"/>
          <p:cNvSpPr/>
          <p:nvPr/>
        </p:nvSpPr>
        <p:spPr>
          <a:xfrm>
            <a:off x="3625464" y="2701383"/>
            <a:ext cx="5419710" cy="68373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4" name="Rectangle 13"/>
          <p:cNvSpPr/>
          <p:nvPr/>
        </p:nvSpPr>
        <p:spPr>
          <a:xfrm>
            <a:off x="3625464" y="3385117"/>
            <a:ext cx="5419710" cy="2016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5" name="Rectangle 14"/>
          <p:cNvSpPr/>
          <p:nvPr/>
        </p:nvSpPr>
        <p:spPr>
          <a:xfrm>
            <a:off x="3625464" y="4019574"/>
            <a:ext cx="5419710" cy="43204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8314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tx1"/>
                                      </p:to>
                                    </p:animClr>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tx1"/>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24" presetID="10" presetClass="entr" presetSubtype="0"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subTnLst>
                                    <p:animClr clrSpc="rgb" dir="cw">
                                      <p:cBhvr override="childStyle">
                                        <p:cTn dur="1" fill="hold" display="0" masterRel="nextClick" afterEffect="1"/>
                                        <p:tgtEl>
                                          <p:spTgt spid="2">
                                            <p:txEl>
                                              <p:pRg st="4" end="4"/>
                                            </p:txEl>
                                          </p:spTgt>
                                        </p:tgtEl>
                                        <p:attrNameLst>
                                          <p:attrName>ppt_c</p:attrName>
                                        </p:attrNameLst>
                                      </p:cBhvr>
                                      <p:to>
                                        <a:schemeClr val="tx1"/>
                                      </p:to>
                                    </p:animClr>
                                  </p:subTnLst>
                                </p:cTn>
                              </p:par>
                              <p:par>
                                <p:cTn id="27" presetID="10"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500"/>
                                        <p:tgtEl>
                                          <p:spTgt spid="2">
                                            <p:txEl>
                                              <p:pRg st="5" end="5"/>
                                            </p:txEl>
                                          </p:spTgt>
                                        </p:tgtEl>
                                      </p:cBhvr>
                                    </p:animEffect>
                                  </p:childTnLst>
                                  <p:subTnLst>
                                    <p:animClr clrSpc="rgb" dir="cw">
                                      <p:cBhvr override="childStyle">
                                        <p:cTn dur="1" fill="hold" display="0" masterRel="nextClick" afterEffect="1"/>
                                        <p:tgtEl>
                                          <p:spTgt spid="2">
                                            <p:txEl>
                                              <p:pRg st="5" end="5"/>
                                            </p:txEl>
                                          </p:spTgt>
                                        </p:tgtEl>
                                        <p:attrNameLst>
                                          <p:attrName>ppt_c</p:attrName>
                                        </p:attrNameLst>
                                      </p:cBhvr>
                                      <p:to>
                                        <a:schemeClr val="tx1"/>
                                      </p:to>
                                    </p:animClr>
                                  </p:subTnLst>
                                </p:cTn>
                              </p:par>
                              <p:par>
                                <p:cTn id="30" presetID="10" presetClass="entr" presetSubtype="0"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subTnLst>
                                    <p:animClr clrSpc="rgb" dir="cw">
                                      <p:cBhvr override="childStyle">
                                        <p:cTn dur="1" fill="hold" display="0" masterRel="nextClick" afterEffect="1"/>
                                        <p:tgtEl>
                                          <p:spTgt spid="2">
                                            <p:txEl>
                                              <p:pRg st="6" end="6"/>
                                            </p:txEl>
                                          </p:spTgt>
                                        </p:tgtEl>
                                        <p:attrNameLst>
                                          <p:attrName>ppt_c</p:attrName>
                                        </p:attrNameLst>
                                      </p:cBhvr>
                                      <p:to>
                                        <a:schemeClr val="tx1"/>
                                      </p:to>
                                    </p:animClr>
                                  </p:subTnLst>
                                </p:cTn>
                              </p:par>
                              <p:par>
                                <p:cTn id="33" presetID="10" presetClass="entr" presetSubtype="0"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subTnLst>
                                    <p:animClr clrSpc="rgb" dir="cw">
                                      <p:cBhvr override="childStyle">
                                        <p:cTn dur="1" fill="hold" display="0" masterRel="nextClick" afterEffect="1"/>
                                        <p:tgtEl>
                                          <p:spTgt spid="2">
                                            <p:txEl>
                                              <p:pRg st="7" end="7"/>
                                            </p:txEl>
                                          </p:spTgt>
                                        </p:tgtEl>
                                        <p:attrNameLst>
                                          <p:attrName>ppt_c</p:attrName>
                                        </p:attrNameLst>
                                      </p:cBhvr>
                                      <p:to>
                                        <a:schemeClr val="tx1"/>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41" presetID="10" presetClass="entr" presetSubtype="0" fill="hold" nodeType="with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Effect transition="in" filter="fade">
                                      <p:cBhvr>
                                        <p:cTn id="43" dur="500"/>
                                        <p:tgtEl>
                                          <p:spTgt spid="2">
                                            <p:txEl>
                                              <p:pRg st="8" end="8"/>
                                            </p:txEl>
                                          </p:spTgt>
                                        </p:tgtEl>
                                      </p:cBhvr>
                                    </p:animEffect>
                                  </p:childTnLst>
                                  <p:subTnLst>
                                    <p:animClr clrSpc="rgb" dir="cw">
                                      <p:cBhvr override="childStyle">
                                        <p:cTn dur="1" fill="hold" display="0" masterRel="nextClick" afterEffect="1"/>
                                        <p:tgtEl>
                                          <p:spTgt spid="2">
                                            <p:txEl>
                                              <p:pRg st="8" end="8"/>
                                            </p:txEl>
                                          </p:spTgt>
                                        </p:tgtEl>
                                        <p:attrNameLst>
                                          <p:attrName>ppt_c</p:attrName>
                                        </p:attrNameLst>
                                      </p:cBhvr>
                                      <p:to>
                                        <a:schemeClr val="tx1"/>
                                      </p:to>
                                    </p:animClr>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49" presetID="10" presetClass="entr" presetSubtype="0" fill="hold" nodeType="with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Effect transition="in" filter="fade">
                                      <p:cBhvr>
                                        <p:cTn id="51" dur="500"/>
                                        <p:tgtEl>
                                          <p:spTgt spid="2">
                                            <p:txEl>
                                              <p:pRg st="9" end="9"/>
                                            </p:txEl>
                                          </p:spTgt>
                                        </p:tgtEl>
                                      </p:cBhvr>
                                    </p:animEffect>
                                  </p:childTnLst>
                                  <p:subTnLst>
                                    <p:animClr clrSpc="rgb" dir="cw">
                                      <p:cBhvr override="childStyle">
                                        <p:cTn dur="1" fill="hold" display="0" masterRel="nextClick" afterEffect="1"/>
                                        <p:tgtEl>
                                          <p:spTgt spid="2">
                                            <p:txEl>
                                              <p:pRg st="9" end="9"/>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1">
            <a:extLst>
              <a:ext uri="{FF2B5EF4-FFF2-40B4-BE49-F238E27FC236}">
                <a16:creationId xmlns:a16="http://schemas.microsoft.com/office/drawing/2014/main" id="{61024A8E-273C-9C3A-DC3F-EF6D1424DFF2}"/>
              </a:ext>
            </a:extLst>
          </p:cNvPr>
          <p:cNvSpPr>
            <a:spLocks noGrp="1"/>
          </p:cNvSpPr>
          <p:nvPr>
            <p:ph sz="quarter" idx="12"/>
          </p:nvPr>
        </p:nvSpPr>
        <p:spPr>
          <a:xfrm>
            <a:off x="457200" y="1276350"/>
            <a:ext cx="8305800" cy="892161"/>
          </a:xfrm>
        </p:spPr>
        <p:txBody>
          <a:bodyPr>
            <a:normAutofit fontScale="77500" lnSpcReduction="20000"/>
          </a:bodyPr>
          <a:lstStyle/>
          <a:p>
            <a:r>
              <a:rPr lang="en-US" dirty="0" smtClean="0"/>
              <a:t>Base for the work is the US </a:t>
            </a:r>
            <a:r>
              <a:rPr lang="en-US" dirty="0" smtClean="0">
                <a:hlinkClick r:id="rId2"/>
              </a:rPr>
              <a:t>Muon Accelerator Program</a:t>
            </a:r>
            <a:r>
              <a:rPr lang="en-US" dirty="0" smtClean="0"/>
              <a:t> (MAP)</a:t>
            </a:r>
          </a:p>
          <a:p>
            <a:r>
              <a:rPr lang="en-US" dirty="0" smtClean="0"/>
              <a:t>Collision of one bunch of µ</a:t>
            </a:r>
            <a:r>
              <a:rPr lang="en-US" baseline="30000" dirty="0" smtClean="0"/>
              <a:t>+</a:t>
            </a:r>
            <a:r>
              <a:rPr lang="en-US" dirty="0" smtClean="0"/>
              <a:t>/µ</a:t>
            </a:r>
            <a:r>
              <a:rPr lang="en-US" baseline="30000" dirty="0" smtClean="0"/>
              <a:t>- </a:t>
            </a:r>
            <a:r>
              <a:rPr lang="en-US" dirty="0" smtClean="0"/>
              <a:t> at 10 </a:t>
            </a:r>
            <a:r>
              <a:rPr lang="en-US" dirty="0" err="1" smtClean="0"/>
              <a:t>TeV</a:t>
            </a:r>
            <a:r>
              <a:rPr lang="en-US" dirty="0" smtClean="0"/>
              <a:t> center of mass.</a:t>
            </a:r>
            <a:endParaRPr lang="en-US" dirty="0"/>
          </a:p>
        </p:txBody>
      </p:sp>
      <p:sp>
        <p:nvSpPr>
          <p:cNvPr id="35" name="Slide Number Placeholder 2">
            <a:extLst>
              <a:ext uri="{FF2B5EF4-FFF2-40B4-BE49-F238E27FC236}">
                <a16:creationId xmlns:a16="http://schemas.microsoft.com/office/drawing/2014/main" id="{F49D3AFC-E237-6EB0-370C-DD1EFE1D6D19}"/>
              </a:ext>
            </a:extLst>
          </p:cNvPr>
          <p:cNvSpPr>
            <a:spLocks noGrp="1"/>
          </p:cNvSpPr>
          <p:nvPr>
            <p:ph type="sldNum" sz="quarter" idx="4"/>
          </p:nvPr>
        </p:nvSpPr>
        <p:spPr/>
        <p:txBody>
          <a:bodyPr/>
          <a:lstStyle/>
          <a:p>
            <a:fld id="{974172A1-1CBF-0B40-9234-7D4D80EC19EA}" type="slidenum">
              <a:rPr lang="en-GB" smtClean="0"/>
              <a:pPr/>
              <a:t>33</a:t>
            </a:fld>
            <a:endParaRPr lang="en-GB" dirty="0"/>
          </a:p>
        </p:txBody>
      </p:sp>
      <p:sp>
        <p:nvSpPr>
          <p:cNvPr id="4" name="Title 3"/>
          <p:cNvSpPr>
            <a:spLocks noGrp="1"/>
          </p:cNvSpPr>
          <p:nvPr>
            <p:ph type="title"/>
          </p:nvPr>
        </p:nvSpPr>
        <p:spPr/>
        <p:txBody>
          <a:bodyPr/>
          <a:lstStyle/>
          <a:p>
            <a:r>
              <a:rPr lang="en-US" dirty="0" smtClean="0"/>
              <a:t>Part 2:</a:t>
            </a:r>
            <a:br>
              <a:rPr lang="en-US" dirty="0" smtClean="0"/>
            </a:br>
            <a:r>
              <a:rPr lang="en-US" dirty="0" smtClean="0"/>
              <a:t>The collider</a:t>
            </a:r>
            <a:endParaRPr lang="en-GB" dirty="0"/>
          </a:p>
        </p:txBody>
      </p:sp>
      <p:pic>
        <p:nvPicPr>
          <p:cNvPr id="13" name="Picture 12">
            <a:extLst>
              <a:ext uri="{FF2B5EF4-FFF2-40B4-BE49-F238E27FC236}">
                <a16:creationId xmlns:a16="http://schemas.microsoft.com/office/drawing/2014/main" id="{EA2BFF96-8100-B6CA-5A7F-37D661A90B2A}"/>
              </a:ext>
            </a:extLst>
          </p:cNvPr>
          <p:cNvPicPr>
            <a:picLocks noChangeAspect="1"/>
          </p:cNvPicPr>
          <p:nvPr/>
        </p:nvPicPr>
        <p:blipFill>
          <a:blip r:embed="rId3"/>
          <a:stretch>
            <a:fillRect/>
          </a:stretch>
        </p:blipFill>
        <p:spPr>
          <a:xfrm>
            <a:off x="587847" y="2259847"/>
            <a:ext cx="7747395" cy="1876751"/>
          </a:xfrm>
          <a:prstGeom prst="rect">
            <a:avLst/>
          </a:prstGeom>
        </p:spPr>
      </p:pic>
      <p:sp>
        <p:nvSpPr>
          <p:cNvPr id="14" name="Rectangle: Rounded Corners 13">
            <a:extLst>
              <a:ext uri="{FF2B5EF4-FFF2-40B4-BE49-F238E27FC236}">
                <a16:creationId xmlns:a16="http://schemas.microsoft.com/office/drawing/2014/main" id="{2F20952F-EAC6-62FE-5ABF-EA0576D66AFD}"/>
              </a:ext>
            </a:extLst>
          </p:cNvPr>
          <p:cNvSpPr/>
          <p:nvPr/>
        </p:nvSpPr>
        <p:spPr>
          <a:xfrm>
            <a:off x="7396646" y="3477404"/>
            <a:ext cx="720080" cy="432792"/>
          </a:xfrm>
          <a:custGeom>
            <a:avLst/>
            <a:gdLst>
              <a:gd name="connsiteX0" fmla="*/ 0 w 720080"/>
              <a:gd name="connsiteY0" fmla="*/ 72133 h 432792"/>
              <a:gd name="connsiteX1" fmla="*/ 72133 w 720080"/>
              <a:gd name="connsiteY1" fmla="*/ 0 h 432792"/>
              <a:gd name="connsiteX2" fmla="*/ 647947 w 720080"/>
              <a:gd name="connsiteY2" fmla="*/ 0 h 432792"/>
              <a:gd name="connsiteX3" fmla="*/ 720080 w 720080"/>
              <a:gd name="connsiteY3" fmla="*/ 72133 h 432792"/>
              <a:gd name="connsiteX4" fmla="*/ 720080 w 720080"/>
              <a:gd name="connsiteY4" fmla="*/ 360659 h 432792"/>
              <a:gd name="connsiteX5" fmla="*/ 647947 w 720080"/>
              <a:gd name="connsiteY5" fmla="*/ 432792 h 432792"/>
              <a:gd name="connsiteX6" fmla="*/ 72133 w 720080"/>
              <a:gd name="connsiteY6" fmla="*/ 432792 h 432792"/>
              <a:gd name="connsiteX7" fmla="*/ 0 w 720080"/>
              <a:gd name="connsiteY7" fmla="*/ 360659 h 432792"/>
              <a:gd name="connsiteX8" fmla="*/ 0 w 720080"/>
              <a:gd name="connsiteY8" fmla="*/ 72133 h 43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80" h="432792" extrusionOk="0">
                <a:moveTo>
                  <a:pt x="0" y="72133"/>
                </a:moveTo>
                <a:cubicBezTo>
                  <a:pt x="-1477" y="32030"/>
                  <a:pt x="30949" y="-7727"/>
                  <a:pt x="72133" y="0"/>
                </a:cubicBezTo>
                <a:cubicBezTo>
                  <a:pt x="323559" y="-32818"/>
                  <a:pt x="455226" y="23679"/>
                  <a:pt x="647947" y="0"/>
                </a:cubicBezTo>
                <a:cubicBezTo>
                  <a:pt x="680191" y="-955"/>
                  <a:pt x="715525" y="29119"/>
                  <a:pt x="720080" y="72133"/>
                </a:cubicBezTo>
                <a:cubicBezTo>
                  <a:pt x="739658" y="153048"/>
                  <a:pt x="698705" y="249456"/>
                  <a:pt x="720080" y="360659"/>
                </a:cubicBezTo>
                <a:cubicBezTo>
                  <a:pt x="715245" y="396153"/>
                  <a:pt x="691939" y="429643"/>
                  <a:pt x="647947" y="432792"/>
                </a:cubicBezTo>
                <a:cubicBezTo>
                  <a:pt x="500016" y="449706"/>
                  <a:pt x="281456" y="383025"/>
                  <a:pt x="72133" y="432792"/>
                </a:cubicBezTo>
                <a:cubicBezTo>
                  <a:pt x="41555" y="430816"/>
                  <a:pt x="-2504" y="393405"/>
                  <a:pt x="0" y="360659"/>
                </a:cubicBezTo>
                <a:cubicBezTo>
                  <a:pt x="-14362" y="295458"/>
                  <a:pt x="31380" y="207484"/>
                  <a:pt x="0" y="72133"/>
                </a:cubicBezTo>
                <a:close/>
              </a:path>
            </a:pathLst>
          </a:custGeom>
          <a:noFill/>
          <a:ln w="28575">
            <a:extLst>
              <a:ext uri="{C807C97D-BFC1-408E-A445-0C87EB9F89A2}">
                <ask:lineSketchStyleProps xmlns:ask="http://schemas.microsoft.com/office/drawing/2018/sketchyshapes" xmlns="" sd="1657085645">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DACBBF3-F204-E35A-3E85-14BCBD6D489E}"/>
              </a:ext>
            </a:extLst>
          </p:cNvPr>
          <p:cNvSpPr txBox="1"/>
          <p:nvPr/>
        </p:nvSpPr>
        <p:spPr>
          <a:xfrm>
            <a:off x="4979299" y="4460593"/>
            <a:ext cx="1522441" cy="307777"/>
          </a:xfrm>
          <a:prstGeom prst="rect">
            <a:avLst/>
          </a:prstGeom>
          <a:noFill/>
        </p:spPr>
        <p:txBody>
          <a:bodyPr wrap="square" rtlCol="0">
            <a:spAutoFit/>
          </a:bodyPr>
          <a:lstStyle/>
          <a:p>
            <a:r>
              <a:rPr lang="en-US" sz="1400" b="1" dirty="0">
                <a:solidFill>
                  <a:schemeClr val="accent3"/>
                </a:solidFill>
              </a:rPr>
              <a:t>Part of </a:t>
            </a:r>
            <a:r>
              <a:rPr lang="en-US" sz="1400" b="1" dirty="0" smtClean="0">
                <a:solidFill>
                  <a:schemeClr val="accent3"/>
                </a:solidFill>
              </a:rPr>
              <a:t>interest</a:t>
            </a:r>
            <a:endParaRPr lang="en-GB" sz="1400" b="1" dirty="0">
              <a:solidFill>
                <a:schemeClr val="accent3"/>
              </a:solidFill>
            </a:endParaRPr>
          </a:p>
        </p:txBody>
      </p:sp>
      <p:cxnSp>
        <p:nvCxnSpPr>
          <p:cNvPr id="31" name="Straight Arrow Connector 30">
            <a:extLst>
              <a:ext uri="{FF2B5EF4-FFF2-40B4-BE49-F238E27FC236}">
                <a16:creationId xmlns:a16="http://schemas.microsoft.com/office/drawing/2014/main" id="{D50D4E27-EEEF-6C38-35B0-CCA57D64B50E}"/>
              </a:ext>
            </a:extLst>
          </p:cNvPr>
          <p:cNvCxnSpPr>
            <a:cxnSpLocks/>
          </p:cNvCxnSpPr>
          <p:nvPr/>
        </p:nvCxnSpPr>
        <p:spPr>
          <a:xfrm flipV="1">
            <a:off x="6400700" y="3363838"/>
            <a:ext cx="995946" cy="125064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34" name="TextBox 33">
            <a:extLst>
              <a:ext uri="{FF2B5EF4-FFF2-40B4-BE49-F238E27FC236}">
                <a16:creationId xmlns:a16="http://schemas.microsoft.com/office/drawing/2014/main" id="{28E8568D-7F46-D576-0855-CA6FF8695B6B}"/>
              </a:ext>
            </a:extLst>
          </p:cNvPr>
          <p:cNvSpPr txBox="1"/>
          <p:nvPr/>
        </p:nvSpPr>
        <p:spPr>
          <a:xfrm>
            <a:off x="7047073" y="4128249"/>
            <a:ext cx="1530784" cy="261610"/>
          </a:xfrm>
          <a:prstGeom prst="rect">
            <a:avLst/>
          </a:prstGeom>
          <a:noFill/>
        </p:spPr>
        <p:txBody>
          <a:bodyPr wrap="square" rtlCol="0">
            <a:spAutoFit/>
          </a:bodyPr>
          <a:lstStyle/>
          <a:p>
            <a:r>
              <a:rPr lang="en-US" sz="1050" dirty="0">
                <a:solidFill>
                  <a:srgbClr val="FF0000"/>
                </a:solidFill>
              </a:rPr>
              <a:t>1 bunch per beam</a:t>
            </a:r>
            <a:endParaRPr lang="en-GB" sz="1050" dirty="0">
              <a:solidFill>
                <a:srgbClr val="FF0000"/>
              </a:solidFill>
            </a:endParaRPr>
          </a:p>
        </p:txBody>
      </p:sp>
    </p:spTree>
    <p:extLst>
      <p:ext uri="{BB962C8B-B14F-4D97-AF65-F5344CB8AC3E}">
        <p14:creationId xmlns:p14="http://schemas.microsoft.com/office/powerpoint/2010/main" val="31195766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974172A1-1CBF-0B40-9234-7D4D80EC19EA}" type="slidenum">
              <a:rPr lang="en-GB" smtClean="0"/>
              <a:pPr/>
              <a:t>34</a:t>
            </a:fld>
            <a:endParaRPr lang="en-GB" dirty="0"/>
          </a:p>
        </p:txBody>
      </p:sp>
      <p:sp>
        <p:nvSpPr>
          <p:cNvPr id="4" name="Titre 3"/>
          <p:cNvSpPr>
            <a:spLocks noGrp="1"/>
          </p:cNvSpPr>
          <p:nvPr>
            <p:ph type="title"/>
          </p:nvPr>
        </p:nvSpPr>
        <p:spPr/>
        <p:txBody>
          <a:bodyPr/>
          <a:lstStyle/>
          <a:p>
            <a:r>
              <a:rPr lang="fr-FR" dirty="0" smtClean="0"/>
              <a:t>Collider performances:</a:t>
            </a:r>
            <a:br>
              <a:rPr lang="fr-FR" dirty="0" smtClean="0"/>
            </a:br>
            <a:r>
              <a:rPr lang="fr-FR" dirty="0" err="1" smtClean="0"/>
              <a:t>Luminosity</a:t>
            </a:r>
            <a:r>
              <a:rPr lang="fr-FR" dirty="0" smtClean="0"/>
              <a:t> per IP</a:t>
            </a:r>
            <a:endParaRPr lang="fr-FR" dirty="0"/>
          </a:p>
        </p:txBody>
      </p:sp>
      <mc:AlternateContent xmlns:mc="http://schemas.openxmlformats.org/markup-compatibility/2006">
        <mc:Choice xmlns:a14="http://schemas.microsoft.com/office/drawing/2010/main" Requires="a14">
          <p:sp>
            <p:nvSpPr>
              <p:cNvPr id="5" name="Espace réservé du contenu 4"/>
              <p:cNvSpPr>
                <a:spLocks noGrp="1"/>
              </p:cNvSpPr>
              <p:nvPr>
                <p:ph sz="quarter" idx="12"/>
              </p:nvPr>
            </p:nvSpPr>
            <p:spPr>
              <a:xfrm>
                <a:off x="2468048" y="2406920"/>
                <a:ext cx="5120816" cy="1153970"/>
              </a:xfrm>
              <a:prstGeom prst="rect">
                <a:avLst/>
              </a:prstGeom>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acc>
                        <m:accPr>
                          <m:chr m:val="̅"/>
                          <m:ctrlPr>
                            <a:rPr lang="fr-FR" i="1">
                              <a:latin typeface="Cambria Math" panose="02040503050406030204" pitchFamily="18" charset="0"/>
                            </a:rPr>
                          </m:ctrlPr>
                        </m:accPr>
                        <m:e>
                          <m:r>
                            <a:rPr lang="fr-FR" i="1">
                              <a:latin typeface="Cambria Math" panose="02040503050406030204" pitchFamily="18" charset="0"/>
                            </a:rPr>
                            <m:t>𝐿</m:t>
                          </m:r>
                        </m:e>
                      </m:acc>
                      <m:r>
                        <a:rPr lang="en-US" sz="2800" i="1" smtClean="0">
                          <a:latin typeface="Cambria Math" panose="02040503050406030204" pitchFamily="18" charset="0"/>
                        </a:rPr>
                        <m:t>=</m:t>
                      </m:r>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r>
                                <a:rPr lang="en-US" sz="2800" i="1" smtClean="0">
                                  <a:solidFill>
                                    <a:srgbClr val="0070C0"/>
                                  </a:solidFill>
                                  <a:latin typeface="Cambria Math" panose="02040503050406030204" pitchFamily="18" charset="0"/>
                                </a:rPr>
                                <m:t>𝑁</m:t>
                              </m:r>
                            </m:e>
                            <m:sup>
                              <m:r>
                                <a:rPr lang="en-US" sz="2800" i="1">
                                  <a:latin typeface="Cambria Math" panose="02040503050406030204" pitchFamily="18" charset="0"/>
                                </a:rPr>
                                <m:t>2</m:t>
                              </m:r>
                            </m:sup>
                          </m:sSup>
                        </m:num>
                        <m:den>
                          <m:r>
                            <a:rPr lang="fr-FR" sz="2800" b="0" i="1" smtClean="0">
                              <a:latin typeface="Cambria Math" panose="02040503050406030204" pitchFamily="18" charset="0"/>
                            </a:rPr>
                            <m:t>4</m:t>
                          </m:r>
                          <m:r>
                            <a:rPr lang="en-US" sz="2800" i="1">
                              <a:latin typeface="Cambria Math" panose="02040503050406030204" pitchFamily="18" charset="0"/>
                              <a:ea typeface="Cambria Math" panose="02040503050406030204" pitchFamily="18" charset="0"/>
                            </a:rPr>
                            <m:t>𝜋</m:t>
                          </m:r>
                          <m:r>
                            <a:rPr lang="en-US" sz="2800" i="1">
                              <a:latin typeface="Cambria Math" panose="02040503050406030204" pitchFamily="18" charset="0"/>
                              <a:ea typeface="Cambria Math" panose="02040503050406030204" pitchFamily="18" charset="0"/>
                            </a:rPr>
                            <m:t> </m:t>
                          </m:r>
                          <m:sSub>
                            <m:sSubPr>
                              <m:ctrlPr>
                                <a:rPr lang="en-US" sz="2800" i="1" smtClean="0">
                                  <a:solidFill>
                                    <a:srgbClr val="00B050"/>
                                  </a:solidFill>
                                  <a:latin typeface="Cambria Math" panose="02040503050406030204" pitchFamily="18" charset="0"/>
                                  <a:ea typeface="Cambria Math" panose="02040503050406030204" pitchFamily="18" charset="0"/>
                                </a:rPr>
                              </m:ctrlPr>
                            </m:sSubPr>
                            <m:e>
                              <m:r>
                                <a:rPr lang="en-US" sz="2800" i="1">
                                  <a:solidFill>
                                    <a:srgbClr val="00B050"/>
                                  </a:solidFill>
                                  <a:latin typeface="Cambria Math" panose="02040503050406030204" pitchFamily="18" charset="0"/>
                                  <a:ea typeface="Cambria Math" panose="02040503050406030204" pitchFamily="18" charset="0"/>
                                </a:rPr>
                                <m:t>𝜀</m:t>
                              </m:r>
                            </m:e>
                            <m:sub>
                              <m:r>
                                <a:rPr lang="en-US" sz="2800" i="1">
                                  <a:solidFill>
                                    <a:srgbClr val="00B050"/>
                                  </a:solidFill>
                                  <a:latin typeface="Cambria Math" panose="02040503050406030204" pitchFamily="18" charset="0"/>
                                  <a:ea typeface="Cambria Math" panose="02040503050406030204" pitchFamily="18" charset="0"/>
                                </a:rPr>
                                <m:t>𝑝h</m:t>
                              </m:r>
                            </m:sub>
                          </m:sSub>
                          <m:sSup>
                            <m:sSupPr>
                              <m:ctrlPr>
                                <a:rPr lang="en-US" sz="2800" i="1" smtClean="0">
                                  <a:solidFill>
                                    <a:srgbClr val="7030A0"/>
                                  </a:solidFill>
                                  <a:latin typeface="Cambria Math" panose="02040503050406030204" pitchFamily="18" charset="0"/>
                                  <a:ea typeface="Cambria Math" panose="02040503050406030204" pitchFamily="18" charset="0"/>
                                </a:rPr>
                              </m:ctrlPr>
                            </m:sSupPr>
                            <m:e>
                              <m:r>
                                <a:rPr lang="en-US" sz="2800" i="1">
                                  <a:solidFill>
                                    <a:srgbClr val="7030A0"/>
                                  </a:solidFill>
                                  <a:latin typeface="Cambria Math" panose="02040503050406030204" pitchFamily="18" charset="0"/>
                                  <a:ea typeface="Cambria Math" panose="02040503050406030204" pitchFamily="18" charset="0"/>
                                </a:rPr>
                                <m:t>𝛽</m:t>
                              </m:r>
                            </m:e>
                            <m:sup>
                              <m:r>
                                <a:rPr lang="en-US" sz="2800" i="1">
                                  <a:solidFill>
                                    <a:srgbClr val="7030A0"/>
                                  </a:solidFill>
                                  <a:latin typeface="Cambria Math" panose="02040503050406030204" pitchFamily="18" charset="0"/>
                                  <a:ea typeface="Cambria Math" panose="02040503050406030204" pitchFamily="18" charset="0"/>
                                </a:rPr>
                                <m:t>∗</m:t>
                              </m:r>
                            </m:sup>
                          </m:sSup>
                        </m:den>
                      </m:f>
                      <m:f>
                        <m:fPr>
                          <m:ctrlPr>
                            <a:rPr lang="en-US" i="1">
                              <a:latin typeface="Cambria Math" panose="02040503050406030204" pitchFamily="18" charset="0"/>
                            </a:rPr>
                          </m:ctrlPr>
                        </m:fPr>
                        <m:num>
                          <m:r>
                            <a:rPr lang="fr-FR" b="0" i="1" smtClean="0">
                              <a:solidFill>
                                <a:schemeClr val="tx1"/>
                              </a:solidFill>
                              <a:latin typeface="Cambria Math" panose="02040503050406030204" pitchFamily="18" charset="0"/>
                            </a:rPr>
                            <m:t>1</m:t>
                          </m:r>
                        </m:num>
                        <m:den>
                          <m:sSub>
                            <m:sSubPr>
                              <m:ctrlPr>
                                <a:rPr lang="en-US" i="1" smtClean="0">
                                  <a:solidFill>
                                    <a:schemeClr val="accent1">
                                      <a:lumMod val="50000"/>
                                    </a:schemeClr>
                                  </a:solidFill>
                                  <a:latin typeface="Cambria Math" panose="02040503050406030204" pitchFamily="18" charset="0"/>
                                </a:rPr>
                              </m:ctrlPr>
                            </m:sSubPr>
                            <m:e>
                              <m:r>
                                <a:rPr lang="en-US" i="1">
                                  <a:solidFill>
                                    <a:schemeClr val="accent1">
                                      <a:lumMod val="50000"/>
                                    </a:schemeClr>
                                  </a:solidFill>
                                  <a:latin typeface="Cambria Math" panose="02040503050406030204" pitchFamily="18" charset="0"/>
                                </a:rPr>
                                <m:t>𝑇</m:t>
                              </m:r>
                            </m:e>
                            <m:sub>
                              <m:r>
                                <a:rPr lang="en-US" i="1">
                                  <a:solidFill>
                                    <a:schemeClr val="accent1">
                                      <a:lumMod val="50000"/>
                                    </a:schemeClr>
                                  </a:solidFill>
                                  <a:latin typeface="Cambria Math" panose="02040503050406030204" pitchFamily="18" charset="0"/>
                                </a:rPr>
                                <m:t>𝑟𝑒𝑣</m:t>
                              </m:r>
                            </m:sub>
                          </m:sSub>
                        </m:den>
                      </m:f>
                      <m:sSub>
                        <m:sSubPr>
                          <m:ctrlPr>
                            <a:rPr lang="en-US" sz="2800" i="1" smtClean="0">
                              <a:solidFill>
                                <a:srgbClr val="996633"/>
                              </a:solidFill>
                              <a:latin typeface="Cambria Math" panose="02040503050406030204" pitchFamily="18" charset="0"/>
                            </a:rPr>
                          </m:ctrlPr>
                        </m:sSubPr>
                        <m:e>
                          <m:r>
                            <a:rPr lang="en-US" sz="2800" i="1">
                              <a:solidFill>
                                <a:srgbClr val="996633"/>
                              </a:solidFill>
                              <a:latin typeface="Cambria Math" panose="02040503050406030204" pitchFamily="18" charset="0"/>
                            </a:rPr>
                            <m:t>𝑓</m:t>
                          </m:r>
                        </m:e>
                        <m:sub>
                          <m:r>
                            <a:rPr lang="en-US" sz="2800" i="1">
                              <a:solidFill>
                                <a:srgbClr val="996633"/>
                              </a:solidFill>
                              <a:latin typeface="Cambria Math" panose="02040503050406030204" pitchFamily="18" charset="0"/>
                            </a:rPr>
                            <m:t>h𝑔</m:t>
                          </m:r>
                        </m:sub>
                      </m:sSub>
                      <m:f>
                        <m:fPr>
                          <m:ctrlPr>
                            <a:rPr lang="fr-FR" i="1">
                              <a:latin typeface="Cambria Math" panose="02040503050406030204" pitchFamily="18" charset="0"/>
                              <a:ea typeface="Cambria Math" panose="02040503050406030204" pitchFamily="18" charset="0"/>
                            </a:rPr>
                          </m:ctrlPr>
                        </m:fPr>
                        <m:num>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𝑟</m:t>
                              </m:r>
                            </m:sub>
                          </m:sSub>
                          <m:r>
                            <a:rPr lang="en-US" i="1">
                              <a:latin typeface="Cambria Math" panose="02040503050406030204" pitchFamily="18" charset="0"/>
                              <a:ea typeface="Cambria Math" panose="02040503050406030204" pitchFamily="18" charset="0"/>
                            </a:rPr>
                            <m:t>𝛾</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fr-FR"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𝜇</m:t>
                              </m:r>
                            </m:sub>
                          </m:sSub>
                        </m:num>
                        <m:den>
                          <m:r>
                            <a:rPr lang="fr-FR" i="1">
                              <a:latin typeface="Cambria Math" panose="02040503050406030204" pitchFamily="18" charset="0"/>
                              <a:ea typeface="Cambria Math" panose="02040503050406030204" pitchFamily="18" charset="0"/>
                            </a:rPr>
                            <m:t>2</m:t>
                          </m:r>
                        </m:den>
                      </m:f>
                    </m:oMath>
                  </m:oMathPara>
                </a14:m>
                <a:endParaRPr lang="fr-FR" sz="2800" dirty="0"/>
              </a:p>
            </p:txBody>
          </p:sp>
        </mc:Choice>
        <mc:Fallback>
          <p:sp>
            <p:nvSpPr>
              <p:cNvPr id="5" name="Espace réservé du contenu 4"/>
              <p:cNvSpPr>
                <a:spLocks noGrp="1" noRot="1" noChangeAspect="1" noMove="1" noResize="1" noEditPoints="1" noAdjustHandles="1" noChangeArrowheads="1" noChangeShapeType="1" noTextEdit="1"/>
              </p:cNvSpPr>
              <p:nvPr>
                <p:ph sz="quarter" idx="12"/>
              </p:nvPr>
            </p:nvSpPr>
            <p:spPr>
              <a:xfrm>
                <a:off x="2468048" y="2406920"/>
                <a:ext cx="5120816" cy="1153970"/>
              </a:xfrm>
              <a:prstGeom prst="rect">
                <a:avLst/>
              </a:prstGeom>
              <a:blipFill>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493649" y="3309743"/>
                <a:ext cx="2669446" cy="646331"/>
              </a:xfrm>
              <a:prstGeom prst="rect">
                <a:avLst/>
              </a:prstGeom>
            </p:spPr>
            <p:txBody>
              <a:bodyPr wrap="square">
                <a:spAutoFit/>
              </a:bodyPr>
              <a:lstStyle/>
              <a:p>
                <a:r>
                  <a:rPr lang="fr-FR" dirty="0"/>
                  <a:t>	</a:t>
                </a:r>
                <a14:m>
                  <m:oMath xmlns:m="http://schemas.openxmlformats.org/officeDocument/2006/math">
                    <m:sSub>
                      <m:sSubPr>
                        <m:ctrlPr>
                          <a:rPr lang="en-CH" i="1" smtClean="0">
                            <a:solidFill>
                              <a:srgbClr val="FF0000"/>
                            </a:solidFill>
                            <a:latin typeface="Cambria Math" panose="02040503050406030204" pitchFamily="18" charset="0"/>
                          </a:rPr>
                        </m:ctrlPr>
                      </m:sSubPr>
                      <m:e>
                        <m:r>
                          <a:rPr lang="en-US">
                            <a:solidFill>
                              <a:srgbClr val="FF0000"/>
                            </a:solidFill>
                            <a:latin typeface="Cambria Math" panose="02040503050406030204" pitchFamily="18" charset="0"/>
                          </a:rPr>
                          <m:t>𝑓</m:t>
                        </m:r>
                      </m:e>
                      <m:sub>
                        <m:r>
                          <a:rPr lang="en-US">
                            <a:solidFill>
                              <a:srgbClr val="FF0000"/>
                            </a:solidFill>
                            <a:latin typeface="Cambria Math" panose="02040503050406030204" pitchFamily="18" charset="0"/>
                          </a:rPr>
                          <m:t>𝑟</m:t>
                        </m:r>
                      </m:sub>
                    </m:sSub>
                  </m:oMath>
                </a14:m>
                <a:r>
                  <a:rPr lang="en-CH" dirty="0">
                    <a:solidFill>
                      <a:srgbClr val="FF0000"/>
                    </a:solidFill>
                  </a:rPr>
                  <a:t> the complex repetition </a:t>
                </a:r>
                <a:r>
                  <a:rPr lang="en-CH" dirty="0" smtClean="0">
                    <a:solidFill>
                      <a:srgbClr val="FF0000"/>
                    </a:solidFill>
                  </a:rPr>
                  <a:t>rate</a:t>
                </a:r>
                <a:r>
                  <a:rPr lang="fr-FR" dirty="0" smtClean="0">
                    <a:solidFill>
                      <a:srgbClr val="FF0000"/>
                    </a:solidFill>
                  </a:rPr>
                  <a:t> (~5 Hz)</a:t>
                </a:r>
                <a:endParaRPr lang="fr-FR" dirty="0">
                  <a:solidFill>
                    <a:srgbClr val="FF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493649" y="3309743"/>
                <a:ext cx="2669446" cy="646331"/>
              </a:xfrm>
              <a:prstGeom prst="rect">
                <a:avLst/>
              </a:prstGeom>
              <a:blipFill>
                <a:blip r:embed="rId3"/>
                <a:stretch>
                  <a:fillRect l="-1826" t="-5660" b="-14151"/>
                </a:stretch>
              </a:blipFill>
            </p:spPr>
            <p:txBody>
              <a:bodyPr/>
              <a:lstStyle/>
              <a:p>
                <a:r>
                  <a:rPr lang="fr-FR">
                    <a:noFill/>
                  </a:rPr>
                  <a:t> </a:t>
                </a:r>
              </a:p>
            </p:txBody>
          </p:sp>
        </mc:Fallback>
      </mc:AlternateContent>
      <p:cxnSp>
        <p:nvCxnSpPr>
          <p:cNvPr id="8" name="Connecteur droit avec flèche 7"/>
          <p:cNvCxnSpPr>
            <a:stCxn id="6" idx="1"/>
          </p:cNvCxnSpPr>
          <p:nvPr/>
        </p:nvCxnSpPr>
        <p:spPr>
          <a:xfrm flipH="1" flipV="1">
            <a:off x="6372200" y="2859783"/>
            <a:ext cx="121449" cy="77312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p:cNvSpPr/>
              <p:nvPr/>
            </p:nvSpPr>
            <p:spPr>
              <a:xfrm>
                <a:off x="1187624" y="1391804"/>
                <a:ext cx="3667222" cy="369332"/>
              </a:xfrm>
              <a:prstGeom prst="rect">
                <a:avLst/>
              </a:prstGeom>
            </p:spPr>
            <p:txBody>
              <a:bodyPr wrap="none">
                <a:spAutoFit/>
              </a:bodyPr>
              <a:lstStyle/>
              <a:p>
                <a14:m>
                  <m:oMath xmlns:m="http://schemas.openxmlformats.org/officeDocument/2006/math">
                    <m:r>
                      <a:rPr lang="en-US" smtClean="0">
                        <a:solidFill>
                          <a:srgbClr val="0070C0"/>
                        </a:solidFill>
                        <a:latin typeface="Cambria Math" panose="02040503050406030204" pitchFamily="18" charset="0"/>
                      </a:rPr>
                      <m:t>𝑁</m:t>
                    </m:r>
                  </m:oMath>
                </a14:m>
                <a:r>
                  <a:rPr lang="en-CH" dirty="0">
                    <a:solidFill>
                      <a:srgbClr val="0070C0"/>
                    </a:solidFill>
                  </a:rPr>
                  <a:t> the number of muons in bunch</a:t>
                </a:r>
              </a:p>
            </p:txBody>
          </p:sp>
        </mc:Choice>
        <mc:Fallback xmlns="">
          <p:sp>
            <p:nvSpPr>
              <p:cNvPr id="9" name="Rectangle 8"/>
              <p:cNvSpPr>
                <a:spLocks noRot="1" noChangeAspect="1" noMove="1" noResize="1" noEditPoints="1" noAdjustHandles="1" noChangeArrowheads="1" noChangeShapeType="1" noTextEdit="1"/>
              </p:cNvSpPr>
              <p:nvPr/>
            </p:nvSpPr>
            <p:spPr>
              <a:xfrm>
                <a:off x="1187624" y="1391804"/>
                <a:ext cx="3667222" cy="369332"/>
              </a:xfrm>
              <a:prstGeom prst="rect">
                <a:avLst/>
              </a:prstGeom>
              <a:blipFill>
                <a:blip r:embed="rId4"/>
                <a:stretch>
                  <a:fillRect t="-8197" b="-24590"/>
                </a:stretch>
              </a:blipFill>
            </p:spPr>
            <p:txBody>
              <a:bodyPr/>
              <a:lstStyle/>
              <a:p>
                <a:r>
                  <a:rPr lang="fr-FR">
                    <a:noFill/>
                  </a:rPr>
                  <a:t> </a:t>
                </a:r>
              </a:p>
            </p:txBody>
          </p:sp>
        </mc:Fallback>
      </mc:AlternateContent>
      <p:cxnSp>
        <p:nvCxnSpPr>
          <p:cNvPr id="10" name="Connecteur droit avec flèche 9"/>
          <p:cNvCxnSpPr>
            <a:stCxn id="9" idx="2"/>
          </p:cNvCxnSpPr>
          <p:nvPr/>
        </p:nvCxnSpPr>
        <p:spPr>
          <a:xfrm>
            <a:off x="3021235" y="1761136"/>
            <a:ext cx="1046709" cy="73860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539552" y="3939902"/>
                <a:ext cx="4086311" cy="390748"/>
              </a:xfrm>
              <a:prstGeom prst="rect">
                <a:avLst/>
              </a:prstGeom>
            </p:spPr>
            <p:txBody>
              <a:bodyPr wrap="none">
                <a:spAutoFit/>
              </a:bodyPr>
              <a:lstStyle/>
              <a:p>
                <a14:m>
                  <m:oMath xmlns:m="http://schemas.openxmlformats.org/officeDocument/2006/math">
                    <m:sSub>
                      <m:sSubPr>
                        <m:ctrlPr>
                          <a:rPr lang="en-CH" i="1" smtClean="0">
                            <a:solidFill>
                              <a:srgbClr val="00B050"/>
                            </a:solidFill>
                            <a:latin typeface="Cambria Math" panose="02040503050406030204" pitchFamily="18" charset="0"/>
                          </a:rPr>
                        </m:ctrlPr>
                      </m:sSubPr>
                      <m:e>
                        <m:r>
                          <a:rPr lang="en-CH">
                            <a:solidFill>
                              <a:srgbClr val="00B050"/>
                            </a:solidFill>
                            <a:latin typeface="Cambria Math" panose="02040503050406030204" pitchFamily="18" charset="0"/>
                          </a:rPr>
                          <m:t>𝜀</m:t>
                        </m:r>
                      </m:e>
                      <m:sub>
                        <m:r>
                          <a:rPr lang="en-US">
                            <a:solidFill>
                              <a:srgbClr val="00B050"/>
                            </a:solidFill>
                            <a:latin typeface="Cambria Math" panose="02040503050406030204" pitchFamily="18" charset="0"/>
                          </a:rPr>
                          <m:t>𝑝h</m:t>
                        </m:r>
                      </m:sub>
                    </m:sSub>
                    <m:r>
                      <a:rPr lang="en-US">
                        <a:solidFill>
                          <a:srgbClr val="00B050"/>
                        </a:solidFill>
                        <a:latin typeface="Cambria Math" panose="02040503050406030204" pitchFamily="18" charset="0"/>
                      </a:rPr>
                      <m:t>=</m:t>
                    </m:r>
                    <m:f>
                      <m:fPr>
                        <m:type m:val="lin"/>
                        <m:ctrlPr>
                          <a:rPr lang="en-US" i="1">
                            <a:solidFill>
                              <a:srgbClr val="00B050"/>
                            </a:solidFill>
                            <a:latin typeface="Cambria Math" panose="02040503050406030204" pitchFamily="18" charset="0"/>
                          </a:rPr>
                        </m:ctrlPr>
                      </m:fPr>
                      <m:num>
                        <m:sSub>
                          <m:sSubPr>
                            <m:ctrlPr>
                              <a:rPr lang="en-US" i="1">
                                <a:solidFill>
                                  <a:srgbClr val="00B050"/>
                                </a:solidFill>
                                <a:latin typeface="Cambria Math" panose="02040503050406030204" pitchFamily="18" charset="0"/>
                              </a:rPr>
                            </m:ctrlPr>
                          </m:sSubPr>
                          <m:e>
                            <m:r>
                              <a:rPr lang="en-US">
                                <a:solidFill>
                                  <a:srgbClr val="00B050"/>
                                </a:solidFill>
                                <a:latin typeface="Cambria Math" panose="02040503050406030204" pitchFamily="18" charset="0"/>
                              </a:rPr>
                              <m:t>𝜀</m:t>
                            </m:r>
                          </m:e>
                          <m:sub>
                            <m:r>
                              <a:rPr lang="en-US">
                                <a:solidFill>
                                  <a:srgbClr val="00B050"/>
                                </a:solidFill>
                                <a:latin typeface="Cambria Math" panose="02040503050406030204" pitchFamily="18" charset="0"/>
                              </a:rPr>
                              <m:t>𝑛</m:t>
                            </m:r>
                          </m:sub>
                        </m:sSub>
                      </m:num>
                      <m:den>
                        <m:r>
                          <a:rPr lang="en-US">
                            <a:solidFill>
                              <a:srgbClr val="00B050"/>
                            </a:solidFill>
                            <a:latin typeface="Cambria Math" panose="02040503050406030204" pitchFamily="18" charset="0"/>
                          </a:rPr>
                          <m:t>𝛾</m:t>
                        </m:r>
                      </m:den>
                    </m:f>
                  </m:oMath>
                </a14:m>
                <a:r>
                  <a:rPr lang="en-CH" dirty="0">
                    <a:solidFill>
                      <a:srgbClr val="00B050"/>
                    </a:solidFill>
                  </a:rPr>
                  <a:t> the physical rms emittance</a:t>
                </a:r>
                <a:endParaRPr lang="fr-FR" dirty="0">
                  <a:solidFill>
                    <a:srgbClr val="00B05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539552" y="3939902"/>
                <a:ext cx="4086311" cy="390748"/>
              </a:xfrm>
              <a:prstGeom prst="rect">
                <a:avLst/>
              </a:prstGeom>
              <a:blipFill>
                <a:blip r:embed="rId5"/>
                <a:stretch>
                  <a:fillRect t="-109375" r="-597" b="-164063"/>
                </a:stretch>
              </a:blipFill>
            </p:spPr>
            <p:txBody>
              <a:bodyPr/>
              <a:lstStyle/>
              <a:p>
                <a:r>
                  <a:rPr lang="fr-FR">
                    <a:noFill/>
                  </a:rPr>
                  <a:t> </a:t>
                </a:r>
              </a:p>
            </p:txBody>
          </p:sp>
        </mc:Fallback>
      </mc:AlternateContent>
      <p:cxnSp>
        <p:nvCxnSpPr>
          <p:cNvPr id="14" name="Connecteur droit avec flèche 13"/>
          <p:cNvCxnSpPr>
            <a:stCxn id="13" idx="0"/>
          </p:cNvCxnSpPr>
          <p:nvPr/>
        </p:nvCxnSpPr>
        <p:spPr>
          <a:xfrm flipV="1">
            <a:off x="2582708" y="3363838"/>
            <a:ext cx="1557244" cy="576064"/>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2843808" y="4434666"/>
                <a:ext cx="4150110" cy="668901"/>
              </a:xfrm>
              <a:prstGeom prst="rect">
                <a:avLst/>
              </a:prstGeom>
            </p:spPr>
            <p:txBody>
              <a:bodyPr wrap="none">
                <a:spAutoFit/>
              </a:bodyPr>
              <a:lstStyle/>
              <a:p>
                <a14:m>
                  <m:oMath xmlns:m="http://schemas.openxmlformats.org/officeDocument/2006/math">
                    <m:sSup>
                      <m:sSupPr>
                        <m:ctrlPr>
                          <a:rPr lang="en-CH" i="1" smtClean="0">
                            <a:solidFill>
                              <a:srgbClr val="7030A0"/>
                            </a:solidFill>
                            <a:latin typeface="Cambria Math" panose="02040503050406030204" pitchFamily="18" charset="0"/>
                          </a:rPr>
                        </m:ctrlPr>
                      </m:sSupPr>
                      <m:e>
                        <m:r>
                          <a:rPr lang="en-CH">
                            <a:solidFill>
                              <a:srgbClr val="7030A0"/>
                            </a:solidFill>
                            <a:latin typeface="Cambria Math" panose="02040503050406030204" pitchFamily="18" charset="0"/>
                          </a:rPr>
                          <m:t>𝛽</m:t>
                        </m:r>
                      </m:e>
                      <m:sup>
                        <m:r>
                          <a:rPr lang="en-US">
                            <a:solidFill>
                              <a:srgbClr val="7030A0"/>
                            </a:solidFill>
                            <a:latin typeface="Cambria Math" panose="02040503050406030204" pitchFamily="18" charset="0"/>
                          </a:rPr>
                          <m:t>∗</m:t>
                        </m:r>
                      </m:sup>
                    </m:sSup>
                  </m:oMath>
                </a14:m>
                <a:r>
                  <a:rPr lang="en-CH" dirty="0">
                    <a:solidFill>
                      <a:srgbClr val="7030A0"/>
                    </a:solidFill>
                  </a:rPr>
                  <a:t> the Twiss betatron function at the </a:t>
                </a:r>
                <a:r>
                  <a:rPr lang="en-CH" dirty="0" smtClean="0">
                    <a:solidFill>
                      <a:srgbClr val="7030A0"/>
                    </a:solidFill>
                  </a:rPr>
                  <a:t>IP</a:t>
                </a:r>
                <a:endParaRPr lang="fr-FR" dirty="0" smtClean="0">
                  <a:solidFill>
                    <a:srgbClr val="7030A0"/>
                  </a:solidFill>
                </a:endParaRPr>
              </a:p>
              <a:p>
                <a14:m>
                  <m:oMath xmlns:m="http://schemas.openxmlformats.org/officeDocument/2006/math">
                    <m:sSup>
                      <m:sSupPr>
                        <m:ctrlPr>
                          <a:rPr lang="en-CH" i="1">
                            <a:solidFill>
                              <a:srgbClr val="7030A0"/>
                            </a:solidFill>
                            <a:latin typeface="Cambria Math" panose="02040503050406030204" pitchFamily="18" charset="0"/>
                          </a:rPr>
                        </m:ctrlPr>
                      </m:sSupPr>
                      <m:e>
                        <m:r>
                          <a:rPr lang="en-CH">
                            <a:solidFill>
                              <a:srgbClr val="7030A0"/>
                            </a:solidFill>
                            <a:latin typeface="Cambria Math" panose="02040503050406030204" pitchFamily="18" charset="0"/>
                          </a:rPr>
                          <m:t>𝛽</m:t>
                        </m:r>
                      </m:e>
                      <m:sup>
                        <m:r>
                          <a:rPr lang="en-US">
                            <a:solidFill>
                              <a:srgbClr val="7030A0"/>
                            </a:solidFill>
                            <a:latin typeface="Cambria Math" panose="02040503050406030204" pitchFamily="18" charset="0"/>
                          </a:rPr>
                          <m:t>∗</m:t>
                        </m:r>
                      </m:sup>
                    </m:sSup>
                    <m:r>
                      <a:rPr lang="fr-FR" i="1">
                        <a:solidFill>
                          <a:srgbClr val="7030A0"/>
                        </a:solidFill>
                        <a:latin typeface="Cambria Math" panose="02040503050406030204" pitchFamily="18" charset="0"/>
                      </a:rPr>
                      <m:t>=</m:t>
                    </m:r>
                    <m:sSub>
                      <m:sSubPr>
                        <m:ctrlPr>
                          <a:rPr lang="fr-FR" i="1">
                            <a:solidFill>
                              <a:srgbClr val="7030A0"/>
                            </a:solidFill>
                            <a:latin typeface="Cambria Math" panose="02040503050406030204" pitchFamily="18" charset="0"/>
                          </a:rPr>
                        </m:ctrlPr>
                      </m:sSubPr>
                      <m:e>
                        <m:r>
                          <a:rPr lang="fr-FR" i="1">
                            <a:solidFill>
                              <a:srgbClr val="7030A0"/>
                            </a:solidFill>
                            <a:latin typeface="Cambria Math" panose="02040503050406030204" pitchFamily="18" charset="0"/>
                          </a:rPr>
                          <m:t>𝜎</m:t>
                        </m:r>
                      </m:e>
                      <m:sub>
                        <m:r>
                          <a:rPr lang="fr-FR" i="1">
                            <a:solidFill>
                              <a:srgbClr val="7030A0"/>
                            </a:solidFill>
                            <a:latin typeface="Cambria Math" panose="02040503050406030204" pitchFamily="18" charset="0"/>
                          </a:rPr>
                          <m:t>𝑧</m:t>
                        </m:r>
                      </m:sub>
                    </m:sSub>
                  </m:oMath>
                </a14:m>
                <a:r>
                  <a:rPr lang="fr-FR" dirty="0" smtClean="0">
                    <a:solidFill>
                      <a:srgbClr val="7030A0"/>
                    </a:solidFill>
                  </a:rPr>
                  <a:t> to </a:t>
                </a:r>
                <a:r>
                  <a:rPr lang="fr-FR" dirty="0" err="1">
                    <a:solidFill>
                      <a:srgbClr val="7030A0"/>
                    </a:solidFill>
                  </a:rPr>
                  <a:t>keep</a:t>
                </a:r>
                <a:r>
                  <a:rPr lang="fr-FR" dirty="0">
                    <a:solidFill>
                      <a:srgbClr val="7030A0"/>
                    </a:solidFill>
                  </a:rPr>
                  <a:t> </a:t>
                </a:r>
                <a14:m>
                  <m:oMath xmlns:m="http://schemas.openxmlformats.org/officeDocument/2006/math">
                    <m:sSub>
                      <m:sSubPr>
                        <m:ctrlPr>
                          <a:rPr lang="en-CH" i="1">
                            <a:solidFill>
                              <a:srgbClr val="996633"/>
                            </a:solidFill>
                            <a:latin typeface="Cambria Math" panose="02040503050406030204" pitchFamily="18" charset="0"/>
                          </a:rPr>
                        </m:ctrlPr>
                      </m:sSubPr>
                      <m:e>
                        <m:r>
                          <a:rPr lang="en-US">
                            <a:solidFill>
                              <a:srgbClr val="996633"/>
                            </a:solidFill>
                            <a:latin typeface="Cambria Math" panose="02040503050406030204" pitchFamily="18" charset="0"/>
                          </a:rPr>
                          <m:t>𝑓</m:t>
                        </m:r>
                      </m:e>
                      <m:sub>
                        <m:r>
                          <a:rPr lang="en-US">
                            <a:solidFill>
                              <a:srgbClr val="996633"/>
                            </a:solidFill>
                            <a:latin typeface="Cambria Math" panose="02040503050406030204" pitchFamily="18" charset="0"/>
                          </a:rPr>
                          <m:t>h𝑔</m:t>
                        </m:r>
                      </m:sub>
                    </m:sSub>
                    <m:r>
                      <a:rPr lang="fr-FR" b="0" i="1" smtClean="0">
                        <a:solidFill>
                          <a:srgbClr val="996633"/>
                        </a:solidFill>
                        <a:latin typeface="Cambria Math" panose="02040503050406030204" pitchFamily="18" charset="0"/>
                      </a:rPr>
                      <m:t>=0.758</m:t>
                    </m:r>
                  </m:oMath>
                </a14:m>
                <a:endParaRPr lang="fr-FR" dirty="0">
                  <a:solidFill>
                    <a:srgbClr val="7030A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2843808" y="4434666"/>
                <a:ext cx="4150110" cy="668901"/>
              </a:xfrm>
              <a:prstGeom prst="rect">
                <a:avLst/>
              </a:prstGeom>
              <a:blipFill>
                <a:blip r:embed="rId6"/>
                <a:stretch>
                  <a:fillRect l="-441" t="-4545" r="-441" b="-10000"/>
                </a:stretch>
              </a:blipFill>
            </p:spPr>
            <p:txBody>
              <a:bodyPr/>
              <a:lstStyle/>
              <a:p>
                <a:r>
                  <a:rPr lang="fr-FR">
                    <a:noFill/>
                  </a:rPr>
                  <a:t> </a:t>
                </a:r>
              </a:p>
            </p:txBody>
          </p:sp>
        </mc:Fallback>
      </mc:AlternateContent>
      <p:cxnSp>
        <p:nvCxnSpPr>
          <p:cNvPr id="18" name="Connecteur droit avec flèche 17"/>
          <p:cNvCxnSpPr>
            <a:stCxn id="17" idx="0"/>
          </p:cNvCxnSpPr>
          <p:nvPr/>
        </p:nvCxnSpPr>
        <p:spPr>
          <a:xfrm flipH="1" flipV="1">
            <a:off x="4716017" y="3363838"/>
            <a:ext cx="202846" cy="1070828"/>
          </a:xfrm>
          <a:prstGeom prst="straightConnector1">
            <a:avLst/>
          </a:prstGeom>
          <a:ln>
            <a:solidFill>
              <a:srgbClr val="7030A0"/>
            </a:solidFill>
            <a:tailEnd type="triangle"/>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4938709" y="3963511"/>
                <a:ext cx="3395940" cy="500202"/>
              </a:xfrm>
              <a:prstGeom prst="rect">
                <a:avLst/>
              </a:prstGeom>
            </p:spPr>
            <p:txBody>
              <a:bodyPr wrap="square">
                <a:spAutoFit/>
              </a:bodyPr>
              <a:lstStyle/>
              <a:p>
                <a:r>
                  <a:rPr lang="en-CH" dirty="0" smtClean="0">
                    <a:solidFill>
                      <a:schemeClr val="accent1">
                        <a:lumMod val="50000"/>
                      </a:schemeClr>
                    </a:solidFill>
                  </a:rPr>
                  <a:t>Revolution time </a:t>
                </a:r>
                <a14:m>
                  <m:oMath xmlns:m="http://schemas.openxmlformats.org/officeDocument/2006/math">
                    <m:sSub>
                      <m:sSubPr>
                        <m:ctrlPr>
                          <a:rPr lang="en-CH" i="1">
                            <a:solidFill>
                              <a:schemeClr val="accent1">
                                <a:lumMod val="50000"/>
                              </a:schemeClr>
                            </a:solidFill>
                            <a:latin typeface="Cambria Math" panose="02040503050406030204" pitchFamily="18" charset="0"/>
                          </a:rPr>
                        </m:ctrlPr>
                      </m:sSubPr>
                      <m:e>
                        <m:r>
                          <a:rPr lang="en-US">
                            <a:solidFill>
                              <a:schemeClr val="accent1">
                                <a:lumMod val="50000"/>
                              </a:schemeClr>
                            </a:solidFill>
                            <a:latin typeface="Cambria Math" panose="02040503050406030204" pitchFamily="18" charset="0"/>
                          </a:rPr>
                          <m:t>𝑇</m:t>
                        </m:r>
                      </m:e>
                      <m:sub>
                        <m:r>
                          <a:rPr lang="en-US">
                            <a:solidFill>
                              <a:schemeClr val="accent1">
                                <a:lumMod val="50000"/>
                              </a:schemeClr>
                            </a:solidFill>
                            <a:latin typeface="Cambria Math" panose="02040503050406030204" pitchFamily="18" charset="0"/>
                          </a:rPr>
                          <m:t>𝑟𝑒𝑣</m:t>
                        </m:r>
                      </m:sub>
                    </m:sSub>
                    <m:r>
                      <a:rPr lang="fr-FR">
                        <a:solidFill>
                          <a:schemeClr val="accent1">
                            <a:lumMod val="50000"/>
                          </a:schemeClr>
                        </a:solidFill>
                        <a:latin typeface="Cambria Math" panose="02040503050406030204" pitchFamily="18" charset="0"/>
                      </a:rPr>
                      <m:t>=</m:t>
                    </m:r>
                    <m:r>
                      <a:rPr lang="en-US">
                        <a:solidFill>
                          <a:schemeClr val="accent1">
                            <a:lumMod val="50000"/>
                          </a:schemeClr>
                        </a:solidFill>
                        <a:latin typeface="Cambria Math" panose="02040503050406030204" pitchFamily="18" charset="0"/>
                      </a:rPr>
                      <m:t>2</m:t>
                    </m:r>
                    <m:r>
                      <a:rPr lang="en-US">
                        <a:solidFill>
                          <a:schemeClr val="accent1">
                            <a:lumMod val="50000"/>
                          </a:schemeClr>
                        </a:solidFill>
                        <a:latin typeface="Cambria Math" panose="02040503050406030204" pitchFamily="18" charset="0"/>
                      </a:rPr>
                      <m:t>𝜋</m:t>
                    </m:r>
                    <m:f>
                      <m:fPr>
                        <m:ctrlPr>
                          <a:rPr lang="en-US" i="1">
                            <a:solidFill>
                              <a:schemeClr val="accent1">
                                <a:lumMod val="50000"/>
                              </a:schemeClr>
                            </a:solidFill>
                            <a:latin typeface="Cambria Math" panose="02040503050406030204" pitchFamily="18" charset="0"/>
                          </a:rPr>
                        </m:ctrlPr>
                      </m:fPr>
                      <m:num>
                        <m:r>
                          <a:rPr lang="en-US">
                            <a:solidFill>
                              <a:schemeClr val="accent1">
                                <a:lumMod val="50000"/>
                              </a:schemeClr>
                            </a:solidFill>
                            <a:latin typeface="Cambria Math" panose="02040503050406030204" pitchFamily="18" charset="0"/>
                          </a:rPr>
                          <m:t>𝛾</m:t>
                        </m:r>
                        <m:r>
                          <a:rPr lang="en-US">
                            <a:solidFill>
                              <a:schemeClr val="accent1">
                                <a:lumMod val="50000"/>
                              </a:schemeClr>
                            </a:solidFill>
                            <a:latin typeface="Cambria Math" panose="02040503050406030204" pitchFamily="18" charset="0"/>
                          </a:rPr>
                          <m:t> </m:t>
                        </m:r>
                        <m:sSub>
                          <m:sSubPr>
                            <m:ctrlPr>
                              <a:rPr lang="en-US" i="1">
                                <a:solidFill>
                                  <a:schemeClr val="accent1">
                                    <a:lumMod val="50000"/>
                                  </a:schemeClr>
                                </a:solidFill>
                                <a:latin typeface="Cambria Math" panose="02040503050406030204" pitchFamily="18" charset="0"/>
                              </a:rPr>
                            </m:ctrlPr>
                          </m:sSubPr>
                          <m:e>
                            <m:r>
                              <a:rPr lang="en-US">
                                <a:solidFill>
                                  <a:schemeClr val="accent1">
                                    <a:lumMod val="50000"/>
                                  </a:schemeClr>
                                </a:solidFill>
                                <a:latin typeface="Cambria Math" panose="02040503050406030204" pitchFamily="18" charset="0"/>
                              </a:rPr>
                              <m:t>𝐸</m:t>
                            </m:r>
                          </m:e>
                          <m:sub>
                            <m:r>
                              <a:rPr lang="en-US">
                                <a:solidFill>
                                  <a:schemeClr val="accent1">
                                    <a:lumMod val="50000"/>
                                  </a:schemeClr>
                                </a:solidFill>
                                <a:latin typeface="Cambria Math" panose="02040503050406030204" pitchFamily="18" charset="0"/>
                              </a:rPr>
                              <m:t>𝜇</m:t>
                            </m:r>
                          </m:sub>
                        </m:sSub>
                      </m:num>
                      <m:den>
                        <m:r>
                          <a:rPr lang="en-US">
                            <a:solidFill>
                              <a:schemeClr val="accent1">
                                <a:lumMod val="50000"/>
                              </a:schemeClr>
                            </a:solidFill>
                            <a:latin typeface="Cambria Math" panose="02040503050406030204" pitchFamily="18" charset="0"/>
                          </a:rPr>
                          <m:t>𝑒</m:t>
                        </m:r>
                        <m:r>
                          <a:rPr lang="en-US">
                            <a:solidFill>
                              <a:schemeClr val="accent1">
                                <a:lumMod val="50000"/>
                              </a:schemeClr>
                            </a:solidFill>
                            <a:latin typeface="Cambria Math" panose="02040503050406030204" pitchFamily="18" charset="0"/>
                          </a:rPr>
                          <m:t> </m:t>
                        </m:r>
                        <m:sSup>
                          <m:sSupPr>
                            <m:ctrlPr>
                              <a:rPr lang="en-US" i="1">
                                <a:solidFill>
                                  <a:schemeClr val="accent1">
                                    <a:lumMod val="50000"/>
                                  </a:schemeClr>
                                </a:solidFill>
                                <a:latin typeface="Cambria Math" panose="02040503050406030204" pitchFamily="18" charset="0"/>
                              </a:rPr>
                            </m:ctrlPr>
                          </m:sSupPr>
                          <m:e>
                            <m:r>
                              <a:rPr lang="en-US">
                                <a:solidFill>
                                  <a:schemeClr val="accent1">
                                    <a:lumMod val="50000"/>
                                  </a:schemeClr>
                                </a:solidFill>
                                <a:latin typeface="Cambria Math" panose="02040503050406030204" pitchFamily="18" charset="0"/>
                              </a:rPr>
                              <m:t>𝑐</m:t>
                            </m:r>
                          </m:e>
                          <m:sup>
                            <m:r>
                              <a:rPr lang="en-US">
                                <a:solidFill>
                                  <a:schemeClr val="accent1">
                                    <a:lumMod val="50000"/>
                                  </a:schemeClr>
                                </a:solidFill>
                                <a:latin typeface="Cambria Math" panose="02040503050406030204" pitchFamily="18" charset="0"/>
                              </a:rPr>
                              <m:t>2 </m:t>
                            </m:r>
                          </m:sup>
                        </m:sSup>
                        <m:acc>
                          <m:accPr>
                            <m:chr m:val="̅"/>
                            <m:ctrlPr>
                              <a:rPr lang="en-US" i="1">
                                <a:solidFill>
                                  <a:schemeClr val="accent1">
                                    <a:lumMod val="50000"/>
                                  </a:schemeClr>
                                </a:solidFill>
                                <a:latin typeface="Cambria Math" panose="02040503050406030204" pitchFamily="18" charset="0"/>
                              </a:rPr>
                            </m:ctrlPr>
                          </m:accPr>
                          <m:e>
                            <m:r>
                              <a:rPr lang="en-US">
                                <a:solidFill>
                                  <a:schemeClr val="accent1">
                                    <a:lumMod val="50000"/>
                                  </a:schemeClr>
                                </a:solidFill>
                                <a:latin typeface="Cambria Math" panose="02040503050406030204" pitchFamily="18" charset="0"/>
                              </a:rPr>
                              <m:t>𝐵</m:t>
                            </m:r>
                          </m:e>
                        </m:acc>
                      </m:den>
                    </m:f>
                  </m:oMath>
                </a14:m>
                <a:endParaRPr lang="fr-FR" dirty="0">
                  <a:solidFill>
                    <a:schemeClr val="accent1">
                      <a:lumMod val="50000"/>
                    </a:schemeClr>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4938709" y="3963511"/>
                <a:ext cx="3395940" cy="500202"/>
              </a:xfrm>
              <a:prstGeom prst="rect">
                <a:avLst/>
              </a:prstGeom>
              <a:blipFill>
                <a:blip r:embed="rId7"/>
                <a:stretch>
                  <a:fillRect l="-1436" r="-539" b="-6098"/>
                </a:stretch>
              </a:blipFill>
            </p:spPr>
            <p:txBody>
              <a:bodyPr/>
              <a:lstStyle/>
              <a:p>
                <a:r>
                  <a:rPr lang="fr-FR">
                    <a:noFill/>
                  </a:rPr>
                  <a:t> </a:t>
                </a:r>
              </a:p>
            </p:txBody>
          </p:sp>
        </mc:Fallback>
      </mc:AlternateContent>
      <p:cxnSp>
        <p:nvCxnSpPr>
          <p:cNvPr id="23" name="Connecteur droit avec flèche 22"/>
          <p:cNvCxnSpPr>
            <a:stCxn id="21" idx="0"/>
          </p:cNvCxnSpPr>
          <p:nvPr/>
        </p:nvCxnSpPr>
        <p:spPr>
          <a:xfrm flipH="1" flipV="1">
            <a:off x="5512112" y="3445570"/>
            <a:ext cx="1124567" cy="517941"/>
          </a:xfrm>
          <a:prstGeom prst="straightConnector1">
            <a:avLst/>
          </a:prstGeom>
          <a:ln>
            <a:solidFill>
              <a:schemeClr val="accent1">
                <a:lumMod val="50000"/>
              </a:schemeClr>
            </a:solidFill>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p:cNvSpPr/>
              <p:nvPr/>
            </p:nvSpPr>
            <p:spPr>
              <a:xfrm>
                <a:off x="5107162" y="1642398"/>
                <a:ext cx="3224826" cy="512448"/>
              </a:xfrm>
              <a:prstGeom prst="rect">
                <a:avLst/>
              </a:prstGeom>
            </p:spPr>
            <p:txBody>
              <a:bodyPr wrap="square" lIns="0" tIns="0" rIns="0" bIns="0">
                <a:spAutoFit/>
              </a:bodyPr>
              <a:lstStyle/>
              <a:p>
                <a14:m>
                  <m:oMath xmlns:m="http://schemas.openxmlformats.org/officeDocument/2006/math">
                    <m:sSub>
                      <m:sSubPr>
                        <m:ctrlPr>
                          <a:rPr lang="en-CH" sz="1600" i="1" smtClean="0">
                            <a:solidFill>
                              <a:srgbClr val="996633"/>
                            </a:solidFill>
                            <a:latin typeface="Cambria Math" panose="02040503050406030204" pitchFamily="18" charset="0"/>
                          </a:rPr>
                        </m:ctrlPr>
                      </m:sSubPr>
                      <m:e>
                        <m:r>
                          <a:rPr lang="en-US" sz="1600">
                            <a:solidFill>
                              <a:srgbClr val="996633"/>
                            </a:solidFill>
                            <a:latin typeface="Cambria Math" panose="02040503050406030204" pitchFamily="18" charset="0"/>
                          </a:rPr>
                          <m:t>𝑓</m:t>
                        </m:r>
                      </m:e>
                      <m:sub>
                        <m:r>
                          <a:rPr lang="en-US" sz="1600">
                            <a:solidFill>
                              <a:srgbClr val="996633"/>
                            </a:solidFill>
                            <a:latin typeface="Cambria Math" panose="02040503050406030204" pitchFamily="18" charset="0"/>
                          </a:rPr>
                          <m:t>h𝑔</m:t>
                        </m:r>
                      </m:sub>
                    </m:sSub>
                  </m:oMath>
                </a14:m>
                <a:r>
                  <a:rPr lang="en-CH" sz="1600" dirty="0">
                    <a:solidFill>
                      <a:srgbClr val="996633"/>
                    </a:solidFill>
                  </a:rPr>
                  <a:t> the “</a:t>
                </a:r>
                <a:r>
                  <a:rPr lang="en-US" sz="1600" dirty="0">
                    <a:solidFill>
                      <a:srgbClr val="996633"/>
                    </a:solidFill>
                  </a:rPr>
                  <a:t>hourglass</a:t>
                </a:r>
                <a:r>
                  <a:rPr lang="en-CH" sz="1600" dirty="0">
                    <a:solidFill>
                      <a:srgbClr val="996633"/>
                    </a:solidFill>
                  </a:rPr>
                  <a:t>” luminosity reduction factor a function of </a:t>
                </a:r>
                <a14:m>
                  <m:oMath xmlns:m="http://schemas.openxmlformats.org/officeDocument/2006/math">
                    <m:f>
                      <m:fPr>
                        <m:type m:val="lin"/>
                        <m:ctrlPr>
                          <a:rPr lang="en-CH" sz="1600" i="1">
                            <a:solidFill>
                              <a:srgbClr val="996633"/>
                            </a:solidFill>
                            <a:latin typeface="Cambria Math" panose="02040503050406030204" pitchFamily="18" charset="0"/>
                          </a:rPr>
                        </m:ctrlPr>
                      </m:fPr>
                      <m:num>
                        <m:sSub>
                          <m:sSubPr>
                            <m:ctrlPr>
                              <a:rPr lang="en-CH" sz="1600" i="1">
                                <a:solidFill>
                                  <a:srgbClr val="996633"/>
                                </a:solidFill>
                                <a:latin typeface="Cambria Math" panose="02040503050406030204" pitchFamily="18" charset="0"/>
                              </a:rPr>
                            </m:ctrlPr>
                          </m:sSubPr>
                          <m:e>
                            <m:r>
                              <a:rPr lang="en-CH" sz="1600">
                                <a:solidFill>
                                  <a:srgbClr val="996633"/>
                                </a:solidFill>
                                <a:latin typeface="Cambria Math" panose="02040503050406030204" pitchFamily="18" charset="0"/>
                              </a:rPr>
                              <m:t>𝜎</m:t>
                            </m:r>
                          </m:e>
                          <m:sub>
                            <m:r>
                              <a:rPr lang="en-US" sz="1600">
                                <a:solidFill>
                                  <a:srgbClr val="996633"/>
                                </a:solidFill>
                                <a:latin typeface="Cambria Math" panose="02040503050406030204" pitchFamily="18" charset="0"/>
                              </a:rPr>
                              <m:t>𝑧</m:t>
                            </m:r>
                          </m:sub>
                        </m:sSub>
                      </m:num>
                      <m:den>
                        <m:sSup>
                          <m:sSupPr>
                            <m:ctrlPr>
                              <a:rPr lang="en-CH" sz="1600" i="1">
                                <a:solidFill>
                                  <a:srgbClr val="996633"/>
                                </a:solidFill>
                                <a:latin typeface="Cambria Math" panose="02040503050406030204" pitchFamily="18" charset="0"/>
                              </a:rPr>
                            </m:ctrlPr>
                          </m:sSupPr>
                          <m:e>
                            <m:r>
                              <a:rPr lang="en-CH" sz="1600">
                                <a:solidFill>
                                  <a:srgbClr val="996633"/>
                                </a:solidFill>
                                <a:latin typeface="Cambria Math" panose="02040503050406030204" pitchFamily="18" charset="0"/>
                              </a:rPr>
                              <m:t>𝛽</m:t>
                            </m:r>
                          </m:e>
                          <m:sup>
                            <m:r>
                              <a:rPr lang="en-US" sz="1600">
                                <a:solidFill>
                                  <a:srgbClr val="996633"/>
                                </a:solidFill>
                                <a:latin typeface="Cambria Math" panose="02040503050406030204" pitchFamily="18" charset="0"/>
                              </a:rPr>
                              <m:t>∗</m:t>
                            </m:r>
                          </m:sup>
                        </m:sSup>
                      </m:den>
                    </m:f>
                    <m:r>
                      <a:rPr lang="en-US" sz="1600">
                        <a:solidFill>
                          <a:srgbClr val="996633"/>
                        </a:solidFill>
                        <a:latin typeface="Cambria Math" panose="02040503050406030204" pitchFamily="18" charset="0"/>
                      </a:rPr>
                      <m:t> </m:t>
                    </m:r>
                  </m:oMath>
                </a14:m>
                <a:endParaRPr lang="en-CH" sz="1600" dirty="0">
                  <a:solidFill>
                    <a:srgbClr val="996633"/>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5107162" y="1642398"/>
                <a:ext cx="3224826" cy="512448"/>
              </a:xfrm>
              <a:prstGeom prst="rect">
                <a:avLst/>
              </a:prstGeom>
              <a:blipFill>
                <a:blip r:embed="rId8"/>
                <a:stretch>
                  <a:fillRect l="-3970" t="-22619" r="-10397" b="-120238"/>
                </a:stretch>
              </a:blipFill>
            </p:spPr>
            <p:txBody>
              <a:bodyPr/>
              <a:lstStyle/>
              <a:p>
                <a:r>
                  <a:rPr lang="fr-FR">
                    <a:noFill/>
                  </a:rPr>
                  <a:t> </a:t>
                </a:r>
              </a:p>
            </p:txBody>
          </p:sp>
        </mc:Fallback>
      </mc:AlternateContent>
      <p:cxnSp>
        <p:nvCxnSpPr>
          <p:cNvPr id="31" name="Connecteur droit avec flèche 30"/>
          <p:cNvCxnSpPr>
            <a:stCxn id="25" idx="2"/>
          </p:cNvCxnSpPr>
          <p:nvPr/>
        </p:nvCxnSpPr>
        <p:spPr>
          <a:xfrm flipH="1">
            <a:off x="5940152" y="2154846"/>
            <a:ext cx="779423" cy="645784"/>
          </a:xfrm>
          <a:prstGeom prst="straightConnector1">
            <a:avLst/>
          </a:prstGeom>
          <a:ln>
            <a:solidFill>
              <a:srgbClr val="996633"/>
            </a:solidFill>
            <a:tailEnd type="triangle"/>
          </a:ln>
        </p:spPr>
        <p:style>
          <a:lnRef idx="3">
            <a:schemeClr val="accent1"/>
          </a:lnRef>
          <a:fillRef idx="0">
            <a:schemeClr val="accent1"/>
          </a:fillRef>
          <a:effectRef idx="2">
            <a:schemeClr val="accent1"/>
          </a:effectRef>
          <a:fontRef idx="minor">
            <a:schemeClr val="tx1"/>
          </a:fontRef>
        </p:style>
      </p:cxnSp>
      <p:sp>
        <p:nvSpPr>
          <p:cNvPr id="34" name="Rectangle 33"/>
          <p:cNvSpPr/>
          <p:nvPr/>
        </p:nvSpPr>
        <p:spPr>
          <a:xfrm>
            <a:off x="272312" y="2522240"/>
            <a:ext cx="2150660" cy="923330"/>
          </a:xfrm>
          <a:prstGeom prst="rect">
            <a:avLst/>
          </a:prstGeom>
        </p:spPr>
        <p:txBody>
          <a:bodyPr wrap="square">
            <a:spAutoFit/>
          </a:bodyPr>
          <a:lstStyle/>
          <a:p>
            <a:r>
              <a:rPr lang="en-CH" dirty="0"/>
              <a:t>round muon beams and one bunch per beam</a:t>
            </a:r>
            <a:endParaRPr lang="fr-FR" dirty="0"/>
          </a:p>
        </p:txBody>
      </p:sp>
      <p:pic>
        <p:nvPicPr>
          <p:cNvPr id="39" name="Image 38"/>
          <p:cNvPicPr>
            <a:picLocks noChangeAspect="1"/>
          </p:cNvPicPr>
          <p:nvPr/>
        </p:nvPicPr>
        <p:blipFill>
          <a:blip r:embed="rId9"/>
          <a:stretch>
            <a:fillRect/>
          </a:stretch>
        </p:blipFill>
        <p:spPr>
          <a:xfrm>
            <a:off x="7446691" y="661363"/>
            <a:ext cx="1449288" cy="981035"/>
          </a:xfrm>
          <a:prstGeom prst="rect">
            <a:avLst/>
          </a:prstGeom>
        </p:spPr>
      </p:pic>
    </p:spTree>
    <p:extLst>
      <p:ext uri="{BB962C8B-B14F-4D97-AF65-F5344CB8AC3E}">
        <p14:creationId xmlns:p14="http://schemas.microsoft.com/office/powerpoint/2010/main" val="34469597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974172A1-1CBF-0B40-9234-7D4D80EC19EA}" type="slidenum">
              <a:rPr lang="en-GB" smtClean="0"/>
              <a:pPr/>
              <a:t>35</a:t>
            </a:fld>
            <a:endParaRPr lang="en-GB" dirty="0"/>
          </a:p>
        </p:txBody>
      </p:sp>
      <p:sp>
        <p:nvSpPr>
          <p:cNvPr id="4" name="Titre 3"/>
          <p:cNvSpPr>
            <a:spLocks noGrp="1"/>
          </p:cNvSpPr>
          <p:nvPr>
            <p:ph type="title"/>
          </p:nvPr>
        </p:nvSpPr>
        <p:spPr/>
        <p:txBody>
          <a:bodyPr/>
          <a:lstStyle/>
          <a:p>
            <a:r>
              <a:rPr lang="fr-FR" dirty="0" smtClean="0"/>
              <a:t>Collider performances:</a:t>
            </a:r>
            <a:br>
              <a:rPr lang="fr-FR" dirty="0" smtClean="0"/>
            </a:br>
            <a:r>
              <a:rPr lang="fr-FR" dirty="0" err="1" smtClean="0"/>
              <a:t>Luminosity</a:t>
            </a:r>
            <a:r>
              <a:rPr lang="fr-FR" dirty="0" smtClean="0"/>
              <a:t> per IP</a:t>
            </a:r>
            <a:endParaRPr lang="fr-FR" dirty="0"/>
          </a:p>
        </p:txBody>
      </p:sp>
      <mc:AlternateContent xmlns:mc="http://schemas.openxmlformats.org/markup-compatibility/2006">
        <mc:Choice xmlns:a14="http://schemas.microsoft.com/office/drawing/2010/main" Requires="a14">
          <p:sp>
            <p:nvSpPr>
              <p:cNvPr id="5" name="Espace réservé du contenu 4"/>
              <p:cNvSpPr>
                <a:spLocks noGrp="1"/>
              </p:cNvSpPr>
              <p:nvPr>
                <p:ph sz="quarter" idx="12"/>
              </p:nvPr>
            </p:nvSpPr>
            <p:spPr>
              <a:xfrm>
                <a:off x="2468048" y="2406920"/>
                <a:ext cx="5120816" cy="1168269"/>
              </a:xfrm>
              <a:prstGeom prst="rect">
                <a:avLst/>
              </a:prstGeom>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acc>
                        <m:accPr>
                          <m:chr m:val="̅"/>
                          <m:ctrlPr>
                            <a:rPr lang="fr-FR" i="1">
                              <a:latin typeface="Cambria Math" panose="02040503050406030204" pitchFamily="18" charset="0"/>
                            </a:rPr>
                          </m:ctrlPr>
                        </m:accPr>
                        <m:e>
                          <m:r>
                            <a:rPr lang="fr-FR" i="1">
                              <a:latin typeface="Cambria Math" panose="02040503050406030204" pitchFamily="18" charset="0"/>
                            </a:rPr>
                            <m:t>𝐿</m:t>
                          </m:r>
                        </m:e>
                      </m:acc>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𝑒</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2</m:t>
                              </m:r>
                            </m:sup>
                          </m:sSup>
                          <m:r>
                            <a:rPr lang="en-US" i="1">
                              <a:latin typeface="Cambria Math" panose="02040503050406030204" pitchFamily="18" charset="0"/>
                            </a:rPr>
                            <m:t> </m:t>
                          </m:r>
                          <m:sSub>
                            <m:sSubPr>
                              <m:ctrlPr>
                                <a:rPr lang="en-US" i="1">
                                  <a:latin typeface="Cambria Math" panose="02040503050406030204" pitchFamily="18" charset="0"/>
                                </a:rPr>
                              </m:ctrlPr>
                            </m:sSubPr>
                            <m:e>
                              <m:r>
                                <a:rPr lang="fr-FR" i="1">
                                  <a:latin typeface="Cambria Math" panose="02040503050406030204" pitchFamily="18" charset="0"/>
                                </a:rPr>
                                <m:t>𝜏</m:t>
                              </m:r>
                            </m:e>
                            <m:sub>
                              <m:r>
                                <a:rPr lang="en-US" i="1">
                                  <a:latin typeface="Cambria Math" panose="02040503050406030204" pitchFamily="18" charset="0"/>
                                  <a:ea typeface="Cambria Math" panose="02040503050406030204" pitchFamily="18" charset="0"/>
                                </a:rPr>
                                <m:t>𝜇</m:t>
                              </m:r>
                            </m:sub>
                          </m:sSub>
                        </m:num>
                        <m:den>
                          <m:r>
                            <a:rPr lang="en-US" i="1">
                              <a:latin typeface="Cambria Math" panose="02040503050406030204" pitchFamily="18" charset="0"/>
                            </a:rPr>
                            <m:t>16 </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2</m:t>
                              </m:r>
                            </m:sup>
                          </m:sSup>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ea typeface="Cambria Math" panose="02040503050406030204" pitchFamily="18" charset="0"/>
                                </a:rPr>
                                <m:t>𝜇</m:t>
                              </m:r>
                            </m:sub>
                          </m:sSub>
                        </m:den>
                      </m:f>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solidFill>
                                    <a:srgbClr val="0070C0"/>
                                  </a:solidFill>
                                  <a:latin typeface="Cambria Math" panose="02040503050406030204" pitchFamily="18" charset="0"/>
                                </a:rPr>
                                <m:t>𝑁</m:t>
                              </m:r>
                            </m:e>
                            <m:sup>
                              <m:r>
                                <a:rPr lang="en-US" i="1">
                                  <a:latin typeface="Cambria Math" panose="02040503050406030204" pitchFamily="18" charset="0"/>
                                </a:rPr>
                                <m:t>2</m:t>
                              </m:r>
                            </m:sup>
                          </m:sSup>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𝑟</m:t>
                              </m:r>
                            </m:sub>
                          </m:sSub>
                          <m:sSup>
                            <m:sSupPr>
                              <m:ctrlPr>
                                <a:rPr lang="fr-FR"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fr-FR" i="1">
                                  <a:latin typeface="Cambria Math" panose="02040503050406030204" pitchFamily="18" charset="0"/>
                                  <a:ea typeface="Cambria Math" panose="02040503050406030204" pitchFamily="18" charset="0"/>
                                </a:rPr>
                                <m:t>2</m:t>
                              </m:r>
                            </m:sup>
                          </m:sSup>
                        </m:num>
                        <m:den>
                          <m:sSub>
                            <m:sSubPr>
                              <m:ctrlPr>
                                <a:rPr lang="en-US" i="1">
                                  <a:solidFill>
                                    <a:srgbClr val="00B050"/>
                                  </a:solidFill>
                                  <a:latin typeface="Cambria Math" panose="02040503050406030204" pitchFamily="18" charset="0"/>
                                  <a:ea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𝜀</m:t>
                              </m:r>
                            </m:e>
                            <m:sub>
                              <m:r>
                                <a:rPr lang="fr-FR" i="1">
                                  <a:solidFill>
                                    <a:srgbClr val="00B050"/>
                                  </a:solidFill>
                                  <a:latin typeface="Cambria Math" panose="02040503050406030204" pitchFamily="18" charset="0"/>
                                  <a:ea typeface="Cambria Math" panose="02040503050406030204" pitchFamily="18" charset="0"/>
                                </a:rPr>
                                <m:t>𝑛</m:t>
                              </m:r>
                            </m:sub>
                          </m:sSub>
                          <m:sSub>
                            <m:sSubPr>
                              <m:ctrlPr>
                                <a:rPr lang="en-US" i="1">
                                  <a:solidFill>
                                    <a:srgbClr val="00B050"/>
                                  </a:solidFill>
                                  <a:latin typeface="Cambria Math" panose="02040503050406030204" pitchFamily="18" charset="0"/>
                                  <a:ea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𝜀</m:t>
                              </m:r>
                            </m:e>
                            <m:sub>
                              <m:r>
                                <a:rPr lang="fr-FR" i="1">
                                  <a:solidFill>
                                    <a:srgbClr val="00B050"/>
                                  </a:solidFill>
                                  <a:latin typeface="Cambria Math" panose="02040503050406030204" pitchFamily="18" charset="0"/>
                                  <a:ea typeface="Cambria Math" panose="02040503050406030204" pitchFamily="18" charset="0"/>
                                </a:rPr>
                                <m:t>𝐿</m:t>
                              </m:r>
                            </m:sub>
                          </m:sSub>
                        </m:den>
                      </m:f>
                      <m:sSub>
                        <m:sSubPr>
                          <m:ctrlPr>
                            <a:rPr lang="en-US" i="1">
                              <a:solidFill>
                                <a:srgbClr val="996633"/>
                              </a:solidFill>
                              <a:latin typeface="Cambria Math" panose="02040503050406030204" pitchFamily="18" charset="0"/>
                            </a:rPr>
                          </m:ctrlPr>
                        </m:sSubPr>
                        <m:e>
                          <m:sSub>
                            <m:sSubPr>
                              <m:ctrlPr>
                                <a:rPr lang="fr-FR" i="1">
                                  <a:solidFill>
                                    <a:srgbClr val="7030A0"/>
                                  </a:solidFill>
                                  <a:latin typeface="Cambria Math" panose="02040503050406030204" pitchFamily="18" charset="0"/>
                                  <a:ea typeface="Cambria Math" panose="02040503050406030204" pitchFamily="18" charset="0"/>
                                </a:rPr>
                              </m:ctrlPr>
                            </m:sSubPr>
                            <m:e>
                              <m:r>
                                <a:rPr lang="fr-FR" i="1">
                                  <a:solidFill>
                                    <a:srgbClr val="7030A0"/>
                                  </a:solidFill>
                                  <a:latin typeface="Cambria Math" panose="02040503050406030204" pitchFamily="18" charset="0"/>
                                  <a:ea typeface="Cambria Math" panose="02040503050406030204" pitchFamily="18" charset="0"/>
                                </a:rPr>
                                <m:t>𝜎</m:t>
                              </m:r>
                            </m:e>
                            <m:sub>
                              <m:r>
                                <a:rPr lang="fr-FR" i="1">
                                  <a:solidFill>
                                    <a:srgbClr val="7030A0"/>
                                  </a:solidFill>
                                  <a:latin typeface="Cambria Math" panose="02040503050406030204" pitchFamily="18" charset="0"/>
                                  <a:ea typeface="Cambria Math" panose="02040503050406030204" pitchFamily="18" charset="0"/>
                                </a:rPr>
                                <m:t>𝛿</m:t>
                              </m:r>
                            </m:sub>
                          </m:sSub>
                          <m:acc>
                            <m:accPr>
                              <m:chr m:val="̅"/>
                              <m:ctrlPr>
                                <a:rPr lang="fr-FR" i="1" smtClean="0">
                                  <a:solidFill>
                                    <a:schemeClr val="accent1">
                                      <a:lumMod val="50000"/>
                                    </a:schemeClr>
                                  </a:solidFill>
                                  <a:latin typeface="Cambria Math" panose="02040503050406030204" pitchFamily="18" charset="0"/>
                                </a:rPr>
                              </m:ctrlPr>
                            </m:accPr>
                            <m:e>
                              <m:r>
                                <a:rPr lang="fr-FR" i="1" smtClean="0">
                                  <a:solidFill>
                                    <a:schemeClr val="accent1">
                                      <a:lumMod val="50000"/>
                                    </a:schemeClr>
                                  </a:solidFill>
                                  <a:latin typeface="Cambria Math" panose="02040503050406030204" pitchFamily="18" charset="0"/>
                                </a:rPr>
                                <m:t>𝐵</m:t>
                              </m:r>
                            </m:e>
                          </m:acc>
                          <m:r>
                            <a:rPr lang="en-US" i="1">
                              <a:solidFill>
                                <a:srgbClr val="996633"/>
                              </a:solidFill>
                              <a:latin typeface="Cambria Math" panose="02040503050406030204" pitchFamily="18" charset="0"/>
                            </a:rPr>
                            <m:t>𝑓</m:t>
                          </m:r>
                        </m:e>
                        <m:sub>
                          <m:r>
                            <a:rPr lang="en-US" i="1">
                              <a:solidFill>
                                <a:srgbClr val="996633"/>
                              </a:solidFill>
                              <a:latin typeface="Cambria Math" panose="02040503050406030204" pitchFamily="18" charset="0"/>
                            </a:rPr>
                            <m:t>h𝑔</m:t>
                          </m:r>
                        </m:sub>
                      </m:sSub>
                    </m:oMath>
                  </m:oMathPara>
                </a14:m>
                <a:endParaRPr lang="fr-FR" sz="2800" dirty="0"/>
              </a:p>
            </p:txBody>
          </p:sp>
        </mc:Choice>
        <mc:Fallback>
          <p:sp>
            <p:nvSpPr>
              <p:cNvPr id="5" name="Espace réservé du contenu 4"/>
              <p:cNvSpPr>
                <a:spLocks noGrp="1" noRot="1" noChangeAspect="1" noMove="1" noResize="1" noEditPoints="1" noAdjustHandles="1" noChangeArrowheads="1" noChangeShapeType="1" noTextEdit="1"/>
              </p:cNvSpPr>
              <p:nvPr>
                <p:ph sz="quarter" idx="12"/>
              </p:nvPr>
            </p:nvSpPr>
            <p:spPr>
              <a:xfrm>
                <a:off x="2468048" y="2406920"/>
                <a:ext cx="5120816" cy="1168269"/>
              </a:xfrm>
              <a:prstGeom prst="rect">
                <a:avLst/>
              </a:prstGeom>
              <a:blipFill>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024103" y="1143286"/>
                <a:ext cx="2669446" cy="646331"/>
              </a:xfrm>
              <a:prstGeom prst="rect">
                <a:avLst/>
              </a:prstGeom>
            </p:spPr>
            <p:txBody>
              <a:bodyPr wrap="square">
                <a:spAutoFit/>
              </a:bodyPr>
              <a:lstStyle/>
              <a:p>
                <a:r>
                  <a:rPr lang="fr-FR" dirty="0"/>
                  <a:t>	</a:t>
                </a:r>
                <a14:m>
                  <m:oMath xmlns:m="http://schemas.openxmlformats.org/officeDocument/2006/math">
                    <m:sSub>
                      <m:sSubPr>
                        <m:ctrlPr>
                          <a:rPr lang="en-CH" i="1" smtClean="0">
                            <a:solidFill>
                              <a:srgbClr val="FF0000"/>
                            </a:solidFill>
                            <a:latin typeface="Cambria Math" panose="02040503050406030204" pitchFamily="18" charset="0"/>
                          </a:rPr>
                        </m:ctrlPr>
                      </m:sSubPr>
                      <m:e>
                        <m:r>
                          <a:rPr lang="en-US">
                            <a:solidFill>
                              <a:srgbClr val="FF0000"/>
                            </a:solidFill>
                            <a:latin typeface="Cambria Math" panose="02040503050406030204" pitchFamily="18" charset="0"/>
                          </a:rPr>
                          <m:t>𝑓</m:t>
                        </m:r>
                      </m:e>
                      <m:sub>
                        <m:r>
                          <a:rPr lang="en-US">
                            <a:solidFill>
                              <a:srgbClr val="FF0000"/>
                            </a:solidFill>
                            <a:latin typeface="Cambria Math" panose="02040503050406030204" pitchFamily="18" charset="0"/>
                          </a:rPr>
                          <m:t>𝑟</m:t>
                        </m:r>
                      </m:sub>
                    </m:sSub>
                  </m:oMath>
                </a14:m>
                <a:r>
                  <a:rPr lang="en-CH" dirty="0">
                    <a:solidFill>
                      <a:srgbClr val="FF0000"/>
                    </a:solidFill>
                  </a:rPr>
                  <a:t> the complex repetition </a:t>
                </a:r>
                <a:r>
                  <a:rPr lang="en-CH" dirty="0" smtClean="0">
                    <a:solidFill>
                      <a:srgbClr val="FF0000"/>
                    </a:solidFill>
                  </a:rPr>
                  <a:t>rate</a:t>
                </a:r>
                <a:r>
                  <a:rPr lang="fr-FR" dirty="0" smtClean="0">
                    <a:solidFill>
                      <a:srgbClr val="FF0000"/>
                    </a:solidFill>
                  </a:rPr>
                  <a:t> (~5 Hz)</a:t>
                </a:r>
                <a:endParaRPr lang="fr-FR" dirty="0">
                  <a:solidFill>
                    <a:srgbClr val="FF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2024103" y="1143286"/>
                <a:ext cx="2669446" cy="646331"/>
              </a:xfrm>
              <a:prstGeom prst="rect">
                <a:avLst/>
              </a:prstGeom>
              <a:blipFill>
                <a:blip r:embed="rId3"/>
                <a:stretch>
                  <a:fillRect l="-1826" t="-5660" b="-14151"/>
                </a:stretch>
              </a:blipFill>
            </p:spPr>
            <p:txBody>
              <a:bodyPr/>
              <a:lstStyle/>
              <a:p>
                <a:r>
                  <a:rPr lang="fr-FR">
                    <a:noFill/>
                  </a:rPr>
                  <a:t> </a:t>
                </a:r>
              </a:p>
            </p:txBody>
          </p:sp>
        </mc:Fallback>
      </mc:AlternateContent>
      <p:cxnSp>
        <p:nvCxnSpPr>
          <p:cNvPr id="8" name="Connecteur droit avec flèche 7"/>
          <p:cNvCxnSpPr/>
          <p:nvPr/>
        </p:nvCxnSpPr>
        <p:spPr>
          <a:xfrm>
            <a:off x="4326980" y="1777397"/>
            <a:ext cx="1178070" cy="7185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p:cNvSpPr/>
              <p:nvPr/>
            </p:nvSpPr>
            <p:spPr>
              <a:xfrm>
                <a:off x="106211" y="1898056"/>
                <a:ext cx="3529685" cy="369332"/>
              </a:xfrm>
              <a:prstGeom prst="rect">
                <a:avLst/>
              </a:prstGeom>
            </p:spPr>
            <p:txBody>
              <a:bodyPr wrap="square">
                <a:spAutoFit/>
              </a:bodyPr>
              <a:lstStyle/>
              <a:p>
                <a14:m>
                  <m:oMath xmlns:m="http://schemas.openxmlformats.org/officeDocument/2006/math">
                    <m:r>
                      <a:rPr lang="en-US" smtClean="0">
                        <a:solidFill>
                          <a:srgbClr val="0070C0"/>
                        </a:solidFill>
                        <a:latin typeface="Cambria Math" panose="02040503050406030204" pitchFamily="18" charset="0"/>
                      </a:rPr>
                      <m:t>𝑁</m:t>
                    </m:r>
                  </m:oMath>
                </a14:m>
                <a:r>
                  <a:rPr lang="en-CH" dirty="0">
                    <a:solidFill>
                      <a:srgbClr val="0070C0"/>
                    </a:solidFill>
                  </a:rPr>
                  <a:t> the number of muons in bunch</a:t>
                </a:r>
              </a:p>
            </p:txBody>
          </p:sp>
        </mc:Choice>
        <mc:Fallback xmlns="">
          <p:sp>
            <p:nvSpPr>
              <p:cNvPr id="9" name="Rectangle 8"/>
              <p:cNvSpPr>
                <a:spLocks noRot="1" noChangeAspect="1" noMove="1" noResize="1" noEditPoints="1" noAdjustHandles="1" noChangeArrowheads="1" noChangeShapeType="1" noTextEdit="1"/>
              </p:cNvSpPr>
              <p:nvPr/>
            </p:nvSpPr>
            <p:spPr>
              <a:xfrm>
                <a:off x="106211" y="1898056"/>
                <a:ext cx="3529685" cy="369332"/>
              </a:xfrm>
              <a:prstGeom prst="rect">
                <a:avLst/>
              </a:prstGeom>
              <a:blipFill>
                <a:blip r:embed="rId4"/>
                <a:stretch>
                  <a:fillRect t="-8197" r="-1036" b="-24590"/>
                </a:stretch>
              </a:blipFill>
            </p:spPr>
            <p:txBody>
              <a:bodyPr/>
              <a:lstStyle/>
              <a:p>
                <a:r>
                  <a:rPr lang="fr-FR">
                    <a:noFill/>
                  </a:rPr>
                  <a:t> </a:t>
                </a:r>
              </a:p>
            </p:txBody>
          </p:sp>
        </mc:Fallback>
      </mc:AlternateContent>
      <p:cxnSp>
        <p:nvCxnSpPr>
          <p:cNvPr id="10" name="Connecteur droit avec flèche 9"/>
          <p:cNvCxnSpPr>
            <a:stCxn id="9" idx="3"/>
          </p:cNvCxnSpPr>
          <p:nvPr/>
        </p:nvCxnSpPr>
        <p:spPr>
          <a:xfrm>
            <a:off x="3635896" y="2082722"/>
            <a:ext cx="1296144" cy="48902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539552" y="3939902"/>
                <a:ext cx="4270336" cy="646331"/>
              </a:xfrm>
              <a:prstGeom prst="rect">
                <a:avLst/>
              </a:prstGeom>
            </p:spPr>
            <p:txBody>
              <a:bodyPr wrap="none">
                <a:spAutoFit/>
              </a:bodyPr>
              <a:lstStyle/>
              <a:p>
                <a14:m>
                  <m:oMath xmlns:m="http://schemas.openxmlformats.org/officeDocument/2006/math">
                    <m:sSub>
                      <m:sSubPr>
                        <m:ctrlPr>
                          <a:rPr lang="fr-FR" b="0" i="1" smtClean="0">
                            <a:solidFill>
                              <a:srgbClr val="00B050"/>
                            </a:solidFill>
                            <a:latin typeface="Cambria Math" panose="02040503050406030204" pitchFamily="18" charset="0"/>
                          </a:rPr>
                        </m:ctrlPr>
                      </m:sSubPr>
                      <m:e>
                        <m:r>
                          <a:rPr lang="fr-FR" b="0" i="1" smtClean="0">
                            <a:solidFill>
                              <a:srgbClr val="00B050"/>
                            </a:solidFill>
                            <a:latin typeface="Cambria Math" panose="02040503050406030204" pitchFamily="18" charset="0"/>
                          </a:rPr>
                          <m:t>𝜖</m:t>
                        </m:r>
                      </m:e>
                      <m:sub>
                        <m:r>
                          <a:rPr lang="fr-FR" b="0" i="1" smtClean="0">
                            <a:solidFill>
                              <a:srgbClr val="00B050"/>
                            </a:solidFill>
                            <a:latin typeface="Cambria Math" panose="02040503050406030204" pitchFamily="18" charset="0"/>
                          </a:rPr>
                          <m:t>𝑛</m:t>
                        </m:r>
                      </m:sub>
                    </m:sSub>
                  </m:oMath>
                </a14:m>
                <a:r>
                  <a:rPr lang="en-CH" dirty="0">
                    <a:solidFill>
                      <a:srgbClr val="00B050"/>
                    </a:solidFill>
                  </a:rPr>
                  <a:t> the </a:t>
                </a:r>
                <a:r>
                  <a:rPr lang="fr-FR" dirty="0" err="1" smtClean="0">
                    <a:solidFill>
                      <a:srgbClr val="00B050"/>
                    </a:solidFill>
                  </a:rPr>
                  <a:t>normalized</a:t>
                </a:r>
                <a:r>
                  <a:rPr lang="en-CH" dirty="0" smtClean="0">
                    <a:solidFill>
                      <a:srgbClr val="00B050"/>
                    </a:solidFill>
                  </a:rPr>
                  <a:t> </a:t>
                </a:r>
                <a:r>
                  <a:rPr lang="en-CH" dirty="0">
                    <a:solidFill>
                      <a:srgbClr val="00B050"/>
                    </a:solidFill>
                  </a:rPr>
                  <a:t>rms </a:t>
                </a:r>
                <a:r>
                  <a:rPr lang="en-CH" dirty="0" smtClean="0">
                    <a:solidFill>
                      <a:srgbClr val="00B050"/>
                    </a:solidFill>
                  </a:rPr>
                  <a:t>emittance</a:t>
                </a:r>
                <a:endParaRPr lang="fr-FR" dirty="0" smtClean="0">
                  <a:solidFill>
                    <a:srgbClr val="00B050"/>
                  </a:solidFill>
                </a:endParaRPr>
              </a:p>
              <a:p>
                <a14:m>
                  <m:oMath xmlns:m="http://schemas.openxmlformats.org/officeDocument/2006/math">
                    <m:sSub>
                      <m:sSubPr>
                        <m:ctrlPr>
                          <a:rPr lang="fr-FR" i="1">
                            <a:solidFill>
                              <a:srgbClr val="00B050"/>
                            </a:solidFill>
                            <a:latin typeface="Cambria Math" panose="02040503050406030204" pitchFamily="18" charset="0"/>
                          </a:rPr>
                        </m:ctrlPr>
                      </m:sSubPr>
                      <m:e>
                        <m:r>
                          <a:rPr lang="fr-FR" i="1">
                            <a:solidFill>
                              <a:srgbClr val="00B050"/>
                            </a:solidFill>
                            <a:latin typeface="Cambria Math" panose="02040503050406030204" pitchFamily="18" charset="0"/>
                          </a:rPr>
                          <m:t>𝜖</m:t>
                        </m:r>
                      </m:e>
                      <m:sub>
                        <m:r>
                          <a:rPr lang="fr-FR" b="0" i="1" smtClean="0">
                            <a:solidFill>
                              <a:srgbClr val="00B050"/>
                            </a:solidFill>
                            <a:latin typeface="Cambria Math" panose="02040503050406030204" pitchFamily="18" charset="0"/>
                          </a:rPr>
                          <m:t>𝐿</m:t>
                        </m:r>
                      </m:sub>
                    </m:sSub>
                  </m:oMath>
                </a14:m>
                <a:r>
                  <a:rPr lang="en-CH" dirty="0">
                    <a:solidFill>
                      <a:srgbClr val="00B050"/>
                    </a:solidFill>
                  </a:rPr>
                  <a:t> the </a:t>
                </a:r>
                <a:r>
                  <a:rPr lang="fr-FR" dirty="0" err="1">
                    <a:solidFill>
                      <a:srgbClr val="00B050"/>
                    </a:solidFill>
                  </a:rPr>
                  <a:t>normalized</a:t>
                </a:r>
                <a:r>
                  <a:rPr lang="en-CH" dirty="0">
                    <a:solidFill>
                      <a:srgbClr val="00B050"/>
                    </a:solidFill>
                  </a:rPr>
                  <a:t> </a:t>
                </a:r>
                <a:r>
                  <a:rPr lang="fr-FR" dirty="0" smtClean="0">
                    <a:solidFill>
                      <a:srgbClr val="00B050"/>
                    </a:solidFill>
                  </a:rPr>
                  <a:t>longitudinal</a:t>
                </a:r>
                <a:r>
                  <a:rPr lang="en-CH" dirty="0" smtClean="0">
                    <a:solidFill>
                      <a:srgbClr val="00B050"/>
                    </a:solidFill>
                  </a:rPr>
                  <a:t> emittance</a:t>
                </a:r>
                <a:endParaRPr lang="fr-FR" dirty="0">
                  <a:solidFill>
                    <a:srgbClr val="00B05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539552" y="3939902"/>
                <a:ext cx="4270336" cy="646331"/>
              </a:xfrm>
              <a:prstGeom prst="rect">
                <a:avLst/>
              </a:prstGeom>
              <a:blipFill>
                <a:blip r:embed="rId5"/>
                <a:stretch>
                  <a:fillRect t="-4717" r="-571" b="-14151"/>
                </a:stretch>
              </a:blipFill>
            </p:spPr>
            <p:txBody>
              <a:bodyPr/>
              <a:lstStyle/>
              <a:p>
                <a:r>
                  <a:rPr lang="fr-FR">
                    <a:noFill/>
                  </a:rPr>
                  <a:t> </a:t>
                </a:r>
              </a:p>
            </p:txBody>
          </p:sp>
        </mc:Fallback>
      </mc:AlternateContent>
      <p:cxnSp>
        <p:nvCxnSpPr>
          <p:cNvPr id="14" name="Connecteur droit avec flèche 13"/>
          <p:cNvCxnSpPr>
            <a:stCxn id="13" idx="3"/>
          </p:cNvCxnSpPr>
          <p:nvPr/>
        </p:nvCxnSpPr>
        <p:spPr>
          <a:xfrm flipV="1">
            <a:off x="4809888" y="3445570"/>
            <a:ext cx="514018" cy="817498"/>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4979497" y="4328997"/>
                <a:ext cx="2921313" cy="369332"/>
              </a:xfrm>
              <a:prstGeom prst="rect">
                <a:avLst/>
              </a:prstGeom>
            </p:spPr>
            <p:txBody>
              <a:bodyPr wrap="square">
                <a:spAutoFit/>
              </a:bodyPr>
              <a:lstStyle/>
              <a:p>
                <a14:m>
                  <m:oMath xmlns:m="http://schemas.openxmlformats.org/officeDocument/2006/math">
                    <m:sSub>
                      <m:sSubPr>
                        <m:ctrlPr>
                          <a:rPr lang="fr-FR" b="0" i="1" smtClean="0">
                            <a:solidFill>
                              <a:srgbClr val="7030A0"/>
                            </a:solidFill>
                            <a:latin typeface="Cambria Math" panose="02040503050406030204" pitchFamily="18" charset="0"/>
                          </a:rPr>
                        </m:ctrlPr>
                      </m:sSubPr>
                      <m:e>
                        <m:r>
                          <a:rPr lang="fr-FR" b="0" i="1" smtClean="0">
                            <a:solidFill>
                              <a:srgbClr val="7030A0"/>
                            </a:solidFill>
                            <a:latin typeface="Cambria Math" panose="02040503050406030204" pitchFamily="18" charset="0"/>
                          </a:rPr>
                          <m:t>𝜎</m:t>
                        </m:r>
                      </m:e>
                      <m:sub>
                        <m:r>
                          <a:rPr lang="fr-FR" b="0" i="1" smtClean="0">
                            <a:solidFill>
                              <a:srgbClr val="7030A0"/>
                            </a:solidFill>
                            <a:latin typeface="Cambria Math" panose="02040503050406030204" pitchFamily="18" charset="0"/>
                          </a:rPr>
                          <m:t>𝛿</m:t>
                        </m:r>
                      </m:sub>
                    </m:sSub>
                  </m:oMath>
                </a14:m>
                <a:r>
                  <a:rPr lang="fr-FR" dirty="0" smtClean="0">
                    <a:solidFill>
                      <a:srgbClr val="7030A0"/>
                    </a:solidFill>
                  </a:rPr>
                  <a:t> the RMS </a:t>
                </a:r>
                <a:r>
                  <a:rPr lang="fr-FR" dirty="0" err="1" smtClean="0">
                    <a:solidFill>
                      <a:srgbClr val="7030A0"/>
                    </a:solidFill>
                  </a:rPr>
                  <a:t>energy</a:t>
                </a:r>
                <a:r>
                  <a:rPr lang="fr-FR" dirty="0" smtClean="0">
                    <a:solidFill>
                      <a:srgbClr val="7030A0"/>
                    </a:solidFill>
                  </a:rPr>
                  <a:t> spread</a:t>
                </a:r>
                <a:endParaRPr lang="fr-FR" dirty="0">
                  <a:solidFill>
                    <a:srgbClr val="7030A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4979497" y="4328997"/>
                <a:ext cx="2921313" cy="369332"/>
              </a:xfrm>
              <a:prstGeom prst="rect">
                <a:avLst/>
              </a:prstGeom>
              <a:blipFill>
                <a:blip r:embed="rId6"/>
                <a:stretch>
                  <a:fillRect t="-8197" r="-835" b="-24590"/>
                </a:stretch>
              </a:blipFill>
            </p:spPr>
            <p:txBody>
              <a:bodyPr/>
              <a:lstStyle/>
              <a:p>
                <a:r>
                  <a:rPr lang="fr-FR">
                    <a:noFill/>
                  </a:rPr>
                  <a:t> </a:t>
                </a:r>
              </a:p>
            </p:txBody>
          </p:sp>
        </mc:Fallback>
      </mc:AlternateContent>
      <p:cxnSp>
        <p:nvCxnSpPr>
          <p:cNvPr id="18" name="Connecteur droit avec flèche 17"/>
          <p:cNvCxnSpPr>
            <a:stCxn id="17" idx="0"/>
          </p:cNvCxnSpPr>
          <p:nvPr/>
        </p:nvCxnSpPr>
        <p:spPr>
          <a:xfrm flipH="1" flipV="1">
            <a:off x="6317198" y="3147814"/>
            <a:ext cx="122956" cy="1181183"/>
          </a:xfrm>
          <a:prstGeom prst="straightConnector1">
            <a:avLst/>
          </a:prstGeom>
          <a:ln>
            <a:solidFill>
              <a:srgbClr val="7030A0"/>
            </a:solidFill>
            <a:tailEnd type="triangle"/>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25" name="Rectangle 24"/>
              <p:cNvSpPr/>
              <p:nvPr/>
            </p:nvSpPr>
            <p:spPr>
              <a:xfrm>
                <a:off x="5724128" y="1625463"/>
                <a:ext cx="3224826" cy="512448"/>
              </a:xfrm>
              <a:prstGeom prst="rect">
                <a:avLst/>
              </a:prstGeom>
            </p:spPr>
            <p:txBody>
              <a:bodyPr wrap="square" lIns="0" tIns="0" rIns="0" bIns="0">
                <a:spAutoFit/>
              </a:bodyPr>
              <a:lstStyle/>
              <a:p>
                <a14:m>
                  <m:oMath xmlns:m="http://schemas.openxmlformats.org/officeDocument/2006/math">
                    <m:sSub>
                      <m:sSubPr>
                        <m:ctrlPr>
                          <a:rPr lang="en-CH" sz="1600" i="1" smtClean="0">
                            <a:solidFill>
                              <a:srgbClr val="996633"/>
                            </a:solidFill>
                            <a:latin typeface="Cambria Math" panose="02040503050406030204" pitchFamily="18" charset="0"/>
                          </a:rPr>
                        </m:ctrlPr>
                      </m:sSubPr>
                      <m:e>
                        <m:r>
                          <a:rPr lang="en-US" sz="1600">
                            <a:solidFill>
                              <a:srgbClr val="996633"/>
                            </a:solidFill>
                            <a:latin typeface="Cambria Math" panose="02040503050406030204" pitchFamily="18" charset="0"/>
                          </a:rPr>
                          <m:t>𝑓</m:t>
                        </m:r>
                      </m:e>
                      <m:sub>
                        <m:r>
                          <a:rPr lang="en-US" sz="1600">
                            <a:solidFill>
                              <a:srgbClr val="996633"/>
                            </a:solidFill>
                            <a:latin typeface="Cambria Math" panose="02040503050406030204" pitchFamily="18" charset="0"/>
                          </a:rPr>
                          <m:t>h𝑔</m:t>
                        </m:r>
                      </m:sub>
                    </m:sSub>
                  </m:oMath>
                </a14:m>
                <a:r>
                  <a:rPr lang="en-CH" sz="1600" dirty="0">
                    <a:solidFill>
                      <a:srgbClr val="996633"/>
                    </a:solidFill>
                  </a:rPr>
                  <a:t> the “</a:t>
                </a:r>
                <a:r>
                  <a:rPr lang="en-US" sz="1600" dirty="0">
                    <a:solidFill>
                      <a:srgbClr val="996633"/>
                    </a:solidFill>
                  </a:rPr>
                  <a:t>hourglass</a:t>
                </a:r>
                <a:r>
                  <a:rPr lang="en-CH" sz="1600" dirty="0">
                    <a:solidFill>
                      <a:srgbClr val="996633"/>
                    </a:solidFill>
                  </a:rPr>
                  <a:t>” luminosity reduction factor a function of </a:t>
                </a:r>
                <a14:m>
                  <m:oMath xmlns:m="http://schemas.openxmlformats.org/officeDocument/2006/math">
                    <m:f>
                      <m:fPr>
                        <m:type m:val="lin"/>
                        <m:ctrlPr>
                          <a:rPr lang="en-CH" sz="1600" i="1">
                            <a:solidFill>
                              <a:srgbClr val="996633"/>
                            </a:solidFill>
                            <a:latin typeface="Cambria Math" panose="02040503050406030204" pitchFamily="18" charset="0"/>
                          </a:rPr>
                        </m:ctrlPr>
                      </m:fPr>
                      <m:num>
                        <m:sSub>
                          <m:sSubPr>
                            <m:ctrlPr>
                              <a:rPr lang="en-CH" sz="1600" i="1">
                                <a:solidFill>
                                  <a:srgbClr val="996633"/>
                                </a:solidFill>
                                <a:latin typeface="Cambria Math" panose="02040503050406030204" pitchFamily="18" charset="0"/>
                              </a:rPr>
                            </m:ctrlPr>
                          </m:sSubPr>
                          <m:e>
                            <m:r>
                              <a:rPr lang="en-CH" sz="1600">
                                <a:solidFill>
                                  <a:srgbClr val="996633"/>
                                </a:solidFill>
                                <a:latin typeface="Cambria Math" panose="02040503050406030204" pitchFamily="18" charset="0"/>
                              </a:rPr>
                              <m:t>𝜎</m:t>
                            </m:r>
                          </m:e>
                          <m:sub>
                            <m:r>
                              <a:rPr lang="en-US" sz="1600">
                                <a:solidFill>
                                  <a:srgbClr val="996633"/>
                                </a:solidFill>
                                <a:latin typeface="Cambria Math" panose="02040503050406030204" pitchFamily="18" charset="0"/>
                              </a:rPr>
                              <m:t>𝑧</m:t>
                            </m:r>
                          </m:sub>
                        </m:sSub>
                      </m:num>
                      <m:den>
                        <m:sSup>
                          <m:sSupPr>
                            <m:ctrlPr>
                              <a:rPr lang="en-CH" sz="1600" i="1">
                                <a:solidFill>
                                  <a:srgbClr val="996633"/>
                                </a:solidFill>
                                <a:latin typeface="Cambria Math" panose="02040503050406030204" pitchFamily="18" charset="0"/>
                              </a:rPr>
                            </m:ctrlPr>
                          </m:sSupPr>
                          <m:e>
                            <m:r>
                              <a:rPr lang="en-CH" sz="1600">
                                <a:solidFill>
                                  <a:srgbClr val="996633"/>
                                </a:solidFill>
                                <a:latin typeface="Cambria Math" panose="02040503050406030204" pitchFamily="18" charset="0"/>
                              </a:rPr>
                              <m:t>𝛽</m:t>
                            </m:r>
                          </m:e>
                          <m:sup>
                            <m:r>
                              <a:rPr lang="en-US" sz="1600">
                                <a:solidFill>
                                  <a:srgbClr val="996633"/>
                                </a:solidFill>
                                <a:latin typeface="Cambria Math" panose="02040503050406030204" pitchFamily="18" charset="0"/>
                              </a:rPr>
                              <m:t>∗</m:t>
                            </m:r>
                          </m:sup>
                        </m:sSup>
                      </m:den>
                    </m:f>
                    <m:r>
                      <a:rPr lang="en-US" sz="1600">
                        <a:solidFill>
                          <a:srgbClr val="996633"/>
                        </a:solidFill>
                        <a:latin typeface="Cambria Math" panose="02040503050406030204" pitchFamily="18" charset="0"/>
                      </a:rPr>
                      <m:t> </m:t>
                    </m:r>
                  </m:oMath>
                </a14:m>
                <a:endParaRPr lang="en-CH" sz="1600" dirty="0">
                  <a:solidFill>
                    <a:srgbClr val="996633"/>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5724128" y="1625463"/>
                <a:ext cx="3224826" cy="512448"/>
              </a:xfrm>
              <a:prstGeom prst="rect">
                <a:avLst/>
              </a:prstGeom>
              <a:blipFill>
                <a:blip r:embed="rId7"/>
                <a:stretch>
                  <a:fillRect l="-3970" t="-23810" r="-10397" b="-119048"/>
                </a:stretch>
              </a:blipFill>
            </p:spPr>
            <p:txBody>
              <a:bodyPr/>
              <a:lstStyle/>
              <a:p>
                <a:r>
                  <a:rPr lang="fr-FR">
                    <a:noFill/>
                  </a:rPr>
                  <a:t> </a:t>
                </a:r>
              </a:p>
            </p:txBody>
          </p:sp>
        </mc:Fallback>
      </mc:AlternateContent>
      <p:cxnSp>
        <p:nvCxnSpPr>
          <p:cNvPr id="31" name="Connecteur droit avec flèche 30"/>
          <p:cNvCxnSpPr>
            <a:stCxn id="25" idx="2"/>
          </p:cNvCxnSpPr>
          <p:nvPr/>
        </p:nvCxnSpPr>
        <p:spPr>
          <a:xfrm flipH="1">
            <a:off x="7020272" y="2137911"/>
            <a:ext cx="316269" cy="686738"/>
          </a:xfrm>
          <a:prstGeom prst="straightConnector1">
            <a:avLst/>
          </a:prstGeom>
          <a:ln>
            <a:solidFill>
              <a:srgbClr val="996633"/>
            </a:solidFill>
            <a:tailEnd type="triangle"/>
          </a:ln>
        </p:spPr>
        <p:style>
          <a:lnRef idx="3">
            <a:schemeClr val="accent1"/>
          </a:lnRef>
          <a:fillRef idx="0">
            <a:schemeClr val="accent1"/>
          </a:fillRef>
          <a:effectRef idx="2">
            <a:schemeClr val="accent1"/>
          </a:effectRef>
          <a:fontRef idx="minor">
            <a:schemeClr val="tx1"/>
          </a:fontRef>
        </p:style>
      </p:cxnSp>
      <p:sp>
        <p:nvSpPr>
          <p:cNvPr id="34" name="Rectangle 33"/>
          <p:cNvSpPr/>
          <p:nvPr/>
        </p:nvSpPr>
        <p:spPr>
          <a:xfrm>
            <a:off x="272312" y="2522240"/>
            <a:ext cx="2150660" cy="923330"/>
          </a:xfrm>
          <a:prstGeom prst="rect">
            <a:avLst/>
          </a:prstGeom>
        </p:spPr>
        <p:txBody>
          <a:bodyPr wrap="square">
            <a:spAutoFit/>
          </a:bodyPr>
          <a:lstStyle/>
          <a:p>
            <a:r>
              <a:rPr lang="en-CH" dirty="0"/>
              <a:t>round muon beams and one bunch per beam</a:t>
            </a:r>
            <a:endParaRPr lang="fr-FR" dirty="0"/>
          </a:p>
        </p:txBody>
      </p:sp>
      <p:pic>
        <p:nvPicPr>
          <p:cNvPr id="7" name="Image 6"/>
          <p:cNvPicPr>
            <a:picLocks noChangeAspect="1"/>
          </p:cNvPicPr>
          <p:nvPr/>
        </p:nvPicPr>
        <p:blipFill>
          <a:blip r:embed="rId8"/>
          <a:stretch>
            <a:fillRect/>
          </a:stretch>
        </p:blipFill>
        <p:spPr>
          <a:xfrm>
            <a:off x="7446691" y="661363"/>
            <a:ext cx="1449288" cy="981035"/>
          </a:xfrm>
          <a:prstGeom prst="rect">
            <a:avLst/>
          </a:prstGeom>
        </p:spPr>
      </p:pic>
      <mc:AlternateContent xmlns:mc="http://schemas.openxmlformats.org/markup-compatibility/2006" xmlns:a14="http://schemas.microsoft.com/office/drawing/2010/main">
        <mc:Choice Requires="a14">
          <p:sp>
            <p:nvSpPr>
              <p:cNvPr id="32" name="Rectangle 31"/>
              <p:cNvSpPr/>
              <p:nvPr/>
            </p:nvSpPr>
            <p:spPr>
              <a:xfrm>
                <a:off x="6879532" y="3453126"/>
                <a:ext cx="2526431" cy="646331"/>
              </a:xfrm>
              <a:prstGeom prst="rect">
                <a:avLst/>
              </a:prstGeom>
            </p:spPr>
            <p:txBody>
              <a:bodyPr wrap="square">
                <a:spAutoFit/>
              </a:bodyPr>
              <a:lstStyle/>
              <a:p>
                <a14:m>
                  <m:oMath xmlns:m="http://schemas.openxmlformats.org/officeDocument/2006/math">
                    <m:acc>
                      <m:accPr>
                        <m:chr m:val="̅"/>
                        <m:ctrlPr>
                          <a:rPr lang="fr-FR" i="1" smtClean="0">
                            <a:solidFill>
                              <a:schemeClr val="accent1">
                                <a:lumMod val="50000"/>
                              </a:schemeClr>
                            </a:solidFill>
                            <a:latin typeface="Cambria Math" panose="02040503050406030204" pitchFamily="18" charset="0"/>
                          </a:rPr>
                        </m:ctrlPr>
                      </m:accPr>
                      <m:e>
                        <m:r>
                          <a:rPr lang="fr-FR" i="1">
                            <a:solidFill>
                              <a:schemeClr val="accent1">
                                <a:lumMod val="50000"/>
                              </a:schemeClr>
                            </a:solidFill>
                            <a:latin typeface="Cambria Math" panose="02040503050406030204" pitchFamily="18" charset="0"/>
                          </a:rPr>
                          <m:t>𝐵</m:t>
                        </m:r>
                      </m:e>
                    </m:acc>
                  </m:oMath>
                </a14:m>
                <a:r>
                  <a:rPr lang="fr-FR" dirty="0" smtClean="0"/>
                  <a:t> </a:t>
                </a:r>
                <a:r>
                  <a:rPr lang="fr-FR" dirty="0" smtClean="0">
                    <a:solidFill>
                      <a:schemeClr val="accent1">
                        <a:lumMod val="50000"/>
                      </a:schemeClr>
                    </a:solidFill>
                  </a:rPr>
                  <a:t>the </a:t>
                </a:r>
                <a:r>
                  <a:rPr lang="fr-FR" dirty="0" err="1" smtClean="0">
                    <a:solidFill>
                      <a:schemeClr val="accent1">
                        <a:lumMod val="50000"/>
                      </a:schemeClr>
                    </a:solidFill>
                  </a:rPr>
                  <a:t>average</a:t>
                </a:r>
                <a:r>
                  <a:rPr lang="fr-FR" dirty="0" smtClean="0">
                    <a:solidFill>
                      <a:schemeClr val="accent1">
                        <a:lumMod val="50000"/>
                      </a:schemeClr>
                    </a:solidFill>
                  </a:rPr>
                  <a:t> </a:t>
                </a:r>
                <a:r>
                  <a:rPr lang="fr-FR" dirty="0" err="1" smtClean="0">
                    <a:solidFill>
                      <a:schemeClr val="accent1">
                        <a:lumMod val="50000"/>
                      </a:schemeClr>
                    </a:solidFill>
                  </a:rPr>
                  <a:t>magnetic</a:t>
                </a:r>
                <a:r>
                  <a:rPr lang="fr-FR" dirty="0" smtClean="0">
                    <a:solidFill>
                      <a:schemeClr val="accent1">
                        <a:lumMod val="50000"/>
                      </a:schemeClr>
                    </a:solidFill>
                  </a:rPr>
                  <a:t> </a:t>
                </a:r>
                <a:r>
                  <a:rPr lang="fr-FR" dirty="0" err="1" smtClean="0">
                    <a:solidFill>
                      <a:schemeClr val="accent1">
                        <a:lumMod val="50000"/>
                      </a:schemeClr>
                    </a:solidFill>
                  </a:rPr>
                  <a:t>field</a:t>
                </a:r>
                <a:endParaRPr lang="fr-FR" dirty="0">
                  <a:solidFill>
                    <a:schemeClr val="accent1">
                      <a:lumMod val="50000"/>
                    </a:schemeClr>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6879532" y="3453126"/>
                <a:ext cx="2526431" cy="646331"/>
              </a:xfrm>
              <a:prstGeom prst="rect">
                <a:avLst/>
              </a:prstGeom>
              <a:blipFill>
                <a:blip r:embed="rId9"/>
                <a:stretch>
                  <a:fillRect l="-2174" t="-4717" b="-14151"/>
                </a:stretch>
              </a:blipFill>
            </p:spPr>
            <p:txBody>
              <a:bodyPr/>
              <a:lstStyle/>
              <a:p>
                <a:r>
                  <a:rPr lang="fr-FR">
                    <a:noFill/>
                  </a:rPr>
                  <a:t> </a:t>
                </a:r>
              </a:p>
            </p:txBody>
          </p:sp>
        </mc:Fallback>
      </mc:AlternateContent>
      <p:cxnSp>
        <p:nvCxnSpPr>
          <p:cNvPr id="42" name="Connecteur droit avec flèche 41"/>
          <p:cNvCxnSpPr>
            <a:stCxn id="32" idx="1"/>
          </p:cNvCxnSpPr>
          <p:nvPr/>
        </p:nvCxnSpPr>
        <p:spPr>
          <a:xfrm flipH="1" flipV="1">
            <a:off x="6570694" y="3147814"/>
            <a:ext cx="308838" cy="628478"/>
          </a:xfrm>
          <a:prstGeom prst="straightConnector1">
            <a:avLst/>
          </a:prstGeom>
          <a:ln>
            <a:solidFill>
              <a:schemeClr val="accent1">
                <a:lumMod val="50000"/>
              </a:schemeClr>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93658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974172A1-1CBF-0B40-9234-7D4D80EC19EA}" type="slidenum">
              <a:rPr lang="en-GB" smtClean="0"/>
              <a:pPr/>
              <a:t>36</a:t>
            </a:fld>
            <a:endParaRPr lang="en-GB" dirty="0"/>
          </a:p>
        </p:txBody>
      </p:sp>
      <p:sp>
        <p:nvSpPr>
          <p:cNvPr id="4" name="Titre 3"/>
          <p:cNvSpPr>
            <a:spLocks noGrp="1"/>
          </p:cNvSpPr>
          <p:nvPr>
            <p:ph type="title"/>
          </p:nvPr>
        </p:nvSpPr>
        <p:spPr/>
        <p:txBody>
          <a:bodyPr/>
          <a:lstStyle/>
          <a:p>
            <a:r>
              <a:rPr lang="fr-FR" dirty="0" smtClean="0"/>
              <a:t>Collider performances:</a:t>
            </a:r>
            <a:br>
              <a:rPr lang="fr-FR" dirty="0" smtClean="0"/>
            </a:br>
            <a:r>
              <a:rPr lang="fr-FR" dirty="0" smtClean="0"/>
              <a:t>How to </a:t>
            </a:r>
            <a:r>
              <a:rPr lang="fr-FR" dirty="0" err="1" smtClean="0"/>
              <a:t>maximize</a:t>
            </a:r>
            <a:r>
              <a:rPr lang="fr-FR" dirty="0" smtClean="0"/>
              <a:t> </a:t>
            </a:r>
            <a:r>
              <a:rPr lang="fr-FR" dirty="0" err="1" smtClean="0"/>
              <a:t>luminosity</a:t>
            </a:r>
            <a:endParaRPr lang="fr-FR" dirty="0"/>
          </a:p>
        </p:txBody>
      </p:sp>
      <mc:AlternateContent xmlns:mc="http://schemas.openxmlformats.org/markup-compatibility/2006" xmlns:a14="http://schemas.microsoft.com/office/drawing/2010/main">
        <mc:Choice Requires="a14">
          <p:sp>
            <p:nvSpPr>
              <p:cNvPr id="9" name="Rectangle 8"/>
              <p:cNvSpPr/>
              <p:nvPr/>
            </p:nvSpPr>
            <p:spPr>
              <a:xfrm>
                <a:off x="1532928" y="2750540"/>
                <a:ext cx="3744416" cy="923330"/>
              </a:xfrm>
              <a:prstGeom prst="rect">
                <a:avLst/>
              </a:prstGeom>
            </p:spPr>
            <p:txBody>
              <a:bodyPr wrap="square">
                <a:spAutoFit/>
              </a:bodyPr>
              <a:lstStyle/>
              <a:p>
                <a:r>
                  <a:rPr lang="en-CH" dirty="0">
                    <a:solidFill>
                      <a:srgbClr val="0070C0"/>
                    </a:solidFill>
                  </a:rPr>
                  <a:t>Constant </a:t>
                </a:r>
                <a14:m>
                  <m:oMath xmlns:m="http://schemas.openxmlformats.org/officeDocument/2006/math">
                    <m:r>
                      <a:rPr lang="en-US" i="1">
                        <a:solidFill>
                          <a:srgbClr val="0070C0"/>
                        </a:solidFill>
                        <a:latin typeface="Cambria Math" panose="02040503050406030204" pitchFamily="18" charset="0"/>
                      </a:rPr>
                      <m:t>11.83 </m:t>
                    </m:r>
                    <m:sSup>
                      <m:sSupPr>
                        <m:ctrlPr>
                          <a:rPr lang="en-US" i="1">
                            <a:solidFill>
                              <a:srgbClr val="0070C0"/>
                            </a:solidFill>
                            <a:latin typeface="Cambria Math" panose="02040503050406030204" pitchFamily="18" charset="0"/>
                          </a:rPr>
                        </m:ctrlPr>
                      </m:sSupPr>
                      <m:e>
                        <m:r>
                          <m:rPr>
                            <m:nor/>
                          </m:rPr>
                          <a:rPr lang="en-US">
                            <a:solidFill>
                              <a:srgbClr val="0070C0"/>
                            </a:solidFill>
                            <a:latin typeface="Cambria Math" panose="02040503050406030204" pitchFamily="18" charset="0"/>
                          </a:rPr>
                          <m:t>T</m:t>
                        </m:r>
                      </m:e>
                      <m:sup>
                        <m:r>
                          <a:rPr lang="en-US" i="1">
                            <a:solidFill>
                              <a:srgbClr val="0070C0"/>
                            </a:solidFill>
                            <a:latin typeface="Cambria Math" panose="02040503050406030204" pitchFamily="18" charset="0"/>
                          </a:rPr>
                          <m:t>−1</m:t>
                        </m:r>
                      </m:sup>
                    </m:sSup>
                  </m:oMath>
                </a14:m>
                <a:r>
                  <a:rPr lang="fr-FR" dirty="0" smtClean="0">
                    <a:solidFill>
                      <a:srgbClr val="0070C0"/>
                    </a:solidFill>
                  </a:rPr>
                  <a:t>: </a:t>
                </a:r>
              </a:p>
              <a:p>
                <a:r>
                  <a:rPr lang="fr-FR" dirty="0" smtClean="0">
                    <a:solidFill>
                      <a:srgbClr val="0070C0"/>
                    </a:solidFill>
                  </a:rPr>
                  <a:t>Nothing to do </a:t>
                </a:r>
              </a:p>
              <a:p>
                <a:r>
                  <a:rPr lang="fr-FR" dirty="0" err="1">
                    <a:solidFill>
                      <a:srgbClr val="0070C0"/>
                    </a:solidFill>
                  </a:rPr>
                  <a:t>W</a:t>
                </a:r>
                <a:r>
                  <a:rPr lang="fr-FR" dirty="0" err="1" smtClean="0">
                    <a:solidFill>
                      <a:srgbClr val="0070C0"/>
                    </a:solidFill>
                  </a:rPr>
                  <a:t>e</a:t>
                </a:r>
                <a:r>
                  <a:rPr lang="fr-FR" dirty="0" smtClean="0">
                    <a:solidFill>
                      <a:srgbClr val="0070C0"/>
                    </a:solidFill>
                  </a:rPr>
                  <a:t> </a:t>
                </a:r>
                <a:r>
                  <a:rPr lang="fr-FR" dirty="0" err="1" smtClean="0">
                    <a:solidFill>
                      <a:srgbClr val="0070C0"/>
                    </a:solidFill>
                  </a:rPr>
                  <a:t>cannot</a:t>
                </a:r>
                <a:r>
                  <a:rPr lang="fr-FR" dirty="0" smtClean="0">
                    <a:solidFill>
                      <a:srgbClr val="0070C0"/>
                    </a:solidFill>
                  </a:rPr>
                  <a:t> change the </a:t>
                </a:r>
                <a:r>
                  <a:rPr lang="fr-FR" dirty="0" err="1" smtClean="0">
                    <a:solidFill>
                      <a:srgbClr val="0070C0"/>
                    </a:solidFill>
                  </a:rPr>
                  <a:t>physics</a:t>
                </a:r>
                <a:r>
                  <a:rPr lang="fr-FR" dirty="0" smtClean="0">
                    <a:solidFill>
                      <a:srgbClr val="0070C0"/>
                    </a:solidFill>
                  </a:rPr>
                  <a:t> ;-)</a:t>
                </a:r>
                <a:endParaRPr lang="en-CH" dirty="0">
                  <a:solidFill>
                    <a:srgbClr val="0070C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532928" y="2750540"/>
                <a:ext cx="3744416" cy="923330"/>
              </a:xfrm>
              <a:prstGeom prst="rect">
                <a:avLst/>
              </a:prstGeom>
              <a:blipFill>
                <a:blip r:embed="rId3"/>
                <a:stretch>
                  <a:fillRect l="-1301" t="-3289" b="-9211"/>
                </a:stretch>
              </a:blipFill>
            </p:spPr>
            <p:txBody>
              <a:bodyPr/>
              <a:lstStyle/>
              <a:p>
                <a:r>
                  <a:rPr lang="fr-FR">
                    <a:noFill/>
                  </a:rPr>
                  <a:t> </a:t>
                </a:r>
              </a:p>
            </p:txBody>
          </p:sp>
        </mc:Fallback>
      </mc:AlternateContent>
      <p:sp>
        <p:nvSpPr>
          <p:cNvPr id="21" name="Accolade ouvrante 20"/>
          <p:cNvSpPr/>
          <p:nvPr/>
        </p:nvSpPr>
        <p:spPr>
          <a:xfrm rot="16200000">
            <a:off x="3365924" y="1739775"/>
            <a:ext cx="465654" cy="1365870"/>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mc:AlternateContent xmlns:mc="http://schemas.openxmlformats.org/markup-compatibility/2006">
        <mc:Choice xmlns:a14="http://schemas.microsoft.com/office/drawing/2010/main" Requires="a14">
          <p:sp>
            <p:nvSpPr>
              <p:cNvPr id="8" name="Espace réservé du contenu 4"/>
              <p:cNvSpPr txBox="1">
                <a:spLocks/>
              </p:cNvSpPr>
              <p:nvPr/>
            </p:nvSpPr>
            <p:spPr>
              <a:xfrm>
                <a:off x="1879408" y="1275607"/>
                <a:ext cx="5969192" cy="1167948"/>
              </a:xfrm>
              <a:prstGeom prst="rect">
                <a:avLst/>
              </a:prstGeom>
            </p:spPr>
            <p:txBody>
              <a:bodyPr wrap="square" tIns="45720">
                <a:spAutoFit/>
              </a:bodyPr>
              <a:lstStyle>
                <a:lvl1pPr marL="342900" indent="-342900" algn="l" defTabSz="457200" rtl="0" eaLnBrk="1" latinLnBrk="0" hangingPunct="1">
                  <a:spcBef>
                    <a:spcPct val="20000"/>
                  </a:spcBef>
                  <a:spcAft>
                    <a:spcPts val="600"/>
                  </a:spcAft>
                  <a:buClr>
                    <a:schemeClr val="accent1"/>
                  </a:buClr>
                  <a:buFont typeface="Wingdings" charset="2"/>
                  <a:buChar char="§"/>
                  <a:defRPr sz="2800" kern="1200">
                    <a:solidFill>
                      <a:schemeClr val="tx1"/>
                    </a:solidFill>
                    <a:latin typeface="+mj-lt"/>
                    <a:ea typeface="+mn-ea"/>
                    <a:cs typeface="Arial Narrow"/>
                  </a:defRPr>
                </a:lvl1pPr>
                <a:lvl2pPr marL="742950" indent="-285750" algn="l" defTabSz="457200" rtl="0" eaLnBrk="1" latinLnBrk="0" hangingPunct="1">
                  <a:spcBef>
                    <a:spcPct val="20000"/>
                  </a:spcBef>
                  <a:spcAft>
                    <a:spcPts val="600"/>
                  </a:spcAft>
                  <a:buClr>
                    <a:schemeClr val="accent1"/>
                  </a:buClr>
                  <a:buFont typeface="Wingdings" charset="2"/>
                  <a:buChar char="§"/>
                  <a:defRPr sz="2400" kern="1200">
                    <a:solidFill>
                      <a:schemeClr val="tx1"/>
                    </a:solidFill>
                    <a:latin typeface="+mj-lt"/>
                    <a:ea typeface="+mn-ea"/>
                    <a:cs typeface="Arial Narrow"/>
                  </a:defRPr>
                </a:lvl2pPr>
                <a:lvl3pPr marL="1143000" indent="-228600" algn="l" defTabSz="457200" rtl="0" eaLnBrk="1" latinLnBrk="0" hangingPunct="1">
                  <a:spcBef>
                    <a:spcPct val="20000"/>
                  </a:spcBef>
                  <a:spcAft>
                    <a:spcPts val="600"/>
                  </a:spcAft>
                  <a:buClr>
                    <a:schemeClr val="accent1"/>
                  </a:buClr>
                  <a:buFont typeface="Wingdings" charset="2"/>
                  <a:buChar char="§"/>
                  <a:defRPr sz="2000" kern="1200">
                    <a:solidFill>
                      <a:schemeClr val="tx1"/>
                    </a:solidFill>
                    <a:latin typeface="+mj-lt"/>
                    <a:ea typeface="+mn-ea"/>
                    <a:cs typeface="Arial Narrow"/>
                  </a:defRPr>
                </a:lvl3pPr>
                <a:lvl4pPr marL="1600200" indent="-228600" algn="l" defTabSz="457200" rtl="0" eaLnBrk="1" latinLnBrk="0" hangingPunct="1">
                  <a:spcBef>
                    <a:spcPct val="20000"/>
                  </a:spcBef>
                  <a:spcAft>
                    <a:spcPts val="600"/>
                  </a:spcAft>
                  <a:buClr>
                    <a:schemeClr val="accent1"/>
                  </a:buClr>
                  <a:buFont typeface="Wingdings" charset="2"/>
                  <a:buChar char="§"/>
                  <a:defRPr sz="2000" kern="1200">
                    <a:solidFill>
                      <a:schemeClr val="tx1"/>
                    </a:solidFill>
                    <a:latin typeface="+mj-lt"/>
                    <a:ea typeface="+mn-ea"/>
                    <a:cs typeface="Arial Narrow"/>
                  </a:defRPr>
                </a:lvl4pPr>
                <a:lvl5pPr marL="2057400" indent="-228600" algn="l" defTabSz="457200" rtl="0" eaLnBrk="1" latinLnBrk="0" hangingPunct="1">
                  <a:spcBef>
                    <a:spcPct val="20000"/>
                  </a:spcBef>
                  <a:spcAft>
                    <a:spcPts val="600"/>
                  </a:spcAft>
                  <a:buClr>
                    <a:schemeClr val="accent1"/>
                  </a:buClr>
                  <a:buFont typeface="Wingdings" charset="2"/>
                  <a:buChar char="§"/>
                  <a:defRPr sz="2000" kern="1200">
                    <a:solidFill>
                      <a:schemeClr val="tx1"/>
                    </a:solidFill>
                    <a:latin typeface="+mj-lt"/>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acc>
                        <m:accPr>
                          <m:chr m:val="̅"/>
                          <m:ctrlPr>
                            <a:rPr lang="fr-FR" i="1">
                              <a:latin typeface="Cambria Math" panose="02040503050406030204" pitchFamily="18" charset="0"/>
                            </a:rPr>
                          </m:ctrlPr>
                        </m:accPr>
                        <m:e>
                          <m:r>
                            <a:rPr lang="fr-FR" i="1">
                              <a:latin typeface="Cambria Math" panose="02040503050406030204" pitchFamily="18" charset="0"/>
                            </a:rPr>
                            <m:t>𝐿</m:t>
                          </m:r>
                        </m:e>
                      </m:acc>
                      <m:r>
                        <a:rPr lang="en-US" i="1" smtClean="0">
                          <a:latin typeface="Cambria Math" panose="02040503050406030204" pitchFamily="18" charset="0"/>
                        </a:rPr>
                        <m:t>=</m:t>
                      </m:r>
                      <m:f>
                        <m:fPr>
                          <m:ctrlPr>
                            <a:rPr lang="en-US" i="1">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𝑒</m:t>
                          </m:r>
                          <m:r>
                            <a:rPr lang="en-US" i="1">
                              <a:solidFill>
                                <a:srgbClr val="0070C0"/>
                              </a:solidFill>
                              <a:latin typeface="Cambria Math" panose="02040503050406030204" pitchFamily="18" charset="0"/>
                            </a:rPr>
                            <m:t> </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rPr>
                                <m:t>𝑐</m:t>
                              </m:r>
                            </m:e>
                            <m:sup>
                              <m:r>
                                <a:rPr lang="en-US" i="1">
                                  <a:solidFill>
                                    <a:srgbClr val="0070C0"/>
                                  </a:solidFill>
                                  <a:latin typeface="Cambria Math" panose="02040503050406030204" pitchFamily="18" charset="0"/>
                                </a:rPr>
                                <m:t>2</m:t>
                              </m:r>
                            </m:sup>
                          </m:sSup>
                          <m:r>
                            <a:rPr lang="en-US" i="1">
                              <a:solidFill>
                                <a:srgbClr val="0070C0"/>
                              </a:solidFill>
                              <a:latin typeface="Cambria Math" panose="02040503050406030204" pitchFamily="18" charset="0"/>
                            </a:rPr>
                            <m:t> </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𝑇</m:t>
                              </m:r>
                            </m:e>
                            <m:sub>
                              <m:r>
                                <a:rPr lang="en-US" i="1">
                                  <a:solidFill>
                                    <a:srgbClr val="0070C0"/>
                                  </a:solidFill>
                                  <a:latin typeface="Cambria Math" panose="02040503050406030204" pitchFamily="18" charset="0"/>
                                  <a:ea typeface="Cambria Math" panose="02040503050406030204" pitchFamily="18" charset="0"/>
                                </a:rPr>
                                <m:t>𝜇</m:t>
                              </m:r>
                            </m:sub>
                          </m:sSub>
                        </m:num>
                        <m:den>
                          <m:r>
                            <a:rPr lang="en-US" i="1">
                              <a:solidFill>
                                <a:srgbClr val="0070C0"/>
                              </a:solidFill>
                              <a:latin typeface="Cambria Math" panose="02040503050406030204" pitchFamily="18" charset="0"/>
                            </a:rPr>
                            <m:t>16 </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ea typeface="Cambria Math" panose="02040503050406030204" pitchFamily="18" charset="0"/>
                                </a:rPr>
                                <m:t>𝜋</m:t>
                              </m:r>
                            </m:e>
                            <m:sup>
                              <m:r>
                                <a:rPr lang="en-US" i="1">
                                  <a:solidFill>
                                    <a:srgbClr val="0070C0"/>
                                  </a:solidFill>
                                  <a:latin typeface="Cambria Math" panose="02040503050406030204" pitchFamily="18" charset="0"/>
                                </a:rPr>
                                <m:t>2</m:t>
                              </m:r>
                            </m:sup>
                          </m:sSup>
                          <m:r>
                            <a:rPr lang="en-US" i="1">
                              <a:solidFill>
                                <a:srgbClr val="0070C0"/>
                              </a:solidFill>
                              <a:latin typeface="Cambria Math" panose="02040503050406030204" pitchFamily="18" charset="0"/>
                            </a:rPr>
                            <m:t> </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𝐸</m:t>
                              </m:r>
                            </m:e>
                            <m:sub>
                              <m:r>
                                <a:rPr lang="en-US" i="1">
                                  <a:solidFill>
                                    <a:srgbClr val="0070C0"/>
                                  </a:solidFill>
                                  <a:latin typeface="Cambria Math" panose="02040503050406030204" pitchFamily="18" charset="0"/>
                                  <a:ea typeface="Cambria Math" panose="02040503050406030204" pitchFamily="18" charset="0"/>
                                </a:rPr>
                                <m:t>𝜇</m:t>
                              </m:r>
                            </m:sub>
                          </m:sSub>
                        </m:den>
                      </m:f>
                      <m:r>
                        <a:rPr lang="en-US" i="1">
                          <a:latin typeface="Cambria Math" panose="02040503050406030204" pitchFamily="18" charset="0"/>
                        </a:rPr>
                        <m:t> </m:t>
                      </m:r>
                      <m:r>
                        <a:rPr lang="en-US" i="1" smtClean="0">
                          <a:solidFill>
                            <a:schemeClr val="accent2"/>
                          </a:solidFill>
                          <a:latin typeface="Cambria Math" panose="02040503050406030204" pitchFamily="18" charset="0"/>
                        </a:rPr>
                        <m:t> </m:t>
                      </m:r>
                      <m:f>
                        <m:fPr>
                          <m:ctrlPr>
                            <a:rPr lang="en-US" i="1" smtClean="0">
                              <a:solidFill>
                                <a:srgbClr val="008000"/>
                              </a:solidFill>
                              <a:latin typeface="Cambria Math" panose="02040503050406030204" pitchFamily="18" charset="0"/>
                            </a:rPr>
                          </m:ctrlPr>
                        </m:fPr>
                        <m:num>
                          <m:d>
                            <m:dPr>
                              <m:ctrlPr>
                                <a:rPr lang="en-US" i="1">
                                  <a:solidFill>
                                    <a:srgbClr val="008000"/>
                                  </a:solidFill>
                                  <a:latin typeface="Cambria Math" panose="02040503050406030204" pitchFamily="18" charset="0"/>
                                </a:rPr>
                              </m:ctrlPr>
                            </m:dPr>
                            <m:e>
                              <m:sSub>
                                <m:sSubPr>
                                  <m:ctrlPr>
                                    <a:rPr lang="en-US" i="1">
                                      <a:solidFill>
                                        <a:srgbClr val="008000"/>
                                      </a:solidFill>
                                      <a:latin typeface="Cambria Math" panose="02040503050406030204" pitchFamily="18" charset="0"/>
                                    </a:rPr>
                                  </m:ctrlPr>
                                </m:sSubPr>
                                <m:e>
                                  <m:r>
                                    <a:rPr lang="en-US" i="1">
                                      <a:solidFill>
                                        <a:srgbClr val="008000"/>
                                      </a:solidFill>
                                      <a:latin typeface="Cambria Math" panose="02040503050406030204" pitchFamily="18" charset="0"/>
                                    </a:rPr>
                                    <m:t>𝑓</m:t>
                                  </m:r>
                                </m:e>
                                <m:sub>
                                  <m:r>
                                    <a:rPr lang="en-US" i="1">
                                      <a:solidFill>
                                        <a:srgbClr val="008000"/>
                                      </a:solidFill>
                                      <a:latin typeface="Cambria Math" panose="02040503050406030204" pitchFamily="18" charset="0"/>
                                    </a:rPr>
                                    <m:t>𝑟</m:t>
                                  </m:r>
                                </m:sub>
                              </m:sSub>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rPr>
                                <m:t>𝑁</m:t>
                              </m:r>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ea typeface="Cambria Math" panose="02040503050406030204" pitchFamily="18" charset="0"/>
                                </a:rPr>
                                <m:t>𝛾</m:t>
                              </m:r>
                            </m:e>
                          </m:d>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rPr>
                            <m:t>𝑁</m:t>
                          </m:r>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ea typeface="Cambria Math" panose="02040503050406030204" pitchFamily="18" charset="0"/>
                            </a:rPr>
                            <m:t>𝛾</m:t>
                          </m:r>
                          <m:r>
                            <a:rPr lang="en-US" i="1">
                              <a:solidFill>
                                <a:srgbClr val="008000"/>
                              </a:solidFill>
                              <a:latin typeface="Cambria Math" panose="02040503050406030204" pitchFamily="18" charset="0"/>
                              <a:ea typeface="Cambria Math" panose="02040503050406030204" pitchFamily="18" charset="0"/>
                            </a:rPr>
                            <m:t> </m:t>
                          </m:r>
                        </m:num>
                        <m:den>
                          <m:r>
                            <a:rPr lang="en-US" i="1">
                              <a:solidFill>
                                <a:srgbClr val="008000"/>
                              </a:solidFill>
                              <a:latin typeface="Cambria Math" panose="02040503050406030204" pitchFamily="18" charset="0"/>
                              <a:ea typeface="Cambria Math" panose="02040503050406030204" pitchFamily="18" charset="0"/>
                            </a:rPr>
                            <m:t> </m:t>
                          </m:r>
                          <m:sSub>
                            <m:sSubPr>
                              <m:ctrlPr>
                                <a:rPr lang="en-US" i="1">
                                  <a:solidFill>
                                    <a:srgbClr val="008000"/>
                                  </a:solidFill>
                                  <a:latin typeface="Cambria Math" panose="02040503050406030204" pitchFamily="18" charset="0"/>
                                  <a:ea typeface="Cambria Math" panose="02040503050406030204" pitchFamily="18" charset="0"/>
                                </a:rPr>
                              </m:ctrlPr>
                            </m:sSubPr>
                            <m:e>
                              <m:r>
                                <a:rPr lang="en-US" i="1">
                                  <a:solidFill>
                                    <a:srgbClr val="008000"/>
                                  </a:solidFill>
                                  <a:latin typeface="Cambria Math" panose="02040503050406030204" pitchFamily="18" charset="0"/>
                                  <a:ea typeface="Cambria Math" panose="02040503050406030204" pitchFamily="18" charset="0"/>
                                </a:rPr>
                                <m:t>𝜀</m:t>
                              </m:r>
                            </m:e>
                            <m:sub>
                              <m:r>
                                <a:rPr lang="en-US" i="1">
                                  <a:solidFill>
                                    <a:srgbClr val="008000"/>
                                  </a:solidFill>
                                  <a:latin typeface="Cambria Math" panose="02040503050406030204" pitchFamily="18" charset="0"/>
                                  <a:ea typeface="Cambria Math" panose="02040503050406030204" pitchFamily="18" charset="0"/>
                                </a:rPr>
                                <m:t>𝑛</m:t>
                              </m:r>
                            </m:sub>
                          </m:sSub>
                          <m:r>
                            <a:rPr lang="en-US" i="1">
                              <a:solidFill>
                                <a:srgbClr val="008000"/>
                              </a:solidFill>
                              <a:latin typeface="Cambria Math" panose="02040503050406030204" pitchFamily="18" charset="0"/>
                              <a:ea typeface="Cambria Math" panose="02040503050406030204" pitchFamily="18" charset="0"/>
                            </a:rPr>
                            <m:t> </m:t>
                          </m:r>
                          <m:sSub>
                            <m:sSubPr>
                              <m:ctrlPr>
                                <a:rPr lang="en-US" i="1">
                                  <a:solidFill>
                                    <a:srgbClr val="008000"/>
                                  </a:solidFill>
                                  <a:latin typeface="Cambria Math" panose="02040503050406030204" pitchFamily="18" charset="0"/>
                                  <a:ea typeface="Cambria Math" panose="02040503050406030204" pitchFamily="18" charset="0"/>
                                </a:rPr>
                              </m:ctrlPr>
                            </m:sSubPr>
                            <m:e>
                              <m:r>
                                <a:rPr lang="en-US" i="1">
                                  <a:solidFill>
                                    <a:srgbClr val="008000"/>
                                  </a:solidFill>
                                  <a:latin typeface="Cambria Math" panose="02040503050406030204" pitchFamily="18" charset="0"/>
                                  <a:ea typeface="Cambria Math" panose="02040503050406030204" pitchFamily="18" charset="0"/>
                                </a:rPr>
                                <m:t>𝜀</m:t>
                              </m:r>
                            </m:e>
                            <m:sub>
                              <m:r>
                                <a:rPr lang="en-US" i="1">
                                  <a:solidFill>
                                    <a:srgbClr val="008000"/>
                                  </a:solidFill>
                                  <a:latin typeface="Cambria Math" panose="02040503050406030204" pitchFamily="18" charset="0"/>
                                  <a:ea typeface="Cambria Math" panose="02040503050406030204" pitchFamily="18" charset="0"/>
                                </a:rPr>
                                <m:t>𝐿</m:t>
                              </m:r>
                            </m:sub>
                          </m:sSub>
                        </m:den>
                      </m:f>
                      <m:sSub>
                        <m:sSubPr>
                          <m:ctrlPr>
                            <a:rPr lang="en-US" i="1">
                              <a:solidFill>
                                <a:srgbClr val="FF7F00"/>
                              </a:solidFill>
                              <a:latin typeface="Cambria Math" panose="02040503050406030204" pitchFamily="18" charset="0"/>
                            </a:rPr>
                          </m:ctrlPr>
                        </m:sSubPr>
                        <m:e>
                          <m:sSub>
                            <m:sSubPr>
                              <m:ctrlPr>
                                <a:rPr lang="en-US" i="1">
                                  <a:solidFill>
                                    <a:srgbClr val="FF7F00"/>
                                  </a:solidFill>
                                  <a:latin typeface="Cambria Math" panose="02040503050406030204" pitchFamily="18" charset="0"/>
                                </a:rPr>
                              </m:ctrlPr>
                            </m:sSubPr>
                            <m:e>
                              <m:acc>
                                <m:accPr>
                                  <m:chr m:val="̅"/>
                                  <m:ctrlPr>
                                    <a:rPr lang="en-US" i="1">
                                      <a:solidFill>
                                        <a:srgbClr val="FF7F00"/>
                                      </a:solidFill>
                                      <a:latin typeface="Cambria Math" panose="02040503050406030204" pitchFamily="18" charset="0"/>
                                    </a:rPr>
                                  </m:ctrlPr>
                                </m:accPr>
                                <m:e>
                                  <m:r>
                                    <a:rPr lang="en-US" i="1">
                                      <a:solidFill>
                                        <a:srgbClr val="FF7F00"/>
                                      </a:solidFill>
                                      <a:latin typeface="Cambria Math" panose="02040503050406030204" pitchFamily="18" charset="0"/>
                                    </a:rPr>
                                    <m:t>𝐵</m:t>
                                  </m:r>
                                </m:e>
                              </m:acc>
                              <m:r>
                                <a:rPr lang="en-US" i="1">
                                  <a:solidFill>
                                    <a:srgbClr val="FF7F00"/>
                                  </a:solidFill>
                                  <a:latin typeface="Cambria Math" panose="02040503050406030204" pitchFamily="18" charset="0"/>
                                  <a:ea typeface="Cambria Math" panose="02040503050406030204" pitchFamily="18" charset="0"/>
                                </a:rPr>
                                <m:t>𝜎</m:t>
                              </m:r>
                            </m:e>
                            <m:sub>
                              <m:r>
                                <a:rPr lang="en-US" i="1">
                                  <a:solidFill>
                                    <a:srgbClr val="FF7F00"/>
                                  </a:solidFill>
                                  <a:latin typeface="Cambria Math" panose="02040503050406030204" pitchFamily="18" charset="0"/>
                                  <a:ea typeface="Cambria Math" panose="02040503050406030204" pitchFamily="18" charset="0"/>
                                </a:rPr>
                                <m:t>𝛿</m:t>
                              </m:r>
                            </m:sub>
                          </m:sSub>
                          <m:r>
                            <a:rPr lang="en-US" i="1">
                              <a:solidFill>
                                <a:srgbClr val="FF7F00"/>
                              </a:solidFill>
                              <a:latin typeface="Cambria Math" panose="02040503050406030204" pitchFamily="18" charset="0"/>
                            </a:rPr>
                            <m:t>𝑓</m:t>
                          </m:r>
                        </m:e>
                        <m:sub>
                          <m:r>
                            <a:rPr lang="en-US" i="1">
                              <a:solidFill>
                                <a:srgbClr val="FF7F00"/>
                              </a:solidFill>
                              <a:latin typeface="Cambria Math" panose="02040503050406030204" pitchFamily="18" charset="0"/>
                            </a:rPr>
                            <m:t>h𝑔</m:t>
                          </m:r>
                        </m:sub>
                      </m:sSub>
                    </m:oMath>
                  </m:oMathPara>
                </a14:m>
                <a:endParaRPr lang="en-CH" dirty="0"/>
              </a:p>
            </p:txBody>
          </p:sp>
        </mc:Choice>
        <mc:Fallback>
          <p:sp>
            <p:nvSpPr>
              <p:cNvPr id="8" name="Espace réservé du contenu 4"/>
              <p:cNvSpPr txBox="1">
                <a:spLocks noRot="1" noChangeAspect="1" noMove="1" noResize="1" noEditPoints="1" noAdjustHandles="1" noChangeArrowheads="1" noChangeShapeType="1" noTextEdit="1"/>
              </p:cNvSpPr>
              <p:nvPr/>
            </p:nvSpPr>
            <p:spPr>
              <a:xfrm>
                <a:off x="1879408" y="1275607"/>
                <a:ext cx="5969192" cy="1167948"/>
              </a:xfrm>
              <a:prstGeom prst="rect">
                <a:avLst/>
              </a:prstGeom>
              <a:blipFill>
                <a:blip r:embed="rId4"/>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6122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Espace réservé du contenu 4"/>
              <p:cNvSpPr txBox="1">
                <a:spLocks/>
              </p:cNvSpPr>
              <p:nvPr/>
            </p:nvSpPr>
            <p:spPr>
              <a:xfrm>
                <a:off x="1879408" y="1275607"/>
                <a:ext cx="5969192" cy="1167948"/>
              </a:xfrm>
              <a:prstGeom prst="rect">
                <a:avLst/>
              </a:prstGeom>
            </p:spPr>
            <p:txBody>
              <a:bodyPr wrap="square" tIns="45720">
                <a:spAutoFit/>
              </a:bodyPr>
              <a:lstStyle>
                <a:lvl1pPr marL="342900" indent="-342900" algn="l" defTabSz="457200" rtl="0" eaLnBrk="1" latinLnBrk="0" hangingPunct="1">
                  <a:spcBef>
                    <a:spcPct val="20000"/>
                  </a:spcBef>
                  <a:spcAft>
                    <a:spcPts val="600"/>
                  </a:spcAft>
                  <a:buClr>
                    <a:schemeClr val="accent1"/>
                  </a:buClr>
                  <a:buFont typeface="Wingdings" charset="2"/>
                  <a:buChar char="§"/>
                  <a:defRPr sz="2800" kern="1200">
                    <a:solidFill>
                      <a:schemeClr val="tx1"/>
                    </a:solidFill>
                    <a:latin typeface="+mj-lt"/>
                    <a:ea typeface="+mn-ea"/>
                    <a:cs typeface="Arial Narrow"/>
                  </a:defRPr>
                </a:lvl1pPr>
                <a:lvl2pPr marL="742950" indent="-285750" algn="l" defTabSz="457200" rtl="0" eaLnBrk="1" latinLnBrk="0" hangingPunct="1">
                  <a:spcBef>
                    <a:spcPct val="20000"/>
                  </a:spcBef>
                  <a:spcAft>
                    <a:spcPts val="600"/>
                  </a:spcAft>
                  <a:buClr>
                    <a:schemeClr val="accent1"/>
                  </a:buClr>
                  <a:buFont typeface="Wingdings" charset="2"/>
                  <a:buChar char="§"/>
                  <a:defRPr sz="2400" kern="1200">
                    <a:solidFill>
                      <a:schemeClr val="tx1"/>
                    </a:solidFill>
                    <a:latin typeface="+mj-lt"/>
                    <a:ea typeface="+mn-ea"/>
                    <a:cs typeface="Arial Narrow"/>
                  </a:defRPr>
                </a:lvl2pPr>
                <a:lvl3pPr marL="1143000" indent="-228600" algn="l" defTabSz="457200" rtl="0" eaLnBrk="1" latinLnBrk="0" hangingPunct="1">
                  <a:spcBef>
                    <a:spcPct val="20000"/>
                  </a:spcBef>
                  <a:spcAft>
                    <a:spcPts val="600"/>
                  </a:spcAft>
                  <a:buClr>
                    <a:schemeClr val="accent1"/>
                  </a:buClr>
                  <a:buFont typeface="Wingdings" charset="2"/>
                  <a:buChar char="§"/>
                  <a:defRPr sz="2000" kern="1200">
                    <a:solidFill>
                      <a:schemeClr val="tx1"/>
                    </a:solidFill>
                    <a:latin typeface="+mj-lt"/>
                    <a:ea typeface="+mn-ea"/>
                    <a:cs typeface="Arial Narrow"/>
                  </a:defRPr>
                </a:lvl3pPr>
                <a:lvl4pPr marL="1600200" indent="-228600" algn="l" defTabSz="457200" rtl="0" eaLnBrk="1" latinLnBrk="0" hangingPunct="1">
                  <a:spcBef>
                    <a:spcPct val="20000"/>
                  </a:spcBef>
                  <a:spcAft>
                    <a:spcPts val="600"/>
                  </a:spcAft>
                  <a:buClr>
                    <a:schemeClr val="accent1"/>
                  </a:buClr>
                  <a:buFont typeface="Wingdings" charset="2"/>
                  <a:buChar char="§"/>
                  <a:defRPr sz="2000" kern="1200">
                    <a:solidFill>
                      <a:schemeClr val="tx1"/>
                    </a:solidFill>
                    <a:latin typeface="+mj-lt"/>
                    <a:ea typeface="+mn-ea"/>
                    <a:cs typeface="Arial Narrow"/>
                  </a:defRPr>
                </a:lvl4pPr>
                <a:lvl5pPr marL="2057400" indent="-228600" algn="l" defTabSz="457200" rtl="0" eaLnBrk="1" latinLnBrk="0" hangingPunct="1">
                  <a:spcBef>
                    <a:spcPct val="20000"/>
                  </a:spcBef>
                  <a:spcAft>
                    <a:spcPts val="600"/>
                  </a:spcAft>
                  <a:buClr>
                    <a:schemeClr val="accent1"/>
                  </a:buClr>
                  <a:buFont typeface="Wingdings" charset="2"/>
                  <a:buChar char="§"/>
                  <a:defRPr sz="2000" kern="1200">
                    <a:solidFill>
                      <a:schemeClr val="tx1"/>
                    </a:solidFill>
                    <a:latin typeface="+mj-lt"/>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acc>
                        <m:accPr>
                          <m:chr m:val="̅"/>
                          <m:ctrlPr>
                            <a:rPr lang="fr-FR" i="1">
                              <a:latin typeface="Cambria Math" panose="02040503050406030204" pitchFamily="18" charset="0"/>
                            </a:rPr>
                          </m:ctrlPr>
                        </m:accPr>
                        <m:e>
                          <m:r>
                            <a:rPr lang="fr-FR" i="1">
                              <a:latin typeface="Cambria Math" panose="02040503050406030204" pitchFamily="18" charset="0"/>
                            </a:rPr>
                            <m:t>𝐿</m:t>
                          </m:r>
                        </m:e>
                      </m:acc>
                      <m:r>
                        <a:rPr lang="en-US" i="1" smtClean="0">
                          <a:latin typeface="Cambria Math" panose="02040503050406030204" pitchFamily="18" charset="0"/>
                        </a:rPr>
                        <m:t>=</m:t>
                      </m:r>
                      <m:f>
                        <m:fPr>
                          <m:ctrlPr>
                            <a:rPr lang="en-US" i="1">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𝑒</m:t>
                          </m:r>
                          <m:r>
                            <a:rPr lang="en-US" i="1">
                              <a:solidFill>
                                <a:srgbClr val="0070C0"/>
                              </a:solidFill>
                              <a:latin typeface="Cambria Math" panose="02040503050406030204" pitchFamily="18" charset="0"/>
                            </a:rPr>
                            <m:t> </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rPr>
                                <m:t>𝑐</m:t>
                              </m:r>
                            </m:e>
                            <m:sup>
                              <m:r>
                                <a:rPr lang="en-US" i="1">
                                  <a:solidFill>
                                    <a:srgbClr val="0070C0"/>
                                  </a:solidFill>
                                  <a:latin typeface="Cambria Math" panose="02040503050406030204" pitchFamily="18" charset="0"/>
                                </a:rPr>
                                <m:t>2</m:t>
                              </m:r>
                            </m:sup>
                          </m:sSup>
                          <m:r>
                            <a:rPr lang="en-US" i="1">
                              <a:solidFill>
                                <a:srgbClr val="0070C0"/>
                              </a:solidFill>
                              <a:latin typeface="Cambria Math" panose="02040503050406030204" pitchFamily="18" charset="0"/>
                            </a:rPr>
                            <m:t> </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𝑇</m:t>
                              </m:r>
                            </m:e>
                            <m:sub>
                              <m:r>
                                <a:rPr lang="en-US" i="1">
                                  <a:solidFill>
                                    <a:srgbClr val="0070C0"/>
                                  </a:solidFill>
                                  <a:latin typeface="Cambria Math" panose="02040503050406030204" pitchFamily="18" charset="0"/>
                                  <a:ea typeface="Cambria Math" panose="02040503050406030204" pitchFamily="18" charset="0"/>
                                </a:rPr>
                                <m:t>𝜇</m:t>
                              </m:r>
                            </m:sub>
                          </m:sSub>
                        </m:num>
                        <m:den>
                          <m:r>
                            <a:rPr lang="en-US" i="1">
                              <a:solidFill>
                                <a:srgbClr val="0070C0"/>
                              </a:solidFill>
                              <a:latin typeface="Cambria Math" panose="02040503050406030204" pitchFamily="18" charset="0"/>
                            </a:rPr>
                            <m:t>16 </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ea typeface="Cambria Math" panose="02040503050406030204" pitchFamily="18" charset="0"/>
                                </a:rPr>
                                <m:t>𝜋</m:t>
                              </m:r>
                            </m:e>
                            <m:sup>
                              <m:r>
                                <a:rPr lang="en-US" i="1">
                                  <a:solidFill>
                                    <a:srgbClr val="0070C0"/>
                                  </a:solidFill>
                                  <a:latin typeface="Cambria Math" panose="02040503050406030204" pitchFamily="18" charset="0"/>
                                </a:rPr>
                                <m:t>2</m:t>
                              </m:r>
                            </m:sup>
                          </m:sSup>
                          <m:r>
                            <a:rPr lang="en-US" i="1">
                              <a:solidFill>
                                <a:srgbClr val="0070C0"/>
                              </a:solidFill>
                              <a:latin typeface="Cambria Math" panose="02040503050406030204" pitchFamily="18" charset="0"/>
                            </a:rPr>
                            <m:t> </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𝐸</m:t>
                              </m:r>
                            </m:e>
                            <m:sub>
                              <m:r>
                                <a:rPr lang="en-US" i="1">
                                  <a:solidFill>
                                    <a:srgbClr val="0070C0"/>
                                  </a:solidFill>
                                  <a:latin typeface="Cambria Math" panose="02040503050406030204" pitchFamily="18" charset="0"/>
                                  <a:ea typeface="Cambria Math" panose="02040503050406030204" pitchFamily="18" charset="0"/>
                                </a:rPr>
                                <m:t>𝜇</m:t>
                              </m:r>
                            </m:sub>
                          </m:sSub>
                        </m:den>
                      </m:f>
                      <m:r>
                        <a:rPr lang="en-US" i="1">
                          <a:latin typeface="Cambria Math" panose="02040503050406030204" pitchFamily="18" charset="0"/>
                        </a:rPr>
                        <m:t> </m:t>
                      </m:r>
                      <m:r>
                        <a:rPr lang="en-US" i="1" smtClean="0">
                          <a:solidFill>
                            <a:schemeClr val="accent2"/>
                          </a:solidFill>
                          <a:latin typeface="Cambria Math" panose="02040503050406030204" pitchFamily="18" charset="0"/>
                        </a:rPr>
                        <m:t> </m:t>
                      </m:r>
                      <m:f>
                        <m:fPr>
                          <m:ctrlPr>
                            <a:rPr lang="en-US" i="1" smtClean="0">
                              <a:solidFill>
                                <a:srgbClr val="008000"/>
                              </a:solidFill>
                              <a:latin typeface="Cambria Math" panose="02040503050406030204" pitchFamily="18" charset="0"/>
                            </a:rPr>
                          </m:ctrlPr>
                        </m:fPr>
                        <m:num>
                          <m:d>
                            <m:dPr>
                              <m:ctrlPr>
                                <a:rPr lang="en-US" i="1">
                                  <a:solidFill>
                                    <a:srgbClr val="008000"/>
                                  </a:solidFill>
                                  <a:latin typeface="Cambria Math" panose="02040503050406030204" pitchFamily="18" charset="0"/>
                                </a:rPr>
                              </m:ctrlPr>
                            </m:dPr>
                            <m:e>
                              <m:sSub>
                                <m:sSubPr>
                                  <m:ctrlPr>
                                    <a:rPr lang="en-US" i="1">
                                      <a:solidFill>
                                        <a:srgbClr val="008000"/>
                                      </a:solidFill>
                                      <a:latin typeface="Cambria Math" panose="02040503050406030204" pitchFamily="18" charset="0"/>
                                    </a:rPr>
                                  </m:ctrlPr>
                                </m:sSubPr>
                                <m:e>
                                  <m:r>
                                    <a:rPr lang="en-US" i="1">
                                      <a:solidFill>
                                        <a:srgbClr val="008000"/>
                                      </a:solidFill>
                                      <a:latin typeface="Cambria Math" panose="02040503050406030204" pitchFamily="18" charset="0"/>
                                    </a:rPr>
                                    <m:t>𝑓</m:t>
                                  </m:r>
                                </m:e>
                                <m:sub>
                                  <m:r>
                                    <a:rPr lang="en-US" i="1">
                                      <a:solidFill>
                                        <a:srgbClr val="008000"/>
                                      </a:solidFill>
                                      <a:latin typeface="Cambria Math" panose="02040503050406030204" pitchFamily="18" charset="0"/>
                                    </a:rPr>
                                    <m:t>𝑟</m:t>
                                  </m:r>
                                </m:sub>
                              </m:sSub>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rPr>
                                <m:t>𝑁</m:t>
                              </m:r>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ea typeface="Cambria Math" panose="02040503050406030204" pitchFamily="18" charset="0"/>
                                </a:rPr>
                                <m:t>𝛾</m:t>
                              </m:r>
                            </m:e>
                          </m:d>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rPr>
                            <m:t>𝑁</m:t>
                          </m:r>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ea typeface="Cambria Math" panose="02040503050406030204" pitchFamily="18" charset="0"/>
                            </a:rPr>
                            <m:t>𝛾</m:t>
                          </m:r>
                          <m:r>
                            <a:rPr lang="en-US" i="1">
                              <a:solidFill>
                                <a:srgbClr val="008000"/>
                              </a:solidFill>
                              <a:latin typeface="Cambria Math" panose="02040503050406030204" pitchFamily="18" charset="0"/>
                              <a:ea typeface="Cambria Math" panose="02040503050406030204" pitchFamily="18" charset="0"/>
                            </a:rPr>
                            <m:t> </m:t>
                          </m:r>
                        </m:num>
                        <m:den>
                          <m:r>
                            <a:rPr lang="en-US" i="1">
                              <a:solidFill>
                                <a:srgbClr val="008000"/>
                              </a:solidFill>
                              <a:latin typeface="Cambria Math" panose="02040503050406030204" pitchFamily="18" charset="0"/>
                              <a:ea typeface="Cambria Math" panose="02040503050406030204" pitchFamily="18" charset="0"/>
                            </a:rPr>
                            <m:t> </m:t>
                          </m:r>
                          <m:sSub>
                            <m:sSubPr>
                              <m:ctrlPr>
                                <a:rPr lang="en-US" i="1">
                                  <a:solidFill>
                                    <a:srgbClr val="008000"/>
                                  </a:solidFill>
                                  <a:latin typeface="Cambria Math" panose="02040503050406030204" pitchFamily="18" charset="0"/>
                                  <a:ea typeface="Cambria Math" panose="02040503050406030204" pitchFamily="18" charset="0"/>
                                </a:rPr>
                              </m:ctrlPr>
                            </m:sSubPr>
                            <m:e>
                              <m:r>
                                <a:rPr lang="en-US" i="1">
                                  <a:solidFill>
                                    <a:srgbClr val="008000"/>
                                  </a:solidFill>
                                  <a:latin typeface="Cambria Math" panose="02040503050406030204" pitchFamily="18" charset="0"/>
                                  <a:ea typeface="Cambria Math" panose="02040503050406030204" pitchFamily="18" charset="0"/>
                                </a:rPr>
                                <m:t>𝜀</m:t>
                              </m:r>
                            </m:e>
                            <m:sub>
                              <m:r>
                                <a:rPr lang="en-US" i="1">
                                  <a:solidFill>
                                    <a:srgbClr val="008000"/>
                                  </a:solidFill>
                                  <a:latin typeface="Cambria Math" panose="02040503050406030204" pitchFamily="18" charset="0"/>
                                  <a:ea typeface="Cambria Math" panose="02040503050406030204" pitchFamily="18" charset="0"/>
                                </a:rPr>
                                <m:t>𝑛</m:t>
                              </m:r>
                            </m:sub>
                          </m:sSub>
                          <m:r>
                            <a:rPr lang="en-US" i="1">
                              <a:solidFill>
                                <a:srgbClr val="008000"/>
                              </a:solidFill>
                              <a:latin typeface="Cambria Math" panose="02040503050406030204" pitchFamily="18" charset="0"/>
                              <a:ea typeface="Cambria Math" panose="02040503050406030204" pitchFamily="18" charset="0"/>
                            </a:rPr>
                            <m:t> </m:t>
                          </m:r>
                          <m:sSub>
                            <m:sSubPr>
                              <m:ctrlPr>
                                <a:rPr lang="en-US" i="1">
                                  <a:solidFill>
                                    <a:srgbClr val="008000"/>
                                  </a:solidFill>
                                  <a:latin typeface="Cambria Math" panose="02040503050406030204" pitchFamily="18" charset="0"/>
                                  <a:ea typeface="Cambria Math" panose="02040503050406030204" pitchFamily="18" charset="0"/>
                                </a:rPr>
                              </m:ctrlPr>
                            </m:sSubPr>
                            <m:e>
                              <m:r>
                                <a:rPr lang="en-US" i="1">
                                  <a:solidFill>
                                    <a:srgbClr val="008000"/>
                                  </a:solidFill>
                                  <a:latin typeface="Cambria Math" panose="02040503050406030204" pitchFamily="18" charset="0"/>
                                  <a:ea typeface="Cambria Math" panose="02040503050406030204" pitchFamily="18" charset="0"/>
                                </a:rPr>
                                <m:t>𝜀</m:t>
                              </m:r>
                            </m:e>
                            <m:sub>
                              <m:r>
                                <a:rPr lang="en-US" i="1">
                                  <a:solidFill>
                                    <a:srgbClr val="008000"/>
                                  </a:solidFill>
                                  <a:latin typeface="Cambria Math" panose="02040503050406030204" pitchFamily="18" charset="0"/>
                                  <a:ea typeface="Cambria Math" panose="02040503050406030204" pitchFamily="18" charset="0"/>
                                </a:rPr>
                                <m:t>𝐿</m:t>
                              </m:r>
                            </m:sub>
                          </m:sSub>
                        </m:den>
                      </m:f>
                      <m:sSub>
                        <m:sSubPr>
                          <m:ctrlPr>
                            <a:rPr lang="en-US" i="1">
                              <a:solidFill>
                                <a:srgbClr val="FF7F00"/>
                              </a:solidFill>
                              <a:latin typeface="Cambria Math" panose="02040503050406030204" pitchFamily="18" charset="0"/>
                            </a:rPr>
                          </m:ctrlPr>
                        </m:sSubPr>
                        <m:e>
                          <m:sSub>
                            <m:sSubPr>
                              <m:ctrlPr>
                                <a:rPr lang="en-US" i="1">
                                  <a:solidFill>
                                    <a:srgbClr val="FF7F00"/>
                                  </a:solidFill>
                                  <a:latin typeface="Cambria Math" panose="02040503050406030204" pitchFamily="18" charset="0"/>
                                </a:rPr>
                              </m:ctrlPr>
                            </m:sSubPr>
                            <m:e>
                              <m:acc>
                                <m:accPr>
                                  <m:chr m:val="̅"/>
                                  <m:ctrlPr>
                                    <a:rPr lang="en-US" i="1">
                                      <a:solidFill>
                                        <a:srgbClr val="FF7F00"/>
                                      </a:solidFill>
                                      <a:latin typeface="Cambria Math" panose="02040503050406030204" pitchFamily="18" charset="0"/>
                                    </a:rPr>
                                  </m:ctrlPr>
                                </m:accPr>
                                <m:e>
                                  <m:r>
                                    <a:rPr lang="en-US" i="1">
                                      <a:solidFill>
                                        <a:srgbClr val="FF7F00"/>
                                      </a:solidFill>
                                      <a:latin typeface="Cambria Math" panose="02040503050406030204" pitchFamily="18" charset="0"/>
                                    </a:rPr>
                                    <m:t>𝐵</m:t>
                                  </m:r>
                                </m:e>
                              </m:acc>
                              <m:r>
                                <a:rPr lang="en-US" i="1">
                                  <a:solidFill>
                                    <a:srgbClr val="FF7F00"/>
                                  </a:solidFill>
                                  <a:latin typeface="Cambria Math" panose="02040503050406030204" pitchFamily="18" charset="0"/>
                                  <a:ea typeface="Cambria Math" panose="02040503050406030204" pitchFamily="18" charset="0"/>
                                </a:rPr>
                                <m:t>𝜎</m:t>
                              </m:r>
                            </m:e>
                            <m:sub>
                              <m:r>
                                <a:rPr lang="en-US" i="1">
                                  <a:solidFill>
                                    <a:srgbClr val="FF7F00"/>
                                  </a:solidFill>
                                  <a:latin typeface="Cambria Math" panose="02040503050406030204" pitchFamily="18" charset="0"/>
                                  <a:ea typeface="Cambria Math" panose="02040503050406030204" pitchFamily="18" charset="0"/>
                                </a:rPr>
                                <m:t>𝛿</m:t>
                              </m:r>
                            </m:sub>
                          </m:sSub>
                          <m:r>
                            <a:rPr lang="en-US" i="1">
                              <a:solidFill>
                                <a:srgbClr val="FF7F00"/>
                              </a:solidFill>
                              <a:latin typeface="Cambria Math" panose="02040503050406030204" pitchFamily="18" charset="0"/>
                            </a:rPr>
                            <m:t>𝑓</m:t>
                          </m:r>
                        </m:e>
                        <m:sub>
                          <m:r>
                            <a:rPr lang="en-US" i="1">
                              <a:solidFill>
                                <a:srgbClr val="FF7F00"/>
                              </a:solidFill>
                              <a:latin typeface="Cambria Math" panose="02040503050406030204" pitchFamily="18" charset="0"/>
                            </a:rPr>
                            <m:t>h𝑔</m:t>
                          </m:r>
                        </m:sub>
                      </m:sSub>
                    </m:oMath>
                  </m:oMathPara>
                </a14:m>
                <a:endParaRPr lang="en-CH" dirty="0"/>
              </a:p>
            </p:txBody>
          </p:sp>
        </mc:Choice>
        <mc:Fallback>
          <p:sp>
            <p:nvSpPr>
              <p:cNvPr id="11" name="Espace réservé du contenu 4"/>
              <p:cNvSpPr txBox="1">
                <a:spLocks noRot="1" noChangeAspect="1" noMove="1" noResize="1" noEditPoints="1" noAdjustHandles="1" noChangeArrowheads="1" noChangeShapeType="1" noTextEdit="1"/>
              </p:cNvSpPr>
              <p:nvPr/>
            </p:nvSpPr>
            <p:spPr>
              <a:xfrm>
                <a:off x="1879408" y="1275607"/>
                <a:ext cx="5969192" cy="1167948"/>
              </a:xfrm>
              <a:prstGeom prst="rect">
                <a:avLst/>
              </a:prstGeom>
              <a:blipFill>
                <a:blip r:embed="rId2"/>
                <a:stretch>
                  <a:fillRect/>
                </a:stretch>
              </a:blipFill>
            </p:spPr>
            <p:txBody>
              <a:bodyPr/>
              <a:lstStyle/>
              <a:p>
                <a:r>
                  <a:rPr lang="fr-FR">
                    <a:noFill/>
                  </a:rPr>
                  <a:t> </a:t>
                </a:r>
              </a:p>
            </p:txBody>
          </p:sp>
        </mc:Fallback>
      </mc:AlternateContent>
      <p:sp>
        <p:nvSpPr>
          <p:cNvPr id="3" name="Espace réservé du numéro de diapositive 2"/>
          <p:cNvSpPr>
            <a:spLocks noGrp="1"/>
          </p:cNvSpPr>
          <p:nvPr>
            <p:ph type="sldNum" sz="quarter" idx="4"/>
          </p:nvPr>
        </p:nvSpPr>
        <p:spPr/>
        <p:txBody>
          <a:bodyPr/>
          <a:lstStyle/>
          <a:p>
            <a:fld id="{974172A1-1CBF-0B40-9234-7D4D80EC19EA}" type="slidenum">
              <a:rPr lang="en-GB" smtClean="0"/>
              <a:pPr/>
              <a:t>37</a:t>
            </a:fld>
            <a:endParaRPr lang="en-GB" dirty="0"/>
          </a:p>
        </p:txBody>
      </p:sp>
      <p:sp>
        <p:nvSpPr>
          <p:cNvPr id="4" name="Titre 3"/>
          <p:cNvSpPr>
            <a:spLocks noGrp="1"/>
          </p:cNvSpPr>
          <p:nvPr>
            <p:ph type="title"/>
          </p:nvPr>
        </p:nvSpPr>
        <p:spPr/>
        <p:txBody>
          <a:bodyPr/>
          <a:lstStyle/>
          <a:p>
            <a:r>
              <a:rPr lang="fr-FR" dirty="0" smtClean="0"/>
              <a:t>Collider performances:</a:t>
            </a:r>
            <a:br>
              <a:rPr lang="fr-FR" dirty="0" smtClean="0"/>
            </a:br>
            <a:r>
              <a:rPr lang="fr-FR" dirty="0" smtClean="0"/>
              <a:t>How to </a:t>
            </a:r>
            <a:r>
              <a:rPr lang="fr-FR" dirty="0" err="1" smtClean="0"/>
              <a:t>maximize</a:t>
            </a:r>
            <a:r>
              <a:rPr lang="fr-FR" dirty="0" smtClean="0"/>
              <a:t> </a:t>
            </a:r>
            <a:r>
              <a:rPr lang="fr-FR" dirty="0" err="1" smtClean="0"/>
              <a:t>luminosity</a:t>
            </a:r>
            <a:endParaRPr lang="fr-FR" dirty="0"/>
          </a:p>
        </p:txBody>
      </p:sp>
      <mc:AlternateContent xmlns:mc="http://schemas.openxmlformats.org/markup-compatibility/2006" xmlns:a14="http://schemas.microsoft.com/office/drawing/2010/main">
        <mc:Choice Requires="a14">
          <p:sp>
            <p:nvSpPr>
              <p:cNvPr id="9" name="Rectangle 8"/>
              <p:cNvSpPr/>
              <p:nvPr/>
            </p:nvSpPr>
            <p:spPr>
              <a:xfrm>
                <a:off x="1869640" y="2715766"/>
                <a:ext cx="6772872" cy="2308324"/>
              </a:xfrm>
              <a:prstGeom prst="rect">
                <a:avLst/>
              </a:prstGeom>
            </p:spPr>
            <p:txBody>
              <a:bodyPr wrap="square">
                <a:spAutoFit/>
              </a:bodyPr>
              <a:lstStyle/>
              <a:p>
                <a:r>
                  <a:rPr lang="en-CH" dirty="0" smtClean="0">
                    <a:solidFill>
                      <a:srgbClr val="008000"/>
                    </a:solidFill>
                  </a:rPr>
                  <a:t>Incoming beam</a:t>
                </a:r>
              </a:p>
              <a:p>
                <a:pPr marL="214313" indent="-214313">
                  <a:buFontTx/>
                  <a:buChar char="-"/>
                </a:pPr>
                <a:r>
                  <a:rPr lang="en-US" dirty="0">
                    <a:solidFill>
                      <a:schemeClr val="accent4"/>
                    </a:solidFill>
                  </a:rPr>
                  <a:t>Emittances determined by ionization cooling</a:t>
                </a:r>
              </a:p>
              <a:p>
                <a:pPr marL="214313" indent="-214313">
                  <a:buFontTx/>
                  <a:buChar char="-"/>
                </a:pPr>
                <a:r>
                  <a:rPr lang="en-US" dirty="0" smtClean="0">
                    <a:solidFill>
                      <a:schemeClr val="accent4"/>
                    </a:solidFill>
                  </a:rPr>
                  <a:t>Luminosity per beam power increase with </a:t>
                </a:r>
                <a:br>
                  <a:rPr lang="en-US" dirty="0" smtClean="0">
                    <a:solidFill>
                      <a:schemeClr val="accent4"/>
                    </a:solidFill>
                  </a:rPr>
                </a:br>
                <a:r>
                  <a:rPr lang="en-CH" dirty="0">
                    <a:solidFill>
                      <a:schemeClr val="accent4"/>
                    </a:solidFill>
                  </a:rPr>
                  <a:t>beam power </a:t>
                </a:r>
                <a14:m>
                  <m:oMath xmlns:m="http://schemas.openxmlformats.org/officeDocument/2006/math">
                    <m:r>
                      <a:rPr lang="en-CH" i="1">
                        <a:solidFill>
                          <a:schemeClr val="accent4"/>
                        </a:solidFill>
                        <a:latin typeface="Cambria Math" panose="02040503050406030204" pitchFamily="18" charset="0"/>
                        <a:ea typeface="Cambria Math" panose="02040503050406030204" pitchFamily="18" charset="0"/>
                      </a:rPr>
                      <m:t>∝</m:t>
                    </m:r>
                    <m:r>
                      <a:rPr lang="en-US" i="1">
                        <a:solidFill>
                          <a:schemeClr val="accent4"/>
                        </a:solidFill>
                        <a:latin typeface="Cambria Math" panose="02040503050406030204" pitchFamily="18" charset="0"/>
                        <a:ea typeface="Cambria Math" panose="02040503050406030204" pitchFamily="18" charset="0"/>
                      </a:rPr>
                      <m:t> </m:t>
                    </m:r>
                    <m:d>
                      <m:dPr>
                        <m:ctrlPr>
                          <a:rPr lang="en-US" i="1">
                            <a:solidFill>
                              <a:schemeClr val="accent4"/>
                            </a:solidFill>
                            <a:latin typeface="Cambria Math" panose="02040503050406030204" pitchFamily="18" charset="0"/>
                            <a:ea typeface="Cambria Math" panose="02040503050406030204" pitchFamily="18" charset="0"/>
                          </a:rPr>
                        </m:ctrlPr>
                      </m:dPr>
                      <m:e>
                        <m:sSub>
                          <m:sSubPr>
                            <m:ctrlPr>
                              <a:rPr lang="en-US" i="1">
                                <a:solidFill>
                                  <a:schemeClr val="accent4"/>
                                </a:solidFill>
                                <a:latin typeface="Cambria Math" panose="02040503050406030204" pitchFamily="18" charset="0"/>
                                <a:ea typeface="Cambria Math" panose="02040503050406030204" pitchFamily="18" charset="0"/>
                              </a:rPr>
                            </m:ctrlPr>
                          </m:sSubPr>
                          <m:e>
                            <m:r>
                              <a:rPr lang="en-US" i="1">
                                <a:solidFill>
                                  <a:schemeClr val="accent4"/>
                                </a:solidFill>
                                <a:latin typeface="Cambria Math" panose="02040503050406030204" pitchFamily="18" charset="0"/>
                                <a:ea typeface="Cambria Math" panose="02040503050406030204" pitchFamily="18" charset="0"/>
                              </a:rPr>
                              <m:t>𝑓</m:t>
                            </m:r>
                          </m:e>
                          <m:sub>
                            <m:r>
                              <a:rPr lang="en-US" i="1">
                                <a:solidFill>
                                  <a:schemeClr val="accent4"/>
                                </a:solidFill>
                                <a:latin typeface="Cambria Math" panose="02040503050406030204" pitchFamily="18" charset="0"/>
                                <a:ea typeface="Cambria Math" panose="02040503050406030204" pitchFamily="18" charset="0"/>
                              </a:rPr>
                              <m:t>𝑟</m:t>
                            </m:r>
                          </m:sub>
                        </m:sSub>
                        <m:r>
                          <a:rPr lang="en-US" i="1">
                            <a:solidFill>
                              <a:schemeClr val="accent4"/>
                            </a:solidFill>
                            <a:latin typeface="Cambria Math" panose="02040503050406030204" pitchFamily="18" charset="0"/>
                            <a:ea typeface="Cambria Math" panose="02040503050406030204" pitchFamily="18" charset="0"/>
                          </a:rPr>
                          <m:t> </m:t>
                        </m:r>
                        <m:r>
                          <a:rPr lang="en-US" i="1">
                            <a:solidFill>
                              <a:schemeClr val="accent4"/>
                            </a:solidFill>
                            <a:latin typeface="Cambria Math" panose="02040503050406030204" pitchFamily="18" charset="0"/>
                            <a:ea typeface="Cambria Math" panose="02040503050406030204" pitchFamily="18" charset="0"/>
                          </a:rPr>
                          <m:t>𝑁</m:t>
                        </m:r>
                        <m:r>
                          <a:rPr lang="en-US" i="1">
                            <a:solidFill>
                              <a:schemeClr val="accent4"/>
                            </a:solidFill>
                            <a:latin typeface="Cambria Math" panose="02040503050406030204" pitchFamily="18" charset="0"/>
                            <a:ea typeface="Cambria Math" panose="02040503050406030204" pitchFamily="18" charset="0"/>
                          </a:rPr>
                          <m:t> </m:t>
                        </m:r>
                        <m:r>
                          <a:rPr lang="en-US" i="1">
                            <a:solidFill>
                              <a:schemeClr val="accent4"/>
                            </a:solidFill>
                            <a:latin typeface="Cambria Math" panose="02040503050406030204" pitchFamily="18" charset="0"/>
                            <a:ea typeface="Cambria Math" panose="02040503050406030204" pitchFamily="18" charset="0"/>
                          </a:rPr>
                          <m:t>𝛾</m:t>
                        </m:r>
                      </m:e>
                    </m:d>
                  </m:oMath>
                </a14:m>
                <a:r>
                  <a:rPr lang="en-CH" dirty="0">
                    <a:solidFill>
                      <a:schemeClr val="accent4"/>
                    </a:solidFill>
                  </a:rPr>
                  <a:t> under assumptions made</a:t>
                </a:r>
              </a:p>
              <a:p>
                <a:pPr marL="214313" indent="-214313">
                  <a:buFontTx/>
                  <a:buChar char="-"/>
                </a:pPr>
                <a:r>
                  <a:rPr lang="en-CH" dirty="0" smtClean="0">
                    <a:solidFill>
                      <a:schemeClr val="accent4"/>
                    </a:solidFill>
                  </a:rPr>
                  <a:t>Large </a:t>
                </a:r>
                <a:r>
                  <a:rPr lang="en-US" dirty="0">
                    <a:solidFill>
                      <a:schemeClr val="accent4"/>
                    </a:solidFill>
                  </a:rPr>
                  <a:t>bunch population </a:t>
                </a:r>
                <a14:m>
                  <m:oMath xmlns:m="http://schemas.openxmlformats.org/officeDocument/2006/math">
                    <m:r>
                      <a:rPr lang="en-US" i="1">
                        <a:solidFill>
                          <a:schemeClr val="accent4"/>
                        </a:solidFill>
                        <a:latin typeface="Cambria Math" panose="02040503050406030204" pitchFamily="18" charset="0"/>
                      </a:rPr>
                      <m:t>𝑁</m:t>
                    </m:r>
                  </m:oMath>
                </a14:m>
                <a:r>
                  <a:rPr lang="en-CH" dirty="0">
                    <a:solidFill>
                      <a:schemeClr val="accent4"/>
                    </a:solidFill>
                  </a:rPr>
                  <a:t> gives higher </a:t>
                </a:r>
                <a:r>
                  <a:rPr lang="fr-FR" dirty="0" err="1" smtClean="0">
                    <a:solidFill>
                      <a:schemeClr val="accent4"/>
                    </a:solidFill>
                  </a:rPr>
                  <a:t>luminosity</a:t>
                </a:r>
                <a:r>
                  <a:rPr lang="fr-FR" dirty="0" smtClean="0">
                    <a:solidFill>
                      <a:schemeClr val="accent4"/>
                    </a:solidFill>
                  </a:rPr>
                  <a:t> and</a:t>
                </a:r>
                <a:r>
                  <a:rPr lang="en-CH" dirty="0">
                    <a:solidFill>
                      <a:schemeClr val="accent4"/>
                    </a:solidFill>
                  </a:rPr>
                  <a:t/>
                </a:r>
                <a:br>
                  <a:rPr lang="en-CH" dirty="0">
                    <a:solidFill>
                      <a:schemeClr val="accent4"/>
                    </a:solidFill>
                  </a:rPr>
                </a:br>
                <a:r>
                  <a:rPr lang="en-CH" dirty="0">
                    <a:solidFill>
                      <a:schemeClr val="accent4"/>
                    </a:solidFill>
                  </a:rPr>
                  <a:t>corresponds to lower repetition rate for </a:t>
                </a:r>
                <a:r>
                  <a:rPr lang="fr-FR" dirty="0" smtClean="0">
                    <a:solidFill>
                      <a:schemeClr val="accent4"/>
                    </a:solidFill>
                  </a:rPr>
                  <a:t>a </a:t>
                </a:r>
                <a:r>
                  <a:rPr lang="en-CH" dirty="0" smtClean="0">
                    <a:solidFill>
                      <a:schemeClr val="accent4"/>
                    </a:solidFill>
                  </a:rPr>
                  <a:t>given </a:t>
                </a:r>
                <a:r>
                  <a:rPr lang="en-CH" dirty="0">
                    <a:solidFill>
                      <a:schemeClr val="accent4"/>
                    </a:solidFill>
                  </a:rPr>
                  <a:t>beam </a:t>
                </a:r>
                <a:r>
                  <a:rPr lang="en-CH" dirty="0" smtClean="0">
                    <a:solidFill>
                      <a:schemeClr val="accent4"/>
                    </a:solidFill>
                  </a:rPr>
                  <a:t>power</a:t>
                </a:r>
                <a:br>
                  <a:rPr lang="en-CH" dirty="0" smtClean="0">
                    <a:solidFill>
                      <a:schemeClr val="accent4"/>
                    </a:solidFill>
                  </a:rPr>
                </a:br>
                <a:r>
                  <a:rPr lang="en-CH" dirty="0" smtClean="0">
                    <a:solidFill>
                      <a:schemeClr val="accent4"/>
                    </a:solidFill>
                  </a:rPr>
                  <a:t>=&gt; nominal </a:t>
                </a:r>
                <a14:m>
                  <m:oMath xmlns:m="http://schemas.openxmlformats.org/officeDocument/2006/math">
                    <m:f>
                      <m:fPr>
                        <m:type m:val="lin"/>
                        <m:ctrlPr>
                          <a:rPr lang="en-CH" i="1">
                            <a:solidFill>
                              <a:schemeClr val="accent4"/>
                            </a:solidFill>
                            <a:latin typeface="Cambria Math" panose="02040503050406030204" pitchFamily="18" charset="0"/>
                          </a:rPr>
                        </m:ctrlPr>
                      </m:fPr>
                      <m:num>
                        <m:r>
                          <a:rPr lang="en-US" i="1">
                            <a:solidFill>
                              <a:schemeClr val="accent4"/>
                            </a:solidFill>
                            <a:latin typeface="Cambria Math" panose="02040503050406030204" pitchFamily="18" charset="0"/>
                          </a:rPr>
                          <m:t>𝑁</m:t>
                        </m:r>
                      </m:num>
                      <m:den>
                        <m:sSub>
                          <m:sSubPr>
                            <m:ctrlPr>
                              <a:rPr lang="en-CH" i="1">
                                <a:solidFill>
                                  <a:schemeClr val="accent4"/>
                                </a:solidFill>
                                <a:latin typeface="Cambria Math" panose="02040503050406030204" pitchFamily="18" charset="0"/>
                              </a:rPr>
                            </m:ctrlPr>
                          </m:sSubPr>
                          <m:e>
                            <m:r>
                              <a:rPr lang="en-CH" i="1">
                                <a:solidFill>
                                  <a:schemeClr val="accent4"/>
                                </a:solidFill>
                                <a:latin typeface="Cambria Math" panose="02040503050406030204" pitchFamily="18" charset="0"/>
                                <a:ea typeface="Cambria Math" panose="02040503050406030204" pitchFamily="18" charset="0"/>
                              </a:rPr>
                              <m:t>𝜀</m:t>
                            </m:r>
                          </m:e>
                          <m:sub>
                            <m:r>
                              <a:rPr lang="en-US" i="1">
                                <a:solidFill>
                                  <a:schemeClr val="accent4"/>
                                </a:solidFill>
                                <a:latin typeface="Cambria Math" panose="02040503050406030204" pitchFamily="18" charset="0"/>
                              </a:rPr>
                              <m:t>𝑛</m:t>
                            </m:r>
                          </m:sub>
                        </m:sSub>
                      </m:den>
                    </m:f>
                  </m:oMath>
                </a14:m>
                <a:r>
                  <a:rPr lang="en-CH" dirty="0">
                    <a:solidFill>
                      <a:schemeClr val="accent4"/>
                    </a:solidFill>
                  </a:rPr>
                  <a:t> close to </a:t>
                </a:r>
                <a:r>
                  <a:rPr lang="fr-FR" dirty="0" smtClean="0">
                    <a:solidFill>
                      <a:schemeClr val="accent4"/>
                    </a:solidFill>
                  </a:rPr>
                  <a:t>limitations of the </a:t>
                </a:r>
                <a:r>
                  <a:rPr lang="fr-FR" dirty="0" err="1" smtClean="0">
                    <a:solidFill>
                      <a:schemeClr val="accent4"/>
                    </a:solidFill>
                  </a:rPr>
                  <a:t>beam-beam</a:t>
                </a:r>
                <a:r>
                  <a:rPr lang="fr-FR" dirty="0" smtClean="0">
                    <a:solidFill>
                      <a:schemeClr val="accent4"/>
                    </a:solidFill>
                  </a:rPr>
                  <a:t> interactions at the collision point</a:t>
                </a:r>
                <a:endParaRPr lang="en-CH" dirty="0">
                  <a:solidFill>
                    <a:schemeClr val="accent4"/>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869640" y="2715766"/>
                <a:ext cx="6772872" cy="2308324"/>
              </a:xfrm>
              <a:prstGeom prst="rect">
                <a:avLst/>
              </a:prstGeom>
              <a:blipFill>
                <a:blip r:embed="rId3"/>
                <a:stretch>
                  <a:fillRect l="-810" t="-1319" b="-15831"/>
                </a:stretch>
              </a:blipFill>
            </p:spPr>
            <p:txBody>
              <a:bodyPr/>
              <a:lstStyle/>
              <a:p>
                <a:r>
                  <a:rPr lang="fr-FR">
                    <a:noFill/>
                  </a:rPr>
                  <a:t> </a:t>
                </a:r>
              </a:p>
            </p:txBody>
          </p:sp>
        </mc:Fallback>
      </mc:AlternateContent>
      <p:sp>
        <p:nvSpPr>
          <p:cNvPr id="21" name="Accolade ouvrante 20"/>
          <p:cNvSpPr/>
          <p:nvPr/>
        </p:nvSpPr>
        <p:spPr>
          <a:xfrm rot="16200000">
            <a:off x="5095257" y="1450602"/>
            <a:ext cx="465654" cy="1944216"/>
          </a:xfrm>
          <a:prstGeom prst="leftBrace">
            <a:avLst/>
          </a:prstGeom>
          <a:ln>
            <a:solidFill>
              <a:srgbClr val="008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FR">
              <a:solidFill>
                <a:srgbClr val="008000"/>
              </a:solidFill>
            </a:endParaRPr>
          </a:p>
        </p:txBody>
      </p:sp>
      <p:sp>
        <p:nvSpPr>
          <p:cNvPr id="2" name="Ellipse 1"/>
          <p:cNvSpPr/>
          <p:nvPr/>
        </p:nvSpPr>
        <p:spPr>
          <a:xfrm>
            <a:off x="4849074" y="1846645"/>
            <a:ext cx="1152128" cy="576064"/>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8" name="Ellipse 7"/>
          <p:cNvSpPr/>
          <p:nvPr/>
        </p:nvSpPr>
        <p:spPr>
          <a:xfrm>
            <a:off x="4355976" y="1270581"/>
            <a:ext cx="1368152" cy="576064"/>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0" name="Ellipse 9"/>
          <p:cNvSpPr/>
          <p:nvPr/>
        </p:nvSpPr>
        <p:spPr>
          <a:xfrm>
            <a:off x="5652120" y="1229951"/>
            <a:ext cx="648072" cy="576064"/>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126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8" presetID="1"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rgbClr val="008000"/>
                                      </p:to>
                                    </p:animClr>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2" end="2"/>
                                            </p:txEl>
                                          </p:spTgt>
                                        </p:tgtEl>
                                        <p:attrNameLst>
                                          <p:attrName>ppt_c</p:attrName>
                                        </p:attrNameLst>
                                      </p:cBhvr>
                                      <p:to>
                                        <a:srgbClr val="008000"/>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3" end="3"/>
                                            </p:txEl>
                                          </p:spTgt>
                                        </p:tgtEl>
                                        <p:attrNameLst>
                                          <p:attrName>ppt_c</p:attrName>
                                        </p:attrNameLst>
                                      </p:cBhvr>
                                      <p:to>
                                        <a:srgbClr val="008000"/>
                                      </p:to>
                                    </p:animClr>
                                  </p:sub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974172A1-1CBF-0B40-9234-7D4D80EC19EA}" type="slidenum">
              <a:rPr lang="en-GB" smtClean="0"/>
              <a:pPr/>
              <a:t>38</a:t>
            </a:fld>
            <a:endParaRPr lang="en-GB" dirty="0"/>
          </a:p>
        </p:txBody>
      </p:sp>
      <p:sp>
        <p:nvSpPr>
          <p:cNvPr id="4" name="Titre 3"/>
          <p:cNvSpPr>
            <a:spLocks noGrp="1"/>
          </p:cNvSpPr>
          <p:nvPr>
            <p:ph type="title"/>
          </p:nvPr>
        </p:nvSpPr>
        <p:spPr/>
        <p:txBody>
          <a:bodyPr/>
          <a:lstStyle/>
          <a:p>
            <a:r>
              <a:rPr lang="fr-FR" dirty="0" smtClean="0"/>
              <a:t>Collider performances:</a:t>
            </a:r>
            <a:br>
              <a:rPr lang="fr-FR" dirty="0" smtClean="0"/>
            </a:br>
            <a:r>
              <a:rPr lang="fr-FR" dirty="0" smtClean="0"/>
              <a:t>How to </a:t>
            </a:r>
            <a:r>
              <a:rPr lang="fr-FR" dirty="0" err="1" smtClean="0"/>
              <a:t>maximize</a:t>
            </a:r>
            <a:r>
              <a:rPr lang="fr-FR" dirty="0" smtClean="0"/>
              <a:t> </a:t>
            </a:r>
            <a:r>
              <a:rPr lang="fr-FR" dirty="0" err="1" smtClean="0"/>
              <a:t>luminosity</a:t>
            </a:r>
            <a:endParaRPr lang="fr-FR" dirty="0"/>
          </a:p>
        </p:txBody>
      </p:sp>
      <mc:AlternateContent xmlns:mc="http://schemas.openxmlformats.org/markup-compatibility/2006">
        <mc:Choice xmlns:a14="http://schemas.microsoft.com/office/drawing/2010/main" Requires="a14">
          <p:sp>
            <p:nvSpPr>
              <p:cNvPr id="5" name="Espace réservé du contenu 4"/>
              <p:cNvSpPr>
                <a:spLocks noGrp="1"/>
              </p:cNvSpPr>
              <p:nvPr>
                <p:ph sz="quarter" idx="12"/>
              </p:nvPr>
            </p:nvSpPr>
            <p:spPr>
              <a:xfrm>
                <a:off x="1879408" y="1275607"/>
                <a:ext cx="5969192" cy="1167948"/>
              </a:xfrm>
              <a:prstGeom prst="rect">
                <a:avLst/>
              </a:prstGeom>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acc>
                        <m:accPr>
                          <m:chr m:val="̅"/>
                          <m:ctrlPr>
                            <a:rPr lang="fr-FR" i="1">
                              <a:latin typeface="Cambria Math" panose="02040503050406030204" pitchFamily="18" charset="0"/>
                            </a:rPr>
                          </m:ctrlPr>
                        </m:accPr>
                        <m:e>
                          <m:r>
                            <a:rPr lang="fr-FR" i="1">
                              <a:latin typeface="Cambria Math" panose="02040503050406030204" pitchFamily="18" charset="0"/>
                            </a:rPr>
                            <m:t>𝐿</m:t>
                          </m:r>
                        </m:e>
                      </m:acc>
                      <m:r>
                        <a:rPr lang="en-US" i="1">
                          <a:latin typeface="Cambria Math" panose="02040503050406030204" pitchFamily="18" charset="0"/>
                        </a:rPr>
                        <m:t>=</m:t>
                      </m:r>
                      <m:f>
                        <m:fPr>
                          <m:ctrlPr>
                            <a:rPr lang="en-US" i="1">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𝑒</m:t>
                          </m:r>
                          <m:r>
                            <a:rPr lang="en-US" i="1">
                              <a:solidFill>
                                <a:srgbClr val="0070C0"/>
                              </a:solidFill>
                              <a:latin typeface="Cambria Math" panose="02040503050406030204" pitchFamily="18" charset="0"/>
                            </a:rPr>
                            <m:t> </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rPr>
                                <m:t>𝑐</m:t>
                              </m:r>
                            </m:e>
                            <m:sup>
                              <m:r>
                                <a:rPr lang="en-US" i="1">
                                  <a:solidFill>
                                    <a:srgbClr val="0070C0"/>
                                  </a:solidFill>
                                  <a:latin typeface="Cambria Math" panose="02040503050406030204" pitchFamily="18" charset="0"/>
                                </a:rPr>
                                <m:t>2</m:t>
                              </m:r>
                            </m:sup>
                          </m:sSup>
                          <m:r>
                            <a:rPr lang="en-US" i="1">
                              <a:solidFill>
                                <a:srgbClr val="0070C0"/>
                              </a:solidFill>
                              <a:latin typeface="Cambria Math" panose="02040503050406030204" pitchFamily="18" charset="0"/>
                            </a:rPr>
                            <m:t> </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𝑇</m:t>
                              </m:r>
                            </m:e>
                            <m:sub>
                              <m:r>
                                <a:rPr lang="en-US" i="1">
                                  <a:solidFill>
                                    <a:srgbClr val="0070C0"/>
                                  </a:solidFill>
                                  <a:latin typeface="Cambria Math" panose="02040503050406030204" pitchFamily="18" charset="0"/>
                                  <a:ea typeface="Cambria Math" panose="02040503050406030204" pitchFamily="18" charset="0"/>
                                </a:rPr>
                                <m:t>𝜇</m:t>
                              </m:r>
                            </m:sub>
                          </m:sSub>
                        </m:num>
                        <m:den>
                          <m:r>
                            <a:rPr lang="en-US" i="1">
                              <a:solidFill>
                                <a:srgbClr val="0070C0"/>
                              </a:solidFill>
                              <a:latin typeface="Cambria Math" panose="02040503050406030204" pitchFamily="18" charset="0"/>
                            </a:rPr>
                            <m:t>16 </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ea typeface="Cambria Math" panose="02040503050406030204" pitchFamily="18" charset="0"/>
                                </a:rPr>
                                <m:t>𝜋</m:t>
                              </m:r>
                            </m:e>
                            <m:sup>
                              <m:r>
                                <a:rPr lang="en-US" i="1">
                                  <a:solidFill>
                                    <a:srgbClr val="0070C0"/>
                                  </a:solidFill>
                                  <a:latin typeface="Cambria Math" panose="02040503050406030204" pitchFamily="18" charset="0"/>
                                </a:rPr>
                                <m:t>2</m:t>
                              </m:r>
                            </m:sup>
                          </m:sSup>
                          <m:r>
                            <a:rPr lang="en-US" i="1">
                              <a:solidFill>
                                <a:srgbClr val="0070C0"/>
                              </a:solidFill>
                              <a:latin typeface="Cambria Math" panose="02040503050406030204" pitchFamily="18" charset="0"/>
                            </a:rPr>
                            <m:t> </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𝐸</m:t>
                              </m:r>
                            </m:e>
                            <m:sub>
                              <m:r>
                                <a:rPr lang="en-US" i="1">
                                  <a:solidFill>
                                    <a:srgbClr val="0070C0"/>
                                  </a:solidFill>
                                  <a:latin typeface="Cambria Math" panose="02040503050406030204" pitchFamily="18" charset="0"/>
                                  <a:ea typeface="Cambria Math" panose="02040503050406030204" pitchFamily="18" charset="0"/>
                                </a:rPr>
                                <m:t>𝜇</m:t>
                              </m:r>
                            </m:sub>
                          </m:sSub>
                        </m:den>
                      </m:f>
                      <m:r>
                        <a:rPr lang="en-US" i="1">
                          <a:latin typeface="Cambria Math" panose="02040503050406030204" pitchFamily="18" charset="0"/>
                        </a:rPr>
                        <m:t> </m:t>
                      </m:r>
                      <m:r>
                        <a:rPr lang="en-US" i="1" smtClean="0">
                          <a:solidFill>
                            <a:schemeClr val="accent2"/>
                          </a:solidFill>
                          <a:latin typeface="Cambria Math" panose="02040503050406030204" pitchFamily="18" charset="0"/>
                        </a:rPr>
                        <m:t> </m:t>
                      </m:r>
                      <m:f>
                        <m:fPr>
                          <m:ctrlPr>
                            <a:rPr lang="en-US" i="1" smtClean="0">
                              <a:solidFill>
                                <a:srgbClr val="008000"/>
                              </a:solidFill>
                              <a:latin typeface="Cambria Math" panose="02040503050406030204" pitchFamily="18" charset="0"/>
                            </a:rPr>
                          </m:ctrlPr>
                        </m:fPr>
                        <m:num>
                          <m:d>
                            <m:dPr>
                              <m:ctrlPr>
                                <a:rPr lang="en-US" i="1">
                                  <a:solidFill>
                                    <a:srgbClr val="008000"/>
                                  </a:solidFill>
                                  <a:latin typeface="Cambria Math" panose="02040503050406030204" pitchFamily="18" charset="0"/>
                                </a:rPr>
                              </m:ctrlPr>
                            </m:dPr>
                            <m:e>
                              <m:sSub>
                                <m:sSubPr>
                                  <m:ctrlPr>
                                    <a:rPr lang="en-US" i="1">
                                      <a:solidFill>
                                        <a:srgbClr val="008000"/>
                                      </a:solidFill>
                                      <a:latin typeface="Cambria Math" panose="02040503050406030204" pitchFamily="18" charset="0"/>
                                    </a:rPr>
                                  </m:ctrlPr>
                                </m:sSubPr>
                                <m:e>
                                  <m:r>
                                    <a:rPr lang="en-US" i="1">
                                      <a:solidFill>
                                        <a:srgbClr val="008000"/>
                                      </a:solidFill>
                                      <a:latin typeface="Cambria Math" panose="02040503050406030204" pitchFamily="18" charset="0"/>
                                    </a:rPr>
                                    <m:t>𝑓</m:t>
                                  </m:r>
                                </m:e>
                                <m:sub>
                                  <m:r>
                                    <a:rPr lang="en-US" i="1">
                                      <a:solidFill>
                                        <a:srgbClr val="008000"/>
                                      </a:solidFill>
                                      <a:latin typeface="Cambria Math" panose="02040503050406030204" pitchFamily="18" charset="0"/>
                                    </a:rPr>
                                    <m:t>𝑟</m:t>
                                  </m:r>
                                </m:sub>
                              </m:sSub>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rPr>
                                <m:t>𝑁</m:t>
                              </m:r>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ea typeface="Cambria Math" panose="02040503050406030204" pitchFamily="18" charset="0"/>
                                </a:rPr>
                                <m:t>𝛾</m:t>
                              </m:r>
                            </m:e>
                          </m:d>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rPr>
                            <m:t>𝑁</m:t>
                          </m:r>
                          <m:r>
                            <a:rPr lang="en-US" i="1">
                              <a:solidFill>
                                <a:srgbClr val="008000"/>
                              </a:solidFill>
                              <a:latin typeface="Cambria Math" panose="02040503050406030204" pitchFamily="18" charset="0"/>
                            </a:rPr>
                            <m:t> </m:t>
                          </m:r>
                          <m:r>
                            <a:rPr lang="en-US" i="1">
                              <a:solidFill>
                                <a:srgbClr val="008000"/>
                              </a:solidFill>
                              <a:latin typeface="Cambria Math" panose="02040503050406030204" pitchFamily="18" charset="0"/>
                              <a:ea typeface="Cambria Math" panose="02040503050406030204" pitchFamily="18" charset="0"/>
                            </a:rPr>
                            <m:t>𝛾</m:t>
                          </m:r>
                          <m:r>
                            <a:rPr lang="en-US" i="1">
                              <a:solidFill>
                                <a:srgbClr val="008000"/>
                              </a:solidFill>
                              <a:latin typeface="Cambria Math" panose="02040503050406030204" pitchFamily="18" charset="0"/>
                              <a:ea typeface="Cambria Math" panose="02040503050406030204" pitchFamily="18" charset="0"/>
                            </a:rPr>
                            <m:t> </m:t>
                          </m:r>
                        </m:num>
                        <m:den>
                          <m:r>
                            <a:rPr lang="en-US" i="1">
                              <a:solidFill>
                                <a:srgbClr val="008000"/>
                              </a:solidFill>
                              <a:latin typeface="Cambria Math" panose="02040503050406030204" pitchFamily="18" charset="0"/>
                              <a:ea typeface="Cambria Math" panose="02040503050406030204" pitchFamily="18" charset="0"/>
                            </a:rPr>
                            <m:t> </m:t>
                          </m:r>
                          <m:sSub>
                            <m:sSubPr>
                              <m:ctrlPr>
                                <a:rPr lang="en-US" i="1">
                                  <a:solidFill>
                                    <a:srgbClr val="008000"/>
                                  </a:solidFill>
                                  <a:latin typeface="Cambria Math" panose="02040503050406030204" pitchFamily="18" charset="0"/>
                                  <a:ea typeface="Cambria Math" panose="02040503050406030204" pitchFamily="18" charset="0"/>
                                </a:rPr>
                              </m:ctrlPr>
                            </m:sSubPr>
                            <m:e>
                              <m:r>
                                <a:rPr lang="en-US" i="1">
                                  <a:solidFill>
                                    <a:srgbClr val="008000"/>
                                  </a:solidFill>
                                  <a:latin typeface="Cambria Math" panose="02040503050406030204" pitchFamily="18" charset="0"/>
                                  <a:ea typeface="Cambria Math" panose="02040503050406030204" pitchFamily="18" charset="0"/>
                                </a:rPr>
                                <m:t>𝜀</m:t>
                              </m:r>
                            </m:e>
                            <m:sub>
                              <m:r>
                                <a:rPr lang="en-US" i="1">
                                  <a:solidFill>
                                    <a:srgbClr val="008000"/>
                                  </a:solidFill>
                                  <a:latin typeface="Cambria Math" panose="02040503050406030204" pitchFamily="18" charset="0"/>
                                  <a:ea typeface="Cambria Math" panose="02040503050406030204" pitchFamily="18" charset="0"/>
                                </a:rPr>
                                <m:t>𝑛</m:t>
                              </m:r>
                            </m:sub>
                          </m:sSub>
                          <m:r>
                            <a:rPr lang="en-US" i="1">
                              <a:solidFill>
                                <a:srgbClr val="008000"/>
                              </a:solidFill>
                              <a:latin typeface="Cambria Math" panose="02040503050406030204" pitchFamily="18" charset="0"/>
                              <a:ea typeface="Cambria Math" panose="02040503050406030204" pitchFamily="18" charset="0"/>
                            </a:rPr>
                            <m:t> </m:t>
                          </m:r>
                          <m:sSub>
                            <m:sSubPr>
                              <m:ctrlPr>
                                <a:rPr lang="en-US" i="1">
                                  <a:solidFill>
                                    <a:srgbClr val="008000"/>
                                  </a:solidFill>
                                  <a:latin typeface="Cambria Math" panose="02040503050406030204" pitchFamily="18" charset="0"/>
                                  <a:ea typeface="Cambria Math" panose="02040503050406030204" pitchFamily="18" charset="0"/>
                                </a:rPr>
                              </m:ctrlPr>
                            </m:sSubPr>
                            <m:e>
                              <m:r>
                                <a:rPr lang="en-US" i="1">
                                  <a:solidFill>
                                    <a:srgbClr val="008000"/>
                                  </a:solidFill>
                                  <a:latin typeface="Cambria Math" panose="02040503050406030204" pitchFamily="18" charset="0"/>
                                  <a:ea typeface="Cambria Math" panose="02040503050406030204" pitchFamily="18" charset="0"/>
                                </a:rPr>
                                <m:t>𝜀</m:t>
                              </m:r>
                            </m:e>
                            <m:sub>
                              <m:r>
                                <a:rPr lang="en-US" i="1">
                                  <a:solidFill>
                                    <a:srgbClr val="008000"/>
                                  </a:solidFill>
                                  <a:latin typeface="Cambria Math" panose="02040503050406030204" pitchFamily="18" charset="0"/>
                                  <a:ea typeface="Cambria Math" panose="02040503050406030204" pitchFamily="18" charset="0"/>
                                </a:rPr>
                                <m:t>𝐿</m:t>
                              </m:r>
                            </m:sub>
                          </m:sSub>
                        </m:den>
                      </m:f>
                      <m:sSub>
                        <m:sSubPr>
                          <m:ctrlPr>
                            <a:rPr lang="en-US" i="1">
                              <a:solidFill>
                                <a:srgbClr val="FF7F00"/>
                              </a:solidFill>
                              <a:latin typeface="Cambria Math" panose="02040503050406030204" pitchFamily="18" charset="0"/>
                            </a:rPr>
                          </m:ctrlPr>
                        </m:sSubPr>
                        <m:e>
                          <m:sSub>
                            <m:sSubPr>
                              <m:ctrlPr>
                                <a:rPr lang="en-US" i="1">
                                  <a:solidFill>
                                    <a:srgbClr val="FF7F00"/>
                                  </a:solidFill>
                                  <a:latin typeface="Cambria Math" panose="02040503050406030204" pitchFamily="18" charset="0"/>
                                </a:rPr>
                              </m:ctrlPr>
                            </m:sSubPr>
                            <m:e>
                              <m:acc>
                                <m:accPr>
                                  <m:chr m:val="̅"/>
                                  <m:ctrlPr>
                                    <a:rPr lang="en-US" i="1">
                                      <a:solidFill>
                                        <a:srgbClr val="FF7F00"/>
                                      </a:solidFill>
                                      <a:latin typeface="Cambria Math" panose="02040503050406030204" pitchFamily="18" charset="0"/>
                                    </a:rPr>
                                  </m:ctrlPr>
                                </m:accPr>
                                <m:e>
                                  <m:r>
                                    <a:rPr lang="en-US" i="1">
                                      <a:solidFill>
                                        <a:srgbClr val="FF7F00"/>
                                      </a:solidFill>
                                      <a:latin typeface="Cambria Math" panose="02040503050406030204" pitchFamily="18" charset="0"/>
                                    </a:rPr>
                                    <m:t>𝐵</m:t>
                                  </m:r>
                                </m:e>
                              </m:acc>
                              <m:r>
                                <a:rPr lang="en-US" i="1">
                                  <a:solidFill>
                                    <a:srgbClr val="FF7F00"/>
                                  </a:solidFill>
                                  <a:latin typeface="Cambria Math" panose="02040503050406030204" pitchFamily="18" charset="0"/>
                                  <a:ea typeface="Cambria Math" panose="02040503050406030204" pitchFamily="18" charset="0"/>
                                </a:rPr>
                                <m:t>𝜎</m:t>
                              </m:r>
                            </m:e>
                            <m:sub>
                              <m:r>
                                <a:rPr lang="en-US" i="1">
                                  <a:solidFill>
                                    <a:srgbClr val="FF7F00"/>
                                  </a:solidFill>
                                  <a:latin typeface="Cambria Math" panose="02040503050406030204" pitchFamily="18" charset="0"/>
                                  <a:ea typeface="Cambria Math" panose="02040503050406030204" pitchFamily="18" charset="0"/>
                                </a:rPr>
                                <m:t>𝛿</m:t>
                              </m:r>
                            </m:sub>
                          </m:sSub>
                          <m:r>
                            <a:rPr lang="en-US" i="1">
                              <a:solidFill>
                                <a:srgbClr val="FF7F00"/>
                              </a:solidFill>
                              <a:latin typeface="Cambria Math" panose="02040503050406030204" pitchFamily="18" charset="0"/>
                            </a:rPr>
                            <m:t>𝑓</m:t>
                          </m:r>
                        </m:e>
                        <m:sub>
                          <m:r>
                            <a:rPr lang="en-US" i="1">
                              <a:solidFill>
                                <a:srgbClr val="FF7F00"/>
                              </a:solidFill>
                              <a:latin typeface="Cambria Math" panose="02040503050406030204" pitchFamily="18" charset="0"/>
                            </a:rPr>
                            <m:t>h𝑔</m:t>
                          </m:r>
                        </m:sub>
                      </m:sSub>
                    </m:oMath>
                  </m:oMathPara>
                </a14:m>
                <a:endParaRPr lang="en-CH" dirty="0"/>
              </a:p>
            </p:txBody>
          </p:sp>
        </mc:Choice>
        <mc:Fallback>
          <p:sp>
            <p:nvSpPr>
              <p:cNvPr id="5" name="Espace réservé du contenu 4"/>
              <p:cNvSpPr>
                <a:spLocks noGrp="1" noRot="1" noChangeAspect="1" noMove="1" noResize="1" noEditPoints="1" noAdjustHandles="1" noChangeArrowheads="1" noChangeShapeType="1" noTextEdit="1"/>
              </p:cNvSpPr>
              <p:nvPr>
                <p:ph sz="quarter" idx="12"/>
              </p:nvPr>
            </p:nvSpPr>
            <p:spPr>
              <a:xfrm>
                <a:off x="1879408" y="1275607"/>
                <a:ext cx="5969192" cy="1167948"/>
              </a:xfrm>
              <a:prstGeom prst="rect">
                <a:avLst/>
              </a:prstGeom>
              <a:blipFill>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23528" y="2715766"/>
                <a:ext cx="8568952" cy="2308324"/>
              </a:xfrm>
              <a:prstGeom prst="rect">
                <a:avLst/>
              </a:prstGeom>
            </p:spPr>
            <p:txBody>
              <a:bodyPr wrap="square">
                <a:spAutoFit/>
              </a:bodyPr>
              <a:lstStyle/>
              <a:p>
                <a:r>
                  <a:rPr lang="fr-FR" dirty="0" smtClean="0">
                    <a:solidFill>
                      <a:srgbClr val="FF7F00"/>
                    </a:solidFill>
                  </a:rPr>
                  <a:t>C</a:t>
                </a:r>
                <a:r>
                  <a:rPr lang="en-CH" dirty="0">
                    <a:solidFill>
                      <a:srgbClr val="FF7F00"/>
                    </a:solidFill>
                  </a:rPr>
                  <a:t>ollider </a:t>
                </a:r>
                <a:r>
                  <a:rPr lang="en-CH" dirty="0" smtClean="0">
                    <a:solidFill>
                      <a:srgbClr val="FF7F00"/>
                    </a:solidFill>
                  </a:rPr>
                  <a:t>parameters</a:t>
                </a:r>
              </a:p>
              <a:p>
                <a:pPr marL="285750" indent="-285750">
                  <a:buFont typeface="Wingdings" panose="05000000000000000000" pitchFamily="2" charset="2"/>
                  <a:buChar char="§"/>
                </a:pPr>
                <a:r>
                  <a:rPr lang="en-US" dirty="0" smtClean="0">
                    <a:solidFill>
                      <a:schemeClr val="accent4"/>
                    </a:solidFill>
                  </a:rPr>
                  <a:t>Large (average bending) magnetic field </a:t>
                </a:r>
                <a14:m>
                  <m:oMath xmlns:m="http://schemas.openxmlformats.org/officeDocument/2006/math">
                    <m:acc>
                      <m:accPr>
                        <m:chr m:val="̅"/>
                        <m:ctrlPr>
                          <a:rPr lang="en-US" i="1">
                            <a:solidFill>
                              <a:schemeClr val="accent4"/>
                            </a:solidFill>
                            <a:latin typeface="Cambria Math" panose="02040503050406030204" pitchFamily="18" charset="0"/>
                          </a:rPr>
                        </m:ctrlPr>
                      </m:accPr>
                      <m:e>
                        <m:r>
                          <a:rPr lang="en-US" i="1">
                            <a:solidFill>
                              <a:schemeClr val="accent4"/>
                            </a:solidFill>
                            <a:latin typeface="Cambria Math" panose="02040503050406030204" pitchFamily="18" charset="0"/>
                          </a:rPr>
                          <m:t>𝐵</m:t>
                        </m:r>
                      </m:e>
                    </m:acc>
                  </m:oMath>
                </a14:m>
                <a:r>
                  <a:rPr lang="en-US" dirty="0">
                    <a:solidFill>
                      <a:schemeClr val="accent4"/>
                    </a:solidFill>
                  </a:rPr>
                  <a:t> helps </a:t>
                </a:r>
                <a:r>
                  <a:rPr lang="en-US" dirty="0">
                    <a:solidFill>
                      <a:schemeClr val="accent4"/>
                    </a:solidFill>
                    <a:sym typeface="Wingdings" panose="05000000000000000000" pitchFamily="2" charset="2"/>
                  </a:rPr>
                  <a:t> Small circumference.</a:t>
                </a:r>
                <a:endParaRPr lang="en-US" dirty="0">
                  <a:solidFill>
                    <a:schemeClr val="accent4"/>
                  </a:solidFill>
                </a:endParaRPr>
              </a:p>
              <a:p>
                <a:pPr marL="285750" indent="-285750">
                  <a:buFont typeface="Wingdings" panose="05000000000000000000" pitchFamily="2" charset="2"/>
                  <a:buChar char="§"/>
                </a:pPr>
                <a:r>
                  <a:rPr lang="en-US" dirty="0">
                    <a:solidFill>
                      <a:schemeClr val="accent4"/>
                    </a:solidFill>
                  </a:rPr>
                  <a:t>Large longitudinal acceptance to operate with large rms momentum spread </a:t>
                </a:r>
                <a14:m>
                  <m:oMath xmlns:m="http://schemas.openxmlformats.org/officeDocument/2006/math">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ea typeface="Cambria Math" panose="02040503050406030204" pitchFamily="18" charset="0"/>
                          </a:rPr>
                          <m:t>𝜎</m:t>
                        </m:r>
                      </m:e>
                      <m:sub>
                        <m:r>
                          <a:rPr lang="en-US" i="1">
                            <a:solidFill>
                              <a:schemeClr val="accent4"/>
                            </a:solidFill>
                            <a:latin typeface="Cambria Math" panose="02040503050406030204" pitchFamily="18" charset="0"/>
                            <a:ea typeface="Cambria Math" panose="02040503050406030204" pitchFamily="18" charset="0"/>
                          </a:rPr>
                          <m:t>𝛿</m:t>
                        </m:r>
                      </m:sub>
                    </m:sSub>
                  </m:oMath>
                </a14:m>
                <a:endParaRPr lang="fr-FR" dirty="0" smtClean="0">
                  <a:solidFill>
                    <a:schemeClr val="accent4"/>
                  </a:solidFill>
                  <a:ea typeface="Cambria Math" panose="02040503050406030204" pitchFamily="18" charset="0"/>
                </a:endParaRPr>
              </a:p>
              <a:p>
                <a:pPr marL="285750" indent="-285750">
                  <a:buFont typeface="Wingdings" panose="05000000000000000000" pitchFamily="2" charset="2"/>
                  <a:buChar char="§"/>
                </a:pPr>
                <a:r>
                  <a:rPr lang="en-US" dirty="0" smtClean="0">
                    <a:solidFill>
                      <a:schemeClr val="accent4"/>
                    </a:solidFill>
                  </a:rPr>
                  <a:t>Hour-glass effect small: small </a:t>
                </a:r>
                <a14:m>
                  <m:oMath xmlns:m="http://schemas.openxmlformats.org/officeDocument/2006/math">
                    <m:sSub>
                      <m:sSubPr>
                        <m:ctrlPr>
                          <a:rPr lang="en-US" i="1">
                            <a:solidFill>
                              <a:schemeClr val="accent4"/>
                            </a:solidFill>
                            <a:latin typeface="Cambria Math" panose="02040503050406030204" pitchFamily="18" charset="0"/>
                          </a:rPr>
                        </m:ctrlPr>
                      </m:sSubPr>
                      <m:e>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ea typeface="Cambria Math" panose="02040503050406030204" pitchFamily="18" charset="0"/>
                              </a:rPr>
                              <m:t>𝛽</m:t>
                            </m:r>
                          </m:e>
                          <m:sup>
                            <m:r>
                              <a:rPr lang="en-US" i="1">
                                <a:solidFill>
                                  <a:schemeClr val="accent4"/>
                                </a:solidFill>
                                <a:latin typeface="Cambria Math" panose="02040503050406030204" pitchFamily="18" charset="0"/>
                              </a:rPr>
                              <m:t>∗</m:t>
                            </m:r>
                          </m:sup>
                        </m:sSup>
                        <m:r>
                          <a:rPr lang="en-US" i="1">
                            <a:solidFill>
                              <a:schemeClr val="accent4"/>
                            </a:solidFill>
                            <a:latin typeface="Cambria Math" panose="02040503050406030204" pitchFamily="18" charset="0"/>
                          </a:rPr>
                          <m:t>= </m:t>
                        </m:r>
                        <m:r>
                          <a:rPr lang="en-US" i="1">
                            <a:solidFill>
                              <a:schemeClr val="accent4"/>
                            </a:solidFill>
                            <a:latin typeface="Cambria Math" panose="02040503050406030204" pitchFamily="18" charset="0"/>
                            <a:ea typeface="Cambria Math" panose="02040503050406030204" pitchFamily="18" charset="0"/>
                          </a:rPr>
                          <m:t>𝜎</m:t>
                        </m:r>
                      </m:e>
                      <m:sub>
                        <m:r>
                          <a:rPr lang="en-US" i="1">
                            <a:solidFill>
                              <a:schemeClr val="accent4"/>
                            </a:solidFill>
                            <a:latin typeface="Cambria Math" panose="02040503050406030204" pitchFamily="18" charset="0"/>
                          </a:rPr>
                          <m:t>𝑧</m:t>
                        </m:r>
                      </m:sub>
                    </m:sSub>
                  </m:oMath>
                </a14:m>
                <a:r>
                  <a:rPr lang="en-US" dirty="0">
                    <a:solidFill>
                      <a:schemeClr val="accent4"/>
                    </a:solidFill>
                  </a:rPr>
                  <a:t> -  both a challenge for lattice design</a:t>
                </a:r>
              </a:p>
              <a:p>
                <a:pPr marL="285750" indent="-285750">
                  <a:buFont typeface="Wingdings" panose="05000000000000000000" pitchFamily="2" charset="2"/>
                  <a:buChar char="§"/>
                </a:pPr>
                <a:r>
                  <a:rPr lang="en-CH" dirty="0" smtClean="0">
                    <a:solidFill>
                      <a:srgbClr val="FF7F00"/>
                    </a:solidFill>
                  </a:rPr>
                  <a:t>Consequence of assumption and optimizations made:</a:t>
                </a:r>
              </a:p>
              <a:p>
                <a:pPr marL="395213" lvl="1" indent="-160313">
                  <a:buSzPct val="70000"/>
                  <a:buFont typeface="System Font Regular"/>
                  <a:buChar char="◇"/>
                </a:pPr>
                <a:r>
                  <a:rPr lang="en-CH" dirty="0">
                    <a:solidFill>
                      <a:srgbClr val="FF7F00"/>
                    </a:solidFill>
                  </a:rPr>
                  <a:t>Bunch length </a:t>
                </a:r>
                <a14:m>
                  <m:oMath xmlns:m="http://schemas.openxmlformats.org/officeDocument/2006/math">
                    <m:sSub>
                      <m:sSubPr>
                        <m:ctrlPr>
                          <a:rPr lang="en-CH" i="1">
                            <a:solidFill>
                              <a:srgbClr val="FF7F00"/>
                            </a:solidFill>
                            <a:latin typeface="Cambria Math" panose="02040503050406030204" pitchFamily="18" charset="0"/>
                          </a:rPr>
                        </m:ctrlPr>
                      </m:sSubPr>
                      <m:e>
                        <m:r>
                          <a:rPr lang="en-CH" i="1">
                            <a:solidFill>
                              <a:srgbClr val="FF7F00"/>
                            </a:solidFill>
                            <a:latin typeface="Cambria Math" panose="02040503050406030204" pitchFamily="18" charset="0"/>
                            <a:ea typeface="Cambria Math" panose="02040503050406030204" pitchFamily="18" charset="0"/>
                          </a:rPr>
                          <m:t>𝜎</m:t>
                        </m:r>
                      </m:e>
                      <m:sub>
                        <m:r>
                          <a:rPr lang="en-US" i="1">
                            <a:solidFill>
                              <a:srgbClr val="FF7F00"/>
                            </a:solidFill>
                            <a:latin typeface="Cambria Math" panose="02040503050406030204" pitchFamily="18" charset="0"/>
                          </a:rPr>
                          <m:t>𝑧</m:t>
                        </m:r>
                      </m:sub>
                    </m:sSub>
                  </m:oMath>
                </a14:m>
                <a:r>
                  <a:rPr lang="en-CH" dirty="0">
                    <a:solidFill>
                      <a:srgbClr val="FF7F00"/>
                    </a:solidFill>
                  </a:rPr>
                  <a:t> and </a:t>
                </a:r>
                <a14:m>
                  <m:oMath xmlns:m="http://schemas.openxmlformats.org/officeDocument/2006/math">
                    <m:sSup>
                      <m:sSupPr>
                        <m:ctrlPr>
                          <a:rPr lang="en-CH" i="1">
                            <a:solidFill>
                              <a:srgbClr val="FF7F00"/>
                            </a:solidFill>
                            <a:latin typeface="Cambria Math" panose="02040503050406030204" pitchFamily="18" charset="0"/>
                          </a:rPr>
                        </m:ctrlPr>
                      </m:sSupPr>
                      <m:e>
                        <m:r>
                          <a:rPr lang="en-CH" i="1">
                            <a:solidFill>
                              <a:srgbClr val="FF7F00"/>
                            </a:solidFill>
                            <a:latin typeface="Cambria Math" panose="02040503050406030204" pitchFamily="18" charset="0"/>
                            <a:ea typeface="Cambria Math" panose="02040503050406030204" pitchFamily="18" charset="0"/>
                          </a:rPr>
                          <m:t>𝛽</m:t>
                        </m:r>
                      </m:e>
                      <m:sup>
                        <m:r>
                          <a:rPr lang="en-US" i="1">
                            <a:solidFill>
                              <a:srgbClr val="FF7F00"/>
                            </a:solidFill>
                            <a:latin typeface="Cambria Math" panose="02040503050406030204" pitchFamily="18" charset="0"/>
                          </a:rPr>
                          <m:t>∗</m:t>
                        </m:r>
                      </m:sup>
                    </m:sSup>
                  </m:oMath>
                </a14:m>
                <a:r>
                  <a:rPr lang="en-CH" dirty="0">
                    <a:solidFill>
                      <a:srgbClr val="FF7F00"/>
                    </a:solidFill>
                  </a:rPr>
                  <a:t> decrease with energy</a:t>
                </a:r>
              </a:p>
              <a:p>
                <a:pPr marL="395213" lvl="1" indent="-160313">
                  <a:buSzPct val="70000"/>
                  <a:buFont typeface="System Font Regular"/>
                  <a:buChar char="◇"/>
                </a:pPr>
                <a:r>
                  <a:rPr lang="en-CH" dirty="0">
                    <a:solidFill>
                      <a:srgbClr val="FF7F00"/>
                    </a:solidFill>
                  </a:rPr>
                  <a:t>Divergence at IP independ</a:t>
                </a:r>
                <a:r>
                  <a:rPr lang="en-US" dirty="0">
                    <a:solidFill>
                      <a:srgbClr val="FF7F00"/>
                    </a:solidFill>
                  </a:rPr>
                  <a:t>e</a:t>
                </a:r>
                <a:r>
                  <a:rPr lang="en-CH" dirty="0">
                    <a:solidFill>
                      <a:srgbClr val="FF7F00"/>
                    </a:solidFill>
                  </a:rPr>
                  <a:t>nt of energy!</a:t>
                </a:r>
              </a:p>
              <a:p>
                <a:pPr marL="395213" lvl="1" indent="-160313">
                  <a:buSzPct val="70000"/>
                  <a:buFont typeface="System Font Regular"/>
                  <a:buChar char="◇"/>
                </a:pPr>
                <a:r>
                  <a:rPr lang="en-CH" dirty="0">
                    <a:solidFill>
                      <a:srgbClr val="FF7F00"/>
                    </a:solidFill>
                  </a:rPr>
                  <a:t>Lattice design becomes more difficult for higher energies</a:t>
                </a:r>
                <a:r>
                  <a:rPr lang="fr-FR" dirty="0">
                    <a:solidFill>
                      <a:srgbClr val="FF7F00"/>
                    </a:solidFill>
                  </a:rPr>
                  <a:t>.</a:t>
                </a:r>
                <a:endParaRPr lang="en-CH" dirty="0">
                  <a:solidFill>
                    <a:srgbClr val="FF7F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323528" y="2715766"/>
                <a:ext cx="8568952" cy="2308324"/>
              </a:xfrm>
              <a:prstGeom prst="rect">
                <a:avLst/>
              </a:prstGeom>
              <a:blipFill>
                <a:blip r:embed="rId3"/>
                <a:stretch>
                  <a:fillRect l="-569" t="-1319" b="-3166"/>
                </a:stretch>
              </a:blipFill>
            </p:spPr>
            <p:txBody>
              <a:bodyPr/>
              <a:lstStyle/>
              <a:p>
                <a:r>
                  <a:rPr lang="fr-FR">
                    <a:noFill/>
                  </a:rPr>
                  <a:t> </a:t>
                </a:r>
              </a:p>
            </p:txBody>
          </p:sp>
        </mc:Fallback>
      </mc:AlternateContent>
      <p:sp>
        <p:nvSpPr>
          <p:cNvPr id="21" name="Accolade ouvrante 20"/>
          <p:cNvSpPr/>
          <p:nvPr/>
        </p:nvSpPr>
        <p:spPr>
          <a:xfrm rot="16200000">
            <a:off x="6717310" y="1739987"/>
            <a:ext cx="465654" cy="1292398"/>
          </a:xfrm>
          <a:prstGeom prst="leftBrace">
            <a:avLst/>
          </a:prstGeom>
          <a:ln>
            <a:solidFill>
              <a:srgbClr val="FF7F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FR">
              <a:solidFill>
                <a:schemeClr val="accent1"/>
              </a:solidFill>
            </a:endParaRPr>
          </a:p>
        </p:txBody>
      </p:sp>
      <p:sp>
        <p:nvSpPr>
          <p:cNvPr id="2" name="Ellipse 1"/>
          <p:cNvSpPr/>
          <p:nvPr/>
        </p:nvSpPr>
        <p:spPr>
          <a:xfrm>
            <a:off x="6303938" y="1516576"/>
            <a:ext cx="432048" cy="576064"/>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8" name="Ellipse 7"/>
          <p:cNvSpPr/>
          <p:nvPr/>
        </p:nvSpPr>
        <p:spPr>
          <a:xfrm>
            <a:off x="6633798" y="1516576"/>
            <a:ext cx="432048" cy="576064"/>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0" name="Ellipse 9"/>
          <p:cNvSpPr/>
          <p:nvPr/>
        </p:nvSpPr>
        <p:spPr>
          <a:xfrm>
            <a:off x="6948264" y="1516576"/>
            <a:ext cx="648072" cy="576064"/>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5694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8" presetID="1"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rgbClr val="FF7F00"/>
                                      </p:to>
                                    </p:animClr>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2" end="2"/>
                                            </p:txEl>
                                          </p:spTgt>
                                        </p:tgtEl>
                                        <p:attrNameLst>
                                          <p:attrName>ppt_c</p:attrName>
                                        </p:attrNameLst>
                                      </p:cBhvr>
                                      <p:to>
                                        <a:srgbClr val="FF7F00"/>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3" end="3"/>
                                            </p:txEl>
                                          </p:spTgt>
                                        </p:tgtEl>
                                        <p:attrNameLst>
                                          <p:attrName>ppt_c</p:attrName>
                                        </p:attrNameLst>
                                      </p:cBhvr>
                                      <p:to>
                                        <a:srgbClr val="FF7F0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77F305C3-CA7B-EB1E-7A3F-AEBE107CC28B}"/>
                  </a:ext>
                </a:extLst>
              </p:cNvPr>
              <p:cNvGraphicFramePr>
                <a:graphicFrameLocks noGrp="1"/>
              </p:cNvGraphicFramePr>
              <p:nvPr>
                <p:ph sz="quarter" idx="12"/>
                <p:extLst/>
              </p:nvPr>
            </p:nvGraphicFramePr>
            <p:xfrm>
              <a:off x="1603095" y="997870"/>
              <a:ext cx="5920449" cy="3880278"/>
            </p:xfrm>
            <a:graphic>
              <a:graphicData uri="http://schemas.openxmlformats.org/drawingml/2006/table">
                <a:tbl>
                  <a:tblPr firstRow="1" bandRow="1">
                    <a:tableStyleId>{5C22544A-7EE6-4342-B048-85BDC9FD1C3A}</a:tableStyleId>
                  </a:tblPr>
                  <a:tblGrid>
                    <a:gridCol w="2815382">
                      <a:extLst>
                        <a:ext uri="{9D8B030D-6E8A-4147-A177-3AD203B41FA5}">
                          <a16:colId xmlns:a16="http://schemas.microsoft.com/office/drawing/2014/main" val="3043638660"/>
                        </a:ext>
                      </a:extLst>
                    </a:gridCol>
                    <a:gridCol w="1357901">
                      <a:extLst>
                        <a:ext uri="{9D8B030D-6E8A-4147-A177-3AD203B41FA5}">
                          <a16:colId xmlns:a16="http://schemas.microsoft.com/office/drawing/2014/main" val="1117319756"/>
                        </a:ext>
                      </a:extLst>
                    </a:gridCol>
                    <a:gridCol w="1747166">
                      <a:extLst>
                        <a:ext uri="{9D8B030D-6E8A-4147-A177-3AD203B41FA5}">
                          <a16:colId xmlns:a16="http://schemas.microsoft.com/office/drawing/2014/main" val="4210140231"/>
                        </a:ext>
                      </a:extLst>
                    </a:gridCol>
                  </a:tblGrid>
                  <a:tr h="225450">
                    <a:tc>
                      <a:txBody>
                        <a:bodyPr/>
                        <a:lstStyle/>
                        <a:p>
                          <a:r>
                            <a:rPr lang="en-CH" sz="1100"/>
                            <a:t>Parameter</a:t>
                          </a:r>
                        </a:p>
                      </a:txBody>
                      <a:tcPr marL="54000" marR="54000" marT="27000" marB="27000"/>
                    </a:tc>
                    <a:tc>
                      <a:txBody>
                        <a:bodyPr/>
                        <a:lstStyle/>
                        <a:p>
                          <a:pPr algn="ctr"/>
                          <a:r>
                            <a:rPr lang="en-CH" sz="1100"/>
                            <a:t>Symbol</a:t>
                          </a:r>
                        </a:p>
                      </a:txBody>
                      <a:tcPr marL="54000" marR="54000" marT="27000" marB="27000"/>
                    </a:tc>
                    <a:tc>
                      <a:txBody>
                        <a:bodyPr/>
                        <a:lstStyle/>
                        <a:p>
                          <a:pPr algn="ctr"/>
                          <a:r>
                            <a:rPr lang="en-CH" sz="1100"/>
                            <a:t>Value</a:t>
                          </a:r>
                        </a:p>
                      </a:txBody>
                      <a:tcPr marL="54000" marR="54000" marT="27000" marB="27000"/>
                    </a:tc>
                    <a:extLst>
                      <a:ext uri="{0D108BD9-81ED-4DB2-BD59-A6C34878D82A}">
                        <a16:rowId xmlns:a16="http://schemas.microsoft.com/office/drawing/2014/main" val="881998391"/>
                      </a:ext>
                    </a:extLst>
                  </a:tr>
                  <a:tr h="225450">
                    <a:tc>
                      <a:txBody>
                        <a:bodyPr/>
                        <a:lstStyle/>
                        <a:p>
                          <a:r>
                            <a:rPr lang="en-CH" sz="1100"/>
                            <a:t>Beam energy</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CH" sz="1100" i="1" smtClean="0">
                                    <a:latin typeface="Cambria Math" panose="02040503050406030204" pitchFamily="18" charset="0"/>
                                  </a:rPr>
                                  <m:t>𝐸</m:t>
                                </m:r>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CH" sz="1100" i="1" smtClean="0">
                                    <a:latin typeface="Cambria Math" panose="02040503050406030204" pitchFamily="18" charset="0"/>
                                  </a:rPr>
                                  <m:t>5000 </m:t>
                                </m:r>
                                <m:r>
                                  <m:rPr>
                                    <m:nor/>
                                  </m:rPr>
                                  <a:rPr lang="en-CH" sz="1100" i="0" smtClean="0">
                                    <a:latin typeface="Cambria Math" panose="02040503050406030204" pitchFamily="18" charset="0"/>
                                  </a:rPr>
                                  <m:t>GeV</m:t>
                                </m:r>
                              </m:oMath>
                            </m:oMathPara>
                          </a14:m>
                          <a:endParaRPr lang="en-CH" sz="1100"/>
                        </a:p>
                      </a:txBody>
                      <a:tcPr marL="54000" marR="54000" marT="27000" marB="27000"/>
                    </a:tc>
                    <a:extLst>
                      <a:ext uri="{0D108BD9-81ED-4DB2-BD59-A6C34878D82A}">
                        <a16:rowId xmlns:a16="http://schemas.microsoft.com/office/drawing/2014/main" val="1094227355"/>
                      </a:ext>
                    </a:extLst>
                  </a:tr>
                  <a:tr h="225450">
                    <a:tc>
                      <a:txBody>
                        <a:bodyPr/>
                        <a:lstStyle/>
                        <a:p>
                          <a:r>
                            <a:rPr lang="en-CH" sz="1100"/>
                            <a:t>Relativistic Lorentz factor</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CH" sz="1100" i="1" smtClean="0">
                                    <a:latin typeface="Cambria Math" panose="02040503050406030204" pitchFamily="18" charset="0"/>
                                    <a:ea typeface="Cambria Math" panose="02040503050406030204" pitchFamily="18" charset="0"/>
                                  </a:rPr>
                                  <m:t>𝛾</m:t>
                                </m:r>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ea typeface="Cambria Math" panose="02040503050406030204" pitchFamily="18" charset="0"/>
                                  </a:rPr>
                                  <m:t>47 322</m:t>
                                </m:r>
                              </m:oMath>
                            </m:oMathPara>
                          </a14:m>
                          <a:endParaRPr lang="en-CH" sz="1100"/>
                        </a:p>
                      </a:txBody>
                      <a:tcPr marL="54000" marR="54000" marT="27000" marB="27000"/>
                    </a:tc>
                    <a:extLst>
                      <a:ext uri="{0D108BD9-81ED-4DB2-BD59-A6C34878D82A}">
                        <a16:rowId xmlns:a16="http://schemas.microsoft.com/office/drawing/2014/main" val="2836007638"/>
                      </a:ext>
                    </a:extLst>
                  </a:tr>
                  <a:tr h="225450">
                    <a:tc>
                      <a:txBody>
                        <a:bodyPr/>
                        <a:lstStyle/>
                        <a:p>
                          <a:r>
                            <a:rPr lang="en-CH" sz="1100"/>
                            <a:t>Circumference</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𝐶</m:t>
                                </m:r>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CH" sz="1100" i="1" smtClean="0">
                                    <a:latin typeface="Cambria Math" panose="02040503050406030204" pitchFamily="18" charset="0"/>
                                    <a:ea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10 000 </m:t>
                                </m:r>
                                <m:r>
                                  <m:rPr>
                                    <m:nor/>
                                  </m:rPr>
                                  <a:rPr lang="en-US" sz="1100" b="0" i="0" smtClean="0">
                                    <a:latin typeface="Cambria Math" panose="02040503050406030204" pitchFamily="18" charset="0"/>
                                    <a:ea typeface="Cambria Math" panose="02040503050406030204" pitchFamily="18" charset="0"/>
                                  </a:rPr>
                                  <m:t>m</m:t>
                                </m:r>
                              </m:oMath>
                            </m:oMathPara>
                          </a14:m>
                          <a:endParaRPr lang="en-CH" sz="1100"/>
                        </a:p>
                      </a:txBody>
                      <a:tcPr marL="54000" marR="54000" marT="27000" marB="27000"/>
                    </a:tc>
                    <a:extLst>
                      <a:ext uri="{0D108BD9-81ED-4DB2-BD59-A6C34878D82A}">
                        <a16:rowId xmlns:a16="http://schemas.microsoft.com/office/drawing/2014/main" val="4263132852"/>
                      </a:ext>
                    </a:extLst>
                  </a:tr>
                  <a:tr h="225450">
                    <a:tc>
                      <a:txBody>
                        <a:bodyPr/>
                        <a:lstStyle/>
                        <a:p>
                          <a:r>
                            <a:rPr lang="en-CH" sz="1100"/>
                            <a:t>Magnetic (average bending) field</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acc>
                                  <m:accPr>
                                    <m:chr m:val="̅"/>
                                    <m:ctrlPr>
                                      <a:rPr lang="en-CH" sz="1100" i="1" smtClean="0">
                                        <a:latin typeface="Cambria Math" panose="02040503050406030204" pitchFamily="18" charset="0"/>
                                      </a:rPr>
                                    </m:ctrlPr>
                                  </m:accPr>
                                  <m:e>
                                    <m:r>
                                      <a:rPr lang="en-US" sz="1100" b="0" i="1" smtClean="0">
                                        <a:latin typeface="Cambria Math" panose="02040503050406030204" pitchFamily="18" charset="0"/>
                                      </a:rPr>
                                      <m:t>𝐵</m:t>
                                    </m:r>
                                  </m:e>
                                </m:acc>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CH" sz="1100" i="1" smtClean="0">
                                    <a:latin typeface="Cambria Math" panose="02040503050406030204" pitchFamily="18" charset="0"/>
                                    <a:ea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10.48 </m:t>
                                </m:r>
                                <m:r>
                                  <m:rPr>
                                    <m:nor/>
                                  </m:rPr>
                                  <a:rPr lang="en-US" sz="1100" b="0" i="0" smtClean="0">
                                    <a:latin typeface="Cambria Math" panose="02040503050406030204" pitchFamily="18" charset="0"/>
                                    <a:ea typeface="Cambria Math" panose="02040503050406030204" pitchFamily="18" charset="0"/>
                                  </a:rPr>
                                  <m:t>T</m:t>
                                </m:r>
                              </m:oMath>
                            </m:oMathPara>
                          </a14:m>
                          <a:endParaRPr lang="en-CH" sz="1100"/>
                        </a:p>
                      </a:txBody>
                      <a:tcPr marL="54000" marR="54000" marT="27000" marB="27000"/>
                    </a:tc>
                    <a:extLst>
                      <a:ext uri="{0D108BD9-81ED-4DB2-BD59-A6C34878D82A}">
                        <a16:rowId xmlns:a16="http://schemas.microsoft.com/office/drawing/2014/main" val="2434449430"/>
                      </a:ext>
                    </a:extLst>
                  </a:tr>
                  <a:tr h="225450">
                    <a:tc>
                      <a:txBody>
                        <a:bodyPr/>
                        <a:lstStyle/>
                        <a:p>
                          <a:r>
                            <a:rPr lang="en-CH" sz="1100"/>
                            <a:t>Repetition rate</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sSub>
                                  <m:sSubPr>
                                    <m:ctrlPr>
                                      <a:rPr lang="en-CH" sz="1100" i="1" smtClean="0">
                                        <a:latin typeface="Cambria Math" panose="02040503050406030204" pitchFamily="18" charset="0"/>
                                      </a:rPr>
                                    </m:ctrlPr>
                                  </m:sSubPr>
                                  <m:e>
                                    <m:r>
                                      <a:rPr lang="en-US" sz="1100" b="0" i="1" smtClean="0">
                                        <a:latin typeface="Cambria Math" panose="02040503050406030204" pitchFamily="18" charset="0"/>
                                      </a:rPr>
                                      <m:t>𝑓</m:t>
                                    </m:r>
                                  </m:e>
                                  <m:sub>
                                    <m:r>
                                      <a:rPr lang="en-US" sz="1100" b="0" i="1" smtClean="0">
                                        <a:latin typeface="Cambria Math" panose="02040503050406030204" pitchFamily="18" charset="0"/>
                                      </a:rPr>
                                      <m:t>𝑟</m:t>
                                    </m:r>
                                  </m:sub>
                                </m:sSub>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5 </m:t>
                                </m:r>
                                <m:r>
                                  <m:rPr>
                                    <m:nor/>
                                  </m:rPr>
                                  <a:rPr lang="en-US" sz="1100" b="0" i="0" smtClean="0">
                                    <a:latin typeface="Cambria Math" panose="02040503050406030204" pitchFamily="18" charset="0"/>
                                  </a:rPr>
                                  <m:t>Hz</m:t>
                                </m:r>
                              </m:oMath>
                            </m:oMathPara>
                          </a14:m>
                          <a:endParaRPr lang="en-CH" sz="1100"/>
                        </a:p>
                      </a:txBody>
                      <a:tcPr marL="54000" marR="54000" marT="27000" marB="27000"/>
                    </a:tc>
                    <a:extLst>
                      <a:ext uri="{0D108BD9-81ED-4DB2-BD59-A6C34878D82A}">
                        <a16:rowId xmlns:a16="http://schemas.microsoft.com/office/drawing/2014/main" val="950530000"/>
                      </a:ext>
                    </a:extLst>
                  </a:tr>
                  <a:tr h="239214">
                    <a:tc>
                      <a:txBody>
                        <a:bodyPr/>
                        <a:lstStyle/>
                        <a:p>
                          <a:r>
                            <a:rPr lang="en-CH" sz="1100"/>
                            <a:t>Bunch intensity (one bunch per beam)</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sSub>
                                  <m:sSubPr>
                                    <m:ctrlPr>
                                      <a:rPr lang="en-CH" sz="1100" i="1" smtClean="0">
                                        <a:latin typeface="Cambria Math" panose="02040503050406030204" pitchFamily="18" charset="0"/>
                                      </a:rPr>
                                    </m:ctrlPr>
                                  </m:sSubPr>
                                  <m:e>
                                    <m:r>
                                      <a:rPr lang="en-US" sz="1100" b="0" i="1" smtClean="0">
                                        <a:latin typeface="Cambria Math" panose="02040503050406030204" pitchFamily="18" charset="0"/>
                                      </a:rPr>
                                      <m:t>𝑁</m:t>
                                    </m:r>
                                  </m:e>
                                  <m:sub>
                                    <m:r>
                                      <a:rPr lang="en-CH" sz="1100" i="1" smtClean="0">
                                        <a:latin typeface="Cambria Math" panose="02040503050406030204" pitchFamily="18" charset="0"/>
                                        <a:ea typeface="Cambria Math" panose="02040503050406030204" pitchFamily="18" charset="0"/>
                                      </a:rPr>
                                      <m:t>𝜇</m:t>
                                    </m:r>
                                  </m:sub>
                                </m:sSub>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CH" sz="1100" i="1" smtClean="0">
                                    <a:latin typeface="Cambria Math" panose="02040503050406030204" pitchFamily="18" charset="0"/>
                                  </a:rPr>
                                  <m:t>1.8</m:t>
                                </m:r>
                                <m:r>
                                  <a:rPr lang="en-CH" sz="1100" i="1" smtClean="0">
                                    <a:latin typeface="Cambria Math" panose="02040503050406030204" pitchFamily="18" charset="0"/>
                                    <a:ea typeface="Cambria Math" panose="02040503050406030204" pitchFamily="18" charset="0"/>
                                  </a:rPr>
                                  <m:t>∙</m:t>
                                </m:r>
                                <m:r>
                                  <a:rPr lang="en-CH" sz="1100" i="1" smtClean="0">
                                    <a:latin typeface="Cambria Math" panose="02040503050406030204" pitchFamily="18" charset="0"/>
                                  </a:rPr>
                                  <m:t>10</m:t>
                                </m:r>
                                <m:r>
                                  <a:rPr lang="en-CH" sz="1100" i="1" baseline="30000" smtClean="0">
                                    <a:latin typeface="Cambria Math" panose="02040503050406030204" pitchFamily="18" charset="0"/>
                                  </a:rPr>
                                  <m:t>12</m:t>
                                </m:r>
                              </m:oMath>
                            </m:oMathPara>
                          </a14:m>
                          <a:endParaRPr lang="en-CH" sz="1100"/>
                        </a:p>
                      </a:txBody>
                      <a:tcPr marL="54000" marR="54000" marT="27000" marB="27000"/>
                    </a:tc>
                    <a:extLst>
                      <a:ext uri="{0D108BD9-81ED-4DB2-BD59-A6C34878D82A}">
                        <a16:rowId xmlns:a16="http://schemas.microsoft.com/office/drawing/2014/main" val="3005314704"/>
                      </a:ext>
                    </a:extLst>
                  </a:tr>
                  <a:tr h="225450">
                    <a:tc>
                      <a:txBody>
                        <a:bodyPr/>
                        <a:lstStyle/>
                        <a:p>
                          <a:r>
                            <a:rPr lang="en-CH" sz="1100"/>
                            <a:t>Beam power per beam</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sSub>
                                  <m:sSubPr>
                                    <m:ctrlPr>
                                      <a:rPr lang="en-CH" sz="1100" i="1" smtClean="0">
                                        <a:latin typeface="Cambria Math" panose="02040503050406030204" pitchFamily="18" charset="0"/>
                                      </a:rPr>
                                    </m:ctrlPr>
                                  </m:sSubPr>
                                  <m:e>
                                    <m:r>
                                      <a:rPr lang="en-US" sz="1100" b="0" i="1" smtClean="0">
                                        <a:latin typeface="Cambria Math" panose="02040503050406030204" pitchFamily="18" charset="0"/>
                                      </a:rPr>
                                      <m:t>𝑃</m:t>
                                    </m:r>
                                  </m:e>
                                  <m:sub>
                                    <m:r>
                                      <a:rPr lang="en-US" sz="1100" b="0" i="1" smtClean="0">
                                        <a:latin typeface="Cambria Math" panose="02040503050406030204" pitchFamily="18" charset="0"/>
                                      </a:rPr>
                                      <m:t>𝐵</m:t>
                                    </m:r>
                                  </m:sub>
                                </m:sSub>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7.2 </m:t>
                                </m:r>
                                <m:r>
                                  <m:rPr>
                                    <m:nor/>
                                  </m:rPr>
                                  <a:rPr lang="en-US" sz="1100" b="0" i="0" smtClean="0">
                                    <a:latin typeface="Cambria Math" panose="02040503050406030204" pitchFamily="18" charset="0"/>
                                  </a:rPr>
                                  <m:t>MW</m:t>
                                </m:r>
                              </m:oMath>
                            </m:oMathPara>
                          </a14:m>
                          <a:endParaRPr lang="en-CH" sz="1100"/>
                        </a:p>
                      </a:txBody>
                      <a:tcPr marL="54000" marR="54000" marT="27000" marB="27000"/>
                    </a:tc>
                    <a:extLst>
                      <a:ext uri="{0D108BD9-81ED-4DB2-BD59-A6C34878D82A}">
                        <a16:rowId xmlns:a16="http://schemas.microsoft.com/office/drawing/2014/main" val="3858624957"/>
                      </a:ext>
                    </a:extLst>
                  </a:tr>
                  <a:tr h="225450">
                    <a:tc>
                      <a:txBody>
                        <a:bodyPr/>
                        <a:lstStyle/>
                        <a:p>
                          <a:r>
                            <a:rPr lang="en-CH" sz="1100"/>
                            <a:t>Normalized transverse rms emittance</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sSub>
                                  <m:sSubPr>
                                    <m:ctrlPr>
                                      <a:rPr lang="en-CH" sz="1100" i="1" smtClean="0">
                                        <a:latin typeface="Cambria Math" panose="02040503050406030204" pitchFamily="18" charset="0"/>
                                      </a:rPr>
                                    </m:ctrlPr>
                                  </m:sSubPr>
                                  <m:e>
                                    <m:r>
                                      <a:rPr lang="en-CH" sz="1100" i="1" smtClean="0">
                                        <a:latin typeface="Cambria Math" panose="02040503050406030204" pitchFamily="18" charset="0"/>
                                        <a:ea typeface="Cambria Math" panose="02040503050406030204" pitchFamily="18" charset="0"/>
                                      </a:rPr>
                                      <m:t>𝜀</m:t>
                                    </m:r>
                                  </m:e>
                                  <m:sub>
                                    <m:r>
                                      <a:rPr lang="en-US" sz="1100" b="0" i="1" smtClean="0">
                                        <a:latin typeface="Cambria Math" panose="02040503050406030204" pitchFamily="18" charset="0"/>
                                      </a:rPr>
                                      <m:t>𝑛</m:t>
                                    </m:r>
                                  </m:sub>
                                </m:sSub>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CH" sz="1100" i="1" smtClean="0">
                                    <a:latin typeface="Cambria Math" panose="02040503050406030204" pitchFamily="18" charset="0"/>
                                  </a:rPr>
                                  <m:t>25 </m:t>
                                </m:r>
                                <m:r>
                                  <a:rPr lang="en-CH" sz="1100" i="1" smtClean="0">
                                    <a:latin typeface="Cambria Math" panose="02040503050406030204" pitchFamily="18" charset="0"/>
                                    <a:ea typeface="Cambria Math" panose="02040503050406030204" pitchFamily="18" charset="0"/>
                                  </a:rPr>
                                  <m:t>𝜇</m:t>
                                </m:r>
                                <m:r>
                                  <m:rPr>
                                    <m:nor/>
                                  </m:rPr>
                                  <a:rPr lang="en-US" sz="1100" b="0" i="0" smtClean="0">
                                    <a:latin typeface="Cambria Math" panose="02040503050406030204" pitchFamily="18" charset="0"/>
                                    <a:ea typeface="Cambria Math" panose="02040503050406030204" pitchFamily="18" charset="0"/>
                                  </a:rPr>
                                  <m:t>m</m:t>
                                </m:r>
                              </m:oMath>
                            </m:oMathPara>
                          </a14:m>
                          <a:endParaRPr lang="en-CH" sz="1100"/>
                        </a:p>
                      </a:txBody>
                      <a:tcPr marL="54000" marR="54000" marT="27000" marB="27000"/>
                    </a:tc>
                    <a:extLst>
                      <a:ext uri="{0D108BD9-81ED-4DB2-BD59-A6C34878D82A}">
                        <a16:rowId xmlns:a16="http://schemas.microsoft.com/office/drawing/2014/main" val="3862951494"/>
                      </a:ext>
                    </a:extLst>
                  </a:tr>
                  <a:tr h="238643">
                    <a:tc>
                      <a:txBody>
                        <a:bodyPr/>
                        <a:lstStyle/>
                        <a:p>
                          <a:r>
                            <a:rPr lang="en-CH" sz="1100"/>
                            <a:t>Physical transverse rms emittance</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sSub>
                                  <m:sSubPr>
                                    <m:ctrlPr>
                                      <a:rPr lang="en-CH" sz="1100" i="1" smtClean="0">
                                        <a:latin typeface="Cambria Math" panose="02040503050406030204" pitchFamily="18" charset="0"/>
                                      </a:rPr>
                                    </m:ctrlPr>
                                  </m:sSubPr>
                                  <m:e>
                                    <m:r>
                                      <a:rPr lang="en-CH" sz="1100" i="1" smtClean="0">
                                        <a:latin typeface="Cambria Math" panose="02040503050406030204" pitchFamily="18" charset="0"/>
                                        <a:ea typeface="Cambria Math" panose="02040503050406030204" pitchFamily="18" charset="0"/>
                                      </a:rPr>
                                      <m:t>𝜀</m:t>
                                    </m:r>
                                  </m:e>
                                  <m:sub>
                                    <m:r>
                                      <a:rPr lang="en-US" sz="1100" b="0" i="1" smtClean="0">
                                        <a:latin typeface="Cambria Math" panose="02040503050406030204" pitchFamily="18" charset="0"/>
                                      </a:rPr>
                                      <m:t>𝑝h</m:t>
                                    </m:r>
                                  </m:sub>
                                </m:sSub>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CH" sz="1100" i="1" smtClean="0">
                                    <a:latin typeface="Cambria Math" panose="02040503050406030204" pitchFamily="18" charset="0"/>
                                  </a:rPr>
                                  <m:t>0.528</m:t>
                                </m:r>
                                <m:r>
                                  <a:rPr lang="en-US" sz="1100" b="0" i="1" smtClean="0">
                                    <a:latin typeface="Cambria Math" panose="02040503050406030204" pitchFamily="18" charset="0"/>
                                  </a:rPr>
                                  <m:t> </m:t>
                                </m:r>
                                <m:r>
                                  <m:rPr>
                                    <m:nor/>
                                  </m:rPr>
                                  <a:rPr lang="en-US" sz="1100" b="0" i="0" smtClean="0">
                                    <a:latin typeface="Cambria Math" panose="02040503050406030204" pitchFamily="18" charset="0"/>
                                  </a:rPr>
                                  <m:t>nm</m:t>
                                </m:r>
                              </m:oMath>
                            </m:oMathPara>
                          </a14:m>
                          <a:endParaRPr lang="en-CH" sz="1100"/>
                        </a:p>
                      </a:txBody>
                      <a:tcPr marL="54000" marR="54000" marT="27000" marB="27000"/>
                    </a:tc>
                    <a:extLst>
                      <a:ext uri="{0D108BD9-81ED-4DB2-BD59-A6C34878D82A}">
                        <a16:rowId xmlns:a16="http://schemas.microsoft.com/office/drawing/2014/main" val="758548123"/>
                      </a:ext>
                    </a:extLst>
                  </a:tr>
                  <a:tr h="225450">
                    <a:tc>
                      <a:txBody>
                        <a:bodyPr/>
                        <a:lstStyle/>
                        <a:p>
                          <a:r>
                            <a:rPr lang="en-CH" sz="1100"/>
                            <a:t>Long. </a:t>
                          </a:r>
                          <a:r>
                            <a:rPr lang="en-US" sz="1100" dirty="0"/>
                            <a:t>g</a:t>
                          </a:r>
                          <a:r>
                            <a:rPr lang="en-CH" sz="1100"/>
                            <a:t>eometric rms emittance </a:t>
                          </a:r>
                          <a14:m>
                            <m:oMath xmlns:m="http://schemas.openxmlformats.org/officeDocument/2006/math">
                              <m:r>
                                <a:rPr lang="en-CH" sz="1100" i="1" smtClean="0">
                                  <a:latin typeface="Cambria Math" panose="02040503050406030204" pitchFamily="18" charset="0"/>
                                  <a:ea typeface="Cambria Math" panose="02040503050406030204" pitchFamily="18" charset="0"/>
                                </a:rPr>
                                <m:t>𝛾</m:t>
                              </m:r>
                              <m:r>
                                <a:rPr lang="en-US" sz="1100" b="0" i="1" smtClean="0">
                                  <a:latin typeface="Cambria Math" panose="02040503050406030204" pitchFamily="18" charset="0"/>
                                  <a:ea typeface="Cambria Math" panose="02040503050406030204" pitchFamily="18" charset="0"/>
                                </a:rPr>
                                <m:t> </m:t>
                              </m:r>
                              <m:sSub>
                                <m:sSubPr>
                                  <m:ctrlPr>
                                    <a:rPr lang="en-US" sz="1100" b="0" i="1" smtClean="0">
                                      <a:latin typeface="Cambria Math" panose="02040503050406030204" pitchFamily="18" charset="0"/>
                                      <a:ea typeface="Cambria Math" panose="02040503050406030204" pitchFamily="18" charset="0"/>
                                    </a:rPr>
                                  </m:ctrlPr>
                                </m:sSubPr>
                                <m:e>
                                  <m:r>
                                    <a:rPr lang="en-US" sz="1100" b="0" i="1" smtClean="0">
                                      <a:latin typeface="Cambria Math" panose="02040503050406030204" pitchFamily="18" charset="0"/>
                                      <a:ea typeface="Cambria Math" panose="02040503050406030204" pitchFamily="18" charset="0"/>
                                    </a:rPr>
                                    <m:t>𝜎</m:t>
                                  </m:r>
                                </m:e>
                                <m:sub>
                                  <m:r>
                                    <a:rPr lang="en-US" sz="1100" b="0" i="1" smtClean="0">
                                      <a:latin typeface="Cambria Math" panose="02040503050406030204" pitchFamily="18" charset="0"/>
                                      <a:ea typeface="Cambria Math" panose="02040503050406030204" pitchFamily="18" charset="0"/>
                                    </a:rPr>
                                    <m:t>𝑧</m:t>
                                  </m:r>
                                </m:sub>
                              </m:sSub>
                              <m:r>
                                <a:rPr lang="en-US" sz="1100" b="0" i="1" smtClean="0">
                                  <a:latin typeface="Cambria Math" panose="02040503050406030204" pitchFamily="18" charset="0"/>
                                  <a:ea typeface="Cambria Math" panose="02040503050406030204" pitchFamily="18" charset="0"/>
                                </a:rPr>
                                <m:t> </m:t>
                              </m:r>
                              <m:sSub>
                                <m:sSubPr>
                                  <m:ctrlPr>
                                    <a:rPr lang="en-US" sz="1100" b="0" i="1" smtClean="0">
                                      <a:latin typeface="Cambria Math" panose="02040503050406030204" pitchFamily="18" charset="0"/>
                                      <a:ea typeface="Cambria Math" panose="02040503050406030204" pitchFamily="18" charset="0"/>
                                    </a:rPr>
                                  </m:ctrlPr>
                                </m:sSubPr>
                                <m:e>
                                  <m:r>
                                    <a:rPr lang="en-US" sz="1100" b="0" i="1" smtClean="0">
                                      <a:latin typeface="Cambria Math" panose="02040503050406030204" pitchFamily="18" charset="0"/>
                                      <a:ea typeface="Cambria Math" panose="02040503050406030204" pitchFamily="18" charset="0"/>
                                    </a:rPr>
                                    <m:t>𝜎</m:t>
                                  </m:r>
                                </m:e>
                                <m:sub>
                                  <m:r>
                                    <a:rPr lang="en-US" sz="1100" b="0" i="1" smtClean="0">
                                      <a:latin typeface="Cambria Math" panose="02040503050406030204" pitchFamily="18" charset="0"/>
                                      <a:ea typeface="Cambria Math" panose="02040503050406030204" pitchFamily="18" charset="0"/>
                                    </a:rPr>
                                    <m:t>𝛿</m:t>
                                  </m:r>
                                </m:sub>
                              </m:sSub>
                            </m:oMath>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sSub>
                                  <m:sSubPr>
                                    <m:ctrlPr>
                                      <a:rPr lang="en-CH" sz="1100" i="1" smtClean="0">
                                        <a:latin typeface="Cambria Math" panose="02040503050406030204" pitchFamily="18" charset="0"/>
                                      </a:rPr>
                                    </m:ctrlPr>
                                  </m:sSubPr>
                                  <m:e>
                                    <m:r>
                                      <a:rPr lang="en-CH" sz="1100" i="1" smtClean="0">
                                        <a:latin typeface="Cambria Math" panose="02040503050406030204" pitchFamily="18" charset="0"/>
                                        <a:ea typeface="Cambria Math" panose="02040503050406030204" pitchFamily="18" charset="0"/>
                                      </a:rPr>
                                      <m:t>𝜀</m:t>
                                    </m:r>
                                  </m:e>
                                  <m:sub>
                                    <m:r>
                                      <a:rPr lang="en-US" sz="1100" b="0" i="1" smtClean="0">
                                        <a:latin typeface="Cambria Math" panose="02040503050406030204" pitchFamily="18" charset="0"/>
                                      </a:rPr>
                                      <m:t>𝐿</m:t>
                                    </m:r>
                                  </m:sub>
                                </m:sSub>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70 </m:t>
                                </m:r>
                                <m:r>
                                  <m:rPr>
                                    <m:nor/>
                                  </m:rPr>
                                  <a:rPr lang="en-US" sz="1100" b="0" i="0" smtClean="0">
                                    <a:latin typeface="Cambria Math" panose="02040503050406030204" pitchFamily="18" charset="0"/>
                                  </a:rPr>
                                  <m:t>mm</m:t>
                                </m:r>
                              </m:oMath>
                            </m:oMathPara>
                          </a14:m>
                          <a:endParaRPr lang="en-CH" sz="1100"/>
                        </a:p>
                      </a:txBody>
                      <a:tcPr marL="54000" marR="54000" marT="27000" marB="27000"/>
                    </a:tc>
                    <a:extLst>
                      <a:ext uri="{0D108BD9-81ED-4DB2-BD59-A6C34878D82A}">
                        <a16:rowId xmlns:a16="http://schemas.microsoft.com/office/drawing/2014/main" val="395488738"/>
                      </a:ext>
                    </a:extLst>
                  </a:tr>
                  <a:tr h="238643">
                    <a:tc>
                      <a:txBody>
                        <a:bodyPr/>
                        <a:lstStyle/>
                        <a:p>
                          <a:r>
                            <a:rPr lang="en-CH" sz="1100"/>
                            <a:t>Rms relative momentum spread</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sSub>
                                  <m:sSubPr>
                                    <m:ctrlPr>
                                      <a:rPr lang="en-CH" sz="1100" i="1" smtClean="0">
                                        <a:latin typeface="Cambria Math" panose="02040503050406030204" pitchFamily="18" charset="0"/>
                                      </a:rPr>
                                    </m:ctrlPr>
                                  </m:sSubPr>
                                  <m:e>
                                    <m:r>
                                      <a:rPr lang="en-CH" sz="1100" i="1" smtClean="0">
                                        <a:latin typeface="Cambria Math" panose="02040503050406030204" pitchFamily="18" charset="0"/>
                                        <a:ea typeface="Cambria Math" panose="02040503050406030204" pitchFamily="18" charset="0"/>
                                      </a:rPr>
                                      <m:t>𝜎</m:t>
                                    </m:r>
                                  </m:e>
                                  <m:sub>
                                    <m:r>
                                      <a:rPr lang="en-CH" sz="1100" i="1" smtClean="0">
                                        <a:latin typeface="Cambria Math" panose="02040503050406030204" pitchFamily="18" charset="0"/>
                                        <a:ea typeface="Cambria Math" panose="02040503050406030204" pitchFamily="18" charset="0"/>
                                      </a:rPr>
                                      <m:t>𝛿</m:t>
                                    </m:r>
                                  </m:sub>
                                </m:sSub>
                                <m:r>
                                  <a:rPr lang="en-US" sz="1100" b="0" i="1" smtClean="0">
                                    <a:latin typeface="Cambria Math" panose="02040503050406030204" pitchFamily="18" charset="0"/>
                                    <a:ea typeface="Cambria Math" panose="02040503050406030204" pitchFamily="18" charset="0"/>
                                  </a:rPr>
                                  <m:t>=</m:t>
                                </m:r>
                                <m:f>
                                  <m:fPr>
                                    <m:type m:val="lin"/>
                                    <m:ctrlPr>
                                      <a:rPr lang="en-US" sz="1100" b="0" i="1" smtClean="0">
                                        <a:latin typeface="Cambria Math" panose="02040503050406030204" pitchFamily="18" charset="0"/>
                                        <a:ea typeface="Cambria Math" panose="02040503050406030204" pitchFamily="18" charset="0"/>
                                      </a:rPr>
                                    </m:ctrlPr>
                                  </m:fPr>
                                  <m:num>
                                    <m:sSub>
                                      <m:sSubPr>
                                        <m:ctrlPr>
                                          <a:rPr lang="en-US" sz="1100" b="0" i="1" smtClean="0">
                                            <a:latin typeface="Cambria Math" panose="02040503050406030204" pitchFamily="18" charset="0"/>
                                            <a:ea typeface="Cambria Math" panose="02040503050406030204" pitchFamily="18" charset="0"/>
                                          </a:rPr>
                                        </m:ctrlPr>
                                      </m:sSubPr>
                                      <m:e>
                                        <m:r>
                                          <a:rPr lang="en-US" sz="1100" b="0" i="1" smtClean="0">
                                            <a:latin typeface="Cambria Math" panose="02040503050406030204" pitchFamily="18" charset="0"/>
                                            <a:ea typeface="Cambria Math" panose="02040503050406030204" pitchFamily="18" charset="0"/>
                                          </a:rPr>
                                          <m:t>𝜎</m:t>
                                        </m:r>
                                      </m:e>
                                      <m:sub>
                                        <m:r>
                                          <a:rPr lang="en-US" sz="1100" b="0" i="1" smtClean="0">
                                            <a:latin typeface="Cambria Math" panose="02040503050406030204" pitchFamily="18" charset="0"/>
                                            <a:ea typeface="Cambria Math" panose="02040503050406030204" pitchFamily="18" charset="0"/>
                                          </a:rPr>
                                          <m:t>𝑝</m:t>
                                        </m:r>
                                      </m:sub>
                                    </m:sSub>
                                  </m:num>
                                  <m:den>
                                    <m:r>
                                      <a:rPr lang="en-US" sz="1100" b="0" i="1" smtClean="0">
                                        <a:latin typeface="Cambria Math" panose="02040503050406030204" pitchFamily="18" charset="0"/>
                                        <a:ea typeface="Cambria Math" panose="02040503050406030204" pitchFamily="18" charset="0"/>
                                      </a:rPr>
                                      <m:t>𝑝</m:t>
                                    </m:r>
                                  </m:den>
                                </m:f>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sSup>
                                  <m:sSupPr>
                                    <m:ctrlPr>
                                      <a:rPr lang="en-CH" sz="1100" i="1" smtClean="0">
                                        <a:latin typeface="Cambria Math" panose="02040503050406030204" pitchFamily="18" charset="0"/>
                                      </a:rPr>
                                    </m:ctrlPr>
                                  </m:sSupPr>
                                  <m:e>
                                    <m:r>
                                      <a:rPr lang="en-US" sz="1100" b="0" i="1" smtClean="0">
                                        <a:latin typeface="Cambria Math" panose="02040503050406030204" pitchFamily="18" charset="0"/>
                                      </a:rPr>
                                      <m:t>1</m:t>
                                    </m:r>
                                    <m:r>
                                      <a:rPr lang="en-US" sz="1100" b="0" i="1" smtClean="0">
                                        <a:latin typeface="Cambria Math" panose="02040503050406030204" pitchFamily="18" charset="0"/>
                                        <a:ea typeface="Cambria Math" panose="02040503050406030204" pitchFamily="18" charset="0"/>
                                      </a:rPr>
                                      <m:t>∙</m:t>
                                    </m:r>
                                    <m:r>
                                      <a:rPr lang="en-US" sz="1100" b="0" i="1" smtClean="0">
                                        <a:latin typeface="Cambria Math" panose="02040503050406030204" pitchFamily="18" charset="0"/>
                                      </a:rPr>
                                      <m:t>10</m:t>
                                    </m:r>
                                  </m:e>
                                  <m:sup>
                                    <m:r>
                                      <a:rPr lang="en-US" sz="1100" b="0" i="1" smtClean="0">
                                        <a:latin typeface="Cambria Math" panose="02040503050406030204" pitchFamily="18" charset="0"/>
                                      </a:rPr>
                                      <m:t>−3</m:t>
                                    </m:r>
                                  </m:sup>
                                </m:sSup>
                              </m:oMath>
                            </m:oMathPara>
                          </a14:m>
                          <a:endParaRPr lang="en-CH" sz="1100"/>
                        </a:p>
                      </a:txBody>
                      <a:tcPr marL="54000" marR="54000" marT="27000" marB="27000"/>
                    </a:tc>
                    <a:extLst>
                      <a:ext uri="{0D108BD9-81ED-4DB2-BD59-A6C34878D82A}">
                        <a16:rowId xmlns:a16="http://schemas.microsoft.com/office/drawing/2014/main" val="3545766881"/>
                      </a:ext>
                    </a:extLst>
                  </a:tr>
                  <a:tr h="225450">
                    <a:tc>
                      <a:txBody>
                        <a:bodyPr/>
                        <a:lstStyle/>
                        <a:p>
                          <a:r>
                            <a:rPr lang="en-CH" sz="1100"/>
                            <a:t>Rms bunch length</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sSub>
                                  <m:sSubPr>
                                    <m:ctrlPr>
                                      <a:rPr lang="en-CH" sz="1100" i="1" smtClean="0">
                                        <a:latin typeface="Cambria Math" panose="02040503050406030204" pitchFamily="18" charset="0"/>
                                      </a:rPr>
                                    </m:ctrlPr>
                                  </m:sSubPr>
                                  <m:e>
                                    <m:r>
                                      <a:rPr lang="en-CH" sz="1100" i="1" smtClean="0">
                                        <a:latin typeface="Cambria Math" panose="02040503050406030204" pitchFamily="18" charset="0"/>
                                        <a:ea typeface="Cambria Math" panose="02040503050406030204" pitchFamily="18" charset="0"/>
                                      </a:rPr>
                                      <m:t>𝜎</m:t>
                                    </m:r>
                                  </m:e>
                                  <m:sub>
                                    <m:r>
                                      <a:rPr lang="en-US" sz="1100" b="0" i="1" smtClean="0">
                                        <a:latin typeface="Cambria Math" panose="02040503050406030204" pitchFamily="18" charset="0"/>
                                      </a:rPr>
                                      <m:t>𝑧</m:t>
                                    </m:r>
                                  </m:sub>
                                </m:sSub>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1.5 </m:t>
                                </m:r>
                                <m:r>
                                  <m:rPr>
                                    <m:nor/>
                                  </m:rPr>
                                  <a:rPr lang="en-US" sz="1100" b="0" i="0" smtClean="0">
                                    <a:latin typeface="Cambria Math" panose="02040503050406030204" pitchFamily="18" charset="0"/>
                                  </a:rPr>
                                  <m:t>mm</m:t>
                                </m:r>
                              </m:oMath>
                            </m:oMathPara>
                          </a14:m>
                          <a:endParaRPr lang="en-CH" sz="1100"/>
                        </a:p>
                      </a:txBody>
                      <a:tcPr marL="54000" marR="54000" marT="27000" marB="27000"/>
                    </a:tc>
                    <a:extLst>
                      <a:ext uri="{0D108BD9-81ED-4DB2-BD59-A6C34878D82A}">
                        <a16:rowId xmlns:a16="http://schemas.microsoft.com/office/drawing/2014/main" val="1375778596"/>
                      </a:ext>
                    </a:extLst>
                  </a:tr>
                  <a:tr h="225450">
                    <a:tc>
                      <a:txBody>
                        <a:bodyPr/>
                        <a:lstStyle/>
                        <a:p>
                          <a:r>
                            <a:rPr lang="en-CH" sz="1100"/>
                            <a:t>Twiss betatron function at the IP</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sSup>
                                  <m:sSupPr>
                                    <m:ctrlPr>
                                      <a:rPr lang="en-CH" sz="1100" i="1" smtClean="0">
                                        <a:latin typeface="Cambria Math" panose="02040503050406030204" pitchFamily="18" charset="0"/>
                                      </a:rPr>
                                    </m:ctrlPr>
                                  </m:sSupPr>
                                  <m:e>
                                    <m:r>
                                      <a:rPr lang="en-CH" sz="1100" i="1" smtClean="0">
                                        <a:latin typeface="Cambria Math" panose="02040503050406030204" pitchFamily="18" charset="0"/>
                                        <a:ea typeface="Cambria Math" panose="02040503050406030204" pitchFamily="18" charset="0"/>
                                      </a:rPr>
                                      <m:t>𝛽</m:t>
                                    </m:r>
                                  </m:e>
                                  <m:sup>
                                    <m:r>
                                      <a:rPr lang="en-US" sz="1100" b="0" i="1" smtClean="0">
                                        <a:latin typeface="Cambria Math" panose="02040503050406030204" pitchFamily="18" charset="0"/>
                                      </a:rPr>
                                      <m:t>∗</m:t>
                                    </m:r>
                                  </m:sup>
                                </m:sSup>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1.5 </m:t>
                                </m:r>
                                <m:r>
                                  <m:rPr>
                                    <m:nor/>
                                  </m:rPr>
                                  <a:rPr lang="en-US" sz="1100" b="0" i="0" smtClean="0">
                                    <a:latin typeface="Cambria Math" panose="02040503050406030204" pitchFamily="18" charset="0"/>
                                  </a:rPr>
                                  <m:t>mm</m:t>
                                </m:r>
                              </m:oMath>
                            </m:oMathPara>
                          </a14:m>
                          <a:endParaRPr lang="en-CH" sz="1100"/>
                        </a:p>
                      </a:txBody>
                      <a:tcPr marL="54000" marR="54000" marT="27000" marB="27000"/>
                    </a:tc>
                    <a:extLst>
                      <a:ext uri="{0D108BD9-81ED-4DB2-BD59-A6C34878D82A}">
                        <a16:rowId xmlns:a16="http://schemas.microsoft.com/office/drawing/2014/main" val="1400533436"/>
                      </a:ext>
                    </a:extLst>
                  </a:tr>
                  <a:tr h="232928">
                    <a:tc>
                      <a:txBody>
                        <a:bodyPr/>
                        <a:lstStyle/>
                        <a:p>
                          <a:r>
                            <a:rPr lang="en-CH" sz="1100"/>
                            <a:t>Rms beam size at IP</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sSub>
                                  <m:sSubPr>
                                    <m:ctrlPr>
                                      <a:rPr lang="en-CH" sz="1100" i="1" smtClean="0">
                                        <a:latin typeface="Cambria Math" panose="02040503050406030204" pitchFamily="18" charset="0"/>
                                      </a:rPr>
                                    </m:ctrlPr>
                                  </m:sSubPr>
                                  <m:e>
                                    <m:r>
                                      <a:rPr lang="en-CH" sz="1100" i="1" smtClean="0">
                                        <a:latin typeface="Cambria Math" panose="02040503050406030204" pitchFamily="18" charset="0"/>
                                        <a:ea typeface="Cambria Math" panose="02040503050406030204" pitchFamily="18" charset="0"/>
                                      </a:rPr>
                                      <m:t>𝜎</m:t>
                                    </m:r>
                                  </m:e>
                                  <m:sub>
                                    <m:r>
                                      <a:rPr lang="en-CH" sz="1100" i="1" smtClean="0">
                                        <a:latin typeface="Cambria Math" panose="02040503050406030204" pitchFamily="18" charset="0"/>
                                        <a:ea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𝐼𝑃</m:t>
                                    </m:r>
                                  </m:sub>
                                </m:sSub>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0.89 </m:t>
                                </m:r>
                                <m:r>
                                  <a:rPr lang="en-US" sz="1100" b="0" i="1" smtClean="0">
                                    <a:latin typeface="Cambria Math" panose="02040503050406030204" pitchFamily="18" charset="0"/>
                                    <a:ea typeface="Cambria Math" panose="02040503050406030204" pitchFamily="18" charset="0"/>
                                  </a:rPr>
                                  <m:t>𝜇</m:t>
                                </m:r>
                                <m:r>
                                  <m:rPr>
                                    <m:nor/>
                                  </m:rPr>
                                  <a:rPr lang="en-US" sz="1100" b="0" i="0" smtClean="0">
                                    <a:latin typeface="Cambria Math" panose="02040503050406030204" pitchFamily="18" charset="0"/>
                                    <a:ea typeface="Cambria Math" panose="02040503050406030204" pitchFamily="18" charset="0"/>
                                  </a:rPr>
                                  <m:t>m</m:t>
                                </m:r>
                              </m:oMath>
                            </m:oMathPara>
                          </a14:m>
                          <a:endParaRPr lang="en-CH" sz="1100"/>
                        </a:p>
                      </a:txBody>
                      <a:tcPr marL="54000" marR="54000" marT="27000" marB="27000"/>
                    </a:tc>
                    <a:extLst>
                      <a:ext uri="{0D108BD9-81ED-4DB2-BD59-A6C34878D82A}">
                        <a16:rowId xmlns:a16="http://schemas.microsoft.com/office/drawing/2014/main" val="3786497706"/>
                      </a:ext>
                    </a:extLst>
                  </a:tr>
                  <a:tr h="225450">
                    <a:tc>
                      <a:txBody>
                        <a:bodyPr/>
                        <a:lstStyle/>
                        <a:p>
                          <a:r>
                            <a:rPr lang="en-CH" sz="1100"/>
                            <a:t>Luminosity</a:t>
                          </a:r>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𝐿</m:t>
                                </m:r>
                              </m:oMath>
                            </m:oMathPara>
                          </a14:m>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19.5</m:t>
                                </m:r>
                                <m:r>
                                  <a:rPr lang="en-US" sz="1100" b="0" i="1" smtClean="0">
                                    <a:latin typeface="Cambria Math" panose="02040503050406030204" pitchFamily="18" charset="0"/>
                                    <a:ea typeface="Cambria Math" panose="02040503050406030204" pitchFamily="18" charset="0"/>
                                  </a:rPr>
                                  <m:t>∙</m:t>
                                </m:r>
                                <m:sSup>
                                  <m:sSupPr>
                                    <m:ctrlPr>
                                      <a:rPr lang="en-US" sz="1100" b="0" i="1" smtClean="0">
                                        <a:latin typeface="Cambria Math" panose="02040503050406030204" pitchFamily="18" charset="0"/>
                                        <a:ea typeface="Cambria Math" panose="02040503050406030204" pitchFamily="18" charset="0"/>
                                      </a:rPr>
                                    </m:ctrlPr>
                                  </m:sSupPr>
                                  <m:e>
                                    <m:r>
                                      <a:rPr lang="en-US" sz="1100" b="0" i="1" smtClean="0">
                                        <a:latin typeface="Cambria Math" panose="02040503050406030204" pitchFamily="18" charset="0"/>
                                        <a:ea typeface="Cambria Math" panose="02040503050406030204" pitchFamily="18" charset="0"/>
                                      </a:rPr>
                                      <m:t>10</m:t>
                                    </m:r>
                                  </m:e>
                                  <m:sup>
                                    <m:r>
                                      <a:rPr lang="en-US" sz="1100" b="0" i="1" smtClean="0">
                                        <a:latin typeface="Cambria Math" panose="02040503050406030204" pitchFamily="18" charset="0"/>
                                        <a:ea typeface="Cambria Math" panose="02040503050406030204" pitchFamily="18" charset="0"/>
                                      </a:rPr>
                                      <m:t>34</m:t>
                                    </m:r>
                                  </m:sup>
                                </m:sSup>
                                <m:r>
                                  <a:rPr lang="en-US" sz="1100" b="0" i="1" smtClean="0">
                                    <a:latin typeface="Cambria Math" panose="02040503050406030204" pitchFamily="18" charset="0"/>
                                    <a:ea typeface="Cambria Math" panose="02040503050406030204" pitchFamily="18" charset="0"/>
                                  </a:rPr>
                                  <m:t> </m:t>
                                </m:r>
                                <m:sSup>
                                  <m:sSupPr>
                                    <m:ctrlPr>
                                      <a:rPr lang="en-US" sz="1100" b="0" i="1" smtClean="0">
                                        <a:latin typeface="Cambria Math" panose="02040503050406030204" pitchFamily="18" charset="0"/>
                                        <a:ea typeface="Cambria Math" panose="02040503050406030204" pitchFamily="18" charset="0"/>
                                      </a:rPr>
                                    </m:ctrlPr>
                                  </m:sSupPr>
                                  <m:e>
                                    <m:r>
                                      <m:rPr>
                                        <m:nor/>
                                      </m:rPr>
                                      <a:rPr lang="en-US" sz="1100" b="0" i="0" smtClean="0">
                                        <a:latin typeface="Cambria Math" panose="02040503050406030204" pitchFamily="18" charset="0"/>
                                        <a:ea typeface="Cambria Math" panose="02040503050406030204" pitchFamily="18" charset="0"/>
                                      </a:rPr>
                                      <m:t>cm</m:t>
                                    </m:r>
                                  </m:e>
                                  <m:sup>
                                    <m:r>
                                      <a:rPr lang="en-US" sz="1100" b="0" i="1" smtClean="0">
                                        <a:latin typeface="Cambria Math" panose="02040503050406030204" pitchFamily="18" charset="0"/>
                                        <a:ea typeface="Cambria Math" panose="02040503050406030204" pitchFamily="18" charset="0"/>
                                      </a:rPr>
                                      <m:t>−2</m:t>
                                    </m:r>
                                  </m:sup>
                                </m:sSup>
                                <m:sSup>
                                  <m:sSupPr>
                                    <m:ctrlPr>
                                      <a:rPr lang="en-US" sz="1100" b="0" i="1" smtClean="0">
                                        <a:latin typeface="Cambria Math" panose="02040503050406030204" pitchFamily="18" charset="0"/>
                                        <a:ea typeface="Cambria Math" panose="02040503050406030204" pitchFamily="18" charset="0"/>
                                      </a:rPr>
                                    </m:ctrlPr>
                                  </m:sSupPr>
                                  <m:e>
                                    <m:r>
                                      <m:rPr>
                                        <m:nor/>
                                      </m:rPr>
                                      <a:rPr lang="en-US" sz="1100" b="0" i="0" smtClean="0">
                                        <a:latin typeface="Cambria Math" panose="02040503050406030204" pitchFamily="18" charset="0"/>
                                        <a:ea typeface="Cambria Math" panose="02040503050406030204" pitchFamily="18" charset="0"/>
                                      </a:rPr>
                                      <m:t>s</m:t>
                                    </m:r>
                                  </m:e>
                                  <m:sup>
                                    <m:r>
                                      <a:rPr lang="en-US" sz="1100" b="0" i="1" smtClean="0">
                                        <a:latin typeface="Cambria Math" panose="02040503050406030204" pitchFamily="18" charset="0"/>
                                        <a:ea typeface="Cambria Math" panose="02040503050406030204" pitchFamily="18" charset="0"/>
                                      </a:rPr>
                                      <m:t>−1</m:t>
                                    </m:r>
                                  </m:sup>
                                </m:sSup>
                              </m:oMath>
                            </m:oMathPara>
                          </a14:m>
                          <a:endParaRPr lang="en-CH" sz="1100"/>
                        </a:p>
                      </a:txBody>
                      <a:tcPr marL="54000" marR="54000" marT="27000" marB="27000"/>
                    </a:tc>
                    <a:extLst>
                      <a:ext uri="{0D108BD9-81ED-4DB2-BD59-A6C34878D82A}">
                        <a16:rowId xmlns:a16="http://schemas.microsoft.com/office/drawing/2014/main" val="4042513179"/>
                      </a:ext>
                    </a:extLst>
                  </a:tr>
                  <a:tr h="225450">
                    <a:tc>
                      <a:txBody>
                        <a:bodyPr/>
                        <a:lstStyle/>
                        <a:p>
                          <a:r>
                            <a:rPr lang="en-CH" sz="1100"/>
                            <a:t>Beam-beam tune shift per IP</a:t>
                          </a:r>
                        </a:p>
                      </a:txBody>
                      <a:tcPr marL="54000" marR="54000" marT="27000" marB="27000"/>
                    </a:tc>
                    <a:tc>
                      <a:txBody>
                        <a:bodyPr/>
                        <a:lstStyle/>
                        <a:p>
                          <a:pPr algn="ctr"/>
                          <a:endParaRPr lang="en-CH" sz="1100"/>
                        </a:p>
                      </a:txBody>
                      <a:tcPr marL="54000" marR="54000" marT="27000" marB="27000"/>
                    </a:tc>
                    <a:tc>
                      <a:txBody>
                        <a:bodyPr/>
                        <a:lstStyle/>
                        <a:p>
                          <a:pPr algn="ctr"/>
                          <a14:m>
                            <m:oMathPara xmlns:m="http://schemas.openxmlformats.org/officeDocument/2006/math">
                              <m:oMathParaPr>
                                <m:jc m:val="centerGroup"/>
                              </m:oMathParaPr>
                              <m:oMath xmlns:m="http://schemas.openxmlformats.org/officeDocument/2006/math">
                                <m:r>
                                  <a:rPr lang="en-CH" sz="1100" i="1" smtClean="0">
                                    <a:latin typeface="Cambria Math" panose="02040503050406030204" pitchFamily="18" charset="0"/>
                                  </a:rPr>
                                  <m:t>0.078</m:t>
                                </m:r>
                              </m:oMath>
                            </m:oMathPara>
                          </a14:m>
                          <a:endParaRPr lang="en-CH" sz="1100"/>
                        </a:p>
                      </a:txBody>
                      <a:tcPr marL="54000" marR="54000" marT="27000" marB="27000"/>
                    </a:tc>
                    <a:extLst>
                      <a:ext uri="{0D108BD9-81ED-4DB2-BD59-A6C34878D82A}">
                        <a16:rowId xmlns:a16="http://schemas.microsoft.com/office/drawing/2014/main" val="1080155036"/>
                      </a:ext>
                    </a:extLst>
                  </a:tr>
                </a:tbl>
              </a:graphicData>
            </a:graphic>
          </p:graphicFrame>
        </mc:Choice>
        <mc:Fallback xmlns="">
          <p:graphicFrame>
            <p:nvGraphicFramePr>
              <p:cNvPr id="5" name="Table 5">
                <a:extLst>
                  <a:ext uri="{FF2B5EF4-FFF2-40B4-BE49-F238E27FC236}">
                    <a16:creationId xmlns:a16="http://schemas.microsoft.com/office/drawing/2014/main" id="{77F305C3-CA7B-EB1E-7A3F-AEBE107CC28B}"/>
                  </a:ext>
                </a:extLst>
              </p:cNvPr>
              <p:cNvGraphicFramePr>
                <a:graphicFrameLocks noGrp="1"/>
              </p:cNvGraphicFramePr>
              <p:nvPr>
                <p:ph sz="quarter" idx="12"/>
                <p:extLst/>
              </p:nvPr>
            </p:nvGraphicFramePr>
            <p:xfrm>
              <a:off x="1603095" y="997870"/>
              <a:ext cx="5920449" cy="3880278"/>
            </p:xfrm>
            <a:graphic>
              <a:graphicData uri="http://schemas.openxmlformats.org/drawingml/2006/table">
                <a:tbl>
                  <a:tblPr firstRow="1" bandRow="1">
                    <a:tableStyleId>{5C22544A-7EE6-4342-B048-85BDC9FD1C3A}</a:tableStyleId>
                  </a:tblPr>
                  <a:tblGrid>
                    <a:gridCol w="2815382">
                      <a:extLst>
                        <a:ext uri="{9D8B030D-6E8A-4147-A177-3AD203B41FA5}">
                          <a16:colId xmlns:a16="http://schemas.microsoft.com/office/drawing/2014/main" val="3043638660"/>
                        </a:ext>
                      </a:extLst>
                    </a:gridCol>
                    <a:gridCol w="1357901">
                      <a:extLst>
                        <a:ext uri="{9D8B030D-6E8A-4147-A177-3AD203B41FA5}">
                          <a16:colId xmlns:a16="http://schemas.microsoft.com/office/drawing/2014/main" val="1117319756"/>
                        </a:ext>
                      </a:extLst>
                    </a:gridCol>
                    <a:gridCol w="1747166">
                      <a:extLst>
                        <a:ext uri="{9D8B030D-6E8A-4147-A177-3AD203B41FA5}">
                          <a16:colId xmlns:a16="http://schemas.microsoft.com/office/drawing/2014/main" val="4210140231"/>
                        </a:ext>
                      </a:extLst>
                    </a:gridCol>
                  </a:tblGrid>
                  <a:tr h="225450">
                    <a:tc>
                      <a:txBody>
                        <a:bodyPr/>
                        <a:lstStyle/>
                        <a:p>
                          <a:r>
                            <a:rPr lang="en-CH" sz="1100"/>
                            <a:t>Parameter</a:t>
                          </a:r>
                        </a:p>
                      </a:txBody>
                      <a:tcPr marL="54000" marR="54000" marT="27000" marB="27000"/>
                    </a:tc>
                    <a:tc>
                      <a:txBody>
                        <a:bodyPr/>
                        <a:lstStyle/>
                        <a:p>
                          <a:pPr algn="ctr"/>
                          <a:r>
                            <a:rPr lang="en-CH" sz="1100"/>
                            <a:t>Symbol</a:t>
                          </a:r>
                        </a:p>
                      </a:txBody>
                      <a:tcPr marL="54000" marR="54000" marT="27000" marB="27000"/>
                    </a:tc>
                    <a:tc>
                      <a:txBody>
                        <a:bodyPr/>
                        <a:lstStyle/>
                        <a:p>
                          <a:pPr algn="ctr"/>
                          <a:r>
                            <a:rPr lang="en-CH" sz="1100"/>
                            <a:t>Value</a:t>
                          </a:r>
                        </a:p>
                      </a:txBody>
                      <a:tcPr marL="54000" marR="54000" marT="27000" marB="27000"/>
                    </a:tc>
                    <a:extLst>
                      <a:ext uri="{0D108BD9-81ED-4DB2-BD59-A6C34878D82A}">
                        <a16:rowId xmlns:a16="http://schemas.microsoft.com/office/drawing/2014/main" val="881998391"/>
                      </a:ext>
                    </a:extLst>
                  </a:tr>
                  <a:tr h="225450">
                    <a:tc>
                      <a:txBody>
                        <a:bodyPr/>
                        <a:lstStyle/>
                        <a:p>
                          <a:r>
                            <a:rPr lang="en-CH" sz="1100"/>
                            <a:t>Beam energy</a:t>
                          </a:r>
                        </a:p>
                      </a:txBody>
                      <a:tcPr marL="54000" marR="54000" marT="27000" marB="27000"/>
                    </a:tc>
                    <a:tc>
                      <a:txBody>
                        <a:bodyPr/>
                        <a:lstStyle/>
                        <a:p>
                          <a:endParaRPr lang="fr-FR"/>
                        </a:p>
                      </a:txBody>
                      <a:tcPr marL="54000" marR="54000" marT="27000" marB="27000">
                        <a:blipFill>
                          <a:blip r:embed="rId2"/>
                          <a:stretch>
                            <a:fillRect l="-208072" t="-108108" r="-130493" b="-1545946"/>
                          </a:stretch>
                        </a:blipFill>
                      </a:tcPr>
                    </a:tc>
                    <a:tc>
                      <a:txBody>
                        <a:bodyPr/>
                        <a:lstStyle/>
                        <a:p>
                          <a:endParaRPr lang="fr-FR"/>
                        </a:p>
                      </a:txBody>
                      <a:tcPr marL="54000" marR="54000" marT="27000" marB="27000">
                        <a:blipFill>
                          <a:blip r:embed="rId2"/>
                          <a:stretch>
                            <a:fillRect l="-239373" t="-108108" r="-1394" b="-1545946"/>
                          </a:stretch>
                        </a:blipFill>
                      </a:tcPr>
                    </a:tc>
                    <a:extLst>
                      <a:ext uri="{0D108BD9-81ED-4DB2-BD59-A6C34878D82A}">
                        <a16:rowId xmlns:a16="http://schemas.microsoft.com/office/drawing/2014/main" val="1094227355"/>
                      </a:ext>
                    </a:extLst>
                  </a:tr>
                  <a:tr h="225450">
                    <a:tc>
                      <a:txBody>
                        <a:bodyPr/>
                        <a:lstStyle/>
                        <a:p>
                          <a:r>
                            <a:rPr lang="en-CH" sz="1100"/>
                            <a:t>Relativistic Lorentz factor</a:t>
                          </a:r>
                        </a:p>
                      </a:txBody>
                      <a:tcPr marL="54000" marR="54000" marT="27000" marB="27000"/>
                    </a:tc>
                    <a:tc>
                      <a:txBody>
                        <a:bodyPr/>
                        <a:lstStyle/>
                        <a:p>
                          <a:endParaRPr lang="fr-FR"/>
                        </a:p>
                      </a:txBody>
                      <a:tcPr marL="54000" marR="54000" marT="27000" marB="27000">
                        <a:blipFill>
                          <a:blip r:embed="rId2"/>
                          <a:stretch>
                            <a:fillRect l="-208072" t="-208108" r="-130493" b="-1445946"/>
                          </a:stretch>
                        </a:blipFill>
                      </a:tcPr>
                    </a:tc>
                    <a:tc>
                      <a:txBody>
                        <a:bodyPr/>
                        <a:lstStyle/>
                        <a:p>
                          <a:endParaRPr lang="fr-FR"/>
                        </a:p>
                      </a:txBody>
                      <a:tcPr marL="54000" marR="54000" marT="27000" marB="27000">
                        <a:blipFill>
                          <a:blip r:embed="rId2"/>
                          <a:stretch>
                            <a:fillRect l="-239373" t="-208108" r="-1394" b="-1445946"/>
                          </a:stretch>
                        </a:blipFill>
                      </a:tcPr>
                    </a:tc>
                    <a:extLst>
                      <a:ext uri="{0D108BD9-81ED-4DB2-BD59-A6C34878D82A}">
                        <a16:rowId xmlns:a16="http://schemas.microsoft.com/office/drawing/2014/main" val="2836007638"/>
                      </a:ext>
                    </a:extLst>
                  </a:tr>
                  <a:tr h="225450">
                    <a:tc>
                      <a:txBody>
                        <a:bodyPr/>
                        <a:lstStyle/>
                        <a:p>
                          <a:r>
                            <a:rPr lang="en-CH" sz="1100"/>
                            <a:t>Circumference</a:t>
                          </a:r>
                        </a:p>
                      </a:txBody>
                      <a:tcPr marL="54000" marR="54000" marT="27000" marB="27000"/>
                    </a:tc>
                    <a:tc>
                      <a:txBody>
                        <a:bodyPr/>
                        <a:lstStyle/>
                        <a:p>
                          <a:endParaRPr lang="fr-FR"/>
                        </a:p>
                      </a:txBody>
                      <a:tcPr marL="54000" marR="54000" marT="27000" marB="27000">
                        <a:blipFill>
                          <a:blip r:embed="rId2"/>
                          <a:stretch>
                            <a:fillRect l="-208072" t="-308108" r="-130493" b="-1345946"/>
                          </a:stretch>
                        </a:blipFill>
                      </a:tcPr>
                    </a:tc>
                    <a:tc>
                      <a:txBody>
                        <a:bodyPr/>
                        <a:lstStyle/>
                        <a:p>
                          <a:endParaRPr lang="fr-FR"/>
                        </a:p>
                      </a:txBody>
                      <a:tcPr marL="54000" marR="54000" marT="27000" marB="27000">
                        <a:blipFill>
                          <a:blip r:embed="rId2"/>
                          <a:stretch>
                            <a:fillRect l="-239373" t="-308108" r="-1394" b="-1345946"/>
                          </a:stretch>
                        </a:blipFill>
                      </a:tcPr>
                    </a:tc>
                    <a:extLst>
                      <a:ext uri="{0D108BD9-81ED-4DB2-BD59-A6C34878D82A}">
                        <a16:rowId xmlns:a16="http://schemas.microsoft.com/office/drawing/2014/main" val="4263132852"/>
                      </a:ext>
                    </a:extLst>
                  </a:tr>
                  <a:tr h="225450">
                    <a:tc>
                      <a:txBody>
                        <a:bodyPr/>
                        <a:lstStyle/>
                        <a:p>
                          <a:r>
                            <a:rPr lang="en-CH" sz="1100"/>
                            <a:t>Magnetic (average bending) field</a:t>
                          </a:r>
                        </a:p>
                      </a:txBody>
                      <a:tcPr marL="54000" marR="54000" marT="27000" marB="27000"/>
                    </a:tc>
                    <a:tc>
                      <a:txBody>
                        <a:bodyPr/>
                        <a:lstStyle/>
                        <a:p>
                          <a:endParaRPr lang="fr-FR"/>
                        </a:p>
                      </a:txBody>
                      <a:tcPr marL="54000" marR="54000" marT="27000" marB="27000">
                        <a:blipFill>
                          <a:blip r:embed="rId2"/>
                          <a:stretch>
                            <a:fillRect l="-208072" t="-408108" r="-130493" b="-1245946"/>
                          </a:stretch>
                        </a:blipFill>
                      </a:tcPr>
                    </a:tc>
                    <a:tc>
                      <a:txBody>
                        <a:bodyPr/>
                        <a:lstStyle/>
                        <a:p>
                          <a:endParaRPr lang="fr-FR"/>
                        </a:p>
                      </a:txBody>
                      <a:tcPr marL="54000" marR="54000" marT="27000" marB="27000">
                        <a:blipFill>
                          <a:blip r:embed="rId2"/>
                          <a:stretch>
                            <a:fillRect l="-239373" t="-408108" r="-1394" b="-1245946"/>
                          </a:stretch>
                        </a:blipFill>
                      </a:tcPr>
                    </a:tc>
                    <a:extLst>
                      <a:ext uri="{0D108BD9-81ED-4DB2-BD59-A6C34878D82A}">
                        <a16:rowId xmlns:a16="http://schemas.microsoft.com/office/drawing/2014/main" val="2434449430"/>
                      </a:ext>
                    </a:extLst>
                  </a:tr>
                  <a:tr h="225450">
                    <a:tc>
                      <a:txBody>
                        <a:bodyPr/>
                        <a:lstStyle/>
                        <a:p>
                          <a:r>
                            <a:rPr lang="en-CH" sz="1100"/>
                            <a:t>Repetition rate</a:t>
                          </a:r>
                        </a:p>
                      </a:txBody>
                      <a:tcPr marL="54000" marR="54000" marT="27000" marB="27000"/>
                    </a:tc>
                    <a:tc>
                      <a:txBody>
                        <a:bodyPr/>
                        <a:lstStyle/>
                        <a:p>
                          <a:endParaRPr lang="fr-FR"/>
                        </a:p>
                      </a:txBody>
                      <a:tcPr marL="54000" marR="54000" marT="27000" marB="27000">
                        <a:blipFill>
                          <a:blip r:embed="rId2"/>
                          <a:stretch>
                            <a:fillRect l="-208072" t="-508108" r="-130493" b="-1145946"/>
                          </a:stretch>
                        </a:blipFill>
                      </a:tcPr>
                    </a:tc>
                    <a:tc>
                      <a:txBody>
                        <a:bodyPr/>
                        <a:lstStyle/>
                        <a:p>
                          <a:endParaRPr lang="fr-FR"/>
                        </a:p>
                      </a:txBody>
                      <a:tcPr marL="54000" marR="54000" marT="27000" marB="27000">
                        <a:blipFill>
                          <a:blip r:embed="rId2"/>
                          <a:stretch>
                            <a:fillRect l="-239373" t="-508108" r="-1394" b="-1145946"/>
                          </a:stretch>
                        </a:blipFill>
                      </a:tcPr>
                    </a:tc>
                    <a:extLst>
                      <a:ext uri="{0D108BD9-81ED-4DB2-BD59-A6C34878D82A}">
                        <a16:rowId xmlns:a16="http://schemas.microsoft.com/office/drawing/2014/main" val="950530000"/>
                      </a:ext>
                    </a:extLst>
                  </a:tr>
                  <a:tr h="239214">
                    <a:tc>
                      <a:txBody>
                        <a:bodyPr/>
                        <a:lstStyle/>
                        <a:p>
                          <a:r>
                            <a:rPr lang="en-CH" sz="1100"/>
                            <a:t>Bunch intensity (one bunch per beam)</a:t>
                          </a:r>
                        </a:p>
                      </a:txBody>
                      <a:tcPr marL="54000" marR="54000" marT="27000" marB="27000"/>
                    </a:tc>
                    <a:tc>
                      <a:txBody>
                        <a:bodyPr/>
                        <a:lstStyle/>
                        <a:p>
                          <a:endParaRPr lang="fr-FR"/>
                        </a:p>
                      </a:txBody>
                      <a:tcPr marL="54000" marR="54000" marT="27000" marB="27000">
                        <a:blipFill>
                          <a:blip r:embed="rId2"/>
                          <a:stretch>
                            <a:fillRect l="-208072" t="-562500" r="-130493" b="-960000"/>
                          </a:stretch>
                        </a:blipFill>
                      </a:tcPr>
                    </a:tc>
                    <a:tc>
                      <a:txBody>
                        <a:bodyPr/>
                        <a:lstStyle/>
                        <a:p>
                          <a:endParaRPr lang="fr-FR"/>
                        </a:p>
                      </a:txBody>
                      <a:tcPr marL="54000" marR="54000" marT="27000" marB="27000">
                        <a:blipFill>
                          <a:blip r:embed="rId2"/>
                          <a:stretch>
                            <a:fillRect l="-239373" t="-562500" r="-1394" b="-960000"/>
                          </a:stretch>
                        </a:blipFill>
                      </a:tcPr>
                    </a:tc>
                    <a:extLst>
                      <a:ext uri="{0D108BD9-81ED-4DB2-BD59-A6C34878D82A}">
                        <a16:rowId xmlns:a16="http://schemas.microsoft.com/office/drawing/2014/main" val="3005314704"/>
                      </a:ext>
                    </a:extLst>
                  </a:tr>
                  <a:tr h="225450">
                    <a:tc>
                      <a:txBody>
                        <a:bodyPr/>
                        <a:lstStyle/>
                        <a:p>
                          <a:r>
                            <a:rPr lang="en-CH" sz="1100"/>
                            <a:t>Beam power per beam</a:t>
                          </a:r>
                        </a:p>
                      </a:txBody>
                      <a:tcPr marL="54000" marR="54000" marT="27000" marB="27000"/>
                    </a:tc>
                    <a:tc>
                      <a:txBody>
                        <a:bodyPr/>
                        <a:lstStyle/>
                        <a:p>
                          <a:endParaRPr lang="fr-FR"/>
                        </a:p>
                      </a:txBody>
                      <a:tcPr marL="54000" marR="54000" marT="27000" marB="27000">
                        <a:blipFill>
                          <a:blip r:embed="rId2"/>
                          <a:stretch>
                            <a:fillRect l="-208072" t="-716216" r="-130493" b="-937838"/>
                          </a:stretch>
                        </a:blipFill>
                      </a:tcPr>
                    </a:tc>
                    <a:tc>
                      <a:txBody>
                        <a:bodyPr/>
                        <a:lstStyle/>
                        <a:p>
                          <a:endParaRPr lang="fr-FR"/>
                        </a:p>
                      </a:txBody>
                      <a:tcPr marL="54000" marR="54000" marT="27000" marB="27000">
                        <a:blipFill>
                          <a:blip r:embed="rId2"/>
                          <a:stretch>
                            <a:fillRect l="-239373" t="-716216" r="-1394" b="-937838"/>
                          </a:stretch>
                        </a:blipFill>
                      </a:tcPr>
                    </a:tc>
                    <a:extLst>
                      <a:ext uri="{0D108BD9-81ED-4DB2-BD59-A6C34878D82A}">
                        <a16:rowId xmlns:a16="http://schemas.microsoft.com/office/drawing/2014/main" val="3858624957"/>
                      </a:ext>
                    </a:extLst>
                  </a:tr>
                  <a:tr h="225450">
                    <a:tc>
                      <a:txBody>
                        <a:bodyPr/>
                        <a:lstStyle/>
                        <a:p>
                          <a:r>
                            <a:rPr lang="en-CH" sz="1100"/>
                            <a:t>Normalized transverse rms emittance</a:t>
                          </a:r>
                        </a:p>
                      </a:txBody>
                      <a:tcPr marL="54000" marR="54000" marT="27000" marB="27000"/>
                    </a:tc>
                    <a:tc>
                      <a:txBody>
                        <a:bodyPr/>
                        <a:lstStyle/>
                        <a:p>
                          <a:endParaRPr lang="fr-FR"/>
                        </a:p>
                      </a:txBody>
                      <a:tcPr marL="54000" marR="54000" marT="27000" marB="27000">
                        <a:blipFill>
                          <a:blip r:embed="rId2"/>
                          <a:stretch>
                            <a:fillRect l="-208072" t="-816216" r="-130493" b="-837838"/>
                          </a:stretch>
                        </a:blipFill>
                      </a:tcPr>
                    </a:tc>
                    <a:tc>
                      <a:txBody>
                        <a:bodyPr/>
                        <a:lstStyle/>
                        <a:p>
                          <a:endParaRPr lang="fr-FR"/>
                        </a:p>
                      </a:txBody>
                      <a:tcPr marL="54000" marR="54000" marT="27000" marB="27000">
                        <a:blipFill>
                          <a:blip r:embed="rId2"/>
                          <a:stretch>
                            <a:fillRect l="-239373" t="-816216" r="-1394" b="-837838"/>
                          </a:stretch>
                        </a:blipFill>
                      </a:tcPr>
                    </a:tc>
                    <a:extLst>
                      <a:ext uri="{0D108BD9-81ED-4DB2-BD59-A6C34878D82A}">
                        <a16:rowId xmlns:a16="http://schemas.microsoft.com/office/drawing/2014/main" val="3862951494"/>
                      </a:ext>
                    </a:extLst>
                  </a:tr>
                  <a:tr h="238643">
                    <a:tc>
                      <a:txBody>
                        <a:bodyPr/>
                        <a:lstStyle/>
                        <a:p>
                          <a:r>
                            <a:rPr lang="en-CH" sz="1100"/>
                            <a:t>Physical transverse rms emittance</a:t>
                          </a:r>
                        </a:p>
                      </a:txBody>
                      <a:tcPr marL="54000" marR="54000" marT="27000" marB="27000"/>
                    </a:tc>
                    <a:tc>
                      <a:txBody>
                        <a:bodyPr/>
                        <a:lstStyle/>
                        <a:p>
                          <a:endParaRPr lang="fr-FR"/>
                        </a:p>
                      </a:txBody>
                      <a:tcPr marL="54000" marR="54000" marT="27000" marB="27000">
                        <a:blipFill>
                          <a:blip r:embed="rId2"/>
                          <a:stretch>
                            <a:fillRect l="-208072" t="-869231" r="-130493" b="-694872"/>
                          </a:stretch>
                        </a:blipFill>
                      </a:tcPr>
                    </a:tc>
                    <a:tc>
                      <a:txBody>
                        <a:bodyPr/>
                        <a:lstStyle/>
                        <a:p>
                          <a:endParaRPr lang="fr-FR"/>
                        </a:p>
                      </a:txBody>
                      <a:tcPr marL="54000" marR="54000" marT="27000" marB="27000">
                        <a:blipFill>
                          <a:blip r:embed="rId2"/>
                          <a:stretch>
                            <a:fillRect l="-239373" t="-869231" r="-1394" b="-694872"/>
                          </a:stretch>
                        </a:blipFill>
                      </a:tcPr>
                    </a:tc>
                    <a:extLst>
                      <a:ext uri="{0D108BD9-81ED-4DB2-BD59-A6C34878D82A}">
                        <a16:rowId xmlns:a16="http://schemas.microsoft.com/office/drawing/2014/main" val="758548123"/>
                      </a:ext>
                    </a:extLst>
                  </a:tr>
                  <a:tr h="225450">
                    <a:tc>
                      <a:txBody>
                        <a:bodyPr/>
                        <a:lstStyle/>
                        <a:p>
                          <a:endParaRPr lang="fr-FR"/>
                        </a:p>
                      </a:txBody>
                      <a:tcPr marL="54000" marR="54000" marT="27000" marB="27000">
                        <a:blipFill>
                          <a:blip r:embed="rId2"/>
                          <a:stretch>
                            <a:fillRect l="-216" t="-1021622" r="-111015" b="-632432"/>
                          </a:stretch>
                        </a:blipFill>
                      </a:tcPr>
                    </a:tc>
                    <a:tc>
                      <a:txBody>
                        <a:bodyPr/>
                        <a:lstStyle/>
                        <a:p>
                          <a:endParaRPr lang="fr-FR"/>
                        </a:p>
                      </a:txBody>
                      <a:tcPr marL="54000" marR="54000" marT="27000" marB="27000">
                        <a:blipFill>
                          <a:blip r:embed="rId2"/>
                          <a:stretch>
                            <a:fillRect l="-208072" t="-1021622" r="-130493" b="-632432"/>
                          </a:stretch>
                        </a:blipFill>
                      </a:tcPr>
                    </a:tc>
                    <a:tc>
                      <a:txBody>
                        <a:bodyPr/>
                        <a:lstStyle/>
                        <a:p>
                          <a:endParaRPr lang="fr-FR"/>
                        </a:p>
                      </a:txBody>
                      <a:tcPr marL="54000" marR="54000" marT="27000" marB="27000">
                        <a:blipFill>
                          <a:blip r:embed="rId2"/>
                          <a:stretch>
                            <a:fillRect l="-239373" t="-1021622" r="-1394" b="-632432"/>
                          </a:stretch>
                        </a:blipFill>
                      </a:tcPr>
                    </a:tc>
                    <a:extLst>
                      <a:ext uri="{0D108BD9-81ED-4DB2-BD59-A6C34878D82A}">
                        <a16:rowId xmlns:a16="http://schemas.microsoft.com/office/drawing/2014/main" val="395488738"/>
                      </a:ext>
                    </a:extLst>
                  </a:tr>
                  <a:tr h="238643">
                    <a:tc>
                      <a:txBody>
                        <a:bodyPr/>
                        <a:lstStyle/>
                        <a:p>
                          <a:r>
                            <a:rPr lang="en-CH" sz="1100"/>
                            <a:t>Rms relative momentum spread</a:t>
                          </a:r>
                        </a:p>
                      </a:txBody>
                      <a:tcPr marL="54000" marR="54000" marT="27000" marB="27000"/>
                    </a:tc>
                    <a:tc>
                      <a:txBody>
                        <a:bodyPr/>
                        <a:lstStyle/>
                        <a:p>
                          <a:endParaRPr lang="fr-FR"/>
                        </a:p>
                      </a:txBody>
                      <a:tcPr marL="54000" marR="54000" marT="27000" marB="27000">
                        <a:blipFill>
                          <a:blip r:embed="rId2"/>
                          <a:stretch>
                            <a:fillRect l="-208072" t="-1064103" r="-130493" b="-500000"/>
                          </a:stretch>
                        </a:blipFill>
                      </a:tcPr>
                    </a:tc>
                    <a:tc>
                      <a:txBody>
                        <a:bodyPr/>
                        <a:lstStyle/>
                        <a:p>
                          <a:endParaRPr lang="fr-FR"/>
                        </a:p>
                      </a:txBody>
                      <a:tcPr marL="54000" marR="54000" marT="27000" marB="27000">
                        <a:blipFill>
                          <a:blip r:embed="rId2"/>
                          <a:stretch>
                            <a:fillRect l="-239373" t="-1064103" r="-1394" b="-500000"/>
                          </a:stretch>
                        </a:blipFill>
                      </a:tcPr>
                    </a:tc>
                    <a:extLst>
                      <a:ext uri="{0D108BD9-81ED-4DB2-BD59-A6C34878D82A}">
                        <a16:rowId xmlns:a16="http://schemas.microsoft.com/office/drawing/2014/main" val="3545766881"/>
                      </a:ext>
                    </a:extLst>
                  </a:tr>
                  <a:tr h="225450">
                    <a:tc>
                      <a:txBody>
                        <a:bodyPr/>
                        <a:lstStyle/>
                        <a:p>
                          <a:r>
                            <a:rPr lang="en-CH" sz="1100"/>
                            <a:t>Rms bunch length</a:t>
                          </a:r>
                        </a:p>
                      </a:txBody>
                      <a:tcPr marL="54000" marR="54000" marT="27000" marB="27000"/>
                    </a:tc>
                    <a:tc>
                      <a:txBody>
                        <a:bodyPr/>
                        <a:lstStyle/>
                        <a:p>
                          <a:endParaRPr lang="fr-FR"/>
                        </a:p>
                      </a:txBody>
                      <a:tcPr marL="54000" marR="54000" marT="27000" marB="27000">
                        <a:blipFill>
                          <a:blip r:embed="rId2"/>
                          <a:stretch>
                            <a:fillRect l="-208072" t="-1227027" r="-130493" b="-427027"/>
                          </a:stretch>
                        </a:blipFill>
                      </a:tcPr>
                    </a:tc>
                    <a:tc>
                      <a:txBody>
                        <a:bodyPr/>
                        <a:lstStyle/>
                        <a:p>
                          <a:endParaRPr lang="fr-FR"/>
                        </a:p>
                      </a:txBody>
                      <a:tcPr marL="54000" marR="54000" marT="27000" marB="27000">
                        <a:blipFill>
                          <a:blip r:embed="rId2"/>
                          <a:stretch>
                            <a:fillRect l="-239373" t="-1227027" r="-1394" b="-427027"/>
                          </a:stretch>
                        </a:blipFill>
                      </a:tcPr>
                    </a:tc>
                    <a:extLst>
                      <a:ext uri="{0D108BD9-81ED-4DB2-BD59-A6C34878D82A}">
                        <a16:rowId xmlns:a16="http://schemas.microsoft.com/office/drawing/2014/main" val="1375778596"/>
                      </a:ext>
                    </a:extLst>
                  </a:tr>
                  <a:tr h="225450">
                    <a:tc>
                      <a:txBody>
                        <a:bodyPr/>
                        <a:lstStyle/>
                        <a:p>
                          <a:r>
                            <a:rPr lang="en-CH" sz="1100"/>
                            <a:t>Twiss betatron function at the IP</a:t>
                          </a:r>
                        </a:p>
                      </a:txBody>
                      <a:tcPr marL="54000" marR="54000" marT="27000" marB="27000"/>
                    </a:tc>
                    <a:tc>
                      <a:txBody>
                        <a:bodyPr/>
                        <a:lstStyle/>
                        <a:p>
                          <a:endParaRPr lang="fr-FR"/>
                        </a:p>
                      </a:txBody>
                      <a:tcPr marL="54000" marR="54000" marT="27000" marB="27000">
                        <a:blipFill>
                          <a:blip r:embed="rId2"/>
                          <a:stretch>
                            <a:fillRect l="-208072" t="-1292105" r="-130493" b="-315789"/>
                          </a:stretch>
                        </a:blipFill>
                      </a:tcPr>
                    </a:tc>
                    <a:tc>
                      <a:txBody>
                        <a:bodyPr/>
                        <a:lstStyle/>
                        <a:p>
                          <a:endParaRPr lang="fr-FR"/>
                        </a:p>
                      </a:txBody>
                      <a:tcPr marL="54000" marR="54000" marT="27000" marB="27000">
                        <a:blipFill>
                          <a:blip r:embed="rId2"/>
                          <a:stretch>
                            <a:fillRect l="-239373" t="-1292105" r="-1394" b="-315789"/>
                          </a:stretch>
                        </a:blipFill>
                      </a:tcPr>
                    </a:tc>
                    <a:extLst>
                      <a:ext uri="{0D108BD9-81ED-4DB2-BD59-A6C34878D82A}">
                        <a16:rowId xmlns:a16="http://schemas.microsoft.com/office/drawing/2014/main" val="1400533436"/>
                      </a:ext>
                    </a:extLst>
                  </a:tr>
                  <a:tr h="232928">
                    <a:tc>
                      <a:txBody>
                        <a:bodyPr/>
                        <a:lstStyle/>
                        <a:p>
                          <a:r>
                            <a:rPr lang="en-CH" sz="1100"/>
                            <a:t>Rms beam size at IP</a:t>
                          </a:r>
                        </a:p>
                      </a:txBody>
                      <a:tcPr marL="54000" marR="54000" marT="27000" marB="27000"/>
                    </a:tc>
                    <a:tc>
                      <a:txBody>
                        <a:bodyPr/>
                        <a:lstStyle/>
                        <a:p>
                          <a:endParaRPr lang="fr-FR"/>
                        </a:p>
                      </a:txBody>
                      <a:tcPr marL="54000" marR="54000" marT="27000" marB="27000">
                        <a:blipFill>
                          <a:blip r:embed="rId2"/>
                          <a:stretch>
                            <a:fillRect l="-208072" t="-1392105" r="-130493" b="-215789"/>
                          </a:stretch>
                        </a:blipFill>
                      </a:tcPr>
                    </a:tc>
                    <a:tc>
                      <a:txBody>
                        <a:bodyPr/>
                        <a:lstStyle/>
                        <a:p>
                          <a:endParaRPr lang="fr-FR"/>
                        </a:p>
                      </a:txBody>
                      <a:tcPr marL="54000" marR="54000" marT="27000" marB="27000">
                        <a:blipFill>
                          <a:blip r:embed="rId2"/>
                          <a:stretch>
                            <a:fillRect l="-239373" t="-1392105" r="-1394" b="-215789"/>
                          </a:stretch>
                        </a:blipFill>
                      </a:tcPr>
                    </a:tc>
                    <a:extLst>
                      <a:ext uri="{0D108BD9-81ED-4DB2-BD59-A6C34878D82A}">
                        <a16:rowId xmlns:a16="http://schemas.microsoft.com/office/drawing/2014/main" val="3786497706"/>
                      </a:ext>
                    </a:extLst>
                  </a:tr>
                  <a:tr h="225450">
                    <a:tc>
                      <a:txBody>
                        <a:bodyPr/>
                        <a:lstStyle/>
                        <a:p>
                          <a:r>
                            <a:rPr lang="en-CH" sz="1100"/>
                            <a:t>Luminosity</a:t>
                          </a:r>
                        </a:p>
                      </a:txBody>
                      <a:tcPr marL="54000" marR="54000" marT="27000" marB="27000"/>
                    </a:tc>
                    <a:tc>
                      <a:txBody>
                        <a:bodyPr/>
                        <a:lstStyle/>
                        <a:p>
                          <a:endParaRPr lang="fr-FR"/>
                        </a:p>
                      </a:txBody>
                      <a:tcPr marL="54000" marR="54000" marT="27000" marB="27000">
                        <a:blipFill>
                          <a:blip r:embed="rId2"/>
                          <a:stretch>
                            <a:fillRect l="-208072" t="-1532432" r="-130493" b="-121622"/>
                          </a:stretch>
                        </a:blipFill>
                      </a:tcPr>
                    </a:tc>
                    <a:tc>
                      <a:txBody>
                        <a:bodyPr/>
                        <a:lstStyle/>
                        <a:p>
                          <a:endParaRPr lang="fr-FR"/>
                        </a:p>
                      </a:txBody>
                      <a:tcPr marL="54000" marR="54000" marT="27000" marB="27000">
                        <a:blipFill>
                          <a:blip r:embed="rId2"/>
                          <a:stretch>
                            <a:fillRect l="-239373" t="-1532432" r="-1394" b="-121622"/>
                          </a:stretch>
                        </a:blipFill>
                      </a:tcPr>
                    </a:tc>
                    <a:extLst>
                      <a:ext uri="{0D108BD9-81ED-4DB2-BD59-A6C34878D82A}">
                        <a16:rowId xmlns:a16="http://schemas.microsoft.com/office/drawing/2014/main" val="4042513179"/>
                      </a:ext>
                    </a:extLst>
                  </a:tr>
                  <a:tr h="225450">
                    <a:tc>
                      <a:txBody>
                        <a:bodyPr/>
                        <a:lstStyle/>
                        <a:p>
                          <a:r>
                            <a:rPr lang="en-CH" sz="1100"/>
                            <a:t>Beam-beam tune shift per IP</a:t>
                          </a:r>
                        </a:p>
                      </a:txBody>
                      <a:tcPr marL="54000" marR="54000" marT="27000" marB="27000"/>
                    </a:tc>
                    <a:tc>
                      <a:txBody>
                        <a:bodyPr/>
                        <a:lstStyle/>
                        <a:p>
                          <a:pPr algn="ctr"/>
                          <a:endParaRPr lang="en-CH" sz="1100"/>
                        </a:p>
                      </a:txBody>
                      <a:tcPr marL="54000" marR="54000" marT="27000" marB="27000"/>
                    </a:tc>
                    <a:tc>
                      <a:txBody>
                        <a:bodyPr/>
                        <a:lstStyle/>
                        <a:p>
                          <a:endParaRPr lang="fr-FR"/>
                        </a:p>
                      </a:txBody>
                      <a:tcPr marL="54000" marR="54000" marT="27000" marB="27000">
                        <a:blipFill>
                          <a:blip r:embed="rId2"/>
                          <a:stretch>
                            <a:fillRect l="-239373" t="-1632432" r="-1394" b="-21622"/>
                          </a:stretch>
                        </a:blipFill>
                      </a:tcPr>
                    </a:tc>
                    <a:extLst>
                      <a:ext uri="{0D108BD9-81ED-4DB2-BD59-A6C34878D82A}">
                        <a16:rowId xmlns:a16="http://schemas.microsoft.com/office/drawing/2014/main" val="1080155036"/>
                      </a:ext>
                    </a:extLst>
                  </a:tr>
                </a:tbl>
              </a:graphicData>
            </a:graphic>
          </p:graphicFrame>
        </mc:Fallback>
      </mc:AlternateContent>
      <p:sp>
        <p:nvSpPr>
          <p:cNvPr id="3" name="Slide Number Placeholder 2">
            <a:extLst>
              <a:ext uri="{FF2B5EF4-FFF2-40B4-BE49-F238E27FC236}">
                <a16:creationId xmlns:a16="http://schemas.microsoft.com/office/drawing/2014/main" id="{4D773FEC-52A1-01B7-B844-76205F94C8AE}"/>
              </a:ext>
            </a:extLst>
          </p:cNvPr>
          <p:cNvSpPr>
            <a:spLocks noGrp="1"/>
          </p:cNvSpPr>
          <p:nvPr>
            <p:ph type="sldNum" sz="quarter" idx="4"/>
          </p:nvPr>
        </p:nvSpPr>
        <p:spPr/>
        <p:txBody>
          <a:bodyPr/>
          <a:lstStyle/>
          <a:p>
            <a:fld id="{974172A1-1CBF-0B40-9234-7D4D80EC19EA}" type="slidenum">
              <a:rPr lang="en-GB" smtClean="0"/>
              <a:pPr/>
              <a:t>39</a:t>
            </a:fld>
            <a:endParaRPr lang="en-GB" dirty="0"/>
          </a:p>
        </p:txBody>
      </p:sp>
      <p:sp>
        <p:nvSpPr>
          <p:cNvPr id="4" name="Title 3">
            <a:extLst>
              <a:ext uri="{FF2B5EF4-FFF2-40B4-BE49-F238E27FC236}">
                <a16:creationId xmlns:a16="http://schemas.microsoft.com/office/drawing/2014/main" id="{C4778C2B-45A2-4587-F465-B696248A4B84}"/>
              </a:ext>
            </a:extLst>
          </p:cNvPr>
          <p:cNvSpPr>
            <a:spLocks noGrp="1"/>
          </p:cNvSpPr>
          <p:nvPr>
            <p:ph type="title"/>
          </p:nvPr>
        </p:nvSpPr>
        <p:spPr>
          <a:xfrm>
            <a:off x="2114550" y="130968"/>
            <a:ext cx="5086350" cy="564358"/>
          </a:xfrm>
        </p:spPr>
        <p:txBody>
          <a:bodyPr/>
          <a:lstStyle/>
          <a:p>
            <a:r>
              <a:rPr lang="en-CH" sz="2400"/>
              <a:t>Nominal 10 TeV com </a:t>
            </a:r>
            <a:br>
              <a:rPr lang="en-CH" sz="2400"/>
            </a:br>
            <a:r>
              <a:rPr lang="en-CH" sz="2400"/>
              <a:t>Collider Parameters</a:t>
            </a:r>
          </a:p>
        </p:txBody>
      </p:sp>
    </p:spTree>
    <p:extLst>
      <p:ext uri="{BB962C8B-B14F-4D97-AF65-F5344CB8AC3E}">
        <p14:creationId xmlns:p14="http://schemas.microsoft.com/office/powerpoint/2010/main" val="1453905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1">
            <a:extLst>
              <a:ext uri="{FF2B5EF4-FFF2-40B4-BE49-F238E27FC236}">
                <a16:creationId xmlns:a16="http://schemas.microsoft.com/office/drawing/2014/main" id="{61024A8E-273C-9C3A-DC3F-EF6D1424DFF2}"/>
              </a:ext>
            </a:extLst>
          </p:cNvPr>
          <p:cNvSpPr>
            <a:spLocks noGrp="1"/>
          </p:cNvSpPr>
          <p:nvPr>
            <p:ph sz="quarter" idx="12"/>
          </p:nvPr>
        </p:nvSpPr>
        <p:spPr>
          <a:xfrm>
            <a:off x="457200" y="1276350"/>
            <a:ext cx="8305800" cy="892161"/>
          </a:xfrm>
        </p:spPr>
        <p:txBody>
          <a:bodyPr>
            <a:normAutofit fontScale="62500" lnSpcReduction="20000"/>
          </a:bodyPr>
          <a:lstStyle/>
          <a:p>
            <a:r>
              <a:rPr lang="en-US" dirty="0" smtClean="0"/>
              <a:t>Base for the work is the US </a:t>
            </a:r>
            <a:r>
              <a:rPr lang="en-US" dirty="0" smtClean="0">
                <a:hlinkClick r:id="rId2"/>
              </a:rPr>
              <a:t>Muon Accelerator Program</a:t>
            </a:r>
            <a:r>
              <a:rPr lang="en-US" dirty="0" smtClean="0"/>
              <a:t> (MAP)</a:t>
            </a:r>
          </a:p>
          <a:p>
            <a:r>
              <a:rPr lang="en-US" dirty="0" smtClean="0"/>
              <a:t>After muon cooling, acceleration with a </a:t>
            </a:r>
            <a:r>
              <a:rPr lang="en-US" dirty="0" err="1" smtClean="0"/>
              <a:t>linac</a:t>
            </a:r>
            <a:r>
              <a:rPr lang="en-US" dirty="0" smtClean="0"/>
              <a:t> and recirculating </a:t>
            </a:r>
            <a:r>
              <a:rPr lang="en-US" dirty="0" err="1" smtClean="0"/>
              <a:t>linacs</a:t>
            </a:r>
            <a:r>
              <a:rPr lang="en-US" dirty="0" smtClean="0"/>
              <a:t> (RLA, </a:t>
            </a:r>
            <a:r>
              <a:rPr lang="en-US" dirty="0" err="1" smtClean="0"/>
              <a:t>linacs</a:t>
            </a:r>
            <a:r>
              <a:rPr lang="en-US" dirty="0" smtClean="0"/>
              <a:t> with arcs to go in the same </a:t>
            </a:r>
            <a:r>
              <a:rPr lang="en-US" dirty="0" err="1" smtClean="0"/>
              <a:t>linac</a:t>
            </a:r>
            <a:r>
              <a:rPr lang="en-US" dirty="0" smtClean="0"/>
              <a:t> several times) up to 60 GeV.</a:t>
            </a:r>
          </a:p>
        </p:txBody>
      </p:sp>
      <p:sp>
        <p:nvSpPr>
          <p:cNvPr id="35" name="Slide Number Placeholder 2">
            <a:extLst>
              <a:ext uri="{FF2B5EF4-FFF2-40B4-BE49-F238E27FC236}">
                <a16:creationId xmlns:a16="http://schemas.microsoft.com/office/drawing/2014/main" id="{F49D3AFC-E237-6EB0-370C-DD1EFE1D6D19}"/>
              </a:ext>
            </a:extLst>
          </p:cNvPr>
          <p:cNvSpPr>
            <a:spLocks noGrp="1"/>
          </p:cNvSpPr>
          <p:nvPr>
            <p:ph type="sldNum" sz="quarter" idx="4"/>
          </p:nvPr>
        </p:nvSpPr>
        <p:spPr/>
        <p:txBody>
          <a:bodyPr/>
          <a:lstStyle/>
          <a:p>
            <a:fld id="{974172A1-1CBF-0B40-9234-7D4D80EC19EA}" type="slidenum">
              <a:rPr lang="en-GB" smtClean="0"/>
              <a:pPr/>
              <a:t>4</a:t>
            </a:fld>
            <a:endParaRPr lang="en-GB" dirty="0"/>
          </a:p>
        </p:txBody>
      </p:sp>
      <p:sp>
        <p:nvSpPr>
          <p:cNvPr id="4" name="Title 3"/>
          <p:cNvSpPr>
            <a:spLocks noGrp="1"/>
          </p:cNvSpPr>
          <p:nvPr>
            <p:ph type="title"/>
          </p:nvPr>
        </p:nvSpPr>
        <p:spPr/>
        <p:txBody>
          <a:bodyPr/>
          <a:lstStyle/>
          <a:p>
            <a:r>
              <a:rPr lang="en-US" dirty="0"/>
              <a:t>Part 1:</a:t>
            </a:r>
            <a:br>
              <a:rPr lang="en-US" dirty="0"/>
            </a:br>
            <a:r>
              <a:rPr lang="en-US" dirty="0"/>
              <a:t>The fast muon acceleration</a:t>
            </a:r>
            <a:endParaRPr lang="en-GB" dirty="0"/>
          </a:p>
        </p:txBody>
      </p:sp>
      <p:pic>
        <p:nvPicPr>
          <p:cNvPr id="13" name="Picture 12">
            <a:extLst>
              <a:ext uri="{FF2B5EF4-FFF2-40B4-BE49-F238E27FC236}">
                <a16:creationId xmlns:a16="http://schemas.microsoft.com/office/drawing/2014/main" id="{EA2BFF96-8100-B6CA-5A7F-37D661A90B2A}"/>
              </a:ext>
            </a:extLst>
          </p:cNvPr>
          <p:cNvPicPr>
            <a:picLocks noChangeAspect="1"/>
          </p:cNvPicPr>
          <p:nvPr/>
        </p:nvPicPr>
        <p:blipFill>
          <a:blip r:embed="rId3"/>
          <a:stretch>
            <a:fillRect/>
          </a:stretch>
        </p:blipFill>
        <p:spPr>
          <a:xfrm>
            <a:off x="587847" y="2259847"/>
            <a:ext cx="7747395" cy="1876751"/>
          </a:xfrm>
          <a:prstGeom prst="rect">
            <a:avLst/>
          </a:prstGeom>
        </p:spPr>
      </p:pic>
      <p:sp>
        <p:nvSpPr>
          <p:cNvPr id="14" name="Rectangle: Rounded Corners 13">
            <a:extLst>
              <a:ext uri="{FF2B5EF4-FFF2-40B4-BE49-F238E27FC236}">
                <a16:creationId xmlns:a16="http://schemas.microsoft.com/office/drawing/2014/main" id="{2F20952F-EAC6-62FE-5ABF-EA0576D66AFD}"/>
              </a:ext>
            </a:extLst>
          </p:cNvPr>
          <p:cNvSpPr/>
          <p:nvPr/>
        </p:nvSpPr>
        <p:spPr>
          <a:xfrm>
            <a:off x="7396646" y="3477404"/>
            <a:ext cx="720080" cy="432792"/>
          </a:xfrm>
          <a:custGeom>
            <a:avLst/>
            <a:gdLst>
              <a:gd name="connsiteX0" fmla="*/ 0 w 720080"/>
              <a:gd name="connsiteY0" fmla="*/ 72133 h 432792"/>
              <a:gd name="connsiteX1" fmla="*/ 72133 w 720080"/>
              <a:gd name="connsiteY1" fmla="*/ 0 h 432792"/>
              <a:gd name="connsiteX2" fmla="*/ 647947 w 720080"/>
              <a:gd name="connsiteY2" fmla="*/ 0 h 432792"/>
              <a:gd name="connsiteX3" fmla="*/ 720080 w 720080"/>
              <a:gd name="connsiteY3" fmla="*/ 72133 h 432792"/>
              <a:gd name="connsiteX4" fmla="*/ 720080 w 720080"/>
              <a:gd name="connsiteY4" fmla="*/ 360659 h 432792"/>
              <a:gd name="connsiteX5" fmla="*/ 647947 w 720080"/>
              <a:gd name="connsiteY5" fmla="*/ 432792 h 432792"/>
              <a:gd name="connsiteX6" fmla="*/ 72133 w 720080"/>
              <a:gd name="connsiteY6" fmla="*/ 432792 h 432792"/>
              <a:gd name="connsiteX7" fmla="*/ 0 w 720080"/>
              <a:gd name="connsiteY7" fmla="*/ 360659 h 432792"/>
              <a:gd name="connsiteX8" fmla="*/ 0 w 720080"/>
              <a:gd name="connsiteY8" fmla="*/ 72133 h 43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80" h="432792" extrusionOk="0">
                <a:moveTo>
                  <a:pt x="0" y="72133"/>
                </a:moveTo>
                <a:cubicBezTo>
                  <a:pt x="-1477" y="32030"/>
                  <a:pt x="30949" y="-7727"/>
                  <a:pt x="72133" y="0"/>
                </a:cubicBezTo>
                <a:cubicBezTo>
                  <a:pt x="323559" y="-32818"/>
                  <a:pt x="455226" y="23679"/>
                  <a:pt x="647947" y="0"/>
                </a:cubicBezTo>
                <a:cubicBezTo>
                  <a:pt x="680191" y="-955"/>
                  <a:pt x="715525" y="29119"/>
                  <a:pt x="720080" y="72133"/>
                </a:cubicBezTo>
                <a:cubicBezTo>
                  <a:pt x="739658" y="153048"/>
                  <a:pt x="698705" y="249456"/>
                  <a:pt x="720080" y="360659"/>
                </a:cubicBezTo>
                <a:cubicBezTo>
                  <a:pt x="715245" y="396153"/>
                  <a:pt x="691939" y="429643"/>
                  <a:pt x="647947" y="432792"/>
                </a:cubicBezTo>
                <a:cubicBezTo>
                  <a:pt x="500016" y="449706"/>
                  <a:pt x="281456" y="383025"/>
                  <a:pt x="72133" y="432792"/>
                </a:cubicBezTo>
                <a:cubicBezTo>
                  <a:pt x="41555" y="430816"/>
                  <a:pt x="-2504" y="393405"/>
                  <a:pt x="0" y="360659"/>
                </a:cubicBezTo>
                <a:cubicBezTo>
                  <a:pt x="-14362" y="295458"/>
                  <a:pt x="31380" y="207484"/>
                  <a:pt x="0" y="72133"/>
                </a:cubicBezTo>
                <a:close/>
              </a:path>
            </a:pathLst>
          </a:custGeom>
          <a:noFill/>
          <a:ln w="28575">
            <a:extLst>
              <a:ext uri="{C807C97D-BFC1-408E-A445-0C87EB9F89A2}">
                <ask:lineSketchStyleProps xmlns:ask="http://schemas.microsoft.com/office/drawing/2018/sketchyshapes" xmlns="" sd="1657085645">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28E8568D-7F46-D576-0855-CA6FF8695B6B}"/>
              </a:ext>
            </a:extLst>
          </p:cNvPr>
          <p:cNvSpPr txBox="1"/>
          <p:nvPr/>
        </p:nvSpPr>
        <p:spPr>
          <a:xfrm>
            <a:off x="7047073" y="4128249"/>
            <a:ext cx="1530784" cy="261610"/>
          </a:xfrm>
          <a:prstGeom prst="rect">
            <a:avLst/>
          </a:prstGeom>
          <a:noFill/>
        </p:spPr>
        <p:txBody>
          <a:bodyPr wrap="square" rtlCol="0">
            <a:spAutoFit/>
          </a:bodyPr>
          <a:lstStyle/>
          <a:p>
            <a:r>
              <a:rPr lang="en-US" sz="1050" dirty="0">
                <a:solidFill>
                  <a:srgbClr val="FF0000"/>
                </a:solidFill>
              </a:rPr>
              <a:t>1 bunch per beam</a:t>
            </a:r>
            <a:endParaRPr lang="en-GB" sz="1050" dirty="0">
              <a:solidFill>
                <a:srgbClr val="FF0000"/>
              </a:solidFill>
            </a:endParaRPr>
          </a:p>
        </p:txBody>
      </p:sp>
      <p:sp>
        <p:nvSpPr>
          <p:cNvPr id="5" name="Forme libre 4"/>
          <p:cNvSpPr/>
          <p:nvPr/>
        </p:nvSpPr>
        <p:spPr>
          <a:xfrm>
            <a:off x="5229842" y="2479500"/>
            <a:ext cx="789410" cy="1171522"/>
          </a:xfrm>
          <a:custGeom>
            <a:avLst/>
            <a:gdLst>
              <a:gd name="connsiteX0" fmla="*/ 631528 w 789410"/>
              <a:gd name="connsiteY0" fmla="*/ 7142 h 1171522"/>
              <a:gd name="connsiteX1" fmla="*/ 592057 w 789410"/>
              <a:gd name="connsiteY1" fmla="*/ 13720 h 1171522"/>
              <a:gd name="connsiteX2" fmla="*/ 532852 w 789410"/>
              <a:gd name="connsiteY2" fmla="*/ 40034 h 1171522"/>
              <a:gd name="connsiteX3" fmla="*/ 460489 w 789410"/>
              <a:gd name="connsiteY3" fmla="*/ 46612 h 1171522"/>
              <a:gd name="connsiteX4" fmla="*/ 421018 w 789410"/>
              <a:gd name="connsiteY4" fmla="*/ 72926 h 1171522"/>
              <a:gd name="connsiteX5" fmla="*/ 407862 w 789410"/>
              <a:gd name="connsiteY5" fmla="*/ 92661 h 1171522"/>
              <a:gd name="connsiteX6" fmla="*/ 388126 w 789410"/>
              <a:gd name="connsiteY6" fmla="*/ 99240 h 1171522"/>
              <a:gd name="connsiteX7" fmla="*/ 368391 w 789410"/>
              <a:gd name="connsiteY7" fmla="*/ 112396 h 1171522"/>
              <a:gd name="connsiteX8" fmla="*/ 309185 w 789410"/>
              <a:gd name="connsiteY8" fmla="*/ 158445 h 1171522"/>
              <a:gd name="connsiteX9" fmla="*/ 289450 w 789410"/>
              <a:gd name="connsiteY9" fmla="*/ 171602 h 1171522"/>
              <a:gd name="connsiteX10" fmla="*/ 223666 w 789410"/>
              <a:gd name="connsiteY10" fmla="*/ 191337 h 1171522"/>
              <a:gd name="connsiteX11" fmla="*/ 184195 w 789410"/>
              <a:gd name="connsiteY11" fmla="*/ 197916 h 1171522"/>
              <a:gd name="connsiteX12" fmla="*/ 164460 w 789410"/>
              <a:gd name="connsiteY12" fmla="*/ 217651 h 1171522"/>
              <a:gd name="connsiteX13" fmla="*/ 151303 w 789410"/>
              <a:gd name="connsiteY13" fmla="*/ 257122 h 1171522"/>
              <a:gd name="connsiteX14" fmla="*/ 138146 w 789410"/>
              <a:gd name="connsiteY14" fmla="*/ 303171 h 1171522"/>
              <a:gd name="connsiteX15" fmla="*/ 124990 w 789410"/>
              <a:gd name="connsiteY15" fmla="*/ 368955 h 1171522"/>
              <a:gd name="connsiteX16" fmla="*/ 111833 w 789410"/>
              <a:gd name="connsiteY16" fmla="*/ 408425 h 1171522"/>
              <a:gd name="connsiteX17" fmla="*/ 98676 w 789410"/>
              <a:gd name="connsiteY17" fmla="*/ 428160 h 1171522"/>
              <a:gd name="connsiteX18" fmla="*/ 78941 w 789410"/>
              <a:gd name="connsiteY18" fmla="*/ 467631 h 1171522"/>
              <a:gd name="connsiteX19" fmla="*/ 72362 w 789410"/>
              <a:gd name="connsiteY19" fmla="*/ 487366 h 1171522"/>
              <a:gd name="connsiteX20" fmla="*/ 46049 w 789410"/>
              <a:gd name="connsiteY20" fmla="*/ 526837 h 1171522"/>
              <a:gd name="connsiteX21" fmla="*/ 32892 w 789410"/>
              <a:gd name="connsiteY21" fmla="*/ 566307 h 1171522"/>
              <a:gd name="connsiteX22" fmla="*/ 26313 w 789410"/>
              <a:gd name="connsiteY22" fmla="*/ 586042 h 1171522"/>
              <a:gd name="connsiteX23" fmla="*/ 13157 w 789410"/>
              <a:gd name="connsiteY23" fmla="*/ 645248 h 1171522"/>
              <a:gd name="connsiteX24" fmla="*/ 0 w 789410"/>
              <a:gd name="connsiteY24" fmla="*/ 664983 h 1171522"/>
              <a:gd name="connsiteX25" fmla="*/ 6578 w 789410"/>
              <a:gd name="connsiteY25" fmla="*/ 803130 h 1171522"/>
              <a:gd name="connsiteX26" fmla="*/ 26313 w 789410"/>
              <a:gd name="connsiteY26" fmla="*/ 862336 h 1171522"/>
              <a:gd name="connsiteX27" fmla="*/ 46049 w 789410"/>
              <a:gd name="connsiteY27" fmla="*/ 928120 h 1171522"/>
              <a:gd name="connsiteX28" fmla="*/ 78941 w 789410"/>
              <a:gd name="connsiteY28" fmla="*/ 967591 h 1171522"/>
              <a:gd name="connsiteX29" fmla="*/ 92098 w 789410"/>
              <a:gd name="connsiteY29" fmla="*/ 987326 h 1171522"/>
              <a:gd name="connsiteX30" fmla="*/ 131568 w 789410"/>
              <a:gd name="connsiteY30" fmla="*/ 1013640 h 1171522"/>
              <a:gd name="connsiteX31" fmla="*/ 151303 w 789410"/>
              <a:gd name="connsiteY31" fmla="*/ 1033375 h 1171522"/>
              <a:gd name="connsiteX32" fmla="*/ 190774 w 789410"/>
              <a:gd name="connsiteY32" fmla="*/ 1059688 h 1171522"/>
              <a:gd name="connsiteX33" fmla="*/ 217087 w 789410"/>
              <a:gd name="connsiteY33" fmla="*/ 1072845 h 1171522"/>
              <a:gd name="connsiteX34" fmla="*/ 236823 w 789410"/>
              <a:gd name="connsiteY34" fmla="*/ 1092581 h 1171522"/>
              <a:gd name="connsiteX35" fmla="*/ 289450 w 789410"/>
              <a:gd name="connsiteY35" fmla="*/ 1118894 h 1171522"/>
              <a:gd name="connsiteX36" fmla="*/ 328921 w 789410"/>
              <a:gd name="connsiteY36" fmla="*/ 1138629 h 1171522"/>
              <a:gd name="connsiteX37" fmla="*/ 355234 w 789410"/>
              <a:gd name="connsiteY37" fmla="*/ 1158365 h 1171522"/>
              <a:gd name="connsiteX38" fmla="*/ 394705 w 789410"/>
              <a:gd name="connsiteY38" fmla="*/ 1171522 h 1171522"/>
              <a:gd name="connsiteX39" fmla="*/ 546008 w 789410"/>
              <a:gd name="connsiteY39" fmla="*/ 1164943 h 1171522"/>
              <a:gd name="connsiteX40" fmla="*/ 585479 w 789410"/>
              <a:gd name="connsiteY40" fmla="*/ 1158365 h 1171522"/>
              <a:gd name="connsiteX41" fmla="*/ 624949 w 789410"/>
              <a:gd name="connsiteY41" fmla="*/ 1145208 h 1171522"/>
              <a:gd name="connsiteX42" fmla="*/ 664420 w 789410"/>
              <a:gd name="connsiteY42" fmla="*/ 1125473 h 1171522"/>
              <a:gd name="connsiteX43" fmla="*/ 684155 w 789410"/>
              <a:gd name="connsiteY43" fmla="*/ 1112316 h 1171522"/>
              <a:gd name="connsiteX44" fmla="*/ 703890 w 789410"/>
              <a:gd name="connsiteY44" fmla="*/ 1105737 h 1171522"/>
              <a:gd name="connsiteX45" fmla="*/ 743361 w 789410"/>
              <a:gd name="connsiteY45" fmla="*/ 1086002 h 1171522"/>
              <a:gd name="connsiteX46" fmla="*/ 776253 w 789410"/>
              <a:gd name="connsiteY46" fmla="*/ 1026796 h 1171522"/>
              <a:gd name="connsiteX47" fmla="*/ 763096 w 789410"/>
              <a:gd name="connsiteY47" fmla="*/ 868914 h 1171522"/>
              <a:gd name="connsiteX48" fmla="*/ 769675 w 789410"/>
              <a:gd name="connsiteY48" fmla="*/ 803130 h 1171522"/>
              <a:gd name="connsiteX49" fmla="*/ 789410 w 789410"/>
              <a:gd name="connsiteY49" fmla="*/ 724189 h 1171522"/>
              <a:gd name="connsiteX50" fmla="*/ 782831 w 789410"/>
              <a:gd name="connsiteY50" fmla="*/ 217651 h 1171522"/>
              <a:gd name="connsiteX51" fmla="*/ 769675 w 789410"/>
              <a:gd name="connsiteY51" fmla="*/ 158445 h 1171522"/>
              <a:gd name="connsiteX52" fmla="*/ 749939 w 789410"/>
              <a:gd name="connsiteY52" fmla="*/ 138710 h 1171522"/>
              <a:gd name="connsiteX53" fmla="*/ 736782 w 789410"/>
              <a:gd name="connsiteY53" fmla="*/ 99240 h 1171522"/>
              <a:gd name="connsiteX54" fmla="*/ 717047 w 789410"/>
              <a:gd name="connsiteY54" fmla="*/ 59769 h 1171522"/>
              <a:gd name="connsiteX55" fmla="*/ 697312 w 789410"/>
              <a:gd name="connsiteY55" fmla="*/ 563 h 1171522"/>
              <a:gd name="connsiteX56" fmla="*/ 677577 w 789410"/>
              <a:gd name="connsiteY56" fmla="*/ 7142 h 1171522"/>
              <a:gd name="connsiteX57" fmla="*/ 631528 w 789410"/>
              <a:gd name="connsiteY57" fmla="*/ 7142 h 117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89410" h="1171522">
                <a:moveTo>
                  <a:pt x="631528" y="7142"/>
                </a:moveTo>
                <a:cubicBezTo>
                  <a:pt x="617275" y="8238"/>
                  <a:pt x="604711" y="9502"/>
                  <a:pt x="592057" y="13720"/>
                </a:cubicBezTo>
                <a:cubicBezTo>
                  <a:pt x="544557" y="29553"/>
                  <a:pt x="608284" y="33177"/>
                  <a:pt x="532852" y="40034"/>
                </a:cubicBezTo>
                <a:lnTo>
                  <a:pt x="460489" y="46612"/>
                </a:lnTo>
                <a:cubicBezTo>
                  <a:pt x="447332" y="55383"/>
                  <a:pt x="429789" y="59769"/>
                  <a:pt x="421018" y="72926"/>
                </a:cubicBezTo>
                <a:cubicBezTo>
                  <a:pt x="416633" y="79504"/>
                  <a:pt x="414036" y="87722"/>
                  <a:pt x="407862" y="92661"/>
                </a:cubicBezTo>
                <a:cubicBezTo>
                  <a:pt x="402447" y="96993"/>
                  <a:pt x="394328" y="96139"/>
                  <a:pt x="388126" y="99240"/>
                </a:cubicBezTo>
                <a:cubicBezTo>
                  <a:pt x="381055" y="102776"/>
                  <a:pt x="374300" y="107143"/>
                  <a:pt x="368391" y="112396"/>
                </a:cubicBezTo>
                <a:cubicBezTo>
                  <a:pt x="315142" y="159729"/>
                  <a:pt x="349881" y="144881"/>
                  <a:pt x="309185" y="158445"/>
                </a:cubicBezTo>
                <a:cubicBezTo>
                  <a:pt x="302607" y="162831"/>
                  <a:pt x="296675" y="168391"/>
                  <a:pt x="289450" y="171602"/>
                </a:cubicBezTo>
                <a:cubicBezTo>
                  <a:pt x="275714" y="177707"/>
                  <a:pt x="241066" y="187857"/>
                  <a:pt x="223666" y="191337"/>
                </a:cubicBezTo>
                <a:cubicBezTo>
                  <a:pt x="210587" y="193953"/>
                  <a:pt x="197352" y="195723"/>
                  <a:pt x="184195" y="197916"/>
                </a:cubicBezTo>
                <a:cubicBezTo>
                  <a:pt x="177617" y="204494"/>
                  <a:pt x="168978" y="209519"/>
                  <a:pt x="164460" y="217651"/>
                </a:cubicBezTo>
                <a:cubicBezTo>
                  <a:pt x="157725" y="229774"/>
                  <a:pt x="155689" y="243965"/>
                  <a:pt x="151303" y="257122"/>
                </a:cubicBezTo>
                <a:cubicBezTo>
                  <a:pt x="144402" y="277825"/>
                  <a:pt x="143100" y="280052"/>
                  <a:pt x="138146" y="303171"/>
                </a:cubicBezTo>
                <a:cubicBezTo>
                  <a:pt x="133461" y="325037"/>
                  <a:pt x="132062" y="347740"/>
                  <a:pt x="124990" y="368955"/>
                </a:cubicBezTo>
                <a:cubicBezTo>
                  <a:pt x="120604" y="382112"/>
                  <a:pt x="119526" y="396886"/>
                  <a:pt x="111833" y="408425"/>
                </a:cubicBezTo>
                <a:lnTo>
                  <a:pt x="98676" y="428160"/>
                </a:lnTo>
                <a:cubicBezTo>
                  <a:pt x="82145" y="477757"/>
                  <a:pt x="104442" y="416632"/>
                  <a:pt x="78941" y="467631"/>
                </a:cubicBezTo>
                <a:cubicBezTo>
                  <a:pt x="75840" y="473833"/>
                  <a:pt x="75730" y="481304"/>
                  <a:pt x="72362" y="487366"/>
                </a:cubicBezTo>
                <a:cubicBezTo>
                  <a:pt x="64683" y="501189"/>
                  <a:pt x="51049" y="511836"/>
                  <a:pt x="46049" y="526837"/>
                </a:cubicBezTo>
                <a:lnTo>
                  <a:pt x="32892" y="566307"/>
                </a:lnTo>
                <a:lnTo>
                  <a:pt x="26313" y="586042"/>
                </a:lnTo>
                <a:cubicBezTo>
                  <a:pt x="23787" y="601199"/>
                  <a:pt x="21254" y="629055"/>
                  <a:pt x="13157" y="645248"/>
                </a:cubicBezTo>
                <a:cubicBezTo>
                  <a:pt x="9621" y="652320"/>
                  <a:pt x="4386" y="658405"/>
                  <a:pt x="0" y="664983"/>
                </a:cubicBezTo>
                <a:cubicBezTo>
                  <a:pt x="2193" y="711032"/>
                  <a:pt x="1487" y="757311"/>
                  <a:pt x="6578" y="803130"/>
                </a:cubicBezTo>
                <a:cubicBezTo>
                  <a:pt x="7892" y="814960"/>
                  <a:pt x="22367" y="846553"/>
                  <a:pt x="26313" y="862336"/>
                </a:cubicBezTo>
                <a:cubicBezTo>
                  <a:pt x="29991" y="877045"/>
                  <a:pt x="39643" y="918511"/>
                  <a:pt x="46049" y="928120"/>
                </a:cubicBezTo>
                <a:cubicBezTo>
                  <a:pt x="78708" y="977110"/>
                  <a:pt x="36737" y="916947"/>
                  <a:pt x="78941" y="967591"/>
                </a:cubicBezTo>
                <a:cubicBezTo>
                  <a:pt x="84002" y="973665"/>
                  <a:pt x="86148" y="982120"/>
                  <a:pt x="92098" y="987326"/>
                </a:cubicBezTo>
                <a:cubicBezTo>
                  <a:pt x="103998" y="997739"/>
                  <a:pt x="120387" y="1002459"/>
                  <a:pt x="131568" y="1013640"/>
                </a:cubicBezTo>
                <a:cubicBezTo>
                  <a:pt x="138146" y="1020218"/>
                  <a:pt x="143959" y="1027663"/>
                  <a:pt x="151303" y="1033375"/>
                </a:cubicBezTo>
                <a:cubicBezTo>
                  <a:pt x="163785" y="1043083"/>
                  <a:pt x="176631" y="1052616"/>
                  <a:pt x="190774" y="1059688"/>
                </a:cubicBezTo>
                <a:cubicBezTo>
                  <a:pt x="199545" y="1064074"/>
                  <a:pt x="209107" y="1067145"/>
                  <a:pt x="217087" y="1072845"/>
                </a:cubicBezTo>
                <a:cubicBezTo>
                  <a:pt x="224658" y="1078253"/>
                  <a:pt x="228974" y="1087586"/>
                  <a:pt x="236823" y="1092581"/>
                </a:cubicBezTo>
                <a:cubicBezTo>
                  <a:pt x="253370" y="1103111"/>
                  <a:pt x="273131" y="1108015"/>
                  <a:pt x="289450" y="1118894"/>
                </a:cubicBezTo>
                <a:cubicBezTo>
                  <a:pt x="314955" y="1135898"/>
                  <a:pt x="301684" y="1129551"/>
                  <a:pt x="328921" y="1138629"/>
                </a:cubicBezTo>
                <a:cubicBezTo>
                  <a:pt x="337692" y="1145208"/>
                  <a:pt x="345428" y="1153462"/>
                  <a:pt x="355234" y="1158365"/>
                </a:cubicBezTo>
                <a:cubicBezTo>
                  <a:pt x="367638" y="1164567"/>
                  <a:pt x="394705" y="1171522"/>
                  <a:pt x="394705" y="1171522"/>
                </a:cubicBezTo>
                <a:cubicBezTo>
                  <a:pt x="445139" y="1169329"/>
                  <a:pt x="495646" y="1168416"/>
                  <a:pt x="546008" y="1164943"/>
                </a:cubicBezTo>
                <a:cubicBezTo>
                  <a:pt x="559315" y="1164025"/>
                  <a:pt x="572539" y="1161600"/>
                  <a:pt x="585479" y="1158365"/>
                </a:cubicBezTo>
                <a:cubicBezTo>
                  <a:pt x="598933" y="1155001"/>
                  <a:pt x="624949" y="1145208"/>
                  <a:pt x="624949" y="1145208"/>
                </a:cubicBezTo>
                <a:cubicBezTo>
                  <a:pt x="681516" y="1107498"/>
                  <a:pt x="609943" y="1152712"/>
                  <a:pt x="664420" y="1125473"/>
                </a:cubicBezTo>
                <a:cubicBezTo>
                  <a:pt x="671492" y="1121937"/>
                  <a:pt x="677084" y="1115852"/>
                  <a:pt x="684155" y="1112316"/>
                </a:cubicBezTo>
                <a:cubicBezTo>
                  <a:pt x="690357" y="1109215"/>
                  <a:pt x="697688" y="1108838"/>
                  <a:pt x="703890" y="1105737"/>
                </a:cubicBezTo>
                <a:cubicBezTo>
                  <a:pt x="754900" y="1080232"/>
                  <a:pt x="693757" y="1102538"/>
                  <a:pt x="743361" y="1086002"/>
                </a:cubicBezTo>
                <a:cubicBezTo>
                  <a:pt x="773522" y="1040762"/>
                  <a:pt x="764675" y="1061533"/>
                  <a:pt x="776253" y="1026796"/>
                </a:cubicBezTo>
                <a:cubicBezTo>
                  <a:pt x="767504" y="965551"/>
                  <a:pt x="763096" y="943795"/>
                  <a:pt x="763096" y="868914"/>
                </a:cubicBezTo>
                <a:cubicBezTo>
                  <a:pt x="763096" y="846877"/>
                  <a:pt x="767241" y="825033"/>
                  <a:pt x="769675" y="803130"/>
                </a:cubicBezTo>
                <a:cubicBezTo>
                  <a:pt x="776356" y="742998"/>
                  <a:pt x="768964" y="765081"/>
                  <a:pt x="789410" y="724189"/>
                </a:cubicBezTo>
                <a:cubicBezTo>
                  <a:pt x="787217" y="555343"/>
                  <a:pt x="786899" y="386462"/>
                  <a:pt x="782831" y="217651"/>
                </a:cubicBezTo>
                <a:cubicBezTo>
                  <a:pt x="782742" y="213937"/>
                  <a:pt x="776504" y="168689"/>
                  <a:pt x="769675" y="158445"/>
                </a:cubicBezTo>
                <a:cubicBezTo>
                  <a:pt x="764514" y="150704"/>
                  <a:pt x="756518" y="145288"/>
                  <a:pt x="749939" y="138710"/>
                </a:cubicBezTo>
                <a:cubicBezTo>
                  <a:pt x="745553" y="125553"/>
                  <a:pt x="744474" y="110780"/>
                  <a:pt x="736782" y="99240"/>
                </a:cubicBezTo>
                <a:cubicBezTo>
                  <a:pt x="719780" y="73734"/>
                  <a:pt x="726126" y="87005"/>
                  <a:pt x="717047" y="59769"/>
                </a:cubicBezTo>
                <a:cubicBezTo>
                  <a:pt x="715981" y="53370"/>
                  <a:pt x="713830" y="7170"/>
                  <a:pt x="697312" y="563"/>
                </a:cubicBezTo>
                <a:cubicBezTo>
                  <a:pt x="690874" y="-2012"/>
                  <a:pt x="684155" y="4949"/>
                  <a:pt x="677577" y="7142"/>
                </a:cubicBezTo>
                <a:cubicBezTo>
                  <a:pt x="648830" y="50261"/>
                  <a:pt x="645781" y="6046"/>
                  <a:pt x="631528" y="7142"/>
                </a:cubicBezTo>
                <a:close/>
              </a:path>
            </a:pathLst>
          </a:cu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a:p>
        </p:txBody>
      </p:sp>
      <p:sp>
        <p:nvSpPr>
          <p:cNvPr id="6" name="ZoneTexte 5"/>
          <p:cNvSpPr txBox="1"/>
          <p:nvPr/>
        </p:nvSpPr>
        <p:spPr>
          <a:xfrm>
            <a:off x="587847" y="4227934"/>
            <a:ext cx="6459226" cy="646331"/>
          </a:xfrm>
          <a:prstGeom prst="rect">
            <a:avLst/>
          </a:prstGeom>
          <a:noFill/>
        </p:spPr>
        <p:txBody>
          <a:bodyPr wrap="square" rtlCol="0">
            <a:spAutoFit/>
          </a:bodyPr>
          <a:lstStyle/>
          <a:p>
            <a:r>
              <a:rPr lang="fr-FR" dirty="0" err="1" smtClean="0"/>
              <a:t>Linac</a:t>
            </a:r>
            <a:r>
              <a:rPr lang="fr-FR" dirty="0" smtClean="0"/>
              <a:t>: </a:t>
            </a:r>
            <a:r>
              <a:rPr lang="fr-FR" dirty="0" err="1" smtClean="0"/>
              <a:t>fastest</a:t>
            </a:r>
            <a:r>
              <a:rPr lang="fr-FR" dirty="0" smtClean="0"/>
              <a:t> </a:t>
            </a:r>
            <a:r>
              <a:rPr lang="fr-FR" dirty="0" err="1" smtClean="0"/>
              <a:t>acceleration</a:t>
            </a:r>
            <a:endParaRPr lang="fr-FR" dirty="0" smtClean="0"/>
          </a:p>
          <a:p>
            <a:r>
              <a:rPr lang="fr-FR" dirty="0" smtClean="0"/>
              <a:t>Limitations: </a:t>
            </a:r>
            <a:r>
              <a:rPr lang="fr-FR" dirty="0" err="1" smtClean="0"/>
              <a:t>becomes</a:t>
            </a:r>
            <a:r>
              <a:rPr lang="fr-FR" dirty="0" smtClean="0"/>
              <a:t> long </a:t>
            </a:r>
            <a:r>
              <a:rPr lang="fr-FR" dirty="0" err="1" smtClean="0"/>
              <a:t>when</a:t>
            </a:r>
            <a:r>
              <a:rPr lang="fr-FR" dirty="0" smtClean="0"/>
              <a:t> </a:t>
            </a:r>
            <a:r>
              <a:rPr lang="fr-FR" dirty="0" err="1" smtClean="0"/>
              <a:t>energy</a:t>
            </a:r>
            <a:r>
              <a:rPr lang="fr-FR" dirty="0" smtClean="0"/>
              <a:t> </a:t>
            </a:r>
            <a:r>
              <a:rPr lang="fr-FR" dirty="0" err="1" smtClean="0"/>
              <a:t>goes</a:t>
            </a:r>
            <a:r>
              <a:rPr lang="fr-FR" dirty="0" smtClean="0"/>
              <a:t> up, </a:t>
            </a:r>
            <a:r>
              <a:rPr lang="fr-FR" dirty="0" err="1" smtClean="0"/>
              <a:t>wakefields</a:t>
            </a:r>
            <a:endParaRPr lang="fr-FR" dirty="0"/>
          </a:p>
        </p:txBody>
      </p:sp>
    </p:spTree>
    <p:extLst>
      <p:ext uri="{BB962C8B-B14F-4D97-AF65-F5344CB8AC3E}">
        <p14:creationId xmlns:p14="http://schemas.microsoft.com/office/powerpoint/2010/main" val="42304502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971600" y="1199558"/>
            <a:ext cx="7039999" cy="3960000"/>
          </a:xfrm>
          <a:prstGeom prst="rect">
            <a:avLst/>
          </a:prstGeom>
        </p:spPr>
      </p:pic>
      <p:pic>
        <p:nvPicPr>
          <p:cNvPr id="10" name="Image 9"/>
          <p:cNvPicPr>
            <a:picLocks noChangeAspect="1"/>
          </p:cNvPicPr>
          <p:nvPr/>
        </p:nvPicPr>
        <p:blipFill>
          <a:blip r:embed="rId3"/>
          <a:stretch>
            <a:fillRect/>
          </a:stretch>
        </p:blipFill>
        <p:spPr>
          <a:xfrm>
            <a:off x="971600" y="1199558"/>
            <a:ext cx="7040000" cy="3960000"/>
          </a:xfrm>
          <a:prstGeom prst="rect">
            <a:avLst/>
          </a:prstGeom>
        </p:spPr>
      </p:pic>
      <p:pic>
        <p:nvPicPr>
          <p:cNvPr id="11" name="Image 10"/>
          <p:cNvPicPr>
            <a:picLocks noChangeAspect="1"/>
          </p:cNvPicPr>
          <p:nvPr/>
        </p:nvPicPr>
        <p:blipFill>
          <a:blip r:embed="rId4"/>
          <a:stretch>
            <a:fillRect/>
          </a:stretch>
        </p:blipFill>
        <p:spPr>
          <a:xfrm>
            <a:off x="972000" y="1198800"/>
            <a:ext cx="7040000" cy="3960000"/>
          </a:xfrm>
          <a:prstGeom prst="rect">
            <a:avLst/>
          </a:prstGeom>
        </p:spPr>
      </p:pic>
      <p:sp>
        <p:nvSpPr>
          <p:cNvPr id="3" name="Slide Number Placeholder 2">
            <a:extLst>
              <a:ext uri="{FF2B5EF4-FFF2-40B4-BE49-F238E27FC236}">
                <a16:creationId xmlns:a16="http://schemas.microsoft.com/office/drawing/2014/main" id="{87DF1F3E-52EB-605B-0EBF-1A05747B2C0A}"/>
              </a:ext>
            </a:extLst>
          </p:cNvPr>
          <p:cNvSpPr>
            <a:spLocks noGrp="1"/>
          </p:cNvSpPr>
          <p:nvPr>
            <p:ph type="sldNum" sz="quarter" idx="4"/>
          </p:nvPr>
        </p:nvSpPr>
        <p:spPr/>
        <p:txBody>
          <a:bodyPr/>
          <a:lstStyle/>
          <a:p>
            <a:fld id="{974172A1-1CBF-0B40-9234-7D4D80EC19EA}" type="slidenum">
              <a:rPr lang="en-GB" smtClean="0"/>
              <a:pPr/>
              <a:t>40</a:t>
            </a:fld>
            <a:endParaRPr lang="en-GB" dirty="0"/>
          </a:p>
        </p:txBody>
      </p:sp>
      <p:sp>
        <p:nvSpPr>
          <p:cNvPr id="4" name="Title 3">
            <a:extLst>
              <a:ext uri="{FF2B5EF4-FFF2-40B4-BE49-F238E27FC236}">
                <a16:creationId xmlns:a16="http://schemas.microsoft.com/office/drawing/2014/main" id="{0AE2B203-CF41-8DE4-8EE0-4B6B9222082E}"/>
              </a:ext>
            </a:extLst>
          </p:cNvPr>
          <p:cNvSpPr>
            <a:spLocks noGrp="1"/>
          </p:cNvSpPr>
          <p:nvPr>
            <p:ph type="title"/>
          </p:nvPr>
        </p:nvSpPr>
        <p:spPr/>
        <p:txBody>
          <a:bodyPr/>
          <a:lstStyle/>
          <a:p>
            <a:r>
              <a:rPr lang="fr-FR" dirty="0"/>
              <a:t>The interaction </a:t>
            </a:r>
            <a:r>
              <a:rPr lang="fr-FR" dirty="0" err="1" smtClean="0"/>
              <a:t>region</a:t>
            </a:r>
            <a:r>
              <a:rPr lang="fr-FR" dirty="0" smtClean="0"/>
              <a:t/>
            </a:r>
            <a:br>
              <a:rPr lang="fr-FR" dirty="0" smtClean="0"/>
            </a:br>
            <a:r>
              <a:rPr lang="fr-FR" dirty="0" smtClean="0"/>
              <a:t>A </a:t>
            </a:r>
            <a:r>
              <a:rPr lang="fr-FR" dirty="0" err="1" smtClean="0"/>
              <a:t>complex</a:t>
            </a:r>
            <a:r>
              <a:rPr lang="fr-FR" dirty="0" smtClean="0"/>
              <a:t> correction </a:t>
            </a:r>
            <a:r>
              <a:rPr lang="fr-FR" dirty="0" err="1" smtClean="0"/>
              <a:t>scheme</a:t>
            </a:r>
            <a:r>
              <a:rPr lang="fr-FR" dirty="0" smtClean="0"/>
              <a:t/>
            </a:r>
            <a:br>
              <a:rPr lang="fr-FR" dirty="0" smtClean="0"/>
            </a:br>
            <a:endParaRPr lang="en-CH" dirty="0"/>
          </a:p>
        </p:txBody>
      </p:sp>
      <p:sp>
        <p:nvSpPr>
          <p:cNvPr id="12" name="ZoneTexte 11"/>
          <p:cNvSpPr txBox="1"/>
          <p:nvPr/>
        </p:nvSpPr>
        <p:spPr>
          <a:xfrm>
            <a:off x="7452320" y="4786723"/>
            <a:ext cx="558039" cy="369332"/>
          </a:xfrm>
          <a:prstGeom prst="rect">
            <a:avLst/>
          </a:prstGeom>
          <a:solidFill>
            <a:schemeClr val="bg1"/>
          </a:solidFill>
        </p:spPr>
        <p:txBody>
          <a:bodyPr wrap="square" rtlCol="0">
            <a:spAutoFit/>
          </a:bodyPr>
          <a:lstStyle/>
          <a:p>
            <a:endParaRPr lang="fr-FR" dirty="0"/>
          </a:p>
        </p:txBody>
      </p:sp>
      <p:sp>
        <p:nvSpPr>
          <p:cNvPr id="9" name="TextBox 3">
            <a:extLst>
              <a:ext uri="{FF2B5EF4-FFF2-40B4-BE49-F238E27FC236}">
                <a16:creationId xmlns:a16="http://schemas.microsoft.com/office/drawing/2014/main" id="{465EEC14-B33E-3BD1-7FE4-348B388628CF}"/>
              </a:ext>
            </a:extLst>
          </p:cNvPr>
          <p:cNvSpPr txBox="1"/>
          <p:nvPr/>
        </p:nvSpPr>
        <p:spPr>
          <a:xfrm>
            <a:off x="7164288" y="1923678"/>
            <a:ext cx="184272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70C0"/>
                </a:solidFill>
                <a:effectLst/>
                <a:uLnTx/>
                <a:uFillTx/>
                <a:latin typeface="Arial"/>
                <a:ea typeface="+mn-ea"/>
                <a:cs typeface="+mn-cs"/>
              </a:rPr>
              <a:t>Courtesy: K. Skoufaris</a:t>
            </a:r>
            <a:endParaRPr kumimoji="0" lang="en-GB" sz="12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380531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A0230E-B828-5676-FC99-C17EBB069064}"/>
              </a:ext>
            </a:extLst>
          </p:cNvPr>
          <p:cNvSpPr>
            <a:spLocks noGrp="1"/>
          </p:cNvSpPr>
          <p:nvPr>
            <p:ph sz="quarter" idx="12"/>
          </p:nvPr>
        </p:nvSpPr>
        <p:spPr>
          <a:xfrm>
            <a:off x="457200" y="3795886"/>
            <a:ext cx="8305800" cy="1016620"/>
          </a:xfrm>
        </p:spPr>
        <p:txBody>
          <a:bodyPr>
            <a:normAutofit fontScale="85000" lnSpcReduction="10000"/>
          </a:bodyPr>
          <a:lstStyle/>
          <a:p>
            <a:r>
              <a:rPr lang="en-CH" sz="1800" dirty="0" smtClean="0"/>
              <a:t>Strong quadrupoles at locations with large Twiss betas and large momentum spread</a:t>
            </a:r>
            <a:endParaRPr lang="fr-FR" sz="1800" dirty="0" smtClean="0"/>
          </a:p>
          <a:p>
            <a:r>
              <a:rPr lang="en-CH" sz="1800" dirty="0" smtClean="0"/>
              <a:t>Strong chromatic aberrations from IP to be corrected by local </a:t>
            </a:r>
            <a:r>
              <a:rPr lang="fr-FR" sz="1800" dirty="0" err="1" smtClean="0"/>
              <a:t>chromatic</a:t>
            </a:r>
            <a:r>
              <a:rPr lang="fr-FR" sz="1800" dirty="0" smtClean="0"/>
              <a:t> </a:t>
            </a:r>
            <a:r>
              <a:rPr lang="en-CH" sz="1800" dirty="0" smtClean="0"/>
              <a:t>compensation</a:t>
            </a:r>
            <a:r>
              <a:rPr lang="fr-FR" sz="1800" dirty="0" smtClean="0"/>
              <a:t> (CC)</a:t>
            </a:r>
            <a:endParaRPr lang="en-CH" sz="1800" dirty="0" smtClean="0"/>
          </a:p>
          <a:p>
            <a:r>
              <a:rPr lang="en-CH" sz="1800" dirty="0" smtClean="0"/>
              <a:t>Sections with large beam sizes and, thus, apertures</a:t>
            </a:r>
            <a:r>
              <a:rPr lang="fr-FR" sz="1800" dirty="0" smtClean="0"/>
              <a:t>.</a:t>
            </a:r>
            <a:endParaRPr lang="en-CH" sz="1800" dirty="0"/>
          </a:p>
        </p:txBody>
      </p:sp>
      <p:sp>
        <p:nvSpPr>
          <p:cNvPr id="3" name="Slide Number Placeholder 2">
            <a:extLst>
              <a:ext uri="{FF2B5EF4-FFF2-40B4-BE49-F238E27FC236}">
                <a16:creationId xmlns:a16="http://schemas.microsoft.com/office/drawing/2014/main" id="{87DF1F3E-52EB-605B-0EBF-1A05747B2C0A}"/>
              </a:ext>
            </a:extLst>
          </p:cNvPr>
          <p:cNvSpPr>
            <a:spLocks noGrp="1"/>
          </p:cNvSpPr>
          <p:nvPr>
            <p:ph type="sldNum" sz="quarter" idx="4"/>
          </p:nvPr>
        </p:nvSpPr>
        <p:spPr/>
        <p:txBody>
          <a:bodyPr/>
          <a:lstStyle/>
          <a:p>
            <a:fld id="{974172A1-1CBF-0B40-9234-7D4D80EC19EA}" type="slidenum">
              <a:rPr lang="en-GB" smtClean="0"/>
              <a:pPr/>
              <a:t>41</a:t>
            </a:fld>
            <a:endParaRPr lang="en-GB" dirty="0"/>
          </a:p>
        </p:txBody>
      </p:sp>
      <p:sp>
        <p:nvSpPr>
          <p:cNvPr id="4" name="Title 3">
            <a:extLst>
              <a:ext uri="{FF2B5EF4-FFF2-40B4-BE49-F238E27FC236}">
                <a16:creationId xmlns:a16="http://schemas.microsoft.com/office/drawing/2014/main" id="{0AE2B203-CF41-8DE4-8EE0-4B6B9222082E}"/>
              </a:ext>
            </a:extLst>
          </p:cNvPr>
          <p:cNvSpPr>
            <a:spLocks noGrp="1"/>
          </p:cNvSpPr>
          <p:nvPr>
            <p:ph type="title"/>
          </p:nvPr>
        </p:nvSpPr>
        <p:spPr/>
        <p:txBody>
          <a:bodyPr/>
          <a:lstStyle/>
          <a:p>
            <a:r>
              <a:rPr lang="fr-FR" dirty="0"/>
              <a:t>The interaction </a:t>
            </a:r>
            <a:r>
              <a:rPr lang="fr-FR" dirty="0" err="1"/>
              <a:t>region</a:t>
            </a:r>
            <a:r>
              <a:rPr lang="fr-FR" dirty="0"/>
              <a:t/>
            </a:r>
            <a:br>
              <a:rPr lang="fr-FR" dirty="0"/>
            </a:br>
            <a:r>
              <a:rPr lang="fr-FR" dirty="0"/>
              <a:t>A </a:t>
            </a:r>
            <a:r>
              <a:rPr lang="fr-FR" dirty="0" err="1"/>
              <a:t>complex</a:t>
            </a:r>
            <a:r>
              <a:rPr lang="fr-FR" dirty="0"/>
              <a:t> correction </a:t>
            </a:r>
            <a:r>
              <a:rPr lang="fr-FR" dirty="0" err="1"/>
              <a:t>scheme</a:t>
            </a:r>
            <a:endParaRPr lang="en-CH" dirty="0"/>
          </a:p>
        </p:txBody>
      </p:sp>
      <p:pic>
        <p:nvPicPr>
          <p:cNvPr id="5" name="Picture 4">
            <a:extLst>
              <a:ext uri="{FF2B5EF4-FFF2-40B4-BE49-F238E27FC236}">
                <a16:creationId xmlns:a16="http://schemas.microsoft.com/office/drawing/2014/main" id="{C3A34818-E0CE-B42A-0DF9-B7FF72F248A4}"/>
              </a:ext>
            </a:extLst>
          </p:cNvPr>
          <p:cNvPicPr>
            <a:picLocks noChangeAspect="1"/>
          </p:cNvPicPr>
          <p:nvPr/>
        </p:nvPicPr>
        <p:blipFill>
          <a:blip r:embed="rId2"/>
          <a:stretch>
            <a:fillRect/>
          </a:stretch>
        </p:blipFill>
        <p:spPr>
          <a:xfrm>
            <a:off x="2192413" y="1155304"/>
            <a:ext cx="5672085" cy="2633978"/>
          </a:xfrm>
          <a:prstGeom prst="rect">
            <a:avLst/>
          </a:prstGeom>
        </p:spPr>
      </p:pic>
      <p:sp>
        <p:nvSpPr>
          <p:cNvPr id="7" name="TextBox 3">
            <a:extLst>
              <a:ext uri="{FF2B5EF4-FFF2-40B4-BE49-F238E27FC236}">
                <a16:creationId xmlns:a16="http://schemas.microsoft.com/office/drawing/2014/main" id="{465EEC14-B33E-3BD1-7FE4-348B388628CF}"/>
              </a:ext>
            </a:extLst>
          </p:cNvPr>
          <p:cNvSpPr txBox="1"/>
          <p:nvPr/>
        </p:nvSpPr>
        <p:spPr>
          <a:xfrm>
            <a:off x="7164288" y="1923678"/>
            <a:ext cx="184272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70C0"/>
                </a:solidFill>
                <a:effectLst/>
                <a:uLnTx/>
                <a:uFillTx/>
                <a:latin typeface="Arial"/>
                <a:ea typeface="+mn-ea"/>
                <a:cs typeface="+mn-cs"/>
              </a:rPr>
              <a:t>Courtesy: K. Skoufaris</a:t>
            </a:r>
            <a:endParaRPr kumimoji="0" lang="en-GB" sz="12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7556430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normAutofit fontScale="62500" lnSpcReduction="20000"/>
          </a:bodyPr>
          <a:lstStyle/>
          <a:p>
            <a:r>
              <a:rPr lang="en-GB" dirty="0" smtClean="0"/>
              <a:t>Radiation due to neutrino beam reaching the earth surface</a:t>
            </a:r>
          </a:p>
          <a:p>
            <a:pPr lvl="1"/>
            <a:r>
              <a:rPr lang="en-GB" dirty="0" smtClean="0"/>
              <a:t>Narrow radiation “cone” for a short piece </a:t>
            </a:r>
            <a:br>
              <a:rPr lang="en-GB" dirty="0" smtClean="0"/>
            </a:br>
            <a:r>
              <a:rPr lang="en-GB" dirty="0" smtClean="0"/>
              <a:t>of the machine</a:t>
            </a:r>
          </a:p>
          <a:p>
            <a:pPr lvl="1"/>
            <a:r>
              <a:rPr lang="en-GB" dirty="0" smtClean="0"/>
              <a:t>Very small interaction cross sections</a:t>
            </a:r>
          </a:p>
          <a:p>
            <a:pPr lvl="2"/>
            <a:r>
              <a:rPr lang="en-GB" dirty="0" smtClean="0"/>
              <a:t>Earth does not act as shielding (very small cross sections)</a:t>
            </a:r>
          </a:p>
          <a:p>
            <a:pPr lvl="2"/>
            <a:r>
              <a:rPr lang="en-GB" dirty="0" smtClean="0"/>
              <a:t>Showers from neutrinos interacting close to earth surface generate dose seen at surface</a:t>
            </a:r>
            <a:br>
              <a:rPr lang="en-GB" dirty="0" smtClean="0"/>
            </a:br>
            <a:endParaRPr lang="en-GB" dirty="0" smtClean="0"/>
          </a:p>
          <a:p>
            <a:r>
              <a:rPr lang="en-GB" dirty="0" smtClean="0"/>
              <a:t>Strong increase of maximum dose with muon energy</a:t>
            </a:r>
          </a:p>
          <a:p>
            <a:pPr lvl="1"/>
            <a:r>
              <a:rPr lang="en-GB" dirty="0" smtClean="0"/>
              <a:t>Cross sections about proportional to energy</a:t>
            </a:r>
          </a:p>
          <a:p>
            <a:pPr lvl="1"/>
            <a:r>
              <a:rPr lang="en-GB" dirty="0" smtClean="0"/>
              <a:t>Typical energy per interaction of neutrino</a:t>
            </a:r>
            <a:br>
              <a:rPr lang="en-GB" dirty="0" smtClean="0"/>
            </a:br>
            <a:r>
              <a:rPr lang="en-GB" dirty="0" smtClean="0"/>
              <a:t>with matter proportional to muon energy</a:t>
            </a:r>
          </a:p>
          <a:p>
            <a:pPr lvl="1"/>
            <a:r>
              <a:rPr lang="en-GB" dirty="0" smtClean="0"/>
              <a:t>Opening of radiation cone inversely proportional to muon energy</a:t>
            </a:r>
          </a:p>
          <a:p>
            <a:endParaRPr lang="en-US" dirty="0"/>
          </a:p>
        </p:txBody>
      </p:sp>
      <p:sp>
        <p:nvSpPr>
          <p:cNvPr id="3" name="Slide Number Placeholder 2"/>
          <p:cNvSpPr>
            <a:spLocks noGrp="1"/>
          </p:cNvSpPr>
          <p:nvPr>
            <p:ph type="sldNum" sz="quarter" idx="4"/>
          </p:nvPr>
        </p:nvSpPr>
        <p:spPr/>
        <p:txBody>
          <a:bodyPr/>
          <a:lstStyle/>
          <a:p>
            <a:fld id="{974172A1-1CBF-0B40-9234-7D4D80EC19EA}" type="slidenum">
              <a:rPr lang="en-GB" smtClean="0"/>
              <a:pPr/>
              <a:t>42</a:t>
            </a:fld>
            <a:endParaRPr lang="en-GB" dirty="0"/>
          </a:p>
        </p:txBody>
      </p:sp>
      <p:sp>
        <p:nvSpPr>
          <p:cNvPr id="4" name="Title 3"/>
          <p:cNvSpPr>
            <a:spLocks noGrp="1"/>
          </p:cNvSpPr>
          <p:nvPr>
            <p:ph type="title"/>
          </p:nvPr>
        </p:nvSpPr>
        <p:spPr/>
        <p:txBody>
          <a:bodyPr/>
          <a:lstStyle/>
          <a:p>
            <a:r>
              <a:rPr lang="en-US" smtClean="0"/>
              <a:t>Neutrino Radiation Issue</a:t>
            </a:r>
            <a:endParaRPr lang="en-US" dirty="0"/>
          </a:p>
        </p:txBody>
      </p:sp>
      <p:pic>
        <p:nvPicPr>
          <p:cNvPr id="18" name="Image 17"/>
          <p:cNvPicPr>
            <a:picLocks noChangeAspect="1"/>
          </p:cNvPicPr>
          <p:nvPr/>
        </p:nvPicPr>
        <p:blipFill>
          <a:blip r:embed="rId2"/>
          <a:stretch>
            <a:fillRect/>
          </a:stretch>
        </p:blipFill>
        <p:spPr>
          <a:xfrm>
            <a:off x="6444208" y="1063625"/>
            <a:ext cx="2636543" cy="1679167"/>
          </a:xfrm>
          <a:prstGeom prst="rect">
            <a:avLst/>
          </a:prstGeom>
        </p:spPr>
      </p:pic>
      <p:pic>
        <p:nvPicPr>
          <p:cNvPr id="29" name="Image 28"/>
          <p:cNvPicPr>
            <a:picLocks noChangeAspect="1"/>
          </p:cNvPicPr>
          <p:nvPr/>
        </p:nvPicPr>
        <p:blipFill>
          <a:blip r:embed="rId3"/>
          <a:stretch>
            <a:fillRect/>
          </a:stretch>
        </p:blipFill>
        <p:spPr>
          <a:xfrm>
            <a:off x="6525574" y="3092914"/>
            <a:ext cx="2237426" cy="1505843"/>
          </a:xfrm>
          <a:prstGeom prst="rect">
            <a:avLst/>
          </a:prstGeom>
        </p:spPr>
      </p:pic>
      <p:sp>
        <p:nvSpPr>
          <p:cNvPr id="7" name="TextBox 3">
            <a:extLst>
              <a:ext uri="{FF2B5EF4-FFF2-40B4-BE49-F238E27FC236}">
                <a16:creationId xmlns:a16="http://schemas.microsoft.com/office/drawing/2014/main" id="{465EEC14-B33E-3BD1-7FE4-348B388628CF}"/>
              </a:ext>
            </a:extLst>
          </p:cNvPr>
          <p:cNvSpPr txBox="1"/>
          <p:nvPr/>
        </p:nvSpPr>
        <p:spPr>
          <a:xfrm>
            <a:off x="5801562" y="902915"/>
            <a:ext cx="184272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70C0"/>
                </a:solidFill>
                <a:effectLst/>
                <a:uLnTx/>
                <a:uFillTx/>
                <a:latin typeface="Arial"/>
                <a:ea typeface="+mn-ea"/>
                <a:cs typeface="+mn-cs"/>
              </a:rPr>
              <a:t>Courtesy: C. Carli</a:t>
            </a:r>
            <a:endParaRPr kumimoji="0" lang="en-GB" sz="12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7186962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sz="quarter" idx="12"/>
              </p:nvPr>
            </p:nvSpPr>
            <p:spPr/>
            <p:txBody>
              <a:bodyPr>
                <a:normAutofit/>
              </a:bodyPr>
              <a:lstStyle/>
              <a:p>
                <a:r>
                  <a:rPr lang="en-US" sz="1800" dirty="0" smtClean="0"/>
                  <a:t>Without mitigation measures gives</a:t>
                </a:r>
              </a:p>
              <a:p>
                <a:pPr lvl="1"/>
                <a14:m>
                  <m:oMath xmlns:m="http://schemas.openxmlformats.org/officeDocument/2006/math">
                    <m:sSubSup>
                      <m:sSubSupPr>
                        <m:ctrlPr>
                          <a:rPr lang="en-CH" sz="1600" i="1">
                            <a:latin typeface="Cambria Math" panose="02040503050406030204" pitchFamily="18" charset="0"/>
                          </a:rPr>
                        </m:ctrlPr>
                      </m:sSubSupPr>
                      <m:e>
                        <m:r>
                          <a:rPr lang="en-CH" sz="1600" i="1">
                            <a:latin typeface="Cambria Math" panose="02040503050406030204" pitchFamily="18" charset="0"/>
                            <a:ea typeface="Cambria Math" panose="02040503050406030204" pitchFamily="18" charset="0"/>
                          </a:rPr>
                          <m:t>𝜎</m:t>
                        </m:r>
                      </m:e>
                      <m:sub>
                        <m:sSub>
                          <m:sSubPr>
                            <m:ctrlPr>
                              <a:rPr lang="en-CH" sz="1600" i="1">
                                <a:latin typeface="Cambria Math" panose="02040503050406030204" pitchFamily="18" charset="0"/>
                              </a:rPr>
                            </m:ctrlPr>
                          </m:sSubPr>
                          <m:e>
                            <m:r>
                              <a:rPr lang="en-CH" sz="1600" i="1">
                                <a:latin typeface="Cambria Math" panose="02040503050406030204" pitchFamily="18" charset="0"/>
                                <a:ea typeface="Cambria Math" panose="02040503050406030204" pitchFamily="18" charset="0"/>
                              </a:rPr>
                              <m:t>𝜗</m:t>
                            </m:r>
                          </m:e>
                          <m:sub>
                            <m:r>
                              <a:rPr lang="en-US" sz="1600" i="1">
                                <a:latin typeface="Cambria Math" panose="02040503050406030204" pitchFamily="18" charset="0"/>
                              </a:rPr>
                              <m:t>𝐻</m:t>
                            </m:r>
                          </m:sub>
                        </m:sSub>
                      </m:sub>
                      <m:sup>
                        <m:r>
                          <a:rPr lang="en-US" sz="1600" i="1">
                            <a:latin typeface="Cambria Math" panose="02040503050406030204" pitchFamily="18" charset="0"/>
                          </a:rPr>
                          <m:t>2</m:t>
                        </m:r>
                      </m:sup>
                    </m:sSubSup>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6</m:t>
                        </m:r>
                        <m:sSup>
                          <m:sSupPr>
                            <m:ctrlPr>
                              <a:rPr lang="en-US" sz="1600" i="1">
                                <a:latin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𝛾</m:t>
                            </m:r>
                          </m:e>
                          <m:sup>
                            <m:r>
                              <a:rPr lang="en-US" sz="1600" i="1">
                                <a:latin typeface="Cambria Math" panose="02040503050406030204" pitchFamily="18" charset="0"/>
                              </a:rPr>
                              <m:t>2</m:t>
                            </m:r>
                          </m:sup>
                        </m:sSup>
                      </m:den>
                    </m:f>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𝜀</m:t>
                        </m:r>
                      </m:e>
                      <m:sub>
                        <m:r>
                          <a:rPr lang="en-US" sz="1600" i="1">
                            <a:latin typeface="Cambria Math" panose="02040503050406030204" pitchFamily="18" charset="0"/>
                          </a:rPr>
                          <m:t>𝑝h</m:t>
                        </m:r>
                      </m:sub>
                    </m:s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𝛾</m:t>
                        </m:r>
                      </m:e>
                      <m:sub>
                        <m:r>
                          <a:rPr lang="en-US" sz="1600" i="1">
                            <a:latin typeface="Cambria Math" panose="02040503050406030204" pitchFamily="18" charset="0"/>
                          </a:rPr>
                          <m:t>𝐻</m:t>
                        </m:r>
                      </m:sub>
                    </m:sSub>
                    <m:d>
                      <m:dPr>
                        <m:ctrlPr>
                          <a:rPr lang="en-US" sz="1600" i="1">
                            <a:latin typeface="Cambria Math" panose="02040503050406030204" pitchFamily="18" charset="0"/>
                          </a:rPr>
                        </m:ctrlPr>
                      </m:dPr>
                      <m:e>
                        <m:r>
                          <a:rPr lang="en-US" sz="1600" i="1">
                            <a:latin typeface="Cambria Math" panose="02040503050406030204" pitchFamily="18" charset="0"/>
                          </a:rPr>
                          <m:t>𝑠</m:t>
                        </m:r>
                      </m:e>
                    </m:d>
                    <m:r>
                      <a:rPr lang="en-US" sz="1600" i="1">
                        <a:latin typeface="Cambria Math" panose="02040503050406030204" pitchFamily="18" charset="0"/>
                      </a:rPr>
                      <m:t>+</m:t>
                    </m:r>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𝛿</m:t>
                                </m:r>
                              </m:sub>
                              <m:sup>
                                <m:r>
                                  <a:rPr lang="en-US" sz="1600" i="1">
                                    <a:latin typeface="Cambria Math" panose="02040503050406030204" pitchFamily="18" charset="0"/>
                                  </a:rPr>
                                  <m:t>2</m:t>
                                </m:r>
                              </m:sup>
                            </m:sSub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𝐷</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𝑠</m:t>
                            </m:r>
                            <m:r>
                              <a:rPr lang="en-US" sz="1600" i="1">
                                <a:latin typeface="Cambria Math" panose="02040503050406030204" pitchFamily="18" charset="0"/>
                                <a:ea typeface="Cambria Math" panose="02040503050406030204" pitchFamily="18" charset="0"/>
                              </a:rPr>
                              <m:t>)</m:t>
                            </m:r>
                          </m:e>
                        </m:d>
                      </m:e>
                      <m:sup>
                        <m:r>
                          <a:rPr lang="en-US" sz="1600" i="1">
                            <a:latin typeface="Cambria Math" panose="02040503050406030204" pitchFamily="18" charset="0"/>
                          </a:rPr>
                          <m:t>2</m:t>
                        </m:r>
                      </m:sup>
                    </m:sSup>
                  </m:oMath>
                </a14:m>
                <a:endParaRPr lang="fr-FR" sz="1600" i="1" dirty="0" smtClean="0">
                  <a:latin typeface="Cambria Math" panose="02040503050406030204" pitchFamily="18" charset="0"/>
                </a:endParaRPr>
              </a:p>
              <a:p>
                <a:pPr lvl="1"/>
                <a14:m>
                  <m:oMath xmlns:m="http://schemas.openxmlformats.org/officeDocument/2006/math">
                    <m:sSubSup>
                      <m:sSubSupPr>
                        <m:ctrlPr>
                          <a:rPr lang="en-CH" sz="1600" i="1">
                            <a:latin typeface="Cambria Math" panose="02040503050406030204" pitchFamily="18" charset="0"/>
                          </a:rPr>
                        </m:ctrlPr>
                      </m:sSubSupPr>
                      <m:e>
                        <m:r>
                          <a:rPr lang="en-CH" sz="1600" i="1">
                            <a:latin typeface="Cambria Math" panose="02040503050406030204" pitchFamily="18" charset="0"/>
                            <a:ea typeface="Cambria Math" panose="02040503050406030204" pitchFamily="18" charset="0"/>
                          </a:rPr>
                          <m:t>𝜎</m:t>
                        </m:r>
                      </m:e>
                      <m:sub>
                        <m:sSub>
                          <m:sSubPr>
                            <m:ctrlPr>
                              <a:rPr lang="en-CH" sz="1600" i="1">
                                <a:latin typeface="Cambria Math" panose="02040503050406030204" pitchFamily="18" charset="0"/>
                              </a:rPr>
                            </m:ctrlPr>
                          </m:sSubPr>
                          <m:e>
                            <m:r>
                              <a:rPr lang="en-CH" sz="1600" i="1">
                                <a:latin typeface="Cambria Math" panose="02040503050406030204" pitchFamily="18" charset="0"/>
                                <a:ea typeface="Cambria Math" panose="02040503050406030204" pitchFamily="18" charset="0"/>
                              </a:rPr>
                              <m:t>𝜗</m:t>
                            </m:r>
                          </m:e>
                          <m:sub>
                            <m:r>
                              <a:rPr lang="en-US" sz="1600" i="1">
                                <a:latin typeface="Cambria Math" panose="02040503050406030204" pitchFamily="18" charset="0"/>
                              </a:rPr>
                              <m:t>𝑉</m:t>
                            </m:r>
                          </m:sub>
                        </m:sSub>
                      </m:sub>
                      <m:sup>
                        <m:r>
                          <a:rPr lang="en-US" sz="1600" i="1">
                            <a:latin typeface="Cambria Math" panose="02040503050406030204" pitchFamily="18" charset="0"/>
                          </a:rPr>
                          <m:t>2</m:t>
                        </m:r>
                      </m:sup>
                    </m:sSubSup>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6</m:t>
                        </m:r>
                        <m:sSup>
                          <m:sSupPr>
                            <m:ctrlPr>
                              <a:rPr lang="en-US" sz="1600" i="1">
                                <a:latin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𝛾</m:t>
                            </m:r>
                          </m:e>
                          <m:sup>
                            <m:r>
                              <a:rPr lang="en-US" sz="1600" i="1">
                                <a:latin typeface="Cambria Math" panose="02040503050406030204" pitchFamily="18" charset="0"/>
                              </a:rPr>
                              <m:t>2</m:t>
                            </m:r>
                          </m:sup>
                        </m:sSup>
                      </m:den>
                    </m:f>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𝜀</m:t>
                        </m:r>
                      </m:e>
                      <m:sub>
                        <m:r>
                          <a:rPr lang="en-US" sz="1600" i="1">
                            <a:latin typeface="Cambria Math" panose="02040503050406030204" pitchFamily="18" charset="0"/>
                          </a:rPr>
                          <m:t>𝑝h</m:t>
                        </m:r>
                      </m:sub>
                    </m:s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𝛾</m:t>
                        </m:r>
                      </m:e>
                      <m:sub>
                        <m:r>
                          <a:rPr lang="en-US" sz="1600" i="1">
                            <a:latin typeface="Cambria Math" panose="02040503050406030204" pitchFamily="18" charset="0"/>
                          </a:rPr>
                          <m:t>𝑉</m:t>
                        </m:r>
                      </m:sub>
                    </m:sSub>
                    <m:d>
                      <m:dPr>
                        <m:ctrlPr>
                          <a:rPr lang="en-US" sz="1600" i="1">
                            <a:latin typeface="Cambria Math" panose="02040503050406030204" pitchFamily="18" charset="0"/>
                          </a:rPr>
                        </m:ctrlPr>
                      </m:dPr>
                      <m:e>
                        <m:r>
                          <a:rPr lang="en-US" sz="1600" i="1">
                            <a:latin typeface="Cambria Math" panose="02040503050406030204" pitchFamily="18" charset="0"/>
                          </a:rPr>
                          <m:t>𝑠</m:t>
                        </m:r>
                      </m:e>
                    </m:d>
                  </m:oMath>
                </a14:m>
                <a:endParaRPr lang="fr-FR" sz="1600" dirty="0" smtClean="0"/>
              </a:p>
              <a:p>
                <a:pPr marL="457200" lvl="1" indent="0">
                  <a:buNone/>
                </a:pPr>
                <a:r>
                  <a:rPr lang="en-US" sz="2000" dirty="0" smtClean="0"/>
                  <a:t>with </a:t>
                </a:r>
                <a14:m>
                  <m:oMath xmlns:m="http://schemas.openxmlformats.org/officeDocument/2006/math">
                    <m:sSub>
                      <m:sSubPr>
                        <m:ctrlPr>
                          <a:rPr lang="en-US" sz="2000" i="1">
                            <a:latin typeface="Cambria Math" panose="02040503050406030204" pitchFamily="18" charset="0"/>
                          </a:rPr>
                        </m:ctrlPr>
                      </m:sSubPr>
                      <m:e>
                        <m:r>
                          <a:rPr lang="en-US" sz="2000">
                            <a:latin typeface="Cambria Math" panose="02040503050406030204" pitchFamily="18" charset="0"/>
                          </a:rPr>
                          <m:t>𝛾</m:t>
                        </m:r>
                      </m:e>
                      <m:sub>
                        <m:r>
                          <a:rPr lang="en-US" sz="2000">
                            <a:latin typeface="Cambria Math" panose="02040503050406030204" pitchFamily="18" charset="0"/>
                          </a:rPr>
                          <m:t>𝐻</m:t>
                        </m:r>
                      </m:sub>
                    </m:sSub>
                  </m:oMath>
                </a14:m>
                <a:r>
                  <a:rPr lang="en-US" sz="2000" dirty="0"/>
                  <a:t> and </a:t>
                </a:r>
                <a14:m>
                  <m:oMath xmlns:m="http://schemas.openxmlformats.org/officeDocument/2006/math">
                    <m:sSub>
                      <m:sSubPr>
                        <m:ctrlPr>
                          <a:rPr lang="en-US" sz="2000" i="1">
                            <a:latin typeface="Cambria Math" panose="02040503050406030204" pitchFamily="18" charset="0"/>
                          </a:rPr>
                        </m:ctrlPr>
                      </m:sSubPr>
                      <m:e>
                        <m:r>
                          <a:rPr lang="en-US" sz="2000">
                            <a:latin typeface="Cambria Math" panose="02040503050406030204" pitchFamily="18" charset="0"/>
                          </a:rPr>
                          <m:t>𝛾</m:t>
                        </m:r>
                      </m:e>
                      <m:sub>
                        <m:r>
                          <a:rPr lang="en-US" sz="2000">
                            <a:latin typeface="Cambria Math" panose="02040503050406030204" pitchFamily="18" charset="0"/>
                          </a:rPr>
                          <m:t>𝑉</m:t>
                        </m:r>
                      </m:sub>
                    </m:sSub>
                  </m:oMath>
                </a14:m>
                <a:r>
                  <a:rPr lang="en-US" sz="2000" dirty="0"/>
                  <a:t> the Twiss </a:t>
                </a:r>
                <a14:m>
                  <m:oMath xmlns:m="http://schemas.openxmlformats.org/officeDocument/2006/math">
                    <m:r>
                      <a:rPr lang="en-US" sz="2000">
                        <a:latin typeface="Cambria Math" panose="02040503050406030204" pitchFamily="18" charset="0"/>
                      </a:rPr>
                      <m:t>𝛾</m:t>
                    </m:r>
                  </m:oMath>
                </a14:m>
                <a:r>
                  <a:rPr lang="en-US" sz="2000" dirty="0"/>
                  <a:t> function in the horizontal and vertical </a:t>
                </a:r>
                <a:r>
                  <a:rPr lang="en-US" sz="2000" dirty="0" smtClean="0"/>
                  <a:t>plane and </a:t>
                </a:r>
                <a14:m>
                  <m:oMath xmlns:m="http://schemas.openxmlformats.org/officeDocument/2006/math">
                    <m:r>
                      <a:rPr lang="en-US" sz="2000">
                        <a:latin typeface="Cambria Math" panose="02040503050406030204" pitchFamily="18" charset="0"/>
                      </a:rPr>
                      <m:t>𝐷</m:t>
                    </m:r>
                    <m:r>
                      <a:rPr lang="en-US" sz="2000">
                        <a:latin typeface="Cambria Math" panose="02040503050406030204" pitchFamily="18" charset="0"/>
                      </a:rPr>
                      <m:t>′(</m:t>
                    </m:r>
                    <m:r>
                      <a:rPr lang="en-US" sz="2000">
                        <a:latin typeface="Cambria Math" panose="02040503050406030204" pitchFamily="18" charset="0"/>
                      </a:rPr>
                      <m:t>𝑠</m:t>
                    </m:r>
                    <m:r>
                      <a:rPr lang="en-US" sz="2000">
                        <a:latin typeface="Cambria Math" panose="02040503050406030204" pitchFamily="18" charset="0"/>
                      </a:rPr>
                      <m:t>)</m:t>
                    </m:r>
                  </m:oMath>
                </a14:m>
                <a:r>
                  <a:rPr lang="en-US" sz="2000" dirty="0"/>
                  <a:t> the derivative of the </a:t>
                </a:r>
                <a:r>
                  <a:rPr lang="en-US" sz="2000" dirty="0" smtClean="0"/>
                  <a:t>dispersion</a:t>
                </a:r>
                <a:endParaRPr lang="en-US" sz="2000" dirty="0"/>
              </a:p>
              <a:p>
                <a:pPr marL="400050">
                  <a:buFont typeface="Wingdings" panose="05000000000000000000" pitchFamily="2" charset="2"/>
                  <a:buChar char="§"/>
                </a:pPr>
                <a:r>
                  <a:rPr lang="en-US" sz="1800" dirty="0" smtClean="0"/>
                  <a:t>To minimize the radiation issue, we should:</a:t>
                </a:r>
              </a:p>
              <a:p>
                <a:pPr marL="800100" lvl="1">
                  <a:buFont typeface="Wingdings" panose="05000000000000000000" pitchFamily="2" charset="2"/>
                  <a:buChar char="§"/>
                </a:pPr>
                <a:r>
                  <a:rPr lang="en-US" sz="1400" dirty="0" smtClean="0"/>
                  <a:t>Reduce as much as possible the straight sections</a:t>
                </a:r>
              </a:p>
              <a:p>
                <a:pPr marL="800100" lvl="1">
                  <a:buFont typeface="Wingdings" panose="05000000000000000000" pitchFamily="2" charset="2"/>
                  <a:buChar char="§"/>
                </a:pPr>
                <a:r>
                  <a:rPr lang="en-US" sz="1400" dirty="0" smtClean="0"/>
                  <a:t>Have large divergence (small </a:t>
                </a:r>
                <a:r>
                  <a:rPr lang="en-US" sz="1400" dirty="0" err="1" smtClean="0"/>
                  <a:t>bettron</a:t>
                </a:r>
                <a:r>
                  <a:rPr lang="en-US" sz="1400" dirty="0" smtClean="0"/>
                  <a:t> function) and dispersion derivative. </a:t>
                </a:r>
              </a:p>
            </p:txBody>
          </p:sp>
        </mc:Choice>
        <mc:Fallback xmlns="">
          <p:sp>
            <p:nvSpPr>
              <p:cNvPr id="6" name="Content Placeholder 5"/>
              <p:cNvSpPr>
                <a:spLocks noGrp="1" noRot="1" noChangeAspect="1" noMove="1" noResize="1" noEditPoints="1" noAdjustHandles="1" noChangeArrowheads="1" noChangeShapeType="1" noTextEdit="1"/>
              </p:cNvSpPr>
              <p:nvPr>
                <p:ph sz="quarter" idx="12"/>
              </p:nvPr>
            </p:nvSpPr>
            <p:spPr>
              <a:blipFill>
                <a:blip r:embed="rId2"/>
                <a:stretch>
                  <a:fillRect l="-440" t="-862"/>
                </a:stretch>
              </a:blipFill>
            </p:spPr>
            <p:txBody>
              <a:bodyPr/>
              <a:lstStyle/>
              <a:p>
                <a:r>
                  <a:rPr lang="fr-FR">
                    <a:noFill/>
                  </a:rPr>
                  <a:t> </a:t>
                </a:r>
              </a:p>
            </p:txBody>
          </p:sp>
        </mc:Fallback>
      </mc:AlternateContent>
      <p:sp>
        <p:nvSpPr>
          <p:cNvPr id="3" name="Slide Number Placeholder 2"/>
          <p:cNvSpPr>
            <a:spLocks noGrp="1"/>
          </p:cNvSpPr>
          <p:nvPr>
            <p:ph type="sldNum" sz="quarter" idx="4"/>
          </p:nvPr>
        </p:nvSpPr>
        <p:spPr/>
        <p:txBody>
          <a:bodyPr/>
          <a:lstStyle/>
          <a:p>
            <a:fld id="{974172A1-1CBF-0B40-9234-7D4D80EC19EA}" type="slidenum">
              <a:rPr lang="en-GB" smtClean="0"/>
              <a:pPr/>
              <a:t>43</a:t>
            </a:fld>
            <a:endParaRPr lang="en-GB"/>
          </a:p>
        </p:txBody>
      </p:sp>
      <p:sp>
        <p:nvSpPr>
          <p:cNvPr id="5" name="Title 4"/>
          <p:cNvSpPr>
            <a:spLocks noGrp="1"/>
          </p:cNvSpPr>
          <p:nvPr>
            <p:ph type="title"/>
          </p:nvPr>
        </p:nvSpPr>
        <p:spPr/>
        <p:txBody>
          <a:bodyPr/>
          <a:lstStyle/>
          <a:p>
            <a:r>
              <a:rPr lang="en-US" dirty="0" smtClean="0"/>
              <a:t>Neutrino Radiation Issue</a:t>
            </a:r>
            <a:br>
              <a:rPr lang="en-US" dirty="0" smtClean="0"/>
            </a:br>
            <a:r>
              <a:rPr lang="en-US" dirty="0" smtClean="0"/>
              <a:t>Source terms</a:t>
            </a:r>
            <a:endParaRPr lang="en-US" dirty="0"/>
          </a:p>
        </p:txBody>
      </p:sp>
      <p:pic>
        <p:nvPicPr>
          <p:cNvPr id="9" name="Image 8"/>
          <p:cNvPicPr>
            <a:picLocks noChangeAspect="1"/>
          </p:cNvPicPr>
          <p:nvPr/>
        </p:nvPicPr>
        <p:blipFill>
          <a:blip r:embed="rId3"/>
          <a:stretch>
            <a:fillRect/>
          </a:stretch>
        </p:blipFill>
        <p:spPr>
          <a:xfrm>
            <a:off x="5652120" y="1026500"/>
            <a:ext cx="2877247" cy="1650421"/>
          </a:xfrm>
          <a:prstGeom prst="rect">
            <a:avLst/>
          </a:prstGeom>
        </p:spPr>
      </p:pic>
    </p:spTree>
    <p:extLst>
      <p:ext uri="{BB962C8B-B14F-4D97-AF65-F5344CB8AC3E}">
        <p14:creationId xmlns:p14="http://schemas.microsoft.com/office/powerpoint/2010/main" val="7875832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2"/>
              </p:nvPr>
            </p:nvSpPr>
            <p:spPr/>
            <p:txBody>
              <a:bodyPr>
                <a:normAutofit fontScale="62500" lnSpcReduction="20000"/>
              </a:bodyPr>
              <a:lstStyle/>
              <a:p>
                <a:r>
                  <a:rPr lang="en-US" dirty="0" smtClean="0"/>
                  <a:t>Wobbling of machine in vertical direction </a:t>
                </a:r>
                <a:r>
                  <a:rPr lang="mr-IN" dirty="0"/>
                  <a:t>–</a:t>
                </a:r>
                <a:r>
                  <a:rPr lang="en-US" dirty="0"/>
                  <a:t> part of MAP proposal</a:t>
                </a:r>
              </a:p>
              <a:p>
                <a:pPr lvl="1"/>
                <a:r>
                  <a:rPr lang="en-US" dirty="0"/>
                  <a:t>High precision movement system for time-dependent mechanical deformation of ring around </a:t>
                </a:r>
                <a:r>
                  <a:rPr lang="en-US" dirty="0" smtClean="0"/>
                  <a:t>arc.</a:t>
                </a:r>
                <a:endParaRPr lang="en-US" dirty="0"/>
              </a:p>
              <a:p>
                <a:pPr lvl="1"/>
                <a:r>
                  <a:rPr lang="en-US" dirty="0"/>
                  <a:t>Vertical slope modulation within </a:t>
                </a:r>
                <a14:m>
                  <m:oMath xmlns:m="http://schemas.openxmlformats.org/officeDocument/2006/math">
                    <m:r>
                      <a:rPr lang="en-US">
                        <a:latin typeface="Cambria Math" panose="02040503050406030204" pitchFamily="18" charset="0"/>
                      </a:rPr>
                      <m:t>±1 </m:t>
                    </m:r>
                    <m:r>
                      <m:rPr>
                        <m:nor/>
                      </m:rPr>
                      <a:rPr lang="en-US"/>
                      <m:t>mrad</m:t>
                    </m:r>
                  </m:oMath>
                </a14:m>
                <a:r>
                  <a:rPr lang="en-US" dirty="0"/>
                  <a:t> reduce peak dose by factor ~100</a:t>
                </a:r>
              </a:p>
              <a:p>
                <a:r>
                  <a:rPr lang="en-US" dirty="0"/>
                  <a:t>For 10 </a:t>
                </a:r>
                <a:r>
                  <a:rPr lang="en-US" dirty="0" err="1"/>
                  <a:t>TeV</a:t>
                </a:r>
                <a:r>
                  <a:rPr lang="en-US" dirty="0"/>
                  <a:t> com collider with 10 km circumference and say 3.6 km arcs</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a:p>
                <a:pPr lvl="1"/>
                <a:r>
                  <a:rPr lang="en-US" dirty="0"/>
                  <a:t>Combination of pieces of parabola </a:t>
                </a:r>
                <a:r>
                  <a:rPr lang="mr-IN" dirty="0"/>
                  <a:t>–</a:t>
                </a:r>
                <a:r>
                  <a:rPr lang="en-US" dirty="0"/>
                  <a:t> two pieces with opposite curvature one </a:t>
                </a:r>
                <a:r>
                  <a:rPr lang="en-US" dirty="0" smtClean="0"/>
                  <a:t>period</a:t>
                </a:r>
              </a:p>
              <a:p>
                <a:pPr lvl="1"/>
                <a:r>
                  <a:rPr lang="en-US" dirty="0"/>
                  <a:t>Horizontal magnetic field (average) of ±0.11 T needed for vertical </a:t>
                </a:r>
                <a:r>
                  <a:rPr lang="en-US" dirty="0" smtClean="0"/>
                  <a:t>deflections</a:t>
                </a:r>
                <a:endParaRPr lang="en-US" dirty="0"/>
              </a:p>
              <a:p>
                <a:pPr lvl="1"/>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2"/>
              </p:nvPr>
            </p:nvSpPr>
            <p:spPr>
              <a:blipFill>
                <a:blip r:embed="rId2"/>
                <a:stretch>
                  <a:fillRect l="-440" t="-2414"/>
                </a:stretch>
              </a:blipFill>
            </p:spPr>
            <p:txBody>
              <a:bodyPr/>
              <a:lstStyle/>
              <a:p>
                <a:r>
                  <a:rPr lang="fr-FR">
                    <a:noFill/>
                  </a:rPr>
                  <a:t> </a:t>
                </a:r>
              </a:p>
            </p:txBody>
          </p:sp>
        </mc:Fallback>
      </mc:AlternateContent>
      <p:sp>
        <p:nvSpPr>
          <p:cNvPr id="3" name="Slide Number Placeholder 2"/>
          <p:cNvSpPr>
            <a:spLocks noGrp="1"/>
          </p:cNvSpPr>
          <p:nvPr>
            <p:ph type="sldNum" sz="quarter" idx="4"/>
          </p:nvPr>
        </p:nvSpPr>
        <p:spPr/>
        <p:txBody>
          <a:bodyPr/>
          <a:lstStyle/>
          <a:p>
            <a:fld id="{974172A1-1CBF-0B40-9234-7D4D80EC19EA}" type="slidenum">
              <a:rPr lang="en-GB" smtClean="0"/>
              <a:pPr/>
              <a:t>44</a:t>
            </a:fld>
            <a:endParaRPr lang="en-GB"/>
          </a:p>
        </p:txBody>
      </p:sp>
      <p:sp>
        <p:nvSpPr>
          <p:cNvPr id="4" name="Title 3"/>
          <p:cNvSpPr>
            <a:spLocks noGrp="1"/>
          </p:cNvSpPr>
          <p:nvPr>
            <p:ph type="title"/>
          </p:nvPr>
        </p:nvSpPr>
        <p:spPr/>
        <p:txBody>
          <a:bodyPr/>
          <a:lstStyle/>
          <a:p>
            <a:r>
              <a:rPr lang="en-US" smtClean="0"/>
              <a:t>Neutrino Radiation Issue</a:t>
            </a:r>
            <a:br>
              <a:rPr lang="en-US" smtClean="0"/>
            </a:br>
            <a:r>
              <a:rPr lang="en-US" smtClean="0"/>
              <a:t>Mitigation by “Wobbling” </a:t>
            </a:r>
            <a:endParaRPr lang="en-US"/>
          </a:p>
        </p:txBody>
      </p:sp>
      <p:pic>
        <p:nvPicPr>
          <p:cNvPr id="13" name="Image 12"/>
          <p:cNvPicPr>
            <a:picLocks noChangeAspect="1"/>
          </p:cNvPicPr>
          <p:nvPr/>
        </p:nvPicPr>
        <p:blipFill>
          <a:blip r:embed="rId3"/>
          <a:stretch>
            <a:fillRect/>
          </a:stretch>
        </p:blipFill>
        <p:spPr>
          <a:xfrm>
            <a:off x="1115616" y="2749355"/>
            <a:ext cx="6529382" cy="1219306"/>
          </a:xfrm>
          <a:prstGeom prst="rect">
            <a:avLst/>
          </a:prstGeom>
        </p:spPr>
      </p:pic>
    </p:spTree>
    <p:extLst>
      <p:ext uri="{BB962C8B-B14F-4D97-AF65-F5344CB8AC3E}">
        <p14:creationId xmlns:p14="http://schemas.microsoft.com/office/powerpoint/2010/main" val="41996388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D2C55AE-DF60-F74C-2E7A-B530A1035A5E}"/>
              </a:ext>
            </a:extLst>
          </p:cNvPr>
          <p:cNvSpPr>
            <a:spLocks noGrp="1"/>
          </p:cNvSpPr>
          <p:nvPr>
            <p:ph sz="quarter" idx="12"/>
          </p:nvPr>
        </p:nvSpPr>
        <p:spPr>
          <a:xfrm>
            <a:off x="457200" y="1276350"/>
            <a:ext cx="5770984" cy="3536156"/>
          </a:xfrm>
        </p:spPr>
        <p:txBody>
          <a:bodyPr>
            <a:normAutofit fontScale="70000" lnSpcReduction="20000"/>
          </a:bodyPr>
          <a:lstStyle/>
          <a:p>
            <a:r>
              <a:rPr lang="en-CH" dirty="0" smtClean="0"/>
              <a:t>Almost all injected muons decay</a:t>
            </a:r>
            <a:r>
              <a:rPr lang="fr-FR" dirty="0" smtClean="0"/>
              <a:t>! </a:t>
            </a:r>
            <a:r>
              <a:rPr lang="en-CH" dirty="0"/>
              <a:t>(assuming no dumping of “residual </a:t>
            </a:r>
            <a:r>
              <a:rPr lang="fr-FR" dirty="0"/>
              <a:t> </a:t>
            </a:r>
            <a:r>
              <a:rPr lang="en-CH" dirty="0"/>
              <a:t>intensity”)</a:t>
            </a:r>
            <a:endParaRPr lang="en-CH" dirty="0" smtClean="0"/>
          </a:p>
          <a:p>
            <a:r>
              <a:rPr lang="en-CH" dirty="0" smtClean="0"/>
              <a:t>Electrons and positron generate shower</a:t>
            </a:r>
            <a:r>
              <a:rPr lang="fr-FR" dirty="0" smtClean="0"/>
              <a:t>s.</a:t>
            </a:r>
            <a:endParaRPr lang="en-CH" dirty="0" smtClean="0"/>
          </a:p>
          <a:p>
            <a:pPr lvl="1"/>
            <a:r>
              <a:rPr lang="en-CH" dirty="0" smtClean="0"/>
              <a:t>W absorber to intercept most of shower </a:t>
            </a:r>
            <a:br>
              <a:rPr lang="en-CH" dirty="0" smtClean="0"/>
            </a:br>
            <a:r>
              <a:rPr lang="en-CH" dirty="0" smtClean="0"/>
              <a:t>(~500 W/m with nominal C and average field)</a:t>
            </a:r>
          </a:p>
          <a:p>
            <a:pPr lvl="1"/>
            <a:r>
              <a:rPr lang="en-CH" dirty="0" smtClean="0"/>
              <a:t>Residual p</a:t>
            </a:r>
            <a:r>
              <a:rPr lang="en-US" dirty="0" smtClean="0"/>
              <a:t>ow</a:t>
            </a:r>
            <a:r>
              <a:rPr lang="en-CH" dirty="0" smtClean="0"/>
              <a:t>er ”leaking” into cold mass</a:t>
            </a:r>
          </a:p>
          <a:p>
            <a:pPr lvl="2"/>
            <a:r>
              <a:rPr lang="en-CH" dirty="0" smtClean="0"/>
              <a:t>Cryo load, radiation damage etc. “under </a:t>
            </a:r>
            <a:br>
              <a:rPr lang="en-CH" dirty="0" smtClean="0"/>
            </a:br>
            <a:r>
              <a:rPr lang="en-CH" dirty="0" smtClean="0"/>
              <a:t>control” with 30 mm to 40 mm </a:t>
            </a:r>
          </a:p>
          <a:p>
            <a:pPr lvl="1"/>
            <a:r>
              <a:rPr lang="en-US" dirty="0" smtClean="0"/>
              <a:t>Current topic:</a:t>
            </a:r>
            <a:r>
              <a:rPr lang="en-CH" dirty="0" smtClean="0"/>
              <a:t>Impact of muons lost on apertures?</a:t>
            </a:r>
          </a:p>
          <a:p>
            <a:pPr lvl="1"/>
            <a:r>
              <a:rPr lang="en-US" dirty="0" smtClean="0"/>
              <a:t>May localized (at acceptance limitation) losses</a:t>
            </a:r>
            <a:br>
              <a:rPr lang="en-US" dirty="0" smtClean="0"/>
            </a:br>
            <a:r>
              <a:rPr lang="en-US" dirty="0" smtClean="0"/>
              <a:t>generate significant additional cryogenic load?</a:t>
            </a:r>
            <a:endParaRPr lang="en-CH" dirty="0"/>
          </a:p>
        </p:txBody>
      </p:sp>
      <p:sp>
        <p:nvSpPr>
          <p:cNvPr id="3" name="Slide Number Placeholder 2">
            <a:extLst>
              <a:ext uri="{FF2B5EF4-FFF2-40B4-BE49-F238E27FC236}">
                <a16:creationId xmlns:a16="http://schemas.microsoft.com/office/drawing/2014/main" id="{7EF7C6F4-5D3C-6477-93A2-19644294DAB1}"/>
              </a:ext>
            </a:extLst>
          </p:cNvPr>
          <p:cNvSpPr>
            <a:spLocks noGrp="1"/>
          </p:cNvSpPr>
          <p:nvPr>
            <p:ph type="sldNum" sz="quarter" idx="4"/>
          </p:nvPr>
        </p:nvSpPr>
        <p:spPr/>
        <p:txBody>
          <a:bodyPr/>
          <a:lstStyle/>
          <a:p>
            <a:fld id="{974172A1-1CBF-0B40-9234-7D4D80EC19EA}" type="slidenum">
              <a:rPr lang="en-GB" smtClean="0"/>
              <a:pPr/>
              <a:t>45</a:t>
            </a:fld>
            <a:endParaRPr lang="en-GB"/>
          </a:p>
        </p:txBody>
      </p:sp>
      <p:sp>
        <p:nvSpPr>
          <p:cNvPr id="4" name="Title 3">
            <a:extLst>
              <a:ext uri="{FF2B5EF4-FFF2-40B4-BE49-F238E27FC236}">
                <a16:creationId xmlns:a16="http://schemas.microsoft.com/office/drawing/2014/main" id="{FDB4DB0B-7A68-C470-FF84-8E9A704A8F11}"/>
              </a:ext>
            </a:extLst>
          </p:cNvPr>
          <p:cNvSpPr>
            <a:spLocks noGrp="1"/>
          </p:cNvSpPr>
          <p:nvPr>
            <p:ph type="title"/>
          </p:nvPr>
        </p:nvSpPr>
        <p:spPr/>
        <p:txBody>
          <a:bodyPr/>
          <a:lstStyle/>
          <a:p>
            <a:r>
              <a:rPr lang="en-CH" dirty="0" smtClean="0"/>
              <a:t>Muon Decay </a:t>
            </a:r>
            <a:r>
              <a:rPr lang="fr-FR" dirty="0" smtClean="0"/>
              <a:t/>
            </a:r>
            <a:br>
              <a:rPr lang="fr-FR" dirty="0" smtClean="0"/>
            </a:br>
            <a:r>
              <a:rPr lang="en-CH" dirty="0" smtClean="0"/>
              <a:t>radiation and heat load</a:t>
            </a:r>
            <a:endParaRPr lang="en-CH" dirty="0"/>
          </a:p>
        </p:txBody>
      </p:sp>
      <p:sp>
        <p:nvSpPr>
          <p:cNvPr id="7" name="TextBox 6">
            <a:extLst>
              <a:ext uri="{FF2B5EF4-FFF2-40B4-BE49-F238E27FC236}">
                <a16:creationId xmlns:a16="http://schemas.microsoft.com/office/drawing/2014/main" id="{D8C83AC7-8292-32D9-8215-747F5A98DCB7}"/>
              </a:ext>
            </a:extLst>
          </p:cNvPr>
          <p:cNvSpPr txBox="1"/>
          <p:nvPr/>
        </p:nvSpPr>
        <p:spPr>
          <a:xfrm>
            <a:off x="749511" y="4443958"/>
            <a:ext cx="5328592" cy="523220"/>
          </a:xfrm>
          <a:prstGeom prst="rect">
            <a:avLst/>
          </a:prstGeom>
          <a:noFill/>
        </p:spPr>
        <p:txBody>
          <a:bodyPr wrap="square" rtlCol="0">
            <a:spAutoFit/>
          </a:bodyPr>
          <a:lstStyle/>
          <a:p>
            <a:pPr algn="ctr"/>
            <a:r>
              <a:rPr lang="fr-FR" sz="1400" dirty="0" err="1" smtClean="0">
                <a:solidFill>
                  <a:srgbClr val="FF7F00"/>
                </a:solidFill>
              </a:rPr>
              <a:t>See</a:t>
            </a:r>
            <a:r>
              <a:rPr lang="fr-FR" sz="1400" dirty="0" smtClean="0">
                <a:solidFill>
                  <a:srgbClr val="FF7F00"/>
                </a:solidFill>
              </a:rPr>
              <a:t> </a:t>
            </a:r>
            <a:r>
              <a:rPr lang="en-CH" sz="1400" dirty="0" smtClean="0">
                <a:solidFill>
                  <a:srgbClr val="FF7F00"/>
                </a:solidFill>
              </a:rPr>
              <a:t>G</a:t>
            </a:r>
            <a:r>
              <a:rPr lang="en-CH" sz="1400" dirty="0">
                <a:solidFill>
                  <a:srgbClr val="FF7F00"/>
                </a:solidFill>
              </a:rPr>
              <a:t>. </a:t>
            </a:r>
            <a:r>
              <a:rPr lang="en-CH" sz="1400" dirty="0" smtClean="0">
                <a:solidFill>
                  <a:srgbClr val="FF7F00"/>
                </a:solidFill>
              </a:rPr>
              <a:t>Lerner</a:t>
            </a:r>
            <a:r>
              <a:rPr lang="fr-FR" sz="1400" dirty="0" smtClean="0">
                <a:solidFill>
                  <a:srgbClr val="FF7F00"/>
                </a:solidFill>
              </a:rPr>
              <a:t> </a:t>
            </a:r>
            <a:r>
              <a:rPr lang="fr-FR" sz="1400" dirty="0" err="1" smtClean="0">
                <a:solidFill>
                  <a:srgbClr val="FF7F00"/>
                </a:solidFill>
              </a:rPr>
              <a:t>presentation</a:t>
            </a:r>
            <a:r>
              <a:rPr lang="en-CH" sz="1400" dirty="0" smtClean="0">
                <a:solidFill>
                  <a:srgbClr val="FF7F00"/>
                </a:solidFill>
              </a:rPr>
              <a:t> </a:t>
            </a:r>
            <a:endParaRPr lang="en-CH" sz="1400" dirty="0">
              <a:solidFill>
                <a:srgbClr val="FF7F00"/>
              </a:solidFill>
            </a:endParaRPr>
          </a:p>
          <a:p>
            <a:pPr algn="ctr"/>
            <a:r>
              <a:rPr lang="en-US" sz="1400" dirty="0">
                <a:solidFill>
                  <a:srgbClr val="FF7F00"/>
                </a:solidFill>
              </a:rPr>
              <a:t>Muon Collider technology challenges: </a:t>
            </a:r>
            <a:r>
              <a:rPr lang="en-US" sz="1400" dirty="0" smtClean="0">
                <a:solidFill>
                  <a:srgbClr val="FF7F00"/>
                </a:solidFill>
              </a:rPr>
              <a:t>beam losses </a:t>
            </a:r>
            <a:r>
              <a:rPr lang="en-US" sz="1400" dirty="0">
                <a:solidFill>
                  <a:srgbClr val="FF7F00"/>
                </a:solidFill>
              </a:rPr>
              <a:t>&amp; shielding</a:t>
            </a:r>
            <a:endParaRPr lang="en-CH" sz="1400" dirty="0">
              <a:solidFill>
                <a:srgbClr val="FF7F00"/>
              </a:solidFill>
            </a:endParaRPr>
          </a:p>
        </p:txBody>
      </p:sp>
      <p:pic>
        <p:nvPicPr>
          <p:cNvPr id="9" name="Picture 8">
            <a:extLst>
              <a:ext uri="{FF2B5EF4-FFF2-40B4-BE49-F238E27FC236}">
                <a16:creationId xmlns:a16="http://schemas.microsoft.com/office/drawing/2014/main" id="{6140279A-7CDF-6EA5-5D27-C9172A7D0C35}"/>
              </a:ext>
            </a:extLst>
          </p:cNvPr>
          <p:cNvPicPr>
            <a:picLocks noChangeAspect="1"/>
          </p:cNvPicPr>
          <p:nvPr/>
        </p:nvPicPr>
        <p:blipFill>
          <a:blip r:embed="rId2"/>
          <a:stretch>
            <a:fillRect/>
          </a:stretch>
        </p:blipFill>
        <p:spPr>
          <a:xfrm>
            <a:off x="6439487" y="1081053"/>
            <a:ext cx="2307143" cy="1561017"/>
          </a:xfrm>
          <a:prstGeom prst="rect">
            <a:avLst/>
          </a:prstGeom>
        </p:spPr>
      </p:pic>
      <p:pic>
        <p:nvPicPr>
          <p:cNvPr id="16" name="Image 15"/>
          <p:cNvPicPr>
            <a:picLocks noChangeAspect="1"/>
          </p:cNvPicPr>
          <p:nvPr/>
        </p:nvPicPr>
        <p:blipFill>
          <a:blip r:embed="rId3"/>
          <a:stretch>
            <a:fillRect/>
          </a:stretch>
        </p:blipFill>
        <p:spPr>
          <a:xfrm>
            <a:off x="6084168" y="2659499"/>
            <a:ext cx="3017782" cy="2225233"/>
          </a:xfrm>
          <a:prstGeom prst="rect">
            <a:avLst/>
          </a:prstGeom>
        </p:spPr>
      </p:pic>
    </p:spTree>
    <p:extLst>
      <p:ext uri="{BB962C8B-B14F-4D97-AF65-F5344CB8AC3E}">
        <p14:creationId xmlns:p14="http://schemas.microsoft.com/office/powerpoint/2010/main" val="21916112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2F72038-30FB-280D-2A27-FACC2A0AD03B}"/>
                  </a:ext>
                </a:extLst>
              </p:cNvPr>
              <p:cNvSpPr>
                <a:spLocks noGrp="1"/>
              </p:cNvSpPr>
              <p:nvPr>
                <p:ph sz="quarter" idx="12"/>
              </p:nvPr>
            </p:nvSpPr>
            <p:spPr/>
            <p:txBody>
              <a:bodyPr>
                <a:normAutofit fontScale="62500" lnSpcReduction="20000"/>
              </a:bodyPr>
              <a:lstStyle/>
              <a:p>
                <a:r>
                  <a:rPr lang="en-CH" dirty="0" smtClean="0"/>
                  <a:t>Parameters driven by maximization of luminosity</a:t>
                </a:r>
              </a:p>
              <a:p>
                <a:pPr lvl="1"/>
                <a:r>
                  <a:rPr lang="en-CH" dirty="0"/>
                  <a:t>Little (no?) margin to change without lumi reduction</a:t>
                </a:r>
              </a:p>
              <a:p>
                <a:r>
                  <a:rPr lang="en-CH" dirty="0"/>
                  <a:t>Collider design challenging</a:t>
                </a:r>
              </a:p>
              <a:p>
                <a:pPr lvl="1"/>
                <a:r>
                  <a:rPr lang="en-CH" dirty="0"/>
                  <a:t>Optics for small </a:t>
                </a:r>
                <a14:m>
                  <m:oMath xmlns:m="http://schemas.openxmlformats.org/officeDocument/2006/math">
                    <m:sSup>
                      <m:sSupPr>
                        <m:ctrlPr>
                          <a:rPr lang="en-CH" i="1">
                            <a:latin typeface="Cambria Math" panose="02040503050406030204" pitchFamily="18" charset="0"/>
                          </a:rPr>
                        </m:ctrlPr>
                      </m:sSupPr>
                      <m:e>
                        <m:r>
                          <a:rPr lang="en-CH">
                            <a:latin typeface="Cambria Math" panose="02040503050406030204" pitchFamily="18" charset="0"/>
                          </a:rPr>
                          <m:t>𝛽</m:t>
                        </m:r>
                      </m:e>
                      <m:sup>
                        <m:r>
                          <a:rPr lang="en-US">
                            <a:latin typeface="Cambria Math" panose="02040503050406030204" pitchFamily="18" charset="0"/>
                          </a:rPr>
                          <m:t>∗</m:t>
                        </m:r>
                      </m:sup>
                    </m:sSup>
                  </m:oMath>
                </a14:m>
                <a:r>
                  <a:rPr lang="en-CH" dirty="0"/>
                  <a:t> with large beam rigidity and momentum </a:t>
                </a:r>
                <a:r>
                  <a:rPr lang="en-CH" dirty="0" smtClean="0"/>
                  <a:t>spread</a:t>
                </a:r>
                <a:endParaRPr lang="en-CH" dirty="0"/>
              </a:p>
              <a:p>
                <a:pPr lvl="1"/>
                <a:r>
                  <a:rPr lang="en-CH" dirty="0"/>
                  <a:t>Energy deposition and radiation from muon decay products</a:t>
                </a:r>
              </a:p>
              <a:p>
                <a:pPr lvl="1"/>
                <a:r>
                  <a:rPr lang="en-CH" dirty="0"/>
                  <a:t>Radiation due to neutrinos reaching Earth’s surface</a:t>
                </a:r>
              </a:p>
              <a:p>
                <a:r>
                  <a:rPr lang="en-CH" dirty="0" smtClean="0"/>
                  <a:t>Some </a:t>
                </a:r>
                <a:r>
                  <a:rPr lang="en-CH" dirty="0"/>
                  <a:t>of the impacts on hardware</a:t>
                </a:r>
              </a:p>
              <a:p>
                <a:pPr lvl="1"/>
                <a:r>
                  <a:rPr lang="en-CH" dirty="0"/>
                  <a:t>High field, large aperture magnets, most of the them combined function (e.g., horizontal bending, quadrupolar component and small vertical bending for “wobbling”)</a:t>
                </a:r>
              </a:p>
              <a:p>
                <a:pPr lvl="1"/>
                <a:r>
                  <a:rPr lang="en-CH" dirty="0" smtClean="0"/>
                  <a:t>Showers </a:t>
                </a:r>
                <a:r>
                  <a:rPr lang="en-CH" dirty="0"/>
                  <a:t>from muon decay products mostly stopped by W absorber</a:t>
                </a:r>
              </a:p>
              <a:p>
                <a:pPr lvl="1"/>
                <a:r>
                  <a:rPr lang="en-CH" dirty="0"/>
                  <a:t>“Wobbling” scheme – challenging mechanical system, impact optics design</a:t>
                </a:r>
              </a:p>
            </p:txBody>
          </p:sp>
        </mc:Choice>
        <mc:Fallback xmlns="">
          <p:sp>
            <p:nvSpPr>
              <p:cNvPr id="2" name="Content Placeholder 1">
                <a:extLst>
                  <a:ext uri="{FF2B5EF4-FFF2-40B4-BE49-F238E27FC236}">
                    <a16:creationId xmlns:a16="http://schemas.microsoft.com/office/drawing/2014/main" id="{F2F72038-30FB-280D-2A27-FACC2A0AD03B}"/>
                  </a:ext>
                </a:extLst>
              </p:cNvPr>
              <p:cNvSpPr>
                <a:spLocks noGrp="1" noRot="1" noChangeAspect="1" noMove="1" noResize="1" noEditPoints="1" noAdjustHandles="1" noChangeArrowheads="1" noChangeShapeType="1" noTextEdit="1"/>
              </p:cNvSpPr>
              <p:nvPr>
                <p:ph sz="quarter" idx="12"/>
              </p:nvPr>
            </p:nvSpPr>
            <p:spPr>
              <a:blipFill>
                <a:blip r:embed="rId2"/>
                <a:stretch>
                  <a:fillRect l="-440" t="-2414" r="-734"/>
                </a:stretch>
              </a:blipFill>
            </p:spPr>
            <p:txBody>
              <a:bodyPr/>
              <a:lstStyle/>
              <a:p>
                <a:r>
                  <a:rPr lang="fr-FR">
                    <a:noFill/>
                  </a:rPr>
                  <a:t> </a:t>
                </a:r>
              </a:p>
            </p:txBody>
          </p:sp>
        </mc:Fallback>
      </mc:AlternateContent>
      <p:sp>
        <p:nvSpPr>
          <p:cNvPr id="3" name="Slide Number Placeholder 2">
            <a:extLst>
              <a:ext uri="{FF2B5EF4-FFF2-40B4-BE49-F238E27FC236}">
                <a16:creationId xmlns:a16="http://schemas.microsoft.com/office/drawing/2014/main" id="{D75C6BFF-AD30-3D52-BF46-6F3B8E398FEF}"/>
              </a:ext>
            </a:extLst>
          </p:cNvPr>
          <p:cNvSpPr>
            <a:spLocks noGrp="1"/>
          </p:cNvSpPr>
          <p:nvPr>
            <p:ph type="sldNum" sz="quarter" idx="4"/>
          </p:nvPr>
        </p:nvSpPr>
        <p:spPr/>
        <p:txBody>
          <a:bodyPr/>
          <a:lstStyle/>
          <a:p>
            <a:fld id="{974172A1-1CBF-0B40-9234-7D4D80EC19EA}" type="slidenum">
              <a:rPr lang="en-GB" smtClean="0"/>
              <a:pPr/>
              <a:t>46</a:t>
            </a:fld>
            <a:endParaRPr lang="en-GB" dirty="0"/>
          </a:p>
        </p:txBody>
      </p:sp>
      <p:sp>
        <p:nvSpPr>
          <p:cNvPr id="4" name="Title 3">
            <a:extLst>
              <a:ext uri="{FF2B5EF4-FFF2-40B4-BE49-F238E27FC236}">
                <a16:creationId xmlns:a16="http://schemas.microsoft.com/office/drawing/2014/main" id="{09DA565F-A815-61C7-7B26-2161CE0EE744}"/>
              </a:ext>
            </a:extLst>
          </p:cNvPr>
          <p:cNvSpPr>
            <a:spLocks noGrp="1"/>
          </p:cNvSpPr>
          <p:nvPr>
            <p:ph type="title"/>
          </p:nvPr>
        </p:nvSpPr>
        <p:spPr/>
        <p:txBody>
          <a:bodyPr/>
          <a:lstStyle/>
          <a:p>
            <a:r>
              <a:rPr lang="fr-FR" dirty="0" smtClean="0"/>
              <a:t>Collider </a:t>
            </a:r>
            <a:r>
              <a:rPr lang="en-CH" dirty="0" smtClean="0"/>
              <a:t>Summary</a:t>
            </a:r>
            <a:endParaRPr lang="en-CH" dirty="0"/>
          </a:p>
        </p:txBody>
      </p:sp>
    </p:spTree>
    <p:extLst>
      <p:ext uri="{BB962C8B-B14F-4D97-AF65-F5344CB8AC3E}">
        <p14:creationId xmlns:p14="http://schemas.microsoft.com/office/powerpoint/2010/main" val="2702553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1720" y="206375"/>
            <a:ext cx="6768752" cy="857250"/>
          </a:xfrm>
        </p:spPr>
        <p:txBody>
          <a:bodyPr/>
          <a:lstStyle/>
          <a:p>
            <a:r>
              <a:rPr lang="fr-FR" sz="2798" dirty="0" smtClean="0"/>
              <a:t>Look for a good muon </a:t>
            </a:r>
            <a:r>
              <a:rPr lang="fr-FR" sz="2798" dirty="0" err="1" smtClean="0"/>
              <a:t>complex</a:t>
            </a:r>
            <a:r>
              <a:rPr lang="fr-FR" sz="2798" dirty="0" smtClean="0"/>
              <a:t> </a:t>
            </a:r>
            <a:r>
              <a:rPr lang="fr-FR" sz="2798" dirty="0" err="1" smtClean="0"/>
              <a:t>receipt</a:t>
            </a:r>
            <a:endParaRPr lang="fr-FR" sz="2798" dirty="0"/>
          </a:p>
        </p:txBody>
      </p:sp>
      <p:pic>
        <p:nvPicPr>
          <p:cNvPr id="10" name="Espace réservé du contenu 9"/>
          <p:cNvPicPr>
            <a:picLocks noGrp="1" noChangeAspect="1"/>
          </p:cNvPicPr>
          <p:nvPr>
            <p:ph idx="4294967295"/>
          </p:nvPr>
        </p:nvPicPr>
        <p:blipFill>
          <a:blip r:embed="rId2"/>
          <a:stretch>
            <a:fillRect/>
          </a:stretch>
        </p:blipFill>
        <p:spPr>
          <a:xfrm>
            <a:off x="3178552" y="773684"/>
            <a:ext cx="2731294" cy="3394472"/>
          </a:xfrm>
          <a:prstGeom prst="rect">
            <a:avLst/>
          </a:prstGeom>
        </p:spPr>
      </p:pic>
      <p:sp>
        <p:nvSpPr>
          <p:cNvPr id="13" name="Rectangle à coins arrondis 12"/>
          <p:cNvSpPr/>
          <p:nvPr/>
        </p:nvSpPr>
        <p:spPr>
          <a:xfrm>
            <a:off x="1196747" y="1048753"/>
            <a:ext cx="1882942" cy="536189"/>
          </a:xfrm>
          <a:prstGeom prst="wedgeRoundRectCallout">
            <a:avLst>
              <a:gd name="adj1" fmla="val 108653"/>
              <a:gd name="adj2" fmla="val 31749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350" dirty="0" smtClean="0"/>
              <a:t>Neutrino radiation</a:t>
            </a:r>
            <a:endParaRPr lang="fr-FR" sz="1350" dirty="0"/>
          </a:p>
        </p:txBody>
      </p:sp>
      <p:sp>
        <p:nvSpPr>
          <p:cNvPr id="14" name="Rectangle à coins arrondis 13"/>
          <p:cNvSpPr/>
          <p:nvPr/>
        </p:nvSpPr>
        <p:spPr>
          <a:xfrm>
            <a:off x="5693214" y="1009085"/>
            <a:ext cx="1882942" cy="536189"/>
          </a:xfrm>
          <a:prstGeom prst="wedgeRoundRectCallout">
            <a:avLst>
              <a:gd name="adj1" fmla="val -77609"/>
              <a:gd name="adj2" fmla="val 31188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350" dirty="0" err="1"/>
              <a:t>Stability</a:t>
            </a:r>
            <a:endParaRPr lang="fr-FR" sz="1350" dirty="0"/>
          </a:p>
        </p:txBody>
      </p:sp>
      <p:sp>
        <p:nvSpPr>
          <p:cNvPr id="15" name="Rectangle à coins arrondis 14"/>
          <p:cNvSpPr/>
          <p:nvPr/>
        </p:nvSpPr>
        <p:spPr>
          <a:xfrm>
            <a:off x="6008710" y="1845279"/>
            <a:ext cx="1882942" cy="536189"/>
          </a:xfrm>
          <a:prstGeom prst="wedgeRoundRectCallout">
            <a:avLst>
              <a:gd name="adj1" fmla="val -94861"/>
              <a:gd name="adj2" fmla="val 16714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350" dirty="0" err="1"/>
              <a:t>Cost</a:t>
            </a:r>
            <a:endParaRPr lang="fr-FR" sz="1350" dirty="0"/>
          </a:p>
        </p:txBody>
      </p:sp>
      <p:sp>
        <p:nvSpPr>
          <p:cNvPr id="16" name="ZoneTexte 15"/>
          <p:cNvSpPr txBox="1"/>
          <p:nvPr/>
        </p:nvSpPr>
        <p:spPr>
          <a:xfrm>
            <a:off x="4263348" y="3576407"/>
            <a:ext cx="1211220" cy="507831"/>
          </a:xfrm>
          <a:prstGeom prst="rect">
            <a:avLst/>
          </a:prstGeom>
          <a:noFill/>
        </p:spPr>
        <p:txBody>
          <a:bodyPr wrap="square" rtlCol="0">
            <a:spAutoFit/>
          </a:bodyPr>
          <a:lstStyle/>
          <a:p>
            <a:pPr algn="ctr"/>
            <a:r>
              <a:rPr lang="fr-FR" sz="1350" dirty="0" smtClean="0">
                <a:solidFill>
                  <a:schemeClr val="bg1"/>
                </a:solidFill>
              </a:rPr>
              <a:t>High-</a:t>
            </a:r>
            <a:r>
              <a:rPr lang="fr-FR" sz="1350" dirty="0" err="1" smtClean="0">
                <a:solidFill>
                  <a:schemeClr val="bg1"/>
                </a:solidFill>
              </a:rPr>
              <a:t>energy</a:t>
            </a:r>
            <a:r>
              <a:rPr lang="fr-FR" sz="1350" dirty="0" smtClean="0">
                <a:solidFill>
                  <a:schemeClr val="bg1"/>
                </a:solidFill>
              </a:rPr>
              <a:t> </a:t>
            </a:r>
            <a:r>
              <a:rPr lang="fr-FR" sz="1350" dirty="0" err="1" smtClean="0">
                <a:solidFill>
                  <a:schemeClr val="bg1"/>
                </a:solidFill>
              </a:rPr>
              <a:t>complex</a:t>
            </a:r>
            <a:endParaRPr lang="fr-FR" sz="1350" dirty="0">
              <a:solidFill>
                <a:schemeClr val="bg1"/>
              </a:solidFill>
            </a:endParaRPr>
          </a:p>
        </p:txBody>
      </p:sp>
      <p:sp>
        <p:nvSpPr>
          <p:cNvPr id="11" name="Rectangle à coins arrondis 10"/>
          <p:cNvSpPr/>
          <p:nvPr/>
        </p:nvSpPr>
        <p:spPr>
          <a:xfrm>
            <a:off x="5693215" y="2526631"/>
            <a:ext cx="1882942" cy="536189"/>
          </a:xfrm>
          <a:prstGeom prst="wedgeRoundRectCallout">
            <a:avLst>
              <a:gd name="adj1" fmla="val -59078"/>
              <a:gd name="adj2" fmla="val 10768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350" dirty="0" err="1"/>
              <a:t>Fast</a:t>
            </a:r>
            <a:r>
              <a:rPr lang="fr-FR" sz="1350" dirty="0"/>
              <a:t> </a:t>
            </a:r>
            <a:r>
              <a:rPr lang="fr-FR" sz="1350" dirty="0" err="1"/>
              <a:t>ramping</a:t>
            </a:r>
            <a:r>
              <a:rPr lang="fr-FR" sz="1350" dirty="0"/>
              <a:t> </a:t>
            </a:r>
            <a:r>
              <a:rPr lang="fr-FR" sz="1350" dirty="0" err="1"/>
              <a:t>magnets</a:t>
            </a:r>
            <a:endParaRPr lang="fr-FR" sz="1350" dirty="0"/>
          </a:p>
        </p:txBody>
      </p:sp>
      <p:sp>
        <p:nvSpPr>
          <p:cNvPr id="17" name="ZoneTexte 16"/>
          <p:cNvSpPr txBox="1"/>
          <p:nvPr/>
        </p:nvSpPr>
        <p:spPr>
          <a:xfrm>
            <a:off x="4005785" y="2449707"/>
            <a:ext cx="1076826" cy="507831"/>
          </a:xfrm>
          <a:prstGeom prst="rect">
            <a:avLst/>
          </a:prstGeom>
          <a:noFill/>
        </p:spPr>
        <p:txBody>
          <a:bodyPr wrap="square" rtlCol="0">
            <a:spAutoFit/>
          </a:bodyPr>
          <a:lstStyle/>
          <a:p>
            <a:pPr algn="ctr"/>
            <a:r>
              <a:rPr lang="fr-FR" sz="1350" dirty="0"/>
              <a:t>Accelerator</a:t>
            </a:r>
          </a:p>
          <a:p>
            <a:pPr algn="ctr"/>
            <a:r>
              <a:rPr lang="fr-FR" sz="1350" dirty="0" err="1"/>
              <a:t>physicist</a:t>
            </a:r>
            <a:endParaRPr lang="fr-FR" sz="1350" dirty="0"/>
          </a:p>
        </p:txBody>
      </p:sp>
      <p:sp>
        <p:nvSpPr>
          <p:cNvPr id="18" name="Rectangle à coins arrondis 17"/>
          <p:cNvSpPr/>
          <p:nvPr/>
        </p:nvSpPr>
        <p:spPr>
          <a:xfrm>
            <a:off x="1295400" y="2984244"/>
            <a:ext cx="1882942" cy="536189"/>
          </a:xfrm>
          <a:prstGeom prst="wedgeRoundRectCallout">
            <a:avLst>
              <a:gd name="adj1" fmla="val 106417"/>
              <a:gd name="adj2" fmla="val 8075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350" dirty="0" err="1"/>
              <a:t>Energy</a:t>
            </a:r>
            <a:r>
              <a:rPr lang="fr-FR" sz="1350" dirty="0"/>
              <a:t> </a:t>
            </a:r>
            <a:r>
              <a:rPr lang="fr-FR" sz="1350" dirty="0" err="1"/>
              <a:t>inefficiency</a:t>
            </a:r>
            <a:endParaRPr lang="fr-FR" sz="1350" dirty="0"/>
          </a:p>
        </p:txBody>
      </p:sp>
      <p:sp>
        <p:nvSpPr>
          <p:cNvPr id="12" name="Rectangle à coins arrondis 11"/>
          <p:cNvSpPr/>
          <p:nvPr/>
        </p:nvSpPr>
        <p:spPr>
          <a:xfrm>
            <a:off x="1398215" y="2016250"/>
            <a:ext cx="1882942" cy="536189"/>
          </a:xfrm>
          <a:prstGeom prst="wedgeRoundRectCallout">
            <a:avLst>
              <a:gd name="adj1" fmla="val 99069"/>
              <a:gd name="adj2" fmla="val 21427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350" dirty="0"/>
              <a:t>RF </a:t>
            </a:r>
            <a:r>
              <a:rPr lang="fr-FR" sz="1350" dirty="0" err="1"/>
              <a:t>cavities</a:t>
            </a:r>
            <a:endParaRPr lang="fr-FR" sz="1350" dirty="0"/>
          </a:p>
        </p:txBody>
      </p:sp>
      <p:sp>
        <p:nvSpPr>
          <p:cNvPr id="21" name="ZoneTexte 20"/>
          <p:cNvSpPr txBox="1"/>
          <p:nvPr/>
        </p:nvSpPr>
        <p:spPr>
          <a:xfrm>
            <a:off x="92514" y="4191162"/>
            <a:ext cx="8903369" cy="646331"/>
          </a:xfrm>
          <a:prstGeom prst="rect">
            <a:avLst/>
          </a:prstGeom>
          <a:noFill/>
        </p:spPr>
        <p:txBody>
          <a:bodyPr wrap="square" rtlCol="0">
            <a:spAutoFit/>
          </a:bodyPr>
          <a:lstStyle/>
          <a:p>
            <a:pPr algn="ctr"/>
            <a:r>
              <a:rPr lang="en-US" sz="3600" b="1" dirty="0" smtClean="0">
                <a:solidFill>
                  <a:srgbClr val="FF0000"/>
                </a:solidFill>
              </a:rPr>
              <a:t>Thank you for </a:t>
            </a:r>
            <a:r>
              <a:rPr lang="en-US" sz="3600" b="1" dirty="0">
                <a:solidFill>
                  <a:srgbClr val="FF0000"/>
                </a:solidFill>
              </a:rPr>
              <a:t>your </a:t>
            </a:r>
            <a:r>
              <a:rPr lang="en-US" sz="3600" b="1" dirty="0" smtClean="0">
                <a:solidFill>
                  <a:srgbClr val="FF0000"/>
                </a:solidFill>
              </a:rPr>
              <a:t>attention </a:t>
            </a:r>
            <a:r>
              <a:rPr lang="fr-FR" sz="3600" b="1" dirty="0" smtClean="0">
                <a:solidFill>
                  <a:srgbClr val="FF0000"/>
                </a:solidFill>
              </a:rPr>
              <a:t>!</a:t>
            </a:r>
            <a:endParaRPr lang="fr-FR" sz="3600" b="1" dirty="0">
              <a:solidFill>
                <a:srgbClr val="FF0000"/>
              </a:solidFill>
            </a:endParaRPr>
          </a:p>
        </p:txBody>
      </p:sp>
      <p:sp>
        <p:nvSpPr>
          <p:cNvPr id="22" name="Rectangle à coins arrondis 21"/>
          <p:cNvSpPr/>
          <p:nvPr/>
        </p:nvSpPr>
        <p:spPr>
          <a:xfrm>
            <a:off x="6008710" y="3263474"/>
            <a:ext cx="1882942" cy="536189"/>
          </a:xfrm>
          <a:prstGeom prst="wedgeRoundRectCallout">
            <a:avLst>
              <a:gd name="adj1" fmla="val -84957"/>
              <a:gd name="adj2" fmla="val 2690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350" dirty="0" err="1"/>
              <a:t>Optics</a:t>
            </a:r>
            <a:endParaRPr lang="fr-FR" sz="1350" dirty="0"/>
          </a:p>
        </p:txBody>
      </p:sp>
      <p:sp>
        <p:nvSpPr>
          <p:cNvPr id="20" name="Rectangle à coins arrondis 19"/>
          <p:cNvSpPr/>
          <p:nvPr/>
        </p:nvSpPr>
        <p:spPr>
          <a:xfrm>
            <a:off x="1295400" y="3680781"/>
            <a:ext cx="1813885" cy="544634"/>
          </a:xfrm>
          <a:prstGeom prst="wedgeRoundRectCallout">
            <a:avLst>
              <a:gd name="adj1" fmla="val 111672"/>
              <a:gd name="adj2" fmla="val -189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350" dirty="0" err="1" smtClean="0"/>
              <a:t>Shielding</a:t>
            </a:r>
            <a:endParaRPr lang="fr-FR" sz="1350" dirty="0"/>
          </a:p>
        </p:txBody>
      </p:sp>
    </p:spTree>
    <p:extLst>
      <p:ext uri="{BB962C8B-B14F-4D97-AF65-F5344CB8AC3E}">
        <p14:creationId xmlns:p14="http://schemas.microsoft.com/office/powerpoint/2010/main" val="505949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 11" descr="MUON-SlideGraph-gradient.png"/>
          <p:cNvPicPr>
            <a:picLocks noChangeAspect="1"/>
          </p:cNvPicPr>
          <p:nvPr/>
        </p:nvPicPr>
        <p:blipFill>
          <a:blip r:embed="rId2">
            <a:alphaModFix/>
          </a:blip>
          <a:stretch>
            <a:fillRect/>
          </a:stretch>
        </p:blipFill>
        <p:spPr>
          <a:xfrm>
            <a:off x="0" y="1448648"/>
            <a:ext cx="9144000" cy="3764702"/>
          </a:xfrm>
          <a:prstGeom prst="rect">
            <a:avLst/>
          </a:prstGeom>
        </p:spPr>
      </p:pic>
      <p:pic>
        <p:nvPicPr>
          <p:cNvPr id="83" name="Image 82" descr="MUON-SlideGraph-LogoBkgnd2.png"/>
          <p:cNvPicPr>
            <a:picLocks noChangeAspect="1"/>
          </p:cNvPicPr>
          <p:nvPr/>
        </p:nvPicPr>
        <p:blipFill>
          <a:blip r:embed="rId3"/>
          <a:stretch>
            <a:fillRect/>
          </a:stretch>
        </p:blipFill>
        <p:spPr>
          <a:xfrm>
            <a:off x="0" y="57150"/>
            <a:ext cx="9144000" cy="5140960"/>
          </a:xfrm>
          <a:prstGeom prst="rect">
            <a:avLst/>
          </a:prstGeom>
        </p:spPr>
      </p:pic>
      <p:sp>
        <p:nvSpPr>
          <p:cNvPr id="2" name="Titre 1"/>
          <p:cNvSpPr>
            <a:spLocks noGrp="1"/>
          </p:cNvSpPr>
          <p:nvPr>
            <p:ph type="title"/>
          </p:nvPr>
        </p:nvSpPr>
        <p:spPr/>
        <p:txBody>
          <a:bodyPr/>
          <a:lstStyle/>
          <a:p>
            <a:endParaRPr lang="fr-FR"/>
          </a:p>
        </p:txBody>
      </p:sp>
      <p:pic>
        <p:nvPicPr>
          <p:cNvPr id="86" name="Image 85" descr="MCC-inernational-finalV01.png"/>
          <p:cNvPicPr>
            <a:picLocks noChangeAspect="1"/>
          </p:cNvPicPr>
          <p:nvPr/>
        </p:nvPicPr>
        <p:blipFill>
          <a:blip r:embed="rId4"/>
          <a:stretch>
            <a:fillRect/>
          </a:stretch>
        </p:blipFill>
        <p:spPr>
          <a:xfrm>
            <a:off x="132503" y="57150"/>
            <a:ext cx="1391497" cy="1391497"/>
          </a:xfrm>
          <a:prstGeom prst="rect">
            <a:avLst/>
          </a:prstGeom>
        </p:spPr>
      </p:pic>
      <p:sp>
        <p:nvSpPr>
          <p:cNvPr id="11" name="ZoneTexte 10"/>
          <p:cNvSpPr txBox="1"/>
          <p:nvPr/>
        </p:nvSpPr>
        <p:spPr>
          <a:xfrm>
            <a:off x="467544" y="2571750"/>
            <a:ext cx="8352928" cy="1815882"/>
          </a:xfrm>
          <a:prstGeom prst="rect">
            <a:avLst/>
          </a:prstGeom>
          <a:noFill/>
        </p:spPr>
        <p:txBody>
          <a:bodyPr wrap="square" rtlCol="0">
            <a:spAutoFit/>
          </a:bodyPr>
          <a:lstStyle/>
          <a:p>
            <a:pPr algn="ctr"/>
            <a:r>
              <a:rPr lang="fr-FR" sz="3200" b="1" i="1" dirty="0" err="1" smtClean="0">
                <a:solidFill>
                  <a:schemeClr val="bg1"/>
                </a:solidFill>
                <a:latin typeface="Arial Narrow"/>
                <a:cs typeface="Arial Narrow"/>
              </a:rPr>
              <a:t>Any</a:t>
            </a:r>
            <a:r>
              <a:rPr lang="fr-FR" sz="3200" b="1" i="1" dirty="0" smtClean="0">
                <a:solidFill>
                  <a:schemeClr val="bg1"/>
                </a:solidFill>
                <a:latin typeface="Arial Narrow"/>
                <a:cs typeface="Arial Narrow"/>
              </a:rPr>
              <a:t> questions ?</a:t>
            </a:r>
          </a:p>
          <a:p>
            <a:pPr algn="ctr"/>
            <a:endParaRPr lang="fr-FR" sz="3200" b="1" i="1" dirty="0" smtClean="0">
              <a:solidFill>
                <a:schemeClr val="bg1"/>
              </a:solidFill>
              <a:latin typeface="Arial Narrow"/>
              <a:cs typeface="Arial Narrow"/>
            </a:endParaRPr>
          </a:p>
          <a:p>
            <a:pPr algn="ctr"/>
            <a:r>
              <a:rPr lang="fr-FR" sz="2400" b="1" i="1" dirty="0" err="1" smtClean="0">
                <a:solidFill>
                  <a:schemeClr val="bg1"/>
                </a:solidFill>
                <a:latin typeface="Arial Narrow"/>
              </a:rPr>
              <a:t>Big</a:t>
            </a:r>
            <a:r>
              <a:rPr lang="fr-FR" sz="2400" b="1" i="1" dirty="0" smtClean="0">
                <a:solidFill>
                  <a:schemeClr val="bg1"/>
                </a:solidFill>
                <a:latin typeface="Arial Narrow"/>
              </a:rPr>
              <a:t> </a:t>
            </a:r>
            <a:r>
              <a:rPr lang="fr-FR" sz="2400" b="1" i="1" dirty="0" err="1" smtClean="0">
                <a:solidFill>
                  <a:schemeClr val="bg1"/>
                </a:solidFill>
                <a:latin typeface="Arial Narrow"/>
              </a:rPr>
              <a:t>thanks</a:t>
            </a:r>
            <a:r>
              <a:rPr lang="fr-FR" sz="2400" b="1" i="1" dirty="0" smtClean="0">
                <a:solidFill>
                  <a:schemeClr val="bg1"/>
                </a:solidFill>
                <a:latin typeface="Arial Narrow"/>
              </a:rPr>
              <a:t> to </a:t>
            </a:r>
            <a:r>
              <a:rPr lang="fr-FR" sz="2400" b="1" i="1" dirty="0" smtClean="0">
                <a:solidFill>
                  <a:schemeClr val="bg1"/>
                </a:solidFill>
                <a:latin typeface="Arial Narrow"/>
              </a:rPr>
              <a:t>F</a:t>
            </a:r>
            <a:r>
              <a:rPr lang="fr-FR" sz="2400" b="1" i="1" dirty="0">
                <a:solidFill>
                  <a:schemeClr val="bg1"/>
                </a:solidFill>
                <a:latin typeface="Arial Narrow"/>
              </a:rPr>
              <a:t>. </a:t>
            </a:r>
            <a:r>
              <a:rPr lang="fr-FR" sz="2400" b="1" i="1" dirty="0" smtClean="0">
                <a:solidFill>
                  <a:schemeClr val="bg1"/>
                </a:solidFill>
                <a:latin typeface="Arial Narrow"/>
              </a:rPr>
              <a:t>Batsch, J. Scott Berg, F</a:t>
            </a:r>
            <a:r>
              <a:rPr lang="fr-FR" sz="2400" b="1" i="1" dirty="0">
                <a:solidFill>
                  <a:schemeClr val="bg1"/>
                </a:solidFill>
                <a:latin typeface="Arial Narrow"/>
              </a:rPr>
              <a:t>. Boattini, C. </a:t>
            </a:r>
            <a:r>
              <a:rPr lang="fr-FR" sz="2400" b="1" i="1" dirty="0" smtClean="0">
                <a:solidFill>
                  <a:schemeClr val="bg1"/>
                </a:solidFill>
                <a:latin typeface="Arial Narrow"/>
              </a:rPr>
              <a:t>Carli</a:t>
            </a:r>
            <a:r>
              <a:rPr lang="fr-FR" sz="2400" b="1" i="1" dirty="0" smtClean="0">
                <a:solidFill>
                  <a:schemeClr val="bg1"/>
                </a:solidFill>
                <a:latin typeface="Arial Narrow"/>
              </a:rPr>
              <a:t>, </a:t>
            </a:r>
            <a:r>
              <a:rPr lang="fr-FR" sz="2400" b="1" i="1" dirty="0" smtClean="0">
                <a:solidFill>
                  <a:schemeClr val="bg1"/>
                </a:solidFill>
                <a:latin typeface="Arial Narrow"/>
              </a:rPr>
              <a:t>A. Lechner, G. </a:t>
            </a:r>
            <a:r>
              <a:rPr lang="fr-FR" sz="2400" b="1" i="1" dirty="0" err="1" smtClean="0">
                <a:solidFill>
                  <a:schemeClr val="bg1"/>
                </a:solidFill>
                <a:latin typeface="Arial Narrow"/>
              </a:rPr>
              <a:t>Lerner</a:t>
            </a:r>
            <a:r>
              <a:rPr lang="fr-FR" sz="2400" b="1" i="1" dirty="0" smtClean="0">
                <a:solidFill>
                  <a:schemeClr val="bg1"/>
                </a:solidFill>
                <a:latin typeface="Arial Narrow"/>
              </a:rPr>
              <a:t>, S. Machida, K</a:t>
            </a:r>
            <a:r>
              <a:rPr lang="fr-FR" sz="2400" b="1" i="1" dirty="0">
                <a:solidFill>
                  <a:schemeClr val="bg1"/>
                </a:solidFill>
                <a:latin typeface="Arial Narrow"/>
              </a:rPr>
              <a:t>. Skoufaris  </a:t>
            </a:r>
            <a:r>
              <a:rPr lang="fr-FR" sz="2400" b="1" i="1" dirty="0" smtClean="0">
                <a:solidFill>
                  <a:schemeClr val="bg1"/>
                </a:solidFill>
                <a:latin typeface="Arial Narrow"/>
              </a:rPr>
              <a:t>for the </a:t>
            </a:r>
            <a:r>
              <a:rPr lang="fr-FR" sz="2400" b="1" i="1" dirty="0" err="1" smtClean="0">
                <a:solidFill>
                  <a:schemeClr val="bg1"/>
                </a:solidFill>
                <a:latin typeface="Arial Narrow"/>
              </a:rPr>
              <a:t>material</a:t>
            </a:r>
            <a:endParaRPr lang="en-GB" sz="2400" b="1" i="1" dirty="0">
              <a:solidFill>
                <a:schemeClr val="bg1"/>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376" y="232444"/>
            <a:ext cx="838800" cy="838800"/>
          </a:xfrm>
          <a:prstGeom prst="rect">
            <a:avLst/>
          </a:prstGeom>
        </p:spPr>
      </p:pic>
      <p:pic>
        <p:nvPicPr>
          <p:cNvPr id="10" name="Picture 2" descr="International School of Particle Accelerators  - ERICE_20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270938"/>
            <a:ext cx="5202659" cy="7281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sz="quarter" idx="12"/>
          </p:nvPr>
        </p:nvSpPr>
        <p:spPr>
          <a:xfrm>
            <a:off x="457200" y="1276350"/>
            <a:ext cx="5987008" cy="3536156"/>
          </a:xfrm>
        </p:spPr>
        <p:txBody>
          <a:bodyPr>
            <a:normAutofit fontScale="85000" lnSpcReduction="10000"/>
          </a:bodyPr>
          <a:lstStyle/>
          <a:p>
            <a:r>
              <a:rPr lang="en-US" dirty="0" smtClean="0"/>
              <a:t>Design is optimized for peak field</a:t>
            </a:r>
          </a:p>
          <a:p>
            <a:r>
              <a:rPr lang="en-US" dirty="0" smtClean="0"/>
              <a:t>Need to consider longitudinal dynamics</a:t>
            </a:r>
          </a:p>
          <a:p>
            <a:r>
              <a:rPr lang="en-US" dirty="0" smtClean="0"/>
              <a:t>One option is to shift RF phase</a:t>
            </a:r>
          </a:p>
          <a:p>
            <a:r>
              <a:rPr lang="en-US" dirty="0" smtClean="0"/>
              <a:t>Without shifting phase, can do serpentine acceleration</a:t>
            </a:r>
          </a:p>
          <a:p>
            <a:pPr lvl="1"/>
            <a:r>
              <a:rPr lang="en-US" dirty="0" smtClean="0"/>
              <a:t>Requires designing for a more symmetric </a:t>
            </a:r>
            <a:br>
              <a:rPr lang="en-US" dirty="0" smtClean="0"/>
            </a:br>
            <a:r>
              <a:rPr lang="en-US" dirty="0" smtClean="0"/>
              <a:t>time of flight vs. energy</a:t>
            </a:r>
          </a:p>
          <a:p>
            <a:pPr lvl="1"/>
            <a:r>
              <a:rPr lang="en-US" dirty="0" smtClean="0"/>
              <a:t>Will lead to higher fields</a:t>
            </a:r>
          </a:p>
          <a:p>
            <a:endParaRPr lang="fr-FR" dirty="0"/>
          </a:p>
        </p:txBody>
      </p:sp>
      <p:sp>
        <p:nvSpPr>
          <p:cNvPr id="4" name="Slide Number Placeholder 3">
            <a:extLst>
              <a:ext uri="{FF2B5EF4-FFF2-40B4-BE49-F238E27FC236}">
                <a16:creationId xmlns:a16="http://schemas.microsoft.com/office/drawing/2014/main" id="{51604A63-C6A0-0236-4A78-21F6057294DF}"/>
              </a:ext>
            </a:extLst>
          </p:cNvPr>
          <p:cNvSpPr>
            <a:spLocks noGrp="1"/>
          </p:cNvSpPr>
          <p:nvPr>
            <p:ph type="sldNum" sz="quarter" idx="4"/>
          </p:nvPr>
        </p:nvSpPr>
        <p:spPr/>
        <p:txBody>
          <a:bodyPr/>
          <a:lstStyle/>
          <a:p>
            <a:fld id="{933A556B-7C63-244D-9B7C-B0EA8042B330}" type="slidenum">
              <a:rPr lang="en-US" smtClean="0"/>
              <a:pPr/>
              <a:t>49</a:t>
            </a:fld>
            <a:endParaRPr lang="en-US" dirty="0"/>
          </a:p>
        </p:txBody>
      </p:sp>
      <p:sp>
        <p:nvSpPr>
          <p:cNvPr id="2" name="Title 1">
            <a:extLst>
              <a:ext uri="{FF2B5EF4-FFF2-40B4-BE49-F238E27FC236}">
                <a16:creationId xmlns:a16="http://schemas.microsoft.com/office/drawing/2014/main" id="{89CC3DB4-7E33-C8B5-5506-AC0818E086A2}"/>
              </a:ext>
            </a:extLst>
          </p:cNvPr>
          <p:cNvSpPr>
            <a:spLocks noGrp="1"/>
          </p:cNvSpPr>
          <p:nvPr>
            <p:ph type="title"/>
          </p:nvPr>
        </p:nvSpPr>
        <p:spPr/>
        <p:txBody>
          <a:bodyPr/>
          <a:lstStyle/>
          <a:p>
            <a:r>
              <a:rPr lang="en-US" dirty="0" smtClean="0"/>
              <a:t>Acceleration in a horizontal FFA</a:t>
            </a:r>
            <a:endParaRPr lang="en-US" dirty="0"/>
          </a:p>
        </p:txBody>
      </p:sp>
      <p:pic>
        <p:nvPicPr>
          <p:cNvPr id="6" name="Graphic 5">
            <a:extLst>
              <a:ext uri="{FF2B5EF4-FFF2-40B4-BE49-F238E27FC236}">
                <a16:creationId xmlns:a16="http://schemas.microsoft.com/office/drawing/2014/main" id="{342E369D-547D-0F2A-9BD1-1CE830922ED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529588" y="1369219"/>
            <a:ext cx="2185786" cy="1522469"/>
          </a:xfrm>
          <a:prstGeom prst="rect">
            <a:avLst/>
          </a:prstGeom>
        </p:spPr>
      </p:pic>
      <p:pic>
        <p:nvPicPr>
          <p:cNvPr id="8" name="Graphic 7">
            <a:extLst>
              <a:ext uri="{FF2B5EF4-FFF2-40B4-BE49-F238E27FC236}">
                <a16:creationId xmlns:a16="http://schemas.microsoft.com/office/drawing/2014/main" id="{61810684-EEF5-E4D8-2567-F1E490B333C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529927" y="2962141"/>
            <a:ext cx="2184860" cy="1562467"/>
          </a:xfrm>
          <a:prstGeom prst="rect">
            <a:avLst/>
          </a:prstGeom>
        </p:spPr>
      </p:pic>
    </p:spTree>
    <p:extLst>
      <p:ext uri="{BB962C8B-B14F-4D97-AF65-F5344CB8AC3E}">
        <p14:creationId xmlns:p14="http://schemas.microsoft.com/office/powerpoint/2010/main" val="1310410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1">
            <a:extLst>
              <a:ext uri="{FF2B5EF4-FFF2-40B4-BE49-F238E27FC236}">
                <a16:creationId xmlns:a16="http://schemas.microsoft.com/office/drawing/2014/main" id="{61024A8E-273C-9C3A-DC3F-EF6D1424DFF2}"/>
              </a:ext>
            </a:extLst>
          </p:cNvPr>
          <p:cNvSpPr>
            <a:spLocks noGrp="1"/>
          </p:cNvSpPr>
          <p:nvPr>
            <p:ph sz="quarter" idx="12"/>
          </p:nvPr>
        </p:nvSpPr>
        <p:spPr>
          <a:xfrm>
            <a:off x="457200" y="1276350"/>
            <a:ext cx="8305800" cy="892161"/>
          </a:xfrm>
        </p:spPr>
        <p:txBody>
          <a:bodyPr>
            <a:normAutofit fontScale="62500" lnSpcReduction="20000"/>
          </a:bodyPr>
          <a:lstStyle/>
          <a:p>
            <a:r>
              <a:rPr lang="en-US" dirty="0" smtClean="0"/>
              <a:t>Base for the work is the US </a:t>
            </a:r>
            <a:r>
              <a:rPr lang="en-US" dirty="0" smtClean="0">
                <a:hlinkClick r:id="rId2"/>
              </a:rPr>
              <a:t>Muon Accelerator Program</a:t>
            </a:r>
            <a:r>
              <a:rPr lang="en-US" dirty="0" smtClean="0"/>
              <a:t> (MAP)</a:t>
            </a:r>
          </a:p>
          <a:p>
            <a:r>
              <a:rPr lang="en-US" dirty="0" smtClean="0"/>
              <a:t>High energy complex consist of a chain of rapid cycling synchrotrons (RCS)</a:t>
            </a:r>
            <a:endParaRPr lang="en-US" dirty="0"/>
          </a:p>
        </p:txBody>
      </p:sp>
      <p:sp>
        <p:nvSpPr>
          <p:cNvPr id="35" name="Slide Number Placeholder 2">
            <a:extLst>
              <a:ext uri="{FF2B5EF4-FFF2-40B4-BE49-F238E27FC236}">
                <a16:creationId xmlns:a16="http://schemas.microsoft.com/office/drawing/2014/main" id="{F49D3AFC-E237-6EB0-370C-DD1EFE1D6D19}"/>
              </a:ext>
            </a:extLst>
          </p:cNvPr>
          <p:cNvSpPr>
            <a:spLocks noGrp="1"/>
          </p:cNvSpPr>
          <p:nvPr>
            <p:ph type="sldNum" sz="quarter" idx="4"/>
          </p:nvPr>
        </p:nvSpPr>
        <p:spPr/>
        <p:txBody>
          <a:bodyPr/>
          <a:lstStyle/>
          <a:p>
            <a:fld id="{974172A1-1CBF-0B40-9234-7D4D80EC19EA}" type="slidenum">
              <a:rPr lang="en-GB" smtClean="0"/>
              <a:pPr/>
              <a:t>5</a:t>
            </a:fld>
            <a:endParaRPr lang="en-GB" dirty="0"/>
          </a:p>
        </p:txBody>
      </p:sp>
      <p:sp>
        <p:nvSpPr>
          <p:cNvPr id="4" name="Title 3"/>
          <p:cNvSpPr>
            <a:spLocks noGrp="1"/>
          </p:cNvSpPr>
          <p:nvPr>
            <p:ph type="title"/>
          </p:nvPr>
        </p:nvSpPr>
        <p:spPr/>
        <p:txBody>
          <a:bodyPr/>
          <a:lstStyle/>
          <a:p>
            <a:r>
              <a:rPr lang="en-US" dirty="0" smtClean="0"/>
              <a:t>Part 1:</a:t>
            </a:r>
            <a:br>
              <a:rPr lang="en-US" dirty="0" smtClean="0"/>
            </a:br>
            <a:r>
              <a:rPr lang="en-US" dirty="0" smtClean="0"/>
              <a:t>The fast muon acceleration</a:t>
            </a:r>
            <a:endParaRPr lang="en-GB" dirty="0"/>
          </a:p>
        </p:txBody>
      </p:sp>
      <p:pic>
        <p:nvPicPr>
          <p:cNvPr id="13" name="Picture 12">
            <a:extLst>
              <a:ext uri="{FF2B5EF4-FFF2-40B4-BE49-F238E27FC236}">
                <a16:creationId xmlns:a16="http://schemas.microsoft.com/office/drawing/2014/main" id="{EA2BFF96-8100-B6CA-5A7F-37D661A90B2A}"/>
              </a:ext>
            </a:extLst>
          </p:cNvPr>
          <p:cNvPicPr>
            <a:picLocks noChangeAspect="1"/>
          </p:cNvPicPr>
          <p:nvPr/>
        </p:nvPicPr>
        <p:blipFill>
          <a:blip r:embed="rId3"/>
          <a:stretch>
            <a:fillRect/>
          </a:stretch>
        </p:blipFill>
        <p:spPr>
          <a:xfrm>
            <a:off x="587847" y="2259847"/>
            <a:ext cx="7747395" cy="1876751"/>
          </a:xfrm>
          <a:prstGeom prst="rect">
            <a:avLst/>
          </a:prstGeom>
        </p:spPr>
      </p:pic>
      <p:sp>
        <p:nvSpPr>
          <p:cNvPr id="14" name="Rectangle: Rounded Corners 13">
            <a:extLst>
              <a:ext uri="{FF2B5EF4-FFF2-40B4-BE49-F238E27FC236}">
                <a16:creationId xmlns:a16="http://schemas.microsoft.com/office/drawing/2014/main" id="{2F20952F-EAC6-62FE-5ABF-EA0576D66AFD}"/>
              </a:ext>
            </a:extLst>
          </p:cNvPr>
          <p:cNvSpPr/>
          <p:nvPr/>
        </p:nvSpPr>
        <p:spPr>
          <a:xfrm>
            <a:off x="7396646" y="3477404"/>
            <a:ext cx="720080" cy="432792"/>
          </a:xfrm>
          <a:custGeom>
            <a:avLst/>
            <a:gdLst>
              <a:gd name="connsiteX0" fmla="*/ 0 w 720080"/>
              <a:gd name="connsiteY0" fmla="*/ 72133 h 432792"/>
              <a:gd name="connsiteX1" fmla="*/ 72133 w 720080"/>
              <a:gd name="connsiteY1" fmla="*/ 0 h 432792"/>
              <a:gd name="connsiteX2" fmla="*/ 647947 w 720080"/>
              <a:gd name="connsiteY2" fmla="*/ 0 h 432792"/>
              <a:gd name="connsiteX3" fmla="*/ 720080 w 720080"/>
              <a:gd name="connsiteY3" fmla="*/ 72133 h 432792"/>
              <a:gd name="connsiteX4" fmla="*/ 720080 w 720080"/>
              <a:gd name="connsiteY4" fmla="*/ 360659 h 432792"/>
              <a:gd name="connsiteX5" fmla="*/ 647947 w 720080"/>
              <a:gd name="connsiteY5" fmla="*/ 432792 h 432792"/>
              <a:gd name="connsiteX6" fmla="*/ 72133 w 720080"/>
              <a:gd name="connsiteY6" fmla="*/ 432792 h 432792"/>
              <a:gd name="connsiteX7" fmla="*/ 0 w 720080"/>
              <a:gd name="connsiteY7" fmla="*/ 360659 h 432792"/>
              <a:gd name="connsiteX8" fmla="*/ 0 w 720080"/>
              <a:gd name="connsiteY8" fmla="*/ 72133 h 43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80" h="432792" extrusionOk="0">
                <a:moveTo>
                  <a:pt x="0" y="72133"/>
                </a:moveTo>
                <a:cubicBezTo>
                  <a:pt x="-1477" y="32030"/>
                  <a:pt x="30949" y="-7727"/>
                  <a:pt x="72133" y="0"/>
                </a:cubicBezTo>
                <a:cubicBezTo>
                  <a:pt x="323559" y="-32818"/>
                  <a:pt x="455226" y="23679"/>
                  <a:pt x="647947" y="0"/>
                </a:cubicBezTo>
                <a:cubicBezTo>
                  <a:pt x="680191" y="-955"/>
                  <a:pt x="715525" y="29119"/>
                  <a:pt x="720080" y="72133"/>
                </a:cubicBezTo>
                <a:cubicBezTo>
                  <a:pt x="739658" y="153048"/>
                  <a:pt x="698705" y="249456"/>
                  <a:pt x="720080" y="360659"/>
                </a:cubicBezTo>
                <a:cubicBezTo>
                  <a:pt x="715245" y="396153"/>
                  <a:pt x="691939" y="429643"/>
                  <a:pt x="647947" y="432792"/>
                </a:cubicBezTo>
                <a:cubicBezTo>
                  <a:pt x="500016" y="449706"/>
                  <a:pt x="281456" y="383025"/>
                  <a:pt x="72133" y="432792"/>
                </a:cubicBezTo>
                <a:cubicBezTo>
                  <a:pt x="41555" y="430816"/>
                  <a:pt x="-2504" y="393405"/>
                  <a:pt x="0" y="360659"/>
                </a:cubicBezTo>
                <a:cubicBezTo>
                  <a:pt x="-14362" y="295458"/>
                  <a:pt x="31380" y="207484"/>
                  <a:pt x="0" y="72133"/>
                </a:cubicBezTo>
                <a:close/>
              </a:path>
            </a:pathLst>
          </a:custGeom>
          <a:noFill/>
          <a:ln w="28575">
            <a:extLst>
              <a:ext uri="{C807C97D-BFC1-408E-A445-0C87EB9F89A2}">
                <ask:lineSketchStyleProps xmlns:ask="http://schemas.microsoft.com/office/drawing/2018/sketchyshapes" xmlns="" sd="1657085645">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AE21BDA9-6EA1-4091-A13D-2332E3D17A6E}"/>
              </a:ext>
            </a:extLst>
          </p:cNvPr>
          <p:cNvSpPr/>
          <p:nvPr/>
        </p:nvSpPr>
        <p:spPr>
          <a:xfrm rot="326650">
            <a:off x="5873457" y="2569374"/>
            <a:ext cx="1365019" cy="1478280"/>
          </a:xfrm>
          <a:custGeom>
            <a:avLst/>
            <a:gdLst>
              <a:gd name="connsiteX0" fmla="*/ 0 w 1396939"/>
              <a:gd name="connsiteY0" fmla="*/ 0 h 1478280"/>
              <a:gd name="connsiteX1" fmla="*/ 451677 w 1396939"/>
              <a:gd name="connsiteY1" fmla="*/ 14783 h 1478280"/>
              <a:gd name="connsiteX2" fmla="*/ 889384 w 1396939"/>
              <a:gd name="connsiteY2" fmla="*/ 29108 h 1478280"/>
              <a:gd name="connsiteX3" fmla="*/ 1396939 w 1396939"/>
              <a:gd name="connsiteY3" fmla="*/ 45720 h 1478280"/>
              <a:gd name="connsiteX4" fmla="*/ 1304014 w 1396939"/>
              <a:gd name="connsiteY4" fmla="*/ 401676 h 1478280"/>
              <a:gd name="connsiteX5" fmla="*/ 1198835 w 1396939"/>
              <a:gd name="connsiteY5" fmla="*/ 804570 h 1478280"/>
              <a:gd name="connsiteX6" fmla="*/ 1090592 w 1396939"/>
              <a:gd name="connsiteY6" fmla="*/ 1219200 h 1478280"/>
              <a:gd name="connsiteX7" fmla="*/ 1072211 w 1396939"/>
              <a:gd name="connsiteY7" fmla="*/ 1478280 h 1478280"/>
              <a:gd name="connsiteX8" fmla="*/ 722977 w 1396939"/>
              <a:gd name="connsiteY8" fmla="*/ 1468120 h 1478280"/>
              <a:gd name="connsiteX9" fmla="*/ 594311 w 1396939"/>
              <a:gd name="connsiteY9" fmla="*/ 1193800 h 1478280"/>
              <a:gd name="connsiteX10" fmla="*/ 104157 w 1396939"/>
              <a:gd name="connsiteY10" fmla="*/ 1153160 h 1478280"/>
              <a:gd name="connsiteX11" fmla="*/ 54162 w 1396939"/>
              <a:gd name="connsiteY11" fmla="*/ 599643 h 1478280"/>
              <a:gd name="connsiteX12" fmla="*/ 0 w 1396939"/>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6939" h="1478280" fill="none" extrusionOk="0">
                <a:moveTo>
                  <a:pt x="0" y="0"/>
                </a:moveTo>
                <a:cubicBezTo>
                  <a:pt x="144645" y="-38891"/>
                  <a:pt x="353285" y="61546"/>
                  <a:pt x="451677" y="14783"/>
                </a:cubicBezTo>
                <a:cubicBezTo>
                  <a:pt x="550069" y="-31980"/>
                  <a:pt x="720063" y="34257"/>
                  <a:pt x="889384" y="29108"/>
                </a:cubicBezTo>
                <a:cubicBezTo>
                  <a:pt x="1058705" y="23959"/>
                  <a:pt x="1229601" y="67809"/>
                  <a:pt x="1396939" y="45720"/>
                </a:cubicBezTo>
                <a:cubicBezTo>
                  <a:pt x="1392469" y="174338"/>
                  <a:pt x="1323505" y="218165"/>
                  <a:pt x="1304014" y="401676"/>
                </a:cubicBezTo>
                <a:cubicBezTo>
                  <a:pt x="1284523" y="585187"/>
                  <a:pt x="1206959" y="632965"/>
                  <a:pt x="1198835" y="804570"/>
                </a:cubicBezTo>
                <a:cubicBezTo>
                  <a:pt x="1190711" y="976175"/>
                  <a:pt x="1092099" y="1087803"/>
                  <a:pt x="1090592" y="1219200"/>
                </a:cubicBezTo>
                <a:cubicBezTo>
                  <a:pt x="1113054" y="1273597"/>
                  <a:pt x="1047539" y="1405056"/>
                  <a:pt x="1072211" y="1478280"/>
                </a:cubicBezTo>
                <a:cubicBezTo>
                  <a:pt x="992897" y="1479946"/>
                  <a:pt x="860486" y="1430565"/>
                  <a:pt x="722977" y="1468120"/>
                </a:cubicBezTo>
                <a:cubicBezTo>
                  <a:pt x="671335" y="1403809"/>
                  <a:pt x="662343" y="1276844"/>
                  <a:pt x="594311" y="1193800"/>
                </a:cubicBezTo>
                <a:cubicBezTo>
                  <a:pt x="453594" y="1206474"/>
                  <a:pt x="248354" y="1116005"/>
                  <a:pt x="104157" y="1153160"/>
                </a:cubicBezTo>
                <a:cubicBezTo>
                  <a:pt x="19656" y="896004"/>
                  <a:pt x="83369" y="869106"/>
                  <a:pt x="54162" y="599643"/>
                </a:cubicBezTo>
                <a:cubicBezTo>
                  <a:pt x="24954" y="330180"/>
                  <a:pt x="37560" y="121882"/>
                  <a:pt x="0" y="0"/>
                </a:cubicBezTo>
                <a:close/>
              </a:path>
              <a:path w="1396939" h="1478280" stroke="0" extrusionOk="0">
                <a:moveTo>
                  <a:pt x="0" y="0"/>
                </a:moveTo>
                <a:cubicBezTo>
                  <a:pt x="212092" y="-841"/>
                  <a:pt x="316997" y="60188"/>
                  <a:pt x="423738" y="13868"/>
                </a:cubicBezTo>
                <a:cubicBezTo>
                  <a:pt x="530479" y="-32452"/>
                  <a:pt x="783411" y="48275"/>
                  <a:pt x="889384" y="29108"/>
                </a:cubicBezTo>
                <a:cubicBezTo>
                  <a:pt x="995357" y="9941"/>
                  <a:pt x="1144042" y="57707"/>
                  <a:pt x="1396939" y="45720"/>
                </a:cubicBezTo>
                <a:cubicBezTo>
                  <a:pt x="1377223" y="168735"/>
                  <a:pt x="1296490" y="266046"/>
                  <a:pt x="1304014" y="401676"/>
                </a:cubicBezTo>
                <a:cubicBezTo>
                  <a:pt x="1311537" y="537306"/>
                  <a:pt x="1235114" y="596796"/>
                  <a:pt x="1211088" y="757631"/>
                </a:cubicBezTo>
                <a:cubicBezTo>
                  <a:pt x="1187063" y="918466"/>
                  <a:pt x="1087429" y="1033441"/>
                  <a:pt x="1090592" y="1219200"/>
                </a:cubicBezTo>
                <a:cubicBezTo>
                  <a:pt x="1104752" y="1281644"/>
                  <a:pt x="1075143" y="1399731"/>
                  <a:pt x="1072211" y="1478280"/>
                </a:cubicBezTo>
                <a:cubicBezTo>
                  <a:pt x="940331" y="1493192"/>
                  <a:pt x="804707" y="1463548"/>
                  <a:pt x="722977" y="1468120"/>
                </a:cubicBezTo>
                <a:cubicBezTo>
                  <a:pt x="679070" y="1399916"/>
                  <a:pt x="652016" y="1254288"/>
                  <a:pt x="594311" y="1193800"/>
                </a:cubicBezTo>
                <a:cubicBezTo>
                  <a:pt x="395362" y="1213443"/>
                  <a:pt x="212277" y="1138944"/>
                  <a:pt x="104157" y="1153160"/>
                </a:cubicBezTo>
                <a:cubicBezTo>
                  <a:pt x="79680" y="1022314"/>
                  <a:pt x="87756" y="795348"/>
                  <a:pt x="53120" y="588112"/>
                </a:cubicBezTo>
                <a:cubicBezTo>
                  <a:pt x="18484" y="380876"/>
                  <a:pt x="27274" y="255781"/>
                  <a:pt x="0" y="0"/>
                </a:cubicBezTo>
                <a:close/>
              </a:path>
            </a:pathLst>
          </a:custGeom>
          <a:solidFill>
            <a:schemeClr val="bg1">
              <a:alpha val="59000"/>
            </a:schemeClr>
          </a:solidFill>
          <a:ln w="28575">
            <a:extLst>
              <a:ext uri="{C807C97D-BFC1-408E-A445-0C87EB9F89A2}">
                <ask:lineSketchStyleProps xmlns:ask="http://schemas.microsoft.com/office/drawing/2018/sketchyshapes" xmlns="" sd="1883832024">
                  <a:custGeom>
                    <a:avLst/>
                    <a:gdLst>
                      <a:gd name="connsiteX0" fmla="*/ 0 w 1158240"/>
                      <a:gd name="connsiteY0" fmla="*/ 0 h 1478280"/>
                      <a:gd name="connsiteX1" fmla="*/ 1158240 w 1158240"/>
                      <a:gd name="connsiteY1" fmla="*/ 45720 h 1478280"/>
                      <a:gd name="connsiteX2" fmla="*/ 904240 w 1158240"/>
                      <a:gd name="connsiteY2" fmla="*/ 1219200 h 1478280"/>
                      <a:gd name="connsiteX3" fmla="*/ 889000 w 1158240"/>
                      <a:gd name="connsiteY3" fmla="*/ 1478280 h 1478280"/>
                      <a:gd name="connsiteX4" fmla="*/ 599440 w 1158240"/>
                      <a:gd name="connsiteY4" fmla="*/ 1468120 h 1478280"/>
                      <a:gd name="connsiteX5" fmla="*/ 492760 w 1158240"/>
                      <a:gd name="connsiteY5" fmla="*/ 1193800 h 1478280"/>
                      <a:gd name="connsiteX6" fmla="*/ 86360 w 1158240"/>
                      <a:gd name="connsiteY6" fmla="*/ 1153160 h 1478280"/>
                      <a:gd name="connsiteX7" fmla="*/ 0 w 1158240"/>
                      <a:gd name="connsiteY7"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240" h="1478280">
                        <a:moveTo>
                          <a:pt x="0" y="0"/>
                        </a:moveTo>
                        <a:lnTo>
                          <a:pt x="1158240" y="45720"/>
                        </a:lnTo>
                        <a:lnTo>
                          <a:pt x="904240" y="1219200"/>
                        </a:lnTo>
                        <a:lnTo>
                          <a:pt x="889000" y="1478280"/>
                        </a:lnTo>
                        <a:lnTo>
                          <a:pt x="599440" y="1468120"/>
                        </a:lnTo>
                        <a:lnTo>
                          <a:pt x="492760" y="1193800"/>
                        </a:lnTo>
                        <a:lnTo>
                          <a:pt x="86360" y="1153160"/>
                        </a:lnTo>
                        <a:lnTo>
                          <a:pt x="0" y="0"/>
                        </a:lnTo>
                        <a:close/>
                      </a:path>
                    </a:pathLst>
                  </a:custGeom>
                  <ask:type>
                    <ask:lineSketchScribble/>
                  </ask:type>
                </ask:lineSketchStyleProps>
              </a:ext>
            </a:extLst>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DACBBF3-F204-E35A-3E85-14BCBD6D489E}"/>
              </a:ext>
            </a:extLst>
          </p:cNvPr>
          <p:cNvSpPr txBox="1"/>
          <p:nvPr/>
        </p:nvSpPr>
        <p:spPr>
          <a:xfrm>
            <a:off x="4979299" y="4460593"/>
            <a:ext cx="1522441" cy="307777"/>
          </a:xfrm>
          <a:prstGeom prst="rect">
            <a:avLst/>
          </a:prstGeom>
          <a:noFill/>
        </p:spPr>
        <p:txBody>
          <a:bodyPr wrap="square" rtlCol="0">
            <a:spAutoFit/>
          </a:bodyPr>
          <a:lstStyle/>
          <a:p>
            <a:r>
              <a:rPr lang="en-US" sz="1400" b="1" dirty="0">
                <a:solidFill>
                  <a:schemeClr val="accent3"/>
                </a:solidFill>
              </a:rPr>
              <a:t>Part of </a:t>
            </a:r>
            <a:r>
              <a:rPr lang="en-US" sz="1400" b="1" dirty="0" smtClean="0">
                <a:solidFill>
                  <a:schemeClr val="accent3"/>
                </a:solidFill>
              </a:rPr>
              <a:t>interest</a:t>
            </a:r>
            <a:endParaRPr lang="en-GB" sz="1400" b="1" dirty="0">
              <a:solidFill>
                <a:schemeClr val="accent3"/>
              </a:solidFill>
            </a:endParaRPr>
          </a:p>
        </p:txBody>
      </p:sp>
      <p:cxnSp>
        <p:nvCxnSpPr>
          <p:cNvPr id="31" name="Straight Arrow Connector 30">
            <a:extLst>
              <a:ext uri="{FF2B5EF4-FFF2-40B4-BE49-F238E27FC236}">
                <a16:creationId xmlns:a16="http://schemas.microsoft.com/office/drawing/2014/main" id="{D50D4E27-EEEF-6C38-35B0-CCA57D64B50E}"/>
              </a:ext>
            </a:extLst>
          </p:cNvPr>
          <p:cNvCxnSpPr>
            <a:cxnSpLocks/>
            <a:endCxn id="16" idx="4"/>
          </p:cNvCxnSpPr>
          <p:nvPr/>
        </p:nvCxnSpPr>
        <p:spPr>
          <a:xfrm flipV="1">
            <a:off x="6400700" y="4038045"/>
            <a:ext cx="126389" cy="57643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34" name="TextBox 33">
            <a:extLst>
              <a:ext uri="{FF2B5EF4-FFF2-40B4-BE49-F238E27FC236}">
                <a16:creationId xmlns:a16="http://schemas.microsoft.com/office/drawing/2014/main" id="{28E8568D-7F46-D576-0855-CA6FF8695B6B}"/>
              </a:ext>
            </a:extLst>
          </p:cNvPr>
          <p:cNvSpPr txBox="1"/>
          <p:nvPr/>
        </p:nvSpPr>
        <p:spPr>
          <a:xfrm>
            <a:off x="7047073" y="4128249"/>
            <a:ext cx="1530784" cy="261610"/>
          </a:xfrm>
          <a:prstGeom prst="rect">
            <a:avLst/>
          </a:prstGeom>
          <a:noFill/>
        </p:spPr>
        <p:txBody>
          <a:bodyPr wrap="square" rtlCol="0">
            <a:spAutoFit/>
          </a:bodyPr>
          <a:lstStyle/>
          <a:p>
            <a:r>
              <a:rPr lang="en-US" sz="1050" dirty="0">
                <a:solidFill>
                  <a:srgbClr val="FF0000"/>
                </a:solidFill>
              </a:rPr>
              <a:t>1 bunch per beam</a:t>
            </a:r>
            <a:endParaRPr lang="en-GB" sz="1050" dirty="0">
              <a:solidFill>
                <a:srgbClr val="FF0000"/>
              </a:solidFill>
            </a:endParaRPr>
          </a:p>
        </p:txBody>
      </p:sp>
    </p:spTree>
    <p:extLst>
      <p:ext uri="{BB962C8B-B14F-4D97-AF65-F5344CB8AC3E}">
        <p14:creationId xmlns:p14="http://schemas.microsoft.com/office/powerpoint/2010/main" val="23930002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txBox="1">
            <a:spLocks noGrp="1"/>
          </p:cNvSpPr>
          <p:nvPr>
            <p:ph sz="quarter" idx="12"/>
          </p:nvPr>
        </p:nvSpPr>
        <p:spPr>
          <a:xfrm>
            <a:off x="457200" y="1276350"/>
            <a:ext cx="5215857" cy="3536156"/>
          </a:xfrm>
        </p:spPr>
        <p:txBody>
          <a:bodyPr>
            <a:normAutofit fontScale="92500" lnSpcReduction="20000"/>
          </a:bodyPr>
          <a:lstStyle/>
          <a:p>
            <a:pPr>
              <a:spcBef>
                <a:spcPts val="515"/>
              </a:spcBef>
              <a:spcAft>
                <a:spcPts val="515"/>
              </a:spcAft>
              <a:buSzPct val="45000"/>
              <a:buFont typeface="OpenSymbol"/>
              <a:buChar char="●"/>
            </a:pPr>
            <a:r>
              <a:rPr lang="en-US" sz="2114" dirty="0" smtClean="0">
                <a:solidFill>
                  <a:srgbClr val="2A6099"/>
                </a:solidFill>
              </a:rPr>
              <a:t>Cavity HOMs will create resonant </a:t>
            </a:r>
            <a:r>
              <a:rPr lang="en-US" sz="2114" dirty="0" err="1" smtClean="0">
                <a:solidFill>
                  <a:srgbClr val="2A6099"/>
                </a:solidFill>
              </a:rPr>
              <a:t>wakefields</a:t>
            </a:r>
            <a:endParaRPr lang="en-US" sz="2114" dirty="0" smtClean="0">
              <a:solidFill>
                <a:srgbClr val="2A6099"/>
              </a:solidFill>
            </a:endParaRPr>
          </a:p>
          <a:p>
            <a:pPr>
              <a:spcBef>
                <a:spcPts val="515"/>
              </a:spcBef>
              <a:spcAft>
                <a:spcPts val="515"/>
              </a:spcAft>
              <a:buSzPct val="45000"/>
              <a:buFont typeface="OpenSymbol"/>
              <a:buChar char="●"/>
            </a:pPr>
            <a:r>
              <a:rPr lang="en-US" sz="2114" dirty="0" smtClean="0">
                <a:solidFill>
                  <a:srgbClr val="2A6099"/>
                </a:solidFill>
              </a:rPr>
              <a:t>Derived from simulations general stability criteria:</a:t>
            </a:r>
          </a:p>
          <a:p>
            <a:pPr lvl="1">
              <a:spcBef>
                <a:spcPts val="515"/>
              </a:spcBef>
              <a:spcAft>
                <a:spcPts val="515"/>
              </a:spcAft>
            </a:pPr>
            <a:r>
              <a:rPr lang="en-US" sz="1633" b="1" dirty="0" err="1" smtClean="0">
                <a:solidFill>
                  <a:srgbClr val="2A6099"/>
                </a:solidFill>
              </a:rPr>
              <a:t>R</a:t>
            </a:r>
            <a:r>
              <a:rPr lang="en-US" sz="1633" b="1" baseline="-33000" dirty="0" err="1" smtClean="0">
                <a:solidFill>
                  <a:srgbClr val="2A6099"/>
                </a:solidFill>
              </a:rPr>
              <a:t>s</a:t>
            </a:r>
            <a:r>
              <a:rPr lang="en-US" sz="1633" b="1" dirty="0" smtClean="0">
                <a:solidFill>
                  <a:srgbClr val="2A6099"/>
                </a:solidFill>
              </a:rPr>
              <a:t> &lt; 100 [MΩ/m] * Q / f</a:t>
            </a:r>
            <a:r>
              <a:rPr lang="en-US" sz="1633" b="1" baseline="33000" dirty="0" smtClean="0">
                <a:solidFill>
                  <a:srgbClr val="2A6099"/>
                </a:solidFill>
              </a:rPr>
              <a:t>2</a:t>
            </a:r>
            <a:r>
              <a:rPr lang="en-US" sz="1633" b="1" dirty="0" smtClean="0">
                <a:solidFill>
                  <a:srgbClr val="2A6099"/>
                </a:solidFill>
              </a:rPr>
              <a:t> [GHz</a:t>
            </a:r>
            <a:r>
              <a:rPr lang="en-US" sz="1633" b="1" baseline="33000" dirty="0" smtClean="0">
                <a:solidFill>
                  <a:srgbClr val="2A6099"/>
                </a:solidFill>
              </a:rPr>
              <a:t>2</a:t>
            </a:r>
            <a:r>
              <a:rPr lang="en-US" sz="1633" b="1" dirty="0" smtClean="0">
                <a:solidFill>
                  <a:srgbClr val="2A6099"/>
                </a:solidFill>
              </a:rPr>
              <a:t>] (single turn)</a:t>
            </a:r>
          </a:p>
          <a:p>
            <a:pPr lvl="1">
              <a:spcBef>
                <a:spcPts val="515"/>
              </a:spcBef>
              <a:spcAft>
                <a:spcPts val="515"/>
              </a:spcAft>
            </a:pPr>
            <a:r>
              <a:rPr lang="en-US" sz="1633" b="1" dirty="0" err="1" smtClean="0">
                <a:solidFill>
                  <a:srgbClr val="2A6099"/>
                </a:solidFill>
              </a:rPr>
              <a:t>R</a:t>
            </a:r>
            <a:r>
              <a:rPr lang="en-US" sz="1633" b="1" baseline="-33000" dirty="0" err="1" smtClean="0">
                <a:solidFill>
                  <a:srgbClr val="2A6099"/>
                </a:solidFill>
              </a:rPr>
              <a:t>s</a:t>
            </a:r>
            <a:r>
              <a:rPr lang="en-US" sz="1633" b="1" dirty="0" smtClean="0">
                <a:solidFill>
                  <a:srgbClr val="2A6099"/>
                </a:solidFill>
              </a:rPr>
              <a:t> &lt; 10</a:t>
            </a:r>
            <a:r>
              <a:rPr lang="en-US" sz="1633" b="1" baseline="33000" dirty="0" smtClean="0">
                <a:solidFill>
                  <a:srgbClr val="2A6099"/>
                </a:solidFill>
              </a:rPr>
              <a:t>13</a:t>
            </a:r>
            <a:r>
              <a:rPr lang="en-US" sz="1633" b="1" dirty="0" smtClean="0">
                <a:solidFill>
                  <a:srgbClr val="2A6099"/>
                </a:solidFill>
              </a:rPr>
              <a:t> Ω/m (multi-turn)</a:t>
            </a:r>
          </a:p>
          <a:p>
            <a:pPr>
              <a:spcBef>
                <a:spcPts val="515"/>
              </a:spcBef>
              <a:spcAft>
                <a:spcPts val="515"/>
              </a:spcAft>
              <a:buFont typeface="OpenSymbol"/>
            </a:pPr>
            <a:r>
              <a:rPr lang="en-US" sz="1814" dirty="0"/>
              <a:t>Example application for the most critical HOM of ILC-type cavity</a:t>
            </a:r>
          </a:p>
          <a:p>
            <a:pPr lvl="1">
              <a:spcBef>
                <a:spcPts val="515"/>
              </a:spcBef>
              <a:spcAft>
                <a:spcPts val="515"/>
              </a:spcAft>
            </a:pPr>
            <a:r>
              <a:rPr lang="en-US" sz="1633" b="1" dirty="0">
                <a:solidFill>
                  <a:srgbClr val="2A6099"/>
                </a:solidFill>
              </a:rPr>
              <a:t>[</a:t>
            </a:r>
            <a:r>
              <a:rPr lang="en-US" sz="1633" b="1" dirty="0" err="1">
                <a:solidFill>
                  <a:srgbClr val="2A6099"/>
                </a:solidFill>
              </a:rPr>
              <a:t>R</a:t>
            </a:r>
            <a:r>
              <a:rPr lang="en-US" sz="1633" b="1" baseline="-33000" dirty="0" err="1">
                <a:solidFill>
                  <a:srgbClr val="2A6099"/>
                </a:solidFill>
              </a:rPr>
              <a:t>s</a:t>
            </a:r>
            <a:r>
              <a:rPr lang="en-US" sz="1633" b="1" dirty="0">
                <a:solidFill>
                  <a:srgbClr val="2A6099"/>
                </a:solidFill>
              </a:rPr>
              <a:t>/Q]</a:t>
            </a:r>
            <a:r>
              <a:rPr lang="en-US" sz="1633" b="1" baseline="-33000" dirty="0">
                <a:solidFill>
                  <a:srgbClr val="2A6099"/>
                </a:solidFill>
              </a:rPr>
              <a:t>threshold</a:t>
            </a:r>
            <a:r>
              <a:rPr lang="en-US" sz="1633" dirty="0">
                <a:solidFill>
                  <a:srgbClr val="2A6099"/>
                </a:solidFill>
              </a:rPr>
              <a:t> = 100/2.45</a:t>
            </a:r>
            <a:r>
              <a:rPr lang="en-US" sz="1633" baseline="33000" dirty="0">
                <a:solidFill>
                  <a:srgbClr val="2A6099"/>
                </a:solidFill>
              </a:rPr>
              <a:t>2</a:t>
            </a:r>
            <a:r>
              <a:rPr lang="en-US" sz="1633" dirty="0">
                <a:solidFill>
                  <a:srgbClr val="2A6099"/>
                </a:solidFill>
              </a:rPr>
              <a:t> = </a:t>
            </a:r>
            <a:r>
              <a:rPr lang="en-US" sz="1633" b="1" dirty="0">
                <a:solidFill>
                  <a:srgbClr val="2A6099"/>
                </a:solidFill>
              </a:rPr>
              <a:t>16.7MΩ/m</a:t>
            </a:r>
          </a:p>
          <a:p>
            <a:pPr lvl="1">
              <a:spcBef>
                <a:spcPts val="515"/>
              </a:spcBef>
              <a:spcAft>
                <a:spcPts val="515"/>
              </a:spcAft>
            </a:pPr>
            <a:r>
              <a:rPr lang="en-US" sz="1633" b="1" dirty="0">
                <a:solidFill>
                  <a:srgbClr val="2A6099"/>
                </a:solidFill>
              </a:rPr>
              <a:t>[</a:t>
            </a:r>
            <a:r>
              <a:rPr lang="en-US" sz="1633" b="1" dirty="0" err="1">
                <a:solidFill>
                  <a:srgbClr val="2A6099"/>
                </a:solidFill>
              </a:rPr>
              <a:t>R</a:t>
            </a:r>
            <a:r>
              <a:rPr lang="en-US" sz="1633" b="1" baseline="-33000" dirty="0" err="1">
                <a:solidFill>
                  <a:srgbClr val="2A6099"/>
                </a:solidFill>
              </a:rPr>
              <a:t>s</a:t>
            </a:r>
            <a:r>
              <a:rPr lang="en-US" sz="1633" b="1" dirty="0">
                <a:solidFill>
                  <a:srgbClr val="2A6099"/>
                </a:solidFill>
              </a:rPr>
              <a:t>/Q]</a:t>
            </a:r>
            <a:r>
              <a:rPr lang="en-US" sz="1633" b="1" baseline="-33000" dirty="0">
                <a:solidFill>
                  <a:srgbClr val="2A6099"/>
                </a:solidFill>
              </a:rPr>
              <a:t>total</a:t>
            </a:r>
            <a:r>
              <a:rPr lang="en-US" sz="1633" dirty="0">
                <a:solidFill>
                  <a:srgbClr val="2A6099"/>
                </a:solidFill>
              </a:rPr>
              <a:t> = </a:t>
            </a:r>
            <a:r>
              <a:rPr lang="en-US" sz="1633" b="1" dirty="0">
                <a:solidFill>
                  <a:srgbClr val="2A6099"/>
                </a:solidFill>
              </a:rPr>
              <a:t>2.1 MΩ/m</a:t>
            </a:r>
          </a:p>
          <a:p>
            <a:pPr>
              <a:spcBef>
                <a:spcPts val="515"/>
              </a:spcBef>
              <a:spcAft>
                <a:spcPts val="515"/>
              </a:spcAft>
            </a:pPr>
            <a:r>
              <a:rPr lang="en-US" sz="1814" b="1" dirty="0"/>
              <a:t>HOM below the predicted stability limit by factor </a:t>
            </a:r>
            <a:r>
              <a:rPr lang="en-US" sz="1814" b="1" dirty="0" smtClean="0"/>
              <a:t>8</a:t>
            </a:r>
            <a:endParaRPr lang="en-US" sz="2033" b="1" dirty="0" smtClean="0">
              <a:solidFill>
                <a:srgbClr val="2A6099"/>
              </a:solidFill>
            </a:endParaRPr>
          </a:p>
        </p:txBody>
      </p:sp>
      <p:sp>
        <p:nvSpPr>
          <p:cNvPr id="9" name="Espace réservé du numéro de diapositive 8"/>
          <p:cNvSpPr>
            <a:spLocks noGrp="1"/>
          </p:cNvSpPr>
          <p:nvPr>
            <p:ph type="sldNum" sz="quarter" idx="4"/>
          </p:nvPr>
        </p:nvSpPr>
        <p:spPr/>
        <p:txBody>
          <a:bodyPr/>
          <a:lstStyle/>
          <a:p>
            <a:fld id="{974172A1-1CBF-0B40-9234-7D4D80EC19EA}" type="slidenum">
              <a:rPr lang="en-GB" smtClean="0"/>
              <a:pPr/>
              <a:t>50</a:t>
            </a:fld>
            <a:endParaRPr lang="en-GB" dirty="0"/>
          </a:p>
        </p:txBody>
      </p:sp>
      <p:sp>
        <p:nvSpPr>
          <p:cNvPr id="2" name="Titre 1"/>
          <p:cNvSpPr txBox="1">
            <a:spLocks noGrp="1"/>
          </p:cNvSpPr>
          <p:nvPr>
            <p:ph type="title"/>
          </p:nvPr>
        </p:nvSpPr>
        <p:spPr/>
        <p:txBody>
          <a:bodyPr>
            <a:normAutofit fontScale="90000"/>
          </a:bodyPr>
          <a:lstStyle/>
          <a:p>
            <a:pPr lvl="0"/>
            <a:r>
              <a:rPr lang="en-US" dirty="0" smtClean="0"/>
              <a:t>RCS 1: general stability criteria for RF cavity High Order Modes (HOMs)</a:t>
            </a:r>
            <a:endParaRPr lang="en-US" dirty="0"/>
          </a:p>
        </p:txBody>
      </p:sp>
      <p:pic>
        <p:nvPicPr>
          <p:cNvPr id="3" name="Imag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5508104" y="1388676"/>
            <a:ext cx="3560211" cy="3051465"/>
          </a:xfrm>
          <a:prstGeom prst="rect">
            <a:avLst/>
          </a:prstGeom>
          <a:noFill/>
          <a:ln>
            <a:noFill/>
          </a:ln>
        </p:spPr>
      </p:pic>
      <p:sp>
        <p:nvSpPr>
          <p:cNvPr id="7" name="ZoneTexte 6"/>
          <p:cNvSpPr txBox="1"/>
          <p:nvPr/>
        </p:nvSpPr>
        <p:spPr>
          <a:xfrm>
            <a:off x="5673057" y="4624083"/>
            <a:ext cx="2299855" cy="300082"/>
          </a:xfrm>
          <a:prstGeom prst="rect">
            <a:avLst/>
          </a:prstGeom>
          <a:noFill/>
        </p:spPr>
        <p:txBody>
          <a:bodyPr wrap="square" rtlCol="0">
            <a:spAutoFit/>
          </a:bodyPr>
          <a:lstStyle/>
          <a:p>
            <a:r>
              <a:rPr lang="fr-FR" sz="1350" b="1" dirty="0" err="1">
                <a:solidFill>
                  <a:srgbClr val="0070C0"/>
                </a:solidFill>
              </a:rPr>
              <a:t>Courtesy</a:t>
            </a:r>
            <a:r>
              <a:rPr lang="fr-FR" sz="1350" b="1" dirty="0">
                <a:solidFill>
                  <a:srgbClr val="0070C0"/>
                </a:solidFill>
              </a:rPr>
              <a:t>: David Amorim</a:t>
            </a:r>
            <a:endParaRPr lang="fr-FR" sz="1350" b="1" dirty="0">
              <a:solidFill>
                <a:srgbClr val="0070C0"/>
              </a:solidFill>
            </a:endParaRPr>
          </a:p>
        </p:txBody>
      </p:sp>
    </p:spTree>
    <p:extLst>
      <p:ext uri="{BB962C8B-B14F-4D97-AF65-F5344CB8AC3E}">
        <p14:creationId xmlns:p14="http://schemas.microsoft.com/office/powerpoint/2010/main" val="1566568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txBox="1">
            <a:spLocks noGrp="1"/>
          </p:cNvSpPr>
          <p:nvPr>
            <p:ph sz="quarter" idx="12"/>
          </p:nvPr>
        </p:nvSpPr>
        <p:spPr>
          <a:xfrm>
            <a:off x="457200" y="1276350"/>
            <a:ext cx="4906888" cy="3536156"/>
          </a:xfrm>
          <a:prstGeom prst="rect">
            <a:avLst/>
          </a:prstGeom>
        </p:spPr>
        <p:txBody>
          <a:bodyPr>
            <a:noAutofit/>
          </a:bodyPr>
          <a:lstStyle/>
          <a:p>
            <a:pPr lvl="0"/>
            <a:r>
              <a:rPr lang="en-US" sz="1800" dirty="0"/>
              <a:t>Investigate different materials for the vacuum chamber</a:t>
            </a:r>
          </a:p>
          <a:p>
            <a:pPr lvl="1"/>
            <a:r>
              <a:rPr lang="en-US" sz="1600" dirty="0"/>
              <a:t>Tungsten 300 K and 80 K, Copper 300 K and 80 K</a:t>
            </a:r>
          </a:p>
          <a:p>
            <a:pPr lvl="0"/>
            <a:r>
              <a:rPr lang="en-US" sz="1800" dirty="0"/>
              <a:t>Find the chamber radius such as the </a:t>
            </a:r>
            <a:r>
              <a:rPr lang="en-US" sz="1800" b="1" dirty="0"/>
              <a:t>emittance growth</a:t>
            </a:r>
            <a:r>
              <a:rPr lang="en-US" sz="1800" dirty="0"/>
              <a:t> stays </a:t>
            </a:r>
            <a:r>
              <a:rPr lang="en-US" sz="1800" b="1" dirty="0"/>
              <a:t>below 20 %</a:t>
            </a:r>
            <a:r>
              <a:rPr lang="en-US" sz="1800" dirty="0"/>
              <a:t> for different damper gains.</a:t>
            </a:r>
          </a:p>
          <a:p>
            <a:pPr lvl="0"/>
            <a:r>
              <a:rPr lang="en-US" sz="1800" dirty="0"/>
              <a:t>With </a:t>
            </a:r>
            <a:r>
              <a:rPr lang="en-US" sz="1800" b="1" dirty="0"/>
              <a:t>100-turn damper</a:t>
            </a:r>
            <a:r>
              <a:rPr lang="en-US" sz="1800" dirty="0"/>
              <a:t>: </a:t>
            </a:r>
            <a:r>
              <a:rPr lang="en-US" sz="1800" b="1" dirty="0"/>
              <a:t>17 mm radius</a:t>
            </a:r>
            <a:r>
              <a:rPr lang="en-US" sz="1800" dirty="0"/>
              <a:t> required with </a:t>
            </a:r>
            <a:r>
              <a:rPr lang="en-US" sz="1800" b="1" dirty="0"/>
              <a:t>Copper at 300 K</a:t>
            </a:r>
            <a:r>
              <a:rPr lang="en-US" sz="1800" dirty="0"/>
              <a:t>, versus </a:t>
            </a:r>
            <a:r>
              <a:rPr lang="en-US" sz="1800" b="1" dirty="0"/>
              <a:t>25 mm</a:t>
            </a:r>
            <a:r>
              <a:rPr lang="en-US" sz="1800" dirty="0"/>
              <a:t> with </a:t>
            </a:r>
            <a:r>
              <a:rPr lang="en-US" sz="1800" b="1" dirty="0"/>
              <a:t>Tungsten at 300 K</a:t>
            </a:r>
          </a:p>
        </p:txBody>
      </p:sp>
      <p:sp>
        <p:nvSpPr>
          <p:cNvPr id="7" name="Espace réservé du numéro de diapositive 6"/>
          <p:cNvSpPr>
            <a:spLocks noGrp="1"/>
          </p:cNvSpPr>
          <p:nvPr>
            <p:ph type="sldNum" sz="quarter" idx="4"/>
          </p:nvPr>
        </p:nvSpPr>
        <p:spPr/>
        <p:txBody>
          <a:bodyPr/>
          <a:lstStyle/>
          <a:p>
            <a:fld id="{974172A1-1CBF-0B40-9234-7D4D80EC19EA}" type="slidenum">
              <a:rPr lang="en-GB" smtClean="0"/>
              <a:pPr/>
              <a:t>51</a:t>
            </a:fld>
            <a:endParaRPr lang="en-GB" dirty="0"/>
          </a:p>
        </p:txBody>
      </p:sp>
      <p:sp>
        <p:nvSpPr>
          <p:cNvPr id="2" name="Titre 1"/>
          <p:cNvSpPr txBox="1">
            <a:spLocks noGrp="1"/>
          </p:cNvSpPr>
          <p:nvPr>
            <p:ph type="title"/>
          </p:nvPr>
        </p:nvSpPr>
        <p:spPr/>
        <p:txBody>
          <a:bodyPr>
            <a:spAutoFit/>
          </a:bodyPr>
          <a:lstStyle/>
          <a:p>
            <a:pPr lvl="0"/>
            <a:r>
              <a:rPr lang="en-US" dirty="0"/>
              <a:t>10 </a:t>
            </a:r>
            <a:r>
              <a:rPr lang="en-US" dirty="0" err="1"/>
              <a:t>TeV</a:t>
            </a:r>
            <a:r>
              <a:rPr lang="en-US" dirty="0"/>
              <a:t> collider: Minimum chamber radius achievable versus material</a:t>
            </a:r>
          </a:p>
        </p:txBody>
      </p:sp>
      <p:pic>
        <p:nvPicPr>
          <p:cNvPr id="3" name="Imag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5148064" y="1635646"/>
            <a:ext cx="3903232" cy="2732240"/>
          </a:xfrm>
          <a:prstGeom prst="rect">
            <a:avLst/>
          </a:prstGeom>
          <a:noFill/>
          <a:ln>
            <a:noFill/>
          </a:ln>
        </p:spPr>
      </p:pic>
      <p:sp>
        <p:nvSpPr>
          <p:cNvPr id="6" name="ZoneTexte 5"/>
          <p:cNvSpPr txBox="1"/>
          <p:nvPr/>
        </p:nvSpPr>
        <p:spPr>
          <a:xfrm>
            <a:off x="6060497" y="1262124"/>
            <a:ext cx="2299855" cy="300082"/>
          </a:xfrm>
          <a:prstGeom prst="rect">
            <a:avLst/>
          </a:prstGeom>
          <a:noFill/>
        </p:spPr>
        <p:txBody>
          <a:bodyPr wrap="square" rtlCol="0">
            <a:spAutoFit/>
          </a:bodyPr>
          <a:lstStyle/>
          <a:p>
            <a:r>
              <a:rPr lang="fr-FR" sz="1350" b="1" dirty="0" err="1">
                <a:solidFill>
                  <a:srgbClr val="0070C0"/>
                </a:solidFill>
              </a:rPr>
              <a:t>Courtesy</a:t>
            </a:r>
            <a:r>
              <a:rPr lang="fr-FR" sz="1350" b="1" dirty="0">
                <a:solidFill>
                  <a:srgbClr val="0070C0"/>
                </a:solidFill>
              </a:rPr>
              <a:t>: David Amorim</a:t>
            </a:r>
            <a:endParaRPr lang="fr-FR" sz="1350" b="1" dirty="0">
              <a:solidFill>
                <a:srgbClr val="0070C0"/>
              </a:solidFill>
            </a:endParaRPr>
          </a:p>
        </p:txBody>
      </p:sp>
    </p:spTree>
    <p:extLst>
      <p:ext uri="{BB962C8B-B14F-4D97-AF65-F5344CB8AC3E}">
        <p14:creationId xmlns:p14="http://schemas.microsoft.com/office/powerpoint/2010/main" val="1761069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2"/>
          </p:nvPr>
        </p:nvSpPr>
        <p:spPr/>
        <p:txBody>
          <a:bodyPr>
            <a:normAutofit fontScale="77500" lnSpcReduction="20000"/>
          </a:bodyPr>
          <a:lstStyle/>
          <a:p>
            <a:r>
              <a:rPr lang="fr-FR" b="1" dirty="0" smtClean="0">
                <a:solidFill>
                  <a:srgbClr val="FF0000"/>
                </a:solidFill>
              </a:rPr>
              <a:t>Goal:</a:t>
            </a:r>
            <a:r>
              <a:rPr lang="fr-FR" dirty="0" smtClean="0"/>
              <a:t> </a:t>
            </a:r>
            <a:r>
              <a:rPr lang="fr-FR" dirty="0" err="1" smtClean="0"/>
              <a:t>Accelerate</a:t>
            </a:r>
            <a:r>
              <a:rPr lang="fr-FR" dirty="0" smtClean="0"/>
              <a:t> </a:t>
            </a:r>
            <a:r>
              <a:rPr lang="fr-FR" b="1" dirty="0" smtClean="0">
                <a:solidFill>
                  <a:schemeClr val="accent5"/>
                </a:solidFill>
              </a:rPr>
              <a:t>one single</a:t>
            </a:r>
            <a:r>
              <a:rPr lang="fr-FR" b="1" dirty="0" smtClean="0">
                <a:solidFill>
                  <a:srgbClr val="FF0000"/>
                </a:solidFill>
              </a:rPr>
              <a:t> </a:t>
            </a:r>
            <a:r>
              <a:rPr lang="fr-FR" dirty="0" err="1" smtClean="0"/>
              <a:t>bunch</a:t>
            </a:r>
            <a:r>
              <a:rPr lang="fr-FR" dirty="0" smtClean="0"/>
              <a:t> </a:t>
            </a:r>
            <a:r>
              <a:rPr lang="fr-FR" dirty="0" err="1" smtClean="0"/>
              <a:t>beam</a:t>
            </a:r>
            <a:r>
              <a:rPr lang="fr-FR" dirty="0" smtClean="0"/>
              <a:t> of </a:t>
            </a:r>
            <a:r>
              <a:rPr lang="fr-FR" b="1" dirty="0" smtClean="0">
                <a:solidFill>
                  <a:schemeClr val="accent5"/>
                </a:solidFill>
              </a:rPr>
              <a:t>µ+/µ-</a:t>
            </a:r>
            <a:r>
              <a:rPr lang="fr-FR" dirty="0" smtClean="0"/>
              <a:t> </a:t>
            </a:r>
          </a:p>
          <a:p>
            <a:pPr lvl="1"/>
            <a:r>
              <a:rPr lang="fr-FR" dirty="0" err="1" smtClean="0"/>
              <a:t>with</a:t>
            </a:r>
            <a:r>
              <a:rPr lang="fr-FR" dirty="0" smtClean="0"/>
              <a:t> a charge of about </a:t>
            </a:r>
            <a:r>
              <a:rPr lang="fr-FR" b="1" dirty="0" smtClean="0">
                <a:solidFill>
                  <a:schemeClr val="accent5"/>
                </a:solidFill>
              </a:rPr>
              <a:t>2</a:t>
            </a:r>
            <a:r>
              <a:rPr lang="fr-FR" b="1" baseline="30000" dirty="0" smtClean="0">
                <a:solidFill>
                  <a:schemeClr val="accent5"/>
                </a:solidFill>
              </a:rPr>
              <a:t>e</a:t>
            </a:r>
            <a:r>
              <a:rPr lang="fr-FR" b="1" dirty="0" smtClean="0">
                <a:solidFill>
                  <a:schemeClr val="accent5"/>
                </a:solidFill>
              </a:rPr>
              <a:t>12 muons/</a:t>
            </a:r>
            <a:r>
              <a:rPr lang="fr-FR" b="1" dirty="0" err="1" smtClean="0">
                <a:solidFill>
                  <a:schemeClr val="accent5"/>
                </a:solidFill>
              </a:rPr>
              <a:t>bunch</a:t>
            </a:r>
            <a:r>
              <a:rPr lang="fr-FR" dirty="0" smtClean="0"/>
              <a:t>. </a:t>
            </a:r>
          </a:p>
          <a:p>
            <a:pPr lvl="1"/>
            <a:r>
              <a:rPr lang="fr-FR" dirty="0" err="1" smtClean="0"/>
              <a:t>with</a:t>
            </a:r>
            <a:r>
              <a:rPr lang="fr-FR" dirty="0" smtClean="0"/>
              <a:t> a </a:t>
            </a:r>
            <a:r>
              <a:rPr lang="fr-FR" b="1" dirty="0" err="1" smtClean="0">
                <a:solidFill>
                  <a:schemeClr val="accent5"/>
                </a:solidFill>
              </a:rPr>
              <a:t>repetition</a:t>
            </a:r>
            <a:r>
              <a:rPr lang="fr-FR" b="1" dirty="0" smtClean="0">
                <a:solidFill>
                  <a:schemeClr val="accent5"/>
                </a:solidFill>
              </a:rPr>
              <a:t> </a:t>
            </a:r>
            <a:r>
              <a:rPr lang="fr-FR" b="1" dirty="0" err="1" smtClean="0">
                <a:solidFill>
                  <a:schemeClr val="accent5"/>
                </a:solidFill>
              </a:rPr>
              <a:t>frequency</a:t>
            </a:r>
            <a:r>
              <a:rPr lang="fr-FR" b="1" dirty="0" smtClean="0">
                <a:solidFill>
                  <a:schemeClr val="accent5"/>
                </a:solidFill>
              </a:rPr>
              <a:t> of 5 Hz.</a:t>
            </a:r>
          </a:p>
          <a:p>
            <a:pPr lvl="1"/>
            <a:r>
              <a:rPr lang="fr-FR" dirty="0" err="1" smtClean="0"/>
              <a:t>from</a:t>
            </a:r>
            <a:r>
              <a:rPr lang="fr-FR" dirty="0" smtClean="0"/>
              <a:t> about </a:t>
            </a:r>
            <a:r>
              <a:rPr lang="fr-FR" b="1" dirty="0" smtClean="0">
                <a:solidFill>
                  <a:schemeClr val="accent5"/>
                </a:solidFill>
              </a:rPr>
              <a:t>60 </a:t>
            </a:r>
            <a:r>
              <a:rPr lang="fr-FR" b="1" dirty="0" err="1" smtClean="0">
                <a:solidFill>
                  <a:schemeClr val="accent5"/>
                </a:solidFill>
              </a:rPr>
              <a:t>GeV</a:t>
            </a:r>
            <a:r>
              <a:rPr lang="fr-FR" b="1" dirty="0" smtClean="0">
                <a:solidFill>
                  <a:schemeClr val="accent5"/>
                </a:solidFill>
              </a:rPr>
              <a:t> to 5 </a:t>
            </a:r>
            <a:r>
              <a:rPr lang="fr-FR" b="1" dirty="0" err="1" smtClean="0">
                <a:solidFill>
                  <a:schemeClr val="accent5"/>
                </a:solidFill>
              </a:rPr>
              <a:t>TeV</a:t>
            </a:r>
            <a:r>
              <a:rPr lang="fr-FR" dirty="0" smtClean="0"/>
              <a:t>. </a:t>
            </a:r>
          </a:p>
          <a:p>
            <a:r>
              <a:rPr lang="fr-FR" b="1" dirty="0" smtClean="0">
                <a:solidFill>
                  <a:srgbClr val="FF0000"/>
                </a:solidFill>
              </a:rPr>
              <a:t>Figure of </a:t>
            </a:r>
            <a:r>
              <a:rPr lang="fr-FR" b="1" dirty="0" err="1" smtClean="0">
                <a:solidFill>
                  <a:srgbClr val="FF0000"/>
                </a:solidFill>
              </a:rPr>
              <a:t>merit</a:t>
            </a:r>
            <a:r>
              <a:rPr lang="fr-FR" dirty="0" smtClean="0"/>
              <a:t>:</a:t>
            </a:r>
          </a:p>
          <a:p>
            <a:pPr lvl="1"/>
            <a:r>
              <a:rPr lang="fr-FR" dirty="0" err="1" smtClean="0"/>
              <a:t>Fast</a:t>
            </a:r>
            <a:r>
              <a:rPr lang="fr-FR" dirty="0" smtClean="0"/>
              <a:t> </a:t>
            </a:r>
            <a:r>
              <a:rPr lang="fr-FR" dirty="0" err="1" smtClean="0"/>
              <a:t>acceleration</a:t>
            </a:r>
            <a:r>
              <a:rPr lang="fr-FR" dirty="0" smtClean="0"/>
              <a:t> (the muons </a:t>
            </a:r>
            <a:r>
              <a:rPr lang="fr-FR" dirty="0" err="1" smtClean="0"/>
              <a:t>decay</a:t>
            </a:r>
            <a:r>
              <a:rPr lang="fr-FR" dirty="0" smtClean="0"/>
              <a:t>).</a:t>
            </a:r>
          </a:p>
          <a:p>
            <a:pPr lvl="1"/>
            <a:r>
              <a:rPr lang="fr-FR" dirty="0" err="1" smtClean="0"/>
              <a:t>Feasible</a:t>
            </a:r>
            <a:r>
              <a:rPr lang="fr-FR" dirty="0" smtClean="0"/>
              <a:t> (if possible ;-)).</a:t>
            </a:r>
          </a:p>
          <a:p>
            <a:pPr lvl="1"/>
            <a:r>
              <a:rPr lang="fr-FR" dirty="0" err="1" smtClean="0"/>
              <a:t>Cost</a:t>
            </a:r>
            <a:r>
              <a:rPr lang="fr-FR" dirty="0" smtClean="0"/>
              <a:t> efficient (</a:t>
            </a:r>
            <a:r>
              <a:rPr lang="fr-FR" dirty="0" err="1" smtClean="0"/>
              <a:t>should</a:t>
            </a:r>
            <a:r>
              <a:rPr lang="fr-FR" dirty="0" smtClean="0"/>
              <a:t> </a:t>
            </a:r>
            <a:r>
              <a:rPr lang="fr-FR" dirty="0" err="1" smtClean="0"/>
              <a:t>be</a:t>
            </a:r>
            <a:r>
              <a:rPr lang="fr-FR" dirty="0" smtClean="0"/>
              <a:t> </a:t>
            </a:r>
            <a:r>
              <a:rPr lang="fr-FR" dirty="0" err="1" smtClean="0"/>
              <a:t>cheaper</a:t>
            </a:r>
            <a:r>
              <a:rPr lang="fr-FR" dirty="0" smtClean="0"/>
              <a:t> </a:t>
            </a:r>
            <a:r>
              <a:rPr lang="fr-FR" dirty="0" err="1" smtClean="0"/>
              <a:t>than</a:t>
            </a:r>
            <a:r>
              <a:rPr lang="fr-FR" dirty="0" smtClean="0"/>
              <a:t> a 100-km-long </a:t>
            </a:r>
            <a:r>
              <a:rPr lang="fr-FR" dirty="0" err="1" smtClean="0"/>
              <a:t>linac</a:t>
            </a:r>
            <a:r>
              <a:rPr lang="fr-FR" dirty="0" smtClean="0"/>
              <a:t>).</a:t>
            </a:r>
          </a:p>
          <a:p>
            <a:pPr lvl="1"/>
            <a:r>
              <a:rPr lang="fr-FR" dirty="0" smtClean="0"/>
              <a:t>Power efficient (do not use a </a:t>
            </a:r>
            <a:r>
              <a:rPr lang="fr-FR" dirty="0" err="1" smtClean="0"/>
              <a:t>nuclear</a:t>
            </a:r>
            <a:r>
              <a:rPr lang="fr-FR" dirty="0" smtClean="0"/>
              <a:t> plant to power the RCS!).</a:t>
            </a:r>
          </a:p>
          <a:p>
            <a:pPr marL="457200" lvl="1" indent="0">
              <a:buNone/>
            </a:pPr>
            <a:endParaRPr lang="fr-FR" dirty="0"/>
          </a:p>
        </p:txBody>
      </p:sp>
      <p:sp>
        <p:nvSpPr>
          <p:cNvPr id="3" name="Espace réservé du numéro de diapositive 2"/>
          <p:cNvSpPr>
            <a:spLocks noGrp="1"/>
          </p:cNvSpPr>
          <p:nvPr>
            <p:ph type="sldNum" sz="quarter" idx="4"/>
          </p:nvPr>
        </p:nvSpPr>
        <p:spPr/>
        <p:txBody>
          <a:bodyPr/>
          <a:lstStyle/>
          <a:p>
            <a:fld id="{974172A1-1CBF-0B40-9234-7D4D80EC19EA}" type="slidenum">
              <a:rPr lang="en-GB" smtClean="0"/>
              <a:pPr/>
              <a:t>6</a:t>
            </a:fld>
            <a:endParaRPr lang="en-GB" dirty="0"/>
          </a:p>
        </p:txBody>
      </p:sp>
      <p:sp>
        <p:nvSpPr>
          <p:cNvPr id="4" name="Titre 3"/>
          <p:cNvSpPr>
            <a:spLocks noGrp="1"/>
          </p:cNvSpPr>
          <p:nvPr>
            <p:ph type="title"/>
          </p:nvPr>
        </p:nvSpPr>
        <p:spPr/>
        <p:txBody>
          <a:bodyPr/>
          <a:lstStyle/>
          <a:p>
            <a:r>
              <a:rPr lang="fr-FR" dirty="0" smtClean="0"/>
              <a:t>Top </a:t>
            </a:r>
            <a:r>
              <a:rPr lang="fr-FR" dirty="0" err="1" smtClean="0"/>
              <a:t>level</a:t>
            </a:r>
            <a:r>
              <a:rPr lang="fr-FR" dirty="0" smtClean="0"/>
              <a:t> </a:t>
            </a:r>
            <a:r>
              <a:rPr lang="fr-FR" dirty="0" err="1" smtClean="0"/>
              <a:t>requirements</a:t>
            </a:r>
            <a:r>
              <a:rPr lang="fr-FR" dirty="0" smtClean="0"/>
              <a:t> for the high </a:t>
            </a:r>
            <a:r>
              <a:rPr lang="fr-FR" dirty="0" err="1" smtClean="0"/>
              <a:t>energy</a:t>
            </a:r>
            <a:r>
              <a:rPr lang="fr-FR" dirty="0" smtClean="0"/>
              <a:t> </a:t>
            </a:r>
            <a:r>
              <a:rPr lang="fr-FR" dirty="0" err="1" smtClean="0"/>
              <a:t>complex</a:t>
            </a:r>
            <a:endParaRPr lang="fr-FR" dirty="0"/>
          </a:p>
        </p:txBody>
      </p:sp>
    </p:spTree>
    <p:extLst>
      <p:ext uri="{BB962C8B-B14F-4D97-AF65-F5344CB8AC3E}">
        <p14:creationId xmlns:p14="http://schemas.microsoft.com/office/powerpoint/2010/main" val="621247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974172A1-1CBF-0B40-9234-7D4D80EC19EA}" type="slidenum">
              <a:rPr lang="en-GB" smtClean="0"/>
              <a:pPr/>
              <a:t>7</a:t>
            </a:fld>
            <a:endParaRPr lang="en-GB" dirty="0"/>
          </a:p>
        </p:txBody>
      </p:sp>
      <p:sp>
        <p:nvSpPr>
          <p:cNvPr id="4" name="Titre 3"/>
          <p:cNvSpPr>
            <a:spLocks noGrp="1"/>
          </p:cNvSpPr>
          <p:nvPr>
            <p:ph type="title"/>
          </p:nvPr>
        </p:nvSpPr>
        <p:spPr/>
        <p:txBody>
          <a:bodyPr/>
          <a:lstStyle/>
          <a:p>
            <a:r>
              <a:rPr lang="fr-FR" dirty="0" smtClean="0"/>
              <a:t>How </a:t>
            </a:r>
            <a:r>
              <a:rPr lang="fr-FR" dirty="0" err="1" smtClean="0"/>
              <a:t>fast</a:t>
            </a:r>
            <a:r>
              <a:rPr lang="fr-FR" dirty="0" smtClean="0"/>
              <a:t>?</a:t>
            </a:r>
            <a:endParaRPr lang="fr-FR" dirty="0"/>
          </a:p>
        </p:txBody>
      </p:sp>
      <p:pic>
        <p:nvPicPr>
          <p:cNvPr id="1026" name="Picture 2" descr="Coloriage Tort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45507"/>
            <a:ext cx="2213493" cy="14729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ent le guépard court-il si vite ? Marceau, 8 ans - Images D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69" y="1357086"/>
            <a:ext cx="2289987" cy="136140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NCF : le nouveau TGV M fait ses premiers tours de roues... en République  Tchèque"/>
          <p:cNvPicPr>
            <a:picLocks noGrp="1" noChangeAspect="1" noChangeArrowheads="1"/>
          </p:cNvPicPr>
          <p:nvPr>
            <p:ph sz="quarter" idx="12"/>
          </p:nvPr>
        </p:nvPicPr>
        <p:blipFill>
          <a:blip r:embed="rId4">
            <a:extLst>
              <a:ext uri="{28A0092B-C50C-407E-A947-70E740481C1C}">
                <a14:useLocalDpi xmlns:a14="http://schemas.microsoft.com/office/drawing/2010/main" val="0"/>
              </a:ext>
            </a:extLst>
          </a:blip>
          <a:srcRect/>
          <a:stretch>
            <a:fillRect/>
          </a:stretch>
        </p:blipFill>
        <p:spPr bwMode="auto">
          <a:xfrm>
            <a:off x="5463076" y="1357086"/>
            <a:ext cx="2722802" cy="136140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www.challenges.fr/assets/img/2020/06/11/cover-r4x3w1200-5ee1eb43deaac-the-e-thru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9517" y="2992267"/>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ESA: l'Europe décide de construire une nouvelle fusée, Ariane-6 | FranceS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453" y="3239917"/>
            <a:ext cx="3381375"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31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p:cNvSpPr>
                <a:spLocks noGrp="1"/>
              </p:cNvSpPr>
              <p:nvPr>
                <p:ph sz="quarter" idx="12"/>
              </p:nvPr>
            </p:nvSpPr>
            <p:spPr>
              <a:ln>
                <a:noFill/>
              </a:ln>
            </p:spPr>
            <p:txBody>
              <a:bodyPr>
                <a:normAutofit fontScale="92500" lnSpcReduction="20000"/>
              </a:bodyPr>
              <a:lstStyle/>
              <a:p>
                <a:r>
                  <a:rPr lang="fr-FR" sz="1600" dirty="0" smtClean="0"/>
                  <a:t>Muons </a:t>
                </a:r>
                <a:r>
                  <a:rPr lang="fr-FR" sz="1600" dirty="0" err="1"/>
                  <a:t>decay</a:t>
                </a:r>
                <a:r>
                  <a:rPr lang="fr-FR" sz="1600" dirty="0"/>
                  <a:t> </a:t>
                </a:r>
                <a:r>
                  <a:rPr lang="fr-FR" sz="1600" dirty="0" err="1"/>
                  <a:t>very</a:t>
                </a:r>
                <a:r>
                  <a:rPr lang="fr-FR" sz="1600" dirty="0"/>
                  <a:t> </a:t>
                </a:r>
                <a:r>
                  <a:rPr lang="fr-FR" sz="1600" dirty="0" err="1"/>
                  <a:t>fast</a:t>
                </a:r>
                <a:r>
                  <a:rPr lang="fr-FR" sz="1600" dirty="0"/>
                  <a:t> (</a:t>
                </a:r>
                <a:r>
                  <a:rPr lang="fr-FR" sz="1600" dirty="0" err="1"/>
                  <a:t>Rest</a:t>
                </a:r>
                <a:r>
                  <a:rPr lang="fr-FR" sz="1600" dirty="0"/>
                  <a:t> </a:t>
                </a:r>
                <a:r>
                  <a:rPr lang="fr-FR" sz="1600" dirty="0" err="1"/>
                  <a:t>lifetime</a:t>
                </a:r>
                <a:r>
                  <a:rPr lang="fr-FR" sz="1600" dirty="0"/>
                  <a:t>: </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𝜏</m:t>
                        </m:r>
                      </m:e>
                      <m:sub>
                        <m:r>
                          <a:rPr lang="fr-FR" sz="1600" i="1">
                            <a:latin typeface="Cambria Math" panose="02040503050406030204" pitchFamily="18" charset="0"/>
                          </a:rPr>
                          <m:t>𝜇</m:t>
                        </m:r>
                      </m:sub>
                    </m:sSub>
                  </m:oMath>
                </a14:m>
                <a:r>
                  <a:rPr lang="fr-FR" sz="1600" dirty="0" smtClean="0"/>
                  <a:t>=2.2 µs; </a:t>
                </a:r>
                <a:r>
                  <a:rPr lang="fr-FR" sz="1600" dirty="0" err="1" smtClean="0"/>
                  <a:t>rest</a:t>
                </a:r>
                <a:r>
                  <a:rPr lang="fr-FR" sz="1600" dirty="0" smtClean="0"/>
                  <a:t> muon mass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𝐸</m:t>
                        </m:r>
                      </m:e>
                      <m:sub>
                        <m:r>
                          <a:rPr lang="fr-FR" sz="1600" b="0" i="1" smtClean="0">
                            <a:latin typeface="Cambria Math" panose="02040503050406030204" pitchFamily="18" charset="0"/>
                          </a:rPr>
                          <m:t>𝜇</m:t>
                        </m:r>
                      </m:sub>
                    </m:sSub>
                    <m:r>
                      <a:rPr lang="fr-FR" sz="1600" i="1">
                        <a:latin typeface="Cambria Math" panose="02040503050406030204" pitchFamily="18" charset="0"/>
                      </a:rPr>
                      <m:t>=105</m:t>
                    </m:r>
                    <m:r>
                      <a:rPr lang="fr-FR" sz="1600" b="0" i="1" smtClean="0">
                        <a:latin typeface="Cambria Math" panose="02040503050406030204" pitchFamily="18" charset="0"/>
                      </a:rPr>
                      <m:t>.</m:t>
                    </m:r>
                    <m:r>
                      <a:rPr lang="fr-FR" sz="1600" i="1">
                        <a:latin typeface="Cambria Math" panose="02040503050406030204" pitchFamily="18" charset="0"/>
                      </a:rPr>
                      <m:t>6</m:t>
                    </m:r>
                    <m:r>
                      <a:rPr lang="fr-FR" sz="1600" i="1" smtClean="0">
                        <a:latin typeface="Cambria Math" panose="02040503050406030204" pitchFamily="18" charset="0"/>
                      </a:rPr>
                      <m:t>6 </m:t>
                    </m:r>
                  </m:oMath>
                </a14:m>
                <a:r>
                  <a:rPr lang="fr-FR" sz="1600" dirty="0" smtClean="0"/>
                  <a:t>MeV).</a:t>
                </a:r>
              </a:p>
              <a:p>
                <a:r>
                  <a:rPr lang="fr-FR" sz="1600" dirty="0" smtClean="0"/>
                  <a:t>Let us </a:t>
                </a:r>
                <a:r>
                  <a:rPr lang="fr-FR" sz="1600" dirty="0" err="1" smtClean="0"/>
                  <a:t>consider</a:t>
                </a:r>
                <a:r>
                  <a:rPr lang="fr-FR" sz="1600" dirty="0" smtClean="0"/>
                  <a:t> the </a:t>
                </a:r>
                <a:r>
                  <a:rPr lang="fr-FR" sz="1600" dirty="0" err="1" smtClean="0"/>
                  <a:t>bunch</a:t>
                </a:r>
                <a:r>
                  <a:rPr lang="fr-FR" sz="1600" dirty="0" smtClean="0"/>
                  <a:t> population </a:t>
                </a:r>
                <a:r>
                  <a:rPr lang="fr-FR" sz="1600" dirty="0" err="1" smtClean="0"/>
                  <a:t>evolution</a:t>
                </a:r>
                <a:r>
                  <a:rPr lang="fr-FR" sz="1600" dirty="0" smtClean="0"/>
                  <a:t> </a:t>
                </a:r>
                <a:r>
                  <a:rPr lang="fr-FR" sz="1600" dirty="0" err="1" smtClean="0"/>
                  <a:t>with</a:t>
                </a:r>
                <a:r>
                  <a:rPr lang="fr-FR" sz="1600" dirty="0" smtClean="0"/>
                  <a:t>:</a:t>
                </a:r>
              </a:p>
              <a:p>
                <a:pPr lvl="1"/>
                <a:r>
                  <a:rPr lang="fr-FR" sz="1400" dirty="0" smtClean="0"/>
                  <a:t> </a:t>
                </a:r>
                <a14:m>
                  <m:oMath xmlns:m="http://schemas.openxmlformats.org/officeDocument/2006/math">
                    <m:sSub>
                      <m:sSubPr>
                        <m:ctrlPr>
                          <a:rPr lang="fr-FR" sz="1400" i="1">
                            <a:latin typeface="Cambria Math" panose="02040503050406030204" pitchFamily="18" charset="0"/>
                          </a:rPr>
                        </m:ctrlPr>
                      </m:sSubPr>
                      <m:e>
                        <m:r>
                          <a:rPr lang="fr-FR" sz="1400" b="0" i="1" smtClean="0">
                            <a:latin typeface="Cambria Math" panose="02040503050406030204" pitchFamily="18" charset="0"/>
                          </a:rPr>
                          <m:t>𝐸</m:t>
                        </m:r>
                      </m:e>
                      <m:sub>
                        <m:r>
                          <a:rPr lang="fr-FR" sz="1400" i="1">
                            <a:latin typeface="Cambria Math" panose="02040503050406030204" pitchFamily="18" charset="0"/>
                          </a:rPr>
                          <m:t>𝑖𝑛𝑗</m:t>
                        </m:r>
                      </m:sub>
                    </m:sSub>
                  </m:oMath>
                </a14:m>
                <a:r>
                  <a:rPr lang="fr-FR" sz="1400" dirty="0"/>
                  <a:t>, </a:t>
                </a:r>
                <a14:m>
                  <m:oMath xmlns:m="http://schemas.openxmlformats.org/officeDocument/2006/math">
                    <m:sSub>
                      <m:sSubPr>
                        <m:ctrlPr>
                          <a:rPr lang="fr-FR" sz="1400" i="1">
                            <a:latin typeface="Cambria Math" panose="02040503050406030204" pitchFamily="18" charset="0"/>
                          </a:rPr>
                        </m:ctrlPr>
                      </m:sSubPr>
                      <m:e>
                        <m:r>
                          <a:rPr lang="fr-FR" sz="1400" b="0" i="1" smtClean="0">
                            <a:latin typeface="Cambria Math" panose="02040503050406030204" pitchFamily="18" charset="0"/>
                          </a:rPr>
                          <m:t>𝐸</m:t>
                        </m:r>
                      </m:e>
                      <m:sub>
                        <m:r>
                          <a:rPr lang="fr-FR" sz="1400" i="1">
                            <a:latin typeface="Cambria Math" panose="02040503050406030204" pitchFamily="18" charset="0"/>
                          </a:rPr>
                          <m:t>𝑒𝑥𝑡</m:t>
                        </m:r>
                      </m:sub>
                    </m:sSub>
                  </m:oMath>
                </a14:m>
                <a:r>
                  <a:rPr lang="fr-FR" sz="1400" dirty="0"/>
                  <a:t> the </a:t>
                </a:r>
                <a:r>
                  <a:rPr lang="fr-FR" sz="1400" dirty="0" smtClean="0"/>
                  <a:t>total muon </a:t>
                </a:r>
                <a:r>
                  <a:rPr lang="fr-FR" sz="1400" dirty="0" err="1" smtClean="0"/>
                  <a:t>energy</a:t>
                </a:r>
                <a:r>
                  <a:rPr lang="fr-FR" sz="1400" dirty="0" smtClean="0"/>
                  <a:t> </a:t>
                </a:r>
                <a:r>
                  <a:rPr lang="fr-FR" sz="1400" dirty="0"/>
                  <a:t>at injection and </a:t>
                </a:r>
                <a:r>
                  <a:rPr lang="fr-FR" sz="1400" dirty="0" smtClean="0"/>
                  <a:t>extraction</a:t>
                </a:r>
              </a:p>
              <a:p>
                <a:pPr lvl="1"/>
                <a14:m>
                  <m:oMath xmlns:m="http://schemas.openxmlformats.org/officeDocument/2006/math">
                    <m:sSub>
                      <m:sSubPr>
                        <m:ctrlPr>
                          <a:rPr lang="fr-FR" sz="1400" i="1">
                            <a:latin typeface="Cambria Math" panose="02040503050406030204" pitchFamily="18" charset="0"/>
                          </a:rPr>
                        </m:ctrlPr>
                      </m:sSubPr>
                      <m:e>
                        <m:r>
                          <a:rPr lang="fr-FR" sz="1400" b="0" i="1" smtClean="0">
                            <a:latin typeface="Cambria Math" panose="02040503050406030204" pitchFamily="18" charset="0"/>
                          </a:rPr>
                          <m:t>𝑁</m:t>
                        </m:r>
                      </m:e>
                      <m:sub>
                        <m:r>
                          <a:rPr lang="fr-FR" sz="1400" i="1">
                            <a:latin typeface="Cambria Math" panose="02040503050406030204" pitchFamily="18" charset="0"/>
                          </a:rPr>
                          <m:t>𝑖𝑛𝑗</m:t>
                        </m:r>
                      </m:sub>
                    </m:sSub>
                  </m:oMath>
                </a14:m>
                <a:r>
                  <a:rPr lang="fr-FR" sz="1400" dirty="0"/>
                  <a:t>, </a:t>
                </a:r>
                <a14:m>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𝑁</m:t>
                        </m:r>
                      </m:e>
                      <m:sub>
                        <m:r>
                          <a:rPr lang="fr-FR" sz="1400" b="0" i="1" smtClean="0">
                            <a:latin typeface="Cambria Math" panose="02040503050406030204" pitchFamily="18" charset="0"/>
                          </a:rPr>
                          <m:t>𝑒𝑥𝑡</m:t>
                        </m:r>
                      </m:sub>
                    </m:sSub>
                  </m:oMath>
                </a14:m>
                <a:r>
                  <a:rPr lang="fr-FR" sz="1400" dirty="0"/>
                  <a:t> the </a:t>
                </a:r>
                <a:r>
                  <a:rPr lang="fr-FR" sz="1400" dirty="0" smtClean="0"/>
                  <a:t>muon </a:t>
                </a:r>
                <a:r>
                  <a:rPr lang="fr-FR" sz="1400" dirty="0" err="1" smtClean="0"/>
                  <a:t>bunch</a:t>
                </a:r>
                <a:r>
                  <a:rPr lang="fr-FR" sz="1400" dirty="0" smtClean="0"/>
                  <a:t> population </a:t>
                </a:r>
                <a:r>
                  <a:rPr lang="fr-FR" sz="1400" dirty="0"/>
                  <a:t>at injection and extraction</a:t>
                </a:r>
              </a:p>
              <a:p>
                <a:pPr lvl="1"/>
                <a:r>
                  <a:rPr lang="fr-FR" sz="1400" dirty="0" smtClean="0"/>
                  <a:t>A total </a:t>
                </a:r>
                <a:r>
                  <a:rPr lang="fr-FR" sz="1400" dirty="0" err="1" smtClean="0"/>
                  <a:t>acceleration</a:t>
                </a:r>
                <a:r>
                  <a:rPr lang="fr-FR" sz="1400" dirty="0" smtClean="0"/>
                  <a:t> time </a:t>
                </a:r>
                <a14:m>
                  <m:oMath xmlns:m="http://schemas.openxmlformats.org/officeDocument/2006/math">
                    <m:sSub>
                      <m:sSubPr>
                        <m:ctrlPr>
                          <a:rPr lang="fr-FR" sz="1400" i="1">
                            <a:latin typeface="Cambria Math" panose="02040503050406030204" pitchFamily="18" charset="0"/>
                          </a:rPr>
                        </m:ctrlPr>
                      </m:sSubPr>
                      <m:e>
                        <m:r>
                          <a:rPr lang="fr-FR" sz="1400" b="0" i="1" smtClean="0">
                            <a:latin typeface="Cambria Math" panose="02040503050406030204" pitchFamily="18" charset="0"/>
                          </a:rPr>
                          <m:t>𝜏</m:t>
                        </m:r>
                      </m:e>
                      <m:sub>
                        <m:r>
                          <a:rPr lang="fr-FR" sz="1400" b="0" i="1" smtClean="0">
                            <a:latin typeface="Cambria Math" panose="02040503050406030204" pitchFamily="18" charset="0"/>
                          </a:rPr>
                          <m:t>𝑎𝑐𝑐</m:t>
                        </m:r>
                      </m:sub>
                    </m:sSub>
                  </m:oMath>
                </a14:m>
                <a:endParaRPr lang="fr-FR" sz="1400" dirty="0" smtClean="0"/>
              </a:p>
              <a:p>
                <a:r>
                  <a:rPr lang="fr-FR" sz="1600" dirty="0" smtClean="0"/>
                  <a:t>Evolution of muon population </a:t>
                </a:r>
                <a14:m>
                  <m:oMath xmlns:m="http://schemas.openxmlformats.org/officeDocument/2006/math">
                    <m:r>
                      <a:rPr lang="fr-FR" sz="1600" b="0" i="1" smtClean="0">
                        <a:latin typeface="Cambria Math" panose="02040503050406030204" pitchFamily="18" charset="0"/>
                      </a:rPr>
                      <m:t>𝑁</m:t>
                    </m:r>
                  </m:oMath>
                </a14:m>
                <a:r>
                  <a:rPr lang="fr-FR" sz="1600" dirty="0" smtClean="0"/>
                  <a:t> </a:t>
                </a:r>
                <a:r>
                  <a:rPr lang="fr-FR" sz="1600" dirty="0" err="1" smtClean="0"/>
                  <a:t>with</a:t>
                </a:r>
                <a:r>
                  <a:rPr lang="fr-FR" sz="1600" dirty="0" smtClean="0"/>
                  <a:t> time:</a:t>
                </a:r>
              </a:p>
              <a:p>
                <a:pPr marL="0" indent="0">
                  <a:buNone/>
                </a:pPr>
                <a14:m>
                  <m:oMathPara xmlns:m="http://schemas.openxmlformats.org/officeDocument/2006/math">
                    <m:oMathParaPr>
                      <m:jc m:val="centerGroup"/>
                    </m:oMathParaPr>
                    <m:oMath xmlns:m="http://schemas.openxmlformats.org/officeDocument/2006/math">
                      <m:f>
                        <m:fPr>
                          <m:ctrlPr>
                            <a:rPr lang="fr-FR" sz="1600" b="0" i="1" smtClean="0">
                              <a:latin typeface="Cambria Math" panose="02040503050406030204" pitchFamily="18" charset="0"/>
                            </a:rPr>
                          </m:ctrlPr>
                        </m:fPr>
                        <m:num>
                          <m:r>
                            <a:rPr lang="fr-FR" sz="1600" b="0" i="1" smtClean="0">
                              <a:latin typeface="Cambria Math" panose="02040503050406030204" pitchFamily="18" charset="0"/>
                            </a:rPr>
                            <m:t>𝑑𝑁</m:t>
                          </m:r>
                        </m:num>
                        <m:den>
                          <m:r>
                            <a:rPr lang="fr-FR" sz="1600" b="0" i="1" smtClean="0">
                              <a:latin typeface="Cambria Math" panose="02040503050406030204" pitchFamily="18" charset="0"/>
                            </a:rPr>
                            <m:t>𝑑𝑡</m:t>
                          </m:r>
                        </m:den>
                      </m:f>
                      <m:r>
                        <a:rPr lang="fr-FR" sz="1600" b="0" i="1" smtClean="0">
                          <a:latin typeface="Cambria Math" panose="02040503050406030204" pitchFamily="18" charset="0"/>
                        </a:rPr>
                        <m:t>=−</m:t>
                      </m:r>
                      <m:f>
                        <m:fPr>
                          <m:ctrlPr>
                            <a:rPr lang="fr-FR" sz="1600" b="0" i="1" smtClean="0">
                              <a:latin typeface="Cambria Math" panose="02040503050406030204" pitchFamily="18" charset="0"/>
                            </a:rPr>
                          </m:ctrlPr>
                        </m:fPr>
                        <m:num>
                          <m:r>
                            <a:rPr lang="fr-FR" sz="1600" b="0" i="1" smtClean="0">
                              <a:latin typeface="Cambria Math" panose="02040503050406030204" pitchFamily="18" charset="0"/>
                            </a:rPr>
                            <m:t>𝑁</m:t>
                          </m:r>
                        </m:num>
                        <m:den>
                          <m:r>
                            <a:rPr lang="fr-FR" sz="1600" b="0" i="1" smtClean="0">
                              <a:latin typeface="Cambria Math" panose="02040503050406030204" pitchFamily="18" charset="0"/>
                            </a:rPr>
                            <m:t>𝛾</m:t>
                          </m:r>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𝑡</m:t>
                              </m:r>
                            </m:e>
                          </m:d>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𝜏</m:t>
                              </m:r>
                            </m:e>
                            <m:sub>
                              <m:r>
                                <a:rPr lang="fr-FR" sz="1600" b="0" i="1" smtClean="0">
                                  <a:latin typeface="Cambria Math" panose="02040503050406030204" pitchFamily="18" charset="0"/>
                                </a:rPr>
                                <m:t>𝜇</m:t>
                              </m:r>
                            </m:sub>
                          </m:sSub>
                        </m:den>
                      </m:f>
                      <m:r>
                        <a:rPr lang="fr-FR" sz="1600" b="0" i="0" smtClean="0">
                          <a:latin typeface="Cambria Math" panose="02040503050406030204" pitchFamily="18" charset="0"/>
                        </a:rPr>
                        <m:t>⇒</m:t>
                      </m:r>
                      <m:f>
                        <m:fPr>
                          <m:ctrlPr>
                            <a:rPr lang="fr-FR" sz="1600" i="1">
                              <a:latin typeface="Cambria Math" panose="02040503050406030204" pitchFamily="18" charset="0"/>
                            </a:rPr>
                          </m:ctrlPr>
                        </m:fPr>
                        <m:num>
                          <m:r>
                            <a:rPr lang="fr-FR" sz="1600" i="1">
                              <a:latin typeface="Cambria Math" panose="02040503050406030204" pitchFamily="18" charset="0"/>
                            </a:rPr>
                            <m:t>𝑑𝑁</m:t>
                          </m:r>
                        </m:num>
                        <m:den>
                          <m:r>
                            <a:rPr lang="fr-FR" sz="1600" b="0" i="1" smtClean="0">
                              <a:latin typeface="Cambria Math" panose="02040503050406030204" pitchFamily="18" charset="0"/>
                            </a:rPr>
                            <m:t>𝑁</m:t>
                          </m:r>
                        </m:den>
                      </m:f>
                      <m:r>
                        <a:rPr lang="fr-FR" sz="1600" i="1">
                          <a:latin typeface="Cambria Math" panose="02040503050406030204" pitchFamily="18" charset="0"/>
                        </a:rPr>
                        <m:t>=−</m:t>
                      </m:r>
                      <m:f>
                        <m:fPr>
                          <m:ctrlPr>
                            <a:rPr lang="fr-FR" sz="1600" i="1">
                              <a:latin typeface="Cambria Math" panose="02040503050406030204" pitchFamily="18" charset="0"/>
                            </a:rPr>
                          </m:ctrlPr>
                        </m:fPr>
                        <m:num>
                          <m:r>
                            <a:rPr lang="fr-FR" sz="1600" b="0" i="1" smtClean="0">
                              <a:latin typeface="Cambria Math" panose="02040503050406030204" pitchFamily="18" charset="0"/>
                            </a:rPr>
                            <m:t>𝑑𝑡</m:t>
                          </m:r>
                        </m:num>
                        <m:den>
                          <m:r>
                            <a:rPr lang="fr-FR" sz="1600" i="1">
                              <a:latin typeface="Cambria Math" panose="02040503050406030204" pitchFamily="18" charset="0"/>
                            </a:rPr>
                            <m:t>𝛾</m:t>
                          </m:r>
                          <m:d>
                            <m:dPr>
                              <m:ctrlPr>
                                <a:rPr lang="fr-FR" sz="1600" i="1">
                                  <a:latin typeface="Cambria Math" panose="02040503050406030204" pitchFamily="18" charset="0"/>
                                </a:rPr>
                              </m:ctrlPr>
                            </m:dPr>
                            <m:e>
                              <m:r>
                                <a:rPr lang="fr-FR" sz="1600" i="1">
                                  <a:latin typeface="Cambria Math" panose="02040503050406030204" pitchFamily="18" charset="0"/>
                                </a:rPr>
                                <m:t>𝑡</m:t>
                              </m:r>
                            </m:e>
                          </m:d>
                          <m:sSub>
                            <m:sSubPr>
                              <m:ctrlPr>
                                <a:rPr lang="fr-FR" sz="1600" i="1">
                                  <a:latin typeface="Cambria Math" panose="02040503050406030204" pitchFamily="18" charset="0"/>
                                </a:rPr>
                              </m:ctrlPr>
                            </m:sSubPr>
                            <m:e>
                              <m:r>
                                <a:rPr lang="fr-FR" sz="1600" i="1">
                                  <a:latin typeface="Cambria Math" panose="02040503050406030204" pitchFamily="18" charset="0"/>
                                </a:rPr>
                                <m:t>𝜏</m:t>
                              </m:r>
                            </m:e>
                            <m:sub>
                              <m:r>
                                <a:rPr lang="fr-FR" sz="1600" i="1">
                                  <a:latin typeface="Cambria Math" panose="02040503050406030204" pitchFamily="18" charset="0"/>
                                </a:rPr>
                                <m:t>𝜇</m:t>
                              </m:r>
                            </m:sub>
                          </m:sSub>
                        </m:den>
                      </m:f>
                      <m:r>
                        <a:rPr lang="fr-FR" sz="1600" b="0" i="0" smtClean="0">
                          <a:latin typeface="Cambria Math" panose="02040503050406030204" pitchFamily="18" charset="0"/>
                        </a:rPr>
                        <m:t>⇒</m:t>
                      </m:r>
                      <m:func>
                        <m:funcPr>
                          <m:ctrlPr>
                            <a:rPr lang="fr-FR" sz="1600" b="0" i="1" smtClean="0">
                              <a:latin typeface="Cambria Math" panose="02040503050406030204" pitchFamily="18" charset="0"/>
                            </a:rPr>
                          </m:ctrlPr>
                        </m:funcPr>
                        <m:fName>
                          <m:r>
                            <m:rPr>
                              <m:sty m:val="p"/>
                            </m:rPr>
                            <a:rPr lang="fr-FR" sz="1600" b="0" i="0" smtClean="0">
                              <a:latin typeface="Cambria Math" panose="02040503050406030204" pitchFamily="18" charset="0"/>
                            </a:rPr>
                            <m:t>log</m:t>
                          </m:r>
                        </m:fName>
                        <m:e>
                          <m:f>
                            <m:fPr>
                              <m:ctrlPr>
                                <a:rPr lang="fr-FR" sz="1600" i="1">
                                  <a:latin typeface="Cambria Math" panose="02040503050406030204" pitchFamily="18" charset="0"/>
                                </a:rPr>
                              </m:ctrlPr>
                            </m:fPr>
                            <m:num>
                              <m:r>
                                <a:rPr lang="fr-FR" sz="1600" i="1">
                                  <a:latin typeface="Cambria Math" panose="02040503050406030204" pitchFamily="18" charset="0"/>
                                </a:rPr>
                                <m:t>𝑁</m:t>
                              </m:r>
                              <m:d>
                                <m:dPr>
                                  <m:ctrlPr>
                                    <a:rPr lang="fr-FR" sz="1600" i="1">
                                      <a:latin typeface="Cambria Math" panose="02040503050406030204" pitchFamily="18" charset="0"/>
                                    </a:rPr>
                                  </m:ctrlPr>
                                </m:dPr>
                                <m:e>
                                  <m:r>
                                    <a:rPr lang="fr-FR" sz="1600" i="1">
                                      <a:latin typeface="Cambria Math" panose="02040503050406030204" pitchFamily="18" charset="0"/>
                                    </a:rPr>
                                    <m:t>𝑡</m:t>
                                  </m:r>
                                </m:e>
                              </m:d>
                            </m:num>
                            <m:den>
                              <m:sSub>
                                <m:sSubPr>
                                  <m:ctrlPr>
                                    <a:rPr lang="fr-FR" sz="1600" i="1">
                                      <a:latin typeface="Cambria Math" panose="02040503050406030204" pitchFamily="18" charset="0"/>
                                    </a:rPr>
                                  </m:ctrlPr>
                                </m:sSubPr>
                                <m:e>
                                  <m:r>
                                    <a:rPr lang="fr-FR" sz="1600" i="1">
                                      <a:latin typeface="Cambria Math" panose="02040503050406030204" pitchFamily="18" charset="0"/>
                                    </a:rPr>
                                    <m:t>𝑁</m:t>
                                  </m:r>
                                </m:e>
                                <m:sub>
                                  <m:r>
                                    <a:rPr lang="fr-FR" sz="1600" b="0" i="1" smtClean="0">
                                      <a:latin typeface="Cambria Math" panose="02040503050406030204" pitchFamily="18" charset="0"/>
                                    </a:rPr>
                                    <m:t>𝑖𝑛𝑗</m:t>
                                  </m:r>
                                </m:sub>
                              </m:sSub>
                            </m:den>
                          </m:f>
                        </m:e>
                      </m:func>
                      <m:r>
                        <a:rPr lang="fr-FR" sz="1600" b="0" i="1" smtClean="0">
                          <a:latin typeface="Cambria Math" panose="02040503050406030204" pitchFamily="18" charset="0"/>
                        </a:rPr>
                        <m:t>=</m:t>
                      </m:r>
                      <m:r>
                        <a:rPr lang="fr-FR" sz="1600" i="1">
                          <a:latin typeface="Cambria Math" panose="02040503050406030204" pitchFamily="18" charset="0"/>
                        </a:rPr>
                        <m:t>−</m:t>
                      </m:r>
                      <m:nary>
                        <m:naryPr>
                          <m:ctrlPr>
                            <a:rPr lang="fr-FR" sz="1600" i="1" smtClean="0">
                              <a:latin typeface="Cambria Math" panose="02040503050406030204" pitchFamily="18" charset="0"/>
                            </a:rPr>
                          </m:ctrlPr>
                        </m:naryPr>
                        <m:sub>
                          <m:r>
                            <m:rPr>
                              <m:brk m:alnAt="23"/>
                            </m:rPr>
                            <a:rPr lang="fr-FR" sz="1600" b="0" i="1" smtClean="0">
                              <a:latin typeface="Cambria Math" panose="02040503050406030204" pitchFamily="18" charset="0"/>
                            </a:rPr>
                            <m:t>0</m:t>
                          </m:r>
                        </m:sub>
                        <m:sup>
                          <m:r>
                            <a:rPr lang="fr-FR" sz="1600" b="0" i="1" smtClean="0">
                              <a:latin typeface="Cambria Math" panose="02040503050406030204" pitchFamily="18" charset="0"/>
                            </a:rPr>
                            <m:t>𝑡</m:t>
                          </m:r>
                        </m:sup>
                        <m:e>
                          <m:f>
                            <m:fPr>
                              <m:ctrlPr>
                                <a:rPr lang="fr-FR" sz="1600" i="1">
                                  <a:latin typeface="Cambria Math" panose="02040503050406030204" pitchFamily="18" charset="0"/>
                                </a:rPr>
                              </m:ctrlPr>
                            </m:fPr>
                            <m:num>
                              <m:r>
                                <a:rPr lang="fr-FR" sz="1600" b="0" i="1" smtClean="0">
                                  <a:latin typeface="Cambria Math" panose="02040503050406030204" pitchFamily="18" charset="0"/>
                                </a:rPr>
                                <m:t>𝑑𝑢</m:t>
                              </m:r>
                            </m:num>
                            <m:den>
                              <m:r>
                                <a:rPr lang="fr-FR" sz="1600" i="1">
                                  <a:latin typeface="Cambria Math" panose="02040503050406030204" pitchFamily="18" charset="0"/>
                                </a:rPr>
                                <m:t>𝛾</m:t>
                              </m:r>
                              <m:d>
                                <m:dPr>
                                  <m:ctrlPr>
                                    <a:rPr lang="fr-FR" sz="1600" i="1">
                                      <a:latin typeface="Cambria Math" panose="02040503050406030204" pitchFamily="18" charset="0"/>
                                    </a:rPr>
                                  </m:ctrlPr>
                                </m:dPr>
                                <m:e>
                                  <m:r>
                                    <a:rPr lang="fr-FR" sz="1600" b="0" i="1" smtClean="0">
                                      <a:latin typeface="Cambria Math" panose="02040503050406030204" pitchFamily="18" charset="0"/>
                                    </a:rPr>
                                    <m:t>𝑢</m:t>
                                  </m:r>
                                </m:e>
                              </m:d>
                              <m:sSub>
                                <m:sSubPr>
                                  <m:ctrlPr>
                                    <a:rPr lang="fr-FR" sz="1600" i="1">
                                      <a:latin typeface="Cambria Math" panose="02040503050406030204" pitchFamily="18" charset="0"/>
                                    </a:rPr>
                                  </m:ctrlPr>
                                </m:sSubPr>
                                <m:e>
                                  <m:r>
                                    <a:rPr lang="fr-FR" sz="1600" i="1">
                                      <a:latin typeface="Cambria Math" panose="02040503050406030204" pitchFamily="18" charset="0"/>
                                    </a:rPr>
                                    <m:t>𝜏</m:t>
                                  </m:r>
                                </m:e>
                                <m:sub>
                                  <m:r>
                                    <a:rPr lang="fr-FR" sz="1600" i="1">
                                      <a:latin typeface="Cambria Math" panose="02040503050406030204" pitchFamily="18" charset="0"/>
                                    </a:rPr>
                                    <m:t>𝜇</m:t>
                                  </m:r>
                                </m:sub>
                              </m:sSub>
                            </m:den>
                          </m:f>
                        </m:e>
                      </m:nary>
                    </m:oMath>
                  </m:oMathPara>
                </a14:m>
                <a:endParaRPr lang="fr-FR" sz="1600"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fr-FR" sz="1600" b="0" i="1" smtClean="0">
                              <a:ln>
                                <a:solidFill>
                                  <a:srgbClr val="0070C0"/>
                                </a:solidFill>
                              </a:ln>
                              <a:solidFill>
                                <a:srgbClr val="0070C0"/>
                              </a:solidFill>
                              <a:latin typeface="Cambria Math" panose="02040503050406030204" pitchFamily="18" charset="0"/>
                            </a:rPr>
                          </m:ctrlPr>
                        </m:fPr>
                        <m:num>
                          <m:sSub>
                            <m:sSubPr>
                              <m:ctrlPr>
                                <a:rPr lang="fr-FR" sz="1600" b="0" i="1" smtClean="0">
                                  <a:ln>
                                    <a:solidFill>
                                      <a:srgbClr val="0070C0"/>
                                    </a:solidFill>
                                  </a:ln>
                                  <a:solidFill>
                                    <a:srgbClr val="0070C0"/>
                                  </a:solidFill>
                                  <a:latin typeface="Cambria Math" panose="02040503050406030204" pitchFamily="18" charset="0"/>
                                </a:rPr>
                              </m:ctrlPr>
                            </m:sSubPr>
                            <m:e>
                              <m:r>
                                <a:rPr lang="fr-FR" sz="1600" b="0" i="1" smtClean="0">
                                  <a:ln>
                                    <a:solidFill>
                                      <a:srgbClr val="0070C0"/>
                                    </a:solidFill>
                                  </a:ln>
                                  <a:solidFill>
                                    <a:srgbClr val="0070C0"/>
                                  </a:solidFill>
                                  <a:latin typeface="Cambria Math" panose="02040503050406030204" pitchFamily="18" charset="0"/>
                                </a:rPr>
                                <m:t>𝑁</m:t>
                              </m:r>
                            </m:e>
                            <m:sub>
                              <m:r>
                                <a:rPr lang="fr-FR" sz="1600" b="0" i="1" smtClean="0">
                                  <a:ln>
                                    <a:solidFill>
                                      <a:srgbClr val="0070C0"/>
                                    </a:solidFill>
                                  </a:ln>
                                  <a:solidFill>
                                    <a:srgbClr val="0070C0"/>
                                  </a:solidFill>
                                  <a:latin typeface="Cambria Math" panose="02040503050406030204" pitchFamily="18" charset="0"/>
                                </a:rPr>
                                <m:t>𝑒𝑥𝑡</m:t>
                              </m:r>
                            </m:sub>
                          </m:sSub>
                        </m:num>
                        <m:den>
                          <m:sSub>
                            <m:sSubPr>
                              <m:ctrlPr>
                                <a:rPr lang="fr-FR" sz="1600" i="1">
                                  <a:ln>
                                    <a:solidFill>
                                      <a:srgbClr val="0070C0"/>
                                    </a:solidFill>
                                  </a:ln>
                                  <a:solidFill>
                                    <a:srgbClr val="0070C0"/>
                                  </a:solidFill>
                                  <a:latin typeface="Cambria Math" panose="02040503050406030204" pitchFamily="18" charset="0"/>
                                </a:rPr>
                              </m:ctrlPr>
                            </m:sSubPr>
                            <m:e>
                              <m:r>
                                <a:rPr lang="fr-FR" sz="1600" i="1">
                                  <a:ln>
                                    <a:solidFill>
                                      <a:srgbClr val="0070C0"/>
                                    </a:solidFill>
                                  </a:ln>
                                  <a:solidFill>
                                    <a:srgbClr val="0070C0"/>
                                  </a:solidFill>
                                  <a:latin typeface="Cambria Math" panose="02040503050406030204" pitchFamily="18" charset="0"/>
                                </a:rPr>
                                <m:t>𝑁</m:t>
                              </m:r>
                            </m:e>
                            <m:sub>
                              <m:r>
                                <a:rPr lang="fr-FR" sz="1600" i="1">
                                  <a:ln>
                                    <a:solidFill>
                                      <a:srgbClr val="0070C0"/>
                                    </a:solidFill>
                                  </a:ln>
                                  <a:solidFill>
                                    <a:srgbClr val="0070C0"/>
                                  </a:solidFill>
                                  <a:latin typeface="Cambria Math" panose="02040503050406030204" pitchFamily="18" charset="0"/>
                                </a:rPr>
                                <m:t>𝑖𝑛𝑗</m:t>
                              </m:r>
                            </m:sub>
                          </m:sSub>
                        </m:den>
                      </m:f>
                      <m:r>
                        <a:rPr lang="fr-FR" sz="1600" i="1">
                          <a:ln>
                            <a:solidFill>
                              <a:srgbClr val="0070C0"/>
                            </a:solidFill>
                          </a:ln>
                          <a:solidFill>
                            <a:srgbClr val="0070C0"/>
                          </a:solidFill>
                          <a:latin typeface="Cambria Math" panose="02040503050406030204" pitchFamily="18" charset="0"/>
                        </a:rPr>
                        <m:t>=</m:t>
                      </m:r>
                      <m:r>
                        <m:rPr>
                          <m:sty m:val="p"/>
                        </m:rPr>
                        <a:rPr lang="fr-FR" sz="1600" i="1">
                          <a:ln>
                            <a:solidFill>
                              <a:srgbClr val="0070C0"/>
                            </a:solidFill>
                          </a:ln>
                          <a:solidFill>
                            <a:srgbClr val="0070C0"/>
                          </a:solidFill>
                          <a:latin typeface="Cambria Math" panose="02040503050406030204" pitchFamily="18" charset="0"/>
                        </a:rPr>
                        <m:t>exp</m:t>
                      </m:r>
                      <m:r>
                        <a:rPr lang="fr-FR" sz="1600" i="1">
                          <a:ln>
                            <a:solidFill>
                              <a:srgbClr val="0070C0"/>
                            </a:solidFill>
                          </a:ln>
                          <a:solidFill>
                            <a:srgbClr val="0070C0"/>
                          </a:solidFill>
                          <a:latin typeface="Cambria Math" panose="02040503050406030204" pitchFamily="18" charset="0"/>
                        </a:rPr>
                        <m:t> </m:t>
                      </m:r>
                      <m:d>
                        <m:dPr>
                          <m:begChr m:val="["/>
                          <m:endChr m:val="]"/>
                          <m:ctrlPr>
                            <a:rPr lang="fr-FR" sz="1600" i="1">
                              <a:ln>
                                <a:solidFill>
                                  <a:srgbClr val="0070C0"/>
                                </a:solidFill>
                              </a:ln>
                              <a:solidFill>
                                <a:srgbClr val="0070C0"/>
                              </a:solidFill>
                              <a:latin typeface="Cambria Math" panose="02040503050406030204" pitchFamily="18" charset="0"/>
                            </a:rPr>
                          </m:ctrlPr>
                        </m:dPr>
                        <m:e>
                          <m:r>
                            <a:rPr lang="fr-FR" sz="1600" i="1">
                              <a:ln>
                                <a:solidFill>
                                  <a:srgbClr val="0070C0"/>
                                </a:solidFill>
                              </a:ln>
                              <a:solidFill>
                                <a:srgbClr val="0070C0"/>
                              </a:solidFill>
                              <a:latin typeface="Cambria Math" panose="02040503050406030204" pitchFamily="18" charset="0"/>
                            </a:rPr>
                            <m:t>−</m:t>
                          </m:r>
                          <m:f>
                            <m:fPr>
                              <m:ctrlPr>
                                <a:rPr lang="fr-FR" sz="1600" i="1">
                                  <a:ln>
                                    <a:solidFill>
                                      <a:srgbClr val="0070C0"/>
                                    </a:solidFill>
                                  </a:ln>
                                  <a:solidFill>
                                    <a:srgbClr val="0070C0"/>
                                  </a:solidFill>
                                  <a:latin typeface="Cambria Math" panose="02040503050406030204" pitchFamily="18" charset="0"/>
                                </a:rPr>
                              </m:ctrlPr>
                            </m:fPr>
                            <m:num>
                              <m:r>
                                <a:rPr lang="fr-FR" sz="1600" i="1">
                                  <a:ln>
                                    <a:solidFill>
                                      <a:srgbClr val="0070C0"/>
                                    </a:solidFill>
                                  </a:ln>
                                  <a:solidFill>
                                    <a:srgbClr val="0070C0"/>
                                  </a:solidFill>
                                  <a:latin typeface="Cambria Math" panose="02040503050406030204" pitchFamily="18" charset="0"/>
                                </a:rPr>
                                <m:t>1</m:t>
                              </m:r>
                            </m:num>
                            <m:den>
                              <m:sSub>
                                <m:sSubPr>
                                  <m:ctrlPr>
                                    <a:rPr lang="fr-FR" sz="1600" i="1">
                                      <a:ln>
                                        <a:solidFill>
                                          <a:srgbClr val="0070C0"/>
                                        </a:solidFill>
                                      </a:ln>
                                      <a:solidFill>
                                        <a:srgbClr val="0070C0"/>
                                      </a:solidFill>
                                      <a:latin typeface="Cambria Math" panose="02040503050406030204" pitchFamily="18" charset="0"/>
                                    </a:rPr>
                                  </m:ctrlPr>
                                </m:sSubPr>
                                <m:e>
                                  <m:r>
                                    <a:rPr lang="fr-FR" sz="1600" i="1">
                                      <a:ln>
                                        <a:solidFill>
                                          <a:srgbClr val="0070C0"/>
                                        </a:solidFill>
                                      </a:ln>
                                      <a:solidFill>
                                        <a:srgbClr val="0070C0"/>
                                      </a:solidFill>
                                      <a:latin typeface="Cambria Math" panose="02040503050406030204" pitchFamily="18" charset="0"/>
                                    </a:rPr>
                                    <m:t>𝜏</m:t>
                                  </m:r>
                                </m:e>
                                <m:sub>
                                  <m:r>
                                    <a:rPr lang="fr-FR" sz="1600" i="1">
                                      <a:ln>
                                        <a:solidFill>
                                          <a:srgbClr val="0070C0"/>
                                        </a:solidFill>
                                      </a:ln>
                                      <a:solidFill>
                                        <a:srgbClr val="0070C0"/>
                                      </a:solidFill>
                                      <a:latin typeface="Cambria Math" panose="02040503050406030204" pitchFamily="18" charset="0"/>
                                    </a:rPr>
                                    <m:t>𝜇</m:t>
                                  </m:r>
                                </m:sub>
                              </m:sSub>
                            </m:den>
                          </m:f>
                          <m:nary>
                            <m:naryPr>
                              <m:ctrlPr>
                                <a:rPr lang="fr-FR" sz="1600" i="1">
                                  <a:ln>
                                    <a:solidFill>
                                      <a:srgbClr val="0070C0"/>
                                    </a:solidFill>
                                  </a:ln>
                                  <a:solidFill>
                                    <a:srgbClr val="0070C0"/>
                                  </a:solidFill>
                                  <a:latin typeface="Cambria Math" panose="02040503050406030204" pitchFamily="18" charset="0"/>
                                </a:rPr>
                              </m:ctrlPr>
                            </m:naryPr>
                            <m:sub>
                              <m:r>
                                <m:rPr>
                                  <m:brk m:alnAt="23"/>
                                </m:rPr>
                                <a:rPr lang="fr-FR" sz="1600" i="1">
                                  <a:ln>
                                    <a:solidFill>
                                      <a:srgbClr val="0070C0"/>
                                    </a:solidFill>
                                  </a:ln>
                                  <a:solidFill>
                                    <a:srgbClr val="0070C0"/>
                                  </a:solidFill>
                                  <a:latin typeface="Cambria Math" panose="02040503050406030204" pitchFamily="18" charset="0"/>
                                </a:rPr>
                                <m:t>0</m:t>
                              </m:r>
                            </m:sub>
                            <m:sup>
                              <m:sSub>
                                <m:sSubPr>
                                  <m:ctrlPr>
                                    <a:rPr lang="fr-FR" sz="1600" i="1">
                                      <a:ln>
                                        <a:solidFill>
                                          <a:srgbClr val="0070C0"/>
                                        </a:solidFill>
                                      </a:ln>
                                      <a:solidFill>
                                        <a:srgbClr val="0070C0"/>
                                      </a:solidFill>
                                      <a:latin typeface="Cambria Math" panose="02040503050406030204" pitchFamily="18" charset="0"/>
                                    </a:rPr>
                                  </m:ctrlPr>
                                </m:sSubPr>
                                <m:e>
                                  <m:r>
                                    <a:rPr lang="fr-FR" sz="1600" i="1">
                                      <a:ln>
                                        <a:solidFill>
                                          <a:srgbClr val="0070C0"/>
                                        </a:solidFill>
                                      </a:ln>
                                      <a:solidFill>
                                        <a:srgbClr val="0070C0"/>
                                      </a:solidFill>
                                      <a:latin typeface="Cambria Math" panose="02040503050406030204" pitchFamily="18" charset="0"/>
                                    </a:rPr>
                                    <m:t>𝜏</m:t>
                                  </m:r>
                                </m:e>
                                <m:sub>
                                  <m:r>
                                    <a:rPr lang="fr-FR" sz="1600" i="1">
                                      <a:ln>
                                        <a:solidFill>
                                          <a:srgbClr val="0070C0"/>
                                        </a:solidFill>
                                      </a:ln>
                                      <a:solidFill>
                                        <a:srgbClr val="0070C0"/>
                                      </a:solidFill>
                                      <a:latin typeface="Cambria Math" panose="02040503050406030204" pitchFamily="18" charset="0"/>
                                    </a:rPr>
                                    <m:t>𝑎𝑐𝑐</m:t>
                                  </m:r>
                                </m:sub>
                              </m:sSub>
                            </m:sup>
                            <m:e>
                              <m:f>
                                <m:fPr>
                                  <m:ctrlPr>
                                    <a:rPr lang="fr-FR" sz="1600" i="1">
                                      <a:ln>
                                        <a:solidFill>
                                          <a:srgbClr val="0070C0"/>
                                        </a:solidFill>
                                      </a:ln>
                                      <a:solidFill>
                                        <a:srgbClr val="0070C0"/>
                                      </a:solidFill>
                                      <a:latin typeface="Cambria Math" panose="02040503050406030204" pitchFamily="18" charset="0"/>
                                    </a:rPr>
                                  </m:ctrlPr>
                                </m:fPr>
                                <m:num>
                                  <m:r>
                                    <a:rPr lang="fr-FR" sz="1600" i="1">
                                      <a:ln>
                                        <a:solidFill>
                                          <a:srgbClr val="0070C0"/>
                                        </a:solidFill>
                                      </a:ln>
                                      <a:solidFill>
                                        <a:srgbClr val="0070C0"/>
                                      </a:solidFill>
                                      <a:latin typeface="Cambria Math" panose="02040503050406030204" pitchFamily="18" charset="0"/>
                                    </a:rPr>
                                    <m:t>𝑑𝑡</m:t>
                                  </m:r>
                                </m:num>
                                <m:den>
                                  <m:r>
                                    <a:rPr lang="fr-FR" sz="1600" i="1">
                                      <a:ln>
                                        <a:solidFill>
                                          <a:srgbClr val="0070C0"/>
                                        </a:solidFill>
                                      </a:ln>
                                      <a:solidFill>
                                        <a:srgbClr val="0070C0"/>
                                      </a:solidFill>
                                      <a:latin typeface="Cambria Math" panose="02040503050406030204" pitchFamily="18" charset="0"/>
                                    </a:rPr>
                                    <m:t>𝛾</m:t>
                                  </m:r>
                                  <m:d>
                                    <m:dPr>
                                      <m:ctrlPr>
                                        <a:rPr lang="fr-FR" sz="1600" i="1">
                                          <a:ln>
                                            <a:solidFill>
                                              <a:srgbClr val="0070C0"/>
                                            </a:solidFill>
                                          </a:ln>
                                          <a:solidFill>
                                            <a:srgbClr val="0070C0"/>
                                          </a:solidFill>
                                          <a:latin typeface="Cambria Math" panose="02040503050406030204" pitchFamily="18" charset="0"/>
                                        </a:rPr>
                                      </m:ctrlPr>
                                    </m:dPr>
                                    <m:e>
                                      <m:r>
                                        <a:rPr lang="fr-FR" sz="1600" i="1">
                                          <a:ln>
                                            <a:solidFill>
                                              <a:srgbClr val="0070C0"/>
                                            </a:solidFill>
                                          </a:ln>
                                          <a:solidFill>
                                            <a:srgbClr val="0070C0"/>
                                          </a:solidFill>
                                          <a:latin typeface="Cambria Math" panose="02040503050406030204" pitchFamily="18" charset="0"/>
                                        </a:rPr>
                                        <m:t>𝑡</m:t>
                                      </m:r>
                                    </m:e>
                                  </m:d>
                                </m:den>
                              </m:f>
                            </m:e>
                          </m:nary>
                        </m:e>
                      </m:d>
                    </m:oMath>
                  </m:oMathPara>
                </a14:m>
                <a:endParaRPr lang="fr-FR" sz="1600" dirty="0" smtClean="0">
                  <a:ln>
                    <a:solidFill>
                      <a:srgbClr val="0070C0"/>
                    </a:solidFill>
                  </a:ln>
                  <a:solidFill>
                    <a:srgbClr val="002060"/>
                  </a:solidFill>
                </a:endParaRPr>
              </a:p>
              <a:p>
                <a:r>
                  <a:rPr lang="en-US" sz="1600" dirty="0" smtClean="0"/>
                  <a:t>Depends </a:t>
                </a:r>
                <a:r>
                  <a:rPr lang="en-US" sz="1600" dirty="0"/>
                  <a:t>only on injection and extraction </a:t>
                </a:r>
                <a:r>
                  <a:rPr lang="en-US" sz="1600" dirty="0" smtClean="0"/>
                  <a:t>energies and ramp strategy</a:t>
                </a:r>
              </a:p>
              <a:p>
                <a:pPr lvl="1"/>
                <a:r>
                  <a:rPr lang="en-US" sz="1200" b="1" dirty="0" smtClean="0">
                    <a:solidFill>
                      <a:srgbClr val="FF0000"/>
                    </a:solidFill>
                  </a:rPr>
                  <a:t>Independent </a:t>
                </a:r>
                <a:r>
                  <a:rPr lang="en-US" sz="1200" b="1" dirty="0">
                    <a:solidFill>
                      <a:srgbClr val="FF0000"/>
                    </a:solidFill>
                  </a:rPr>
                  <a:t>of accelerator type or ring </a:t>
                </a:r>
                <a:r>
                  <a:rPr lang="en-US" sz="1200" b="1" dirty="0" smtClean="0">
                    <a:solidFill>
                      <a:srgbClr val="FF0000"/>
                    </a:solidFill>
                  </a:rPr>
                  <a:t>size</a:t>
                </a:r>
                <a:endParaRPr lang="fr-FR" sz="1200" b="1" dirty="0" smtClean="0">
                  <a:solidFill>
                    <a:srgbClr val="FF0000"/>
                  </a:solidFill>
                </a:endParaRPr>
              </a:p>
            </p:txBody>
          </p:sp>
        </mc:Choice>
        <mc:Fallback xmlns="">
          <p:sp>
            <p:nvSpPr>
              <p:cNvPr id="2" name="Espace réservé du contenu 1"/>
              <p:cNvSpPr>
                <a:spLocks noGrp="1" noRot="1" noChangeAspect="1" noMove="1" noResize="1" noEditPoints="1" noAdjustHandles="1" noChangeArrowheads="1" noChangeShapeType="1" noTextEdit="1"/>
              </p:cNvSpPr>
              <p:nvPr>
                <p:ph sz="quarter" idx="12"/>
              </p:nvPr>
            </p:nvSpPr>
            <p:spPr>
              <a:blipFill>
                <a:blip r:embed="rId2"/>
                <a:stretch>
                  <a:fillRect l="-220" t="-1379"/>
                </a:stretch>
              </a:blipFill>
              <a:ln>
                <a:noFill/>
              </a:ln>
            </p:spPr>
            <p:txBody>
              <a:bodyPr/>
              <a:lstStyle/>
              <a:p>
                <a:r>
                  <a:rPr lang="fr-FR">
                    <a:noFill/>
                  </a:rPr>
                  <a:t> </a:t>
                </a:r>
              </a:p>
            </p:txBody>
          </p:sp>
        </mc:Fallback>
      </mc:AlternateContent>
      <p:sp>
        <p:nvSpPr>
          <p:cNvPr id="3" name="Espace réservé du numéro de diapositive 2"/>
          <p:cNvSpPr>
            <a:spLocks noGrp="1"/>
          </p:cNvSpPr>
          <p:nvPr>
            <p:ph type="sldNum" sz="quarter" idx="4"/>
          </p:nvPr>
        </p:nvSpPr>
        <p:spPr/>
        <p:txBody>
          <a:bodyPr/>
          <a:lstStyle/>
          <a:p>
            <a:fld id="{974172A1-1CBF-0B40-9234-7D4D80EC19EA}" type="slidenum">
              <a:rPr lang="en-GB" smtClean="0"/>
              <a:pPr/>
              <a:t>8</a:t>
            </a:fld>
            <a:endParaRPr lang="en-GB" dirty="0"/>
          </a:p>
        </p:txBody>
      </p:sp>
      <p:sp>
        <p:nvSpPr>
          <p:cNvPr id="4" name="Titre 3"/>
          <p:cNvSpPr>
            <a:spLocks noGrp="1"/>
          </p:cNvSpPr>
          <p:nvPr>
            <p:ph type="title"/>
          </p:nvPr>
        </p:nvSpPr>
        <p:spPr/>
        <p:txBody>
          <a:bodyPr/>
          <a:lstStyle/>
          <a:p>
            <a:r>
              <a:rPr lang="fr-FR" dirty="0" smtClean="0"/>
              <a:t>How </a:t>
            </a:r>
            <a:r>
              <a:rPr lang="fr-FR" dirty="0" err="1" smtClean="0"/>
              <a:t>fast</a:t>
            </a:r>
            <a:r>
              <a:rPr lang="fr-FR" dirty="0" smtClean="0"/>
              <a:t>?</a:t>
            </a:r>
            <a:br>
              <a:rPr lang="fr-FR" dirty="0" smtClean="0"/>
            </a:br>
            <a:r>
              <a:rPr lang="fr-FR" dirty="0" err="1" smtClean="0"/>
              <a:t>Survival</a:t>
            </a:r>
            <a:r>
              <a:rPr lang="fr-FR" dirty="0" smtClean="0"/>
              <a:t> rate</a:t>
            </a:r>
            <a:endParaRPr lang="fr-FR" dirty="0"/>
          </a:p>
        </p:txBody>
      </p:sp>
    </p:spTree>
    <p:extLst>
      <p:ext uri="{BB962C8B-B14F-4D97-AF65-F5344CB8AC3E}">
        <p14:creationId xmlns:p14="http://schemas.microsoft.com/office/powerpoint/2010/main" val="4122110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au 4"/>
              <p:cNvGraphicFramePr>
                <a:graphicFrameLocks noGrp="1"/>
              </p:cNvGraphicFramePr>
              <p:nvPr>
                <p:extLst>
                  <p:ext uri="{D42A27DB-BD31-4B8C-83A1-F6EECF244321}">
                    <p14:modId xmlns:p14="http://schemas.microsoft.com/office/powerpoint/2010/main" val="1778689282"/>
                  </p:ext>
                </p:extLst>
              </p:nvPr>
            </p:nvGraphicFramePr>
            <p:xfrm>
              <a:off x="107504" y="1155304"/>
              <a:ext cx="8936356" cy="3171254"/>
            </p:xfrm>
            <a:graphic>
              <a:graphicData uri="http://schemas.openxmlformats.org/drawingml/2006/table">
                <a:tbl>
                  <a:tblPr firstRow="1" bandRow="1">
                    <a:tableStyleId>{5C22544A-7EE6-4342-B048-85BDC9FD1C3A}</a:tableStyleId>
                  </a:tblPr>
                  <a:tblGrid>
                    <a:gridCol w="1592580">
                      <a:extLst>
                        <a:ext uri="{9D8B030D-6E8A-4147-A177-3AD203B41FA5}">
                          <a16:colId xmlns:a16="http://schemas.microsoft.com/office/drawing/2014/main" val="3822776962"/>
                        </a:ext>
                      </a:extLst>
                    </a:gridCol>
                    <a:gridCol w="3394901">
                      <a:extLst>
                        <a:ext uri="{9D8B030D-6E8A-4147-A177-3AD203B41FA5}">
                          <a16:colId xmlns:a16="http://schemas.microsoft.com/office/drawing/2014/main" val="4188118074"/>
                        </a:ext>
                      </a:extLst>
                    </a:gridCol>
                    <a:gridCol w="3948875">
                      <a:extLst>
                        <a:ext uri="{9D8B030D-6E8A-4147-A177-3AD203B41FA5}">
                          <a16:colId xmlns:a16="http://schemas.microsoft.com/office/drawing/2014/main" val="1342293840"/>
                        </a:ext>
                      </a:extLst>
                    </a:gridCol>
                  </a:tblGrid>
                  <a:tr h="370840">
                    <a:tc>
                      <a:txBody>
                        <a:bodyPr/>
                        <a:lstStyle/>
                        <a:p>
                          <a:endParaRPr lang="fr-FR" sz="1400" dirty="0"/>
                        </a:p>
                      </a:txBody>
                      <a:tcPr anchor="ctr"/>
                    </a:tc>
                    <a:tc>
                      <a:txBody>
                        <a:bodyPr/>
                        <a:lstStyle/>
                        <a:p>
                          <a:pPr algn="ctr"/>
                          <a:r>
                            <a:rPr lang="fr-FR" sz="1400" dirty="0" err="1" smtClean="0"/>
                            <a:t>Linear</a:t>
                          </a:r>
                          <a:endParaRPr lang="fr-FR" sz="1400" dirty="0"/>
                        </a:p>
                      </a:txBody>
                      <a:tcPr anchor="ctr"/>
                    </a:tc>
                    <a:tc>
                      <a:txBody>
                        <a:bodyPr/>
                        <a:lstStyle/>
                        <a:p>
                          <a:pPr algn="ctr"/>
                          <a:r>
                            <a:rPr lang="fr-FR" sz="1400" dirty="0" err="1" smtClean="0"/>
                            <a:t>Sinusoidal</a:t>
                          </a:r>
                          <a:endParaRPr lang="fr-FR" sz="1400" dirty="0"/>
                        </a:p>
                      </a:txBody>
                      <a:tcPr anchor="ctr"/>
                    </a:tc>
                    <a:extLst>
                      <a:ext uri="{0D108BD9-81ED-4DB2-BD59-A6C34878D82A}">
                        <a16:rowId xmlns:a16="http://schemas.microsoft.com/office/drawing/2014/main" val="4091728392"/>
                      </a:ext>
                    </a:extLst>
                  </a:tr>
                  <a:tr h="370840">
                    <a:tc>
                      <a:txBody>
                        <a:bodyPr/>
                        <a:lstStyle/>
                        <a:p>
                          <a:r>
                            <a:rPr lang="fr-FR" sz="1400" dirty="0" err="1" smtClean="0"/>
                            <a:t>Energy</a:t>
                          </a:r>
                          <a:r>
                            <a:rPr lang="fr-FR" sz="1400" dirty="0" smtClean="0"/>
                            <a:t> </a:t>
                          </a:r>
                          <a:r>
                            <a:rPr lang="fr-FR" sz="1400" dirty="0" err="1" smtClean="0"/>
                            <a:t>ramp</a:t>
                          </a:r>
                          <a:endParaRPr lang="fr-FR" sz="1400" dirty="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fr-FR" sz="1400" b="0" i="0" smtClean="0">
                                    <a:latin typeface="Cambria Math" panose="02040503050406030204" pitchFamily="18" charset="0"/>
                                  </a:rPr>
                                  <m:t>E</m:t>
                                </m:r>
                                <m:d>
                                  <m:dPr>
                                    <m:ctrlPr>
                                      <a:rPr lang="fr-FR" sz="1400" i="1">
                                        <a:latin typeface="Cambria Math" panose="02040503050406030204" pitchFamily="18" charset="0"/>
                                      </a:rPr>
                                    </m:ctrlPr>
                                  </m:dPr>
                                  <m:e>
                                    <m:r>
                                      <a:rPr lang="fr-FR" sz="1400">
                                        <a:latin typeface="Cambria Math" panose="02040503050406030204" pitchFamily="18" charset="0"/>
                                      </a:rPr>
                                      <m:t>𝑡</m:t>
                                    </m:r>
                                  </m:e>
                                </m:d>
                                <m:r>
                                  <a:rPr lang="fr-FR" sz="1400">
                                    <a:latin typeface="Cambria Math" panose="02040503050406030204" pitchFamily="18" charset="0"/>
                                  </a:rPr>
                                  <m:t>=</m:t>
                                </m:r>
                                <m:sSub>
                                  <m:sSubPr>
                                    <m:ctrlPr>
                                      <a:rPr lang="fr-FR" sz="1400" i="1" smtClean="0">
                                        <a:latin typeface="Cambria Math" panose="02040503050406030204" pitchFamily="18" charset="0"/>
                                      </a:rPr>
                                    </m:ctrlPr>
                                  </m:sSubPr>
                                  <m:e>
                                    <m:r>
                                      <m:rPr>
                                        <m:sty m:val="p"/>
                                      </m:rPr>
                                      <a:rPr lang="fr-FR" sz="1400" b="0" i="0" smtClean="0">
                                        <a:latin typeface="Cambria Math" panose="02040503050406030204" pitchFamily="18" charset="0"/>
                                      </a:rPr>
                                      <m:t>E</m:t>
                                    </m:r>
                                  </m:e>
                                  <m:sub>
                                    <m:r>
                                      <a:rPr lang="fr-FR" sz="1400">
                                        <a:latin typeface="Cambria Math" panose="02040503050406030204" pitchFamily="18" charset="0"/>
                                      </a:rPr>
                                      <m:t>𝑖𝑛𝑗</m:t>
                                    </m:r>
                                  </m:sub>
                                </m:sSub>
                                <m:r>
                                  <a:rPr lang="fr-FR" sz="1400">
                                    <a:latin typeface="Cambria Math" panose="02040503050406030204" pitchFamily="18" charset="0"/>
                                  </a:rPr>
                                  <m:t>+</m:t>
                                </m:r>
                                <m:sSub>
                                  <m:sSubPr>
                                    <m:ctrlPr>
                                      <a:rPr lang="fr-FR" sz="1400" i="1">
                                        <a:latin typeface="Cambria Math" panose="02040503050406030204" pitchFamily="18" charset="0"/>
                                      </a:rPr>
                                    </m:ctrlPr>
                                  </m:sSubPr>
                                  <m:e>
                                    <m:r>
                                      <a:rPr lang="fr-FR" sz="1400" i="1">
                                        <a:latin typeface="Cambria Math" panose="02040503050406030204" pitchFamily="18" charset="0"/>
                                      </a:rPr>
                                      <m:t>𝐺</m:t>
                                    </m:r>
                                  </m:e>
                                  <m:sub>
                                    <m:r>
                                      <a:rPr lang="fr-FR" sz="1400" i="1">
                                        <a:latin typeface="Cambria Math" panose="02040503050406030204" pitchFamily="18" charset="0"/>
                                      </a:rPr>
                                      <m:t>𝑎𝑐𝑐</m:t>
                                    </m:r>
                                    <m:r>
                                      <a:rPr lang="fr-FR" sz="1400" b="0" i="1" smtClean="0">
                                        <a:latin typeface="Cambria Math" panose="02040503050406030204" pitchFamily="18" charset="0"/>
                                      </a:rPr>
                                      <m:t>, </m:t>
                                    </m:r>
                                    <m:r>
                                      <a:rPr lang="fr-FR" sz="1400" b="0" i="1" smtClean="0">
                                        <a:latin typeface="Cambria Math" panose="02040503050406030204" pitchFamily="18" charset="0"/>
                                      </a:rPr>
                                      <m:t>𝑙𝑖𝑛</m:t>
                                    </m:r>
                                  </m:sub>
                                </m:sSub>
                                <m:r>
                                  <a:rPr lang="fr-FR" sz="1400" b="0" i="1" smtClean="0">
                                    <a:latin typeface="Cambria Math" panose="02040503050406030204" pitchFamily="18" charset="0"/>
                                  </a:rPr>
                                  <m:t> </m:t>
                                </m:r>
                                <m:r>
                                  <a:rPr lang="fr-FR" sz="1400" b="0" i="1" smtClean="0">
                                    <a:latin typeface="Cambria Math" panose="02040503050406030204" pitchFamily="18" charset="0"/>
                                  </a:rPr>
                                  <m:t>𝑒</m:t>
                                </m:r>
                                <m:r>
                                  <a:rPr lang="fr-FR" sz="1400" b="0" i="1" smtClean="0">
                                    <a:latin typeface="Cambria Math" panose="02040503050406030204" pitchFamily="18" charset="0"/>
                                  </a:rPr>
                                  <m:t> </m:t>
                                </m:r>
                                <m:r>
                                  <a:rPr lang="fr-FR" sz="1400" b="0" i="1" smtClean="0">
                                    <a:latin typeface="Cambria Math" panose="02040503050406030204" pitchFamily="18" charset="0"/>
                                  </a:rPr>
                                  <m:t>𝑐</m:t>
                                </m:r>
                                <m:r>
                                  <a:rPr lang="fr-FR" sz="1400" b="0" i="1" smtClean="0">
                                    <a:latin typeface="Cambria Math" panose="02040503050406030204" pitchFamily="18" charset="0"/>
                                  </a:rPr>
                                  <m:t> </m:t>
                                </m:r>
                                <m:r>
                                  <a:rPr lang="fr-FR" sz="1400">
                                    <a:latin typeface="Cambria Math" panose="02040503050406030204" pitchFamily="18" charset="0"/>
                                  </a:rPr>
                                  <m:t>𝑡</m:t>
                                </m:r>
                                <m:r>
                                  <a:rPr lang="fr-FR" sz="1400" i="1">
                                    <a:latin typeface="Cambria Math" panose="02040503050406030204" pitchFamily="18" charset="0"/>
                                  </a:rPr>
                                  <m:t> </m:t>
                                </m:r>
                              </m:oMath>
                            </m:oMathPara>
                          </a14:m>
                          <a:endParaRPr lang="fr-FR" sz="1400" dirty="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fr-FR" sz="1400" b="0" i="0" smtClean="0">
                                    <a:latin typeface="Cambria Math" panose="02040503050406030204" pitchFamily="18" charset="0"/>
                                  </a:rPr>
                                  <m:t>E</m:t>
                                </m:r>
                                <m:d>
                                  <m:dPr>
                                    <m:ctrlPr>
                                      <a:rPr lang="fr-FR" sz="1400" i="1">
                                        <a:latin typeface="Cambria Math" panose="02040503050406030204" pitchFamily="18" charset="0"/>
                                      </a:rPr>
                                    </m:ctrlPr>
                                  </m:dPr>
                                  <m:e>
                                    <m:r>
                                      <a:rPr lang="fr-FR" sz="1400">
                                        <a:latin typeface="Cambria Math" panose="02040503050406030204" pitchFamily="18" charset="0"/>
                                      </a:rPr>
                                      <m:t>𝑡</m:t>
                                    </m:r>
                                  </m:e>
                                </m:d>
                                <m:r>
                                  <a:rPr lang="fr-FR" sz="1400">
                                    <a:latin typeface="Cambria Math" panose="02040503050406030204" pitchFamily="18" charset="0"/>
                                  </a:rPr>
                                  <m:t>=</m:t>
                                </m:r>
                                <m:f>
                                  <m:fPr>
                                    <m:ctrlPr>
                                      <a:rPr lang="fr-FR" sz="1400" i="1">
                                        <a:latin typeface="Cambria Math" panose="02040503050406030204" pitchFamily="18" charset="0"/>
                                      </a:rPr>
                                    </m:ctrlPr>
                                  </m:fPr>
                                  <m:num>
                                    <m:sSub>
                                      <m:sSubPr>
                                        <m:ctrlPr>
                                          <a:rPr lang="fr-FR" sz="1400" i="1">
                                            <a:latin typeface="Cambria Math" panose="02040503050406030204" pitchFamily="18" charset="0"/>
                                          </a:rPr>
                                        </m:ctrlPr>
                                      </m:sSubPr>
                                      <m:e>
                                        <m:r>
                                          <m:rPr>
                                            <m:sty m:val="p"/>
                                          </m:rPr>
                                          <a:rPr lang="fr-FR" sz="1400" b="0" i="0" smtClean="0">
                                            <a:latin typeface="Cambria Math" panose="02040503050406030204" pitchFamily="18" charset="0"/>
                                          </a:rPr>
                                          <m:t>E</m:t>
                                        </m:r>
                                      </m:e>
                                      <m:sub>
                                        <m:r>
                                          <a:rPr lang="fr-FR" sz="1400">
                                            <a:latin typeface="Cambria Math" panose="02040503050406030204" pitchFamily="18" charset="0"/>
                                          </a:rPr>
                                          <m:t>𝑒𝑥𝑡</m:t>
                                        </m:r>
                                      </m:sub>
                                    </m:sSub>
                                    <m:r>
                                      <a:rPr lang="fr-FR" sz="1400" b="0" i="0" smtClean="0">
                                        <a:latin typeface="Cambria Math" panose="02040503050406030204" pitchFamily="18" charset="0"/>
                                      </a:rPr>
                                      <m:t>+</m:t>
                                    </m:r>
                                    <m:sSub>
                                      <m:sSubPr>
                                        <m:ctrlPr>
                                          <a:rPr lang="fr-FR" sz="1400" i="1">
                                            <a:latin typeface="Cambria Math" panose="02040503050406030204" pitchFamily="18" charset="0"/>
                                          </a:rPr>
                                        </m:ctrlPr>
                                      </m:sSubPr>
                                      <m:e>
                                        <m:r>
                                          <m:rPr>
                                            <m:sty m:val="p"/>
                                          </m:rPr>
                                          <a:rPr lang="fr-FR" sz="1400" b="0" i="0" smtClean="0">
                                            <a:latin typeface="Cambria Math" panose="02040503050406030204" pitchFamily="18" charset="0"/>
                                          </a:rPr>
                                          <m:t>E</m:t>
                                        </m:r>
                                      </m:e>
                                      <m:sub>
                                        <m:r>
                                          <a:rPr lang="fr-FR" sz="1400">
                                            <a:latin typeface="Cambria Math" panose="02040503050406030204" pitchFamily="18" charset="0"/>
                                          </a:rPr>
                                          <m:t>𝑖𝑛𝑗</m:t>
                                        </m:r>
                                      </m:sub>
                                    </m:sSub>
                                  </m:num>
                                  <m:den>
                                    <m:r>
                                      <a:rPr lang="fr-FR" sz="1400" b="0" i="1" smtClean="0">
                                        <a:latin typeface="Cambria Math" panose="02040503050406030204" pitchFamily="18" charset="0"/>
                                      </a:rPr>
                                      <m:t>2</m:t>
                                    </m:r>
                                  </m:den>
                                </m:f>
                                <m:r>
                                  <a:rPr lang="fr-FR" sz="1400" b="0" i="0" smtClean="0">
                                    <a:latin typeface="Cambria Math" panose="02040503050406030204" pitchFamily="18" charset="0"/>
                                  </a:rPr>
                                  <m:t>−</m:t>
                                </m:r>
                                <m:sSub>
                                  <m:sSubPr>
                                    <m:ctrlPr>
                                      <a:rPr lang="fr-FR" sz="1400" i="1">
                                        <a:latin typeface="Cambria Math" panose="02040503050406030204" pitchFamily="18" charset="0"/>
                                      </a:rPr>
                                    </m:ctrlPr>
                                  </m:sSubPr>
                                  <m:e>
                                    <m:r>
                                      <m:rPr>
                                        <m:sty m:val="p"/>
                                      </m:rPr>
                                      <a:rPr lang="fr-FR" sz="1400">
                                        <a:latin typeface="Cambria Math" panose="02040503050406030204" pitchFamily="18" charset="0"/>
                                      </a:rPr>
                                      <m:t>G</m:t>
                                    </m:r>
                                  </m:e>
                                  <m:sub>
                                    <m:r>
                                      <m:rPr>
                                        <m:sty m:val="p"/>
                                      </m:rPr>
                                      <a:rPr lang="fr-FR" sz="1400">
                                        <a:latin typeface="Cambria Math" panose="02040503050406030204" pitchFamily="18" charset="0"/>
                                      </a:rPr>
                                      <m:t>acc</m:t>
                                    </m:r>
                                    <m:r>
                                      <a:rPr lang="fr-FR" sz="1400" b="0" i="0" smtClean="0">
                                        <a:latin typeface="Cambria Math" panose="02040503050406030204" pitchFamily="18" charset="0"/>
                                      </a:rPr>
                                      <m:t>, </m:t>
                                    </m:r>
                                    <m:r>
                                      <m:rPr>
                                        <m:sty m:val="p"/>
                                      </m:rPr>
                                      <a:rPr lang="fr-FR" sz="1400" b="0" i="0" smtClean="0">
                                        <a:latin typeface="Cambria Math" panose="02040503050406030204" pitchFamily="18" charset="0"/>
                                      </a:rPr>
                                      <m:t>sin</m:t>
                                    </m:r>
                                  </m:sub>
                                </m:sSub>
                                <m:f>
                                  <m:fPr>
                                    <m:ctrlPr>
                                      <a:rPr lang="fr-FR" sz="1400" b="0" i="1" smtClean="0">
                                        <a:latin typeface="Cambria Math" panose="02040503050406030204" pitchFamily="18" charset="0"/>
                                      </a:rPr>
                                    </m:ctrlPr>
                                  </m:fPr>
                                  <m:num>
                                    <m:r>
                                      <m:rPr>
                                        <m:sty m:val="p"/>
                                      </m:rPr>
                                      <a:rPr lang="fr-FR" sz="1400">
                                        <a:latin typeface="Cambria Math" panose="02040503050406030204" pitchFamily="18" charset="0"/>
                                      </a:rPr>
                                      <m:t>e</m:t>
                                    </m:r>
                                    <m:r>
                                      <a:rPr lang="fr-FR" sz="1400">
                                        <a:latin typeface="Cambria Math" panose="02040503050406030204" pitchFamily="18" charset="0"/>
                                      </a:rPr>
                                      <m:t> </m:t>
                                    </m:r>
                                    <m:r>
                                      <m:rPr>
                                        <m:sty m:val="p"/>
                                      </m:rPr>
                                      <a:rPr lang="fr-FR" sz="1400">
                                        <a:latin typeface="Cambria Math" panose="02040503050406030204" pitchFamily="18" charset="0"/>
                                      </a:rPr>
                                      <m:t>c</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𝜏</m:t>
                                        </m:r>
                                      </m:e>
                                      <m:sub>
                                        <m:r>
                                          <a:rPr lang="fr-FR" sz="1400" b="0" i="1" smtClean="0">
                                            <a:latin typeface="Cambria Math" panose="02040503050406030204" pitchFamily="18" charset="0"/>
                                          </a:rPr>
                                          <m:t>𝑎𝑐𝑐</m:t>
                                        </m:r>
                                        <m:r>
                                          <a:rPr lang="fr-FR" sz="1400" b="0" i="1" smtClean="0">
                                            <a:latin typeface="Cambria Math" panose="02040503050406030204" pitchFamily="18" charset="0"/>
                                          </a:rPr>
                                          <m:t>,</m:t>
                                        </m:r>
                                        <m:r>
                                          <a:rPr lang="fr-FR" sz="1400" b="0" i="1" smtClean="0">
                                            <a:latin typeface="Cambria Math" panose="02040503050406030204" pitchFamily="18" charset="0"/>
                                          </a:rPr>
                                          <m:t>𝑠𝑖𝑛</m:t>
                                        </m:r>
                                      </m:sub>
                                    </m:sSub>
                                  </m:num>
                                  <m:den>
                                    <m:r>
                                      <a:rPr lang="fr-FR" sz="1400" b="0" i="1" smtClean="0">
                                        <a:latin typeface="Cambria Math" panose="02040503050406030204" pitchFamily="18" charset="0"/>
                                      </a:rPr>
                                      <m:t>𝜋</m:t>
                                    </m:r>
                                  </m:den>
                                </m:f>
                                <m:r>
                                  <m:rPr>
                                    <m:sty m:val="p"/>
                                  </m:rPr>
                                  <a:rPr lang="fr-FR" sz="1400" b="0" i="0" smtClean="0">
                                    <a:latin typeface="Cambria Math" panose="02040503050406030204" pitchFamily="18" charset="0"/>
                                  </a:rPr>
                                  <m:t>cos</m:t>
                                </m:r>
                                <m:f>
                                  <m:fPr>
                                    <m:ctrlPr>
                                      <a:rPr lang="fr-FR" sz="1400" i="1">
                                        <a:latin typeface="Cambria Math" panose="02040503050406030204" pitchFamily="18" charset="0"/>
                                      </a:rPr>
                                    </m:ctrlPr>
                                  </m:fPr>
                                  <m:num>
                                    <m:r>
                                      <a:rPr lang="fr-FR" sz="1400" b="0" i="1" smtClean="0">
                                        <a:latin typeface="Cambria Math" panose="02040503050406030204" pitchFamily="18" charset="0"/>
                                      </a:rPr>
                                      <m:t>𝜋</m:t>
                                    </m:r>
                                    <m:r>
                                      <a:rPr lang="fr-FR" sz="1400" b="0" i="1" smtClean="0">
                                        <a:latin typeface="Cambria Math" panose="02040503050406030204" pitchFamily="18" charset="0"/>
                                      </a:rPr>
                                      <m:t>𝑡</m:t>
                                    </m:r>
                                  </m:num>
                                  <m:den>
                                    <m:sSub>
                                      <m:sSubPr>
                                        <m:ctrlPr>
                                          <a:rPr lang="fr-FR" sz="1400" i="1">
                                            <a:latin typeface="Cambria Math" panose="02040503050406030204" pitchFamily="18" charset="0"/>
                                          </a:rPr>
                                        </m:ctrlPr>
                                      </m:sSubPr>
                                      <m:e>
                                        <m:r>
                                          <a:rPr lang="fr-FR" sz="1400">
                                            <a:latin typeface="Cambria Math" panose="02040503050406030204" pitchFamily="18" charset="0"/>
                                          </a:rPr>
                                          <m:t>𝜏</m:t>
                                        </m:r>
                                      </m:e>
                                      <m:sub>
                                        <m:r>
                                          <a:rPr lang="fr-FR" sz="1400">
                                            <a:latin typeface="Cambria Math" panose="02040503050406030204" pitchFamily="18" charset="0"/>
                                          </a:rPr>
                                          <m:t>𝑎𝑐𝑐</m:t>
                                        </m:r>
                                        <m:r>
                                          <a:rPr lang="fr-FR" sz="1400" b="0" i="0" smtClean="0">
                                            <a:latin typeface="Cambria Math" panose="02040503050406030204" pitchFamily="18" charset="0"/>
                                          </a:rPr>
                                          <m:t>,</m:t>
                                        </m:r>
                                        <m:r>
                                          <m:rPr>
                                            <m:sty m:val="p"/>
                                          </m:rPr>
                                          <a:rPr lang="fr-FR" sz="1400" b="0" i="0" smtClean="0">
                                            <a:latin typeface="Cambria Math" panose="02040503050406030204" pitchFamily="18" charset="0"/>
                                          </a:rPr>
                                          <m:t>sin</m:t>
                                        </m:r>
                                      </m:sub>
                                    </m:sSub>
                                  </m:den>
                                </m:f>
                              </m:oMath>
                            </m:oMathPara>
                          </a14:m>
                          <a:endParaRPr lang="fr-FR" sz="1400" dirty="0"/>
                        </a:p>
                      </a:txBody>
                      <a:tcPr anchor="ctr"/>
                    </a:tc>
                    <a:extLst>
                      <a:ext uri="{0D108BD9-81ED-4DB2-BD59-A6C34878D82A}">
                        <a16:rowId xmlns:a16="http://schemas.microsoft.com/office/drawing/2014/main" val="2638395465"/>
                      </a:ext>
                    </a:extLst>
                  </a:tr>
                  <a:tr h="370840">
                    <a:tc>
                      <a:txBody>
                        <a:bodyPr/>
                        <a:lstStyle/>
                        <a:p>
                          <a:r>
                            <a:rPr lang="fr-FR" sz="1400" dirty="0" err="1" smtClean="0"/>
                            <a:t>Survival</a:t>
                          </a:r>
                          <a:r>
                            <a:rPr lang="fr-FR" sz="1400" dirty="0" smtClean="0"/>
                            <a:t> rate</a:t>
                          </a:r>
                          <a:endParaRPr lang="fr-FR" sz="1400" dirty="0"/>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fr-FR" sz="1400" i="1" smtClean="0">
                                        <a:ln>
                                          <a:noFill/>
                                        </a:ln>
                                        <a:solidFill>
                                          <a:schemeClr val="tx1"/>
                                        </a:solidFill>
                                        <a:latin typeface="Cambria Math" panose="02040503050406030204" pitchFamily="18" charset="0"/>
                                      </a:rPr>
                                    </m:ctrlPr>
                                  </m:fPr>
                                  <m:num>
                                    <m:sSub>
                                      <m:sSubPr>
                                        <m:ctrlPr>
                                          <a:rPr lang="fr-FR" sz="1400" i="1">
                                            <a:ln>
                                              <a:noFill/>
                                            </a:ln>
                                            <a:solidFill>
                                              <a:schemeClr val="tx1"/>
                                            </a:solidFill>
                                            <a:latin typeface="Cambria Math" panose="02040503050406030204" pitchFamily="18" charset="0"/>
                                          </a:rPr>
                                        </m:ctrlPr>
                                      </m:sSubPr>
                                      <m:e>
                                        <m:r>
                                          <a:rPr lang="fr-FR" sz="1400" i="1">
                                            <a:ln>
                                              <a:noFill/>
                                            </a:ln>
                                            <a:solidFill>
                                              <a:schemeClr val="tx1"/>
                                            </a:solidFill>
                                            <a:latin typeface="Cambria Math" panose="02040503050406030204" pitchFamily="18" charset="0"/>
                                          </a:rPr>
                                          <m:t>𝑁</m:t>
                                        </m:r>
                                      </m:e>
                                      <m:sub>
                                        <m:r>
                                          <a:rPr lang="fr-FR" sz="1400" i="1">
                                            <a:ln>
                                              <a:noFill/>
                                            </a:ln>
                                            <a:solidFill>
                                              <a:schemeClr val="tx1"/>
                                            </a:solidFill>
                                            <a:latin typeface="Cambria Math" panose="02040503050406030204" pitchFamily="18" charset="0"/>
                                          </a:rPr>
                                          <m:t>𝑒𝑥𝑡</m:t>
                                        </m:r>
                                      </m:sub>
                                    </m:sSub>
                                  </m:num>
                                  <m:den>
                                    <m:sSub>
                                      <m:sSubPr>
                                        <m:ctrlPr>
                                          <a:rPr lang="fr-FR" sz="1400" i="1">
                                            <a:ln>
                                              <a:noFill/>
                                            </a:ln>
                                            <a:solidFill>
                                              <a:schemeClr val="tx1"/>
                                            </a:solidFill>
                                            <a:latin typeface="Cambria Math" panose="02040503050406030204" pitchFamily="18" charset="0"/>
                                          </a:rPr>
                                        </m:ctrlPr>
                                      </m:sSubPr>
                                      <m:e>
                                        <m:r>
                                          <a:rPr lang="fr-FR" sz="1400" i="1">
                                            <a:ln>
                                              <a:noFill/>
                                            </a:ln>
                                            <a:solidFill>
                                              <a:schemeClr val="tx1"/>
                                            </a:solidFill>
                                            <a:latin typeface="Cambria Math" panose="02040503050406030204" pitchFamily="18" charset="0"/>
                                          </a:rPr>
                                          <m:t>𝑁</m:t>
                                        </m:r>
                                      </m:e>
                                      <m:sub>
                                        <m:r>
                                          <a:rPr lang="fr-FR" sz="1400" i="1">
                                            <a:ln>
                                              <a:noFill/>
                                            </a:ln>
                                            <a:solidFill>
                                              <a:schemeClr val="tx1"/>
                                            </a:solidFill>
                                            <a:latin typeface="Cambria Math" panose="02040503050406030204" pitchFamily="18" charset="0"/>
                                          </a:rPr>
                                          <m:t>𝑖𝑛𝑗</m:t>
                                        </m:r>
                                      </m:sub>
                                    </m:sSub>
                                  </m:den>
                                </m:f>
                                <m:r>
                                  <a:rPr lang="fr-FR" sz="1400" i="1">
                                    <a:ln>
                                      <a:noFill/>
                                    </a:ln>
                                    <a:solidFill>
                                      <a:schemeClr val="tx1"/>
                                    </a:solidFill>
                                    <a:latin typeface="Cambria Math" panose="02040503050406030204" pitchFamily="18" charset="0"/>
                                  </a:rPr>
                                  <m:t>=</m:t>
                                </m:r>
                                <m:r>
                                  <m:rPr>
                                    <m:sty m:val="p"/>
                                  </m:rPr>
                                  <a:rPr lang="fr-FR" sz="1400" i="1">
                                    <a:ln>
                                      <a:noFill/>
                                    </a:ln>
                                    <a:solidFill>
                                      <a:schemeClr val="tx1"/>
                                    </a:solidFill>
                                    <a:latin typeface="Cambria Math" panose="02040503050406030204" pitchFamily="18" charset="0"/>
                                  </a:rPr>
                                  <m:t>exp</m:t>
                                </m:r>
                                <m:r>
                                  <a:rPr lang="fr-FR" sz="1400" i="1">
                                    <a:ln>
                                      <a:noFill/>
                                    </a:ln>
                                    <a:solidFill>
                                      <a:schemeClr val="tx1"/>
                                    </a:solidFill>
                                    <a:latin typeface="Cambria Math" panose="02040503050406030204" pitchFamily="18" charset="0"/>
                                  </a:rPr>
                                  <m:t> </m:t>
                                </m:r>
                                <m:d>
                                  <m:dPr>
                                    <m:begChr m:val="["/>
                                    <m:endChr m:val="]"/>
                                    <m:ctrlPr>
                                      <a:rPr lang="fr-FR" sz="1400" i="1">
                                        <a:ln>
                                          <a:noFill/>
                                        </a:ln>
                                        <a:solidFill>
                                          <a:schemeClr val="tx1"/>
                                        </a:solidFill>
                                        <a:latin typeface="Cambria Math" panose="02040503050406030204" pitchFamily="18" charset="0"/>
                                      </a:rPr>
                                    </m:ctrlPr>
                                  </m:dPr>
                                  <m:e>
                                    <m:r>
                                      <a:rPr lang="fr-FR" sz="1400" i="1">
                                        <a:ln>
                                          <a:noFill/>
                                        </a:ln>
                                        <a:solidFill>
                                          <a:schemeClr val="tx1"/>
                                        </a:solidFill>
                                        <a:latin typeface="Cambria Math" panose="02040503050406030204" pitchFamily="18" charset="0"/>
                                      </a:rPr>
                                      <m:t>−</m:t>
                                    </m:r>
                                    <m:f>
                                      <m:fPr>
                                        <m:ctrlPr>
                                          <a:rPr lang="fr-FR" sz="1400" i="1">
                                            <a:ln>
                                              <a:noFill/>
                                            </a:ln>
                                            <a:solidFill>
                                              <a:schemeClr val="tx1"/>
                                            </a:solidFill>
                                            <a:latin typeface="Cambria Math" panose="02040503050406030204" pitchFamily="18" charset="0"/>
                                          </a:rPr>
                                        </m:ctrlPr>
                                      </m:fPr>
                                      <m:num>
                                        <m:sSub>
                                          <m:sSubPr>
                                            <m:ctrlPr>
                                              <a:rPr lang="fr-FR" sz="1400" i="1">
                                                <a:ln>
                                                  <a:noFill/>
                                                </a:ln>
                                                <a:solidFill>
                                                  <a:schemeClr val="tx1"/>
                                                </a:solidFill>
                                                <a:latin typeface="Cambria Math" panose="02040503050406030204" pitchFamily="18" charset="0"/>
                                              </a:rPr>
                                            </m:ctrlPr>
                                          </m:sSubPr>
                                          <m:e>
                                            <m:r>
                                              <a:rPr lang="fr-FR" sz="1400" i="1">
                                                <a:ln>
                                                  <a:noFill/>
                                                </a:ln>
                                                <a:solidFill>
                                                  <a:schemeClr val="tx1"/>
                                                </a:solidFill>
                                                <a:latin typeface="Cambria Math" panose="02040503050406030204" pitchFamily="18" charset="0"/>
                                              </a:rPr>
                                              <m:t>𝜏</m:t>
                                            </m:r>
                                          </m:e>
                                          <m:sub>
                                            <m:r>
                                              <a:rPr lang="fr-FR" sz="1400" i="1">
                                                <a:ln>
                                                  <a:noFill/>
                                                </a:ln>
                                                <a:solidFill>
                                                  <a:schemeClr val="tx1"/>
                                                </a:solidFill>
                                                <a:latin typeface="Cambria Math" panose="02040503050406030204" pitchFamily="18" charset="0"/>
                                              </a:rPr>
                                              <m:t>𝑎𝑐𝑐</m:t>
                                            </m:r>
                                            <m:r>
                                              <a:rPr lang="fr-FR" sz="1400" b="0" i="1" smtClean="0">
                                                <a:ln>
                                                  <a:noFill/>
                                                </a:ln>
                                                <a:solidFill>
                                                  <a:schemeClr val="tx1"/>
                                                </a:solidFill>
                                                <a:latin typeface="Cambria Math" panose="02040503050406030204" pitchFamily="18" charset="0"/>
                                              </a:rPr>
                                              <m:t>,</m:t>
                                            </m:r>
                                            <m:r>
                                              <a:rPr lang="fr-FR" sz="1400" b="0" i="1" smtClean="0">
                                                <a:ln>
                                                  <a:noFill/>
                                                </a:ln>
                                                <a:solidFill>
                                                  <a:schemeClr val="tx1"/>
                                                </a:solidFill>
                                                <a:latin typeface="Cambria Math" panose="02040503050406030204" pitchFamily="18" charset="0"/>
                                              </a:rPr>
                                              <m:t>𝑙𝑖𝑛</m:t>
                                            </m:r>
                                          </m:sub>
                                        </m:sSub>
                                      </m:num>
                                      <m:den>
                                        <m:sSub>
                                          <m:sSubPr>
                                            <m:ctrlPr>
                                              <a:rPr lang="fr-FR" sz="1400" i="1">
                                                <a:ln>
                                                  <a:noFill/>
                                                </a:ln>
                                                <a:solidFill>
                                                  <a:schemeClr val="tx1"/>
                                                </a:solidFill>
                                                <a:latin typeface="Cambria Math" panose="02040503050406030204" pitchFamily="18" charset="0"/>
                                              </a:rPr>
                                            </m:ctrlPr>
                                          </m:sSubPr>
                                          <m:e>
                                            <m:r>
                                              <a:rPr lang="fr-FR" sz="1400" i="1">
                                                <a:ln>
                                                  <a:noFill/>
                                                </a:ln>
                                                <a:solidFill>
                                                  <a:schemeClr val="tx1"/>
                                                </a:solidFill>
                                                <a:latin typeface="Cambria Math" panose="02040503050406030204" pitchFamily="18" charset="0"/>
                                              </a:rPr>
                                              <m:t>𝜏</m:t>
                                            </m:r>
                                          </m:e>
                                          <m:sub>
                                            <m:r>
                                              <a:rPr lang="fr-FR" sz="1400" i="1">
                                                <a:ln>
                                                  <a:noFill/>
                                                </a:ln>
                                                <a:solidFill>
                                                  <a:schemeClr val="tx1"/>
                                                </a:solidFill>
                                                <a:latin typeface="Cambria Math" panose="02040503050406030204" pitchFamily="18" charset="0"/>
                                              </a:rPr>
                                              <m:t>𝜇</m:t>
                                            </m:r>
                                          </m:sub>
                                        </m:sSub>
                                      </m:den>
                                    </m:f>
                                    <m:f>
                                      <m:fPr>
                                        <m:ctrlPr>
                                          <a:rPr lang="fr-FR" sz="1400" b="0" i="1" smtClean="0">
                                            <a:ln>
                                              <a:noFill/>
                                            </a:ln>
                                            <a:solidFill>
                                              <a:schemeClr val="tx1"/>
                                            </a:solidFill>
                                            <a:latin typeface="Cambria Math" panose="02040503050406030204" pitchFamily="18" charset="0"/>
                                          </a:rPr>
                                        </m:ctrlPr>
                                      </m:fPr>
                                      <m:num>
                                        <m:sSub>
                                          <m:sSubPr>
                                            <m:ctrlPr>
                                              <a:rPr lang="fr-FR" sz="1400" i="1">
                                                <a:ln>
                                                  <a:noFill/>
                                                </a:ln>
                                                <a:solidFill>
                                                  <a:schemeClr val="tx1"/>
                                                </a:solidFill>
                                                <a:latin typeface="Cambria Math" panose="02040503050406030204" pitchFamily="18" charset="0"/>
                                              </a:rPr>
                                            </m:ctrlPr>
                                          </m:sSubPr>
                                          <m:e>
                                            <m:r>
                                              <a:rPr lang="fr-FR" sz="1400" i="1">
                                                <a:ln>
                                                  <a:noFill/>
                                                </a:ln>
                                                <a:solidFill>
                                                  <a:schemeClr val="tx1"/>
                                                </a:solidFill>
                                                <a:latin typeface="Cambria Math" panose="02040503050406030204" pitchFamily="18" charset="0"/>
                                              </a:rPr>
                                              <m:t>𝐸</m:t>
                                            </m:r>
                                          </m:e>
                                          <m:sub>
                                            <m:r>
                                              <a:rPr lang="fr-FR" sz="1400" i="1">
                                                <a:ln>
                                                  <a:noFill/>
                                                </a:ln>
                                                <a:solidFill>
                                                  <a:schemeClr val="tx1"/>
                                                </a:solidFill>
                                                <a:latin typeface="Cambria Math" panose="02040503050406030204" pitchFamily="18" charset="0"/>
                                              </a:rPr>
                                              <m:t>𝜇</m:t>
                                            </m:r>
                                          </m:sub>
                                        </m:sSub>
                                      </m:num>
                                      <m:den>
                                        <m:sSub>
                                          <m:sSubPr>
                                            <m:ctrlPr>
                                              <a:rPr lang="fr-FR" sz="1400" b="0" i="1" smtClean="0">
                                                <a:ln>
                                                  <a:noFill/>
                                                </a:ln>
                                                <a:solidFill>
                                                  <a:schemeClr val="tx1"/>
                                                </a:solidFill>
                                                <a:latin typeface="Cambria Math" panose="02040503050406030204" pitchFamily="18" charset="0"/>
                                              </a:rPr>
                                            </m:ctrlPr>
                                          </m:sSubPr>
                                          <m:e>
                                            <m:r>
                                              <a:rPr lang="fr-FR" sz="1400" b="0" i="1" smtClean="0">
                                                <a:ln>
                                                  <a:noFill/>
                                                </a:ln>
                                                <a:solidFill>
                                                  <a:schemeClr val="tx1"/>
                                                </a:solidFill>
                                                <a:latin typeface="Cambria Math" panose="02040503050406030204" pitchFamily="18" charset="0"/>
                                              </a:rPr>
                                              <m:t>𝐸</m:t>
                                            </m:r>
                                          </m:e>
                                          <m:sub>
                                            <m:r>
                                              <a:rPr lang="fr-FR" sz="1400" b="0" i="1" smtClean="0">
                                                <a:ln>
                                                  <a:noFill/>
                                                </a:ln>
                                                <a:solidFill>
                                                  <a:schemeClr val="tx1"/>
                                                </a:solidFill>
                                                <a:latin typeface="Cambria Math" panose="02040503050406030204" pitchFamily="18" charset="0"/>
                                              </a:rPr>
                                              <m:t>𝑖𝑛𝑗</m:t>
                                            </m:r>
                                          </m:sub>
                                        </m:sSub>
                                      </m:den>
                                    </m:f>
                                    <m:f>
                                      <m:fPr>
                                        <m:ctrlPr>
                                          <a:rPr lang="fr-FR" sz="1400" b="1" i="1" smtClean="0">
                                            <a:ln>
                                              <a:noFill/>
                                            </a:ln>
                                            <a:solidFill>
                                              <a:srgbClr val="0070C0"/>
                                            </a:solidFill>
                                            <a:latin typeface="Cambria Math" panose="02040503050406030204" pitchFamily="18" charset="0"/>
                                          </a:rPr>
                                        </m:ctrlPr>
                                      </m:fPr>
                                      <m:num>
                                        <m:r>
                                          <a:rPr lang="fr-FR" sz="1400" b="1" i="1" smtClean="0">
                                            <a:ln>
                                              <a:noFill/>
                                            </a:ln>
                                            <a:solidFill>
                                              <a:srgbClr val="0070C0"/>
                                            </a:solidFill>
                                            <a:latin typeface="Cambria Math" panose="02040503050406030204" pitchFamily="18" charset="0"/>
                                          </a:rPr>
                                          <m:t>𝐥𝐨𝐠</m:t>
                                        </m:r>
                                        <m:f>
                                          <m:fPr>
                                            <m:ctrlPr>
                                              <a:rPr lang="fr-FR" sz="1400" b="1" i="1">
                                                <a:ln>
                                                  <a:noFill/>
                                                </a:ln>
                                                <a:solidFill>
                                                  <a:srgbClr val="0070C0"/>
                                                </a:solidFill>
                                                <a:latin typeface="Cambria Math" panose="02040503050406030204" pitchFamily="18" charset="0"/>
                                              </a:rPr>
                                            </m:ctrlPr>
                                          </m:fPr>
                                          <m:num>
                                            <m:sSub>
                                              <m:sSubPr>
                                                <m:ctrlPr>
                                                  <a:rPr lang="fr-FR" sz="1400" b="1" i="1">
                                                    <a:ln>
                                                      <a:noFill/>
                                                    </a:ln>
                                                    <a:solidFill>
                                                      <a:srgbClr val="0070C0"/>
                                                    </a:solidFill>
                                                    <a:latin typeface="Cambria Math" panose="02040503050406030204" pitchFamily="18" charset="0"/>
                                                  </a:rPr>
                                                </m:ctrlPr>
                                              </m:sSubPr>
                                              <m:e>
                                                <m:r>
                                                  <a:rPr lang="fr-FR" sz="1400" b="1" i="1">
                                                    <a:ln>
                                                      <a:noFill/>
                                                    </a:ln>
                                                    <a:solidFill>
                                                      <a:srgbClr val="0070C0"/>
                                                    </a:solidFill>
                                                    <a:latin typeface="Cambria Math" panose="02040503050406030204" pitchFamily="18" charset="0"/>
                                                  </a:rPr>
                                                  <m:t>𝑬</m:t>
                                                </m:r>
                                              </m:e>
                                              <m:sub>
                                                <m:r>
                                                  <a:rPr lang="fr-FR" sz="1400" b="1" i="1">
                                                    <a:ln>
                                                      <a:noFill/>
                                                    </a:ln>
                                                    <a:solidFill>
                                                      <a:srgbClr val="0070C0"/>
                                                    </a:solidFill>
                                                    <a:latin typeface="Cambria Math" panose="02040503050406030204" pitchFamily="18" charset="0"/>
                                                  </a:rPr>
                                                  <m:t>𝒆𝒙𝒕</m:t>
                                                </m:r>
                                              </m:sub>
                                            </m:sSub>
                                          </m:num>
                                          <m:den>
                                            <m:sSub>
                                              <m:sSubPr>
                                                <m:ctrlPr>
                                                  <a:rPr lang="fr-FR" sz="1400" b="1" i="1">
                                                    <a:ln>
                                                      <a:noFill/>
                                                    </a:ln>
                                                    <a:solidFill>
                                                      <a:srgbClr val="0070C0"/>
                                                    </a:solidFill>
                                                    <a:latin typeface="Cambria Math" panose="02040503050406030204" pitchFamily="18" charset="0"/>
                                                  </a:rPr>
                                                </m:ctrlPr>
                                              </m:sSubPr>
                                              <m:e>
                                                <m:r>
                                                  <a:rPr lang="fr-FR" sz="1400" b="1" i="1">
                                                    <a:ln>
                                                      <a:noFill/>
                                                    </a:ln>
                                                    <a:solidFill>
                                                      <a:srgbClr val="0070C0"/>
                                                    </a:solidFill>
                                                    <a:latin typeface="Cambria Math" panose="02040503050406030204" pitchFamily="18" charset="0"/>
                                                  </a:rPr>
                                                  <m:t>𝑬</m:t>
                                                </m:r>
                                              </m:e>
                                              <m:sub>
                                                <m:r>
                                                  <a:rPr lang="fr-FR" sz="1400" b="1" i="1">
                                                    <a:ln>
                                                      <a:noFill/>
                                                    </a:ln>
                                                    <a:solidFill>
                                                      <a:srgbClr val="0070C0"/>
                                                    </a:solidFill>
                                                    <a:latin typeface="Cambria Math" panose="02040503050406030204" pitchFamily="18" charset="0"/>
                                                  </a:rPr>
                                                  <m:t>𝒊𝒏𝒋</m:t>
                                                </m:r>
                                              </m:sub>
                                            </m:sSub>
                                          </m:den>
                                        </m:f>
                                      </m:num>
                                      <m:den>
                                        <m:sSub>
                                          <m:sSubPr>
                                            <m:ctrlPr>
                                              <a:rPr lang="fr-FR" sz="1400" b="1" i="1" smtClean="0">
                                                <a:ln>
                                                  <a:noFill/>
                                                </a:ln>
                                                <a:solidFill>
                                                  <a:srgbClr val="0070C0"/>
                                                </a:solidFill>
                                                <a:latin typeface="Cambria Math" panose="02040503050406030204" pitchFamily="18" charset="0"/>
                                              </a:rPr>
                                            </m:ctrlPr>
                                          </m:sSubPr>
                                          <m:e>
                                            <m:sSub>
                                              <m:sSubPr>
                                                <m:ctrlPr>
                                                  <a:rPr lang="fr-FR" sz="1400" b="1" i="1">
                                                    <a:ln>
                                                      <a:noFill/>
                                                    </a:ln>
                                                    <a:solidFill>
                                                      <a:srgbClr val="0070C0"/>
                                                    </a:solidFill>
                                                    <a:latin typeface="Cambria Math" panose="02040503050406030204" pitchFamily="18" charset="0"/>
                                                  </a:rPr>
                                                </m:ctrlPr>
                                              </m:sSubPr>
                                              <m:e>
                                                <m:r>
                                                  <a:rPr lang="fr-FR" sz="1400" b="1" i="1">
                                                    <a:ln>
                                                      <a:noFill/>
                                                    </a:ln>
                                                    <a:solidFill>
                                                      <a:srgbClr val="0070C0"/>
                                                    </a:solidFill>
                                                    <a:latin typeface="Cambria Math" panose="02040503050406030204" pitchFamily="18" charset="0"/>
                                                  </a:rPr>
                                                  <m:t>𝑬</m:t>
                                                </m:r>
                                              </m:e>
                                              <m:sub>
                                                <m:r>
                                                  <a:rPr lang="fr-FR" sz="1400" b="1" i="1">
                                                    <a:ln>
                                                      <a:noFill/>
                                                    </a:ln>
                                                    <a:solidFill>
                                                      <a:srgbClr val="0070C0"/>
                                                    </a:solidFill>
                                                    <a:latin typeface="Cambria Math" panose="02040503050406030204" pitchFamily="18" charset="0"/>
                                                  </a:rPr>
                                                  <m:t>𝒆𝒙𝒕</m:t>
                                                </m:r>
                                              </m:sub>
                                            </m:sSub>
                                            <m:r>
                                              <a:rPr lang="fr-FR" sz="1400" b="1" i="1" smtClean="0">
                                                <a:ln>
                                                  <a:noFill/>
                                                </a:ln>
                                                <a:solidFill>
                                                  <a:srgbClr val="0070C0"/>
                                                </a:solidFill>
                                                <a:latin typeface="Cambria Math" panose="02040503050406030204" pitchFamily="18" charset="0"/>
                                              </a:rPr>
                                              <m:t>/</m:t>
                                            </m:r>
                                            <m:r>
                                              <a:rPr lang="fr-FR" sz="1400" b="1" i="1" smtClean="0">
                                                <a:ln>
                                                  <a:noFill/>
                                                </a:ln>
                                                <a:solidFill>
                                                  <a:srgbClr val="0070C0"/>
                                                </a:solidFill>
                                                <a:latin typeface="Cambria Math" panose="02040503050406030204" pitchFamily="18" charset="0"/>
                                              </a:rPr>
                                              <m:t>𝑬</m:t>
                                            </m:r>
                                          </m:e>
                                          <m:sub>
                                            <m:r>
                                              <a:rPr lang="fr-FR" sz="1400" b="1" i="1" smtClean="0">
                                                <a:ln>
                                                  <a:noFill/>
                                                </a:ln>
                                                <a:solidFill>
                                                  <a:srgbClr val="0070C0"/>
                                                </a:solidFill>
                                                <a:latin typeface="Cambria Math" panose="02040503050406030204" pitchFamily="18" charset="0"/>
                                              </a:rPr>
                                              <m:t>𝒊𝒏𝒋</m:t>
                                            </m:r>
                                          </m:sub>
                                        </m:sSub>
                                        <m:r>
                                          <a:rPr lang="fr-FR" sz="1400" b="1" i="1" smtClean="0">
                                            <a:ln>
                                              <a:noFill/>
                                            </a:ln>
                                            <a:solidFill>
                                              <a:srgbClr val="0070C0"/>
                                            </a:solidFill>
                                            <a:latin typeface="Cambria Math" panose="02040503050406030204" pitchFamily="18" charset="0"/>
                                          </a:rPr>
                                          <m:t>−</m:t>
                                        </m:r>
                                        <m:r>
                                          <a:rPr lang="fr-FR" sz="1400" b="1" i="1" smtClean="0">
                                            <a:ln>
                                              <a:noFill/>
                                            </a:ln>
                                            <a:solidFill>
                                              <a:srgbClr val="0070C0"/>
                                            </a:solidFill>
                                            <a:latin typeface="Cambria Math" panose="02040503050406030204" pitchFamily="18" charset="0"/>
                                          </a:rPr>
                                          <m:t>𝟏</m:t>
                                        </m:r>
                                      </m:den>
                                    </m:f>
                                  </m:e>
                                </m:d>
                              </m:oMath>
                            </m:oMathPara>
                          </a14:m>
                          <a:endParaRPr lang="fr-FR" sz="1400" dirty="0">
                            <a:solidFill>
                              <a:schemeClr val="tx1"/>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fr-FR" sz="1400" i="1" smtClean="0">
                                        <a:ln>
                                          <a:noFill/>
                                        </a:ln>
                                        <a:solidFill>
                                          <a:schemeClr val="tx1"/>
                                        </a:solidFill>
                                        <a:latin typeface="Cambria Math" panose="02040503050406030204" pitchFamily="18" charset="0"/>
                                      </a:rPr>
                                    </m:ctrlPr>
                                  </m:fPr>
                                  <m:num>
                                    <m:sSub>
                                      <m:sSubPr>
                                        <m:ctrlPr>
                                          <a:rPr lang="fr-FR" sz="1400" i="1">
                                            <a:ln>
                                              <a:noFill/>
                                            </a:ln>
                                            <a:solidFill>
                                              <a:schemeClr val="tx1"/>
                                            </a:solidFill>
                                            <a:latin typeface="Cambria Math" panose="02040503050406030204" pitchFamily="18" charset="0"/>
                                          </a:rPr>
                                        </m:ctrlPr>
                                      </m:sSubPr>
                                      <m:e>
                                        <m:r>
                                          <a:rPr lang="fr-FR" sz="1400" i="1">
                                            <a:ln>
                                              <a:noFill/>
                                            </a:ln>
                                            <a:solidFill>
                                              <a:schemeClr val="tx1"/>
                                            </a:solidFill>
                                            <a:latin typeface="Cambria Math" panose="02040503050406030204" pitchFamily="18" charset="0"/>
                                          </a:rPr>
                                          <m:t>𝑁</m:t>
                                        </m:r>
                                      </m:e>
                                      <m:sub>
                                        <m:r>
                                          <a:rPr lang="fr-FR" sz="1400" i="1">
                                            <a:ln>
                                              <a:noFill/>
                                            </a:ln>
                                            <a:solidFill>
                                              <a:schemeClr val="tx1"/>
                                            </a:solidFill>
                                            <a:latin typeface="Cambria Math" panose="02040503050406030204" pitchFamily="18" charset="0"/>
                                          </a:rPr>
                                          <m:t>𝑒𝑥𝑡</m:t>
                                        </m:r>
                                      </m:sub>
                                    </m:sSub>
                                  </m:num>
                                  <m:den>
                                    <m:sSub>
                                      <m:sSubPr>
                                        <m:ctrlPr>
                                          <a:rPr lang="fr-FR" sz="1400" i="1">
                                            <a:ln>
                                              <a:noFill/>
                                            </a:ln>
                                            <a:solidFill>
                                              <a:schemeClr val="tx1"/>
                                            </a:solidFill>
                                            <a:latin typeface="Cambria Math" panose="02040503050406030204" pitchFamily="18" charset="0"/>
                                          </a:rPr>
                                        </m:ctrlPr>
                                      </m:sSubPr>
                                      <m:e>
                                        <m:r>
                                          <a:rPr lang="fr-FR" sz="1400" i="1">
                                            <a:ln>
                                              <a:noFill/>
                                            </a:ln>
                                            <a:solidFill>
                                              <a:schemeClr val="tx1"/>
                                            </a:solidFill>
                                            <a:latin typeface="Cambria Math" panose="02040503050406030204" pitchFamily="18" charset="0"/>
                                          </a:rPr>
                                          <m:t>𝑁</m:t>
                                        </m:r>
                                      </m:e>
                                      <m:sub>
                                        <m:r>
                                          <a:rPr lang="fr-FR" sz="1400" i="1">
                                            <a:ln>
                                              <a:noFill/>
                                            </a:ln>
                                            <a:solidFill>
                                              <a:schemeClr val="tx1"/>
                                            </a:solidFill>
                                            <a:latin typeface="Cambria Math" panose="02040503050406030204" pitchFamily="18" charset="0"/>
                                          </a:rPr>
                                          <m:t>𝑖𝑛𝑗</m:t>
                                        </m:r>
                                      </m:sub>
                                    </m:sSub>
                                  </m:den>
                                </m:f>
                                <m:r>
                                  <a:rPr lang="fr-FR" sz="1400" i="1">
                                    <a:ln>
                                      <a:noFill/>
                                    </a:ln>
                                    <a:solidFill>
                                      <a:schemeClr val="tx1"/>
                                    </a:solidFill>
                                    <a:latin typeface="Cambria Math" panose="02040503050406030204" pitchFamily="18" charset="0"/>
                                  </a:rPr>
                                  <m:t>=</m:t>
                                </m:r>
                                <m:r>
                                  <m:rPr>
                                    <m:sty m:val="p"/>
                                  </m:rPr>
                                  <a:rPr lang="fr-FR" sz="1400" i="1">
                                    <a:ln>
                                      <a:noFill/>
                                    </a:ln>
                                    <a:solidFill>
                                      <a:schemeClr val="tx1"/>
                                    </a:solidFill>
                                    <a:latin typeface="Cambria Math" panose="02040503050406030204" pitchFamily="18" charset="0"/>
                                  </a:rPr>
                                  <m:t>exp</m:t>
                                </m:r>
                                <m:r>
                                  <a:rPr lang="fr-FR" sz="1400" i="1">
                                    <a:ln>
                                      <a:noFill/>
                                    </a:ln>
                                    <a:solidFill>
                                      <a:schemeClr val="tx1"/>
                                    </a:solidFill>
                                    <a:latin typeface="Cambria Math" panose="02040503050406030204" pitchFamily="18" charset="0"/>
                                  </a:rPr>
                                  <m:t> </m:t>
                                </m:r>
                                <m:d>
                                  <m:dPr>
                                    <m:begChr m:val="["/>
                                    <m:endChr m:val="]"/>
                                    <m:ctrlPr>
                                      <a:rPr lang="fr-FR" sz="1400" i="1">
                                        <a:ln>
                                          <a:noFill/>
                                        </a:ln>
                                        <a:solidFill>
                                          <a:schemeClr val="tx1"/>
                                        </a:solidFill>
                                        <a:latin typeface="Cambria Math" panose="02040503050406030204" pitchFamily="18" charset="0"/>
                                      </a:rPr>
                                    </m:ctrlPr>
                                  </m:dPr>
                                  <m:e>
                                    <m:r>
                                      <a:rPr lang="fr-FR" sz="1400" i="1">
                                        <a:ln>
                                          <a:noFill/>
                                        </a:ln>
                                        <a:solidFill>
                                          <a:schemeClr val="tx1"/>
                                        </a:solidFill>
                                        <a:latin typeface="Cambria Math" panose="02040503050406030204" pitchFamily="18" charset="0"/>
                                      </a:rPr>
                                      <m:t>−</m:t>
                                    </m:r>
                                    <m:f>
                                      <m:fPr>
                                        <m:ctrlPr>
                                          <a:rPr lang="fr-FR" sz="1400" i="1">
                                            <a:ln>
                                              <a:noFill/>
                                            </a:ln>
                                            <a:solidFill>
                                              <a:schemeClr val="tx1"/>
                                            </a:solidFill>
                                            <a:latin typeface="Cambria Math" panose="02040503050406030204" pitchFamily="18" charset="0"/>
                                          </a:rPr>
                                        </m:ctrlPr>
                                      </m:fPr>
                                      <m:num>
                                        <m:sSub>
                                          <m:sSubPr>
                                            <m:ctrlPr>
                                              <a:rPr lang="fr-FR" sz="1400" i="1">
                                                <a:ln>
                                                  <a:noFill/>
                                                </a:ln>
                                                <a:solidFill>
                                                  <a:schemeClr val="tx1"/>
                                                </a:solidFill>
                                                <a:latin typeface="Cambria Math" panose="02040503050406030204" pitchFamily="18" charset="0"/>
                                              </a:rPr>
                                            </m:ctrlPr>
                                          </m:sSubPr>
                                          <m:e>
                                            <m:r>
                                              <a:rPr lang="fr-FR" sz="1400" i="1">
                                                <a:ln>
                                                  <a:noFill/>
                                                </a:ln>
                                                <a:solidFill>
                                                  <a:schemeClr val="tx1"/>
                                                </a:solidFill>
                                                <a:latin typeface="Cambria Math" panose="02040503050406030204" pitchFamily="18" charset="0"/>
                                              </a:rPr>
                                              <m:t>𝜏</m:t>
                                            </m:r>
                                          </m:e>
                                          <m:sub>
                                            <m:r>
                                              <a:rPr lang="fr-FR" sz="1400" i="1">
                                                <a:ln>
                                                  <a:noFill/>
                                                </a:ln>
                                                <a:solidFill>
                                                  <a:schemeClr val="tx1"/>
                                                </a:solidFill>
                                                <a:latin typeface="Cambria Math" panose="02040503050406030204" pitchFamily="18" charset="0"/>
                                              </a:rPr>
                                              <m:t>𝑎𝑐𝑐</m:t>
                                            </m:r>
                                            <m:r>
                                              <a:rPr lang="fr-FR" sz="1400" i="1">
                                                <a:ln>
                                                  <a:noFill/>
                                                </a:ln>
                                                <a:solidFill>
                                                  <a:schemeClr val="tx1"/>
                                                </a:solidFill>
                                                <a:latin typeface="Cambria Math" panose="02040503050406030204" pitchFamily="18" charset="0"/>
                                              </a:rPr>
                                              <m:t>,</m:t>
                                            </m:r>
                                            <m:r>
                                              <a:rPr lang="fr-FR" sz="1400" b="0" i="1" smtClean="0">
                                                <a:ln>
                                                  <a:noFill/>
                                                </a:ln>
                                                <a:solidFill>
                                                  <a:schemeClr val="tx1"/>
                                                </a:solidFill>
                                                <a:latin typeface="Cambria Math" panose="02040503050406030204" pitchFamily="18" charset="0"/>
                                              </a:rPr>
                                              <m:t>𝑠</m:t>
                                            </m:r>
                                            <m:r>
                                              <a:rPr lang="fr-FR" sz="1400" i="1">
                                                <a:ln>
                                                  <a:noFill/>
                                                </a:ln>
                                                <a:solidFill>
                                                  <a:schemeClr val="tx1"/>
                                                </a:solidFill>
                                                <a:latin typeface="Cambria Math" panose="02040503050406030204" pitchFamily="18" charset="0"/>
                                              </a:rPr>
                                              <m:t>𝑖𝑛</m:t>
                                            </m:r>
                                          </m:sub>
                                        </m:sSub>
                                      </m:num>
                                      <m:den>
                                        <m:sSub>
                                          <m:sSubPr>
                                            <m:ctrlPr>
                                              <a:rPr lang="fr-FR" sz="1400" i="1">
                                                <a:ln>
                                                  <a:noFill/>
                                                </a:ln>
                                                <a:solidFill>
                                                  <a:schemeClr val="tx1"/>
                                                </a:solidFill>
                                                <a:latin typeface="Cambria Math" panose="02040503050406030204" pitchFamily="18" charset="0"/>
                                              </a:rPr>
                                            </m:ctrlPr>
                                          </m:sSubPr>
                                          <m:e>
                                            <m:r>
                                              <a:rPr lang="fr-FR" sz="1400" i="1">
                                                <a:ln>
                                                  <a:noFill/>
                                                </a:ln>
                                                <a:solidFill>
                                                  <a:schemeClr val="tx1"/>
                                                </a:solidFill>
                                                <a:latin typeface="Cambria Math" panose="02040503050406030204" pitchFamily="18" charset="0"/>
                                              </a:rPr>
                                              <m:t>𝜏</m:t>
                                            </m:r>
                                          </m:e>
                                          <m:sub>
                                            <m:r>
                                              <a:rPr lang="fr-FR" sz="1400" i="1">
                                                <a:ln>
                                                  <a:noFill/>
                                                </a:ln>
                                                <a:solidFill>
                                                  <a:schemeClr val="tx1"/>
                                                </a:solidFill>
                                                <a:latin typeface="Cambria Math" panose="02040503050406030204" pitchFamily="18" charset="0"/>
                                              </a:rPr>
                                              <m:t>𝜇</m:t>
                                            </m:r>
                                          </m:sub>
                                        </m:sSub>
                                      </m:den>
                                    </m:f>
                                    <m:f>
                                      <m:fPr>
                                        <m:ctrlPr>
                                          <a:rPr lang="fr-FR" sz="1400" b="0" i="1" smtClean="0">
                                            <a:ln>
                                              <a:noFill/>
                                            </a:ln>
                                            <a:solidFill>
                                              <a:schemeClr val="tx1"/>
                                            </a:solidFill>
                                            <a:latin typeface="Cambria Math" panose="02040503050406030204" pitchFamily="18" charset="0"/>
                                          </a:rPr>
                                        </m:ctrlPr>
                                      </m:fPr>
                                      <m:num>
                                        <m:sSub>
                                          <m:sSubPr>
                                            <m:ctrlPr>
                                              <a:rPr lang="fr-FR" sz="1400" i="1">
                                                <a:ln>
                                                  <a:noFill/>
                                                </a:ln>
                                                <a:solidFill>
                                                  <a:schemeClr val="tx1"/>
                                                </a:solidFill>
                                                <a:latin typeface="Cambria Math" panose="02040503050406030204" pitchFamily="18" charset="0"/>
                                              </a:rPr>
                                            </m:ctrlPr>
                                          </m:sSubPr>
                                          <m:e>
                                            <m:r>
                                              <a:rPr lang="fr-FR" sz="1400" i="1">
                                                <a:ln>
                                                  <a:noFill/>
                                                </a:ln>
                                                <a:solidFill>
                                                  <a:schemeClr val="tx1"/>
                                                </a:solidFill>
                                                <a:latin typeface="Cambria Math" panose="02040503050406030204" pitchFamily="18" charset="0"/>
                                              </a:rPr>
                                              <m:t>𝐸</m:t>
                                            </m:r>
                                          </m:e>
                                          <m:sub>
                                            <m:r>
                                              <a:rPr lang="fr-FR" sz="1400" i="1">
                                                <a:ln>
                                                  <a:noFill/>
                                                </a:ln>
                                                <a:solidFill>
                                                  <a:schemeClr val="tx1"/>
                                                </a:solidFill>
                                                <a:latin typeface="Cambria Math" panose="02040503050406030204" pitchFamily="18" charset="0"/>
                                              </a:rPr>
                                              <m:t>𝜇</m:t>
                                            </m:r>
                                          </m:sub>
                                        </m:sSub>
                                      </m:num>
                                      <m:den>
                                        <m:sSub>
                                          <m:sSubPr>
                                            <m:ctrlPr>
                                              <a:rPr lang="fr-FR" sz="1400" b="0" i="1" smtClean="0">
                                                <a:ln>
                                                  <a:noFill/>
                                                </a:ln>
                                                <a:solidFill>
                                                  <a:schemeClr val="tx1"/>
                                                </a:solidFill>
                                                <a:latin typeface="Cambria Math" panose="02040503050406030204" pitchFamily="18" charset="0"/>
                                              </a:rPr>
                                            </m:ctrlPr>
                                          </m:sSubPr>
                                          <m:e>
                                            <m:r>
                                              <a:rPr lang="fr-FR" sz="1400" b="0" i="1" smtClean="0">
                                                <a:ln>
                                                  <a:noFill/>
                                                </a:ln>
                                                <a:solidFill>
                                                  <a:schemeClr val="tx1"/>
                                                </a:solidFill>
                                                <a:latin typeface="Cambria Math" panose="02040503050406030204" pitchFamily="18" charset="0"/>
                                              </a:rPr>
                                              <m:t>𝐸</m:t>
                                            </m:r>
                                          </m:e>
                                          <m:sub>
                                            <m:r>
                                              <a:rPr lang="fr-FR" sz="1400" b="0" i="1" smtClean="0">
                                                <a:ln>
                                                  <a:noFill/>
                                                </a:ln>
                                                <a:solidFill>
                                                  <a:schemeClr val="tx1"/>
                                                </a:solidFill>
                                                <a:latin typeface="Cambria Math" panose="02040503050406030204" pitchFamily="18" charset="0"/>
                                              </a:rPr>
                                              <m:t>𝑖𝑛𝑗</m:t>
                                            </m:r>
                                          </m:sub>
                                        </m:sSub>
                                      </m:den>
                                    </m:f>
                                    <m:f>
                                      <m:fPr>
                                        <m:ctrlPr>
                                          <a:rPr lang="fr-FR" sz="1400" b="1" i="1" smtClean="0">
                                            <a:ln>
                                              <a:noFill/>
                                            </a:ln>
                                            <a:solidFill>
                                              <a:srgbClr val="FF0000"/>
                                            </a:solidFill>
                                            <a:latin typeface="Cambria Math" panose="02040503050406030204" pitchFamily="18" charset="0"/>
                                          </a:rPr>
                                        </m:ctrlPr>
                                      </m:fPr>
                                      <m:num>
                                        <m:r>
                                          <a:rPr lang="fr-FR" sz="1400" b="1" i="1" smtClean="0">
                                            <a:ln>
                                              <a:noFill/>
                                            </a:ln>
                                            <a:solidFill>
                                              <a:srgbClr val="FF0000"/>
                                            </a:solidFill>
                                            <a:latin typeface="Cambria Math" panose="02040503050406030204" pitchFamily="18" charset="0"/>
                                          </a:rPr>
                                          <m:t>𝟏</m:t>
                                        </m:r>
                                      </m:num>
                                      <m:den>
                                        <m:rad>
                                          <m:radPr>
                                            <m:degHide m:val="on"/>
                                            <m:ctrlPr>
                                              <a:rPr lang="fr-FR" sz="1400" b="1" i="1">
                                                <a:ln>
                                                  <a:noFill/>
                                                </a:ln>
                                                <a:solidFill>
                                                  <a:srgbClr val="FF0000"/>
                                                </a:solidFill>
                                                <a:latin typeface="Cambria Math" panose="02040503050406030204" pitchFamily="18" charset="0"/>
                                              </a:rPr>
                                            </m:ctrlPr>
                                          </m:radPr>
                                          <m:deg/>
                                          <m:e>
                                            <m:sSub>
                                              <m:sSubPr>
                                                <m:ctrlPr>
                                                  <a:rPr lang="fr-FR" sz="1400" b="1" i="1">
                                                    <a:ln>
                                                      <a:noFill/>
                                                    </a:ln>
                                                    <a:solidFill>
                                                      <a:srgbClr val="FF0000"/>
                                                    </a:solidFill>
                                                    <a:latin typeface="Cambria Math" panose="02040503050406030204" pitchFamily="18" charset="0"/>
                                                  </a:rPr>
                                                </m:ctrlPr>
                                              </m:sSubPr>
                                              <m:e>
                                                <m:sSub>
                                                  <m:sSubPr>
                                                    <m:ctrlPr>
                                                      <a:rPr lang="fr-FR" sz="1400" b="1" i="1" smtClean="0">
                                                        <a:ln>
                                                          <a:noFill/>
                                                        </a:ln>
                                                        <a:solidFill>
                                                          <a:srgbClr val="FF0000"/>
                                                        </a:solidFill>
                                                        <a:latin typeface="Cambria Math" panose="02040503050406030204" pitchFamily="18" charset="0"/>
                                                      </a:rPr>
                                                    </m:ctrlPr>
                                                  </m:sSubPr>
                                                  <m:e>
                                                    <m:r>
                                                      <a:rPr lang="fr-FR" sz="1400" b="1" i="1">
                                                        <a:ln>
                                                          <a:noFill/>
                                                        </a:ln>
                                                        <a:solidFill>
                                                          <a:srgbClr val="FF0000"/>
                                                        </a:solidFill>
                                                        <a:latin typeface="Cambria Math" panose="02040503050406030204" pitchFamily="18" charset="0"/>
                                                      </a:rPr>
                                                      <m:t>𝑬</m:t>
                                                    </m:r>
                                                  </m:e>
                                                  <m:sub>
                                                    <m:r>
                                                      <a:rPr lang="fr-FR" sz="1400" b="1" i="1">
                                                        <a:ln>
                                                          <a:noFill/>
                                                        </a:ln>
                                                        <a:solidFill>
                                                          <a:srgbClr val="FF0000"/>
                                                        </a:solidFill>
                                                        <a:latin typeface="Cambria Math" panose="02040503050406030204" pitchFamily="18" charset="0"/>
                                                      </a:rPr>
                                                      <m:t>𝒆𝒙𝒕</m:t>
                                                    </m:r>
                                                  </m:sub>
                                                </m:sSub>
                                                <m:r>
                                                  <a:rPr lang="fr-FR" sz="1400" b="1" i="1" smtClean="0">
                                                    <a:ln>
                                                      <a:noFill/>
                                                    </a:ln>
                                                    <a:solidFill>
                                                      <a:srgbClr val="FF0000"/>
                                                    </a:solidFill>
                                                    <a:latin typeface="Cambria Math" panose="02040503050406030204" pitchFamily="18" charset="0"/>
                                                  </a:rPr>
                                                  <m:t>/</m:t>
                                                </m:r>
                                                <m:r>
                                                  <a:rPr lang="fr-FR" sz="1400" b="1" i="1">
                                                    <a:ln>
                                                      <a:noFill/>
                                                    </a:ln>
                                                    <a:solidFill>
                                                      <a:srgbClr val="FF0000"/>
                                                    </a:solidFill>
                                                    <a:latin typeface="Cambria Math" panose="02040503050406030204" pitchFamily="18" charset="0"/>
                                                  </a:rPr>
                                                  <m:t>𝑬</m:t>
                                                </m:r>
                                              </m:e>
                                              <m:sub>
                                                <m:r>
                                                  <a:rPr lang="fr-FR" sz="1400" b="1" i="1">
                                                    <a:ln>
                                                      <a:noFill/>
                                                    </a:ln>
                                                    <a:solidFill>
                                                      <a:srgbClr val="FF0000"/>
                                                    </a:solidFill>
                                                    <a:latin typeface="Cambria Math" panose="02040503050406030204" pitchFamily="18" charset="0"/>
                                                  </a:rPr>
                                                  <m:t>𝒊𝒏𝒋</m:t>
                                                </m:r>
                                              </m:sub>
                                            </m:sSub>
                                          </m:e>
                                        </m:rad>
                                      </m:den>
                                    </m:f>
                                  </m:e>
                                </m:d>
                              </m:oMath>
                            </m:oMathPara>
                          </a14:m>
                          <a:endParaRPr lang="fr-FR" sz="1400" dirty="0">
                            <a:solidFill>
                              <a:schemeClr val="tx1"/>
                            </a:solidFill>
                          </a:endParaRPr>
                        </a:p>
                      </a:txBody>
                      <a:tcPr anchor="ctr"/>
                    </a:tc>
                    <a:extLst>
                      <a:ext uri="{0D108BD9-81ED-4DB2-BD59-A6C34878D82A}">
                        <a16:rowId xmlns:a16="http://schemas.microsoft.com/office/drawing/2014/main" val="3430026279"/>
                      </a:ext>
                    </a:extLst>
                  </a:tr>
                  <a:tr h="370840">
                    <a:tc>
                      <a:txBody>
                        <a:bodyPr/>
                        <a:lstStyle/>
                        <a:p>
                          <a:r>
                            <a:rPr lang="fr-FR" sz="1400" dirty="0" err="1" smtClean="0"/>
                            <a:t>Acceleration</a:t>
                          </a:r>
                          <a:r>
                            <a:rPr lang="fr-FR" sz="1400" baseline="0" dirty="0" smtClean="0"/>
                            <a:t> time</a:t>
                          </a:r>
                          <a:endParaRPr lang="fr-FR" sz="1400"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a:rPr lang="fr-FR" sz="1400">
                                        <a:latin typeface="Cambria Math" panose="02040503050406030204" pitchFamily="18" charset="0"/>
                                      </a:rPr>
                                      <m:t>𝝉</m:t>
                                    </m:r>
                                  </m:e>
                                  <m:sub>
                                    <m:r>
                                      <a:rPr lang="fr-FR" sz="1400">
                                        <a:latin typeface="Cambria Math" panose="02040503050406030204" pitchFamily="18" charset="0"/>
                                      </a:rPr>
                                      <m:t>𝒂𝒄𝒄</m:t>
                                    </m:r>
                                    <m:r>
                                      <a:rPr lang="fr-FR" sz="1400">
                                        <a:latin typeface="Cambria Math" panose="02040503050406030204" pitchFamily="18" charset="0"/>
                                      </a:rPr>
                                      <m:t>,</m:t>
                                    </m:r>
                                    <m:r>
                                      <m:rPr>
                                        <m:sty m:val="p"/>
                                      </m:rPr>
                                      <a:rPr lang="fr-FR" sz="1400">
                                        <a:latin typeface="Cambria Math" panose="02040503050406030204" pitchFamily="18" charset="0"/>
                                      </a:rPr>
                                      <m:t>lin</m:t>
                                    </m:r>
                                  </m:sub>
                                </m:sSub>
                                <m:r>
                                  <a:rPr lang="fr-FR" sz="1400">
                                    <a:latin typeface="Cambria Math" panose="02040503050406030204" pitchFamily="18" charset="0"/>
                                  </a:rPr>
                                  <m:t>=</m:t>
                                </m:r>
                                <m:sSub>
                                  <m:sSubPr>
                                    <m:ctrlPr>
                                      <a:rPr lang="fr-FR" sz="1400" i="1" smtClean="0">
                                        <a:latin typeface="Cambria Math" panose="02040503050406030204" pitchFamily="18" charset="0"/>
                                      </a:rPr>
                                    </m:ctrlPr>
                                  </m:sSubPr>
                                  <m:e>
                                    <m:r>
                                      <a:rPr lang="fr-FR" sz="1400">
                                        <a:latin typeface="Cambria Math" panose="02040503050406030204" pitchFamily="18" charset="0"/>
                                      </a:rPr>
                                      <m:t>−</m:t>
                                    </m:r>
                                    <m:r>
                                      <a:rPr lang="fr-FR" sz="1400">
                                        <a:latin typeface="Cambria Math" panose="02040503050406030204" pitchFamily="18" charset="0"/>
                                      </a:rPr>
                                      <m:t>𝝉</m:t>
                                    </m:r>
                                  </m:e>
                                  <m:sub>
                                    <m:r>
                                      <a:rPr lang="fr-FR" sz="1400">
                                        <a:latin typeface="Cambria Math" panose="02040503050406030204" pitchFamily="18" charset="0"/>
                                      </a:rPr>
                                      <m:t>𝝁</m:t>
                                    </m:r>
                                  </m:sub>
                                </m:sSub>
                                <m:r>
                                  <m:rPr>
                                    <m:sty m:val="p"/>
                                  </m:rPr>
                                  <a:rPr lang="fr-FR" sz="1400" smtClean="0">
                                    <a:latin typeface="Cambria Math" panose="02040503050406030204" pitchFamily="18" charset="0"/>
                                  </a:rPr>
                                  <m:t>log</m:t>
                                </m:r>
                                <m:f>
                                  <m:fPr>
                                    <m:ctrlPr>
                                      <a:rPr lang="fr-FR" sz="1400" i="1">
                                        <a:latin typeface="Cambria Math" panose="02040503050406030204" pitchFamily="18" charset="0"/>
                                      </a:rPr>
                                    </m:ctrlPr>
                                  </m:fPr>
                                  <m:num>
                                    <m:sSub>
                                      <m:sSubPr>
                                        <m:ctrlPr>
                                          <a:rPr lang="fr-FR" sz="1400" i="1">
                                            <a:latin typeface="Cambria Math" panose="02040503050406030204" pitchFamily="18" charset="0"/>
                                          </a:rPr>
                                        </m:ctrlPr>
                                      </m:sSubPr>
                                      <m:e>
                                        <m:r>
                                          <a:rPr lang="fr-FR" sz="1400">
                                            <a:latin typeface="Cambria Math" panose="02040503050406030204" pitchFamily="18" charset="0"/>
                                          </a:rPr>
                                          <m:t>𝑵</m:t>
                                        </m:r>
                                      </m:e>
                                      <m:sub>
                                        <m:r>
                                          <a:rPr lang="fr-FR" sz="1400">
                                            <a:latin typeface="Cambria Math" panose="02040503050406030204" pitchFamily="18" charset="0"/>
                                          </a:rPr>
                                          <m:t>𝒆𝒙𝒕</m:t>
                                        </m:r>
                                      </m:sub>
                                    </m:sSub>
                                  </m:num>
                                  <m:den>
                                    <m:sSub>
                                      <m:sSubPr>
                                        <m:ctrlPr>
                                          <a:rPr lang="fr-FR" sz="1400" i="1">
                                            <a:latin typeface="Cambria Math" panose="02040503050406030204" pitchFamily="18" charset="0"/>
                                          </a:rPr>
                                        </m:ctrlPr>
                                      </m:sSubPr>
                                      <m:e>
                                        <m:r>
                                          <a:rPr lang="fr-FR" sz="1400">
                                            <a:latin typeface="Cambria Math" panose="02040503050406030204" pitchFamily="18" charset="0"/>
                                          </a:rPr>
                                          <m:t>𝑵</m:t>
                                        </m:r>
                                      </m:e>
                                      <m:sub>
                                        <m:r>
                                          <a:rPr lang="fr-FR" sz="1400">
                                            <a:latin typeface="Cambria Math" panose="02040503050406030204" pitchFamily="18" charset="0"/>
                                          </a:rPr>
                                          <m:t>𝒊𝒏𝒋</m:t>
                                        </m:r>
                                      </m:sub>
                                    </m:sSub>
                                  </m:den>
                                </m:f>
                                <m:f>
                                  <m:fPr>
                                    <m:ctrlPr>
                                      <a:rPr lang="fr-FR" sz="1400" b="0" i="1" smtClean="0">
                                        <a:latin typeface="Cambria Math" panose="02040503050406030204" pitchFamily="18" charset="0"/>
                                      </a:rPr>
                                    </m:ctrlPr>
                                  </m:fPr>
                                  <m:num>
                                    <m:sSub>
                                      <m:sSubPr>
                                        <m:ctrlPr>
                                          <a:rPr lang="fr-FR" sz="1400" i="1" smtClean="0">
                                            <a:latin typeface="Cambria Math" panose="02040503050406030204" pitchFamily="18" charset="0"/>
                                          </a:rPr>
                                        </m:ctrlPr>
                                      </m:sSubPr>
                                      <m:e>
                                        <m:r>
                                          <m:rPr>
                                            <m:sty m:val="p"/>
                                          </m:rPr>
                                          <a:rPr lang="fr-FR" sz="1400">
                                            <a:latin typeface="Cambria Math" panose="02040503050406030204" pitchFamily="18" charset="0"/>
                                          </a:rPr>
                                          <m:t>E</m:t>
                                        </m:r>
                                      </m:e>
                                      <m:sub>
                                        <m:r>
                                          <a:rPr lang="fr-FR" sz="1400">
                                            <a:latin typeface="Cambria Math" panose="02040503050406030204" pitchFamily="18" charset="0"/>
                                          </a:rPr>
                                          <m:t>𝒊𝒏𝒋</m:t>
                                        </m:r>
                                      </m:sub>
                                    </m:sSub>
                                  </m:num>
                                  <m:den>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𝐸</m:t>
                                        </m:r>
                                      </m:e>
                                      <m:sub>
                                        <m:r>
                                          <a:rPr lang="fr-FR" sz="1400" b="0" i="1" smtClean="0">
                                            <a:latin typeface="Cambria Math" panose="02040503050406030204" pitchFamily="18" charset="0"/>
                                          </a:rPr>
                                          <m:t>𝜇</m:t>
                                        </m:r>
                                      </m:sub>
                                    </m:sSub>
                                  </m:den>
                                </m:f>
                                <m:f>
                                  <m:fPr>
                                    <m:ctrlPr>
                                      <a:rPr lang="fr-FR" sz="1400" b="1" i="1" smtClean="0">
                                        <a:solidFill>
                                          <a:srgbClr val="0070C0"/>
                                        </a:solidFill>
                                        <a:latin typeface="Cambria Math" panose="02040503050406030204" pitchFamily="18" charset="0"/>
                                      </a:rPr>
                                    </m:ctrlPr>
                                  </m:fPr>
                                  <m:num>
                                    <m:sSub>
                                      <m:sSubPr>
                                        <m:ctrlPr>
                                          <a:rPr lang="fr-FR" sz="1400" b="1" i="1">
                                            <a:solidFill>
                                              <a:srgbClr val="0070C0"/>
                                            </a:solidFill>
                                            <a:latin typeface="Cambria Math" panose="02040503050406030204" pitchFamily="18" charset="0"/>
                                          </a:rPr>
                                        </m:ctrlPr>
                                      </m:sSubPr>
                                      <m:e>
                                        <m:r>
                                          <a:rPr lang="fr-FR" sz="1400" b="1" i="1">
                                            <a:solidFill>
                                              <a:srgbClr val="0070C0"/>
                                            </a:solidFill>
                                            <a:latin typeface="Cambria Math" panose="02040503050406030204" pitchFamily="18" charset="0"/>
                                          </a:rPr>
                                          <m:t>𝑬</m:t>
                                        </m:r>
                                      </m:e>
                                      <m:sub>
                                        <m:r>
                                          <a:rPr lang="fr-FR" sz="1400" b="1" i="1">
                                            <a:solidFill>
                                              <a:srgbClr val="0070C0"/>
                                            </a:solidFill>
                                            <a:latin typeface="Cambria Math" panose="02040503050406030204" pitchFamily="18" charset="0"/>
                                          </a:rPr>
                                          <m:t>𝒆𝒙𝒕</m:t>
                                        </m:r>
                                      </m:sub>
                                    </m:sSub>
                                    <m:r>
                                      <a:rPr lang="fr-FR" sz="1400" b="1" i="1" smtClean="0">
                                        <a:solidFill>
                                          <a:srgbClr val="0070C0"/>
                                        </a:solidFill>
                                        <a:latin typeface="Cambria Math" panose="02040503050406030204" pitchFamily="18" charset="0"/>
                                      </a:rPr>
                                      <m:t>/</m:t>
                                    </m:r>
                                    <m:sSub>
                                      <m:sSubPr>
                                        <m:ctrlPr>
                                          <a:rPr lang="fr-FR" sz="1400" b="1" i="1" smtClean="0">
                                            <a:solidFill>
                                              <a:srgbClr val="0070C0"/>
                                            </a:solidFill>
                                            <a:latin typeface="Cambria Math" panose="02040503050406030204" pitchFamily="18" charset="0"/>
                                          </a:rPr>
                                        </m:ctrlPr>
                                      </m:sSubPr>
                                      <m:e>
                                        <m:r>
                                          <a:rPr lang="fr-FR" sz="1400" b="1" i="1" smtClean="0">
                                            <a:solidFill>
                                              <a:srgbClr val="0070C0"/>
                                            </a:solidFill>
                                            <a:latin typeface="Cambria Math" panose="02040503050406030204" pitchFamily="18" charset="0"/>
                                          </a:rPr>
                                          <m:t>𝑬</m:t>
                                        </m:r>
                                      </m:e>
                                      <m:sub>
                                        <m:r>
                                          <a:rPr lang="fr-FR" sz="1400" b="1" i="1" smtClean="0">
                                            <a:solidFill>
                                              <a:srgbClr val="0070C0"/>
                                            </a:solidFill>
                                            <a:latin typeface="Cambria Math" panose="02040503050406030204" pitchFamily="18" charset="0"/>
                                          </a:rPr>
                                          <m:t>𝒊𝒏𝒋</m:t>
                                        </m:r>
                                      </m:sub>
                                    </m:sSub>
                                    <m:r>
                                      <a:rPr lang="fr-FR" sz="1400" b="1">
                                        <a:solidFill>
                                          <a:srgbClr val="0070C0"/>
                                        </a:solidFill>
                                        <a:latin typeface="Cambria Math" panose="02040503050406030204" pitchFamily="18" charset="0"/>
                                      </a:rPr>
                                      <m:t>−</m:t>
                                    </m:r>
                                    <m:r>
                                      <a:rPr lang="fr-FR" sz="1400" b="1" i="1" smtClean="0">
                                        <a:solidFill>
                                          <a:srgbClr val="0070C0"/>
                                        </a:solidFill>
                                        <a:latin typeface="Cambria Math" panose="02040503050406030204" pitchFamily="18" charset="0"/>
                                      </a:rPr>
                                      <m:t>𝟏</m:t>
                                    </m:r>
                                  </m:num>
                                  <m:den>
                                    <m:r>
                                      <a:rPr lang="fr-FR" sz="1400" b="1" i="1" smtClean="0">
                                        <a:solidFill>
                                          <a:srgbClr val="0070C0"/>
                                        </a:solidFill>
                                        <a:latin typeface="Cambria Math" panose="02040503050406030204" pitchFamily="18" charset="0"/>
                                      </a:rPr>
                                      <m:t>𝐥𝐨𝐠</m:t>
                                    </m:r>
                                    <m:f>
                                      <m:fPr>
                                        <m:ctrlPr>
                                          <a:rPr lang="fr-FR" sz="1400" b="1" i="1">
                                            <a:solidFill>
                                              <a:srgbClr val="0070C0"/>
                                            </a:solidFill>
                                            <a:latin typeface="Cambria Math" panose="02040503050406030204" pitchFamily="18" charset="0"/>
                                          </a:rPr>
                                        </m:ctrlPr>
                                      </m:fPr>
                                      <m:num>
                                        <m:sSub>
                                          <m:sSubPr>
                                            <m:ctrlPr>
                                              <a:rPr lang="fr-FR" sz="1400" b="1" i="1">
                                                <a:solidFill>
                                                  <a:srgbClr val="0070C0"/>
                                                </a:solidFill>
                                                <a:latin typeface="Cambria Math" panose="02040503050406030204" pitchFamily="18" charset="0"/>
                                              </a:rPr>
                                            </m:ctrlPr>
                                          </m:sSubPr>
                                          <m:e>
                                            <m:r>
                                              <a:rPr lang="fr-FR" sz="1400" b="1" i="0" smtClean="0">
                                                <a:solidFill>
                                                  <a:srgbClr val="0070C0"/>
                                                </a:solidFill>
                                                <a:latin typeface="Cambria Math" panose="02040503050406030204" pitchFamily="18" charset="0"/>
                                              </a:rPr>
                                              <m:t>𝐄</m:t>
                                            </m:r>
                                          </m:e>
                                          <m:sub>
                                            <m:r>
                                              <a:rPr lang="fr-FR" sz="1400" b="1" i="1">
                                                <a:solidFill>
                                                  <a:srgbClr val="0070C0"/>
                                                </a:solidFill>
                                                <a:latin typeface="Cambria Math" panose="02040503050406030204" pitchFamily="18" charset="0"/>
                                              </a:rPr>
                                              <m:t>𝒆𝒙𝒕</m:t>
                                            </m:r>
                                          </m:sub>
                                        </m:sSub>
                                      </m:num>
                                      <m:den>
                                        <m:sSub>
                                          <m:sSubPr>
                                            <m:ctrlPr>
                                              <a:rPr lang="fr-FR" sz="1400" b="1" i="1">
                                                <a:solidFill>
                                                  <a:srgbClr val="0070C0"/>
                                                </a:solidFill>
                                                <a:latin typeface="Cambria Math" panose="02040503050406030204" pitchFamily="18" charset="0"/>
                                              </a:rPr>
                                            </m:ctrlPr>
                                          </m:sSubPr>
                                          <m:e>
                                            <m:r>
                                              <a:rPr lang="fr-FR" sz="1400" b="1" i="0" smtClean="0">
                                                <a:solidFill>
                                                  <a:srgbClr val="0070C0"/>
                                                </a:solidFill>
                                                <a:latin typeface="Cambria Math" panose="02040503050406030204" pitchFamily="18" charset="0"/>
                                              </a:rPr>
                                              <m:t>𝐄</m:t>
                                            </m:r>
                                          </m:e>
                                          <m:sub>
                                            <m:r>
                                              <a:rPr lang="fr-FR" sz="1400" b="1" i="1">
                                                <a:solidFill>
                                                  <a:srgbClr val="0070C0"/>
                                                </a:solidFill>
                                                <a:latin typeface="Cambria Math" panose="02040503050406030204" pitchFamily="18" charset="0"/>
                                              </a:rPr>
                                              <m:t>𝒊𝒏𝒋</m:t>
                                            </m:r>
                                          </m:sub>
                                        </m:sSub>
                                      </m:den>
                                    </m:f>
                                  </m:den>
                                </m:f>
                              </m:oMath>
                            </m:oMathPara>
                          </a14:m>
                          <a:endParaRPr lang="fr-FR" sz="1400" b="1" dirty="0"/>
                        </a:p>
                      </a:txBody>
                      <a:tcPr anchor="ctr"/>
                    </a:tc>
                    <a:tc>
                      <a:txBody>
                        <a:bodyPr/>
                        <a:lstStyle/>
                        <a:p>
                          <a:pPr algn="ctr"/>
                          <a14:m>
                            <m:oMath xmlns:m="http://schemas.openxmlformats.org/officeDocument/2006/math">
                              <m:sSub>
                                <m:sSubPr>
                                  <m:ctrlPr>
                                    <a:rPr lang="fr-FR" sz="1400" i="1" smtClean="0">
                                      <a:latin typeface="Cambria Math" panose="02040503050406030204" pitchFamily="18" charset="0"/>
                                    </a:rPr>
                                  </m:ctrlPr>
                                </m:sSubPr>
                                <m:e>
                                  <m:r>
                                    <a:rPr lang="fr-FR" sz="1400">
                                      <a:latin typeface="Cambria Math" panose="02040503050406030204" pitchFamily="18" charset="0"/>
                                    </a:rPr>
                                    <m:t>𝝉</m:t>
                                  </m:r>
                                </m:e>
                                <m:sub>
                                  <m:r>
                                    <a:rPr lang="fr-FR" sz="1400">
                                      <a:latin typeface="Cambria Math" panose="02040503050406030204" pitchFamily="18" charset="0"/>
                                    </a:rPr>
                                    <m:t>𝒂𝒄𝒄</m:t>
                                  </m:r>
                                  <m:r>
                                    <a:rPr lang="fr-FR" sz="1400">
                                      <a:latin typeface="Cambria Math" panose="02040503050406030204" pitchFamily="18" charset="0"/>
                                    </a:rPr>
                                    <m:t>,</m:t>
                                  </m:r>
                                  <m:r>
                                    <m:rPr>
                                      <m:sty m:val="p"/>
                                    </m:rPr>
                                    <a:rPr lang="fr-FR" sz="1400" b="0" i="0" smtClean="0">
                                      <a:latin typeface="Cambria Math" panose="02040503050406030204" pitchFamily="18" charset="0"/>
                                    </a:rPr>
                                    <m:t>s</m:t>
                                  </m:r>
                                  <m:r>
                                    <m:rPr>
                                      <m:sty m:val="p"/>
                                    </m:rPr>
                                    <a:rPr lang="fr-FR" sz="1400">
                                      <a:latin typeface="Cambria Math" panose="02040503050406030204" pitchFamily="18" charset="0"/>
                                    </a:rPr>
                                    <m:t>in</m:t>
                                  </m:r>
                                </m:sub>
                              </m:sSub>
                              <m:r>
                                <a:rPr lang="fr-FR" sz="1400">
                                  <a:latin typeface="Cambria Math" panose="02040503050406030204" pitchFamily="18" charset="0"/>
                                </a:rPr>
                                <m:t>=</m:t>
                              </m:r>
                              <m:sSub>
                                <m:sSubPr>
                                  <m:ctrlPr>
                                    <a:rPr lang="fr-FR" sz="1400" i="1">
                                      <a:latin typeface="Cambria Math" panose="02040503050406030204" pitchFamily="18" charset="0"/>
                                    </a:rPr>
                                  </m:ctrlPr>
                                </m:sSubPr>
                                <m:e>
                                  <m:r>
                                    <a:rPr lang="fr-FR" sz="1400">
                                      <a:latin typeface="Cambria Math" panose="02040503050406030204" pitchFamily="18" charset="0"/>
                                    </a:rPr>
                                    <m:t>−</m:t>
                                  </m:r>
                                  <m:r>
                                    <a:rPr lang="fr-FR" sz="1400">
                                      <a:latin typeface="Cambria Math" panose="02040503050406030204" pitchFamily="18" charset="0"/>
                                    </a:rPr>
                                    <m:t>𝝉</m:t>
                                  </m:r>
                                </m:e>
                                <m:sub>
                                  <m:r>
                                    <a:rPr lang="fr-FR" sz="1400">
                                      <a:latin typeface="Cambria Math" panose="02040503050406030204" pitchFamily="18" charset="0"/>
                                    </a:rPr>
                                    <m:t>𝝁</m:t>
                                  </m:r>
                                </m:sub>
                              </m:sSub>
                              <m:r>
                                <m:rPr>
                                  <m:sty m:val="p"/>
                                </m:rPr>
                                <a:rPr lang="fr-FR" sz="1400" smtClean="0">
                                  <a:latin typeface="Cambria Math" panose="02040503050406030204" pitchFamily="18" charset="0"/>
                                </a:rPr>
                                <m:t>log</m:t>
                              </m:r>
                              <m:f>
                                <m:fPr>
                                  <m:ctrlPr>
                                    <a:rPr lang="fr-FR" sz="1400" i="1">
                                      <a:latin typeface="Cambria Math" panose="02040503050406030204" pitchFamily="18" charset="0"/>
                                    </a:rPr>
                                  </m:ctrlPr>
                                </m:fPr>
                                <m:num>
                                  <m:sSub>
                                    <m:sSubPr>
                                      <m:ctrlPr>
                                        <a:rPr lang="fr-FR" sz="1400" i="1">
                                          <a:latin typeface="Cambria Math" panose="02040503050406030204" pitchFamily="18" charset="0"/>
                                        </a:rPr>
                                      </m:ctrlPr>
                                    </m:sSubPr>
                                    <m:e>
                                      <m:r>
                                        <a:rPr lang="fr-FR" sz="1400">
                                          <a:latin typeface="Cambria Math" panose="02040503050406030204" pitchFamily="18" charset="0"/>
                                        </a:rPr>
                                        <m:t>𝑵</m:t>
                                      </m:r>
                                    </m:e>
                                    <m:sub>
                                      <m:r>
                                        <a:rPr lang="fr-FR" sz="1400">
                                          <a:latin typeface="Cambria Math" panose="02040503050406030204" pitchFamily="18" charset="0"/>
                                        </a:rPr>
                                        <m:t>𝒆𝒙𝒕</m:t>
                                      </m:r>
                                    </m:sub>
                                  </m:sSub>
                                </m:num>
                                <m:den>
                                  <m:sSub>
                                    <m:sSubPr>
                                      <m:ctrlPr>
                                        <a:rPr lang="fr-FR" sz="1400" i="1">
                                          <a:latin typeface="Cambria Math" panose="02040503050406030204" pitchFamily="18" charset="0"/>
                                        </a:rPr>
                                      </m:ctrlPr>
                                    </m:sSubPr>
                                    <m:e>
                                      <m:r>
                                        <a:rPr lang="fr-FR" sz="1400">
                                          <a:latin typeface="Cambria Math" panose="02040503050406030204" pitchFamily="18" charset="0"/>
                                        </a:rPr>
                                        <m:t>𝑵</m:t>
                                      </m:r>
                                    </m:e>
                                    <m:sub>
                                      <m:r>
                                        <a:rPr lang="fr-FR" sz="1400">
                                          <a:latin typeface="Cambria Math" panose="02040503050406030204" pitchFamily="18" charset="0"/>
                                        </a:rPr>
                                        <m:t>𝒊𝒏𝒋</m:t>
                                      </m:r>
                                    </m:sub>
                                  </m:sSub>
                                </m:den>
                              </m:f>
                              <m:f>
                                <m:fPr>
                                  <m:ctrlPr>
                                    <a:rPr lang="fr-FR" sz="1400" b="0" i="1" smtClean="0">
                                      <a:latin typeface="Cambria Math" panose="02040503050406030204" pitchFamily="18" charset="0"/>
                                    </a:rPr>
                                  </m:ctrlPr>
                                </m:fPr>
                                <m:num>
                                  <m:sSub>
                                    <m:sSubPr>
                                      <m:ctrlPr>
                                        <a:rPr lang="fr-FR" sz="1400" i="1" smtClean="0">
                                          <a:latin typeface="Cambria Math" panose="02040503050406030204" pitchFamily="18" charset="0"/>
                                        </a:rPr>
                                      </m:ctrlPr>
                                    </m:sSubPr>
                                    <m:e>
                                      <m:r>
                                        <m:rPr>
                                          <m:sty m:val="p"/>
                                        </m:rPr>
                                        <a:rPr lang="fr-FR" sz="1400">
                                          <a:latin typeface="Cambria Math" panose="02040503050406030204" pitchFamily="18" charset="0"/>
                                        </a:rPr>
                                        <m:t>E</m:t>
                                      </m:r>
                                    </m:e>
                                    <m:sub>
                                      <m:r>
                                        <a:rPr lang="fr-FR" sz="1400">
                                          <a:latin typeface="Cambria Math" panose="02040503050406030204" pitchFamily="18" charset="0"/>
                                        </a:rPr>
                                        <m:t>𝒊𝒏𝒋</m:t>
                                      </m:r>
                                    </m:sub>
                                  </m:sSub>
                                </m:num>
                                <m:den>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𝐸</m:t>
                                      </m:r>
                                    </m:e>
                                    <m:sub>
                                      <m:r>
                                        <a:rPr lang="fr-FR" sz="1400" b="0" i="1" smtClean="0">
                                          <a:latin typeface="Cambria Math" panose="02040503050406030204" pitchFamily="18" charset="0"/>
                                        </a:rPr>
                                        <m:t>𝜇</m:t>
                                      </m:r>
                                    </m:sub>
                                  </m:sSub>
                                </m:den>
                              </m:f>
                              <m:rad>
                                <m:radPr>
                                  <m:degHide m:val="on"/>
                                  <m:ctrlPr>
                                    <a:rPr lang="fr-FR" sz="1400" b="1" i="1" smtClean="0">
                                      <a:solidFill>
                                        <a:srgbClr val="FF0000"/>
                                      </a:solidFill>
                                      <a:latin typeface="Cambria Math" panose="02040503050406030204" pitchFamily="18" charset="0"/>
                                    </a:rPr>
                                  </m:ctrlPr>
                                </m:radPr>
                                <m:deg/>
                                <m:e>
                                  <m:f>
                                    <m:fPr>
                                      <m:ctrlPr>
                                        <a:rPr lang="fr-FR" sz="1400" b="1" i="1" smtClean="0">
                                          <a:solidFill>
                                            <a:srgbClr val="FF0000"/>
                                          </a:solidFill>
                                          <a:latin typeface="Cambria Math" panose="02040503050406030204" pitchFamily="18" charset="0"/>
                                        </a:rPr>
                                      </m:ctrlPr>
                                    </m:fPr>
                                    <m:num>
                                      <m:sSub>
                                        <m:sSubPr>
                                          <m:ctrlPr>
                                            <a:rPr lang="fr-FR" sz="1400" b="1" i="1">
                                              <a:solidFill>
                                                <a:srgbClr val="FF0000"/>
                                              </a:solidFill>
                                              <a:latin typeface="Cambria Math" panose="02040503050406030204" pitchFamily="18" charset="0"/>
                                            </a:rPr>
                                          </m:ctrlPr>
                                        </m:sSubPr>
                                        <m:e>
                                          <m:r>
                                            <a:rPr lang="fr-FR" sz="1400" b="1" i="1">
                                              <a:solidFill>
                                                <a:srgbClr val="FF0000"/>
                                              </a:solidFill>
                                              <a:latin typeface="Cambria Math" panose="02040503050406030204" pitchFamily="18" charset="0"/>
                                            </a:rPr>
                                            <m:t>𝑬</m:t>
                                          </m:r>
                                        </m:e>
                                        <m:sub>
                                          <m:r>
                                            <a:rPr lang="fr-FR" sz="1400" b="1" i="1">
                                              <a:solidFill>
                                                <a:srgbClr val="FF0000"/>
                                              </a:solidFill>
                                              <a:latin typeface="Cambria Math" panose="02040503050406030204" pitchFamily="18" charset="0"/>
                                            </a:rPr>
                                            <m:t>𝒆𝒙𝒕</m:t>
                                          </m:r>
                                        </m:sub>
                                      </m:sSub>
                                    </m:num>
                                    <m:den>
                                      <m:sSub>
                                        <m:sSubPr>
                                          <m:ctrlPr>
                                            <a:rPr lang="fr-FR" sz="1400" b="1" i="1" smtClean="0">
                                              <a:solidFill>
                                                <a:srgbClr val="FF0000"/>
                                              </a:solidFill>
                                              <a:latin typeface="Cambria Math" panose="02040503050406030204" pitchFamily="18" charset="0"/>
                                            </a:rPr>
                                          </m:ctrlPr>
                                        </m:sSubPr>
                                        <m:e>
                                          <m:r>
                                            <a:rPr lang="fr-FR" sz="1400" b="1" i="1" smtClean="0">
                                              <a:solidFill>
                                                <a:srgbClr val="FF0000"/>
                                              </a:solidFill>
                                              <a:latin typeface="Cambria Math" panose="02040503050406030204" pitchFamily="18" charset="0"/>
                                            </a:rPr>
                                            <m:t>𝑬</m:t>
                                          </m:r>
                                        </m:e>
                                        <m:sub>
                                          <m:r>
                                            <a:rPr lang="fr-FR" sz="1400" b="1" i="1" smtClean="0">
                                              <a:solidFill>
                                                <a:srgbClr val="FF0000"/>
                                              </a:solidFill>
                                              <a:latin typeface="Cambria Math" panose="02040503050406030204" pitchFamily="18" charset="0"/>
                                            </a:rPr>
                                            <m:t>𝒊𝒏𝒋</m:t>
                                          </m:r>
                                        </m:sub>
                                      </m:sSub>
                                    </m:den>
                                  </m:f>
                                </m:e>
                              </m:rad>
                            </m:oMath>
                          </a14:m>
                          <a:r>
                            <a:rPr lang="fr-FR" sz="1400" b="1" dirty="0" smtClean="0">
                              <a:solidFill>
                                <a:srgbClr val="0070C0"/>
                              </a:solidFill>
                            </a:rPr>
                            <a:t>  </a:t>
                          </a:r>
                          <a:endParaRPr lang="fr-FR" sz="1400" b="1" dirty="0">
                            <a:solidFill>
                              <a:srgbClr val="0070C0"/>
                            </a:solidFill>
                          </a:endParaRPr>
                        </a:p>
                      </a:txBody>
                      <a:tcPr anchor="ctr"/>
                    </a:tc>
                    <a:extLst>
                      <a:ext uri="{0D108BD9-81ED-4DB2-BD59-A6C34878D82A}">
                        <a16:rowId xmlns:a16="http://schemas.microsoft.com/office/drawing/2014/main" val="3317415546"/>
                      </a:ext>
                    </a:extLst>
                  </a:tr>
                  <a:tr h="370840">
                    <a:tc>
                      <a:txBody>
                        <a:bodyPr/>
                        <a:lstStyle/>
                        <a:p>
                          <a:r>
                            <a:rPr lang="fr-FR" sz="1400" dirty="0" smtClean="0"/>
                            <a:t>Gradient</a:t>
                          </a:r>
                          <a:endParaRPr lang="fr-FR" sz="1400"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m:rPr>
                                        <m:sty m:val="p"/>
                                      </m:rPr>
                                      <a:rPr lang="fr-FR" sz="1400" b="0" i="0" smtClean="0">
                                        <a:latin typeface="Cambria Math" panose="02040503050406030204" pitchFamily="18" charset="0"/>
                                      </a:rPr>
                                      <m:t>G</m:t>
                                    </m:r>
                                  </m:e>
                                  <m:sub>
                                    <m:r>
                                      <a:rPr lang="fr-FR" sz="1400">
                                        <a:latin typeface="Cambria Math" panose="02040503050406030204" pitchFamily="18" charset="0"/>
                                      </a:rPr>
                                      <m:t>𝒂𝒄𝒄</m:t>
                                    </m:r>
                                    <m:r>
                                      <a:rPr lang="fr-FR" sz="1400" b="0" i="0" smtClean="0">
                                        <a:latin typeface="Cambria Math" panose="02040503050406030204" pitchFamily="18" charset="0"/>
                                      </a:rPr>
                                      <m:t>, </m:t>
                                    </m:r>
                                    <m:r>
                                      <m:rPr>
                                        <m:sty m:val="p"/>
                                      </m:rPr>
                                      <a:rPr lang="fr-FR" sz="1400" b="0" i="0" smtClean="0">
                                        <a:latin typeface="Cambria Math" panose="02040503050406030204" pitchFamily="18" charset="0"/>
                                      </a:rPr>
                                      <m:t>lin</m:t>
                                    </m:r>
                                  </m:sub>
                                </m:sSub>
                                <m:r>
                                  <a:rPr lang="fr-FR" sz="1400">
                                    <a:latin typeface="Cambria Math" panose="02040503050406030204" pitchFamily="18" charset="0"/>
                                  </a:rPr>
                                  <m:t>=</m:t>
                                </m:r>
                                <m:r>
                                  <a:rPr lang="fr-FR" sz="1400" b="0" i="0" smtClean="0">
                                    <a:latin typeface="Cambria Math" panose="02040503050406030204" pitchFamily="18" charset="0"/>
                                  </a:rPr>
                                  <m:t>−</m:t>
                                </m:r>
                                <m:f>
                                  <m:fPr>
                                    <m:ctrlPr>
                                      <a:rPr lang="fr-FR" sz="1400" i="1">
                                        <a:latin typeface="Cambria Math" panose="02040503050406030204" pitchFamily="18" charset="0"/>
                                      </a:rPr>
                                    </m:ctrlPr>
                                  </m:fPr>
                                  <m:num>
                                    <m:sSub>
                                      <m:sSubPr>
                                        <m:ctrlPr>
                                          <a:rPr lang="fr-FR" sz="1400" i="1">
                                            <a:latin typeface="Cambria Math" panose="02040503050406030204" pitchFamily="18" charset="0"/>
                                          </a:rPr>
                                        </m:ctrlPr>
                                      </m:sSubPr>
                                      <m:e>
                                        <m:r>
                                          <a:rPr lang="fr-FR" sz="1400">
                                            <a:latin typeface="Cambria Math" panose="02040503050406030204" pitchFamily="18" charset="0"/>
                                          </a:rPr>
                                          <m:t>𝑬</m:t>
                                        </m:r>
                                      </m:e>
                                      <m:sub>
                                        <m:r>
                                          <a:rPr lang="fr-FR" sz="1400">
                                            <a:latin typeface="Cambria Math" panose="02040503050406030204" pitchFamily="18" charset="0"/>
                                          </a:rPr>
                                          <m:t>𝝁</m:t>
                                        </m:r>
                                      </m:sub>
                                    </m:sSub>
                                  </m:num>
                                  <m:den>
                                    <m:r>
                                      <a:rPr lang="fr-FR" sz="1400">
                                        <a:latin typeface="Cambria Math" panose="02040503050406030204" pitchFamily="18" charset="0"/>
                                      </a:rPr>
                                      <m:t>𝒆𝒄</m:t>
                                    </m:r>
                                    <m:sSub>
                                      <m:sSubPr>
                                        <m:ctrlPr>
                                          <a:rPr lang="fr-FR" sz="1400" i="1">
                                            <a:latin typeface="Cambria Math" panose="02040503050406030204" pitchFamily="18" charset="0"/>
                                          </a:rPr>
                                        </m:ctrlPr>
                                      </m:sSubPr>
                                      <m:e>
                                        <m:r>
                                          <a:rPr lang="fr-FR" sz="1400">
                                            <a:latin typeface="Cambria Math" panose="02040503050406030204" pitchFamily="18" charset="0"/>
                                          </a:rPr>
                                          <m:t>𝝉</m:t>
                                        </m:r>
                                      </m:e>
                                      <m:sub>
                                        <m:r>
                                          <a:rPr lang="fr-FR" sz="1400">
                                            <a:latin typeface="Cambria Math" panose="02040503050406030204" pitchFamily="18" charset="0"/>
                                          </a:rPr>
                                          <m:t>𝝁</m:t>
                                        </m:r>
                                      </m:sub>
                                    </m:sSub>
                                  </m:den>
                                </m:f>
                                <m:f>
                                  <m:fPr>
                                    <m:ctrlPr>
                                      <a:rPr lang="fr-FR" sz="1400" b="0" i="1" smtClean="0">
                                        <a:latin typeface="Cambria Math" panose="02040503050406030204" pitchFamily="18" charset="0"/>
                                      </a:rPr>
                                    </m:ctrlPr>
                                  </m:fPr>
                                  <m:num>
                                    <m:r>
                                      <a:rPr lang="fr-FR" sz="1400" b="0" i="0" smtClean="0">
                                        <a:latin typeface="Cambria Math" panose="02040503050406030204" pitchFamily="18" charset="0"/>
                                      </a:rPr>
                                      <m:t>1</m:t>
                                    </m:r>
                                  </m:num>
                                  <m:den>
                                    <m:r>
                                      <m:rPr>
                                        <m:sty m:val="p"/>
                                      </m:rPr>
                                      <a:rPr lang="fr-FR" sz="1400">
                                        <a:latin typeface="Cambria Math" panose="02040503050406030204" pitchFamily="18" charset="0"/>
                                      </a:rPr>
                                      <m:t>log</m:t>
                                    </m:r>
                                    <m:f>
                                      <m:fPr>
                                        <m:ctrlPr>
                                          <a:rPr lang="fr-FR" sz="1400" i="1">
                                            <a:latin typeface="Cambria Math" panose="02040503050406030204" pitchFamily="18" charset="0"/>
                                          </a:rPr>
                                        </m:ctrlPr>
                                      </m:fPr>
                                      <m:num>
                                        <m:sSub>
                                          <m:sSubPr>
                                            <m:ctrlPr>
                                              <a:rPr lang="fr-FR" sz="1400" i="1">
                                                <a:latin typeface="Cambria Math" panose="02040503050406030204" pitchFamily="18" charset="0"/>
                                              </a:rPr>
                                            </m:ctrlPr>
                                          </m:sSubPr>
                                          <m:e>
                                            <m:r>
                                              <a:rPr lang="fr-FR" sz="1400">
                                                <a:latin typeface="Cambria Math" panose="02040503050406030204" pitchFamily="18" charset="0"/>
                                              </a:rPr>
                                              <m:t>𝑵</m:t>
                                            </m:r>
                                          </m:e>
                                          <m:sub>
                                            <m:r>
                                              <a:rPr lang="fr-FR" sz="1400">
                                                <a:latin typeface="Cambria Math" panose="02040503050406030204" pitchFamily="18" charset="0"/>
                                              </a:rPr>
                                              <m:t>𝒆𝒙𝒕</m:t>
                                            </m:r>
                                          </m:sub>
                                        </m:sSub>
                                      </m:num>
                                      <m:den>
                                        <m:sSub>
                                          <m:sSubPr>
                                            <m:ctrlPr>
                                              <a:rPr lang="fr-FR" sz="1400" i="1">
                                                <a:latin typeface="Cambria Math" panose="02040503050406030204" pitchFamily="18" charset="0"/>
                                              </a:rPr>
                                            </m:ctrlPr>
                                          </m:sSubPr>
                                          <m:e>
                                            <m:r>
                                              <a:rPr lang="fr-FR" sz="1400">
                                                <a:latin typeface="Cambria Math" panose="02040503050406030204" pitchFamily="18" charset="0"/>
                                              </a:rPr>
                                              <m:t>𝑵</m:t>
                                            </m:r>
                                          </m:e>
                                          <m:sub>
                                            <m:r>
                                              <a:rPr lang="fr-FR" sz="1400">
                                                <a:latin typeface="Cambria Math" panose="02040503050406030204" pitchFamily="18" charset="0"/>
                                              </a:rPr>
                                              <m:t>𝒊𝒏𝒋</m:t>
                                            </m:r>
                                          </m:sub>
                                        </m:sSub>
                                      </m:den>
                                    </m:f>
                                  </m:den>
                                </m:f>
                                <m:r>
                                  <a:rPr lang="fr-FR" sz="1400" b="1" i="1" smtClean="0">
                                    <a:solidFill>
                                      <a:srgbClr val="0070C0"/>
                                    </a:solidFill>
                                    <a:latin typeface="Cambria Math" panose="02040503050406030204" pitchFamily="18" charset="0"/>
                                  </a:rPr>
                                  <m:t>𝐥𝐨𝐠</m:t>
                                </m:r>
                                <m:f>
                                  <m:fPr>
                                    <m:ctrlPr>
                                      <a:rPr lang="fr-FR" sz="1400" b="1" i="1">
                                        <a:solidFill>
                                          <a:srgbClr val="0070C0"/>
                                        </a:solidFill>
                                        <a:latin typeface="Cambria Math" panose="02040503050406030204" pitchFamily="18" charset="0"/>
                                      </a:rPr>
                                    </m:ctrlPr>
                                  </m:fPr>
                                  <m:num>
                                    <m:sSub>
                                      <m:sSubPr>
                                        <m:ctrlPr>
                                          <a:rPr lang="fr-FR" sz="1400" b="1" i="1">
                                            <a:solidFill>
                                              <a:srgbClr val="0070C0"/>
                                            </a:solidFill>
                                            <a:latin typeface="Cambria Math" panose="02040503050406030204" pitchFamily="18" charset="0"/>
                                          </a:rPr>
                                        </m:ctrlPr>
                                      </m:sSubPr>
                                      <m:e>
                                        <m:r>
                                          <a:rPr lang="fr-FR" sz="1400" b="1" i="1">
                                            <a:solidFill>
                                              <a:srgbClr val="0070C0"/>
                                            </a:solidFill>
                                            <a:latin typeface="Cambria Math" panose="02040503050406030204" pitchFamily="18" charset="0"/>
                                          </a:rPr>
                                          <m:t>𝑬</m:t>
                                        </m:r>
                                      </m:e>
                                      <m:sub>
                                        <m:r>
                                          <a:rPr lang="fr-FR" sz="1400" b="1" i="1">
                                            <a:solidFill>
                                              <a:srgbClr val="0070C0"/>
                                            </a:solidFill>
                                            <a:latin typeface="Cambria Math" panose="02040503050406030204" pitchFamily="18" charset="0"/>
                                          </a:rPr>
                                          <m:t>𝒆𝒙𝒕</m:t>
                                        </m:r>
                                      </m:sub>
                                    </m:sSub>
                                  </m:num>
                                  <m:den>
                                    <m:sSub>
                                      <m:sSubPr>
                                        <m:ctrlPr>
                                          <a:rPr lang="fr-FR" sz="1400" b="1" i="1">
                                            <a:solidFill>
                                              <a:srgbClr val="0070C0"/>
                                            </a:solidFill>
                                            <a:latin typeface="Cambria Math" panose="02040503050406030204" pitchFamily="18" charset="0"/>
                                          </a:rPr>
                                        </m:ctrlPr>
                                      </m:sSubPr>
                                      <m:e>
                                        <m:r>
                                          <a:rPr lang="fr-FR" sz="1400" b="1" i="1">
                                            <a:solidFill>
                                              <a:srgbClr val="0070C0"/>
                                            </a:solidFill>
                                            <a:latin typeface="Cambria Math" panose="02040503050406030204" pitchFamily="18" charset="0"/>
                                          </a:rPr>
                                          <m:t>𝑬</m:t>
                                        </m:r>
                                      </m:e>
                                      <m:sub>
                                        <m:r>
                                          <a:rPr lang="fr-FR" sz="1400" b="1" i="1">
                                            <a:solidFill>
                                              <a:srgbClr val="0070C0"/>
                                            </a:solidFill>
                                            <a:latin typeface="Cambria Math" panose="02040503050406030204" pitchFamily="18" charset="0"/>
                                          </a:rPr>
                                          <m:t>𝒊𝒏𝒋</m:t>
                                        </m:r>
                                      </m:sub>
                                    </m:sSub>
                                  </m:den>
                                </m:f>
                              </m:oMath>
                            </m:oMathPara>
                          </a14:m>
                          <a:endParaRPr lang="fr-FR" sz="14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m:rPr>
                                        <m:sty m:val="p"/>
                                      </m:rPr>
                                      <a:rPr lang="fr-FR" sz="1400">
                                        <a:latin typeface="Cambria Math" panose="02040503050406030204" pitchFamily="18" charset="0"/>
                                      </a:rPr>
                                      <m:t>G</m:t>
                                    </m:r>
                                  </m:e>
                                  <m:sub>
                                    <m:r>
                                      <a:rPr lang="fr-FR" sz="1400">
                                        <a:latin typeface="Cambria Math" panose="02040503050406030204" pitchFamily="18" charset="0"/>
                                      </a:rPr>
                                      <m:t>𝒂𝒄𝒄</m:t>
                                    </m:r>
                                    <m:r>
                                      <a:rPr lang="fr-FR" sz="1400">
                                        <a:latin typeface="Cambria Math" panose="02040503050406030204" pitchFamily="18" charset="0"/>
                                      </a:rPr>
                                      <m:t>, </m:t>
                                    </m:r>
                                    <m:r>
                                      <m:rPr>
                                        <m:sty m:val="p"/>
                                      </m:rPr>
                                      <a:rPr lang="fr-FR" sz="1400" b="0" i="0" smtClean="0">
                                        <a:latin typeface="Cambria Math" panose="02040503050406030204" pitchFamily="18" charset="0"/>
                                      </a:rPr>
                                      <m:t>s</m:t>
                                    </m:r>
                                    <m:r>
                                      <m:rPr>
                                        <m:sty m:val="p"/>
                                      </m:rPr>
                                      <a:rPr lang="fr-FR" sz="1400">
                                        <a:latin typeface="Cambria Math" panose="02040503050406030204" pitchFamily="18" charset="0"/>
                                      </a:rPr>
                                      <m:t>in</m:t>
                                    </m:r>
                                  </m:sub>
                                </m:sSub>
                                <m:r>
                                  <a:rPr lang="fr-FR" sz="1400">
                                    <a:latin typeface="Cambria Math" panose="02040503050406030204" pitchFamily="18" charset="0"/>
                                  </a:rPr>
                                  <m:t>=</m:t>
                                </m:r>
                                <m:r>
                                  <a:rPr lang="fr-FR" sz="1400" b="0" i="1" smtClean="0">
                                    <a:latin typeface="Cambria Math" panose="02040503050406030204" pitchFamily="18" charset="0"/>
                                  </a:rPr>
                                  <m:t>−</m:t>
                                </m:r>
                                <m:f>
                                  <m:fPr>
                                    <m:ctrlPr>
                                      <a:rPr lang="fr-FR" sz="1400" i="1">
                                        <a:latin typeface="Cambria Math" panose="02040503050406030204" pitchFamily="18" charset="0"/>
                                      </a:rPr>
                                    </m:ctrlPr>
                                  </m:fPr>
                                  <m:num>
                                    <m:sSub>
                                      <m:sSubPr>
                                        <m:ctrlPr>
                                          <a:rPr lang="fr-FR" sz="1400" i="1">
                                            <a:latin typeface="Cambria Math" panose="02040503050406030204" pitchFamily="18" charset="0"/>
                                          </a:rPr>
                                        </m:ctrlPr>
                                      </m:sSubPr>
                                      <m:e>
                                        <m:r>
                                          <a:rPr lang="fr-FR" sz="1400">
                                            <a:latin typeface="Cambria Math" panose="02040503050406030204" pitchFamily="18" charset="0"/>
                                          </a:rPr>
                                          <m:t>𝑬</m:t>
                                        </m:r>
                                      </m:e>
                                      <m:sub>
                                        <m:r>
                                          <a:rPr lang="fr-FR" sz="1400">
                                            <a:latin typeface="Cambria Math" panose="02040503050406030204" pitchFamily="18" charset="0"/>
                                          </a:rPr>
                                          <m:t>𝝁</m:t>
                                        </m:r>
                                      </m:sub>
                                    </m:sSub>
                                  </m:num>
                                  <m:den>
                                    <m:r>
                                      <a:rPr lang="fr-FR" sz="1400">
                                        <a:latin typeface="Cambria Math" panose="02040503050406030204" pitchFamily="18" charset="0"/>
                                      </a:rPr>
                                      <m:t>𝒆𝒄</m:t>
                                    </m:r>
                                    <m:sSub>
                                      <m:sSubPr>
                                        <m:ctrlPr>
                                          <a:rPr lang="fr-FR" sz="1400" i="1">
                                            <a:latin typeface="Cambria Math" panose="02040503050406030204" pitchFamily="18" charset="0"/>
                                          </a:rPr>
                                        </m:ctrlPr>
                                      </m:sSubPr>
                                      <m:e>
                                        <m:r>
                                          <a:rPr lang="fr-FR" sz="1400">
                                            <a:latin typeface="Cambria Math" panose="02040503050406030204" pitchFamily="18" charset="0"/>
                                          </a:rPr>
                                          <m:t>𝝉</m:t>
                                        </m:r>
                                      </m:e>
                                      <m:sub>
                                        <m:r>
                                          <a:rPr lang="fr-FR" sz="1400">
                                            <a:latin typeface="Cambria Math" panose="02040503050406030204" pitchFamily="18" charset="0"/>
                                          </a:rPr>
                                          <m:t>𝝁</m:t>
                                        </m:r>
                                      </m:sub>
                                    </m:sSub>
                                  </m:den>
                                </m:f>
                                <m:f>
                                  <m:fPr>
                                    <m:ctrlPr>
                                      <a:rPr lang="fr-FR" sz="1400" b="0" i="1" smtClean="0">
                                        <a:latin typeface="Cambria Math" panose="02040503050406030204" pitchFamily="18" charset="0"/>
                                      </a:rPr>
                                    </m:ctrlPr>
                                  </m:fPr>
                                  <m:num>
                                    <m:r>
                                      <a:rPr lang="fr-FR" sz="1400" b="0" i="0" smtClean="0">
                                        <a:latin typeface="Cambria Math" panose="02040503050406030204" pitchFamily="18" charset="0"/>
                                      </a:rPr>
                                      <m:t>1</m:t>
                                    </m:r>
                                  </m:num>
                                  <m:den>
                                    <m:r>
                                      <m:rPr>
                                        <m:sty m:val="p"/>
                                      </m:rPr>
                                      <a:rPr lang="fr-FR" sz="1400">
                                        <a:latin typeface="Cambria Math" panose="02040503050406030204" pitchFamily="18" charset="0"/>
                                      </a:rPr>
                                      <m:t>log</m:t>
                                    </m:r>
                                    <m:f>
                                      <m:fPr>
                                        <m:ctrlPr>
                                          <a:rPr lang="fr-FR" sz="1400" i="1">
                                            <a:latin typeface="Cambria Math" panose="02040503050406030204" pitchFamily="18" charset="0"/>
                                          </a:rPr>
                                        </m:ctrlPr>
                                      </m:fPr>
                                      <m:num>
                                        <m:sSub>
                                          <m:sSubPr>
                                            <m:ctrlPr>
                                              <a:rPr lang="fr-FR" sz="1400" i="1">
                                                <a:latin typeface="Cambria Math" panose="02040503050406030204" pitchFamily="18" charset="0"/>
                                              </a:rPr>
                                            </m:ctrlPr>
                                          </m:sSubPr>
                                          <m:e>
                                            <m:r>
                                              <a:rPr lang="fr-FR" sz="1400">
                                                <a:latin typeface="Cambria Math" panose="02040503050406030204" pitchFamily="18" charset="0"/>
                                              </a:rPr>
                                              <m:t>𝑵</m:t>
                                            </m:r>
                                          </m:e>
                                          <m:sub>
                                            <m:r>
                                              <a:rPr lang="fr-FR" sz="1400">
                                                <a:latin typeface="Cambria Math" panose="02040503050406030204" pitchFamily="18" charset="0"/>
                                              </a:rPr>
                                              <m:t>𝒆𝒙𝒕</m:t>
                                            </m:r>
                                          </m:sub>
                                        </m:sSub>
                                      </m:num>
                                      <m:den>
                                        <m:sSub>
                                          <m:sSubPr>
                                            <m:ctrlPr>
                                              <a:rPr lang="fr-FR" sz="1400" i="1">
                                                <a:latin typeface="Cambria Math" panose="02040503050406030204" pitchFamily="18" charset="0"/>
                                              </a:rPr>
                                            </m:ctrlPr>
                                          </m:sSubPr>
                                          <m:e>
                                            <m:r>
                                              <a:rPr lang="fr-FR" sz="1400">
                                                <a:latin typeface="Cambria Math" panose="02040503050406030204" pitchFamily="18" charset="0"/>
                                              </a:rPr>
                                              <m:t>𝑵</m:t>
                                            </m:r>
                                          </m:e>
                                          <m:sub>
                                            <m:r>
                                              <a:rPr lang="fr-FR" sz="1400">
                                                <a:latin typeface="Cambria Math" panose="02040503050406030204" pitchFamily="18" charset="0"/>
                                              </a:rPr>
                                              <m:t>𝒊𝒏𝒋</m:t>
                                            </m:r>
                                          </m:sub>
                                        </m:sSub>
                                      </m:den>
                                    </m:f>
                                  </m:den>
                                </m:f>
                                <m:f>
                                  <m:fPr>
                                    <m:ctrlPr>
                                      <a:rPr lang="fr-FR" sz="1400" b="1" i="1" smtClean="0">
                                        <a:solidFill>
                                          <a:srgbClr val="FF0000"/>
                                        </a:solidFill>
                                        <a:latin typeface="Cambria Math" panose="02040503050406030204" pitchFamily="18" charset="0"/>
                                      </a:rPr>
                                    </m:ctrlPr>
                                  </m:fPr>
                                  <m:num>
                                    <m:r>
                                      <a:rPr lang="fr-FR" sz="1400" b="1" i="1">
                                        <a:solidFill>
                                          <a:srgbClr val="FF0000"/>
                                        </a:solidFill>
                                        <a:latin typeface="Cambria Math" panose="02040503050406030204" pitchFamily="18" charset="0"/>
                                      </a:rPr>
                                      <m:t>𝝅</m:t>
                                    </m:r>
                                  </m:num>
                                  <m:den>
                                    <m:r>
                                      <a:rPr lang="fr-FR" sz="1400" b="1" i="1" smtClean="0">
                                        <a:solidFill>
                                          <a:srgbClr val="FF0000"/>
                                        </a:solidFill>
                                        <a:latin typeface="Cambria Math" panose="02040503050406030204" pitchFamily="18" charset="0"/>
                                      </a:rPr>
                                      <m:t>𝟐</m:t>
                                    </m:r>
                                  </m:den>
                                </m:f>
                                <m:f>
                                  <m:fPr>
                                    <m:ctrlPr>
                                      <a:rPr lang="fr-FR" sz="1400" b="1" i="1">
                                        <a:solidFill>
                                          <a:srgbClr val="FF0000"/>
                                        </a:solidFill>
                                        <a:latin typeface="Cambria Math" panose="02040503050406030204" pitchFamily="18" charset="0"/>
                                      </a:rPr>
                                    </m:ctrlPr>
                                  </m:fPr>
                                  <m:num>
                                    <m:sSub>
                                      <m:sSubPr>
                                        <m:ctrlPr>
                                          <a:rPr lang="fr-FR" sz="1400" b="1" i="1" smtClean="0">
                                            <a:solidFill>
                                              <a:srgbClr val="FF0000"/>
                                            </a:solidFill>
                                            <a:latin typeface="Cambria Math" panose="02040503050406030204" pitchFamily="18" charset="0"/>
                                          </a:rPr>
                                        </m:ctrlPr>
                                      </m:sSubPr>
                                      <m:e>
                                        <m:r>
                                          <a:rPr lang="fr-FR" sz="1400" b="1" i="1">
                                            <a:solidFill>
                                              <a:srgbClr val="FF0000"/>
                                            </a:solidFill>
                                            <a:latin typeface="Cambria Math" panose="02040503050406030204" pitchFamily="18" charset="0"/>
                                          </a:rPr>
                                          <m:t>𝑬</m:t>
                                        </m:r>
                                      </m:e>
                                      <m:sub>
                                        <m:r>
                                          <a:rPr lang="fr-FR" sz="1400" b="1" i="1">
                                            <a:solidFill>
                                              <a:srgbClr val="FF0000"/>
                                            </a:solidFill>
                                            <a:latin typeface="Cambria Math" panose="02040503050406030204" pitchFamily="18" charset="0"/>
                                          </a:rPr>
                                          <m:t>𝒆𝒙𝒕</m:t>
                                        </m:r>
                                      </m:sub>
                                    </m:sSub>
                                    <m:r>
                                      <a:rPr lang="fr-FR" sz="1400" b="1" i="1" smtClean="0">
                                        <a:solidFill>
                                          <a:srgbClr val="FF0000"/>
                                        </a:solidFill>
                                        <a:latin typeface="Cambria Math" panose="02040503050406030204" pitchFamily="18" charset="0"/>
                                      </a:rPr>
                                      <m:t>/</m:t>
                                    </m:r>
                                    <m:sSub>
                                      <m:sSubPr>
                                        <m:ctrlPr>
                                          <a:rPr lang="fr-FR" sz="1400" b="1" i="1" smtClean="0">
                                            <a:solidFill>
                                              <a:srgbClr val="FF0000"/>
                                            </a:solidFill>
                                            <a:latin typeface="Cambria Math" panose="02040503050406030204" pitchFamily="18" charset="0"/>
                                          </a:rPr>
                                        </m:ctrlPr>
                                      </m:sSubPr>
                                      <m:e>
                                        <m:r>
                                          <a:rPr lang="fr-FR" sz="1400" b="1" i="1" smtClean="0">
                                            <a:solidFill>
                                              <a:srgbClr val="FF0000"/>
                                            </a:solidFill>
                                            <a:latin typeface="Cambria Math" panose="02040503050406030204" pitchFamily="18" charset="0"/>
                                          </a:rPr>
                                          <m:t>𝑬</m:t>
                                        </m:r>
                                      </m:e>
                                      <m:sub>
                                        <m:r>
                                          <a:rPr lang="fr-FR" sz="1400" b="1" i="1" smtClean="0">
                                            <a:solidFill>
                                              <a:srgbClr val="FF0000"/>
                                            </a:solidFill>
                                            <a:latin typeface="Cambria Math" panose="02040503050406030204" pitchFamily="18" charset="0"/>
                                          </a:rPr>
                                          <m:t>𝒊𝒏𝒋</m:t>
                                        </m:r>
                                      </m:sub>
                                    </m:sSub>
                                    <m:r>
                                      <a:rPr lang="fr-FR" sz="1400" b="1" smtClean="0">
                                        <a:solidFill>
                                          <a:srgbClr val="FF0000"/>
                                        </a:solidFill>
                                        <a:latin typeface="Cambria Math" panose="02040503050406030204" pitchFamily="18" charset="0"/>
                                      </a:rPr>
                                      <m:t>−</m:t>
                                    </m:r>
                                    <m:r>
                                      <a:rPr lang="fr-FR" sz="1400" b="1" i="1" smtClean="0">
                                        <a:solidFill>
                                          <a:srgbClr val="FF0000"/>
                                        </a:solidFill>
                                        <a:latin typeface="Cambria Math" panose="02040503050406030204" pitchFamily="18" charset="0"/>
                                      </a:rPr>
                                      <m:t>𝟏</m:t>
                                    </m:r>
                                  </m:num>
                                  <m:den>
                                    <m:rad>
                                      <m:radPr>
                                        <m:degHide m:val="on"/>
                                        <m:ctrlPr>
                                          <a:rPr lang="fr-FR" sz="1400" b="1" i="1">
                                            <a:solidFill>
                                              <a:srgbClr val="FF0000"/>
                                            </a:solidFill>
                                            <a:latin typeface="Cambria Math" panose="02040503050406030204" pitchFamily="18" charset="0"/>
                                          </a:rPr>
                                        </m:ctrlPr>
                                      </m:radPr>
                                      <m:deg/>
                                      <m:e>
                                        <m:sSub>
                                          <m:sSubPr>
                                            <m:ctrlPr>
                                              <a:rPr lang="fr-FR" sz="1400" b="1" i="1">
                                                <a:solidFill>
                                                  <a:srgbClr val="FF0000"/>
                                                </a:solidFill>
                                                <a:latin typeface="Cambria Math" panose="02040503050406030204" pitchFamily="18" charset="0"/>
                                              </a:rPr>
                                            </m:ctrlPr>
                                          </m:sSubPr>
                                          <m:e>
                                            <m:r>
                                              <a:rPr lang="fr-FR" sz="1400" b="1" i="1">
                                                <a:solidFill>
                                                  <a:srgbClr val="FF0000"/>
                                                </a:solidFill>
                                                <a:latin typeface="Cambria Math" panose="02040503050406030204" pitchFamily="18" charset="0"/>
                                              </a:rPr>
                                              <m:t>𝑬</m:t>
                                            </m:r>
                                          </m:e>
                                          <m:sub>
                                            <m:r>
                                              <a:rPr lang="fr-FR" sz="1400" b="1" i="1">
                                                <a:solidFill>
                                                  <a:srgbClr val="FF0000"/>
                                                </a:solidFill>
                                                <a:latin typeface="Cambria Math" panose="02040503050406030204" pitchFamily="18" charset="0"/>
                                              </a:rPr>
                                              <m:t>𝒆𝒙𝒕</m:t>
                                            </m:r>
                                          </m:sub>
                                        </m:sSub>
                                        <m:r>
                                          <a:rPr lang="fr-FR" sz="1400" b="1" i="1" smtClean="0">
                                            <a:solidFill>
                                              <a:srgbClr val="FF0000"/>
                                            </a:solidFill>
                                            <a:latin typeface="Cambria Math" panose="02040503050406030204" pitchFamily="18" charset="0"/>
                                          </a:rPr>
                                          <m:t>/</m:t>
                                        </m:r>
                                        <m:sSub>
                                          <m:sSubPr>
                                            <m:ctrlPr>
                                              <a:rPr lang="fr-FR" sz="1400" b="1" i="1" smtClean="0">
                                                <a:solidFill>
                                                  <a:srgbClr val="FF0000"/>
                                                </a:solidFill>
                                                <a:latin typeface="Cambria Math" panose="02040503050406030204" pitchFamily="18" charset="0"/>
                                              </a:rPr>
                                            </m:ctrlPr>
                                          </m:sSubPr>
                                          <m:e>
                                            <m:r>
                                              <a:rPr lang="fr-FR" sz="1400" b="1" i="1" smtClean="0">
                                                <a:solidFill>
                                                  <a:srgbClr val="FF0000"/>
                                                </a:solidFill>
                                                <a:latin typeface="Cambria Math" panose="02040503050406030204" pitchFamily="18" charset="0"/>
                                              </a:rPr>
                                              <m:t>𝑬</m:t>
                                            </m:r>
                                          </m:e>
                                          <m:sub>
                                            <m:r>
                                              <a:rPr lang="fr-FR" sz="1400" b="1" i="1" smtClean="0">
                                                <a:solidFill>
                                                  <a:srgbClr val="FF0000"/>
                                                </a:solidFill>
                                                <a:latin typeface="Cambria Math" panose="02040503050406030204" pitchFamily="18" charset="0"/>
                                              </a:rPr>
                                              <m:t>𝒊𝒏𝒋</m:t>
                                            </m:r>
                                          </m:sub>
                                        </m:sSub>
                                      </m:e>
                                    </m:rad>
                                  </m:den>
                                </m:f>
                              </m:oMath>
                            </m:oMathPara>
                          </a14:m>
                          <a:endParaRPr lang="fr-FR" sz="1400" b="1" dirty="0" smtClean="0"/>
                        </a:p>
                      </a:txBody>
                      <a:tcPr anchor="ctr"/>
                    </a:tc>
                    <a:extLst>
                      <a:ext uri="{0D108BD9-81ED-4DB2-BD59-A6C34878D82A}">
                        <a16:rowId xmlns:a16="http://schemas.microsoft.com/office/drawing/2014/main" val="4050637077"/>
                      </a:ext>
                    </a:extLst>
                  </a:tr>
                </a:tbl>
              </a:graphicData>
            </a:graphic>
          </p:graphicFrame>
        </mc:Choice>
        <mc:Fallback xmlns="">
          <p:graphicFrame>
            <p:nvGraphicFramePr>
              <p:cNvPr id="5" name="Tableau 4"/>
              <p:cNvGraphicFramePr>
                <a:graphicFrameLocks noGrp="1"/>
              </p:cNvGraphicFramePr>
              <p:nvPr>
                <p:extLst>
                  <p:ext uri="{D42A27DB-BD31-4B8C-83A1-F6EECF244321}">
                    <p14:modId xmlns:p14="http://schemas.microsoft.com/office/powerpoint/2010/main" val="1778689282"/>
                  </p:ext>
                </p:extLst>
              </p:nvPr>
            </p:nvGraphicFramePr>
            <p:xfrm>
              <a:off x="107504" y="1155304"/>
              <a:ext cx="8936356" cy="3171254"/>
            </p:xfrm>
            <a:graphic>
              <a:graphicData uri="http://schemas.openxmlformats.org/drawingml/2006/table">
                <a:tbl>
                  <a:tblPr firstRow="1" bandRow="1">
                    <a:tableStyleId>{5C22544A-7EE6-4342-B048-85BDC9FD1C3A}</a:tableStyleId>
                  </a:tblPr>
                  <a:tblGrid>
                    <a:gridCol w="1592580">
                      <a:extLst>
                        <a:ext uri="{9D8B030D-6E8A-4147-A177-3AD203B41FA5}">
                          <a16:colId xmlns:a16="http://schemas.microsoft.com/office/drawing/2014/main" val="3822776962"/>
                        </a:ext>
                      </a:extLst>
                    </a:gridCol>
                    <a:gridCol w="3394901">
                      <a:extLst>
                        <a:ext uri="{9D8B030D-6E8A-4147-A177-3AD203B41FA5}">
                          <a16:colId xmlns:a16="http://schemas.microsoft.com/office/drawing/2014/main" val="4188118074"/>
                        </a:ext>
                      </a:extLst>
                    </a:gridCol>
                    <a:gridCol w="3948875">
                      <a:extLst>
                        <a:ext uri="{9D8B030D-6E8A-4147-A177-3AD203B41FA5}">
                          <a16:colId xmlns:a16="http://schemas.microsoft.com/office/drawing/2014/main" val="1342293840"/>
                        </a:ext>
                      </a:extLst>
                    </a:gridCol>
                  </a:tblGrid>
                  <a:tr h="370840">
                    <a:tc>
                      <a:txBody>
                        <a:bodyPr/>
                        <a:lstStyle/>
                        <a:p>
                          <a:endParaRPr lang="fr-FR" sz="1400" dirty="0"/>
                        </a:p>
                      </a:txBody>
                      <a:tcPr anchor="ctr"/>
                    </a:tc>
                    <a:tc>
                      <a:txBody>
                        <a:bodyPr/>
                        <a:lstStyle/>
                        <a:p>
                          <a:pPr algn="ctr"/>
                          <a:r>
                            <a:rPr lang="fr-FR" sz="1400" dirty="0" err="1" smtClean="0"/>
                            <a:t>Linear</a:t>
                          </a:r>
                          <a:endParaRPr lang="fr-FR" sz="1400" dirty="0"/>
                        </a:p>
                      </a:txBody>
                      <a:tcPr anchor="ctr"/>
                    </a:tc>
                    <a:tc>
                      <a:txBody>
                        <a:bodyPr/>
                        <a:lstStyle/>
                        <a:p>
                          <a:pPr algn="ctr"/>
                          <a:r>
                            <a:rPr lang="fr-FR" sz="1400" dirty="0" err="1" smtClean="0"/>
                            <a:t>Sinusoidal</a:t>
                          </a:r>
                          <a:endParaRPr lang="fr-FR" sz="1400" dirty="0"/>
                        </a:p>
                      </a:txBody>
                      <a:tcPr anchor="ctr"/>
                    </a:tc>
                    <a:extLst>
                      <a:ext uri="{0D108BD9-81ED-4DB2-BD59-A6C34878D82A}">
                        <a16:rowId xmlns:a16="http://schemas.microsoft.com/office/drawing/2014/main" val="4091728392"/>
                      </a:ext>
                    </a:extLst>
                  </a:tr>
                  <a:tr h="549275">
                    <a:tc>
                      <a:txBody>
                        <a:bodyPr/>
                        <a:lstStyle/>
                        <a:p>
                          <a:r>
                            <a:rPr lang="fr-FR" sz="1400" dirty="0" err="1" smtClean="0"/>
                            <a:t>Energy</a:t>
                          </a:r>
                          <a:r>
                            <a:rPr lang="fr-FR" sz="1400" dirty="0" smtClean="0"/>
                            <a:t> </a:t>
                          </a:r>
                          <a:r>
                            <a:rPr lang="fr-FR" sz="1400" dirty="0" err="1" smtClean="0"/>
                            <a:t>ramp</a:t>
                          </a:r>
                          <a:endParaRPr lang="fr-FR" sz="1400" dirty="0"/>
                        </a:p>
                      </a:txBody>
                      <a:tcPr anchor="ctr"/>
                    </a:tc>
                    <a:tc>
                      <a:txBody>
                        <a:bodyPr/>
                        <a:lstStyle/>
                        <a:p>
                          <a:endParaRPr lang="fr-FR"/>
                        </a:p>
                      </a:txBody>
                      <a:tcPr anchor="ctr">
                        <a:blipFill>
                          <a:blip r:embed="rId2"/>
                          <a:stretch>
                            <a:fillRect l="-46953" t="-68889" r="-116846" b="-413333"/>
                          </a:stretch>
                        </a:blipFill>
                      </a:tcPr>
                    </a:tc>
                    <a:tc>
                      <a:txBody>
                        <a:bodyPr/>
                        <a:lstStyle/>
                        <a:p>
                          <a:endParaRPr lang="fr-FR"/>
                        </a:p>
                      </a:txBody>
                      <a:tcPr anchor="ctr">
                        <a:blipFill>
                          <a:blip r:embed="rId2"/>
                          <a:stretch>
                            <a:fillRect l="-126543" t="-68889" r="-617" b="-413333"/>
                          </a:stretch>
                        </a:blipFill>
                      </a:tcPr>
                    </a:tc>
                    <a:extLst>
                      <a:ext uri="{0D108BD9-81ED-4DB2-BD59-A6C34878D82A}">
                        <a16:rowId xmlns:a16="http://schemas.microsoft.com/office/drawing/2014/main" val="2638395465"/>
                      </a:ext>
                    </a:extLst>
                  </a:tr>
                  <a:tr h="769557">
                    <a:tc>
                      <a:txBody>
                        <a:bodyPr/>
                        <a:lstStyle/>
                        <a:p>
                          <a:r>
                            <a:rPr lang="fr-FR" sz="1400" dirty="0" err="1" smtClean="0"/>
                            <a:t>Survival</a:t>
                          </a:r>
                          <a:r>
                            <a:rPr lang="fr-FR" sz="1400" dirty="0" smtClean="0"/>
                            <a:t> rate</a:t>
                          </a:r>
                          <a:endParaRPr lang="fr-FR" sz="1400" dirty="0"/>
                        </a:p>
                      </a:txBody>
                      <a:tcPr anchor="ctr"/>
                    </a:tc>
                    <a:tc>
                      <a:txBody>
                        <a:bodyPr/>
                        <a:lstStyle/>
                        <a:p>
                          <a:endParaRPr lang="fr-FR"/>
                        </a:p>
                      </a:txBody>
                      <a:tcPr anchor="ctr">
                        <a:blipFill>
                          <a:blip r:embed="rId2"/>
                          <a:stretch>
                            <a:fillRect l="-46953" t="-119685" r="-116846" b="-192913"/>
                          </a:stretch>
                        </a:blipFill>
                      </a:tcPr>
                    </a:tc>
                    <a:tc>
                      <a:txBody>
                        <a:bodyPr/>
                        <a:lstStyle/>
                        <a:p>
                          <a:endParaRPr lang="fr-FR"/>
                        </a:p>
                      </a:txBody>
                      <a:tcPr anchor="ctr">
                        <a:blipFill>
                          <a:blip r:embed="rId2"/>
                          <a:stretch>
                            <a:fillRect l="-126543" t="-119685" r="-617" b="-192913"/>
                          </a:stretch>
                        </a:blipFill>
                      </a:tcPr>
                    </a:tc>
                    <a:extLst>
                      <a:ext uri="{0D108BD9-81ED-4DB2-BD59-A6C34878D82A}">
                        <a16:rowId xmlns:a16="http://schemas.microsoft.com/office/drawing/2014/main" val="3430026279"/>
                      </a:ext>
                    </a:extLst>
                  </a:tr>
                  <a:tr h="740791">
                    <a:tc>
                      <a:txBody>
                        <a:bodyPr/>
                        <a:lstStyle/>
                        <a:p>
                          <a:r>
                            <a:rPr lang="fr-FR" sz="1400" dirty="0" err="1" smtClean="0"/>
                            <a:t>Acceleration</a:t>
                          </a:r>
                          <a:r>
                            <a:rPr lang="fr-FR" sz="1400" baseline="0" dirty="0" smtClean="0"/>
                            <a:t> time</a:t>
                          </a:r>
                          <a:endParaRPr lang="fr-FR" sz="1400" dirty="0"/>
                        </a:p>
                      </a:txBody>
                      <a:tcPr anchor="ctr"/>
                    </a:tc>
                    <a:tc>
                      <a:txBody>
                        <a:bodyPr/>
                        <a:lstStyle/>
                        <a:p>
                          <a:endParaRPr lang="fr-FR"/>
                        </a:p>
                      </a:txBody>
                      <a:tcPr anchor="ctr">
                        <a:blipFill>
                          <a:blip r:embed="rId2"/>
                          <a:stretch>
                            <a:fillRect l="-46953" t="-230579" r="-116846" b="-102479"/>
                          </a:stretch>
                        </a:blipFill>
                      </a:tcPr>
                    </a:tc>
                    <a:tc>
                      <a:txBody>
                        <a:bodyPr/>
                        <a:lstStyle/>
                        <a:p>
                          <a:endParaRPr lang="fr-FR"/>
                        </a:p>
                      </a:txBody>
                      <a:tcPr anchor="ctr">
                        <a:blipFill>
                          <a:blip r:embed="rId2"/>
                          <a:stretch>
                            <a:fillRect l="-126543" t="-230579" r="-617" b="-102479"/>
                          </a:stretch>
                        </a:blipFill>
                      </a:tcPr>
                    </a:tc>
                    <a:extLst>
                      <a:ext uri="{0D108BD9-81ED-4DB2-BD59-A6C34878D82A}">
                        <a16:rowId xmlns:a16="http://schemas.microsoft.com/office/drawing/2014/main" val="3317415546"/>
                      </a:ext>
                    </a:extLst>
                  </a:tr>
                  <a:tr h="740791">
                    <a:tc>
                      <a:txBody>
                        <a:bodyPr/>
                        <a:lstStyle/>
                        <a:p>
                          <a:r>
                            <a:rPr lang="fr-FR" sz="1400" dirty="0" smtClean="0"/>
                            <a:t>Gradient</a:t>
                          </a:r>
                          <a:endParaRPr lang="fr-FR" sz="1400" dirty="0"/>
                        </a:p>
                      </a:txBody>
                      <a:tcPr anchor="ctr"/>
                    </a:tc>
                    <a:tc>
                      <a:txBody>
                        <a:bodyPr/>
                        <a:lstStyle/>
                        <a:p>
                          <a:endParaRPr lang="fr-FR"/>
                        </a:p>
                      </a:txBody>
                      <a:tcPr anchor="ctr">
                        <a:blipFill>
                          <a:blip r:embed="rId2"/>
                          <a:stretch>
                            <a:fillRect l="-46953" t="-327869" r="-116846" b="-1639"/>
                          </a:stretch>
                        </a:blipFill>
                      </a:tcPr>
                    </a:tc>
                    <a:tc>
                      <a:txBody>
                        <a:bodyPr/>
                        <a:lstStyle/>
                        <a:p>
                          <a:endParaRPr lang="fr-FR"/>
                        </a:p>
                      </a:txBody>
                      <a:tcPr anchor="ctr">
                        <a:blipFill>
                          <a:blip r:embed="rId2"/>
                          <a:stretch>
                            <a:fillRect l="-126543" t="-327869" r="-617" b="-1639"/>
                          </a:stretch>
                        </a:blipFill>
                      </a:tcPr>
                    </a:tc>
                    <a:extLst>
                      <a:ext uri="{0D108BD9-81ED-4DB2-BD59-A6C34878D82A}">
                        <a16:rowId xmlns:a16="http://schemas.microsoft.com/office/drawing/2014/main" val="4050637077"/>
                      </a:ext>
                    </a:extLst>
                  </a:tr>
                </a:tbl>
              </a:graphicData>
            </a:graphic>
          </p:graphicFrame>
        </mc:Fallback>
      </mc:AlternateContent>
      <mc:AlternateContent xmlns:mc="http://schemas.openxmlformats.org/markup-compatibility/2006" xmlns:a14="http://schemas.microsoft.com/office/drawing/2010/main">
        <mc:Choice Requires="a14">
          <p:sp>
            <p:nvSpPr>
              <p:cNvPr id="2" name="Espace réservé du contenu 1"/>
              <p:cNvSpPr>
                <a:spLocks noGrp="1"/>
              </p:cNvSpPr>
              <p:nvPr>
                <p:ph sz="quarter" idx="12"/>
              </p:nvPr>
            </p:nvSpPr>
            <p:spPr>
              <a:xfrm>
                <a:off x="457200" y="4282028"/>
                <a:ext cx="8305800" cy="737994"/>
              </a:xfrm>
            </p:spPr>
            <p:txBody>
              <a:bodyPr>
                <a:normAutofit fontScale="55000" lnSpcReduction="20000"/>
              </a:bodyPr>
              <a:lstStyle/>
              <a:p>
                <a14:m>
                  <m:oMath xmlns:m="http://schemas.openxmlformats.org/officeDocument/2006/math">
                    <m:f>
                      <m:fPr>
                        <m:ctrlPr>
                          <a:rPr lang="fr-FR" b="0" i="1" smtClean="0">
                            <a:latin typeface="Cambria Math" panose="02040503050406030204" pitchFamily="18" charset="0"/>
                          </a:rPr>
                        </m:ctrlPr>
                      </m:fPr>
                      <m:num>
                        <m:sSub>
                          <m:sSubPr>
                            <m:ctrlPr>
                              <a:rPr lang="fr-FR" i="1" smtClean="0">
                                <a:latin typeface="Cambria Math" panose="02040503050406030204" pitchFamily="18" charset="0"/>
                              </a:rPr>
                            </m:ctrlPr>
                          </m:sSubPr>
                          <m:e>
                            <m:r>
                              <a:rPr lang="fr-FR">
                                <a:latin typeface="Cambria Math" panose="02040503050406030204" pitchFamily="18" charset="0"/>
                              </a:rPr>
                              <m:t>𝝉</m:t>
                            </m:r>
                          </m:e>
                          <m:sub>
                            <m:r>
                              <a:rPr lang="fr-FR">
                                <a:latin typeface="Cambria Math" panose="02040503050406030204" pitchFamily="18" charset="0"/>
                              </a:rPr>
                              <m:t>𝒂𝒄𝒄</m:t>
                            </m:r>
                            <m:r>
                              <a:rPr lang="fr-FR">
                                <a:latin typeface="Cambria Math" panose="02040503050406030204" pitchFamily="18" charset="0"/>
                              </a:rPr>
                              <m:t>,</m:t>
                            </m:r>
                            <m:r>
                              <m:rPr>
                                <m:sty m:val="p"/>
                              </m:rPr>
                              <a:rPr lang="fr-FR">
                                <a:latin typeface="Cambria Math" panose="02040503050406030204" pitchFamily="18" charset="0"/>
                              </a:rPr>
                              <m:t>sin</m:t>
                            </m:r>
                          </m:sub>
                        </m:sSub>
                      </m:num>
                      <m:den>
                        <m:sSub>
                          <m:sSubPr>
                            <m:ctrlPr>
                              <a:rPr lang="fr-FR" i="1">
                                <a:latin typeface="Cambria Math" panose="02040503050406030204" pitchFamily="18" charset="0"/>
                              </a:rPr>
                            </m:ctrlPr>
                          </m:sSubPr>
                          <m:e>
                            <m:r>
                              <a:rPr lang="fr-FR">
                                <a:latin typeface="Cambria Math" panose="02040503050406030204" pitchFamily="18" charset="0"/>
                              </a:rPr>
                              <m:t>𝝉</m:t>
                            </m:r>
                          </m:e>
                          <m:sub>
                            <m:r>
                              <a:rPr lang="fr-FR">
                                <a:latin typeface="Cambria Math" panose="02040503050406030204" pitchFamily="18" charset="0"/>
                              </a:rPr>
                              <m:t>𝒂𝒄𝒄</m:t>
                            </m:r>
                            <m:r>
                              <a:rPr lang="fr-FR">
                                <a:latin typeface="Cambria Math" panose="02040503050406030204" pitchFamily="18" charset="0"/>
                              </a:rPr>
                              <m:t>,</m:t>
                            </m:r>
                            <m:r>
                              <m:rPr>
                                <m:sty m:val="p"/>
                              </m:rPr>
                              <a:rPr lang="fr-FR" b="0" i="0" smtClean="0">
                                <a:latin typeface="Cambria Math" panose="02040503050406030204" pitchFamily="18" charset="0"/>
                              </a:rPr>
                              <m:t>l</m:t>
                            </m:r>
                            <m:r>
                              <m:rPr>
                                <m:sty m:val="p"/>
                              </m:rPr>
                              <a:rPr lang="fr-FR">
                                <a:latin typeface="Cambria Math" panose="02040503050406030204" pitchFamily="18" charset="0"/>
                              </a:rPr>
                              <m:t>in</m:t>
                            </m:r>
                          </m:sub>
                        </m:sSub>
                      </m:den>
                    </m:f>
                    <m:r>
                      <a:rPr lang="fr-FR" b="0" i="1" smtClean="0">
                        <a:latin typeface="Cambria Math" panose="02040503050406030204" pitchFamily="18" charset="0"/>
                      </a:rPr>
                      <m:t>=</m:t>
                    </m:r>
                    <m:f>
                      <m:fPr>
                        <m:ctrlPr>
                          <a:rPr lang="fr-FR" b="1" i="1">
                            <a:latin typeface="Cambria Math" panose="02040503050406030204" pitchFamily="18" charset="0"/>
                          </a:rPr>
                        </m:ctrlPr>
                      </m:fPr>
                      <m:num>
                        <m:rad>
                          <m:radPr>
                            <m:degHide m:val="on"/>
                            <m:ctrlPr>
                              <a:rPr lang="fr-FR" b="1" i="1" smtClean="0">
                                <a:solidFill>
                                  <a:srgbClr val="FF0000"/>
                                </a:solidFill>
                                <a:latin typeface="Cambria Math" panose="02040503050406030204" pitchFamily="18" charset="0"/>
                              </a:rPr>
                            </m:ctrlPr>
                          </m:radPr>
                          <m:deg/>
                          <m:e>
                            <m:f>
                              <m:fPr>
                                <m:ctrlPr>
                                  <a:rPr lang="fr-FR" b="1" i="1">
                                    <a:solidFill>
                                      <a:srgbClr val="FF0000"/>
                                    </a:solidFill>
                                    <a:latin typeface="Cambria Math" panose="02040503050406030204" pitchFamily="18" charset="0"/>
                                  </a:rPr>
                                </m:ctrlPr>
                              </m:fPr>
                              <m:num>
                                <m:sSub>
                                  <m:sSubPr>
                                    <m:ctrlPr>
                                      <a:rPr lang="fr-FR" b="1" i="1">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rPr>
                                      <m:t>𝑬</m:t>
                                    </m:r>
                                  </m:e>
                                  <m:sub>
                                    <m:r>
                                      <a:rPr lang="fr-FR" b="1" i="1">
                                        <a:solidFill>
                                          <a:srgbClr val="FF0000"/>
                                        </a:solidFill>
                                        <a:latin typeface="Cambria Math" panose="02040503050406030204" pitchFamily="18" charset="0"/>
                                      </a:rPr>
                                      <m:t>𝒆𝒙𝒕</m:t>
                                    </m:r>
                                  </m:sub>
                                </m:sSub>
                              </m:num>
                              <m:den>
                                <m:sSub>
                                  <m:sSubPr>
                                    <m:ctrlPr>
                                      <a:rPr lang="fr-FR" b="1" i="1">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rPr>
                                      <m:t>𝑬</m:t>
                                    </m:r>
                                  </m:e>
                                  <m:sub>
                                    <m:r>
                                      <a:rPr lang="fr-FR" b="1" i="1">
                                        <a:solidFill>
                                          <a:srgbClr val="FF0000"/>
                                        </a:solidFill>
                                        <a:latin typeface="Cambria Math" panose="02040503050406030204" pitchFamily="18" charset="0"/>
                                      </a:rPr>
                                      <m:t>𝒊𝒏𝒋</m:t>
                                    </m:r>
                                  </m:sub>
                                </m:sSub>
                              </m:den>
                            </m:f>
                          </m:e>
                        </m:rad>
                      </m:num>
                      <m:den>
                        <m:f>
                          <m:fPr>
                            <m:ctrlPr>
                              <a:rPr lang="fr-FR" b="1" i="1" smtClean="0">
                                <a:solidFill>
                                  <a:srgbClr val="0070C0"/>
                                </a:solidFill>
                                <a:latin typeface="Cambria Math" panose="02040503050406030204" pitchFamily="18" charset="0"/>
                              </a:rPr>
                            </m:ctrlPr>
                          </m:fPr>
                          <m:num>
                            <m:sSub>
                              <m:sSubPr>
                                <m:ctrlPr>
                                  <a:rPr lang="fr-FR" b="1" i="1">
                                    <a:solidFill>
                                      <a:srgbClr val="0070C0"/>
                                    </a:solidFill>
                                    <a:latin typeface="Cambria Math" panose="02040503050406030204" pitchFamily="18" charset="0"/>
                                  </a:rPr>
                                </m:ctrlPr>
                              </m:sSubPr>
                              <m:e>
                                <m:r>
                                  <a:rPr lang="fr-FR" b="1" i="1">
                                    <a:solidFill>
                                      <a:srgbClr val="0070C0"/>
                                    </a:solidFill>
                                    <a:latin typeface="Cambria Math" panose="02040503050406030204" pitchFamily="18" charset="0"/>
                                  </a:rPr>
                                  <m:t>𝑬</m:t>
                                </m:r>
                              </m:e>
                              <m:sub>
                                <m:r>
                                  <a:rPr lang="fr-FR" b="1" i="1">
                                    <a:solidFill>
                                      <a:srgbClr val="0070C0"/>
                                    </a:solidFill>
                                    <a:latin typeface="Cambria Math" panose="02040503050406030204" pitchFamily="18" charset="0"/>
                                  </a:rPr>
                                  <m:t>𝒆𝒙𝒕</m:t>
                                </m:r>
                              </m:sub>
                            </m:sSub>
                          </m:num>
                          <m:den>
                            <m:sSub>
                              <m:sSubPr>
                                <m:ctrlPr>
                                  <a:rPr lang="fr-FR" b="1" i="1">
                                    <a:solidFill>
                                      <a:srgbClr val="0070C0"/>
                                    </a:solidFill>
                                    <a:latin typeface="Cambria Math" panose="02040503050406030204" pitchFamily="18" charset="0"/>
                                  </a:rPr>
                                </m:ctrlPr>
                              </m:sSubPr>
                              <m:e>
                                <m:r>
                                  <a:rPr lang="fr-FR" b="1" i="1">
                                    <a:solidFill>
                                      <a:srgbClr val="0070C0"/>
                                    </a:solidFill>
                                    <a:latin typeface="Cambria Math" panose="02040503050406030204" pitchFamily="18" charset="0"/>
                                  </a:rPr>
                                  <m:t>𝑬</m:t>
                                </m:r>
                              </m:e>
                              <m:sub>
                                <m:r>
                                  <a:rPr lang="fr-FR" b="1" i="1">
                                    <a:solidFill>
                                      <a:srgbClr val="0070C0"/>
                                    </a:solidFill>
                                    <a:latin typeface="Cambria Math" panose="02040503050406030204" pitchFamily="18" charset="0"/>
                                  </a:rPr>
                                  <m:t>𝒊𝒏𝒋</m:t>
                                </m:r>
                              </m:sub>
                            </m:sSub>
                          </m:den>
                        </m:f>
                        <m:r>
                          <a:rPr lang="fr-FR" b="1" i="0" smtClean="0">
                            <a:solidFill>
                              <a:srgbClr val="0070C0"/>
                            </a:solidFill>
                            <a:latin typeface="Cambria Math" panose="02040503050406030204" pitchFamily="18" charset="0"/>
                          </a:rPr>
                          <m:t>−</m:t>
                        </m:r>
                        <m:r>
                          <a:rPr lang="fr-FR" b="1" i="0" smtClean="0">
                            <a:solidFill>
                              <a:srgbClr val="0070C0"/>
                            </a:solidFill>
                            <a:latin typeface="Cambria Math" panose="02040503050406030204" pitchFamily="18" charset="0"/>
                          </a:rPr>
                          <m:t>𝟏</m:t>
                        </m:r>
                      </m:den>
                    </m:f>
                    <m:r>
                      <a:rPr lang="fr-FR" b="1" i="1" smtClean="0">
                        <a:solidFill>
                          <a:srgbClr val="0070C0"/>
                        </a:solidFill>
                        <a:latin typeface="Cambria Math" panose="02040503050406030204" pitchFamily="18" charset="0"/>
                      </a:rPr>
                      <m:t>𝐥𝐨𝐠</m:t>
                    </m:r>
                    <m:f>
                      <m:fPr>
                        <m:ctrlPr>
                          <a:rPr lang="fr-FR" b="1" i="1">
                            <a:solidFill>
                              <a:srgbClr val="0070C0"/>
                            </a:solidFill>
                            <a:latin typeface="Cambria Math" panose="02040503050406030204" pitchFamily="18" charset="0"/>
                          </a:rPr>
                        </m:ctrlPr>
                      </m:fPr>
                      <m:num>
                        <m:sSub>
                          <m:sSubPr>
                            <m:ctrlPr>
                              <a:rPr lang="fr-FR" b="1" i="1">
                                <a:solidFill>
                                  <a:srgbClr val="0070C0"/>
                                </a:solidFill>
                                <a:latin typeface="Cambria Math" panose="02040503050406030204" pitchFamily="18" charset="0"/>
                              </a:rPr>
                            </m:ctrlPr>
                          </m:sSubPr>
                          <m:e>
                            <m:r>
                              <a:rPr lang="fr-FR" b="1" i="1">
                                <a:solidFill>
                                  <a:srgbClr val="0070C0"/>
                                </a:solidFill>
                                <a:latin typeface="Cambria Math" panose="02040503050406030204" pitchFamily="18" charset="0"/>
                              </a:rPr>
                              <m:t>𝑬</m:t>
                            </m:r>
                          </m:e>
                          <m:sub>
                            <m:r>
                              <a:rPr lang="fr-FR" b="1" i="1">
                                <a:solidFill>
                                  <a:srgbClr val="0070C0"/>
                                </a:solidFill>
                                <a:latin typeface="Cambria Math" panose="02040503050406030204" pitchFamily="18" charset="0"/>
                              </a:rPr>
                              <m:t>𝒆𝒙𝒕</m:t>
                            </m:r>
                          </m:sub>
                        </m:sSub>
                      </m:num>
                      <m:den>
                        <m:sSub>
                          <m:sSubPr>
                            <m:ctrlPr>
                              <a:rPr lang="fr-FR" b="1" i="1">
                                <a:solidFill>
                                  <a:srgbClr val="0070C0"/>
                                </a:solidFill>
                                <a:latin typeface="Cambria Math" panose="02040503050406030204" pitchFamily="18" charset="0"/>
                              </a:rPr>
                            </m:ctrlPr>
                          </m:sSubPr>
                          <m:e>
                            <m:r>
                              <a:rPr lang="fr-FR" b="1" i="1">
                                <a:solidFill>
                                  <a:srgbClr val="0070C0"/>
                                </a:solidFill>
                                <a:latin typeface="Cambria Math" panose="02040503050406030204" pitchFamily="18" charset="0"/>
                              </a:rPr>
                              <m:t>𝑬</m:t>
                            </m:r>
                          </m:e>
                          <m:sub>
                            <m:r>
                              <a:rPr lang="fr-FR" b="1" i="1">
                                <a:solidFill>
                                  <a:srgbClr val="0070C0"/>
                                </a:solidFill>
                                <a:latin typeface="Cambria Math" panose="02040503050406030204" pitchFamily="18" charset="0"/>
                              </a:rPr>
                              <m:t>𝒊𝒏𝒋</m:t>
                            </m:r>
                          </m:sub>
                        </m:sSub>
                      </m:den>
                    </m:f>
                  </m:oMath>
                </a14:m>
                <a:r>
                  <a:rPr lang="en-US" dirty="0" smtClean="0"/>
                  <a:t> and </a:t>
                </a:r>
                <a14:m>
                  <m:oMath xmlns:m="http://schemas.openxmlformats.org/officeDocument/2006/math">
                    <m:f>
                      <m:fPr>
                        <m:ctrlPr>
                          <a:rPr lang="fr-FR" i="1">
                            <a:latin typeface="Cambria Math" panose="02040503050406030204" pitchFamily="18" charset="0"/>
                          </a:rPr>
                        </m:ctrlPr>
                      </m:fPr>
                      <m:num>
                        <m:sSub>
                          <m:sSubPr>
                            <m:ctrlPr>
                              <a:rPr lang="fr-FR" i="1">
                                <a:latin typeface="Cambria Math" panose="02040503050406030204" pitchFamily="18" charset="0"/>
                              </a:rPr>
                            </m:ctrlPr>
                          </m:sSubPr>
                          <m:e>
                            <m:r>
                              <m:rPr>
                                <m:sty m:val="p"/>
                              </m:rPr>
                              <a:rPr lang="fr-FR" b="0" i="0" smtClean="0">
                                <a:latin typeface="Cambria Math" panose="02040503050406030204" pitchFamily="18" charset="0"/>
                              </a:rPr>
                              <m:t>G</m:t>
                            </m:r>
                          </m:e>
                          <m:sub>
                            <m:r>
                              <a:rPr lang="fr-FR">
                                <a:latin typeface="Cambria Math" panose="02040503050406030204" pitchFamily="18" charset="0"/>
                              </a:rPr>
                              <m:t>𝒂𝒄𝒄</m:t>
                            </m:r>
                            <m:r>
                              <a:rPr lang="fr-FR">
                                <a:latin typeface="Cambria Math" panose="02040503050406030204" pitchFamily="18" charset="0"/>
                              </a:rPr>
                              <m:t>,</m:t>
                            </m:r>
                            <m:r>
                              <m:rPr>
                                <m:sty m:val="p"/>
                              </m:rPr>
                              <a:rPr lang="fr-FR">
                                <a:latin typeface="Cambria Math" panose="02040503050406030204" pitchFamily="18" charset="0"/>
                              </a:rPr>
                              <m:t>sin</m:t>
                            </m:r>
                          </m:sub>
                        </m:sSub>
                      </m:num>
                      <m:den>
                        <m:sSub>
                          <m:sSubPr>
                            <m:ctrlPr>
                              <a:rPr lang="fr-FR" i="1">
                                <a:latin typeface="Cambria Math" panose="02040503050406030204" pitchFamily="18" charset="0"/>
                              </a:rPr>
                            </m:ctrlPr>
                          </m:sSubPr>
                          <m:e>
                            <m:r>
                              <m:rPr>
                                <m:sty m:val="p"/>
                              </m:rPr>
                              <a:rPr lang="fr-FR" b="0" i="0" smtClean="0">
                                <a:latin typeface="Cambria Math" panose="02040503050406030204" pitchFamily="18" charset="0"/>
                              </a:rPr>
                              <m:t>G</m:t>
                            </m:r>
                          </m:e>
                          <m:sub>
                            <m:r>
                              <a:rPr lang="fr-FR">
                                <a:latin typeface="Cambria Math" panose="02040503050406030204" pitchFamily="18" charset="0"/>
                              </a:rPr>
                              <m:t>𝒂𝒄𝒄</m:t>
                            </m:r>
                            <m:r>
                              <a:rPr lang="fr-FR">
                                <a:latin typeface="Cambria Math" panose="02040503050406030204" pitchFamily="18" charset="0"/>
                              </a:rPr>
                              <m:t>,</m:t>
                            </m:r>
                            <m:r>
                              <m:rPr>
                                <m:sty m:val="p"/>
                              </m:rPr>
                              <a:rPr lang="fr-FR">
                                <a:latin typeface="Cambria Math" panose="02040503050406030204" pitchFamily="18" charset="0"/>
                              </a:rPr>
                              <m:t>lin</m:t>
                            </m:r>
                          </m:sub>
                        </m:sSub>
                      </m:den>
                    </m:f>
                    <m:r>
                      <a:rPr lang="fr-FR" i="1">
                        <a:latin typeface="Cambria Math" panose="02040503050406030204" pitchFamily="18" charset="0"/>
                      </a:rPr>
                      <m:t>=</m:t>
                    </m:r>
                    <m:f>
                      <m:fPr>
                        <m:ctrlPr>
                          <a:rPr lang="fr-FR" b="1" i="1" smtClean="0">
                            <a:solidFill>
                              <a:srgbClr val="FF0000"/>
                            </a:solidFill>
                            <a:latin typeface="Cambria Math" panose="02040503050406030204" pitchFamily="18" charset="0"/>
                          </a:rPr>
                        </m:ctrlPr>
                      </m:fPr>
                      <m:num>
                        <m:r>
                          <a:rPr lang="fr-FR" b="1" i="1">
                            <a:solidFill>
                              <a:srgbClr val="FF0000"/>
                            </a:solidFill>
                            <a:latin typeface="Cambria Math" panose="02040503050406030204" pitchFamily="18" charset="0"/>
                          </a:rPr>
                          <m:t>𝝅</m:t>
                        </m:r>
                      </m:num>
                      <m:den>
                        <m:r>
                          <a:rPr lang="fr-FR" b="1" i="1">
                            <a:solidFill>
                              <a:srgbClr val="FF0000"/>
                            </a:solidFill>
                            <a:latin typeface="Cambria Math" panose="02040503050406030204" pitchFamily="18" charset="0"/>
                          </a:rPr>
                          <m:t>𝟐</m:t>
                        </m:r>
                      </m:den>
                    </m:f>
                    <m:f>
                      <m:fPr>
                        <m:ctrlPr>
                          <a:rPr lang="fr-FR" b="1" i="1">
                            <a:solidFill>
                              <a:srgbClr val="FF0000"/>
                            </a:solidFill>
                            <a:latin typeface="Cambria Math" panose="02040503050406030204" pitchFamily="18" charset="0"/>
                          </a:rPr>
                        </m:ctrlPr>
                      </m:fPr>
                      <m:num>
                        <m:f>
                          <m:fPr>
                            <m:ctrlPr>
                              <a:rPr lang="fr-FR" b="1" i="1" smtClean="0">
                                <a:solidFill>
                                  <a:srgbClr val="FF0000"/>
                                </a:solidFill>
                                <a:latin typeface="Cambria Math" panose="02040503050406030204" pitchFamily="18" charset="0"/>
                              </a:rPr>
                            </m:ctrlPr>
                          </m:fPr>
                          <m:num>
                            <m:sSub>
                              <m:sSubPr>
                                <m:ctrlPr>
                                  <a:rPr lang="fr-FR" b="1" i="1">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rPr>
                                  <m:t>𝑬</m:t>
                                </m:r>
                              </m:e>
                              <m:sub>
                                <m:r>
                                  <a:rPr lang="fr-FR" b="1" i="1">
                                    <a:solidFill>
                                      <a:srgbClr val="FF0000"/>
                                    </a:solidFill>
                                    <a:latin typeface="Cambria Math" panose="02040503050406030204" pitchFamily="18" charset="0"/>
                                  </a:rPr>
                                  <m:t>𝒆𝒙𝒕</m:t>
                                </m:r>
                              </m:sub>
                            </m:sSub>
                          </m:num>
                          <m:den>
                            <m:sSub>
                              <m:sSubPr>
                                <m:ctrlPr>
                                  <a:rPr lang="fr-FR" b="1" i="1">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rPr>
                                  <m:t>𝑬</m:t>
                                </m:r>
                              </m:e>
                              <m:sub>
                                <m:r>
                                  <a:rPr lang="fr-FR" b="1" i="1">
                                    <a:solidFill>
                                      <a:srgbClr val="FF0000"/>
                                    </a:solidFill>
                                    <a:latin typeface="Cambria Math" panose="02040503050406030204" pitchFamily="18" charset="0"/>
                                  </a:rPr>
                                  <m:t>𝒊𝒏𝒋</m:t>
                                </m:r>
                              </m:sub>
                            </m:sSub>
                          </m:den>
                        </m:f>
                        <m:r>
                          <a:rPr lang="fr-FR" b="1" i="0" smtClean="0">
                            <a:solidFill>
                              <a:srgbClr val="FF0000"/>
                            </a:solidFill>
                            <a:latin typeface="Cambria Math" panose="02040503050406030204" pitchFamily="18" charset="0"/>
                          </a:rPr>
                          <m:t>−</m:t>
                        </m:r>
                        <m:r>
                          <a:rPr lang="fr-FR" b="1" i="0" smtClean="0">
                            <a:solidFill>
                              <a:srgbClr val="FF0000"/>
                            </a:solidFill>
                            <a:latin typeface="Cambria Math" panose="02040503050406030204" pitchFamily="18" charset="0"/>
                          </a:rPr>
                          <m:t>𝟏</m:t>
                        </m:r>
                      </m:num>
                      <m:den>
                        <m:r>
                          <a:rPr lang="fr-FR" b="1" i="1" smtClean="0">
                            <a:solidFill>
                              <a:srgbClr val="0070C0"/>
                            </a:solidFill>
                            <a:latin typeface="Cambria Math" panose="02040503050406030204" pitchFamily="18" charset="0"/>
                          </a:rPr>
                          <m:t>𝐥𝐨𝐠</m:t>
                        </m:r>
                        <m:f>
                          <m:fPr>
                            <m:ctrlPr>
                              <a:rPr lang="fr-FR" b="1" i="1">
                                <a:solidFill>
                                  <a:srgbClr val="0070C0"/>
                                </a:solidFill>
                                <a:latin typeface="Cambria Math" panose="02040503050406030204" pitchFamily="18" charset="0"/>
                              </a:rPr>
                            </m:ctrlPr>
                          </m:fPr>
                          <m:num>
                            <m:sSub>
                              <m:sSubPr>
                                <m:ctrlPr>
                                  <a:rPr lang="fr-FR" b="1" i="1">
                                    <a:solidFill>
                                      <a:srgbClr val="0070C0"/>
                                    </a:solidFill>
                                    <a:latin typeface="Cambria Math" panose="02040503050406030204" pitchFamily="18" charset="0"/>
                                  </a:rPr>
                                </m:ctrlPr>
                              </m:sSubPr>
                              <m:e>
                                <m:r>
                                  <a:rPr lang="fr-FR" b="1" i="1">
                                    <a:solidFill>
                                      <a:srgbClr val="0070C0"/>
                                    </a:solidFill>
                                    <a:latin typeface="Cambria Math" panose="02040503050406030204" pitchFamily="18" charset="0"/>
                                  </a:rPr>
                                  <m:t>𝑬</m:t>
                                </m:r>
                              </m:e>
                              <m:sub>
                                <m:r>
                                  <a:rPr lang="fr-FR" b="1" i="1">
                                    <a:solidFill>
                                      <a:srgbClr val="0070C0"/>
                                    </a:solidFill>
                                    <a:latin typeface="Cambria Math" panose="02040503050406030204" pitchFamily="18" charset="0"/>
                                  </a:rPr>
                                  <m:t>𝒆𝒙𝒕</m:t>
                                </m:r>
                              </m:sub>
                            </m:sSub>
                          </m:num>
                          <m:den>
                            <m:sSub>
                              <m:sSubPr>
                                <m:ctrlPr>
                                  <a:rPr lang="fr-FR" b="1" i="1">
                                    <a:solidFill>
                                      <a:srgbClr val="0070C0"/>
                                    </a:solidFill>
                                    <a:latin typeface="Cambria Math" panose="02040503050406030204" pitchFamily="18" charset="0"/>
                                  </a:rPr>
                                </m:ctrlPr>
                              </m:sSubPr>
                              <m:e>
                                <m:r>
                                  <a:rPr lang="fr-FR" b="1" i="1">
                                    <a:solidFill>
                                      <a:srgbClr val="0070C0"/>
                                    </a:solidFill>
                                    <a:latin typeface="Cambria Math" panose="02040503050406030204" pitchFamily="18" charset="0"/>
                                  </a:rPr>
                                  <m:t>𝑬</m:t>
                                </m:r>
                              </m:e>
                              <m:sub>
                                <m:r>
                                  <a:rPr lang="fr-FR" b="1" i="1">
                                    <a:solidFill>
                                      <a:srgbClr val="0070C0"/>
                                    </a:solidFill>
                                    <a:latin typeface="Cambria Math" panose="02040503050406030204" pitchFamily="18" charset="0"/>
                                  </a:rPr>
                                  <m:t>𝒊𝒏𝒋</m:t>
                                </m:r>
                              </m:sub>
                            </m:sSub>
                          </m:den>
                        </m:f>
                        <m:rad>
                          <m:radPr>
                            <m:degHide m:val="on"/>
                            <m:ctrlPr>
                              <a:rPr lang="fr-FR" b="1" i="1">
                                <a:solidFill>
                                  <a:srgbClr val="FF0000"/>
                                </a:solidFill>
                                <a:latin typeface="Cambria Math" panose="02040503050406030204" pitchFamily="18" charset="0"/>
                              </a:rPr>
                            </m:ctrlPr>
                          </m:radPr>
                          <m:deg/>
                          <m:e>
                            <m:f>
                              <m:fPr>
                                <m:ctrlPr>
                                  <a:rPr lang="fr-FR" b="1" i="1" smtClean="0">
                                    <a:solidFill>
                                      <a:srgbClr val="FF0000"/>
                                    </a:solidFill>
                                    <a:latin typeface="Cambria Math" panose="02040503050406030204" pitchFamily="18" charset="0"/>
                                  </a:rPr>
                                </m:ctrlPr>
                              </m:fPr>
                              <m:num>
                                <m:sSub>
                                  <m:sSubPr>
                                    <m:ctrlPr>
                                      <a:rPr lang="fr-FR" b="1" i="1">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rPr>
                                      <m:t>𝑬</m:t>
                                    </m:r>
                                  </m:e>
                                  <m:sub>
                                    <m:r>
                                      <a:rPr lang="fr-FR" b="1" i="1">
                                        <a:solidFill>
                                          <a:srgbClr val="FF0000"/>
                                        </a:solidFill>
                                        <a:latin typeface="Cambria Math" panose="02040503050406030204" pitchFamily="18" charset="0"/>
                                      </a:rPr>
                                      <m:t>𝒆𝒙𝒕</m:t>
                                    </m:r>
                                  </m:sub>
                                </m:sSub>
                              </m:num>
                              <m:den>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𝑬</m:t>
                                    </m:r>
                                  </m:e>
                                  <m:sub>
                                    <m:r>
                                      <a:rPr lang="fr-FR" b="1" i="1" smtClean="0">
                                        <a:solidFill>
                                          <a:srgbClr val="FF0000"/>
                                        </a:solidFill>
                                        <a:latin typeface="Cambria Math" panose="02040503050406030204" pitchFamily="18" charset="0"/>
                                      </a:rPr>
                                      <m:t>𝒊𝒏𝒋</m:t>
                                    </m:r>
                                  </m:sub>
                                </m:sSub>
                              </m:den>
                            </m:f>
                          </m:e>
                        </m:rad>
                      </m:den>
                    </m:f>
                  </m:oMath>
                </a14:m>
                <a:r>
                  <a:rPr lang="en-US" dirty="0" smtClean="0"/>
                  <a:t> only dependent on energy ratio.</a:t>
                </a:r>
                <a:endParaRPr lang="en-US" dirty="0"/>
              </a:p>
            </p:txBody>
          </p:sp>
        </mc:Choice>
        <mc:Fallback xmlns="">
          <p:sp>
            <p:nvSpPr>
              <p:cNvPr id="2" name="Espace réservé du contenu 1"/>
              <p:cNvSpPr>
                <a:spLocks noGrp="1" noRot="1" noChangeAspect="1" noMove="1" noResize="1" noEditPoints="1" noAdjustHandles="1" noChangeArrowheads="1" noChangeShapeType="1" noTextEdit="1"/>
              </p:cNvSpPr>
              <p:nvPr>
                <p:ph sz="quarter" idx="12"/>
              </p:nvPr>
            </p:nvSpPr>
            <p:spPr>
              <a:xfrm>
                <a:off x="457200" y="4282028"/>
                <a:ext cx="8305800" cy="737994"/>
              </a:xfrm>
              <a:blipFill>
                <a:blip r:embed="rId3"/>
                <a:stretch>
                  <a:fillRect t="-5785"/>
                </a:stretch>
              </a:blipFill>
            </p:spPr>
            <p:txBody>
              <a:bodyPr/>
              <a:lstStyle/>
              <a:p>
                <a:r>
                  <a:rPr lang="fr-FR">
                    <a:noFill/>
                  </a:rPr>
                  <a:t> </a:t>
                </a:r>
              </a:p>
            </p:txBody>
          </p:sp>
        </mc:Fallback>
      </mc:AlternateContent>
      <p:sp>
        <p:nvSpPr>
          <p:cNvPr id="3" name="Espace réservé du numéro de diapositive 2"/>
          <p:cNvSpPr>
            <a:spLocks noGrp="1"/>
          </p:cNvSpPr>
          <p:nvPr>
            <p:ph type="sldNum" sz="quarter" idx="4"/>
          </p:nvPr>
        </p:nvSpPr>
        <p:spPr/>
        <p:txBody>
          <a:bodyPr/>
          <a:lstStyle/>
          <a:p>
            <a:fld id="{974172A1-1CBF-0B40-9234-7D4D80EC19EA}" type="slidenum">
              <a:rPr lang="en-GB" smtClean="0"/>
              <a:pPr/>
              <a:t>9</a:t>
            </a:fld>
            <a:endParaRPr lang="en-GB" dirty="0"/>
          </a:p>
        </p:txBody>
      </p:sp>
      <p:sp>
        <p:nvSpPr>
          <p:cNvPr id="4" name="Titre 3"/>
          <p:cNvSpPr>
            <a:spLocks noGrp="1"/>
          </p:cNvSpPr>
          <p:nvPr>
            <p:ph type="title"/>
          </p:nvPr>
        </p:nvSpPr>
        <p:spPr/>
        <p:txBody>
          <a:bodyPr/>
          <a:lstStyle/>
          <a:p>
            <a:r>
              <a:rPr lang="fr-FR" dirty="0" smtClean="0"/>
              <a:t>How </a:t>
            </a:r>
            <a:r>
              <a:rPr lang="fr-FR" dirty="0" err="1" smtClean="0"/>
              <a:t>fast</a:t>
            </a:r>
            <a:r>
              <a:rPr lang="fr-FR" dirty="0" smtClean="0"/>
              <a:t>?</a:t>
            </a:r>
            <a:br>
              <a:rPr lang="fr-FR" dirty="0" smtClean="0"/>
            </a:br>
            <a:r>
              <a:rPr lang="fr-FR" dirty="0" err="1" smtClean="0"/>
              <a:t>Linear</a:t>
            </a:r>
            <a:r>
              <a:rPr lang="fr-FR" dirty="0" smtClean="0"/>
              <a:t> vs </a:t>
            </a:r>
            <a:r>
              <a:rPr lang="fr-FR" dirty="0" err="1" smtClean="0"/>
              <a:t>sinusoidal</a:t>
            </a:r>
            <a:r>
              <a:rPr lang="fr-FR" dirty="0" smtClean="0"/>
              <a:t> </a:t>
            </a:r>
            <a:r>
              <a:rPr lang="fr-FR" dirty="0" err="1" smtClean="0"/>
              <a:t>ramp</a:t>
            </a:r>
            <a:endParaRPr lang="fr-FR" dirty="0"/>
          </a:p>
        </p:txBody>
      </p:sp>
    </p:spTree>
    <p:extLst>
      <p:ext uri="{BB962C8B-B14F-4D97-AF65-F5344CB8AC3E}">
        <p14:creationId xmlns:p14="http://schemas.microsoft.com/office/powerpoint/2010/main" val="4153851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47F2506E4E4646B744CDE35131544A" ma:contentTypeVersion="13" ma:contentTypeDescription="Create a new document." ma:contentTypeScope="" ma:versionID="14043b90b3cf8ee4c9c1203e10817731">
  <xsd:schema xmlns:xsd="http://www.w3.org/2001/XMLSchema" xmlns:xs="http://www.w3.org/2001/XMLSchema" xmlns:p="http://schemas.microsoft.com/office/2006/metadata/properties" xmlns:ns3="1e110155-a173-47cd-b891-f412286ef773" xmlns:ns4="20570098-6542-45bc-852f-3993cdce27a5" targetNamespace="http://schemas.microsoft.com/office/2006/metadata/properties" ma:root="true" ma:fieldsID="b8069b42d9b3d0382a97a7be21f6e516" ns3:_="" ns4:_="">
    <xsd:import namespace="1e110155-a173-47cd-b891-f412286ef773"/>
    <xsd:import namespace="20570098-6542-45bc-852f-3993cdce27a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110155-a173-47cd-b891-f412286ef7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570098-6542-45bc-852f-3993cdce27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80EB92-6C56-4421-9A69-202475D9CDD0}">
  <ds:schemaRefs>
    <ds:schemaRef ds:uri="http://schemas.microsoft.com/sharepoint/v3/contenttype/forms"/>
  </ds:schemaRefs>
</ds:datastoreItem>
</file>

<file path=customXml/itemProps2.xml><?xml version="1.0" encoding="utf-8"?>
<ds:datastoreItem xmlns:ds="http://schemas.openxmlformats.org/officeDocument/2006/customXml" ds:itemID="{1BB6BCB4-0CBE-4531-B80F-C7E0BDE322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110155-a173-47cd-b891-f412286ef773"/>
    <ds:schemaRef ds:uri="20570098-6542-45bc-852f-3993cdce27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9E6303-560D-4712-BEC3-A253233F4310}">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1e110155-a173-47cd-b891-f412286ef773"/>
    <ds:schemaRef ds:uri="http://purl.org/dc/terms/"/>
    <ds:schemaRef ds:uri="http://schemas.openxmlformats.org/package/2006/metadata/core-properties"/>
    <ds:schemaRef ds:uri="20570098-6542-45bc-852f-3993cdce27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5866</TotalTime>
  <Words>5543</Words>
  <Application>Microsoft Office PowerPoint</Application>
  <PresentationFormat>Affichage à l'écran (16:9)</PresentationFormat>
  <Paragraphs>639</Paragraphs>
  <Slides>51</Slides>
  <Notes>8</Notes>
  <HiddenSlides>0</HiddenSlides>
  <MMClips>3</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51</vt:i4>
      </vt:variant>
    </vt:vector>
  </HeadingPairs>
  <TitlesOfParts>
    <vt:vector size="64" baseType="lpstr">
      <vt:lpstr>Arial</vt:lpstr>
      <vt:lpstr>Arial Narrow</vt:lpstr>
      <vt:lpstr>Calibri</vt:lpstr>
      <vt:lpstr>Cambria Math</vt:lpstr>
      <vt:lpstr>Mangal</vt:lpstr>
      <vt:lpstr>OpenSymbol</vt:lpstr>
      <vt:lpstr>sourcesans-regular</vt:lpstr>
      <vt:lpstr>Symbol</vt:lpstr>
      <vt:lpstr>System Font Regular</vt:lpstr>
      <vt:lpstr>Times New Roman</vt:lpstr>
      <vt:lpstr>Wingdings</vt:lpstr>
      <vt:lpstr>IMCC - 1</vt:lpstr>
      <vt:lpstr>1_IMCC - 1</vt:lpstr>
      <vt:lpstr>Funded by the European Union (EU). Views and opinions expressed are however those of the author only and do not necessarily reflect those of the EU or European Research Executive Agency (REA). Neither the EU nor the REA can be held responsible for them.</vt:lpstr>
      <vt:lpstr>Outline</vt:lpstr>
      <vt:lpstr>Reminder on design baselines</vt:lpstr>
      <vt:lpstr>Part 1: The fast muon acceleration</vt:lpstr>
      <vt:lpstr>Part 1: The fast muon acceleration</vt:lpstr>
      <vt:lpstr>Top level requirements for the high energy complex</vt:lpstr>
      <vt:lpstr>How fast?</vt:lpstr>
      <vt:lpstr>How fast? Survival rate</vt:lpstr>
      <vt:lpstr>How fast? Linear vs sinusoidal ramp</vt:lpstr>
      <vt:lpstr>Accelerating time  energy and survival time</vt:lpstr>
      <vt:lpstr>Accelerating gradient  energy and survival time</vt:lpstr>
      <vt:lpstr>How fast? Conclusion</vt:lpstr>
      <vt:lpstr>Which fast accelerator?</vt:lpstr>
      <vt:lpstr>Which fast accelerator?</vt:lpstr>
      <vt:lpstr>Which fast accelerator? Fixed-field</vt:lpstr>
      <vt:lpstr>Vertical and Horizontal FFAs</vt:lpstr>
      <vt:lpstr>Which fast accelerator? The hybrid synchrotron</vt:lpstr>
      <vt:lpstr>Hybrid RCS magnet layout</vt:lpstr>
      <vt:lpstr>What dipole length in a hybrid synchrotron?</vt:lpstr>
      <vt:lpstr>The high-energy complex</vt:lpstr>
      <vt:lpstr>Trajectory variation  Example for RCS2</vt:lpstr>
      <vt:lpstr>What ring shape?</vt:lpstr>
      <vt:lpstr>What ring shape?</vt:lpstr>
      <vt:lpstr>What ring shape?</vt:lpstr>
      <vt:lpstr>How many RF stations? Examples: nRF = 4 </vt:lpstr>
      <vt:lpstr>How many RF stations? Examples: nRF = 32 </vt:lpstr>
      <vt:lpstr>How many RF stations</vt:lpstr>
      <vt:lpstr>Which magnet powering ?</vt:lpstr>
      <vt:lpstr>Magnetic ramp First considerations</vt:lpstr>
      <vt:lpstr>Alternative Approach: Resonent converter</vt:lpstr>
      <vt:lpstr>Fast ramp: Tradeoff between RF and magnet budget</vt:lpstr>
      <vt:lpstr>Fast acceleration summary</vt:lpstr>
      <vt:lpstr>Part 2: The collider</vt:lpstr>
      <vt:lpstr>Collider performances: Luminosity per IP</vt:lpstr>
      <vt:lpstr>Collider performances: Luminosity per IP</vt:lpstr>
      <vt:lpstr>Collider performances: How to maximize luminosity</vt:lpstr>
      <vt:lpstr>Collider performances: How to maximize luminosity</vt:lpstr>
      <vt:lpstr>Collider performances: How to maximize luminosity</vt:lpstr>
      <vt:lpstr>Nominal 10 TeV com  Collider Parameters</vt:lpstr>
      <vt:lpstr>The interaction region A complex correction scheme </vt:lpstr>
      <vt:lpstr>The interaction region A complex correction scheme</vt:lpstr>
      <vt:lpstr>Neutrino Radiation Issue</vt:lpstr>
      <vt:lpstr>Neutrino Radiation Issue Source terms</vt:lpstr>
      <vt:lpstr>Neutrino Radiation Issue Mitigation by “Wobbling” </vt:lpstr>
      <vt:lpstr>Muon Decay  radiation and heat load</vt:lpstr>
      <vt:lpstr>Collider Summary</vt:lpstr>
      <vt:lpstr>Look for a good muon complex receipt</vt:lpstr>
      <vt:lpstr>Présentation PowerPoint</vt:lpstr>
      <vt:lpstr>Acceleration in a horizontal FFA</vt:lpstr>
      <vt:lpstr>RCS 1: general stability criteria for RF cavity High Order Modes (HOMs)</vt:lpstr>
      <vt:lpstr>10 TeV collider: Minimum chamber radius achievable versus material</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André-Pierre OLIVIER</dc:creator>
  <cp:lastModifiedBy>CHANCE Antoine</cp:lastModifiedBy>
  <cp:revision>494</cp:revision>
  <dcterms:created xsi:type="dcterms:W3CDTF">2021-05-17T12:13:58Z</dcterms:created>
  <dcterms:modified xsi:type="dcterms:W3CDTF">2023-07-29T10:22:51Z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0x0101003947F2506E4E4646B744CDE35131544A</vt:lpwstr>
  </property>
</Properties>
</file>