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85" r:id="rId1"/>
  </p:sldMasterIdLst>
  <p:notesMasterIdLst>
    <p:notesMasterId r:id="rId77"/>
  </p:notesMasterIdLst>
  <p:handoutMasterIdLst>
    <p:handoutMasterId r:id="rId78"/>
  </p:handoutMasterIdLst>
  <p:sldIdLst>
    <p:sldId id="256" r:id="rId2"/>
    <p:sldId id="646" r:id="rId3"/>
    <p:sldId id="312" r:id="rId4"/>
    <p:sldId id="531" r:id="rId5"/>
    <p:sldId id="650" r:id="rId6"/>
    <p:sldId id="672" r:id="rId7"/>
    <p:sldId id="712" r:id="rId8"/>
    <p:sldId id="713" r:id="rId9"/>
    <p:sldId id="673" r:id="rId10"/>
    <p:sldId id="484" r:id="rId11"/>
    <p:sldId id="474" r:id="rId12"/>
    <p:sldId id="561" r:id="rId13"/>
    <p:sldId id="537" r:id="rId14"/>
    <p:sldId id="538" r:id="rId15"/>
    <p:sldId id="562" r:id="rId16"/>
    <p:sldId id="541" r:id="rId17"/>
    <p:sldId id="565" r:id="rId18"/>
    <p:sldId id="574" r:id="rId19"/>
    <p:sldId id="544" r:id="rId20"/>
    <p:sldId id="576" r:id="rId21"/>
    <p:sldId id="577" r:id="rId22"/>
    <p:sldId id="578" r:id="rId23"/>
    <p:sldId id="579" r:id="rId24"/>
    <p:sldId id="581" r:id="rId25"/>
    <p:sldId id="582" r:id="rId26"/>
    <p:sldId id="583" r:id="rId27"/>
    <p:sldId id="585" r:id="rId28"/>
    <p:sldId id="587" r:id="rId29"/>
    <p:sldId id="647" r:id="rId30"/>
    <p:sldId id="649" r:id="rId31"/>
    <p:sldId id="648" r:id="rId32"/>
    <p:sldId id="588" r:id="rId33"/>
    <p:sldId id="589" r:id="rId34"/>
    <p:sldId id="592" r:id="rId35"/>
    <p:sldId id="593" r:id="rId36"/>
    <p:sldId id="485" r:id="rId37"/>
    <p:sldId id="689" r:id="rId38"/>
    <p:sldId id="601" r:id="rId39"/>
    <p:sldId id="604" r:id="rId40"/>
    <p:sldId id="686" r:id="rId41"/>
    <p:sldId id="687" r:id="rId42"/>
    <p:sldId id="688" r:id="rId43"/>
    <p:sldId id="610" r:id="rId44"/>
    <p:sldId id="606" r:id="rId45"/>
    <p:sldId id="611" r:id="rId46"/>
    <p:sldId id="615" r:id="rId47"/>
    <p:sldId id="690" r:id="rId48"/>
    <p:sldId id="691" r:id="rId49"/>
    <p:sldId id="692" r:id="rId50"/>
    <p:sldId id="693" r:id="rId51"/>
    <p:sldId id="701" r:id="rId52"/>
    <p:sldId id="702" r:id="rId53"/>
    <p:sldId id="703" r:id="rId54"/>
    <p:sldId id="694" r:id="rId55"/>
    <p:sldId id="695" r:id="rId56"/>
    <p:sldId id="696" r:id="rId57"/>
    <p:sldId id="697" r:id="rId58"/>
    <p:sldId id="698" r:id="rId59"/>
    <p:sldId id="685" r:id="rId60"/>
    <p:sldId id="707" r:id="rId61"/>
    <p:sldId id="680" r:id="rId62"/>
    <p:sldId id="700" r:id="rId63"/>
    <p:sldId id="682" r:id="rId64"/>
    <p:sldId id="651" r:id="rId65"/>
    <p:sldId id="708" r:id="rId66"/>
    <p:sldId id="705" r:id="rId67"/>
    <p:sldId id="709" r:id="rId68"/>
    <p:sldId id="711" r:id="rId69"/>
    <p:sldId id="706" r:id="rId70"/>
    <p:sldId id="704" r:id="rId71"/>
    <p:sldId id="669" r:id="rId72"/>
    <p:sldId id="714" r:id="rId73"/>
    <p:sldId id="710" r:id="rId74"/>
    <p:sldId id="643" r:id="rId75"/>
    <p:sldId id="420" r:id="rId76"/>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6649" autoAdjust="0"/>
  </p:normalViewPr>
  <p:slideViewPr>
    <p:cSldViewPr snapToObjects="1">
      <p:cViewPr varScale="1">
        <p:scale>
          <a:sx n="76" d="100"/>
          <a:sy n="76" d="100"/>
        </p:scale>
        <p:origin x="1670" y="5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03" d="100"/>
          <a:sy n="103" d="100"/>
        </p:scale>
        <p:origin x="-2574" y="-96"/>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2.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69C3ECF6-37FC-C34B-AC58-D0714C8AAF94}" type="datetimeFigureOut">
              <a:rPr lang="en-US" smtClean="0"/>
              <a:pPr/>
              <a:t>7/29/2023</a:t>
            </a:fld>
            <a:endParaRPr lang="en-US"/>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5CE23D70-7DEB-AB42-8A01-F419EB2CA67C}" type="slidenum">
              <a:rPr lang="en-US" smtClean="0"/>
              <a:pPr/>
              <a:t>‹#›</a:t>
            </a:fld>
            <a:endParaRPr lang="en-US"/>
          </a:p>
        </p:txBody>
      </p:sp>
    </p:spTree>
    <p:extLst>
      <p:ext uri="{BB962C8B-B14F-4D97-AF65-F5344CB8AC3E}">
        <p14:creationId xmlns:p14="http://schemas.microsoft.com/office/powerpoint/2010/main" val="86198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A808C370-05C0-314B-B21C-703A9520DD4D}" type="datetimeFigureOut">
              <a:rPr lang="en-US" smtClean="0"/>
              <a:pPr/>
              <a:t>7/29/2023</a:t>
            </a:fld>
            <a:endParaRPr lang="en-US"/>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96942A32-A282-9F4C-85BD-68448646F6EB}" type="slidenum">
              <a:rPr lang="en-US" smtClean="0"/>
              <a:pPr/>
              <a:t>‹#›</a:t>
            </a:fld>
            <a:endParaRPr lang="en-US"/>
          </a:p>
        </p:txBody>
      </p:sp>
    </p:spTree>
    <p:extLst>
      <p:ext uri="{BB962C8B-B14F-4D97-AF65-F5344CB8AC3E}">
        <p14:creationId xmlns:p14="http://schemas.microsoft.com/office/powerpoint/2010/main" val="4117413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42A32-A282-9F4C-85BD-68448646F6EB}" type="slidenum">
              <a:rPr lang="en-US" smtClean="0"/>
              <a:pPr/>
              <a:t>1</a:t>
            </a:fld>
            <a:endParaRPr lang="en-US"/>
          </a:p>
        </p:txBody>
      </p:sp>
    </p:spTree>
    <p:extLst>
      <p:ext uri="{BB962C8B-B14F-4D97-AF65-F5344CB8AC3E}">
        <p14:creationId xmlns:p14="http://schemas.microsoft.com/office/powerpoint/2010/main" val="163141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15</a:t>
            </a:fld>
            <a:endParaRPr lang="en-US"/>
          </a:p>
        </p:txBody>
      </p:sp>
    </p:spTree>
    <p:extLst>
      <p:ext uri="{BB962C8B-B14F-4D97-AF65-F5344CB8AC3E}">
        <p14:creationId xmlns:p14="http://schemas.microsoft.com/office/powerpoint/2010/main" val="17192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ADD HARMONICS!</a:t>
            </a:r>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16</a:t>
            </a:fld>
            <a:endParaRPr lang="en-US"/>
          </a:p>
        </p:txBody>
      </p:sp>
    </p:spTree>
    <p:extLst>
      <p:ext uri="{BB962C8B-B14F-4D97-AF65-F5344CB8AC3E}">
        <p14:creationId xmlns:p14="http://schemas.microsoft.com/office/powerpoint/2010/main" val="1374932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17</a:t>
            </a:fld>
            <a:endParaRPr lang="en-US"/>
          </a:p>
        </p:txBody>
      </p:sp>
    </p:spTree>
    <p:extLst>
      <p:ext uri="{BB962C8B-B14F-4D97-AF65-F5344CB8AC3E}">
        <p14:creationId xmlns:p14="http://schemas.microsoft.com/office/powerpoint/2010/main" val="1631871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19</a:t>
            </a:fld>
            <a:endParaRPr lang="en-US"/>
          </a:p>
        </p:txBody>
      </p:sp>
    </p:spTree>
    <p:extLst>
      <p:ext uri="{BB962C8B-B14F-4D97-AF65-F5344CB8AC3E}">
        <p14:creationId xmlns:p14="http://schemas.microsoft.com/office/powerpoint/2010/main" val="262731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The FEL is a circular runaway process consisting in a simultaneous growth of the radiation field, the electron beam energy modulation, and the electron beam density modulation (</a:t>
            </a:r>
            <a:r>
              <a:rPr lang="en-US" sz="1200" dirty="0" err="1" smtClean="0"/>
              <a:t>microbunching</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20</a:t>
            </a:fld>
            <a:endParaRPr lang="en-US"/>
          </a:p>
        </p:txBody>
      </p:sp>
    </p:spTree>
    <p:extLst>
      <p:ext uri="{BB962C8B-B14F-4D97-AF65-F5344CB8AC3E}">
        <p14:creationId xmlns:p14="http://schemas.microsoft.com/office/powerpoint/2010/main" val="235838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energy transfer between an electron and the photon is proportional to ~v?~E , where ~v? is the transverse velocity of the electron and ~E is the radiation field.</a:t>
            </a:r>
            <a:endParaRPr lang="de-CH"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21</a:t>
            </a:fld>
            <a:endParaRPr lang="en-US"/>
          </a:p>
        </p:txBody>
      </p:sp>
    </p:spTree>
    <p:extLst>
      <p:ext uri="{BB962C8B-B14F-4D97-AF65-F5344CB8AC3E}">
        <p14:creationId xmlns:p14="http://schemas.microsoft.com/office/powerpoint/2010/main" val="214291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22</a:t>
            </a:fld>
            <a:endParaRPr lang="en-US"/>
          </a:p>
        </p:txBody>
      </p:sp>
    </p:spTree>
    <p:extLst>
      <p:ext uri="{BB962C8B-B14F-4D97-AF65-F5344CB8AC3E}">
        <p14:creationId xmlns:p14="http://schemas.microsoft.com/office/powerpoint/2010/main" val="3381840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F0208C55-84C9-AE43-AC31-01C9557611E1}" type="slidenum">
              <a:rPr lang="en-US">
                <a:latin typeface="Arial" pitchFamily="-65" charset="0"/>
                <a:ea typeface="ＭＳ Ｐゴシック" pitchFamily="-65" charset="-128"/>
                <a:cs typeface="ＭＳ Ｐゴシック" pitchFamily="-65" charset="-128"/>
              </a:rPr>
              <a:pPr/>
              <a:t>24</a:t>
            </a:fld>
            <a:endParaRPr lang="en-US">
              <a:latin typeface="Arial" pitchFamily="-65" charset="0"/>
              <a:ea typeface="ＭＳ Ｐゴシック" pitchFamily="-65" charset="-128"/>
              <a:cs typeface="ＭＳ Ｐゴシック" pitchFamily="-65"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dirty="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371570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26</a:t>
            </a:fld>
            <a:endParaRPr lang="en-US"/>
          </a:p>
        </p:txBody>
      </p:sp>
    </p:spTree>
    <p:extLst>
      <p:ext uri="{BB962C8B-B14F-4D97-AF65-F5344CB8AC3E}">
        <p14:creationId xmlns:p14="http://schemas.microsoft.com/office/powerpoint/2010/main" val="559583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27</a:t>
            </a:fld>
            <a:endParaRPr lang="en-US"/>
          </a:p>
        </p:txBody>
      </p:sp>
    </p:spTree>
    <p:extLst>
      <p:ext uri="{BB962C8B-B14F-4D97-AF65-F5344CB8AC3E}">
        <p14:creationId xmlns:p14="http://schemas.microsoft.com/office/powerpoint/2010/main" val="416291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4</a:t>
            </a:fld>
            <a:endParaRPr lang="en-US"/>
          </a:p>
        </p:txBody>
      </p:sp>
    </p:spTree>
    <p:extLst>
      <p:ext uri="{BB962C8B-B14F-4D97-AF65-F5344CB8AC3E}">
        <p14:creationId xmlns:p14="http://schemas.microsoft.com/office/powerpoint/2010/main" val="57827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A8573B43-41B7-4DAC-AE82-5BD050CE567E}" type="slidenum">
              <a:t>30</a:t>
            </a:fld>
            <a:endParaRPr lang="en-US"/>
          </a:p>
        </p:txBody>
      </p:sp>
      <p:sp>
        <p:nvSpPr>
          <p:cNvPr id="2" name="Slide Image Placeholder 1"/>
          <p:cNvSpPr>
            <a:spLocks noGrp="1" noRot="1" noChangeAspect="1" noResize="1"/>
          </p:cNvSpPr>
          <p:nvPr>
            <p:ph type="sldImg"/>
          </p:nvPr>
        </p:nvSpPr>
        <p:spPr>
          <a:xfrm>
            <a:off x="1009650" y="790575"/>
            <a:ext cx="5200650" cy="3900488"/>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lstStyle/>
          <a:p>
            <a:pPr marL="0" marR="0" lvl="0" indent="0" algn="l" defTabSz="457200" rtl="0" eaLnBrk="1" fontAlgn="auto" latinLnBrk="0" hangingPunct="1">
              <a:lnSpc>
                <a:spcPct val="100000"/>
              </a:lnSpc>
              <a:spcBef>
                <a:spcPts val="1200"/>
              </a:spcBef>
              <a:spcAft>
                <a:spcPts val="522"/>
              </a:spcAft>
              <a:buClrTx/>
              <a:buSzTx/>
              <a:buFontTx/>
              <a:buNone/>
              <a:tabLst/>
              <a:defRPr/>
            </a:pPr>
            <a:r>
              <a:rPr lang="en-US" sz="1800" dirty="0" smtClean="0"/>
              <a:t>Therefore, the electron beam transverse emittance is a fundamental parameter significantly contributing to the brilliance via the actual photon beam size and divergence. </a:t>
            </a:r>
          </a:p>
          <a:p>
            <a:pPr marL="0" marR="0" lvl="0" indent="0" algn="l" defTabSz="457200" rtl="0" eaLnBrk="1" fontAlgn="auto" latinLnBrk="0" hangingPunct="1">
              <a:lnSpc>
                <a:spcPct val="100000"/>
              </a:lnSpc>
              <a:spcBef>
                <a:spcPts val="1200"/>
              </a:spcBef>
              <a:spcAft>
                <a:spcPts val="522"/>
              </a:spcAft>
              <a:buClrTx/>
              <a:buSzTx/>
              <a:buFontTx/>
              <a:buNone/>
              <a:tabLst/>
              <a:defRPr/>
            </a:pPr>
            <a:endParaRPr lang="en-US" sz="1800" dirty="0" smtClean="0"/>
          </a:p>
          <a:p>
            <a:pPr>
              <a:spcBef>
                <a:spcPts val="1200"/>
              </a:spcBef>
              <a:spcAft>
                <a:spcPts val="522"/>
              </a:spcAft>
            </a:pPr>
            <a:endParaRPr lang="en-US" sz="1800" dirty="0" smtClean="0"/>
          </a:p>
        </p:txBody>
      </p:sp>
    </p:spTree>
    <p:extLst>
      <p:ext uri="{BB962C8B-B14F-4D97-AF65-F5344CB8AC3E}">
        <p14:creationId xmlns:p14="http://schemas.microsoft.com/office/powerpoint/2010/main" val="1070568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31</a:t>
            </a:fld>
            <a:endParaRPr lang="en-US"/>
          </a:p>
        </p:txBody>
      </p:sp>
    </p:spTree>
    <p:extLst>
      <p:ext uri="{BB962C8B-B14F-4D97-AF65-F5344CB8AC3E}">
        <p14:creationId xmlns:p14="http://schemas.microsoft.com/office/powerpoint/2010/main" val="1642311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32</a:t>
            </a:fld>
            <a:endParaRPr lang="en-US"/>
          </a:p>
        </p:txBody>
      </p:sp>
    </p:spTree>
    <p:extLst>
      <p:ext uri="{BB962C8B-B14F-4D97-AF65-F5344CB8AC3E}">
        <p14:creationId xmlns:p14="http://schemas.microsoft.com/office/powerpoint/2010/main" val="380742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33</a:t>
            </a:fld>
            <a:endParaRPr lang="en-US"/>
          </a:p>
        </p:txBody>
      </p:sp>
    </p:spTree>
    <p:extLst>
      <p:ext uri="{BB962C8B-B14F-4D97-AF65-F5344CB8AC3E}">
        <p14:creationId xmlns:p14="http://schemas.microsoft.com/office/powerpoint/2010/main" val="2922129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smtClean="0"/>
              <a:t>Other (less bright) alternatives: thermionic or DC guns</a:t>
            </a:r>
          </a:p>
        </p:txBody>
      </p:sp>
      <p:sp>
        <p:nvSpPr>
          <p:cNvPr id="4" name="Slide Number Placeholder 3"/>
          <p:cNvSpPr>
            <a:spLocks noGrp="1"/>
          </p:cNvSpPr>
          <p:nvPr>
            <p:ph type="sldNum" sz="quarter" idx="10"/>
          </p:nvPr>
        </p:nvSpPr>
        <p:spPr/>
        <p:txBody>
          <a:bodyPr/>
          <a:lstStyle/>
          <a:p>
            <a:fld id="{96942A32-A282-9F4C-85BD-68448646F6EB}" type="slidenum">
              <a:rPr lang="en-US" smtClean="0"/>
              <a:pPr/>
              <a:t>41</a:t>
            </a:fld>
            <a:endParaRPr lang="en-US"/>
          </a:p>
        </p:txBody>
      </p:sp>
    </p:spTree>
    <p:extLst>
      <p:ext uri="{BB962C8B-B14F-4D97-AF65-F5344CB8AC3E}">
        <p14:creationId xmlns:p14="http://schemas.microsoft.com/office/powerpoint/2010/main" val="3444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 name="PlaceHolder 1"/>
          <p:cNvSpPr>
            <a:spLocks noGrp="1" noRot="1" noChangeAspect="1"/>
          </p:cNvSpPr>
          <p:nvPr>
            <p:ph type="sldImg"/>
          </p:nvPr>
        </p:nvSpPr>
        <p:spPr>
          <a:xfrm>
            <a:off x="915988" y="746125"/>
            <a:ext cx="4965700" cy="3724275"/>
          </a:xfrm>
          <a:prstGeom prst="rect">
            <a:avLst/>
          </a:prstGeom>
        </p:spPr>
      </p:sp>
      <p:sp>
        <p:nvSpPr>
          <p:cNvPr id="2089" name="PlaceHolder 2"/>
          <p:cNvSpPr>
            <a:spLocks noGrp="1"/>
          </p:cNvSpPr>
          <p:nvPr>
            <p:ph type="body"/>
          </p:nvPr>
        </p:nvSpPr>
        <p:spPr>
          <a:xfrm>
            <a:off x="906480" y="4718160"/>
            <a:ext cx="4980960" cy="4467600"/>
          </a:xfrm>
          <a:prstGeom prst="rect">
            <a:avLst/>
          </a:prstGeom>
        </p:spPr>
        <p:txBody>
          <a:bodyPr lIns="0" tIns="0" rIns="0" bIns="0"/>
          <a:lstStyle/>
          <a:p>
            <a:endParaRPr lang="en-US" sz="2000" b="0" strike="noStrike" spc="-1">
              <a:latin typeface="Arial"/>
            </a:endParaRPr>
          </a:p>
        </p:txBody>
      </p:sp>
      <p:sp>
        <p:nvSpPr>
          <p:cNvPr id="2090" name="TextShape 3"/>
          <p:cNvSpPr txBox="1"/>
          <p:nvPr/>
        </p:nvSpPr>
        <p:spPr>
          <a:xfrm>
            <a:off x="3849840" y="9434520"/>
            <a:ext cx="2944440" cy="496800"/>
          </a:xfrm>
          <a:prstGeom prst="rect">
            <a:avLst/>
          </a:prstGeom>
          <a:noFill/>
          <a:ln w="9360">
            <a:noFill/>
          </a:ln>
        </p:spPr>
        <p:txBody>
          <a:bodyPr lIns="95400" tIns="47880" rIns="95400" bIns="47880" anchor="b"/>
          <a:lstStyle/>
          <a:p>
            <a:pPr>
              <a:lnSpc>
                <a:spcPct val="100000"/>
              </a:lnSpc>
            </a:pPr>
            <a:fld id="{BE73774A-24A5-45CC-A7F7-F0387D1FFD81}" type="slidenum">
              <a:rPr lang="en-US" sz="1000" b="0" strike="noStrike" spc="-1">
                <a:solidFill>
                  <a:srgbClr val="000000"/>
                </a:solidFill>
                <a:latin typeface="+mn-lt"/>
                <a:ea typeface="ヒラギノ角ゴ Pro W3"/>
              </a:rPr>
              <a:t>42</a:t>
            </a:fld>
            <a:endParaRPr lang="en-US" sz="1000" b="0" strike="noStrike" spc="-1">
              <a:latin typeface="Times New Roman"/>
            </a:endParaRPr>
          </a:p>
        </p:txBody>
      </p:sp>
    </p:spTree>
    <p:extLst>
      <p:ext uri="{BB962C8B-B14F-4D97-AF65-F5344CB8AC3E}">
        <p14:creationId xmlns:p14="http://schemas.microsoft.com/office/powerpoint/2010/main" val="410451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GB" sz="1200" dirty="0" smtClean="0"/>
              <a:t>Other (less bright) alternatives: thermionic or</a:t>
            </a:r>
            <a:r>
              <a:rPr lang="en-US" sz="1200" dirty="0" smtClean="0"/>
              <a:t>The RF </a:t>
            </a:r>
            <a:r>
              <a:rPr lang="en-US" sz="1200" dirty="0" err="1" smtClean="0"/>
              <a:t>photoinjector</a:t>
            </a:r>
            <a:r>
              <a:rPr lang="en-US" sz="1200" dirty="0" smtClean="0"/>
              <a:t> produces electron beams with typical energies between 5 and 10 MeV, peak</a:t>
            </a:r>
          </a:p>
          <a:p>
            <a:pPr>
              <a:spcBef>
                <a:spcPts val="1200"/>
              </a:spcBef>
            </a:pPr>
            <a:r>
              <a:rPr lang="en-US" sz="1200" dirty="0" smtClean="0"/>
              <a:t>currents </a:t>
            </a:r>
            <a:r>
              <a:rPr lang="en-GB" sz="1200" dirty="0" smtClean="0"/>
              <a:t> DC guns</a:t>
            </a:r>
          </a:p>
        </p:txBody>
      </p:sp>
      <p:sp>
        <p:nvSpPr>
          <p:cNvPr id="4" name="Slide Number Placeholder 3"/>
          <p:cNvSpPr>
            <a:spLocks noGrp="1"/>
          </p:cNvSpPr>
          <p:nvPr>
            <p:ph type="sldNum" sz="quarter" idx="10"/>
          </p:nvPr>
        </p:nvSpPr>
        <p:spPr/>
        <p:txBody>
          <a:bodyPr/>
          <a:lstStyle/>
          <a:p>
            <a:fld id="{96942A32-A282-9F4C-85BD-68448646F6EB}" type="slidenum">
              <a:rPr lang="en-US" smtClean="0"/>
              <a:pPr/>
              <a:t>47</a:t>
            </a:fld>
            <a:endParaRPr lang="en-US"/>
          </a:p>
        </p:txBody>
      </p:sp>
    </p:spTree>
    <p:extLst>
      <p:ext uri="{BB962C8B-B14F-4D97-AF65-F5344CB8AC3E}">
        <p14:creationId xmlns:p14="http://schemas.microsoft.com/office/powerpoint/2010/main" val="1148978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GB" sz="1200" dirty="0" smtClean="0"/>
              <a:t>Other (less bright) alternatives: thermionic or</a:t>
            </a:r>
            <a:r>
              <a:rPr lang="en-US" sz="1200" dirty="0" smtClean="0"/>
              <a:t>The RF </a:t>
            </a:r>
            <a:r>
              <a:rPr lang="en-US" sz="1200" dirty="0" err="1" smtClean="0"/>
              <a:t>photoinjector</a:t>
            </a:r>
            <a:r>
              <a:rPr lang="en-US" sz="1200" dirty="0" smtClean="0"/>
              <a:t> produces electron beams with typical energies between 5 and 10 MeV, peak</a:t>
            </a:r>
          </a:p>
          <a:p>
            <a:pPr>
              <a:spcBef>
                <a:spcPts val="1200"/>
              </a:spcBef>
            </a:pPr>
            <a:r>
              <a:rPr lang="en-US" sz="1200" dirty="0" smtClean="0"/>
              <a:t>currents </a:t>
            </a:r>
            <a:r>
              <a:rPr lang="en-GB" sz="1200" dirty="0" smtClean="0"/>
              <a:t> DC guns</a:t>
            </a:r>
          </a:p>
        </p:txBody>
      </p:sp>
      <p:sp>
        <p:nvSpPr>
          <p:cNvPr id="4" name="Slide Number Placeholder 3"/>
          <p:cNvSpPr>
            <a:spLocks noGrp="1"/>
          </p:cNvSpPr>
          <p:nvPr>
            <p:ph type="sldNum" sz="quarter" idx="10"/>
          </p:nvPr>
        </p:nvSpPr>
        <p:spPr/>
        <p:txBody>
          <a:bodyPr/>
          <a:lstStyle/>
          <a:p>
            <a:fld id="{96942A32-A282-9F4C-85BD-68448646F6EB}" type="slidenum">
              <a:rPr lang="en-US" smtClean="0"/>
              <a:pPr/>
              <a:t>48</a:t>
            </a:fld>
            <a:endParaRPr lang="en-US"/>
          </a:p>
        </p:txBody>
      </p:sp>
    </p:spTree>
    <p:extLst>
      <p:ext uri="{BB962C8B-B14F-4D97-AF65-F5344CB8AC3E}">
        <p14:creationId xmlns:p14="http://schemas.microsoft.com/office/powerpoint/2010/main" val="1601824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A0E3F628-2746-7F43-9F01-3A52F27674A7}" type="slidenum">
              <a:rPr lang="en-US">
                <a:latin typeface="Arial" pitchFamily="-110" charset="0"/>
                <a:ea typeface="ＭＳ Ｐゴシック" pitchFamily="-110" charset="-128"/>
                <a:cs typeface="ＭＳ Ｐゴシック" pitchFamily="-110" charset="-128"/>
              </a:rPr>
              <a:pPr/>
              <a:t>57</a:t>
            </a:fld>
            <a:endParaRPr lang="en-US">
              <a:latin typeface="Arial" pitchFamily="-110" charset="0"/>
              <a:ea typeface="ＭＳ Ｐゴシック" pitchFamily="-110" charset="-128"/>
              <a:cs typeface="ＭＳ Ｐゴシック" pitchFamily="-110" charset="-128"/>
            </a:endParaRPr>
          </a:p>
        </p:txBody>
      </p:sp>
      <p:sp>
        <p:nvSpPr>
          <p:cNvPr id="27651" name="Rectangle 1026"/>
          <p:cNvSpPr>
            <a:spLocks noGrp="1" noRot="1" noChangeAspect="1" noChangeArrowheads="1" noTextEdit="1"/>
          </p:cNvSpPr>
          <p:nvPr>
            <p:ph type="sldImg"/>
          </p:nvPr>
        </p:nvSpPr>
        <p:spPr>
          <a:ln/>
        </p:spPr>
      </p:sp>
      <p:sp>
        <p:nvSpPr>
          <p:cNvPr id="27652" name="Rectangle 1027"/>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764186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1165D-8C60-4D83-B3C2-DB0C16BC1284}" type="slidenum">
              <a:rPr lang="de-DE"/>
              <a:pPr/>
              <a:t>58</a:t>
            </a:fld>
            <a:endParaRPr lang="de-DE"/>
          </a:p>
        </p:txBody>
      </p:sp>
      <p:sp>
        <p:nvSpPr>
          <p:cNvPr id="621570" name="Rectangle 2"/>
          <p:cNvSpPr>
            <a:spLocks noGrp="1" noRot="1" noChangeAspect="1" noChangeArrowheads="1" noTextEdit="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621571" name="Rectangle 3"/>
          <p:cNvSpPr>
            <a:spLocks noGrp="1" noChangeArrowheads="1"/>
          </p:cNvSpPr>
          <p:nvPr>
            <p:ph type="body" idx="1"/>
          </p:nvPr>
        </p:nvSpPr>
        <p:spPr bwMode="auto">
          <a:xfrm>
            <a:off x="975361" y="4560570"/>
            <a:ext cx="5364480" cy="4320540"/>
          </a:xfrm>
          <a:prstGeom prst="rect">
            <a:avLst/>
          </a:prstGeom>
          <a:solidFill>
            <a:srgbClr val="FFFFFF"/>
          </a:solidFill>
          <a:ln>
            <a:solidFill>
              <a:srgbClr val="000000"/>
            </a:solidFill>
            <a:miter lim="800000"/>
            <a:headEnd/>
            <a:tailEnd/>
          </a:ln>
        </p:spPr>
        <p:txBody>
          <a:bodyPr/>
          <a:lstStyle/>
          <a:p>
            <a:r>
              <a:rPr lang="en-GB" b="1" dirty="0"/>
              <a:t>   </a:t>
            </a:r>
            <a:r>
              <a:rPr lang="en-US" sz="1100" dirty="0" err="1" smtClean="0"/>
              <a:t>SwisFEL</a:t>
            </a:r>
            <a:r>
              <a:rPr lang="en-US" sz="1100" dirty="0" smtClean="0"/>
              <a:t> is </a:t>
            </a:r>
          </a:p>
          <a:p>
            <a:pPr marL="285750" indent="-285750">
              <a:buFontTx/>
              <a:buChar char="-"/>
            </a:pPr>
            <a:r>
              <a:rPr lang="en-US" sz="1100" dirty="0" smtClean="0"/>
              <a:t>The most compact (as SACLA) X-ray FEL</a:t>
            </a:r>
          </a:p>
          <a:p>
            <a:pPr marL="285750" indent="-285750">
              <a:buFontTx/>
              <a:buChar char="-"/>
            </a:pPr>
            <a:r>
              <a:rPr lang="en-US" sz="1100" dirty="0" smtClean="0"/>
              <a:t>Driven by an electron beam with the lowest energy and emittance</a:t>
            </a:r>
          </a:p>
          <a:p>
            <a:pPr marL="285750" indent="-285750">
              <a:buFontTx/>
              <a:buChar char="-"/>
            </a:pPr>
            <a:r>
              <a:rPr lang="en-US" sz="1100" dirty="0" smtClean="0"/>
              <a:t>The most cost-effective X-ray FEL</a:t>
            </a:r>
            <a:endParaRPr lang="de-CH" sz="1100" dirty="0" smtClean="0"/>
          </a:p>
        </p:txBody>
      </p:sp>
    </p:spTree>
    <p:extLst>
      <p:ext uri="{BB962C8B-B14F-4D97-AF65-F5344CB8AC3E}">
        <p14:creationId xmlns:p14="http://schemas.microsoft.com/office/powerpoint/2010/main" val="1729829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A8573B43-41B7-4DAC-AE82-5BD050CE567E}" type="slidenum">
              <a:t>5</a:t>
            </a:fld>
            <a:endParaRPr lang="en-US"/>
          </a:p>
        </p:txBody>
      </p:sp>
      <p:sp>
        <p:nvSpPr>
          <p:cNvPr id="2" name="Slide Image Placeholder 1"/>
          <p:cNvSpPr>
            <a:spLocks noGrp="1" noRot="1" noChangeAspect="1" noResize="1"/>
          </p:cNvSpPr>
          <p:nvPr>
            <p:ph type="sldImg"/>
          </p:nvPr>
        </p:nvSpPr>
        <p:spPr>
          <a:xfrm>
            <a:off x="1009650" y="790575"/>
            <a:ext cx="5200650" cy="3900488"/>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lstStyle/>
          <a:p>
            <a:pPr>
              <a:spcBef>
                <a:spcPts val="1200"/>
              </a:spcBef>
              <a:spcAft>
                <a:spcPts val="522"/>
              </a:spcAft>
            </a:pPr>
            <a:r>
              <a:rPr lang="en-US" sz="1800" dirty="0" smtClean="0"/>
              <a:t>On Earth the Sun has a brilliance of 10</a:t>
            </a:r>
            <a:r>
              <a:rPr lang="en-US" sz="1800" baseline="33000" dirty="0" smtClean="0"/>
              <a:t>10</a:t>
            </a:r>
            <a:r>
              <a:rPr lang="en-US" sz="1800" dirty="0" smtClean="0"/>
              <a:t> photons/s/mm</a:t>
            </a:r>
            <a:r>
              <a:rPr lang="en-US" sz="1800" baseline="33000" dirty="0" smtClean="0"/>
              <a:t>2</a:t>
            </a:r>
            <a:r>
              <a:rPr lang="en-US" sz="1800" dirty="0" smtClean="0"/>
              <a:t>/mrad</a:t>
            </a:r>
            <a:r>
              <a:rPr lang="en-US" sz="1800" baseline="33000" dirty="0" smtClean="0"/>
              <a:t>2</a:t>
            </a:r>
            <a:r>
              <a:rPr lang="en-US" sz="1800" dirty="0" smtClean="0"/>
              <a:t>/0.1% (BW)</a:t>
            </a:r>
          </a:p>
          <a:p>
            <a:pPr>
              <a:spcBef>
                <a:spcPts val="1200"/>
              </a:spcBef>
              <a:spcAft>
                <a:spcPts val="522"/>
              </a:spcAft>
            </a:pPr>
            <a:r>
              <a:rPr lang="en-US" sz="1800" dirty="0" smtClean="0"/>
              <a:t>Some other terms are used in the literature</a:t>
            </a:r>
          </a:p>
          <a:p>
            <a:pPr lvl="1">
              <a:spcBef>
                <a:spcPts val="1200"/>
              </a:spcBef>
              <a:spcAft>
                <a:spcPts val="522"/>
              </a:spcAft>
            </a:pPr>
            <a:r>
              <a:rPr lang="en-US" sz="1800" i="1" dirty="0" smtClean="0"/>
              <a:t>brightness</a:t>
            </a:r>
            <a:r>
              <a:rPr lang="en-US" sz="1800" dirty="0" smtClean="0"/>
              <a:t> (should be reserved for the phase-space density of particle beams)</a:t>
            </a:r>
          </a:p>
          <a:p>
            <a:pPr lvl="1">
              <a:spcBef>
                <a:spcPts val="1200"/>
              </a:spcBef>
              <a:spcAft>
                <a:spcPts val="522"/>
              </a:spcAft>
            </a:pPr>
            <a:r>
              <a:rPr lang="en-US" sz="1800" i="1" dirty="0" smtClean="0"/>
              <a:t>intensity</a:t>
            </a:r>
            <a:r>
              <a:rPr lang="en-US" sz="1800" dirty="0" smtClean="0"/>
              <a:t> (should only be used for power per unit area!)</a:t>
            </a:r>
          </a:p>
          <a:p>
            <a:pPr lvl="1">
              <a:spcBef>
                <a:spcPts val="1200"/>
              </a:spcBef>
              <a:spcAft>
                <a:spcPts val="522"/>
              </a:spcAft>
            </a:pPr>
            <a:r>
              <a:rPr lang="en-US" sz="1800" i="1" dirty="0" smtClean="0"/>
              <a:t>photon flux</a:t>
            </a:r>
            <a:r>
              <a:rPr lang="en-US" sz="1800" dirty="0" smtClean="0"/>
              <a:t> (is the number of photons per time and area, it misses divergence and bandwidth)</a:t>
            </a:r>
          </a:p>
        </p:txBody>
      </p:sp>
    </p:spTree>
    <p:extLst>
      <p:ext uri="{BB962C8B-B14F-4D97-AF65-F5344CB8AC3E}">
        <p14:creationId xmlns:p14="http://schemas.microsoft.com/office/powerpoint/2010/main" val="2160328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MBA is an old idea (90s) that became recently possible with the option to miniaturize components</a:t>
            </a:r>
          </a:p>
          <a:p>
            <a:endParaRPr lang="de-CH"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62</a:t>
            </a:fld>
            <a:endParaRPr lang="en-US"/>
          </a:p>
        </p:txBody>
      </p:sp>
    </p:spTree>
    <p:extLst>
      <p:ext uri="{BB962C8B-B14F-4D97-AF65-F5344CB8AC3E}">
        <p14:creationId xmlns:p14="http://schemas.microsoft.com/office/powerpoint/2010/main" val="3447116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8EBE007E-4F17-410C-A984-603FEED6B88F}" type="slidenum">
              <a:t>6</a:t>
            </a:fld>
            <a:endParaRPr lang="en-US"/>
          </a:p>
        </p:txBody>
      </p:sp>
      <p:sp>
        <p:nvSpPr>
          <p:cNvPr id="2" name="Slide Image Placeholder 1"/>
          <p:cNvSpPr>
            <a:spLocks noGrp="1" noRot="1" noChangeAspect="1" noResize="1"/>
          </p:cNvSpPr>
          <p:nvPr>
            <p:ph type="sldImg"/>
          </p:nvPr>
        </p:nvSpPr>
        <p:spPr>
          <a:xfrm>
            <a:off x="1009650" y="790575"/>
            <a:ext cx="5200650" cy="3900488"/>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lstStyle/>
          <a:p>
            <a:r>
              <a:rPr lang="en-US" sz="1200" dirty="0" smtClean="0"/>
              <a:t>Only </a:t>
            </a:r>
            <a:r>
              <a:rPr lang="en-US" sz="1200" dirty="0" err="1" smtClean="0"/>
              <a:t>linacs</a:t>
            </a:r>
            <a:r>
              <a:rPr lang="en-US" sz="1200" dirty="0" smtClean="0"/>
              <a:t> can provide the required electron beam to drive the FEL process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about 10 orders of magnitude higher than third-generation synchrotrons). </a:t>
            </a:r>
          </a:p>
          <a:p>
            <a:endParaRPr lang="en-US" dirty="0"/>
          </a:p>
        </p:txBody>
      </p:sp>
    </p:spTree>
    <p:extLst>
      <p:ext uri="{BB962C8B-B14F-4D97-AF65-F5344CB8AC3E}">
        <p14:creationId xmlns:p14="http://schemas.microsoft.com/office/powerpoint/2010/main" val="360051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7</a:t>
            </a:fld>
            <a:endParaRPr lang="en-US"/>
          </a:p>
        </p:txBody>
      </p:sp>
    </p:spTree>
    <p:extLst>
      <p:ext uri="{BB962C8B-B14F-4D97-AF65-F5344CB8AC3E}">
        <p14:creationId xmlns:p14="http://schemas.microsoft.com/office/powerpoint/2010/main" val="341871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8</a:t>
            </a:fld>
            <a:endParaRPr lang="en-US"/>
          </a:p>
        </p:txBody>
      </p:sp>
    </p:spTree>
    <p:extLst>
      <p:ext uri="{BB962C8B-B14F-4D97-AF65-F5344CB8AC3E}">
        <p14:creationId xmlns:p14="http://schemas.microsoft.com/office/powerpoint/2010/main" val="255243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70BE5776-8395-401C-AB20-2FDE2A3614E2}" type="slidenum">
              <a:t>11</a:t>
            </a:fld>
            <a:endParaRPr lang="en-US"/>
          </a:p>
        </p:txBody>
      </p:sp>
      <p:sp>
        <p:nvSpPr>
          <p:cNvPr id="2" name="Slide Image Placeholder 1"/>
          <p:cNvSpPr>
            <a:spLocks noGrp="1" noRot="1" noChangeAspect="1" noResize="1"/>
          </p:cNvSpPr>
          <p:nvPr>
            <p:ph type="sldImg"/>
          </p:nvPr>
        </p:nvSpPr>
        <p:spPr>
          <a:xfrm>
            <a:off x="1009650" y="790575"/>
            <a:ext cx="5200650" cy="3900488"/>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18939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defTabSz="914400">
              <a:spcBef>
                <a:spcPts val="1200"/>
              </a:spcBef>
              <a:buNone/>
            </a:pPr>
            <a:r>
              <a:rPr lang="en-US" sz="1200" dirty="0" smtClean="0"/>
              <a:t>Two types of </a:t>
            </a:r>
            <a:r>
              <a:rPr lang="en-US" sz="1200" dirty="0" err="1" smtClean="0"/>
              <a:t>undulators</a:t>
            </a:r>
            <a:r>
              <a:rPr lang="en-US" sz="1200" dirty="0" smtClean="0"/>
              <a:t>: </a:t>
            </a:r>
          </a:p>
          <a:p>
            <a:pPr defTabSz="914400"/>
            <a:r>
              <a:rPr lang="en-US" sz="1200" dirty="0" smtClean="0"/>
              <a:t>Planar: magnetic field components in one transverse direction </a:t>
            </a:r>
            <a:r>
              <a:rPr lang="en-US" sz="1200" dirty="0" smtClean="0">
                <a:sym typeface="Wingdings" panose="05000000000000000000" pitchFamily="2" charset="2"/>
              </a:rPr>
              <a:t> </a:t>
            </a:r>
            <a:r>
              <a:rPr lang="en-US" sz="1200" dirty="0" smtClean="0"/>
              <a:t>electron trajectories also in one plane</a:t>
            </a:r>
          </a:p>
          <a:p>
            <a:pPr defTabSz="914400"/>
            <a:r>
              <a:rPr lang="en-US" sz="1200" dirty="0" smtClean="0"/>
              <a:t>Helical: field in two directions </a:t>
            </a:r>
            <a:r>
              <a:rPr lang="en-US" sz="1200" dirty="0" smtClean="0">
                <a:sym typeface="Wingdings" panose="05000000000000000000" pitchFamily="2" charset="2"/>
              </a:rPr>
              <a:t> </a:t>
            </a:r>
            <a:r>
              <a:rPr lang="en-US" sz="1200" dirty="0" smtClean="0"/>
              <a:t>helical trajectory of the electrons. </a:t>
            </a:r>
          </a:p>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13</a:t>
            </a:fld>
            <a:endParaRPr lang="en-US"/>
          </a:p>
        </p:txBody>
      </p:sp>
    </p:spTree>
    <p:extLst>
      <p:ext uri="{BB962C8B-B14F-4D97-AF65-F5344CB8AC3E}">
        <p14:creationId xmlns:p14="http://schemas.microsoft.com/office/powerpoint/2010/main" val="3168553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2A32-A282-9F4C-85BD-68448646F6EB}" type="slidenum">
              <a:rPr lang="en-US" smtClean="0"/>
              <a:pPr/>
              <a:t>14</a:t>
            </a:fld>
            <a:endParaRPr lang="en-US"/>
          </a:p>
        </p:txBody>
      </p:sp>
    </p:spTree>
    <p:extLst>
      <p:ext uri="{BB962C8B-B14F-4D97-AF65-F5344CB8AC3E}">
        <p14:creationId xmlns:p14="http://schemas.microsoft.com/office/powerpoint/2010/main" val="3531260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de-CH"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CH"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1558A3B3-70FF-2F42-B768-ED4241BB99A5}" type="datetimeFigureOut">
              <a:rPr lang="en-US" smtClean="0"/>
              <a:pPr/>
              <a:t>7/29/2023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91974DF9-AD47-4691-BA21-BBFCE3637A9A}" type="slidenum">
              <a:rPr kumimoji="0" lang="en-US" smtClean="0"/>
              <a:pPr/>
              <a:t>‹#›</a:t>
            </a:fld>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CH"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de-CH" smtClean="0"/>
              <a:t>Click to edit Master text styles</a:t>
            </a:r>
          </a:p>
          <a:p>
            <a:pPr lvl="1" eaLnBrk="1" latinLnBrk="0" hangingPunct="1"/>
            <a:r>
              <a:rPr lang="de-CH" smtClean="0"/>
              <a:t>Second level</a:t>
            </a:r>
          </a:p>
          <a:p>
            <a:pPr lvl="2" eaLnBrk="1" latinLnBrk="0" hangingPunct="1"/>
            <a:r>
              <a:rPr lang="de-CH" smtClean="0"/>
              <a:t>Third level</a:t>
            </a:r>
          </a:p>
          <a:p>
            <a:pPr lvl="3" eaLnBrk="1" latinLnBrk="0" hangingPunct="1"/>
            <a:r>
              <a:rPr lang="de-CH" smtClean="0"/>
              <a:t>Fourth level</a:t>
            </a:r>
          </a:p>
          <a:p>
            <a:pPr lvl="4" eaLnBrk="1" latinLnBrk="0" hangingPunct="1"/>
            <a:r>
              <a:rPr lang="de-CH" smtClean="0"/>
              <a:t>Fifth level</a:t>
            </a:r>
            <a:endParaRPr kumimoji="0" lang="en-US"/>
          </a:p>
        </p:txBody>
      </p:sp>
      <p:sp>
        <p:nvSpPr>
          <p:cNvPr id="4" name="Date Placeholder 3"/>
          <p:cNvSpPr>
            <a:spLocks noGrp="1"/>
          </p:cNvSpPr>
          <p:nvPr>
            <p:ph type="dt" sz="half" idx="10"/>
          </p:nvPr>
        </p:nvSpPr>
        <p:spPr/>
        <p:txBody>
          <a:bodyPr/>
          <a:lstStyle/>
          <a:p>
            <a:fld id="{1558A3B3-70FF-2F42-B768-ED4241BB99A5}"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3141B-806C-134B-AEBD-92C81C5280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de-CH"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de-CH" smtClean="0"/>
              <a:t>Click to edit Master text styles</a:t>
            </a:r>
          </a:p>
          <a:p>
            <a:pPr lvl="1" eaLnBrk="1" latinLnBrk="0" hangingPunct="1"/>
            <a:r>
              <a:rPr lang="de-CH" smtClean="0"/>
              <a:t>Second level</a:t>
            </a:r>
          </a:p>
          <a:p>
            <a:pPr lvl="2" eaLnBrk="1" latinLnBrk="0" hangingPunct="1"/>
            <a:r>
              <a:rPr lang="de-CH" smtClean="0"/>
              <a:t>Third level</a:t>
            </a:r>
          </a:p>
          <a:p>
            <a:pPr lvl="3" eaLnBrk="1" latinLnBrk="0" hangingPunct="1"/>
            <a:r>
              <a:rPr lang="de-CH" smtClean="0"/>
              <a:t>Fourth level</a:t>
            </a:r>
          </a:p>
          <a:p>
            <a:pPr lvl="4" eaLnBrk="1" latinLnBrk="0" hangingPunct="1"/>
            <a:r>
              <a:rPr lang="de-CH" smtClean="0"/>
              <a:t>Fifth level</a:t>
            </a:r>
            <a:endParaRPr kumimoji="0" lang="en-US"/>
          </a:p>
        </p:txBody>
      </p:sp>
      <p:sp>
        <p:nvSpPr>
          <p:cNvPr id="4" name="Date Placeholder 3"/>
          <p:cNvSpPr>
            <a:spLocks noGrp="1"/>
          </p:cNvSpPr>
          <p:nvPr>
            <p:ph type="dt" sz="half" idx="10"/>
          </p:nvPr>
        </p:nvSpPr>
        <p:spPr/>
        <p:txBody>
          <a:bodyPr/>
          <a:lstStyle/>
          <a:p>
            <a:fld id="{1558A3B3-70FF-2F42-B768-ED4241BB99A5}"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3141B-806C-134B-AEBD-92C81C5280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de-CH" smtClean="0"/>
              <a:t>Click to edit Master text styles</a:t>
            </a:r>
          </a:p>
          <a:p>
            <a:pPr lvl="1" eaLnBrk="1" latinLnBrk="0" hangingPunct="1"/>
            <a:r>
              <a:rPr lang="de-CH" smtClean="0"/>
              <a:t>Second level</a:t>
            </a:r>
          </a:p>
          <a:p>
            <a:pPr lvl="2" eaLnBrk="1" latinLnBrk="0" hangingPunct="1"/>
            <a:r>
              <a:rPr lang="de-CH" smtClean="0"/>
              <a:t>Third level</a:t>
            </a:r>
          </a:p>
          <a:p>
            <a:pPr lvl="3" eaLnBrk="1" latinLnBrk="0" hangingPunct="1"/>
            <a:r>
              <a:rPr lang="de-CH" smtClean="0"/>
              <a:t>Fourth level</a:t>
            </a:r>
          </a:p>
          <a:p>
            <a:pPr lvl="4" eaLnBrk="1" latinLnBrk="0" hangingPunct="1"/>
            <a:r>
              <a:rPr lang="de-CH" smtClean="0"/>
              <a:t>Fifth level</a:t>
            </a:r>
            <a:endParaRPr kumimoji="0" lang="en-US"/>
          </a:p>
        </p:txBody>
      </p:sp>
      <p:sp>
        <p:nvSpPr>
          <p:cNvPr id="4" name="Date Placeholder 3"/>
          <p:cNvSpPr>
            <a:spLocks noGrp="1"/>
          </p:cNvSpPr>
          <p:nvPr>
            <p:ph type="dt" sz="half" idx="10"/>
          </p:nvPr>
        </p:nvSpPr>
        <p:spPr/>
        <p:txBody>
          <a:bodyPr/>
          <a:lstStyle/>
          <a:p>
            <a:fld id="{1558A3B3-70FF-2F42-B768-ED4241BB99A5}"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3141B-806C-134B-AEBD-92C81C5280B5}" type="slidenum">
              <a:rPr lang="en-US" smtClean="0"/>
              <a:pPr/>
              <a:t>‹#›</a:t>
            </a:fld>
            <a:endParaRPr lang="en-US"/>
          </a:p>
        </p:txBody>
      </p:sp>
      <p:sp>
        <p:nvSpPr>
          <p:cNvPr id="7" name="Title 6"/>
          <p:cNvSpPr>
            <a:spLocks noGrp="1"/>
          </p:cNvSpPr>
          <p:nvPr>
            <p:ph type="title"/>
          </p:nvPr>
        </p:nvSpPr>
        <p:spPr/>
        <p:txBody>
          <a:bodyPr rtlCol="0"/>
          <a:lstStyle/>
          <a:p>
            <a:r>
              <a:rPr kumimoji="0" lang="de-CH"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de-CH"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CH" smtClean="0"/>
              <a:t>Click to edit Master text styles</a:t>
            </a:r>
          </a:p>
        </p:txBody>
      </p:sp>
      <p:sp>
        <p:nvSpPr>
          <p:cNvPr id="4" name="Date Placeholder 3"/>
          <p:cNvSpPr>
            <a:spLocks noGrp="1"/>
          </p:cNvSpPr>
          <p:nvPr>
            <p:ph type="dt" sz="half" idx="10"/>
          </p:nvPr>
        </p:nvSpPr>
        <p:spPr/>
        <p:txBody>
          <a:bodyPr/>
          <a:lstStyle/>
          <a:p>
            <a:fld id="{74CBEAF9-9E58-4CC8-A6FF-6DD8A58DEEA4}"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9D441ED-22D9-48D6-AD92-DEFB122789E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de-CH" smtClean="0"/>
              <a:t>Click to edit Master text styles</a:t>
            </a:r>
          </a:p>
          <a:p>
            <a:pPr lvl="1" eaLnBrk="1" latinLnBrk="0" hangingPunct="1"/>
            <a:r>
              <a:rPr lang="de-CH" smtClean="0"/>
              <a:t>Second level</a:t>
            </a:r>
          </a:p>
          <a:p>
            <a:pPr lvl="2" eaLnBrk="1" latinLnBrk="0" hangingPunct="1"/>
            <a:r>
              <a:rPr lang="de-CH" smtClean="0"/>
              <a:t>Third level</a:t>
            </a:r>
          </a:p>
          <a:p>
            <a:pPr lvl="3" eaLnBrk="1" latinLnBrk="0" hangingPunct="1"/>
            <a:r>
              <a:rPr lang="de-CH" smtClean="0"/>
              <a:t>Fourth level</a:t>
            </a:r>
          </a:p>
          <a:p>
            <a:pPr lvl="4" eaLnBrk="1" latinLnBrk="0" hangingPunct="1"/>
            <a:r>
              <a:rPr lang="de-CH"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de-CH" smtClean="0"/>
              <a:t>Click to edit Master text styles</a:t>
            </a:r>
          </a:p>
          <a:p>
            <a:pPr lvl="1" eaLnBrk="1" latinLnBrk="0" hangingPunct="1"/>
            <a:r>
              <a:rPr lang="de-CH" smtClean="0"/>
              <a:t>Second level</a:t>
            </a:r>
          </a:p>
          <a:p>
            <a:pPr lvl="2" eaLnBrk="1" latinLnBrk="0" hangingPunct="1"/>
            <a:r>
              <a:rPr lang="de-CH" smtClean="0"/>
              <a:t>Third level</a:t>
            </a:r>
          </a:p>
          <a:p>
            <a:pPr lvl="3" eaLnBrk="1" latinLnBrk="0" hangingPunct="1"/>
            <a:r>
              <a:rPr lang="de-CH" smtClean="0"/>
              <a:t>Fourth level</a:t>
            </a:r>
          </a:p>
          <a:p>
            <a:pPr lvl="4" eaLnBrk="1" latinLnBrk="0" hangingPunct="1"/>
            <a:r>
              <a:rPr lang="de-CH" smtClean="0"/>
              <a:t>Fifth level</a:t>
            </a:r>
            <a:endParaRPr kumimoji="0" lang="en-US"/>
          </a:p>
        </p:txBody>
      </p:sp>
      <p:sp>
        <p:nvSpPr>
          <p:cNvPr id="5" name="Date Placeholder 4"/>
          <p:cNvSpPr>
            <a:spLocks noGrp="1"/>
          </p:cNvSpPr>
          <p:nvPr>
            <p:ph type="dt" sz="half" idx="10"/>
          </p:nvPr>
        </p:nvSpPr>
        <p:spPr/>
        <p:txBody>
          <a:bodyPr/>
          <a:lstStyle/>
          <a:p>
            <a:fld id="{1558A3B3-70FF-2F42-B768-ED4241BB99A5}"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53141B-806C-134B-AEBD-92C81C5280B5}" type="slidenum">
              <a:rPr lang="en-US" smtClean="0"/>
              <a:pPr/>
              <a:t>‹#›</a:t>
            </a:fld>
            <a:endParaRPr lang="en-US"/>
          </a:p>
        </p:txBody>
      </p:sp>
      <p:sp>
        <p:nvSpPr>
          <p:cNvPr id="8" name="Title 7"/>
          <p:cNvSpPr>
            <a:spLocks noGrp="1"/>
          </p:cNvSpPr>
          <p:nvPr>
            <p:ph type="title"/>
          </p:nvPr>
        </p:nvSpPr>
        <p:spPr/>
        <p:txBody>
          <a:bodyPr rtlCol="0"/>
          <a:lstStyle/>
          <a:p>
            <a:r>
              <a:rPr kumimoji="0" lang="de-CH"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de-CH"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CH"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CH"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de-CH" smtClean="0"/>
              <a:t>Click to edit Master text styles</a:t>
            </a:r>
          </a:p>
          <a:p>
            <a:pPr lvl="1" eaLnBrk="1" latinLnBrk="0" hangingPunct="1"/>
            <a:r>
              <a:rPr lang="de-CH" smtClean="0"/>
              <a:t>Second level</a:t>
            </a:r>
          </a:p>
          <a:p>
            <a:pPr lvl="2" eaLnBrk="1" latinLnBrk="0" hangingPunct="1"/>
            <a:r>
              <a:rPr lang="de-CH" smtClean="0"/>
              <a:t>Third level</a:t>
            </a:r>
          </a:p>
          <a:p>
            <a:pPr lvl="3" eaLnBrk="1" latinLnBrk="0" hangingPunct="1"/>
            <a:r>
              <a:rPr lang="de-CH" smtClean="0"/>
              <a:t>Fourth level</a:t>
            </a:r>
          </a:p>
          <a:p>
            <a:pPr lvl="4" eaLnBrk="1" latinLnBrk="0" hangingPunct="1"/>
            <a:r>
              <a:rPr lang="de-CH"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de-CH" smtClean="0"/>
              <a:t>Click to edit Master text styles</a:t>
            </a:r>
          </a:p>
          <a:p>
            <a:pPr lvl="1" eaLnBrk="1" latinLnBrk="0" hangingPunct="1"/>
            <a:r>
              <a:rPr lang="de-CH" smtClean="0"/>
              <a:t>Second level</a:t>
            </a:r>
          </a:p>
          <a:p>
            <a:pPr lvl="2" eaLnBrk="1" latinLnBrk="0" hangingPunct="1"/>
            <a:r>
              <a:rPr lang="de-CH" smtClean="0"/>
              <a:t>Third level</a:t>
            </a:r>
          </a:p>
          <a:p>
            <a:pPr lvl="3" eaLnBrk="1" latinLnBrk="0" hangingPunct="1"/>
            <a:r>
              <a:rPr lang="de-CH" smtClean="0"/>
              <a:t>Fourth level</a:t>
            </a:r>
          </a:p>
          <a:p>
            <a:pPr lvl="4" eaLnBrk="1" latinLnBrk="0" hangingPunct="1"/>
            <a:r>
              <a:rPr lang="de-CH" smtClean="0"/>
              <a:t>Fifth level</a:t>
            </a:r>
            <a:endParaRPr kumimoji="0" lang="en-US"/>
          </a:p>
        </p:txBody>
      </p:sp>
      <p:sp>
        <p:nvSpPr>
          <p:cNvPr id="7" name="Date Placeholder 6"/>
          <p:cNvSpPr>
            <a:spLocks noGrp="1"/>
          </p:cNvSpPr>
          <p:nvPr>
            <p:ph type="dt" sz="half" idx="10"/>
          </p:nvPr>
        </p:nvSpPr>
        <p:spPr/>
        <p:txBody>
          <a:bodyPr/>
          <a:lstStyle/>
          <a:p>
            <a:fld id="{1558A3B3-70FF-2F42-B768-ED4241BB99A5}" type="datetimeFigureOut">
              <a:rPr lang="en-US" smtClean="0"/>
              <a:pPr/>
              <a:t>7/29/2023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53141B-806C-134B-AEBD-92C81C5280B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558A3B3-70FF-2F42-B768-ED4241BB99A5}" type="datetimeFigureOut">
              <a:rPr lang="en-US" smtClean="0"/>
              <a:pPr/>
              <a:t>7/29/2023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53141B-806C-134B-AEBD-92C81C5280B5}" type="slidenum">
              <a:rPr lang="en-US" smtClean="0"/>
              <a:pPr/>
              <a:t>‹#›</a:t>
            </a:fld>
            <a:endParaRPr lang="en-US"/>
          </a:p>
        </p:txBody>
      </p:sp>
      <p:sp>
        <p:nvSpPr>
          <p:cNvPr id="6" name="Title 5"/>
          <p:cNvSpPr>
            <a:spLocks noGrp="1"/>
          </p:cNvSpPr>
          <p:nvPr>
            <p:ph type="title"/>
          </p:nvPr>
        </p:nvSpPr>
        <p:spPr/>
        <p:txBody>
          <a:bodyPr rtlCol="0"/>
          <a:lstStyle/>
          <a:p>
            <a:r>
              <a:rPr kumimoji="0" lang="de-CH"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8A3B3-70FF-2F42-B768-ED4241BB99A5}" type="datetimeFigureOut">
              <a:rPr lang="en-US" smtClean="0"/>
              <a:pPr/>
              <a:t>7/29/2023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53141B-806C-134B-AEBD-92C81C5280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de-CH"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de-CH"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de-CH" smtClean="0"/>
              <a:t>Click to edit Master text styles</a:t>
            </a:r>
          </a:p>
          <a:p>
            <a:pPr lvl="1" eaLnBrk="1" latinLnBrk="0" hangingPunct="1"/>
            <a:r>
              <a:rPr lang="de-CH" smtClean="0"/>
              <a:t>Second level</a:t>
            </a:r>
          </a:p>
          <a:p>
            <a:pPr lvl="2" eaLnBrk="1" latinLnBrk="0" hangingPunct="1"/>
            <a:r>
              <a:rPr lang="de-CH" smtClean="0"/>
              <a:t>Third level</a:t>
            </a:r>
          </a:p>
          <a:p>
            <a:pPr lvl="3" eaLnBrk="1" latinLnBrk="0" hangingPunct="1"/>
            <a:r>
              <a:rPr lang="de-CH" smtClean="0"/>
              <a:t>Fourth level</a:t>
            </a:r>
          </a:p>
          <a:p>
            <a:pPr lvl="4" eaLnBrk="1" latinLnBrk="0" hangingPunct="1"/>
            <a:r>
              <a:rPr lang="de-CH"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558A3B3-70FF-2F42-B768-ED4241BB99A5}"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de-CH"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de-CH"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1558A3B3-70FF-2F42-B768-ED4241BB99A5}" type="datetimeFigureOut">
              <a:rPr lang="en-US" smtClean="0"/>
              <a:pPr/>
              <a:t>7/29/2023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2B53141B-806C-134B-AEBD-92C81C5280B5}"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de-CH"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792162"/>
          </a:xfrm>
          <a:prstGeom prst="rect">
            <a:avLst/>
          </a:prstGeom>
        </p:spPr>
        <p:txBody>
          <a:bodyPr vert="horz" anchor="ctr">
            <a:normAutofit/>
            <a:scene3d>
              <a:camera prst="orthographicFront"/>
              <a:lightRig rig="soft" dir="t"/>
            </a:scene3d>
            <a:sp3d prstMaterial="softEdge">
              <a:bevelT w="25400" h="25400"/>
            </a:sp3d>
          </a:bodyPr>
          <a:lstStyle/>
          <a:p>
            <a:r>
              <a:rPr kumimoji="0" lang="de-CH" dirty="0" err="1" smtClean="0"/>
              <a:t>Click</a:t>
            </a:r>
            <a:r>
              <a:rPr kumimoji="0" lang="de-CH" dirty="0" smtClean="0"/>
              <a:t> to </a:t>
            </a:r>
            <a:r>
              <a:rPr kumimoji="0" lang="de-CH" dirty="0" err="1" smtClean="0"/>
              <a:t>edit</a:t>
            </a:r>
            <a:r>
              <a:rPr kumimoji="0" lang="de-CH" dirty="0" smtClean="0"/>
              <a:t> Master title style</a:t>
            </a:r>
            <a:endParaRPr kumimoji="0" lang="en-US" dirty="0"/>
          </a:p>
        </p:txBody>
      </p:sp>
      <p:sp>
        <p:nvSpPr>
          <p:cNvPr id="30" name="Text Placeholder 29"/>
          <p:cNvSpPr>
            <a:spLocks noGrp="1"/>
          </p:cNvSpPr>
          <p:nvPr>
            <p:ph type="body" idx="1"/>
          </p:nvPr>
        </p:nvSpPr>
        <p:spPr>
          <a:xfrm>
            <a:off x="457200" y="1066800"/>
            <a:ext cx="8229600" cy="4940491"/>
          </a:xfrm>
          <a:prstGeom prst="rect">
            <a:avLst/>
          </a:prstGeom>
        </p:spPr>
        <p:txBody>
          <a:bodyPr vert="horz">
            <a:normAutofit/>
          </a:bodyPr>
          <a:lstStyle/>
          <a:p>
            <a:pPr lvl="0" eaLnBrk="1" latinLnBrk="0" hangingPunct="1"/>
            <a:r>
              <a:rPr kumimoji="0" lang="de-CH" dirty="0" err="1" smtClean="0"/>
              <a:t>Click</a:t>
            </a:r>
            <a:r>
              <a:rPr kumimoji="0" lang="de-CH" dirty="0" smtClean="0"/>
              <a:t> to </a:t>
            </a:r>
            <a:r>
              <a:rPr kumimoji="0" lang="de-CH" dirty="0" err="1" smtClean="0"/>
              <a:t>edit</a:t>
            </a:r>
            <a:r>
              <a:rPr kumimoji="0" lang="de-CH" dirty="0" smtClean="0"/>
              <a:t> Master text </a:t>
            </a:r>
            <a:r>
              <a:rPr kumimoji="0" lang="de-CH" dirty="0" err="1" smtClean="0"/>
              <a:t>styles</a:t>
            </a:r>
            <a:endParaRPr kumimoji="0" lang="de-CH" dirty="0" smtClean="0"/>
          </a:p>
          <a:p>
            <a:pPr lvl="1" eaLnBrk="1" latinLnBrk="0" hangingPunct="1"/>
            <a:r>
              <a:rPr kumimoji="0" lang="de-CH" dirty="0" smtClean="0"/>
              <a:t>Second </a:t>
            </a:r>
            <a:r>
              <a:rPr kumimoji="0" lang="de-CH" dirty="0" err="1" smtClean="0"/>
              <a:t>level</a:t>
            </a:r>
            <a:endParaRPr kumimoji="0" lang="de-CH" dirty="0" smtClean="0"/>
          </a:p>
          <a:p>
            <a:pPr lvl="2" eaLnBrk="1" latinLnBrk="0" hangingPunct="1"/>
            <a:r>
              <a:rPr kumimoji="0" lang="de-CH" dirty="0" err="1" smtClean="0"/>
              <a:t>Third</a:t>
            </a:r>
            <a:r>
              <a:rPr kumimoji="0" lang="de-CH" dirty="0" smtClean="0"/>
              <a:t> </a:t>
            </a:r>
            <a:r>
              <a:rPr kumimoji="0" lang="de-CH" dirty="0" err="1" smtClean="0"/>
              <a:t>level</a:t>
            </a:r>
            <a:endParaRPr kumimoji="0" lang="de-CH" dirty="0" smtClean="0"/>
          </a:p>
          <a:p>
            <a:pPr lvl="3" eaLnBrk="1" latinLnBrk="0" hangingPunct="1"/>
            <a:r>
              <a:rPr kumimoji="0" lang="de-CH" dirty="0" err="1" smtClean="0"/>
              <a:t>Fourth</a:t>
            </a:r>
            <a:r>
              <a:rPr kumimoji="0" lang="de-CH" dirty="0" smtClean="0"/>
              <a:t> </a:t>
            </a:r>
            <a:r>
              <a:rPr kumimoji="0" lang="de-CH" dirty="0" err="1" smtClean="0"/>
              <a:t>level</a:t>
            </a:r>
            <a:endParaRPr kumimoji="0" lang="de-CH" dirty="0" smtClean="0"/>
          </a:p>
          <a:p>
            <a:pPr lvl="4" eaLnBrk="1" latinLnBrk="0" hangingPunct="1"/>
            <a:r>
              <a:rPr kumimoji="0" lang="de-CH" dirty="0" err="1" smtClean="0"/>
              <a:t>Fifth</a:t>
            </a:r>
            <a:r>
              <a:rPr kumimoji="0" lang="de-CH" dirty="0" smtClean="0"/>
              <a:t> </a:t>
            </a:r>
            <a:r>
              <a:rPr kumimoji="0" lang="de-CH" dirty="0" err="1" smtClean="0"/>
              <a:t>level</a:t>
            </a:r>
            <a:endParaRPr kumimoji="0" lang="en-US" dirty="0"/>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1558A3B3-70FF-2F42-B768-ED4241BB99A5}" type="datetimeFigureOut">
              <a:rPr lang="en-US" smtClean="0"/>
              <a:pPr/>
              <a:t>7/29/2023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2B53141B-806C-134B-AEBD-92C81C5280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xStyles>
    <p:titleStyle>
      <a:lvl1pPr algn="l" rtl="0" eaLnBrk="1" latinLnBrk="0" hangingPunct="1">
        <a:spcBef>
          <a:spcPct val="0"/>
        </a:spcBef>
        <a:buNone/>
        <a:defRPr kumimoji="0" sz="32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11.wmf"/><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3.wmf"/><Relationship Id="rId5" Type="http://schemas.openxmlformats.org/officeDocument/2006/relationships/image" Target="../media/image1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2.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9.xml"/><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14.wmf"/><Relationship Id="rId10" Type="http://schemas.openxmlformats.org/officeDocument/2006/relationships/image" Target="../media/image17.png"/><Relationship Id="rId4" Type="http://schemas.openxmlformats.org/officeDocument/2006/relationships/oleObject" Target="../embeddings/oleObject5.bin"/><Relationship Id="rId9" Type="http://schemas.openxmlformats.org/officeDocument/2006/relationships/image" Target="../media/image16.wm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2.wmf"/><Relationship Id="rId3" Type="http://schemas.openxmlformats.org/officeDocument/2006/relationships/notesSlide" Target="../notesSlides/notesSlide11.xml"/><Relationship Id="rId7" Type="http://schemas.openxmlformats.org/officeDocument/2006/relationships/image" Target="../media/image20.wmf"/><Relationship Id="rId12" Type="http://schemas.openxmlformats.org/officeDocument/2006/relationships/oleObject" Target="../embeddings/oleObject11.bin"/><Relationship Id="rId2" Type="http://schemas.openxmlformats.org/officeDocument/2006/relationships/slideLayout" Target="../slideLayouts/slideLayout2.xml"/><Relationship Id="rId16" Type="http://schemas.openxmlformats.org/officeDocument/2006/relationships/image" Target="../media/image59.png"/><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21.wmf"/><Relationship Id="rId5" Type="http://schemas.openxmlformats.org/officeDocument/2006/relationships/image" Target="../media/image19.wmf"/><Relationship Id="rId15" Type="http://schemas.openxmlformats.org/officeDocument/2006/relationships/image" Target="../media/image58.png"/><Relationship Id="rId10" Type="http://schemas.openxmlformats.org/officeDocument/2006/relationships/oleObject" Target="../embeddings/oleObject10.bin"/><Relationship Id="rId4" Type="http://schemas.openxmlformats.org/officeDocument/2006/relationships/oleObject" Target="../embeddings/oleObject8.bin"/><Relationship Id="rId9" Type="http://schemas.openxmlformats.org/officeDocument/2006/relationships/image" Target="../media/image16.wmf"/><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9.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31.wmf"/><Relationship Id="rId4" Type="http://schemas.openxmlformats.org/officeDocument/2006/relationships/image" Target="../media/image28.wmf"/><Relationship Id="rId9"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3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33.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2.xml"/><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32.wmf"/><Relationship Id="rId10" Type="http://schemas.openxmlformats.org/officeDocument/2006/relationships/image" Target="../media/image36.png"/><Relationship Id="rId4" Type="http://schemas.openxmlformats.org/officeDocument/2006/relationships/oleObject" Target="../embeddings/oleObject16.bin"/><Relationship Id="rId9" Type="http://schemas.openxmlformats.org/officeDocument/2006/relationships/image" Target="../media/image29.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7.bin"/><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9.wmf"/></Relationships>
</file>

<file path=ppt/slides/_rels/slide35.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0.wmf"/><Relationship Id="rId5" Type="http://schemas.openxmlformats.org/officeDocument/2006/relationships/oleObject" Target="../embeddings/oleObject20.bin"/><Relationship Id="rId10" Type="http://schemas.openxmlformats.org/officeDocument/2006/relationships/image" Target="../media/image43.png"/><Relationship Id="rId4" Type="http://schemas.openxmlformats.org/officeDocument/2006/relationships/image" Target="../media/image34.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video" Target="../media/media1.avi"/><Relationship Id="rId7" Type="http://schemas.openxmlformats.org/officeDocument/2006/relationships/image" Target="../media/image53.wmf"/><Relationship Id="rId2" Type="http://schemas.microsoft.com/office/2007/relationships/media" Target="../media/media1.avi"/><Relationship Id="rId1" Type="http://schemas.openxmlformats.org/officeDocument/2006/relationships/video" Target="file:///F:\work\theorie\wake.avi" TargetMode="External"/><Relationship Id="rId6" Type="http://schemas.openxmlformats.org/officeDocument/2006/relationships/image" Target="../media/image52.wmf"/><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slideLayout" Target="../slideLayouts/slideLayout2.xml"/><Relationship Id="rId9"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67.jp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6.png"/><Relationship Id="rId5" Type="http://schemas.openxmlformats.org/officeDocument/2006/relationships/image" Target="../media/image65.wmf"/><Relationship Id="rId4" Type="http://schemas.openxmlformats.org/officeDocument/2006/relationships/oleObject" Target="../embeddings/oleObject22.bin"/></Relationships>
</file>

<file path=ppt/slides/_rels/slide6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990600"/>
            <a:ext cx="8915400" cy="1829761"/>
          </a:xfrm>
        </p:spPr>
        <p:txBody>
          <a:bodyPr>
            <a:noAutofit/>
          </a:bodyPr>
          <a:lstStyle/>
          <a:p>
            <a:r>
              <a:rPr lang="en-US" sz="3800" dirty="0" smtClean="0"/>
              <a:t>Parameters for (future) light sources and free-electron lasers</a:t>
            </a:r>
            <a:endParaRPr lang="en-US" sz="3800" dirty="0"/>
          </a:p>
        </p:txBody>
      </p:sp>
      <p:sp>
        <p:nvSpPr>
          <p:cNvPr id="3" name="Subtitle 2"/>
          <p:cNvSpPr>
            <a:spLocks noGrp="1"/>
          </p:cNvSpPr>
          <p:nvPr>
            <p:ph type="subTitle" idx="1"/>
          </p:nvPr>
        </p:nvSpPr>
        <p:spPr>
          <a:xfrm>
            <a:off x="685800" y="3352800"/>
            <a:ext cx="7848600" cy="990600"/>
          </a:xfrm>
        </p:spPr>
        <p:txBody>
          <a:bodyPr>
            <a:noAutofit/>
          </a:bodyPr>
          <a:lstStyle/>
          <a:p>
            <a:r>
              <a:rPr lang="en-US" dirty="0" smtClean="0"/>
              <a:t>Eduard Prat, Paul </a:t>
            </a:r>
            <a:r>
              <a:rPr lang="en-US" dirty="0" err="1" smtClean="0"/>
              <a:t>Scherrer</a:t>
            </a:r>
            <a:r>
              <a:rPr lang="en-US" dirty="0" smtClean="0"/>
              <a:t> </a:t>
            </a:r>
            <a:r>
              <a:rPr lang="en-US" dirty="0" err="1" smtClean="0"/>
              <a:t>Institut</a:t>
            </a:r>
            <a:endParaRPr lang="en-US" dirty="0" smtClean="0"/>
          </a:p>
          <a:p>
            <a:r>
              <a:rPr lang="en-US" dirty="0" smtClean="0"/>
              <a:t>International </a:t>
            </a:r>
            <a:r>
              <a:rPr lang="en-US" dirty="0"/>
              <a:t>s</a:t>
            </a:r>
            <a:r>
              <a:rPr lang="en-US" dirty="0" smtClean="0"/>
              <a:t>chool on </a:t>
            </a:r>
            <a:r>
              <a:rPr lang="en-US" i="1" dirty="0" smtClean="0"/>
              <a:t>Novel acceleration schemes and enabling technologies </a:t>
            </a:r>
          </a:p>
          <a:p>
            <a:r>
              <a:rPr lang="en-US" dirty="0" err="1" smtClean="0"/>
              <a:t>Erice</a:t>
            </a:r>
            <a:r>
              <a:rPr lang="en-US" dirty="0" smtClean="0"/>
              <a:t>, 29 July 2023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229600" cy="792162"/>
          </a:xfrm>
        </p:spPr>
        <p:txBody>
          <a:bodyPr>
            <a:noAutofit/>
          </a:bodyPr>
          <a:lstStyle/>
          <a:p>
            <a:pPr algn="ctr"/>
            <a:r>
              <a:rPr lang="en-US" sz="4800" dirty="0" smtClean="0">
                <a:solidFill>
                  <a:schemeClr val="tx1"/>
                </a:solidFill>
              </a:rPr>
              <a:t>Synchrotron and </a:t>
            </a:r>
            <a:r>
              <a:rPr lang="en-US" sz="4800" dirty="0" err="1" smtClean="0">
                <a:solidFill>
                  <a:schemeClr val="tx1"/>
                </a:solidFill>
              </a:rPr>
              <a:t>undulator</a:t>
            </a:r>
            <a:r>
              <a:rPr lang="en-US" sz="4800" dirty="0" smtClean="0">
                <a:solidFill>
                  <a:schemeClr val="tx1"/>
                </a:solidFill>
              </a:rPr>
              <a:t> radiation</a:t>
            </a:r>
            <a:endParaRPr lang="en-US" sz="4800" dirty="0">
              <a:solidFill>
                <a:schemeClr val="tx1"/>
              </a:solidFill>
            </a:endParaRPr>
          </a:p>
        </p:txBody>
      </p:sp>
    </p:spTree>
    <p:extLst>
      <p:ext uri="{BB962C8B-B14F-4D97-AF65-F5344CB8AC3E}">
        <p14:creationId xmlns:p14="http://schemas.microsoft.com/office/powerpoint/2010/main" val="1725374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735238" y="76200"/>
            <a:ext cx="3408762" cy="1937451"/>
          </a:xfrm>
          <a:prstGeom prst="rect">
            <a:avLst/>
          </a:prstGeom>
          <a:noFill/>
          <a:ln>
            <a:noFill/>
          </a:ln>
        </p:spPr>
      </p:pic>
      <p:sp>
        <p:nvSpPr>
          <p:cNvPr id="5" name="Text Placeholder 2"/>
          <p:cNvSpPr txBox="1">
            <a:spLocks/>
          </p:cNvSpPr>
          <p:nvPr/>
        </p:nvSpPr>
        <p:spPr>
          <a:xfrm>
            <a:off x="152400" y="904012"/>
            <a:ext cx="8610600" cy="5801588"/>
          </a:xfrm>
          <a:prstGeom prst="rect">
            <a:avLst/>
          </a:prstGeom>
        </p:spPr>
        <p:txBody>
          <a:bodyPr vert="horz" wrap="square">
            <a:sp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defTabSz="914400"/>
            <a:r>
              <a:rPr lang="en-US" sz="1600" dirty="0" smtClean="0"/>
              <a:t>Accelerated charged particles emit electromagnetic                                  radiation following Maxwell equations</a:t>
            </a:r>
          </a:p>
          <a:p>
            <a:pPr defTabSz="914400"/>
            <a:endParaRPr lang="en-US" sz="1600" dirty="0" smtClean="0"/>
          </a:p>
          <a:p>
            <a:pPr defTabSz="914400"/>
            <a:r>
              <a:rPr lang="en-US" sz="1600" dirty="0" smtClean="0"/>
              <a:t>In the case of radially accelerated charges, the                                      associated radiation is called </a:t>
            </a:r>
            <a:r>
              <a:rPr lang="en-US" sz="1600" b="1" dirty="0" smtClean="0">
                <a:solidFill>
                  <a:srgbClr val="000080"/>
                </a:solidFill>
              </a:rPr>
              <a:t>synchrotron radiation.</a:t>
            </a:r>
          </a:p>
          <a:p>
            <a:pPr defTabSz="914400"/>
            <a:endParaRPr lang="en-US" sz="1600" dirty="0" smtClean="0"/>
          </a:p>
          <a:p>
            <a:pPr defTabSz="914400"/>
            <a:r>
              <a:rPr lang="en-US" sz="1600" dirty="0" smtClean="0"/>
              <a:t>This phenomenon occurs in bending magnets and was first observed in synchrotron facilities, where the beam energy and magnet dipole strengths are ramped up </a:t>
            </a:r>
            <a:r>
              <a:rPr lang="en-US" sz="1600" i="1" dirty="0" smtClean="0"/>
              <a:t>synchronously</a:t>
            </a:r>
            <a:r>
              <a:rPr lang="en-US" sz="1600" dirty="0"/>
              <a:t> </a:t>
            </a:r>
            <a:r>
              <a:rPr lang="en-US" sz="1600" dirty="0" smtClean="0">
                <a:sym typeface="Wingdings" panose="05000000000000000000" pitchFamily="2" charset="2"/>
              </a:rPr>
              <a:t> hence the name “synchrotron radiation”</a:t>
            </a:r>
            <a:endParaRPr lang="en-US" sz="1600" dirty="0" smtClean="0"/>
          </a:p>
          <a:p>
            <a:pPr defTabSz="914400"/>
            <a:endParaRPr lang="en-US" sz="1600" dirty="0" smtClean="0"/>
          </a:p>
          <a:p>
            <a:pPr defTabSz="914400"/>
            <a:r>
              <a:rPr lang="en-US" sz="1600" dirty="0" smtClean="0"/>
              <a:t>The radiated power is proportional to </a:t>
            </a:r>
            <a:r>
              <a:rPr lang="en-US" sz="1600" i="1" dirty="0" smtClean="0"/>
              <a:t>m</a:t>
            </a:r>
            <a:r>
              <a:rPr lang="en-US" sz="1600" baseline="33000" dirty="0" smtClean="0"/>
              <a:t>–4</a:t>
            </a:r>
            <a:r>
              <a:rPr lang="en-US" sz="1600" dirty="0" smtClean="0"/>
              <a:t> (</a:t>
            </a:r>
            <a:r>
              <a:rPr lang="en-US" sz="1600" i="1" dirty="0" smtClean="0"/>
              <a:t>m</a:t>
            </a:r>
            <a:r>
              <a:rPr lang="en-US" sz="1600" dirty="0" smtClean="0"/>
              <a:t>: charged particle mass)</a:t>
            </a:r>
            <a:br>
              <a:rPr lang="en-US" sz="1600" dirty="0" smtClean="0"/>
            </a:br>
            <a:r>
              <a:rPr lang="en-US" sz="1600" dirty="0" smtClean="0">
                <a:cs typeface="Arial" panose="020B0604020202020204" pitchFamily="34" charset="0"/>
              </a:rPr>
              <a:t>→ </a:t>
            </a:r>
            <a:r>
              <a:rPr lang="en-US" sz="1600" dirty="0" smtClean="0"/>
              <a:t>in practice only relevant for electron machines!</a:t>
            </a:r>
          </a:p>
          <a:p>
            <a:pPr defTabSz="914400"/>
            <a:endParaRPr lang="en-US" sz="1600" dirty="0" smtClean="0"/>
          </a:p>
          <a:p>
            <a:pPr defTabSz="914400"/>
            <a:r>
              <a:rPr lang="en-US" sz="1600" dirty="0" smtClean="0"/>
              <a:t>For electron machines, synchrotron radiation is boon and bane:</a:t>
            </a:r>
          </a:p>
          <a:p>
            <a:pPr lvl="1" defTabSz="914400"/>
            <a:r>
              <a:rPr lang="en-US" sz="1600" dirty="0" smtClean="0"/>
              <a:t>SR is the main obstacle for  circular machines to reach higher energies</a:t>
            </a:r>
          </a:p>
          <a:p>
            <a:pPr lvl="1" defTabSz="914400"/>
            <a:r>
              <a:rPr lang="en-US" sz="1600" dirty="0" smtClean="0"/>
              <a:t>But SR (today) is also the main application of circular electron machines and thus the primary motivation to build them!</a:t>
            </a:r>
            <a:br>
              <a:rPr lang="en-US" sz="1600" dirty="0" smtClean="0"/>
            </a:br>
            <a:r>
              <a:rPr lang="en-US" sz="1600" dirty="0" smtClean="0">
                <a:cs typeface="Arial" panose="020B0604020202020204" pitchFamily="34" charset="0"/>
              </a:rPr>
              <a:t>→</a:t>
            </a:r>
            <a:r>
              <a:rPr lang="en-US" sz="1600" dirty="0" smtClean="0"/>
              <a:t> most of recent design work has gone into optimizing SR for experimental and industrial use</a:t>
            </a:r>
          </a:p>
          <a:p>
            <a:pPr marL="630936" lvl="2" indent="0" defTabSz="914400">
              <a:buFont typeface="Wingdings 2"/>
              <a:buNone/>
            </a:pPr>
            <a:r>
              <a:rPr lang="en-US" sz="1600" dirty="0" smtClean="0">
                <a:latin typeface="Arial" panose="020B0604020202020204" pitchFamily="34" charset="0"/>
                <a:cs typeface="Arial" panose="020B0604020202020204" pitchFamily="34" charset="0"/>
              </a:rPr>
              <a:t>→ </a:t>
            </a:r>
            <a:r>
              <a:rPr lang="en-US" sz="1600" dirty="0" smtClean="0"/>
              <a:t>also the reason why many particle physics laboratories have become photon science laboratories (SLAC, DESY, PSI, Cornell...)</a:t>
            </a:r>
            <a:endParaRPr lang="en-US" sz="1600" dirty="0"/>
          </a:p>
        </p:txBody>
      </p:sp>
      <p:sp>
        <p:nvSpPr>
          <p:cNvPr id="6" name="Title 1"/>
          <p:cNvSpPr txBox="1">
            <a:spLocks/>
          </p:cNvSpPr>
          <p:nvPr/>
        </p:nvSpPr>
        <p:spPr>
          <a:xfrm>
            <a:off x="457200" y="228600"/>
            <a:ext cx="8229600" cy="584775"/>
          </a:xfrm>
          <a:prstGeom prst="rect">
            <a:avLst/>
          </a:prstGeom>
        </p:spPr>
        <p:txBody>
          <a:bodyPr vert="horz" anchor="ctr">
            <a:spAutoFit/>
            <a:scene3d>
              <a:camera prst="orthographicFront"/>
              <a:lightRig rig="soft" dir="t"/>
            </a:scene3d>
            <a:sp3d prstMaterial="softEdge">
              <a:bevelT w="25400" h="25400"/>
            </a:sp3d>
          </a:bodyPr>
          <a:lstStyle>
            <a:lvl1pPr algn="l" rtl="0" eaLnBrk="1" latinLnBrk="0" hangingPunct="1">
              <a:spcBef>
                <a:spcPct val="0"/>
              </a:spcBef>
              <a:buNone/>
              <a:defRPr kumimoji="0" sz="32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defTabSz="914400"/>
            <a:r>
              <a:rPr lang="en-US" dirty="0" smtClean="0"/>
              <a:t>Synchrotron radiation</a:t>
            </a:r>
            <a:endParaRPr lang="en-US" dirty="0"/>
          </a:p>
        </p:txBody>
      </p:sp>
    </p:spTree>
    <p:extLst>
      <p:ext uri="{BB962C8B-B14F-4D97-AF65-F5344CB8AC3E}">
        <p14:creationId xmlns:p14="http://schemas.microsoft.com/office/powerpoint/2010/main" val="413171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03109"/>
            <a:ext cx="8610600" cy="4940491"/>
          </a:xfrm>
        </p:spPr>
        <p:txBody>
          <a:bodyPr>
            <a:noAutofit/>
          </a:bodyPr>
          <a:lstStyle/>
          <a:p>
            <a:pPr>
              <a:spcBef>
                <a:spcPts val="1200"/>
              </a:spcBef>
            </a:pPr>
            <a:r>
              <a:rPr lang="en-US" sz="1800" dirty="0" err="1" smtClean="0"/>
              <a:t>Undulators</a:t>
            </a:r>
            <a:r>
              <a:rPr lang="en-US" sz="1800" dirty="0"/>
              <a:t> </a:t>
            </a:r>
            <a:r>
              <a:rPr lang="en-US" sz="1800" dirty="0" smtClean="0"/>
              <a:t>are periodic structures of dipole </a:t>
            </a:r>
            <a:r>
              <a:rPr lang="en-US" sz="1800" dirty="0"/>
              <a:t>magnets with alternating polarity. </a:t>
            </a:r>
            <a:r>
              <a:rPr lang="en-US" sz="1800" dirty="0" smtClean="0"/>
              <a:t>An </a:t>
            </a:r>
            <a:r>
              <a:rPr lang="en-US" sz="1800" dirty="0" err="1" smtClean="0"/>
              <a:t>undulator</a:t>
            </a:r>
            <a:r>
              <a:rPr lang="en-US" sz="1800" dirty="0" smtClean="0"/>
              <a:t> is defined by the number of bending </a:t>
            </a:r>
            <a:r>
              <a:rPr lang="en-US" sz="1800" dirty="0"/>
              <a:t>magnets </a:t>
            </a:r>
            <a:r>
              <a:rPr lang="en-US" sz="1800" dirty="0" smtClean="0"/>
              <a:t>N and the period </a:t>
            </a:r>
            <a:r>
              <a:rPr lang="en-US" sz="1800" dirty="0" smtClean="0">
                <a:sym typeface="Symbol" panose="05050102010706020507" pitchFamily="18" charset="2"/>
              </a:rPr>
              <a:t></a:t>
            </a:r>
            <a:r>
              <a:rPr lang="en-US" sz="1800" baseline="-25000" dirty="0" smtClean="0">
                <a:sym typeface="Symbol" panose="05050102010706020507" pitchFamily="18" charset="2"/>
              </a:rPr>
              <a:t>u</a:t>
            </a:r>
            <a:r>
              <a:rPr lang="en-US" sz="1800" dirty="0">
                <a:sym typeface="Symbol" panose="05050102010706020507" pitchFamily="18" charset="2"/>
              </a:rPr>
              <a:t> </a:t>
            </a:r>
            <a:r>
              <a:rPr lang="en-US" sz="1800" dirty="0" smtClean="0">
                <a:sym typeface="Symbol" panose="05050102010706020507" pitchFamily="18" charset="2"/>
              </a:rPr>
              <a:t>(</a:t>
            </a:r>
            <a:r>
              <a:rPr lang="en-US" sz="1800" dirty="0" smtClean="0"/>
              <a:t>with </a:t>
            </a:r>
            <a:r>
              <a:rPr lang="en-US" sz="1800" dirty="0"/>
              <a:t>typical values </a:t>
            </a:r>
            <a:r>
              <a:rPr lang="en-US" sz="1800" dirty="0" smtClean="0"/>
              <a:t>of few </a:t>
            </a:r>
            <a:r>
              <a:rPr lang="en-US" sz="1800" dirty="0" err="1" smtClean="0"/>
              <a:t>cms</a:t>
            </a:r>
            <a:r>
              <a:rPr lang="en-US" sz="1800" dirty="0" smtClean="0"/>
              <a:t>). </a:t>
            </a:r>
          </a:p>
          <a:p>
            <a:pPr>
              <a:spcBef>
                <a:spcPts val="1200"/>
              </a:spcBef>
            </a:pPr>
            <a:r>
              <a:rPr lang="en-US" sz="1800" dirty="0" smtClean="0"/>
              <a:t>The </a:t>
            </a:r>
            <a:r>
              <a:rPr lang="en-US" sz="1800" dirty="0"/>
              <a:t>radiation emitted in </a:t>
            </a:r>
            <a:r>
              <a:rPr lang="en-US" sz="1800" dirty="0" err="1"/>
              <a:t>undulators</a:t>
            </a:r>
            <a:r>
              <a:rPr lang="en-US" sz="1800" dirty="0"/>
              <a:t> has higher power and better quality than the </a:t>
            </a:r>
            <a:r>
              <a:rPr lang="en-US" sz="1800" dirty="0" smtClean="0"/>
              <a:t>radiation emitted </a:t>
            </a:r>
            <a:r>
              <a:rPr lang="en-US" sz="1800" dirty="0"/>
              <a:t>in an individual bending magnet. </a:t>
            </a:r>
            <a:endParaRPr lang="en-US" sz="1800" dirty="0" smtClean="0"/>
          </a:p>
          <a:p>
            <a:pPr>
              <a:spcBef>
                <a:spcPts val="1200"/>
              </a:spcBef>
            </a:pPr>
            <a:r>
              <a:rPr lang="en-US" sz="1800" dirty="0" smtClean="0"/>
              <a:t>A main advantage:  the deflection alternates </a:t>
            </a:r>
            <a:r>
              <a:rPr lang="en-US" sz="1800" dirty="0"/>
              <a:t>so that the global electron trajectory is straight (in contrast to the curved trajectory in </a:t>
            </a:r>
            <a:r>
              <a:rPr lang="en-US" sz="1800" dirty="0" smtClean="0"/>
              <a:t>bending magnets) </a:t>
            </a:r>
            <a:r>
              <a:rPr lang="en-US" sz="1800" dirty="0" smtClean="0">
                <a:sym typeface="Wingdings" panose="05000000000000000000" pitchFamily="2" charset="2"/>
              </a:rPr>
              <a:t></a:t>
            </a:r>
            <a:r>
              <a:rPr lang="en-US" sz="1800" dirty="0" smtClean="0"/>
              <a:t> increase </a:t>
            </a:r>
            <a:r>
              <a:rPr lang="en-US" sz="1800" dirty="0"/>
              <a:t>of the radiation flux at </a:t>
            </a:r>
            <a:r>
              <a:rPr lang="en-US" sz="1800" dirty="0" smtClean="0"/>
              <a:t>the </a:t>
            </a:r>
            <a:r>
              <a:rPr lang="en-US" sz="1800" dirty="0"/>
              <a:t>experimental </a:t>
            </a:r>
            <a:r>
              <a:rPr lang="en-US" sz="1800" dirty="0" smtClean="0"/>
              <a:t>station</a:t>
            </a:r>
          </a:p>
        </p:txBody>
      </p:sp>
      <p:sp>
        <p:nvSpPr>
          <p:cNvPr id="3" name="Title 2"/>
          <p:cNvSpPr>
            <a:spLocks noGrp="1"/>
          </p:cNvSpPr>
          <p:nvPr>
            <p:ph type="title"/>
          </p:nvPr>
        </p:nvSpPr>
        <p:spPr/>
        <p:txBody>
          <a:bodyPr/>
          <a:lstStyle/>
          <a:p>
            <a:r>
              <a:rPr lang="en-US" dirty="0" err="1" smtClean="0"/>
              <a:t>Undulator</a:t>
            </a:r>
            <a:r>
              <a:rPr lang="en-US" dirty="0" smtClean="0"/>
              <a:t> radiation</a:t>
            </a:r>
            <a:endParaRPr lang="en-US" dirty="0"/>
          </a:p>
        </p:txBody>
      </p:sp>
      <p:pic>
        <p:nvPicPr>
          <p:cNvPr id="8" name="Picture 7" descr="Undulator.png"/>
          <p:cNvPicPr>
            <a:picLocks noChangeAspect="1"/>
          </p:cNvPicPr>
          <p:nvPr/>
        </p:nvPicPr>
        <p:blipFill>
          <a:blip r:embed="rId2"/>
          <a:stretch>
            <a:fillRect/>
          </a:stretch>
        </p:blipFill>
        <p:spPr>
          <a:xfrm>
            <a:off x="2576286" y="3733800"/>
            <a:ext cx="4967514" cy="3129534"/>
          </a:xfrm>
          <a:prstGeom prst="rect">
            <a:avLst/>
          </a:prstGeom>
        </p:spPr>
      </p:pic>
    </p:spTree>
    <p:extLst>
      <p:ext uri="{BB962C8B-B14F-4D97-AF65-F5344CB8AC3E}">
        <p14:creationId xmlns:p14="http://schemas.microsoft.com/office/powerpoint/2010/main" val="1671199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458200" cy="1676399"/>
          </a:xfrm>
        </p:spPr>
        <p:txBody>
          <a:bodyPr>
            <a:normAutofit/>
          </a:bodyPr>
          <a:lstStyle/>
          <a:p>
            <a:r>
              <a:rPr lang="en-US" sz="1800" dirty="0"/>
              <a:t>T</a:t>
            </a:r>
            <a:r>
              <a:rPr lang="en-US" sz="1800" dirty="0" smtClean="0"/>
              <a:t>ransverse magnetic field which switch polarity multiple times, defining the </a:t>
            </a:r>
            <a:r>
              <a:rPr lang="en-US" sz="1800" dirty="0" err="1" smtClean="0"/>
              <a:t>undulator</a:t>
            </a:r>
            <a:r>
              <a:rPr lang="en-US" sz="1800" dirty="0" smtClean="0"/>
              <a:t> period </a:t>
            </a:r>
            <a:r>
              <a:rPr lang="en-US" sz="1800" dirty="0" smtClean="0">
                <a:cs typeface="Symbol" charset="2"/>
                <a:sym typeface="Symbol" panose="05050102010706020507" pitchFamily="18" charset="2"/>
              </a:rPr>
              <a:t></a:t>
            </a:r>
            <a:r>
              <a:rPr lang="en-US" sz="1800" baseline="-25000" dirty="0" smtClean="0"/>
              <a:t>u</a:t>
            </a:r>
          </a:p>
          <a:p>
            <a:endParaRPr lang="en-US" sz="1800" baseline="-25000" dirty="0" smtClean="0"/>
          </a:p>
          <a:p>
            <a:r>
              <a:rPr lang="en-US" sz="1800" dirty="0" smtClean="0"/>
              <a:t>On-axis field:</a:t>
            </a:r>
          </a:p>
        </p:txBody>
      </p:sp>
      <p:sp>
        <p:nvSpPr>
          <p:cNvPr id="3" name="Title 2"/>
          <p:cNvSpPr>
            <a:spLocks noGrp="1"/>
          </p:cNvSpPr>
          <p:nvPr>
            <p:ph type="title"/>
          </p:nvPr>
        </p:nvSpPr>
        <p:spPr/>
        <p:txBody>
          <a:bodyPr/>
          <a:lstStyle/>
          <a:p>
            <a:r>
              <a:rPr lang="en-US" dirty="0" err="1" smtClean="0"/>
              <a:t>Undulator</a:t>
            </a:r>
            <a:r>
              <a:rPr lang="en-US" dirty="0" smtClean="0"/>
              <a:t> Field</a:t>
            </a:r>
            <a:endParaRPr lang="en-US" dirty="0"/>
          </a:p>
        </p:txBody>
      </p:sp>
      <p:sp>
        <p:nvSpPr>
          <p:cNvPr id="4" name="TextBox 3"/>
          <p:cNvSpPr txBox="1"/>
          <p:nvPr/>
        </p:nvSpPr>
        <p:spPr>
          <a:xfrm>
            <a:off x="1438441" y="2242066"/>
            <a:ext cx="2142959" cy="369332"/>
          </a:xfrm>
          <a:prstGeom prst="rect">
            <a:avLst/>
          </a:prstGeom>
          <a:noFill/>
        </p:spPr>
        <p:txBody>
          <a:bodyPr wrap="none" rtlCol="0">
            <a:spAutoFit/>
          </a:bodyPr>
          <a:lstStyle/>
          <a:p>
            <a:r>
              <a:rPr lang="en-US" i="1" dirty="0" smtClean="0"/>
              <a:t>Planar </a:t>
            </a:r>
            <a:r>
              <a:rPr lang="en-US" i="1" dirty="0" err="1" smtClean="0"/>
              <a:t>Undulator</a:t>
            </a:r>
            <a:endParaRPr lang="en-US" i="1" dirty="0"/>
          </a:p>
        </p:txBody>
      </p:sp>
      <p:sp>
        <p:nvSpPr>
          <p:cNvPr id="5" name="TextBox 4"/>
          <p:cNvSpPr txBox="1"/>
          <p:nvPr/>
        </p:nvSpPr>
        <p:spPr>
          <a:xfrm>
            <a:off x="4800600" y="2209800"/>
            <a:ext cx="2200104" cy="369332"/>
          </a:xfrm>
          <a:prstGeom prst="rect">
            <a:avLst/>
          </a:prstGeom>
          <a:noFill/>
        </p:spPr>
        <p:txBody>
          <a:bodyPr wrap="none" rtlCol="0">
            <a:spAutoFit/>
          </a:bodyPr>
          <a:lstStyle/>
          <a:p>
            <a:r>
              <a:rPr lang="en-US" i="1" dirty="0" smtClean="0"/>
              <a:t>Helical </a:t>
            </a:r>
            <a:r>
              <a:rPr lang="en-US" i="1" dirty="0" err="1" smtClean="0"/>
              <a:t>Undulator</a:t>
            </a:r>
            <a:endParaRPr lang="en-US" i="1" dirty="0"/>
          </a:p>
        </p:txBody>
      </p:sp>
      <p:graphicFrame>
        <p:nvGraphicFramePr>
          <p:cNvPr id="6" name="Object 5"/>
          <p:cNvGraphicFramePr>
            <a:graphicFrameLocks noChangeAspect="1"/>
          </p:cNvGraphicFramePr>
          <p:nvPr>
            <p:extLst>
              <p:ext uri="{D42A27DB-BD31-4B8C-83A1-F6EECF244321}">
                <p14:modId xmlns:p14="http://schemas.microsoft.com/office/powerpoint/2010/main" val="4198112533"/>
              </p:ext>
            </p:extLst>
          </p:nvPr>
        </p:nvGraphicFramePr>
        <p:xfrm>
          <a:off x="1550988" y="2668588"/>
          <a:ext cx="2006600" cy="1290637"/>
        </p:xfrm>
        <a:graphic>
          <a:graphicData uri="http://schemas.openxmlformats.org/presentationml/2006/ole">
            <mc:AlternateContent xmlns:mc="http://schemas.openxmlformats.org/markup-compatibility/2006">
              <mc:Choice xmlns:v="urn:schemas-microsoft-com:vml" Requires="v">
                <p:oleObj spid="_x0000_s1134105" name="Equation" r:id="rId4" imgW="1104840" imgH="711000" progId="Equation.3">
                  <p:embed/>
                </p:oleObj>
              </mc:Choice>
              <mc:Fallback>
                <p:oleObj name="Equation" r:id="rId4" imgW="1104840" imgH="711000" progId="Equation.3">
                  <p:embed/>
                  <p:pic>
                    <p:nvPicPr>
                      <p:cNvPr id="6" name="Object 5"/>
                      <p:cNvPicPr>
                        <a:picLocks noChangeAspect="1" noChangeArrowheads="1"/>
                      </p:cNvPicPr>
                      <p:nvPr/>
                    </p:nvPicPr>
                    <p:blipFill>
                      <a:blip r:embed="rId5"/>
                      <a:srcRect/>
                      <a:stretch>
                        <a:fillRect/>
                      </a:stretch>
                    </p:blipFill>
                    <p:spPr bwMode="auto">
                      <a:xfrm>
                        <a:off x="1550988" y="2668588"/>
                        <a:ext cx="2006600" cy="1290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01475" name="Object 3"/>
          <p:cNvGraphicFramePr>
            <a:graphicFrameLocks noChangeAspect="1"/>
          </p:cNvGraphicFramePr>
          <p:nvPr>
            <p:extLst>
              <p:ext uri="{D42A27DB-BD31-4B8C-83A1-F6EECF244321}">
                <p14:modId xmlns:p14="http://schemas.microsoft.com/office/powerpoint/2010/main" val="557394337"/>
              </p:ext>
            </p:extLst>
          </p:nvPr>
        </p:nvGraphicFramePr>
        <p:xfrm>
          <a:off x="4840288" y="2667000"/>
          <a:ext cx="2093912" cy="1346200"/>
        </p:xfrm>
        <a:graphic>
          <a:graphicData uri="http://schemas.openxmlformats.org/presentationml/2006/ole">
            <mc:AlternateContent xmlns:mc="http://schemas.openxmlformats.org/markup-compatibility/2006">
              <mc:Choice xmlns:v="urn:schemas-microsoft-com:vml" Requires="v">
                <p:oleObj spid="_x0000_s1134106" name="Equation" r:id="rId6" imgW="1104840" imgH="711000" progId="Equation.3">
                  <p:embed/>
                </p:oleObj>
              </mc:Choice>
              <mc:Fallback>
                <p:oleObj name="Equation" r:id="rId6" imgW="1104840" imgH="711000" progId="Equation.3">
                  <p:embed/>
                  <p:pic>
                    <p:nvPicPr>
                      <p:cNvPr id="1001475" name="Object 3"/>
                      <p:cNvPicPr>
                        <a:picLocks noChangeAspect="1" noChangeArrowheads="1"/>
                      </p:cNvPicPr>
                      <p:nvPr/>
                    </p:nvPicPr>
                    <p:blipFill>
                      <a:blip r:embed="rId7"/>
                      <a:srcRect/>
                      <a:stretch>
                        <a:fillRect/>
                      </a:stretch>
                    </p:blipFill>
                    <p:spPr bwMode="auto">
                      <a:xfrm>
                        <a:off x="4840288" y="2667000"/>
                        <a:ext cx="2093912"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1"/>
          <p:cNvSpPr txBox="1">
            <a:spLocks/>
          </p:cNvSpPr>
          <p:nvPr/>
        </p:nvSpPr>
        <p:spPr>
          <a:xfrm>
            <a:off x="1416670" y="4191000"/>
            <a:ext cx="7543800" cy="5588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393192" lvl="1" indent="0" defTabSz="914400">
              <a:buFont typeface="Verdana"/>
              <a:buNone/>
            </a:pPr>
            <a:r>
              <a:rPr lang="en-US" sz="1800" dirty="0" smtClean="0"/>
              <a:t>Here we limit ourselves to planar </a:t>
            </a:r>
            <a:r>
              <a:rPr lang="en-US" sz="1800" dirty="0" err="1" smtClean="0"/>
              <a:t>undulators</a:t>
            </a:r>
            <a:endParaRPr lang="en-US" sz="1800" dirty="0"/>
          </a:p>
        </p:txBody>
      </p:sp>
      <p:sp>
        <p:nvSpPr>
          <p:cNvPr id="9" name="TextBox 8"/>
          <p:cNvSpPr txBox="1"/>
          <p:nvPr/>
        </p:nvSpPr>
        <p:spPr>
          <a:xfrm>
            <a:off x="836259" y="5060208"/>
            <a:ext cx="7774341" cy="1061829"/>
          </a:xfrm>
          <a:prstGeom prst="rect">
            <a:avLst/>
          </a:prstGeom>
          <a:noFill/>
        </p:spPr>
        <p:txBody>
          <a:bodyPr wrap="square" rtlCol="0">
            <a:spAutoFit/>
          </a:bodyPr>
          <a:lstStyle/>
          <a:p>
            <a:r>
              <a:rPr lang="en-US" dirty="0" smtClean="0"/>
              <a:t>The field is normally described </a:t>
            </a:r>
          </a:p>
          <a:p>
            <a:r>
              <a:rPr lang="en-US" dirty="0" smtClean="0"/>
              <a:t>by the </a:t>
            </a:r>
            <a:r>
              <a:rPr lang="en-US" dirty="0" err="1"/>
              <a:t>u</a:t>
            </a:r>
            <a:r>
              <a:rPr lang="en-US" dirty="0" err="1" smtClean="0"/>
              <a:t>ndulator</a:t>
            </a:r>
            <a:r>
              <a:rPr lang="en-US" dirty="0" smtClean="0"/>
              <a:t> parameter</a:t>
            </a:r>
          </a:p>
          <a:p>
            <a:endParaRPr lang="en-US" sz="900" dirty="0"/>
          </a:p>
          <a:p>
            <a:r>
              <a:rPr lang="en-US" i="1" dirty="0" smtClean="0"/>
              <a:t>K</a:t>
            </a:r>
            <a:r>
              <a:rPr lang="en-US" dirty="0" smtClean="0"/>
              <a:t> is typically of the order of 1</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936504405"/>
              </p:ext>
            </p:extLst>
          </p:nvPr>
        </p:nvGraphicFramePr>
        <p:xfrm>
          <a:off x="4703454" y="4876800"/>
          <a:ext cx="1425798" cy="927556"/>
        </p:xfrm>
        <a:graphic>
          <a:graphicData uri="http://schemas.openxmlformats.org/presentationml/2006/ole">
            <mc:AlternateContent xmlns:mc="http://schemas.openxmlformats.org/markup-compatibility/2006">
              <mc:Choice xmlns:v="urn:schemas-microsoft-com:vml" Requires="v">
                <p:oleObj spid="_x0000_s1134107" name="Equation" r:id="rId8" imgW="660240" imgH="431640" progId="Equation.3">
                  <p:embed/>
                </p:oleObj>
              </mc:Choice>
              <mc:Fallback>
                <p:oleObj name="Equation" r:id="rId8" imgW="660240" imgH="431640" progId="Equation.3">
                  <p:embed/>
                  <p:pic>
                    <p:nvPicPr>
                      <p:cNvPr id="10" name="Object 9"/>
                      <p:cNvPicPr>
                        <a:picLocks noChangeAspect="1" noChangeArrowheads="1"/>
                      </p:cNvPicPr>
                      <p:nvPr/>
                    </p:nvPicPr>
                    <p:blipFill>
                      <a:blip r:embed="rId9"/>
                      <a:srcRect/>
                      <a:stretch>
                        <a:fillRect/>
                      </a:stretch>
                    </p:blipFill>
                    <p:spPr bwMode="auto">
                      <a:xfrm>
                        <a:off x="4703454" y="4876800"/>
                        <a:ext cx="1425798" cy="927556"/>
                      </a:xfrm>
                      <a:prstGeom prst="rect">
                        <a:avLst/>
                      </a:prstGeom>
                      <a:noFill/>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89960163"/>
              </p:ext>
            </p:extLst>
          </p:nvPr>
        </p:nvGraphicFramePr>
        <p:xfrm>
          <a:off x="4690627" y="5724840"/>
          <a:ext cx="2681723" cy="389924"/>
        </p:xfrm>
        <a:graphic>
          <a:graphicData uri="http://schemas.openxmlformats.org/presentationml/2006/ole">
            <mc:AlternateContent xmlns:mc="http://schemas.openxmlformats.org/markup-compatibility/2006">
              <mc:Choice xmlns:v="urn:schemas-microsoft-com:vml" Requires="v">
                <p:oleObj spid="_x0000_s1134108" name="Equation" r:id="rId10" imgW="1485900" imgH="215900" progId="Equation.3">
                  <p:embed/>
                </p:oleObj>
              </mc:Choice>
              <mc:Fallback>
                <p:oleObj name="Equation" r:id="rId10" imgW="1485900" imgH="215900" progId="Equation.3">
                  <p:embed/>
                  <p:pic>
                    <p:nvPicPr>
                      <p:cNvPr id="23" name="Object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0627" y="5724840"/>
                        <a:ext cx="2681723" cy="38992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7" name="TextBox 6"/>
              <p:cNvSpPr txBox="1"/>
              <p:nvPr/>
            </p:nvSpPr>
            <p:spPr>
              <a:xfrm>
                <a:off x="7794184" y="2971800"/>
                <a:ext cx="892617" cy="567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CH"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𝑢</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𝑢</m:t>
                              </m:r>
                            </m:sub>
                          </m:sSub>
                        </m:den>
                      </m:f>
                    </m:oMath>
                  </m:oMathPara>
                </a14:m>
                <a:endParaRPr lang="de-CH" dirty="0"/>
              </a:p>
            </p:txBody>
          </p:sp>
        </mc:Choice>
        <mc:Fallback xmlns="">
          <p:sp>
            <p:nvSpPr>
              <p:cNvPr id="7" name="TextBox 6"/>
              <p:cNvSpPr txBox="1">
                <a:spLocks noRot="1" noChangeAspect="1" noMove="1" noResize="1" noEditPoints="1" noAdjustHandles="1" noChangeArrowheads="1" noChangeShapeType="1" noTextEdit="1"/>
              </p:cNvSpPr>
              <p:nvPr/>
            </p:nvSpPr>
            <p:spPr>
              <a:xfrm>
                <a:off x="7794184" y="2971800"/>
                <a:ext cx="892617" cy="567207"/>
              </a:xfrm>
              <a:prstGeom prst="rect">
                <a:avLst/>
              </a:prstGeom>
              <a:blipFill>
                <a:blip r:embed="rId12"/>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4437460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6717" y="1600047"/>
            <a:ext cx="2359110" cy="96837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0" name="Object 11"/>
          <p:cNvGraphicFramePr>
            <a:graphicFrameLocks noChangeAspect="1"/>
          </p:cNvGraphicFramePr>
          <p:nvPr>
            <p:extLst>
              <p:ext uri="{D42A27DB-BD31-4B8C-83A1-F6EECF244321}">
                <p14:modId xmlns:p14="http://schemas.microsoft.com/office/powerpoint/2010/main" val="4272450541"/>
              </p:ext>
            </p:extLst>
          </p:nvPr>
        </p:nvGraphicFramePr>
        <p:xfrm>
          <a:off x="858402" y="1712761"/>
          <a:ext cx="2209680" cy="838080"/>
        </p:xfrm>
        <a:graphic>
          <a:graphicData uri="http://schemas.openxmlformats.org/presentationml/2006/ole">
            <mc:AlternateContent xmlns:mc="http://schemas.openxmlformats.org/markup-compatibility/2006">
              <mc:Choice xmlns:v="urn:schemas-microsoft-com:vml" Requires="v">
                <p:oleObj spid="_x0000_s1135309" name="Equation" r:id="rId4" imgW="1104840" imgH="419040" progId="Equation.3">
                  <p:embed/>
                </p:oleObj>
              </mc:Choice>
              <mc:Fallback>
                <p:oleObj name="Equation" r:id="rId4" imgW="1104840" imgH="419040" progId="Equation.3">
                  <p:embed/>
                  <p:pic>
                    <p:nvPicPr>
                      <p:cNvPr id="20" name="Object 11"/>
                      <p:cNvPicPr>
                        <a:picLocks noChangeAspect="1" noChangeArrowheads="1"/>
                      </p:cNvPicPr>
                      <p:nvPr/>
                    </p:nvPicPr>
                    <p:blipFill>
                      <a:blip r:embed="rId5"/>
                      <a:srcRect/>
                      <a:stretch>
                        <a:fillRect/>
                      </a:stretch>
                    </p:blipFill>
                    <p:spPr bwMode="auto">
                      <a:xfrm>
                        <a:off x="858402" y="1712761"/>
                        <a:ext cx="2209680" cy="838080"/>
                      </a:xfrm>
                      <a:prstGeom prst="rect">
                        <a:avLst/>
                      </a:prstGeom>
                      <a:noFill/>
                      <a:extLst/>
                    </p:spPr>
                  </p:pic>
                </p:oleObj>
              </mc:Fallback>
            </mc:AlternateContent>
          </a:graphicData>
        </a:graphic>
      </p:graphicFrame>
      <p:sp>
        <p:nvSpPr>
          <p:cNvPr id="3" name="Title 2"/>
          <p:cNvSpPr>
            <a:spLocks noGrp="1"/>
          </p:cNvSpPr>
          <p:nvPr>
            <p:ph type="title"/>
          </p:nvPr>
        </p:nvSpPr>
        <p:spPr/>
        <p:txBody>
          <a:bodyPr/>
          <a:lstStyle/>
          <a:p>
            <a:r>
              <a:rPr lang="en-US" dirty="0" smtClean="0"/>
              <a:t>Motion in the </a:t>
            </a:r>
            <a:r>
              <a:rPr lang="en-US" dirty="0" err="1"/>
              <a:t>u</a:t>
            </a:r>
            <a:r>
              <a:rPr lang="en-US" dirty="0" err="1" smtClean="0"/>
              <a:t>ndulator</a:t>
            </a:r>
            <a:endParaRPr lang="en-US" dirty="0"/>
          </a:p>
        </p:txBody>
      </p:sp>
      <p:sp>
        <p:nvSpPr>
          <p:cNvPr id="32" name="TextBox 31"/>
          <p:cNvSpPr txBox="1"/>
          <p:nvPr/>
        </p:nvSpPr>
        <p:spPr>
          <a:xfrm>
            <a:off x="814058" y="1143000"/>
            <a:ext cx="2012025" cy="400110"/>
          </a:xfrm>
          <a:prstGeom prst="rect">
            <a:avLst/>
          </a:prstGeom>
          <a:noFill/>
        </p:spPr>
        <p:txBody>
          <a:bodyPr wrap="square" rtlCol="0">
            <a:spAutoFit/>
          </a:bodyPr>
          <a:lstStyle/>
          <a:p>
            <a:r>
              <a:rPr lang="en-US" sz="2000" b="1" dirty="0" smtClean="0">
                <a:solidFill>
                  <a:srgbClr val="0070C0"/>
                </a:solidFill>
              </a:rPr>
              <a:t>Transverse</a:t>
            </a:r>
            <a:endParaRPr lang="en-US" sz="2000" b="1" dirty="0">
              <a:solidFill>
                <a:srgbClr val="0070C0"/>
              </a:solidFill>
            </a:endParaRPr>
          </a:p>
        </p:txBody>
      </p:sp>
      <p:grpSp>
        <p:nvGrpSpPr>
          <p:cNvPr id="25" name="Group 24"/>
          <p:cNvGrpSpPr/>
          <p:nvPr/>
        </p:nvGrpSpPr>
        <p:grpSpPr>
          <a:xfrm>
            <a:off x="533400" y="3563428"/>
            <a:ext cx="3356769" cy="1023411"/>
            <a:chOff x="5009355" y="3826390"/>
            <a:chExt cx="3356769" cy="1023411"/>
          </a:xfrm>
        </p:grpSpPr>
        <p:sp>
          <p:nvSpPr>
            <p:cNvPr id="26" name="Rectangle 25"/>
            <p:cNvSpPr/>
            <p:nvPr/>
          </p:nvSpPr>
          <p:spPr>
            <a:xfrm>
              <a:off x="5009355" y="3826390"/>
              <a:ext cx="3356769" cy="9906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3936656918"/>
                </p:ext>
              </p:extLst>
            </p:nvPr>
          </p:nvGraphicFramePr>
          <p:xfrm>
            <a:off x="5090319" y="3961321"/>
            <a:ext cx="3200400" cy="888480"/>
          </p:xfrm>
          <a:graphic>
            <a:graphicData uri="http://schemas.openxmlformats.org/presentationml/2006/ole">
              <mc:AlternateContent xmlns:mc="http://schemas.openxmlformats.org/markup-compatibility/2006">
                <mc:Choice xmlns:v="urn:schemas-microsoft-com:vml" Requires="v">
                  <p:oleObj spid="_x0000_s1135310" name="Equation" r:id="rId6" imgW="1600200" imgH="444240" progId="Equation.3">
                    <p:embed/>
                  </p:oleObj>
                </mc:Choice>
                <mc:Fallback>
                  <p:oleObj name="Equation" r:id="rId6" imgW="1600200" imgH="444240" progId="Equation.3">
                    <p:embed/>
                    <p:pic>
                      <p:nvPicPr>
                        <p:cNvPr id="28" name="Object 27"/>
                        <p:cNvPicPr>
                          <a:picLocks noChangeAspect="1" noChangeArrowheads="1"/>
                        </p:cNvPicPr>
                        <p:nvPr/>
                      </p:nvPicPr>
                      <p:blipFill>
                        <a:blip r:embed="rId7"/>
                        <a:srcRect/>
                        <a:stretch>
                          <a:fillRect/>
                        </a:stretch>
                      </p:blipFill>
                      <p:spPr bwMode="auto">
                        <a:xfrm>
                          <a:off x="5090319" y="3961321"/>
                          <a:ext cx="3200400" cy="888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9" name="TextBox 28"/>
          <p:cNvSpPr txBox="1"/>
          <p:nvPr/>
        </p:nvSpPr>
        <p:spPr>
          <a:xfrm>
            <a:off x="817014" y="3120339"/>
            <a:ext cx="2012025" cy="400110"/>
          </a:xfrm>
          <a:prstGeom prst="rect">
            <a:avLst/>
          </a:prstGeom>
          <a:noFill/>
        </p:spPr>
        <p:txBody>
          <a:bodyPr wrap="square" rtlCol="0">
            <a:spAutoFit/>
          </a:bodyPr>
          <a:lstStyle/>
          <a:p>
            <a:r>
              <a:rPr lang="en-US" sz="2000" b="1" dirty="0" smtClean="0">
                <a:solidFill>
                  <a:srgbClr val="0070C0"/>
                </a:solidFill>
              </a:rPr>
              <a:t>Longitudinal</a:t>
            </a:r>
            <a:endParaRPr lang="en-US" sz="2000" b="1" dirty="0">
              <a:solidFill>
                <a:srgbClr val="0070C0"/>
              </a:solidFill>
            </a:endParaRPr>
          </a:p>
        </p:txBody>
      </p:sp>
      <p:sp>
        <p:nvSpPr>
          <p:cNvPr id="30" name="TextBox 29"/>
          <p:cNvSpPr txBox="1"/>
          <p:nvPr/>
        </p:nvSpPr>
        <p:spPr>
          <a:xfrm>
            <a:off x="613570" y="4802851"/>
            <a:ext cx="2743200" cy="338554"/>
          </a:xfrm>
          <a:prstGeom prst="rect">
            <a:avLst/>
          </a:prstGeom>
          <a:noFill/>
        </p:spPr>
        <p:txBody>
          <a:bodyPr wrap="square" rtlCol="0">
            <a:spAutoFit/>
          </a:bodyPr>
          <a:lstStyle/>
          <a:p>
            <a:r>
              <a:rPr lang="en-US" sz="1600" dirty="0" smtClean="0"/>
              <a:t>Average over one period</a:t>
            </a:r>
            <a:endParaRPr lang="en-US" sz="1600" dirty="0"/>
          </a:p>
        </p:txBody>
      </p:sp>
      <p:cxnSp>
        <p:nvCxnSpPr>
          <p:cNvPr id="31" name="Straight Arrow Connector 30"/>
          <p:cNvCxnSpPr/>
          <p:nvPr/>
        </p:nvCxnSpPr>
        <p:spPr>
          <a:xfrm flipH="1" flipV="1">
            <a:off x="1527970" y="4303205"/>
            <a:ext cx="0" cy="46800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3176091444"/>
              </p:ext>
            </p:extLst>
          </p:nvPr>
        </p:nvGraphicFramePr>
        <p:xfrm>
          <a:off x="636135" y="5083720"/>
          <a:ext cx="2412720" cy="888480"/>
        </p:xfrm>
        <a:graphic>
          <a:graphicData uri="http://schemas.openxmlformats.org/presentationml/2006/ole">
            <mc:AlternateContent xmlns:mc="http://schemas.openxmlformats.org/markup-compatibility/2006">
              <mc:Choice xmlns:v="urn:schemas-microsoft-com:vml" Requires="v">
                <p:oleObj spid="_x0000_s1135311" name="Equation" r:id="rId8" imgW="1206360" imgH="444240" progId="Equation.3">
                  <p:embed/>
                </p:oleObj>
              </mc:Choice>
              <mc:Fallback>
                <p:oleObj name="Equation" r:id="rId8" imgW="1206360" imgH="444240" progId="Equation.3">
                  <p:embed/>
                  <p:pic>
                    <p:nvPicPr>
                      <p:cNvPr id="5" name="Object 4"/>
                      <p:cNvPicPr>
                        <a:picLocks noChangeAspect="1" noChangeArrowheads="1"/>
                      </p:cNvPicPr>
                      <p:nvPr/>
                    </p:nvPicPr>
                    <p:blipFill>
                      <a:blip r:embed="rId9"/>
                      <a:srcRect/>
                      <a:stretch>
                        <a:fillRect/>
                      </a:stretch>
                    </p:blipFill>
                    <p:spPr bwMode="auto">
                      <a:xfrm>
                        <a:off x="636135" y="5083720"/>
                        <a:ext cx="2412720" cy="888480"/>
                      </a:xfrm>
                      <a:prstGeom prst="rect">
                        <a:avLst/>
                      </a:prstGeom>
                      <a:noFill/>
                      <a:ln>
                        <a:noFill/>
                      </a:ln>
                      <a:extLst/>
                    </p:spPr>
                  </p:pic>
                </p:oleObj>
              </mc:Fallback>
            </mc:AlternateContent>
          </a:graphicData>
        </a:graphic>
      </p:graphicFrame>
      <p:grpSp>
        <p:nvGrpSpPr>
          <p:cNvPr id="22" name="Group 21"/>
          <p:cNvGrpSpPr/>
          <p:nvPr/>
        </p:nvGrpSpPr>
        <p:grpSpPr>
          <a:xfrm>
            <a:off x="5730336" y="2441705"/>
            <a:ext cx="2755389" cy="4343400"/>
            <a:chOff x="381000" y="1066800"/>
            <a:chExt cx="2755389" cy="4343400"/>
          </a:xfrm>
        </p:grpSpPr>
        <p:sp>
          <p:nvSpPr>
            <p:cNvPr id="23" name="TextBox 22"/>
            <p:cNvSpPr txBox="1"/>
            <p:nvPr/>
          </p:nvSpPr>
          <p:spPr>
            <a:xfrm>
              <a:off x="2819400" y="3200400"/>
              <a:ext cx="316989" cy="369332"/>
            </a:xfrm>
            <a:prstGeom prst="rect">
              <a:avLst/>
            </a:prstGeom>
            <a:noFill/>
          </p:spPr>
          <p:txBody>
            <a:bodyPr wrap="none" rtlCol="0">
              <a:spAutoFit/>
            </a:bodyPr>
            <a:lstStyle/>
            <a:p>
              <a:r>
                <a:rPr lang="en-US" dirty="0" err="1" smtClean="0"/>
                <a:t>z</a:t>
              </a:r>
              <a:endParaRPr lang="en-US" dirty="0"/>
            </a:p>
          </p:txBody>
        </p:sp>
        <p:sp>
          <p:nvSpPr>
            <p:cNvPr id="27" name="TextBox 26"/>
            <p:cNvSpPr txBox="1"/>
            <p:nvPr/>
          </p:nvSpPr>
          <p:spPr>
            <a:xfrm>
              <a:off x="1600200" y="1066800"/>
              <a:ext cx="326231" cy="369332"/>
            </a:xfrm>
            <a:prstGeom prst="rect">
              <a:avLst/>
            </a:prstGeom>
            <a:noFill/>
          </p:spPr>
          <p:txBody>
            <a:bodyPr wrap="none" rtlCol="0">
              <a:spAutoFit/>
            </a:bodyPr>
            <a:lstStyle/>
            <a:p>
              <a:r>
                <a:rPr lang="en-US" dirty="0" err="1" smtClean="0"/>
                <a:t>x</a:t>
              </a:r>
              <a:endParaRPr lang="en-US" dirty="0"/>
            </a:p>
          </p:txBody>
        </p:sp>
        <p:pic>
          <p:nvPicPr>
            <p:cNvPr id="34" name="Picture 33"/>
            <p:cNvPicPr>
              <a:picLocks noChangeAspect="1" noChangeArrowheads="1"/>
            </p:cNvPicPr>
            <p:nvPr/>
          </p:nvPicPr>
          <p:blipFill>
            <a:blip r:embed="rId10"/>
            <a:srcRect/>
            <a:stretch>
              <a:fillRect/>
            </a:stretch>
          </p:blipFill>
          <p:spPr bwMode="auto">
            <a:xfrm>
              <a:off x="381000" y="1257300"/>
              <a:ext cx="2438400" cy="4152900"/>
            </a:xfrm>
            <a:prstGeom prst="rect">
              <a:avLst/>
            </a:prstGeom>
            <a:noFill/>
            <a:ln w="25400" cap="flat">
              <a:noFill/>
              <a:miter lim="800000"/>
              <a:headEnd/>
              <a:tailEnd/>
            </a:ln>
          </p:spPr>
        </p:pic>
      </p:grpSp>
      <p:sp>
        <p:nvSpPr>
          <p:cNvPr id="35" name="Content Placeholder 1"/>
          <p:cNvSpPr>
            <a:spLocks noGrp="1"/>
          </p:cNvSpPr>
          <p:nvPr>
            <p:ph idx="1"/>
          </p:nvPr>
        </p:nvSpPr>
        <p:spPr>
          <a:xfrm>
            <a:off x="4043364" y="1214698"/>
            <a:ext cx="5255608" cy="1520139"/>
          </a:xfrm>
        </p:spPr>
        <p:txBody>
          <a:bodyPr>
            <a:normAutofit/>
          </a:bodyPr>
          <a:lstStyle/>
          <a:p>
            <a:r>
              <a:rPr lang="en-US" sz="2000" dirty="0" smtClean="0"/>
              <a:t>Longitudinal wiggle has twice the period.</a:t>
            </a:r>
          </a:p>
          <a:p>
            <a:r>
              <a:rPr lang="en-US" sz="2000" dirty="0" smtClean="0"/>
              <a:t>Causes a figure “8” motion in the co-moving frame.</a:t>
            </a:r>
          </a:p>
        </p:txBody>
      </p:sp>
    </p:spTree>
    <p:extLst>
      <p:ext uri="{BB962C8B-B14F-4D97-AF65-F5344CB8AC3E}">
        <p14:creationId xmlns:p14="http://schemas.microsoft.com/office/powerpoint/2010/main" val="89083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Resonance </a:t>
            </a:r>
            <a:r>
              <a:rPr lang="en-US" dirty="0" smtClean="0"/>
              <a:t>Condition (I)</a:t>
            </a:r>
            <a:endParaRPr lang="en-US" dirty="0"/>
          </a:p>
        </p:txBody>
      </p:sp>
      <p:pic>
        <p:nvPicPr>
          <p:cNvPr id="4" name="Picture 3"/>
          <p:cNvPicPr>
            <a:picLocks noChangeAspect="1"/>
          </p:cNvPicPr>
          <p:nvPr/>
        </p:nvPicPr>
        <p:blipFill rotWithShape="1">
          <a:blip r:embed="rId3"/>
          <a:srcRect l="2353" b="-2570"/>
          <a:stretch/>
        </p:blipFill>
        <p:spPr>
          <a:xfrm>
            <a:off x="1524000" y="2209800"/>
            <a:ext cx="6096000" cy="4070995"/>
          </a:xfrm>
          <a:prstGeom prst="rect">
            <a:avLst/>
          </a:prstGeom>
        </p:spPr>
      </p:pic>
      <p:sp>
        <p:nvSpPr>
          <p:cNvPr id="25" name="Content Placeholder 1"/>
          <p:cNvSpPr txBox="1">
            <a:spLocks/>
          </p:cNvSpPr>
          <p:nvPr/>
        </p:nvSpPr>
        <p:spPr>
          <a:xfrm>
            <a:off x="-152400" y="1143000"/>
            <a:ext cx="5562600" cy="6858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109728" indent="0" algn="ctr" defTabSz="914400">
              <a:buFont typeface="Wingdings 3"/>
              <a:buNone/>
            </a:pPr>
            <a:r>
              <a:rPr lang="en-US" sz="1800" dirty="0">
                <a:solidFill>
                  <a:srgbClr val="0070C0"/>
                </a:solidFill>
              </a:rPr>
              <a:t>Condition to have a constructive </a:t>
            </a:r>
            <a:r>
              <a:rPr lang="en-US" sz="1800" dirty="0" smtClean="0">
                <a:solidFill>
                  <a:srgbClr val="0070C0"/>
                </a:solidFill>
              </a:rPr>
              <a:t>interference between the radiation emitted by the same electron at different </a:t>
            </a:r>
            <a:r>
              <a:rPr lang="en-US" sz="1800" dirty="0" err="1" smtClean="0">
                <a:solidFill>
                  <a:srgbClr val="0070C0"/>
                </a:solidFill>
              </a:rPr>
              <a:t>undulator</a:t>
            </a:r>
            <a:r>
              <a:rPr lang="en-US" sz="1800" dirty="0" smtClean="0">
                <a:solidFill>
                  <a:srgbClr val="0070C0"/>
                </a:solidFill>
              </a:rPr>
              <a:t> positions</a:t>
            </a:r>
            <a:endParaRPr lang="en-US" sz="1800" dirty="0">
              <a:solidFill>
                <a:srgbClr val="0070C0"/>
              </a:solidFill>
            </a:endParaRPr>
          </a:p>
        </p:txBody>
      </p:sp>
      <p:sp>
        <p:nvSpPr>
          <p:cNvPr id="30" name="Content Placeholder 1"/>
          <p:cNvSpPr txBox="1">
            <a:spLocks/>
          </p:cNvSpPr>
          <p:nvPr/>
        </p:nvSpPr>
        <p:spPr>
          <a:xfrm>
            <a:off x="6332483" y="990600"/>
            <a:ext cx="2819400" cy="15621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109728" indent="0" algn="ctr" defTabSz="914400">
              <a:buFont typeface="Wingdings 3"/>
              <a:buNone/>
            </a:pPr>
            <a:r>
              <a:rPr lang="en-US" sz="1800" dirty="0" smtClean="0">
                <a:solidFill>
                  <a:srgbClr val="0070C0"/>
                </a:solidFill>
              </a:rPr>
              <a:t>The electron must slip back by exactly one radiation wavelength (or a multiple n) over one </a:t>
            </a:r>
            <a:r>
              <a:rPr lang="en-US" sz="1800" dirty="0" err="1" smtClean="0">
                <a:solidFill>
                  <a:srgbClr val="0070C0"/>
                </a:solidFill>
              </a:rPr>
              <a:t>undulator</a:t>
            </a:r>
            <a:r>
              <a:rPr lang="en-US" sz="1800" dirty="0" smtClean="0">
                <a:solidFill>
                  <a:srgbClr val="0070C0"/>
                </a:solidFill>
              </a:rPr>
              <a:t> period</a:t>
            </a:r>
            <a:endParaRPr lang="en-US" sz="1800" dirty="0">
              <a:solidFill>
                <a:srgbClr val="0070C0"/>
              </a:solidFill>
            </a:endParaRPr>
          </a:p>
        </p:txBody>
      </p:sp>
      <p:cxnSp>
        <p:nvCxnSpPr>
          <p:cNvPr id="8" name="Straight Arrow Connector 7"/>
          <p:cNvCxnSpPr/>
          <p:nvPr/>
        </p:nvCxnSpPr>
        <p:spPr>
          <a:xfrm>
            <a:off x="5257800" y="1524000"/>
            <a:ext cx="1219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791200" y="2247900"/>
            <a:ext cx="685800" cy="571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961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Resonance Condition (II)</a:t>
            </a:r>
            <a:endParaRPr lang="en-US" dirty="0"/>
          </a:p>
        </p:txBody>
      </p:sp>
      <p:graphicFrame>
        <p:nvGraphicFramePr>
          <p:cNvPr id="42" name="Object 41"/>
          <p:cNvGraphicFramePr>
            <a:graphicFrameLocks noChangeAspect="1"/>
          </p:cNvGraphicFramePr>
          <p:nvPr>
            <p:extLst>
              <p:ext uri="{D42A27DB-BD31-4B8C-83A1-F6EECF244321}">
                <p14:modId xmlns:p14="http://schemas.microsoft.com/office/powerpoint/2010/main" val="3852891203"/>
              </p:ext>
            </p:extLst>
          </p:nvPr>
        </p:nvGraphicFramePr>
        <p:xfrm>
          <a:off x="425450" y="1590675"/>
          <a:ext cx="6702425" cy="1152525"/>
        </p:xfrm>
        <a:graphic>
          <a:graphicData uri="http://schemas.openxmlformats.org/presentationml/2006/ole">
            <mc:AlternateContent xmlns:mc="http://schemas.openxmlformats.org/markup-compatibility/2006">
              <mc:Choice xmlns:v="urn:schemas-microsoft-com:vml" Requires="v">
                <p:oleObj spid="_x0000_s1137491" name="Equation" r:id="rId4" imgW="3911400" imgH="672840" progId="Equation.3">
                  <p:embed/>
                </p:oleObj>
              </mc:Choice>
              <mc:Fallback>
                <p:oleObj name="Equation" r:id="rId4" imgW="3911400" imgH="672840" progId="Equation.3">
                  <p:embed/>
                  <p:pic>
                    <p:nvPicPr>
                      <p:cNvPr id="42" name="Object 41"/>
                      <p:cNvPicPr>
                        <a:picLocks noChangeAspect="1" noChangeArrowheads="1"/>
                      </p:cNvPicPr>
                      <p:nvPr/>
                    </p:nvPicPr>
                    <p:blipFill>
                      <a:blip r:embed="rId5"/>
                      <a:srcRect/>
                      <a:stretch>
                        <a:fillRect/>
                      </a:stretch>
                    </p:blipFill>
                    <p:spPr bwMode="auto">
                      <a:xfrm>
                        <a:off x="425450" y="1590675"/>
                        <a:ext cx="6702425" cy="115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 name="TextBox 67"/>
          <p:cNvSpPr txBox="1"/>
          <p:nvPr/>
        </p:nvSpPr>
        <p:spPr>
          <a:xfrm>
            <a:off x="685800" y="3505200"/>
            <a:ext cx="2013693" cy="369332"/>
          </a:xfrm>
          <a:prstGeom prst="rect">
            <a:avLst/>
          </a:prstGeom>
          <a:noFill/>
        </p:spPr>
        <p:txBody>
          <a:bodyPr wrap="none" rtlCol="0">
            <a:spAutoFit/>
          </a:bodyPr>
          <a:lstStyle/>
          <a:p>
            <a:r>
              <a:rPr lang="en-US" i="1" dirty="0" smtClean="0"/>
              <a:t>For small angles</a:t>
            </a:r>
            <a:endParaRPr lang="en-US" i="1" dirty="0"/>
          </a:p>
        </p:txBody>
      </p:sp>
      <p:graphicFrame>
        <p:nvGraphicFramePr>
          <p:cNvPr id="69" name="Object 68"/>
          <p:cNvGraphicFramePr>
            <a:graphicFrameLocks noChangeAspect="1"/>
          </p:cNvGraphicFramePr>
          <p:nvPr>
            <p:extLst>
              <p:ext uri="{D42A27DB-BD31-4B8C-83A1-F6EECF244321}">
                <p14:modId xmlns:p14="http://schemas.microsoft.com/office/powerpoint/2010/main" val="1391612512"/>
              </p:ext>
            </p:extLst>
          </p:nvPr>
        </p:nvGraphicFramePr>
        <p:xfrm>
          <a:off x="387021" y="3860800"/>
          <a:ext cx="2584450" cy="847725"/>
        </p:xfrm>
        <a:graphic>
          <a:graphicData uri="http://schemas.openxmlformats.org/presentationml/2006/ole">
            <mc:AlternateContent xmlns:mc="http://schemas.openxmlformats.org/markup-compatibility/2006">
              <mc:Choice xmlns:v="urn:schemas-microsoft-com:vml" Requires="v">
                <p:oleObj spid="_x0000_s1137492" name="Equation" r:id="rId6" imgW="1473120" imgH="482400" progId="Equation.3">
                  <p:embed/>
                </p:oleObj>
              </mc:Choice>
              <mc:Fallback>
                <p:oleObj name="Equation" r:id="rId6" imgW="1473120" imgH="482400" progId="Equation.3">
                  <p:embed/>
                  <p:pic>
                    <p:nvPicPr>
                      <p:cNvPr id="69" name="Object 68"/>
                      <p:cNvPicPr>
                        <a:picLocks noChangeAspect="1" noChangeArrowheads="1"/>
                      </p:cNvPicPr>
                      <p:nvPr/>
                    </p:nvPicPr>
                    <p:blipFill>
                      <a:blip r:embed="rId7"/>
                      <a:srcRect/>
                      <a:stretch>
                        <a:fillRect/>
                      </a:stretch>
                    </p:blipFill>
                    <p:spPr bwMode="auto">
                      <a:xfrm>
                        <a:off x="387021" y="3860800"/>
                        <a:ext cx="2584450"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7970917"/>
              </p:ext>
            </p:extLst>
          </p:nvPr>
        </p:nvGraphicFramePr>
        <p:xfrm>
          <a:off x="2678113" y="2895600"/>
          <a:ext cx="1589087" cy="585788"/>
        </p:xfrm>
        <a:graphic>
          <a:graphicData uri="http://schemas.openxmlformats.org/presentationml/2006/ole">
            <mc:AlternateContent xmlns:mc="http://schemas.openxmlformats.org/markup-compatibility/2006">
              <mc:Choice xmlns:v="urn:schemas-microsoft-com:vml" Requires="v">
                <p:oleObj spid="_x0000_s1137493" name="Equation" r:id="rId8" imgW="1206360" imgH="444240" progId="Equation.3">
                  <p:embed/>
                </p:oleObj>
              </mc:Choice>
              <mc:Fallback>
                <p:oleObj name="Equation" r:id="rId8" imgW="1206360" imgH="444240" progId="Equation.3">
                  <p:embed/>
                  <p:pic>
                    <p:nvPicPr>
                      <p:cNvPr id="5" name="Object 4"/>
                      <p:cNvPicPr>
                        <a:picLocks noChangeAspect="1" noChangeArrowheads="1"/>
                      </p:cNvPicPr>
                      <p:nvPr/>
                    </p:nvPicPr>
                    <p:blipFill>
                      <a:blip r:embed="rId9"/>
                      <a:srcRect/>
                      <a:stretch>
                        <a:fillRect/>
                      </a:stretch>
                    </p:blipFill>
                    <p:spPr bwMode="auto">
                      <a:xfrm>
                        <a:off x="2678113" y="2895600"/>
                        <a:ext cx="1589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09447600"/>
              </p:ext>
            </p:extLst>
          </p:nvPr>
        </p:nvGraphicFramePr>
        <p:xfrm>
          <a:off x="4572000" y="990600"/>
          <a:ext cx="1428750" cy="447510"/>
        </p:xfrm>
        <a:graphic>
          <a:graphicData uri="http://schemas.openxmlformats.org/presentationml/2006/ole">
            <mc:AlternateContent xmlns:mc="http://schemas.openxmlformats.org/markup-compatibility/2006">
              <mc:Choice xmlns:v="urn:schemas-microsoft-com:vml" Requires="v">
                <p:oleObj spid="_x0000_s1137494" name="Equation" r:id="rId10" imgW="1257120" imgH="393480" progId="Equation.3">
                  <p:embed/>
                </p:oleObj>
              </mc:Choice>
              <mc:Fallback>
                <p:oleObj name="Equation" r:id="rId10" imgW="1257120" imgH="393480" progId="Equation.3">
                  <p:embed/>
                  <p:pic>
                    <p:nvPicPr>
                      <p:cNvPr id="8" name="Object 7"/>
                      <p:cNvPicPr>
                        <a:picLocks noChangeAspect="1" noChangeArrowheads="1"/>
                      </p:cNvPicPr>
                      <p:nvPr/>
                    </p:nvPicPr>
                    <p:blipFill>
                      <a:blip r:embed="rId11"/>
                      <a:srcRect/>
                      <a:stretch>
                        <a:fillRect/>
                      </a:stretch>
                    </p:blipFill>
                    <p:spPr bwMode="auto">
                      <a:xfrm>
                        <a:off x="4572000" y="990600"/>
                        <a:ext cx="1428750" cy="447510"/>
                      </a:xfrm>
                      <a:prstGeom prst="rect">
                        <a:avLst/>
                      </a:prstGeom>
                      <a:noFill/>
                      <a:ln>
                        <a:noFill/>
                      </a:ln>
                    </p:spPr>
                  </p:pic>
                </p:oleObj>
              </mc:Fallback>
            </mc:AlternateContent>
          </a:graphicData>
        </a:graphic>
      </p:graphicFrame>
      <p:cxnSp>
        <p:nvCxnSpPr>
          <p:cNvPr id="74" name="Straight Arrow Connector 73"/>
          <p:cNvCxnSpPr/>
          <p:nvPr/>
        </p:nvCxnSpPr>
        <p:spPr>
          <a:xfrm flipH="1" flipV="1">
            <a:off x="3276600" y="2133600"/>
            <a:ext cx="0" cy="82800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5029200" y="1437000"/>
            <a:ext cx="0" cy="46800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2104733105"/>
              </p:ext>
            </p:extLst>
          </p:nvPr>
        </p:nvGraphicFramePr>
        <p:xfrm>
          <a:off x="990600" y="4779963"/>
          <a:ext cx="1673225" cy="477837"/>
        </p:xfrm>
        <a:graphic>
          <a:graphicData uri="http://schemas.openxmlformats.org/presentationml/2006/ole">
            <mc:AlternateContent xmlns:mc="http://schemas.openxmlformats.org/markup-compatibility/2006">
              <mc:Choice xmlns:v="urn:schemas-microsoft-com:vml" Requires="v">
                <p:oleObj spid="_x0000_s1137495" name="Equation" r:id="rId12" imgW="1473120" imgH="419040" progId="Equation.3">
                  <p:embed/>
                </p:oleObj>
              </mc:Choice>
              <mc:Fallback>
                <p:oleObj name="Equation" r:id="rId12" imgW="1473120" imgH="419040" progId="Equation.3">
                  <p:embed/>
                  <p:pic>
                    <p:nvPicPr>
                      <p:cNvPr id="11" name="Object 10"/>
                      <p:cNvPicPr>
                        <a:picLocks noChangeAspect="1" noChangeArrowheads="1"/>
                      </p:cNvPicPr>
                      <p:nvPr/>
                    </p:nvPicPr>
                    <p:blipFill>
                      <a:blip r:embed="rId13"/>
                      <a:srcRect/>
                      <a:stretch>
                        <a:fillRect/>
                      </a:stretch>
                    </p:blipFill>
                    <p:spPr bwMode="auto">
                      <a:xfrm>
                        <a:off x="990600" y="4779963"/>
                        <a:ext cx="16732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6" name="Straight Arrow Connector 75"/>
          <p:cNvCxnSpPr/>
          <p:nvPr/>
        </p:nvCxnSpPr>
        <p:spPr>
          <a:xfrm flipH="1" flipV="1">
            <a:off x="1676400" y="4397125"/>
            <a:ext cx="0" cy="54000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63512" y="1981200"/>
            <a:ext cx="303288" cy="276999"/>
          </a:xfrm>
          <a:prstGeom prst="rect">
            <a:avLst/>
          </a:prstGeom>
          <a:noFill/>
        </p:spPr>
        <p:txBody>
          <a:bodyPr wrap="none" rtlCol="0">
            <a:spAutoFit/>
          </a:bodyPr>
          <a:lstStyle/>
          <a:p>
            <a:r>
              <a:rPr lang="en-US" sz="1200" i="1" dirty="0" smtClean="0"/>
              <a:t>w</a:t>
            </a:r>
            <a:endParaRPr lang="de-CH" sz="1200" i="1" dirty="0"/>
          </a:p>
        </p:txBody>
      </p:sp>
      <mc:AlternateContent xmlns:mc="http://schemas.openxmlformats.org/markup-compatibility/2006" xmlns:a14="http://schemas.microsoft.com/office/drawing/2010/main">
        <mc:Choice Requires="a14">
          <p:sp>
            <p:nvSpPr>
              <p:cNvPr id="4" name="TextBox 3"/>
              <p:cNvSpPr txBox="1"/>
              <p:nvPr/>
            </p:nvSpPr>
            <p:spPr>
              <a:xfrm>
                <a:off x="509126" y="1040368"/>
                <a:ext cx="2746456" cy="3847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0" i="1" smtClean="0">
                          <a:latin typeface="Cambria Math" panose="02040503050406030204" pitchFamily="18" charset="0"/>
                        </a:rPr>
                        <m:t>𝑛</m:t>
                      </m:r>
                      <m:r>
                        <a:rPr lang="en-US" sz="2500" b="0" i="1" smtClean="0">
                          <a:latin typeface="Cambria Math" panose="02040503050406030204" pitchFamily="18" charset="0"/>
                        </a:rPr>
                        <m:t>𝜆</m:t>
                      </m:r>
                      <m:r>
                        <a:rPr lang="en-US" sz="2500" b="0" i="1" smtClean="0">
                          <a:latin typeface="Cambria Math" panose="02040503050406030204" pitchFamily="18" charset="0"/>
                        </a:rPr>
                        <m:t>=</m:t>
                      </m:r>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𝑅</m:t>
                          </m:r>
                        </m:e>
                        <m:sub>
                          <m:r>
                            <a:rPr lang="en-US" sz="2500" b="0" i="1" smtClean="0">
                              <a:latin typeface="Cambria Math" panose="02040503050406030204" pitchFamily="18" charset="0"/>
                            </a:rPr>
                            <m:t>𝑤</m:t>
                          </m:r>
                        </m:sub>
                      </m:sSub>
                      <m:r>
                        <a:rPr lang="en-US" sz="2500" b="0" i="1" smtClean="0">
                          <a:latin typeface="Cambria Math" panose="02040503050406030204" pitchFamily="18" charset="0"/>
                        </a:rPr>
                        <m:t>−</m:t>
                      </m:r>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𝜆</m:t>
                          </m:r>
                        </m:e>
                        <m:sub>
                          <m:r>
                            <a:rPr lang="en-US" sz="2500" b="0" i="1" smtClean="0">
                              <a:latin typeface="Cambria Math" panose="02040503050406030204" pitchFamily="18" charset="0"/>
                            </a:rPr>
                            <m:t>𝑢</m:t>
                          </m:r>
                        </m:sub>
                      </m:sSub>
                      <m:func>
                        <m:funcPr>
                          <m:ctrlPr>
                            <a:rPr lang="en-US" sz="2500" b="0" i="1" smtClean="0">
                              <a:latin typeface="Cambria Math" panose="02040503050406030204" pitchFamily="18" charset="0"/>
                            </a:rPr>
                          </m:ctrlPr>
                        </m:funcPr>
                        <m:fName>
                          <m:r>
                            <m:rPr>
                              <m:sty m:val="p"/>
                            </m:rPr>
                            <a:rPr lang="en-US" sz="2500" b="0" i="0" smtClean="0">
                              <a:latin typeface="Cambria Math" panose="02040503050406030204" pitchFamily="18" charset="0"/>
                            </a:rPr>
                            <m:t>cos</m:t>
                          </m:r>
                        </m:fName>
                        <m:e>
                          <m:r>
                            <a:rPr lang="en-US" sz="2500" b="0" i="1" smtClean="0">
                              <a:latin typeface="Cambria Math" panose="02040503050406030204" pitchFamily="18" charset="0"/>
                              <a:ea typeface="Cambria Math" panose="02040503050406030204" pitchFamily="18" charset="0"/>
                            </a:rPr>
                            <m:t>𝜃</m:t>
                          </m:r>
                        </m:e>
                      </m:func>
                    </m:oMath>
                  </m:oMathPara>
                </a14:m>
                <a:endParaRPr lang="de-CH" sz="2500" dirty="0"/>
              </a:p>
            </p:txBody>
          </p:sp>
        </mc:Choice>
        <mc:Fallback xmlns="">
          <p:sp>
            <p:nvSpPr>
              <p:cNvPr id="4" name="TextBox 3"/>
              <p:cNvSpPr txBox="1">
                <a:spLocks noRot="1" noChangeAspect="1" noMove="1" noResize="1" noEditPoints="1" noAdjustHandles="1" noChangeArrowheads="1" noChangeShapeType="1" noTextEdit="1"/>
              </p:cNvSpPr>
              <p:nvPr/>
            </p:nvSpPr>
            <p:spPr>
              <a:xfrm>
                <a:off x="509126" y="1040368"/>
                <a:ext cx="2746456" cy="384721"/>
              </a:xfrm>
              <a:prstGeom prst="rect">
                <a:avLst/>
              </a:prstGeom>
              <a:blipFill>
                <a:blip r:embed="rId14"/>
                <a:stretch>
                  <a:fillRect l="-2000" r="-1333" b="-6349"/>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029200" y="3575882"/>
                <a:ext cx="3360214" cy="767518"/>
              </a:xfrm>
              <a:prstGeom prst="rect">
                <a:avLst/>
              </a:prstGeom>
              <a:gradFill>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𝜆</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b>
                            <m:sSubPr>
                              <m:ctrlPr>
                                <a:rPr lang="en-US" sz="2200" i="1">
                                  <a:latin typeface="Cambria Math" panose="02040503050406030204" pitchFamily="18" charset="0"/>
                                </a:rPr>
                              </m:ctrlPr>
                            </m:sSubPr>
                            <m:e>
                              <m:r>
                                <a:rPr lang="en-US" sz="2200" i="1">
                                  <a:latin typeface="Cambria Math" panose="02040503050406030204" pitchFamily="18" charset="0"/>
                                </a:rPr>
                                <m:t>𝜆</m:t>
                              </m:r>
                            </m:e>
                            <m:sub>
                              <m:r>
                                <a:rPr lang="en-US" sz="2200" i="1">
                                  <a:latin typeface="Cambria Math" panose="02040503050406030204" pitchFamily="18" charset="0"/>
                                </a:rPr>
                                <m:t>𝑢</m:t>
                              </m:r>
                            </m:sub>
                          </m:sSub>
                        </m:num>
                        <m:den>
                          <m:r>
                            <a:rPr lang="en-US" sz="2200" b="0" i="1" smtClean="0">
                              <a:latin typeface="Cambria Math" panose="02040503050406030204" pitchFamily="18" charset="0"/>
                            </a:rPr>
                            <m:t>2</m:t>
                          </m:r>
                          <m:r>
                            <a:rPr lang="en-US" sz="2200" b="0" i="1" smtClean="0">
                              <a:latin typeface="Cambria Math" panose="02040503050406030204" pitchFamily="18" charset="0"/>
                            </a:rPr>
                            <m:t>𝑛</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𝛾</m:t>
                              </m:r>
                            </m:e>
                            <m:sup>
                              <m:r>
                                <a:rPr lang="en-US" sz="2200" b="0" i="1" smtClean="0">
                                  <a:latin typeface="Cambria Math" panose="02040503050406030204" pitchFamily="18" charset="0"/>
                                </a:rPr>
                                <m:t>2</m:t>
                              </m:r>
                            </m:sup>
                          </m:sSup>
                        </m:den>
                      </m:f>
                      <m:d>
                        <m:dPr>
                          <m:ctrlPr>
                            <a:rPr lang="en-US" sz="2200" b="0" i="1" smtClean="0">
                              <a:latin typeface="Cambria Math" panose="02040503050406030204" pitchFamily="18" charset="0"/>
                            </a:rPr>
                          </m:ctrlPr>
                        </m:dPr>
                        <m:e>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𝐾</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2</m:t>
                              </m:r>
                            </m:den>
                          </m:f>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𝜃</m:t>
                              </m:r>
                            </m:e>
                            <m:sup>
                              <m:r>
                                <a:rPr lang="en-US" sz="2200" b="0" i="1" smtClean="0">
                                  <a:latin typeface="Cambria Math" panose="02040503050406030204" pitchFamily="18" charset="0"/>
                                </a:rPr>
                                <m:t>2</m:t>
                              </m:r>
                            </m:sup>
                          </m:sSup>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𝛾</m:t>
                              </m:r>
                            </m:e>
                            <m:sup>
                              <m:r>
                                <a:rPr lang="en-US" sz="2200" b="0" i="1" smtClean="0">
                                  <a:latin typeface="Cambria Math" panose="02040503050406030204" pitchFamily="18" charset="0"/>
                                </a:rPr>
                                <m:t>2</m:t>
                              </m:r>
                            </m:sup>
                          </m:sSup>
                        </m:e>
                      </m:d>
                    </m:oMath>
                  </m:oMathPara>
                </a14:m>
                <a:endParaRPr lang="de-CH" sz="22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029200" y="3575882"/>
                <a:ext cx="3360214" cy="767518"/>
              </a:xfrm>
              <a:prstGeom prst="rect">
                <a:avLst/>
              </a:prstGeom>
              <a:blipFill>
                <a:blip r:embed="rId15"/>
                <a:stretch>
                  <a:fillRect/>
                </a:stretch>
              </a:blipFill>
            </p:spPr>
            <p:txBody>
              <a:bodyPr/>
              <a:lstStyle/>
              <a:p>
                <a:r>
                  <a:rPr lang="de-CH">
                    <a:noFill/>
                  </a:rPr>
                  <a:t> </a:t>
                </a:r>
              </a:p>
            </p:txBody>
          </p:sp>
        </mc:Fallback>
      </mc:AlternateContent>
      <p:sp>
        <p:nvSpPr>
          <p:cNvPr id="7" name="Right Brace 6"/>
          <p:cNvSpPr/>
          <p:nvPr/>
        </p:nvSpPr>
        <p:spPr>
          <a:xfrm rot="3420000">
            <a:off x="4639112" y="1641264"/>
            <a:ext cx="258524" cy="3753016"/>
          </a:xfrm>
          <a:prstGeom prst="righ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9" name="TextBox 8"/>
          <p:cNvSpPr txBox="1"/>
          <p:nvPr/>
        </p:nvSpPr>
        <p:spPr>
          <a:xfrm>
            <a:off x="3367513" y="4724400"/>
            <a:ext cx="5471687" cy="1077218"/>
          </a:xfrm>
          <a:prstGeom prst="rect">
            <a:avLst/>
          </a:prstGeom>
          <a:noFill/>
        </p:spPr>
        <p:txBody>
          <a:bodyPr wrap="square" rtlCol="0">
            <a:spAutoFit/>
          </a:bodyPr>
          <a:lstStyle/>
          <a:p>
            <a:r>
              <a:rPr lang="en-US" dirty="0" smtClean="0"/>
              <a:t>Wavelength increases with emission direction</a:t>
            </a:r>
            <a:r>
              <a:rPr lang="en-US" i="1" dirty="0" smtClean="0"/>
              <a:t> </a:t>
            </a:r>
            <a:r>
              <a:rPr lang="en-US" i="1" dirty="0" smtClean="0">
                <a:sym typeface="Symbol" panose="05050102010706020507" pitchFamily="18" charset="2"/>
              </a:rPr>
              <a:t></a:t>
            </a:r>
            <a:endParaRPr lang="en-US" i="1" dirty="0" smtClean="0"/>
          </a:p>
          <a:p>
            <a:pPr>
              <a:spcBef>
                <a:spcPts val="1200"/>
              </a:spcBef>
            </a:pPr>
            <a:r>
              <a:rPr lang="en-US" dirty="0" smtClean="0"/>
              <a:t>In the forward direction (</a:t>
            </a:r>
            <a:r>
              <a:rPr lang="en-US" i="1" dirty="0" smtClean="0">
                <a:sym typeface="Symbol" panose="05050102010706020507" pitchFamily="18" charset="2"/>
              </a:rPr>
              <a:t>=0</a:t>
            </a:r>
            <a:r>
              <a:rPr lang="en-US" dirty="0" smtClean="0">
                <a:sym typeface="Symbol" panose="05050102010706020507" pitchFamily="18" charset="2"/>
              </a:rPr>
              <a:t>) we obtain the so-called resonance condition</a:t>
            </a:r>
            <a:endParaRPr lang="de-CH" dirty="0"/>
          </a:p>
        </p:txBody>
      </p:sp>
      <mc:AlternateContent xmlns:mc="http://schemas.openxmlformats.org/markup-compatibility/2006" xmlns:a14="http://schemas.microsoft.com/office/drawing/2010/main">
        <mc:Choice Requires="a14">
          <p:sp>
            <p:nvSpPr>
              <p:cNvPr id="23" name="TextBox 22"/>
              <p:cNvSpPr txBox="1"/>
              <p:nvPr/>
            </p:nvSpPr>
            <p:spPr>
              <a:xfrm>
                <a:off x="4953000" y="5757238"/>
                <a:ext cx="2931508" cy="872162"/>
              </a:xfrm>
              <a:prstGeom prst="rect">
                <a:avLst/>
              </a:prstGeom>
              <a:gradFill>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rPr>
                          </m:ctrlPr>
                        </m:sSubPr>
                        <m:e>
                          <m:r>
                            <a:rPr lang="en-US" sz="2500" i="1">
                              <a:latin typeface="Cambria Math" panose="02040503050406030204" pitchFamily="18" charset="0"/>
                            </a:rPr>
                            <m:t>𝜆</m:t>
                          </m:r>
                        </m:e>
                        <m:sub>
                          <m:r>
                            <a:rPr lang="en-US" sz="2500" b="0" i="1" smtClean="0">
                              <a:latin typeface="Cambria Math" panose="02040503050406030204" pitchFamily="18" charset="0"/>
                            </a:rPr>
                            <m:t>𝑅</m:t>
                          </m:r>
                        </m:sub>
                      </m:sSub>
                      <m:r>
                        <a:rPr lang="en-US" sz="2500" b="0" i="1" smtClean="0">
                          <a:latin typeface="Cambria Math" panose="02040503050406030204" pitchFamily="18" charset="0"/>
                        </a:rPr>
                        <m:t>=</m:t>
                      </m:r>
                      <m:f>
                        <m:fPr>
                          <m:ctrlPr>
                            <a:rPr lang="en-US" sz="2500" b="0" i="1" smtClean="0">
                              <a:latin typeface="Cambria Math" panose="02040503050406030204" pitchFamily="18" charset="0"/>
                            </a:rPr>
                          </m:ctrlPr>
                        </m:fPr>
                        <m:num>
                          <m:sSub>
                            <m:sSubPr>
                              <m:ctrlPr>
                                <a:rPr lang="en-US" sz="2500" i="1">
                                  <a:latin typeface="Cambria Math" panose="02040503050406030204" pitchFamily="18" charset="0"/>
                                </a:rPr>
                              </m:ctrlPr>
                            </m:sSubPr>
                            <m:e>
                              <m:r>
                                <a:rPr lang="en-US" sz="2500" i="1">
                                  <a:latin typeface="Cambria Math" panose="02040503050406030204" pitchFamily="18" charset="0"/>
                                </a:rPr>
                                <m:t>𝜆</m:t>
                              </m:r>
                            </m:e>
                            <m:sub>
                              <m:r>
                                <a:rPr lang="en-US" sz="2500" i="1">
                                  <a:latin typeface="Cambria Math" panose="02040503050406030204" pitchFamily="18" charset="0"/>
                                </a:rPr>
                                <m:t>𝑢</m:t>
                              </m:r>
                            </m:sub>
                          </m:sSub>
                        </m:num>
                        <m:den>
                          <m:r>
                            <a:rPr lang="en-US" sz="2500" b="0" i="1" smtClean="0">
                              <a:latin typeface="Cambria Math" panose="02040503050406030204" pitchFamily="18" charset="0"/>
                            </a:rPr>
                            <m:t>2</m:t>
                          </m:r>
                          <m:r>
                            <a:rPr lang="en-US" sz="2500" b="0" i="1" smtClean="0">
                              <a:latin typeface="Cambria Math" panose="02040503050406030204" pitchFamily="18" charset="0"/>
                            </a:rPr>
                            <m:t>𝑛</m:t>
                          </m:r>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ea typeface="Cambria Math" panose="02040503050406030204" pitchFamily="18" charset="0"/>
                                </a:rPr>
                                <m:t>𝛾</m:t>
                              </m:r>
                            </m:e>
                            <m:sup>
                              <m:r>
                                <a:rPr lang="en-US" sz="2500" b="0" i="1" smtClean="0">
                                  <a:latin typeface="Cambria Math" panose="02040503050406030204" pitchFamily="18" charset="0"/>
                                </a:rPr>
                                <m:t>2</m:t>
                              </m:r>
                            </m:sup>
                          </m:sSup>
                        </m:den>
                      </m:f>
                      <m:d>
                        <m:dPr>
                          <m:ctrlPr>
                            <a:rPr lang="en-US" sz="2500" b="0" i="1" smtClean="0">
                              <a:latin typeface="Cambria Math" panose="02040503050406030204" pitchFamily="18" charset="0"/>
                            </a:rPr>
                          </m:ctrlPr>
                        </m:dPr>
                        <m:e>
                          <m:r>
                            <a:rPr lang="en-US" sz="2500" b="0" i="1" smtClean="0">
                              <a:latin typeface="Cambria Math" panose="02040503050406030204" pitchFamily="18" charset="0"/>
                            </a:rPr>
                            <m:t>1+</m:t>
                          </m:r>
                          <m:f>
                            <m:fPr>
                              <m:ctrlPr>
                                <a:rPr lang="en-US" sz="2500" b="0" i="1" smtClean="0">
                                  <a:latin typeface="Cambria Math" panose="02040503050406030204" pitchFamily="18" charset="0"/>
                                </a:rPr>
                              </m:ctrlPr>
                            </m:fPr>
                            <m:num>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𝐾</m:t>
                                  </m:r>
                                </m:e>
                                <m:sup>
                                  <m:r>
                                    <a:rPr lang="en-US" sz="2500" b="0" i="1" smtClean="0">
                                      <a:latin typeface="Cambria Math" panose="02040503050406030204" pitchFamily="18" charset="0"/>
                                    </a:rPr>
                                    <m:t>2</m:t>
                                  </m:r>
                                </m:sup>
                              </m:sSup>
                            </m:num>
                            <m:den>
                              <m:r>
                                <a:rPr lang="en-US" sz="2500" b="0" i="1" smtClean="0">
                                  <a:latin typeface="Cambria Math" panose="02040503050406030204" pitchFamily="18" charset="0"/>
                                </a:rPr>
                                <m:t>2</m:t>
                              </m:r>
                            </m:den>
                          </m:f>
                        </m:e>
                      </m:d>
                    </m:oMath>
                  </m:oMathPara>
                </a14:m>
                <a:endParaRPr lang="de-CH" sz="2500" dirty="0"/>
              </a:p>
            </p:txBody>
          </p:sp>
        </mc:Choice>
        <mc:Fallback xmlns="">
          <p:sp>
            <p:nvSpPr>
              <p:cNvPr id="23" name="TextBox 22"/>
              <p:cNvSpPr txBox="1">
                <a:spLocks noRot="1" noChangeAspect="1" noMove="1" noResize="1" noEditPoints="1" noAdjustHandles="1" noChangeArrowheads="1" noChangeShapeType="1" noTextEdit="1"/>
              </p:cNvSpPr>
              <p:nvPr/>
            </p:nvSpPr>
            <p:spPr>
              <a:xfrm>
                <a:off x="4953000" y="5757238"/>
                <a:ext cx="2931508" cy="872162"/>
              </a:xfrm>
              <a:prstGeom prst="rect">
                <a:avLst/>
              </a:prstGeom>
              <a:blipFill>
                <a:blip r:embed="rId16"/>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2969118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smtClean="0"/>
              <a:t>The radiation wavelength is much shorter than </a:t>
            </a:r>
            <a:r>
              <a:rPr lang="en-US" sz="2000" dirty="0" err="1" smtClean="0"/>
              <a:t>undulator</a:t>
            </a:r>
            <a:r>
              <a:rPr lang="en-US" sz="2000" dirty="0" smtClean="0"/>
              <a:t> wavelength (</a:t>
            </a:r>
            <a:r>
              <a:rPr lang="en-US" sz="2000" i="1" dirty="0" smtClean="0">
                <a:sym typeface="Symbol" panose="05050102010706020507" pitchFamily="18" charset="2"/>
              </a:rPr>
              <a:t></a:t>
            </a:r>
            <a:r>
              <a:rPr lang="en-US" sz="2000" i="1" baseline="30000" dirty="0" smtClean="0">
                <a:sym typeface="Symbol" panose="05050102010706020507" pitchFamily="18" charset="2"/>
              </a:rPr>
              <a:t>2</a:t>
            </a:r>
            <a:r>
              <a:rPr lang="en-US" sz="2000" dirty="0" smtClean="0">
                <a:sym typeface="Symbol" panose="05050102010706020507" pitchFamily="18" charset="2"/>
              </a:rPr>
              <a:t> factor)</a:t>
            </a:r>
          </a:p>
          <a:p>
            <a:endParaRPr lang="en-US" sz="2000" dirty="0" smtClean="0"/>
          </a:p>
          <a:p>
            <a:r>
              <a:rPr lang="en-US" sz="2000" dirty="0" smtClean="0"/>
              <a:t>The </a:t>
            </a:r>
            <a:r>
              <a:rPr lang="en-US" sz="2000" dirty="0"/>
              <a:t>wavelength can be controlled by </a:t>
            </a:r>
          </a:p>
          <a:p>
            <a:pPr lvl="1"/>
            <a:r>
              <a:rPr lang="en-US" b="1" dirty="0">
                <a:solidFill>
                  <a:srgbClr val="FF0000"/>
                </a:solidFill>
              </a:rPr>
              <a:t>Changing the electron beam energy,</a:t>
            </a:r>
          </a:p>
          <a:p>
            <a:pPr lvl="1"/>
            <a:r>
              <a:rPr lang="en-US" b="1" dirty="0">
                <a:solidFill>
                  <a:srgbClr val="FF0000"/>
                </a:solidFill>
              </a:rPr>
              <a:t>Varying the magnetic field </a:t>
            </a:r>
            <a:r>
              <a:rPr lang="en-US" dirty="0"/>
              <a:t>(requires K significantly larger than 1)</a:t>
            </a:r>
          </a:p>
          <a:p>
            <a:endParaRPr lang="en-US" sz="2000" dirty="0" smtClean="0"/>
          </a:p>
          <a:p>
            <a:r>
              <a:rPr lang="en-US" sz="2000" dirty="0" smtClean="0"/>
              <a:t>Example (</a:t>
            </a:r>
            <a:r>
              <a:rPr lang="en-US" sz="2000" dirty="0" err="1" smtClean="0"/>
              <a:t>SwissFEL</a:t>
            </a:r>
            <a:r>
              <a:rPr lang="en-US" sz="2000" dirty="0" smtClean="0"/>
              <a:t>): </a:t>
            </a:r>
            <a:r>
              <a:rPr lang="en-US" sz="2000" dirty="0"/>
              <a:t>an </a:t>
            </a:r>
            <a:r>
              <a:rPr lang="en-US" sz="2000" dirty="0" err="1"/>
              <a:t>undulator</a:t>
            </a:r>
            <a:r>
              <a:rPr lang="en-US" sz="2000" dirty="0"/>
              <a:t> period of 15 mm, a K-value of 1.2 and an energy of 5.8 GeV (</a:t>
            </a:r>
            <a:r>
              <a:rPr lang="en-US" sz="2000" dirty="0">
                <a:latin typeface="Symbol" charset="2"/>
                <a:cs typeface="Symbol" charset="2"/>
              </a:rPr>
              <a:t>g</a:t>
            </a:r>
            <a:r>
              <a:rPr lang="en-US" sz="2000" dirty="0"/>
              <a:t>=11000) would give 1 Å radiation</a:t>
            </a:r>
          </a:p>
        </p:txBody>
      </p:sp>
      <p:sp>
        <p:nvSpPr>
          <p:cNvPr id="3" name="Title 2"/>
          <p:cNvSpPr>
            <a:spLocks noGrp="1"/>
          </p:cNvSpPr>
          <p:nvPr>
            <p:ph type="title"/>
          </p:nvPr>
        </p:nvSpPr>
        <p:spPr/>
        <p:txBody>
          <a:bodyPr/>
          <a:lstStyle/>
          <a:p>
            <a:r>
              <a:rPr lang="en-US" dirty="0"/>
              <a:t>The </a:t>
            </a:r>
            <a:r>
              <a:rPr lang="en-US" dirty="0" smtClean="0"/>
              <a:t>Resonant </a:t>
            </a:r>
            <a:r>
              <a:rPr lang="en-US" dirty="0"/>
              <a:t>Wavelength</a:t>
            </a:r>
          </a:p>
        </p:txBody>
      </p:sp>
      <mc:AlternateContent xmlns:mc="http://schemas.openxmlformats.org/markup-compatibility/2006" xmlns:a14="http://schemas.microsoft.com/office/drawing/2010/main">
        <mc:Choice Requires="a14">
          <p:sp>
            <p:nvSpPr>
              <p:cNvPr id="9" name="TextBox 8"/>
              <p:cNvSpPr txBox="1"/>
              <p:nvPr/>
            </p:nvSpPr>
            <p:spPr>
              <a:xfrm>
                <a:off x="3106246" y="4995238"/>
                <a:ext cx="2931508" cy="872162"/>
              </a:xfrm>
              <a:prstGeom prst="rect">
                <a:avLst/>
              </a:prstGeom>
              <a:gradFill>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rPr>
                          </m:ctrlPr>
                        </m:sSubPr>
                        <m:e>
                          <m:r>
                            <a:rPr lang="en-US" sz="2500" i="1">
                              <a:latin typeface="Cambria Math" panose="02040503050406030204" pitchFamily="18" charset="0"/>
                            </a:rPr>
                            <m:t>𝜆</m:t>
                          </m:r>
                        </m:e>
                        <m:sub>
                          <m:r>
                            <a:rPr lang="en-US" sz="2500" b="0" i="1" smtClean="0">
                              <a:latin typeface="Cambria Math" panose="02040503050406030204" pitchFamily="18" charset="0"/>
                            </a:rPr>
                            <m:t>𝑅</m:t>
                          </m:r>
                        </m:sub>
                      </m:sSub>
                      <m:r>
                        <a:rPr lang="en-US" sz="2500" b="0" i="1" smtClean="0">
                          <a:latin typeface="Cambria Math" panose="02040503050406030204" pitchFamily="18" charset="0"/>
                        </a:rPr>
                        <m:t>=</m:t>
                      </m:r>
                      <m:f>
                        <m:fPr>
                          <m:ctrlPr>
                            <a:rPr lang="en-US" sz="2500" b="0" i="1" smtClean="0">
                              <a:latin typeface="Cambria Math" panose="02040503050406030204" pitchFamily="18" charset="0"/>
                            </a:rPr>
                          </m:ctrlPr>
                        </m:fPr>
                        <m:num>
                          <m:sSub>
                            <m:sSubPr>
                              <m:ctrlPr>
                                <a:rPr lang="en-US" sz="2500" i="1">
                                  <a:latin typeface="Cambria Math" panose="02040503050406030204" pitchFamily="18" charset="0"/>
                                </a:rPr>
                              </m:ctrlPr>
                            </m:sSubPr>
                            <m:e>
                              <m:r>
                                <a:rPr lang="en-US" sz="2500" i="1">
                                  <a:latin typeface="Cambria Math" panose="02040503050406030204" pitchFamily="18" charset="0"/>
                                </a:rPr>
                                <m:t>𝜆</m:t>
                              </m:r>
                            </m:e>
                            <m:sub>
                              <m:r>
                                <a:rPr lang="en-US" sz="2500" i="1">
                                  <a:latin typeface="Cambria Math" panose="02040503050406030204" pitchFamily="18" charset="0"/>
                                </a:rPr>
                                <m:t>𝑢</m:t>
                              </m:r>
                            </m:sub>
                          </m:sSub>
                        </m:num>
                        <m:den>
                          <m:r>
                            <a:rPr lang="en-US" sz="2500" b="0" i="1" smtClean="0">
                              <a:latin typeface="Cambria Math" panose="02040503050406030204" pitchFamily="18" charset="0"/>
                            </a:rPr>
                            <m:t>2</m:t>
                          </m:r>
                          <m:r>
                            <a:rPr lang="en-US" sz="2500" b="0" i="1" smtClean="0">
                              <a:latin typeface="Cambria Math" panose="02040503050406030204" pitchFamily="18" charset="0"/>
                            </a:rPr>
                            <m:t>𝑛</m:t>
                          </m:r>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ea typeface="Cambria Math" panose="02040503050406030204" pitchFamily="18" charset="0"/>
                                </a:rPr>
                                <m:t>𝛾</m:t>
                              </m:r>
                            </m:e>
                            <m:sup>
                              <m:r>
                                <a:rPr lang="en-US" sz="2500" b="0" i="1" smtClean="0">
                                  <a:latin typeface="Cambria Math" panose="02040503050406030204" pitchFamily="18" charset="0"/>
                                </a:rPr>
                                <m:t>2</m:t>
                              </m:r>
                            </m:sup>
                          </m:sSup>
                        </m:den>
                      </m:f>
                      <m:d>
                        <m:dPr>
                          <m:ctrlPr>
                            <a:rPr lang="en-US" sz="2500" b="0" i="1" smtClean="0">
                              <a:latin typeface="Cambria Math" panose="02040503050406030204" pitchFamily="18" charset="0"/>
                            </a:rPr>
                          </m:ctrlPr>
                        </m:dPr>
                        <m:e>
                          <m:r>
                            <a:rPr lang="en-US" sz="2500" b="0" i="1" smtClean="0">
                              <a:latin typeface="Cambria Math" panose="02040503050406030204" pitchFamily="18" charset="0"/>
                            </a:rPr>
                            <m:t>1+</m:t>
                          </m:r>
                          <m:f>
                            <m:fPr>
                              <m:ctrlPr>
                                <a:rPr lang="en-US" sz="2500" b="0" i="1" smtClean="0">
                                  <a:latin typeface="Cambria Math" panose="02040503050406030204" pitchFamily="18" charset="0"/>
                                </a:rPr>
                              </m:ctrlPr>
                            </m:fPr>
                            <m:num>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𝐾</m:t>
                                  </m:r>
                                </m:e>
                                <m:sup>
                                  <m:r>
                                    <a:rPr lang="en-US" sz="2500" b="0" i="1" smtClean="0">
                                      <a:latin typeface="Cambria Math" panose="02040503050406030204" pitchFamily="18" charset="0"/>
                                    </a:rPr>
                                    <m:t>2</m:t>
                                  </m:r>
                                </m:sup>
                              </m:sSup>
                            </m:num>
                            <m:den>
                              <m:r>
                                <a:rPr lang="en-US" sz="2500" b="0" i="1" smtClean="0">
                                  <a:latin typeface="Cambria Math" panose="02040503050406030204" pitchFamily="18" charset="0"/>
                                </a:rPr>
                                <m:t>2</m:t>
                              </m:r>
                            </m:den>
                          </m:f>
                        </m:e>
                      </m:d>
                    </m:oMath>
                  </m:oMathPara>
                </a14:m>
                <a:endParaRPr lang="de-CH" sz="2500" dirty="0"/>
              </a:p>
            </p:txBody>
          </p:sp>
        </mc:Choice>
        <mc:Fallback xmlns="">
          <p:sp>
            <p:nvSpPr>
              <p:cNvPr id="9" name="TextBox 8"/>
              <p:cNvSpPr txBox="1">
                <a:spLocks noRot="1" noChangeAspect="1" noMove="1" noResize="1" noEditPoints="1" noAdjustHandles="1" noChangeArrowheads="1" noChangeShapeType="1" noTextEdit="1"/>
              </p:cNvSpPr>
              <p:nvPr/>
            </p:nvSpPr>
            <p:spPr>
              <a:xfrm>
                <a:off x="3106246" y="4995238"/>
                <a:ext cx="2931508" cy="872162"/>
              </a:xfrm>
              <a:prstGeom prst="rect">
                <a:avLst/>
              </a:prstGeom>
              <a:blipFill>
                <a:blip r:embed="rId3"/>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820302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229600" cy="792162"/>
          </a:xfrm>
        </p:spPr>
        <p:txBody>
          <a:bodyPr>
            <a:noAutofit/>
          </a:bodyPr>
          <a:lstStyle/>
          <a:p>
            <a:pPr algn="ctr"/>
            <a:r>
              <a:rPr lang="en-US" sz="4800" dirty="0" smtClean="0">
                <a:solidFill>
                  <a:schemeClr val="tx1"/>
                </a:solidFill>
              </a:rPr>
              <a:t>Free-electron lasers</a:t>
            </a:r>
            <a:endParaRPr lang="en-US" sz="4800" dirty="0">
              <a:solidFill>
                <a:schemeClr val="tx1"/>
              </a:solidFill>
            </a:endParaRPr>
          </a:p>
        </p:txBody>
      </p:sp>
    </p:spTree>
    <p:extLst>
      <p:ext uri="{BB962C8B-B14F-4D97-AF65-F5344CB8AC3E}">
        <p14:creationId xmlns:p14="http://schemas.microsoft.com/office/powerpoint/2010/main" val="1918908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4940491"/>
          </a:xfrm>
        </p:spPr>
        <p:txBody>
          <a:bodyPr>
            <a:noAutofit/>
          </a:bodyPr>
          <a:lstStyle/>
          <a:p>
            <a:pPr>
              <a:spcBef>
                <a:spcPts val="1200"/>
              </a:spcBef>
            </a:pPr>
            <a:r>
              <a:rPr lang="en-US" sz="1800" dirty="0" smtClean="0"/>
              <a:t>In </a:t>
            </a:r>
            <a:r>
              <a:rPr lang="en-US" sz="1800" dirty="0"/>
              <a:t>an FEL, there is not only a coherent contribution of the </a:t>
            </a:r>
            <a:r>
              <a:rPr lang="en-US" sz="1800" dirty="0" smtClean="0"/>
              <a:t>radiation produced </a:t>
            </a:r>
            <a:r>
              <a:rPr lang="en-US" sz="1800" dirty="0"/>
              <a:t>in each </a:t>
            </a:r>
            <a:r>
              <a:rPr lang="en-US" sz="1800" dirty="0" err="1"/>
              <a:t>undulator</a:t>
            </a:r>
            <a:r>
              <a:rPr lang="en-US" sz="1800" dirty="0"/>
              <a:t> period, but also a coherent addition of the radiation produced by each electron.</a:t>
            </a:r>
          </a:p>
          <a:p>
            <a:pPr>
              <a:spcBef>
                <a:spcPts val="1200"/>
              </a:spcBef>
            </a:pPr>
            <a:r>
              <a:rPr lang="en-US" sz="1800" dirty="0"/>
              <a:t>In this case, the coherence is related to the formation of particle distributions with </a:t>
            </a:r>
            <a:r>
              <a:rPr lang="en-US" sz="1800" dirty="0" smtClean="0"/>
              <a:t>dimensions smaller </a:t>
            </a:r>
            <a:r>
              <a:rPr lang="en-US" sz="1800" dirty="0"/>
              <a:t>than the resonant wavelength (called </a:t>
            </a:r>
            <a:r>
              <a:rPr lang="en-US" sz="1800" dirty="0" err="1"/>
              <a:t>microbunching</a:t>
            </a:r>
            <a:r>
              <a:rPr lang="en-US" sz="1800" dirty="0"/>
              <a:t>). </a:t>
            </a:r>
            <a:endParaRPr lang="en-US" sz="1800" dirty="0" smtClean="0"/>
          </a:p>
          <a:p>
            <a:pPr>
              <a:spcBef>
                <a:spcPts val="1200"/>
              </a:spcBef>
            </a:pPr>
            <a:r>
              <a:rPr lang="en-US" sz="1800" dirty="0" smtClean="0"/>
              <a:t>Because </a:t>
            </a:r>
            <a:r>
              <a:rPr lang="en-US" sz="1800" dirty="0"/>
              <a:t>of this, the radiation power </a:t>
            </a:r>
            <a:r>
              <a:rPr lang="en-US" sz="1800" dirty="0" smtClean="0"/>
              <a:t>is proportional </a:t>
            </a:r>
            <a:r>
              <a:rPr lang="en-US" sz="1800" dirty="0"/>
              <a:t>to the square number of electrons within the cooperation length of the FEL process. </a:t>
            </a:r>
            <a:endParaRPr lang="en-US" sz="1800" dirty="0" smtClean="0"/>
          </a:p>
          <a:p>
            <a:pPr>
              <a:spcBef>
                <a:spcPts val="1200"/>
              </a:spcBef>
            </a:pPr>
            <a:r>
              <a:rPr lang="en-US" sz="1800" dirty="0" smtClean="0"/>
              <a:t>This</a:t>
            </a:r>
            <a:r>
              <a:rPr lang="en-US" sz="1800" dirty="0"/>
              <a:t> </a:t>
            </a:r>
            <a:r>
              <a:rPr lang="en-US" sz="1800" dirty="0" smtClean="0"/>
              <a:t>implies </a:t>
            </a:r>
            <a:r>
              <a:rPr lang="en-US" sz="1800" dirty="0"/>
              <a:t>that FEL radiation power is orders of magnitude higher than the power of standard </a:t>
            </a:r>
            <a:r>
              <a:rPr lang="en-US" sz="1800" dirty="0" err="1" smtClean="0"/>
              <a:t>undulator</a:t>
            </a:r>
            <a:r>
              <a:rPr lang="en-US" sz="1800" dirty="0"/>
              <a:t> </a:t>
            </a:r>
            <a:r>
              <a:rPr lang="de-CH" sz="1800" dirty="0" err="1" smtClean="0"/>
              <a:t>radiation</a:t>
            </a:r>
            <a:r>
              <a:rPr lang="de-CH" sz="1800" dirty="0"/>
              <a:t>.</a:t>
            </a:r>
            <a:endParaRPr lang="en-US" sz="1800" dirty="0"/>
          </a:p>
        </p:txBody>
      </p:sp>
      <p:sp>
        <p:nvSpPr>
          <p:cNvPr id="3" name="Title 2"/>
          <p:cNvSpPr>
            <a:spLocks noGrp="1"/>
          </p:cNvSpPr>
          <p:nvPr>
            <p:ph type="title"/>
          </p:nvPr>
        </p:nvSpPr>
        <p:spPr/>
        <p:txBody>
          <a:bodyPr>
            <a:normAutofit/>
          </a:bodyPr>
          <a:lstStyle/>
          <a:p>
            <a:r>
              <a:rPr lang="en-US" dirty="0" smtClean="0"/>
              <a:t>Introduction</a:t>
            </a:r>
            <a:endParaRPr lang="en-US" dirty="0"/>
          </a:p>
        </p:txBody>
      </p:sp>
    </p:spTree>
    <p:extLst>
      <p:ext uri="{BB962C8B-B14F-4D97-AF65-F5344CB8AC3E}">
        <p14:creationId xmlns:p14="http://schemas.microsoft.com/office/powerpoint/2010/main" val="3234069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231709"/>
            <a:ext cx="7543800" cy="4940491"/>
          </a:xfrm>
        </p:spPr>
        <p:txBody>
          <a:bodyPr>
            <a:normAutofit lnSpcReduction="10000"/>
          </a:bodyPr>
          <a:lstStyle/>
          <a:p>
            <a:pPr marL="624078" indent="-514350">
              <a:buFont typeface="+mj-lt"/>
              <a:buAutoNum type="romanLcPeriod"/>
            </a:pPr>
            <a:r>
              <a:rPr lang="en-US" sz="2500" dirty="0" smtClean="0"/>
              <a:t>Introduction </a:t>
            </a:r>
          </a:p>
          <a:p>
            <a:pPr marL="624078" indent="-514350">
              <a:buFont typeface="+mj-lt"/>
              <a:buAutoNum type="romanLcPeriod"/>
            </a:pPr>
            <a:endParaRPr lang="en-US" sz="2500" dirty="0"/>
          </a:p>
          <a:p>
            <a:pPr marL="624078" indent="-514350">
              <a:buFont typeface="+mj-lt"/>
              <a:buAutoNum type="romanLcPeriod"/>
            </a:pPr>
            <a:r>
              <a:rPr lang="en-US" sz="2500" dirty="0" smtClean="0"/>
              <a:t>From synchrotron radiation to FELs</a:t>
            </a:r>
          </a:p>
          <a:p>
            <a:pPr marL="624078" indent="-514350">
              <a:buFont typeface="+mj-lt"/>
              <a:buAutoNum type="romanLcPeriod"/>
            </a:pPr>
            <a:endParaRPr lang="en-US" sz="2500" dirty="0"/>
          </a:p>
          <a:p>
            <a:pPr marL="624078" indent="-514350">
              <a:buFont typeface="+mj-lt"/>
              <a:buAutoNum type="romanLcPeriod"/>
            </a:pPr>
            <a:r>
              <a:rPr lang="en-US" sz="2500" dirty="0" smtClean="0"/>
              <a:t>Electron beam requirements</a:t>
            </a:r>
          </a:p>
          <a:p>
            <a:pPr marL="624078" indent="-514350">
              <a:buFont typeface="+mj-lt"/>
              <a:buAutoNum type="romanLcPeriod"/>
            </a:pPr>
            <a:endParaRPr lang="en-US" sz="2500" dirty="0" smtClean="0"/>
          </a:p>
          <a:p>
            <a:pPr marL="624078" indent="-514350">
              <a:buFont typeface="+mj-lt"/>
              <a:buAutoNum type="romanLcPeriod"/>
            </a:pPr>
            <a:r>
              <a:rPr lang="en-US" sz="2500" dirty="0" smtClean="0"/>
              <a:t>Typical layout, electron beam dynamics,  facilities</a:t>
            </a:r>
          </a:p>
          <a:p>
            <a:pPr marL="624078" indent="-514350">
              <a:buFont typeface="+mj-lt"/>
              <a:buAutoNum type="romanLcPeriod"/>
            </a:pPr>
            <a:endParaRPr lang="en-US" sz="2500" dirty="0"/>
          </a:p>
          <a:p>
            <a:pPr marL="624078" indent="-514350">
              <a:buFont typeface="+mj-lt"/>
              <a:buAutoNum type="romanLcPeriod"/>
            </a:pPr>
            <a:r>
              <a:rPr lang="en-US" sz="2500" dirty="0" smtClean="0"/>
              <a:t>Future trends</a:t>
            </a:r>
          </a:p>
          <a:p>
            <a:pPr marL="624078" indent="-514350">
              <a:buFont typeface="+mj-lt"/>
              <a:buAutoNum type="romanLcPeriod"/>
            </a:pPr>
            <a:endParaRPr lang="en-US" sz="2500" dirty="0"/>
          </a:p>
          <a:p>
            <a:pPr marL="624078" indent="-514350">
              <a:buFont typeface="+mj-lt"/>
              <a:buAutoNum type="romanLcPeriod"/>
            </a:pPr>
            <a:r>
              <a:rPr lang="en-US" sz="2500" dirty="0" smtClean="0"/>
              <a:t>Conclusion</a:t>
            </a:r>
            <a:endParaRPr lang="en-US" sz="2100" dirty="0" smtClean="0"/>
          </a:p>
          <a:p>
            <a:pPr marL="566928" indent="-457200">
              <a:buAutoNum type="romanLcPeriod"/>
            </a:pPr>
            <a:endParaRPr lang="en-US" sz="2000" dirty="0" smtClean="0"/>
          </a:p>
          <a:p>
            <a:pPr marL="566928" indent="-457200">
              <a:buAutoNum type="romanLcPeriod"/>
            </a:pPr>
            <a:endParaRPr lang="en-US" sz="2000" dirty="0" smtClean="0"/>
          </a:p>
          <a:p>
            <a:pPr marL="566928" indent="-457200">
              <a:buAutoNum type="romanLcPeriod"/>
            </a:pPr>
            <a:endParaRPr lang="en-US" sz="2000" dirty="0" smtClean="0"/>
          </a:p>
          <a:p>
            <a:pPr marL="566928" indent="-457200">
              <a:buAutoNum type="romanLcPeriod"/>
            </a:pPr>
            <a:endParaRPr lang="en-US" sz="2000" dirty="0"/>
          </a:p>
        </p:txBody>
      </p:sp>
      <p:sp>
        <p:nvSpPr>
          <p:cNvPr id="3" name="Title 2"/>
          <p:cNvSpPr>
            <a:spLocks noGrp="1"/>
          </p:cNvSpPr>
          <p:nvPr>
            <p:ph type="title"/>
          </p:nvPr>
        </p:nvSpPr>
        <p:spPr/>
        <p:txBody>
          <a:bodyPr/>
          <a:lstStyle/>
          <a:p>
            <a:r>
              <a:rPr lang="en-US" dirty="0" smtClean="0"/>
              <a:t>Contents</a:t>
            </a:r>
            <a:endParaRPr lang="en-US" dirty="0"/>
          </a:p>
        </p:txBody>
      </p:sp>
    </p:spTree>
    <p:extLst>
      <p:ext uri="{BB962C8B-B14F-4D97-AF65-F5344CB8AC3E}">
        <p14:creationId xmlns:p14="http://schemas.microsoft.com/office/powerpoint/2010/main" val="3953510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838200"/>
            <a:ext cx="8534400" cy="3124199"/>
          </a:xfrm>
        </p:spPr>
        <p:txBody>
          <a:bodyPr>
            <a:noAutofit/>
          </a:bodyPr>
          <a:lstStyle/>
          <a:p>
            <a:pPr>
              <a:spcBef>
                <a:spcPts val="1200"/>
              </a:spcBef>
            </a:pPr>
            <a:r>
              <a:rPr lang="en-US" sz="1800" dirty="0" smtClean="0"/>
              <a:t>The FEL process starts with an initial radiation field (in the standard FEL configuration is associated to the spontaneous </a:t>
            </a:r>
            <a:r>
              <a:rPr lang="en-US" sz="1800" dirty="0" err="1" smtClean="0"/>
              <a:t>undulator</a:t>
            </a:r>
            <a:r>
              <a:rPr lang="en-US" sz="1800" dirty="0" smtClean="0"/>
              <a:t> radiation produced by the electron beam). </a:t>
            </a:r>
            <a:endParaRPr lang="en-US" sz="1800" dirty="0"/>
          </a:p>
          <a:p>
            <a:pPr>
              <a:spcBef>
                <a:spcPts val="1200"/>
              </a:spcBef>
            </a:pPr>
            <a:r>
              <a:rPr lang="en-US" sz="1800" dirty="0" smtClean="0"/>
              <a:t>This field induces an energy modulation to the electron beam with a period equal to the radiation wavelength </a:t>
            </a:r>
            <a:r>
              <a:rPr lang="en-US" sz="1800" dirty="0" smtClean="0">
                <a:sym typeface="Symbol" panose="05050102010706020507" pitchFamily="18" charset="2"/>
              </a:rPr>
              <a:t></a:t>
            </a:r>
            <a:r>
              <a:rPr lang="en-US" sz="1800" dirty="0" smtClean="0"/>
              <a:t> </a:t>
            </a:r>
          </a:p>
          <a:p>
            <a:pPr>
              <a:spcBef>
                <a:spcPts val="1200"/>
              </a:spcBef>
            </a:pPr>
            <a:r>
              <a:rPr lang="en-US" sz="1800" dirty="0" smtClean="0"/>
              <a:t>The energy modulation is then converted to density modulation (or </a:t>
            </a:r>
            <a:r>
              <a:rPr lang="en-US" sz="1800" dirty="0" err="1" smtClean="0"/>
              <a:t>microbunching</a:t>
            </a:r>
            <a:r>
              <a:rPr lang="en-US" sz="1800" dirty="0" smtClean="0"/>
              <a:t>), also with a period equal to </a:t>
            </a:r>
            <a:r>
              <a:rPr lang="en-US" sz="1800" dirty="0" smtClean="0">
                <a:sym typeface="Symbol" panose="05050102010706020507" pitchFamily="18" charset="2"/>
              </a:rPr>
              <a:t></a:t>
            </a:r>
            <a:endParaRPr lang="en-US" sz="1800" dirty="0">
              <a:sym typeface="Symbol" panose="05050102010706020507" pitchFamily="18" charset="2"/>
            </a:endParaRPr>
          </a:p>
          <a:p>
            <a:pPr>
              <a:spcBef>
                <a:spcPts val="1200"/>
              </a:spcBef>
            </a:pPr>
            <a:r>
              <a:rPr lang="en-US" sz="1800" dirty="0" smtClean="0">
                <a:sym typeface="Symbol" panose="05050102010706020507" pitchFamily="18" charset="2"/>
              </a:rPr>
              <a:t>This </a:t>
            </a:r>
            <a:r>
              <a:rPr lang="en-US" sz="1800" dirty="0" err="1" smtClean="0">
                <a:sym typeface="Symbol" panose="05050102010706020507" pitchFamily="18" charset="2"/>
              </a:rPr>
              <a:t>microbunching</a:t>
            </a:r>
            <a:r>
              <a:rPr lang="en-US" sz="1800" dirty="0" smtClean="0">
                <a:sym typeface="Symbol" panose="05050102010706020507" pitchFamily="18" charset="2"/>
              </a:rPr>
              <a:t> results into an increase of the emitted radiation, which contributes to enhance the energy modulation, and so on</a:t>
            </a:r>
            <a:endParaRPr lang="en-US" sz="1800" dirty="0"/>
          </a:p>
        </p:txBody>
      </p:sp>
      <p:sp>
        <p:nvSpPr>
          <p:cNvPr id="3" name="Title 2"/>
          <p:cNvSpPr>
            <a:spLocks noGrp="1"/>
          </p:cNvSpPr>
          <p:nvPr>
            <p:ph type="title"/>
          </p:nvPr>
        </p:nvSpPr>
        <p:spPr/>
        <p:txBody>
          <a:bodyPr>
            <a:normAutofit/>
          </a:bodyPr>
          <a:lstStyle/>
          <a:p>
            <a:r>
              <a:rPr lang="en-US" dirty="0" smtClean="0"/>
              <a:t>Overview</a:t>
            </a:r>
            <a:endParaRPr lang="en-US" dirty="0"/>
          </a:p>
        </p:txBody>
      </p:sp>
      <p:grpSp>
        <p:nvGrpSpPr>
          <p:cNvPr id="13" name="Group 12"/>
          <p:cNvGrpSpPr/>
          <p:nvPr/>
        </p:nvGrpSpPr>
        <p:grpSpPr>
          <a:xfrm>
            <a:off x="457200" y="4114800"/>
            <a:ext cx="8153400" cy="2514600"/>
            <a:chOff x="0" y="1600200"/>
            <a:chExt cx="8153400" cy="2514600"/>
          </a:xfrm>
        </p:grpSpPr>
        <p:sp>
          <p:nvSpPr>
            <p:cNvPr id="14" name="Rectangle 4"/>
            <p:cNvSpPr>
              <a:spLocks noChangeArrowheads="1"/>
            </p:cNvSpPr>
            <p:nvPr/>
          </p:nvSpPr>
          <p:spPr bwMode="auto">
            <a:xfrm>
              <a:off x="0" y="1616075"/>
              <a:ext cx="3352800" cy="822325"/>
            </a:xfrm>
            <a:prstGeom prst="rect">
              <a:avLst/>
            </a:prstGeom>
            <a:noFill/>
            <a:ln w="9525">
              <a:noFill/>
              <a:miter lim="800000"/>
              <a:headEnd/>
              <a:tailEnd/>
            </a:ln>
          </p:spPr>
          <p:txBody>
            <a:bodyPr>
              <a:prstTxWarp prst="textNoShape">
                <a:avLst/>
              </a:prstTxWarp>
              <a:spAutoFit/>
            </a:bodyPr>
            <a:lstStyle/>
            <a:p>
              <a:pPr algn="ctr"/>
              <a:r>
                <a:rPr lang="en-US" dirty="0"/>
                <a:t>Induced energy modulation</a:t>
              </a:r>
            </a:p>
          </p:txBody>
        </p:sp>
        <p:sp>
          <p:nvSpPr>
            <p:cNvPr id="15" name="Rectangle 5"/>
            <p:cNvSpPr>
              <a:spLocks noChangeArrowheads="1"/>
            </p:cNvSpPr>
            <p:nvPr/>
          </p:nvSpPr>
          <p:spPr bwMode="auto">
            <a:xfrm>
              <a:off x="5257800" y="1600200"/>
              <a:ext cx="2895600" cy="822325"/>
            </a:xfrm>
            <a:prstGeom prst="rect">
              <a:avLst/>
            </a:prstGeom>
            <a:noFill/>
            <a:ln w="9525">
              <a:noFill/>
              <a:miter lim="800000"/>
              <a:headEnd/>
              <a:tailEnd/>
            </a:ln>
          </p:spPr>
          <p:txBody>
            <a:bodyPr>
              <a:prstTxWarp prst="textNoShape">
                <a:avLst/>
              </a:prstTxWarp>
              <a:spAutoFit/>
            </a:bodyPr>
            <a:lstStyle/>
            <a:p>
              <a:pPr algn="ctr"/>
              <a:r>
                <a:rPr lang="en-US" dirty="0"/>
                <a:t>Increasing density modulation</a:t>
              </a:r>
            </a:p>
          </p:txBody>
        </p:sp>
        <p:sp>
          <p:nvSpPr>
            <p:cNvPr id="16" name="Rectangle 6"/>
            <p:cNvSpPr>
              <a:spLocks noChangeArrowheads="1"/>
            </p:cNvSpPr>
            <p:nvPr/>
          </p:nvSpPr>
          <p:spPr bwMode="auto">
            <a:xfrm>
              <a:off x="3098800" y="3657600"/>
              <a:ext cx="2844800" cy="457200"/>
            </a:xfrm>
            <a:prstGeom prst="rect">
              <a:avLst/>
            </a:prstGeom>
            <a:noFill/>
            <a:ln w="9525">
              <a:noFill/>
              <a:miter lim="800000"/>
              <a:headEnd/>
              <a:tailEnd/>
            </a:ln>
          </p:spPr>
          <p:txBody>
            <a:bodyPr wrap="none">
              <a:prstTxWarp prst="textNoShape">
                <a:avLst/>
              </a:prstTxWarp>
              <a:spAutoFit/>
            </a:bodyPr>
            <a:lstStyle/>
            <a:p>
              <a:r>
                <a:rPr lang="en-US" dirty="0"/>
                <a:t>Enhanced emission</a:t>
              </a:r>
            </a:p>
          </p:txBody>
        </p:sp>
        <p:sp>
          <p:nvSpPr>
            <p:cNvPr id="17" name="Line 7"/>
            <p:cNvSpPr>
              <a:spLocks noChangeShapeType="1"/>
            </p:cNvSpPr>
            <p:nvPr/>
          </p:nvSpPr>
          <p:spPr bwMode="auto">
            <a:xfrm>
              <a:off x="3581400" y="1828800"/>
              <a:ext cx="1752600" cy="0"/>
            </a:xfrm>
            <a:prstGeom prst="line">
              <a:avLst/>
            </a:prstGeom>
            <a:ln w="85725" cap="flat" cmpd="sng" algn="ctr">
              <a:solidFill>
                <a:schemeClr val="accent1"/>
              </a:solidFill>
              <a:prstDash val="solid"/>
              <a:round/>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wrap="none" anchor="ctr">
              <a:prstTxWarp prst="textNoShape">
                <a:avLst/>
              </a:prstTxWarp>
            </a:bodyPr>
            <a:lstStyle/>
            <a:p>
              <a:endParaRPr lang="en-US"/>
            </a:p>
          </p:txBody>
        </p:sp>
        <p:sp>
          <p:nvSpPr>
            <p:cNvPr id="18" name="Line 8"/>
            <p:cNvSpPr>
              <a:spLocks noChangeShapeType="1"/>
            </p:cNvSpPr>
            <p:nvPr/>
          </p:nvSpPr>
          <p:spPr bwMode="auto">
            <a:xfrm flipH="1">
              <a:off x="5562600" y="2209800"/>
              <a:ext cx="1066800" cy="1752600"/>
            </a:xfrm>
            <a:prstGeom prst="line">
              <a:avLst/>
            </a:prstGeom>
            <a:ln w="85725" cap="flat" cmpd="sng" algn="ctr">
              <a:solidFill>
                <a:schemeClr val="accent1"/>
              </a:solidFill>
              <a:prstDash val="solid"/>
              <a:round/>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wrap="none" anchor="ctr">
              <a:prstTxWarp prst="textNoShape">
                <a:avLst/>
              </a:prstTxWarp>
            </a:bodyPr>
            <a:lstStyle/>
            <a:p>
              <a:endParaRPr lang="en-US"/>
            </a:p>
          </p:txBody>
        </p:sp>
        <p:sp>
          <p:nvSpPr>
            <p:cNvPr id="19" name="Line 9"/>
            <p:cNvSpPr>
              <a:spLocks noChangeShapeType="1"/>
            </p:cNvSpPr>
            <p:nvPr/>
          </p:nvSpPr>
          <p:spPr bwMode="auto">
            <a:xfrm flipH="1" flipV="1">
              <a:off x="1676400" y="2133600"/>
              <a:ext cx="1066800" cy="1676400"/>
            </a:xfrm>
            <a:prstGeom prst="line">
              <a:avLst/>
            </a:prstGeom>
            <a:ln w="85725" cap="flat" cmpd="sng" algn="ctr">
              <a:solidFill>
                <a:schemeClr val="accent1"/>
              </a:solidFill>
              <a:prstDash val="solid"/>
              <a:round/>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wrap="none" anchor="ctr">
              <a:prstTxWarp prst="textNoShape">
                <a:avLst/>
              </a:prstTxWarp>
            </a:bodyPr>
            <a:lstStyle/>
            <a:p>
              <a:endParaRPr lang="en-US"/>
            </a:p>
          </p:txBody>
        </p:sp>
        <p:sp>
          <p:nvSpPr>
            <p:cNvPr id="20" name="Rectangle 10"/>
            <p:cNvSpPr>
              <a:spLocks noChangeArrowheads="1"/>
            </p:cNvSpPr>
            <p:nvPr/>
          </p:nvSpPr>
          <p:spPr bwMode="auto">
            <a:xfrm>
              <a:off x="2907912" y="2438400"/>
              <a:ext cx="2760692" cy="646331"/>
            </a:xfrm>
            <a:prstGeom prst="rect">
              <a:avLst/>
            </a:prstGeom>
            <a:noFill/>
            <a:ln w="9525">
              <a:noFill/>
              <a:miter lim="800000"/>
              <a:headEnd/>
              <a:tailEnd/>
            </a:ln>
          </p:spPr>
          <p:txBody>
            <a:bodyPr wrap="none">
              <a:prstTxWarp prst="textNoShape">
                <a:avLst/>
              </a:prstTxWarp>
              <a:spAutoFit/>
            </a:bodyPr>
            <a:lstStyle/>
            <a:p>
              <a:pPr algn="ctr"/>
              <a:r>
                <a:rPr lang="en-US" b="1" i="1" dirty="0" smtClean="0">
                  <a:solidFill>
                    <a:srgbClr val="FF0000"/>
                  </a:solidFill>
                </a:rPr>
                <a:t>FEL: Run-away </a:t>
              </a:r>
              <a:r>
                <a:rPr lang="en-US" b="1" i="1" dirty="0">
                  <a:solidFill>
                    <a:srgbClr val="FF0000"/>
                  </a:solidFill>
                </a:rPr>
                <a:t>process</a:t>
              </a:r>
            </a:p>
            <a:p>
              <a:pPr algn="ctr"/>
              <a:r>
                <a:rPr lang="en-US" b="1" i="1" dirty="0">
                  <a:solidFill>
                    <a:srgbClr val="FF0000"/>
                  </a:solidFill>
                </a:rPr>
                <a:t>(collective instability)</a:t>
              </a:r>
            </a:p>
          </p:txBody>
        </p:sp>
      </p:grpSp>
    </p:spTree>
    <p:extLst>
      <p:ext uri="{BB962C8B-B14F-4D97-AF65-F5344CB8AC3E}">
        <p14:creationId xmlns:p14="http://schemas.microsoft.com/office/powerpoint/2010/main" val="550842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26909"/>
            <a:ext cx="8763000" cy="4940491"/>
          </a:xfrm>
        </p:spPr>
        <p:txBody>
          <a:bodyPr>
            <a:normAutofit/>
          </a:bodyPr>
          <a:lstStyle/>
          <a:p>
            <a:pPr>
              <a:spcBef>
                <a:spcPts val="1200"/>
              </a:spcBef>
            </a:pPr>
            <a:r>
              <a:rPr lang="en-US" sz="1800" dirty="0" smtClean="0"/>
              <a:t>The transverse oscillation of the electrons allows the coupling between the electrons and the photons</a:t>
            </a:r>
            <a:endParaRPr lang="en-US" sz="1800" dirty="0"/>
          </a:p>
          <a:p>
            <a:pPr>
              <a:spcBef>
                <a:spcPts val="1200"/>
              </a:spcBef>
            </a:pPr>
            <a:r>
              <a:rPr lang="en-US" sz="1800" dirty="0"/>
              <a:t>The </a:t>
            </a:r>
            <a:r>
              <a:rPr lang="en-US" sz="1800" dirty="0" smtClean="0"/>
              <a:t>energy transfer is proportional to</a:t>
            </a:r>
          </a:p>
          <a:p>
            <a:pPr>
              <a:spcBef>
                <a:spcPts val="1200"/>
              </a:spcBef>
            </a:pPr>
            <a:r>
              <a:rPr lang="en-US" sz="1800" dirty="0" smtClean="0"/>
              <a:t>The electron moves either with or against the field line, losing or gaining energy depending on the sign of</a:t>
            </a:r>
          </a:p>
          <a:p>
            <a:pPr>
              <a:spcBef>
                <a:spcPts val="1200"/>
              </a:spcBef>
            </a:pPr>
            <a:r>
              <a:rPr lang="en-US" sz="1800" dirty="0" smtClean="0"/>
              <a:t>In the resonance condition, the direction of energy transfer remains constant over many periods. For instance, after </a:t>
            </a:r>
            <a:r>
              <a:rPr lang="en-US" sz="1800" dirty="0"/>
              <a:t>half </a:t>
            </a:r>
            <a:r>
              <a:rPr lang="en-US" sz="1800" dirty="0" err="1"/>
              <a:t>undulator</a:t>
            </a:r>
            <a:r>
              <a:rPr lang="en-US" sz="1800" dirty="0"/>
              <a:t> period the radiation field has slipped half </a:t>
            </a:r>
            <a:r>
              <a:rPr lang="en-US" sz="1800" dirty="0" smtClean="0"/>
              <a:t>wavelength, </a:t>
            </a:r>
            <a:r>
              <a:rPr lang="en-US" sz="1800" dirty="0"/>
              <a:t>b</a:t>
            </a:r>
            <a:r>
              <a:rPr lang="en-US" sz="1800" dirty="0" smtClean="0"/>
              <a:t>oth </a:t>
            </a:r>
            <a:r>
              <a:rPr lang="en-US" sz="1800" dirty="0"/>
              <a:t>velocity and </a:t>
            </a:r>
            <a:r>
              <a:rPr lang="en-US" sz="1800" dirty="0" smtClean="0"/>
              <a:t>field </a:t>
            </a:r>
            <a:r>
              <a:rPr lang="en-US" sz="1800" dirty="0"/>
              <a:t>have changed sign and the direction of energy transfer </a:t>
            </a:r>
            <a:r>
              <a:rPr lang="en-US" sz="1800" dirty="0" smtClean="0"/>
              <a:t>stays the same.</a:t>
            </a:r>
            <a:endParaRPr lang="en-US" sz="1800" dirty="0"/>
          </a:p>
        </p:txBody>
      </p:sp>
      <p:sp>
        <p:nvSpPr>
          <p:cNvPr id="3" name="Title 2"/>
          <p:cNvSpPr>
            <a:spLocks noGrp="1"/>
          </p:cNvSpPr>
          <p:nvPr>
            <p:ph type="title"/>
          </p:nvPr>
        </p:nvSpPr>
        <p:spPr/>
        <p:txBody>
          <a:bodyPr>
            <a:normAutofit fontScale="90000"/>
          </a:bodyPr>
          <a:lstStyle/>
          <a:p>
            <a:r>
              <a:rPr lang="en-US" dirty="0" smtClean="0"/>
              <a:t>Coupling between electrons and photons</a:t>
            </a:r>
            <a:endParaRPr lang="en-US" dirty="0"/>
          </a:p>
        </p:txBody>
      </p:sp>
      <p:grpSp>
        <p:nvGrpSpPr>
          <p:cNvPr id="22" name="Group 21"/>
          <p:cNvGrpSpPr/>
          <p:nvPr/>
        </p:nvGrpSpPr>
        <p:grpSpPr>
          <a:xfrm>
            <a:off x="0" y="4191000"/>
            <a:ext cx="9144000" cy="1905000"/>
            <a:chOff x="0" y="4343400"/>
            <a:chExt cx="9144000" cy="1905000"/>
          </a:xfrm>
        </p:grpSpPr>
        <p:sp>
          <p:nvSpPr>
            <p:cNvPr id="4" name="Rectangle 3"/>
            <p:cNvSpPr/>
            <p:nvPr/>
          </p:nvSpPr>
          <p:spPr>
            <a:xfrm>
              <a:off x="1219200" y="4343400"/>
              <a:ext cx="2971800" cy="1600200"/>
            </a:xfrm>
            <a:prstGeom prst="rect">
              <a:avLst/>
            </a:prstGeom>
            <a:solidFill>
              <a:srgbClr val="DA1F28">
                <a:alpha val="35000"/>
              </a:srgbClr>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4495800" y="4343400"/>
              <a:ext cx="2971800" cy="1600200"/>
            </a:xfrm>
            <a:prstGeom prst="rect">
              <a:avLst/>
            </a:prstGeom>
            <a:solidFill>
              <a:srgbClr val="008000">
                <a:alpha val="35000"/>
              </a:srgbClr>
            </a:solidFill>
            <a:ln>
              <a:solidFill>
                <a:srgbClr val="008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7848600" y="4343400"/>
              <a:ext cx="1295400" cy="1600200"/>
            </a:xfrm>
            <a:prstGeom prst="rect">
              <a:avLst/>
            </a:prstGeom>
            <a:solidFill>
              <a:srgbClr val="DA1F28">
                <a:alpha val="35000"/>
              </a:srgbClr>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Rectangle 6"/>
            <p:cNvSpPr/>
            <p:nvPr/>
          </p:nvSpPr>
          <p:spPr>
            <a:xfrm>
              <a:off x="0" y="4343400"/>
              <a:ext cx="914400" cy="1600200"/>
            </a:xfrm>
            <a:prstGeom prst="rect">
              <a:avLst/>
            </a:prstGeom>
            <a:solidFill>
              <a:srgbClr val="008000">
                <a:alpha val="35000"/>
              </a:srgbClr>
            </a:solidFill>
            <a:ln>
              <a:solidFill>
                <a:srgbClr val="008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Freeform 7"/>
            <p:cNvSpPr/>
            <p:nvPr/>
          </p:nvSpPr>
          <p:spPr>
            <a:xfrm>
              <a:off x="0" y="4559184"/>
              <a:ext cx="9123609" cy="1184506"/>
            </a:xfrm>
            <a:custGeom>
              <a:avLst/>
              <a:gdLst>
                <a:gd name="connsiteX0" fmla="*/ 0 w 9123609"/>
                <a:gd name="connsiteY0" fmla="*/ 1120426 h 1184506"/>
                <a:gd name="connsiteX1" fmla="*/ 2668335 w 9123609"/>
                <a:gd name="connsiteY1" fmla="*/ 1942 h 1184506"/>
                <a:gd name="connsiteX2" fmla="*/ 6047450 w 9123609"/>
                <a:gd name="connsiteY2" fmla="*/ 1132077 h 1184506"/>
                <a:gd name="connsiteX3" fmla="*/ 9123609 w 9123609"/>
                <a:gd name="connsiteY3" fmla="*/ 316516 h 1184506"/>
              </a:gdLst>
              <a:ahLst/>
              <a:cxnLst>
                <a:cxn ang="0">
                  <a:pos x="connsiteX0" y="connsiteY0"/>
                </a:cxn>
                <a:cxn ang="0">
                  <a:pos x="connsiteX1" y="connsiteY1"/>
                </a:cxn>
                <a:cxn ang="0">
                  <a:pos x="connsiteX2" y="connsiteY2"/>
                </a:cxn>
                <a:cxn ang="0">
                  <a:pos x="connsiteX3" y="connsiteY3"/>
                </a:cxn>
              </a:cxnLst>
              <a:rect l="l" t="t" r="r" b="b"/>
              <a:pathLst>
                <a:path w="9123609" h="1184506">
                  <a:moveTo>
                    <a:pt x="0" y="1120426"/>
                  </a:moveTo>
                  <a:cubicBezTo>
                    <a:pt x="830213" y="560213"/>
                    <a:pt x="1660427" y="0"/>
                    <a:pt x="2668335" y="1942"/>
                  </a:cubicBezTo>
                  <a:cubicBezTo>
                    <a:pt x="3676243" y="3884"/>
                    <a:pt x="4971571" y="1079648"/>
                    <a:pt x="6047450" y="1132077"/>
                  </a:cubicBezTo>
                  <a:cubicBezTo>
                    <a:pt x="7123329" y="1184506"/>
                    <a:pt x="9123609" y="316516"/>
                    <a:pt x="9123609" y="316516"/>
                  </a:cubicBezTo>
                </a:path>
              </a:pathLst>
            </a:cu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613292" y="4804523"/>
              <a:ext cx="722432" cy="526231"/>
            </a:xfrm>
            <a:custGeom>
              <a:avLst/>
              <a:gdLst>
                <a:gd name="connsiteX0" fmla="*/ 0 w 722432"/>
                <a:gd name="connsiteY0" fmla="*/ 343701 h 526231"/>
                <a:gd name="connsiteX1" fmla="*/ 93217 w 722432"/>
                <a:gd name="connsiteY1" fmla="*/ 29127 h 526231"/>
                <a:gd name="connsiteX2" fmla="*/ 209739 w 722432"/>
                <a:gd name="connsiteY2" fmla="*/ 518464 h 526231"/>
                <a:gd name="connsiteX3" fmla="*/ 337912 w 722432"/>
                <a:gd name="connsiteY3" fmla="*/ 40778 h 526231"/>
                <a:gd name="connsiteX4" fmla="*/ 442781 w 722432"/>
                <a:gd name="connsiteY4" fmla="*/ 495162 h 526231"/>
                <a:gd name="connsiteX5" fmla="*/ 559302 w 722432"/>
                <a:gd name="connsiteY5" fmla="*/ 29127 h 526231"/>
                <a:gd name="connsiteX6" fmla="*/ 640867 w 722432"/>
                <a:gd name="connsiteY6" fmla="*/ 495162 h 526231"/>
                <a:gd name="connsiteX7" fmla="*/ 722432 w 722432"/>
                <a:gd name="connsiteY7" fmla="*/ 215541 h 526231"/>
                <a:gd name="connsiteX8" fmla="*/ 722432 w 722432"/>
                <a:gd name="connsiteY8" fmla="*/ 215541 h 526231"/>
                <a:gd name="connsiteX9" fmla="*/ 722432 w 722432"/>
                <a:gd name="connsiteY9" fmla="*/ 215541 h 5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432" h="526231">
                  <a:moveTo>
                    <a:pt x="0" y="343701"/>
                  </a:moveTo>
                  <a:cubicBezTo>
                    <a:pt x="29130" y="171850"/>
                    <a:pt x="58261" y="0"/>
                    <a:pt x="93217" y="29127"/>
                  </a:cubicBezTo>
                  <a:cubicBezTo>
                    <a:pt x="128174" y="58254"/>
                    <a:pt x="168957" y="516522"/>
                    <a:pt x="209739" y="518464"/>
                  </a:cubicBezTo>
                  <a:cubicBezTo>
                    <a:pt x="250521" y="520406"/>
                    <a:pt x="299072" y="44662"/>
                    <a:pt x="337912" y="40778"/>
                  </a:cubicBezTo>
                  <a:cubicBezTo>
                    <a:pt x="376752" y="36894"/>
                    <a:pt x="405883" y="497104"/>
                    <a:pt x="442781" y="495162"/>
                  </a:cubicBezTo>
                  <a:cubicBezTo>
                    <a:pt x="479679" y="493220"/>
                    <a:pt x="526288" y="29127"/>
                    <a:pt x="559302" y="29127"/>
                  </a:cubicBezTo>
                  <a:cubicBezTo>
                    <a:pt x="592316" y="29127"/>
                    <a:pt x="613679" y="464093"/>
                    <a:pt x="640867" y="495162"/>
                  </a:cubicBezTo>
                  <a:cubicBezTo>
                    <a:pt x="668055" y="526231"/>
                    <a:pt x="722432" y="215541"/>
                    <a:pt x="722432" y="215541"/>
                  </a:cubicBezTo>
                  <a:lnTo>
                    <a:pt x="722432" y="215541"/>
                  </a:lnTo>
                  <a:lnTo>
                    <a:pt x="722432" y="215541"/>
                  </a:lnTo>
                </a:path>
              </a:pathLst>
            </a:custGeom>
            <a:noFill/>
            <a:ln w="254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Oval 9"/>
            <p:cNvSpPr/>
            <p:nvPr/>
          </p:nvSpPr>
          <p:spPr>
            <a:xfrm>
              <a:off x="990600" y="4953000"/>
              <a:ext cx="152400" cy="15749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Oval 10"/>
            <p:cNvSpPr/>
            <p:nvPr/>
          </p:nvSpPr>
          <p:spPr>
            <a:xfrm>
              <a:off x="2514600" y="4480435"/>
              <a:ext cx="152400" cy="15749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Oval 11"/>
            <p:cNvSpPr/>
            <p:nvPr/>
          </p:nvSpPr>
          <p:spPr>
            <a:xfrm>
              <a:off x="4267200" y="5053698"/>
              <a:ext cx="152400" cy="15749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3" name="Oval 12"/>
            <p:cNvSpPr/>
            <p:nvPr/>
          </p:nvSpPr>
          <p:spPr>
            <a:xfrm>
              <a:off x="5943600" y="5609204"/>
              <a:ext cx="152400" cy="15749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Freeform 13"/>
            <p:cNvSpPr/>
            <p:nvPr/>
          </p:nvSpPr>
          <p:spPr>
            <a:xfrm>
              <a:off x="2188340" y="4804523"/>
              <a:ext cx="722432" cy="526231"/>
            </a:xfrm>
            <a:custGeom>
              <a:avLst/>
              <a:gdLst>
                <a:gd name="connsiteX0" fmla="*/ 0 w 722432"/>
                <a:gd name="connsiteY0" fmla="*/ 343701 h 526231"/>
                <a:gd name="connsiteX1" fmla="*/ 93217 w 722432"/>
                <a:gd name="connsiteY1" fmla="*/ 29127 h 526231"/>
                <a:gd name="connsiteX2" fmla="*/ 209739 w 722432"/>
                <a:gd name="connsiteY2" fmla="*/ 518464 h 526231"/>
                <a:gd name="connsiteX3" fmla="*/ 337912 w 722432"/>
                <a:gd name="connsiteY3" fmla="*/ 40778 h 526231"/>
                <a:gd name="connsiteX4" fmla="*/ 442781 w 722432"/>
                <a:gd name="connsiteY4" fmla="*/ 495162 h 526231"/>
                <a:gd name="connsiteX5" fmla="*/ 559302 w 722432"/>
                <a:gd name="connsiteY5" fmla="*/ 29127 h 526231"/>
                <a:gd name="connsiteX6" fmla="*/ 640867 w 722432"/>
                <a:gd name="connsiteY6" fmla="*/ 495162 h 526231"/>
                <a:gd name="connsiteX7" fmla="*/ 722432 w 722432"/>
                <a:gd name="connsiteY7" fmla="*/ 215541 h 526231"/>
                <a:gd name="connsiteX8" fmla="*/ 722432 w 722432"/>
                <a:gd name="connsiteY8" fmla="*/ 215541 h 526231"/>
                <a:gd name="connsiteX9" fmla="*/ 722432 w 722432"/>
                <a:gd name="connsiteY9" fmla="*/ 215541 h 5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432" h="526231">
                  <a:moveTo>
                    <a:pt x="0" y="343701"/>
                  </a:moveTo>
                  <a:cubicBezTo>
                    <a:pt x="29130" y="171850"/>
                    <a:pt x="58261" y="0"/>
                    <a:pt x="93217" y="29127"/>
                  </a:cubicBezTo>
                  <a:cubicBezTo>
                    <a:pt x="128174" y="58254"/>
                    <a:pt x="168957" y="516522"/>
                    <a:pt x="209739" y="518464"/>
                  </a:cubicBezTo>
                  <a:cubicBezTo>
                    <a:pt x="250521" y="520406"/>
                    <a:pt x="299072" y="44662"/>
                    <a:pt x="337912" y="40778"/>
                  </a:cubicBezTo>
                  <a:cubicBezTo>
                    <a:pt x="376752" y="36894"/>
                    <a:pt x="405883" y="497104"/>
                    <a:pt x="442781" y="495162"/>
                  </a:cubicBezTo>
                  <a:cubicBezTo>
                    <a:pt x="479679" y="493220"/>
                    <a:pt x="526288" y="29127"/>
                    <a:pt x="559302" y="29127"/>
                  </a:cubicBezTo>
                  <a:cubicBezTo>
                    <a:pt x="592316" y="29127"/>
                    <a:pt x="613679" y="464093"/>
                    <a:pt x="640867" y="495162"/>
                  </a:cubicBezTo>
                  <a:cubicBezTo>
                    <a:pt x="668055" y="526231"/>
                    <a:pt x="722432" y="215541"/>
                    <a:pt x="722432" y="215541"/>
                  </a:cubicBezTo>
                  <a:lnTo>
                    <a:pt x="722432" y="215541"/>
                  </a:lnTo>
                  <a:lnTo>
                    <a:pt x="722432" y="215541"/>
                  </a:lnTo>
                </a:path>
              </a:pathLst>
            </a:custGeom>
            <a:noFill/>
            <a:ln w="254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3999200" y="4804523"/>
              <a:ext cx="722432" cy="526231"/>
            </a:xfrm>
            <a:custGeom>
              <a:avLst/>
              <a:gdLst>
                <a:gd name="connsiteX0" fmla="*/ 0 w 722432"/>
                <a:gd name="connsiteY0" fmla="*/ 343701 h 526231"/>
                <a:gd name="connsiteX1" fmla="*/ 93217 w 722432"/>
                <a:gd name="connsiteY1" fmla="*/ 29127 h 526231"/>
                <a:gd name="connsiteX2" fmla="*/ 209739 w 722432"/>
                <a:gd name="connsiteY2" fmla="*/ 518464 h 526231"/>
                <a:gd name="connsiteX3" fmla="*/ 337912 w 722432"/>
                <a:gd name="connsiteY3" fmla="*/ 40778 h 526231"/>
                <a:gd name="connsiteX4" fmla="*/ 442781 w 722432"/>
                <a:gd name="connsiteY4" fmla="*/ 495162 h 526231"/>
                <a:gd name="connsiteX5" fmla="*/ 559302 w 722432"/>
                <a:gd name="connsiteY5" fmla="*/ 29127 h 526231"/>
                <a:gd name="connsiteX6" fmla="*/ 640867 w 722432"/>
                <a:gd name="connsiteY6" fmla="*/ 495162 h 526231"/>
                <a:gd name="connsiteX7" fmla="*/ 722432 w 722432"/>
                <a:gd name="connsiteY7" fmla="*/ 215541 h 526231"/>
                <a:gd name="connsiteX8" fmla="*/ 722432 w 722432"/>
                <a:gd name="connsiteY8" fmla="*/ 215541 h 526231"/>
                <a:gd name="connsiteX9" fmla="*/ 722432 w 722432"/>
                <a:gd name="connsiteY9" fmla="*/ 215541 h 5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432" h="526231">
                  <a:moveTo>
                    <a:pt x="0" y="343701"/>
                  </a:moveTo>
                  <a:cubicBezTo>
                    <a:pt x="29130" y="171850"/>
                    <a:pt x="58261" y="0"/>
                    <a:pt x="93217" y="29127"/>
                  </a:cubicBezTo>
                  <a:cubicBezTo>
                    <a:pt x="128174" y="58254"/>
                    <a:pt x="168957" y="516522"/>
                    <a:pt x="209739" y="518464"/>
                  </a:cubicBezTo>
                  <a:cubicBezTo>
                    <a:pt x="250521" y="520406"/>
                    <a:pt x="299072" y="44662"/>
                    <a:pt x="337912" y="40778"/>
                  </a:cubicBezTo>
                  <a:cubicBezTo>
                    <a:pt x="376752" y="36894"/>
                    <a:pt x="405883" y="497104"/>
                    <a:pt x="442781" y="495162"/>
                  </a:cubicBezTo>
                  <a:cubicBezTo>
                    <a:pt x="479679" y="493220"/>
                    <a:pt x="526288" y="29127"/>
                    <a:pt x="559302" y="29127"/>
                  </a:cubicBezTo>
                  <a:cubicBezTo>
                    <a:pt x="592316" y="29127"/>
                    <a:pt x="613679" y="464093"/>
                    <a:pt x="640867" y="495162"/>
                  </a:cubicBezTo>
                  <a:cubicBezTo>
                    <a:pt x="668055" y="526231"/>
                    <a:pt x="722432" y="215541"/>
                    <a:pt x="722432" y="215541"/>
                  </a:cubicBezTo>
                  <a:lnTo>
                    <a:pt x="722432" y="215541"/>
                  </a:lnTo>
                  <a:lnTo>
                    <a:pt x="722432" y="215541"/>
                  </a:lnTo>
                </a:path>
              </a:pathLst>
            </a:custGeom>
            <a:noFill/>
            <a:ln w="254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746436" y="4804523"/>
              <a:ext cx="722432" cy="526231"/>
            </a:xfrm>
            <a:custGeom>
              <a:avLst/>
              <a:gdLst>
                <a:gd name="connsiteX0" fmla="*/ 0 w 722432"/>
                <a:gd name="connsiteY0" fmla="*/ 343701 h 526231"/>
                <a:gd name="connsiteX1" fmla="*/ 93217 w 722432"/>
                <a:gd name="connsiteY1" fmla="*/ 29127 h 526231"/>
                <a:gd name="connsiteX2" fmla="*/ 209739 w 722432"/>
                <a:gd name="connsiteY2" fmla="*/ 518464 h 526231"/>
                <a:gd name="connsiteX3" fmla="*/ 337912 w 722432"/>
                <a:gd name="connsiteY3" fmla="*/ 40778 h 526231"/>
                <a:gd name="connsiteX4" fmla="*/ 442781 w 722432"/>
                <a:gd name="connsiteY4" fmla="*/ 495162 h 526231"/>
                <a:gd name="connsiteX5" fmla="*/ 559302 w 722432"/>
                <a:gd name="connsiteY5" fmla="*/ 29127 h 526231"/>
                <a:gd name="connsiteX6" fmla="*/ 640867 w 722432"/>
                <a:gd name="connsiteY6" fmla="*/ 495162 h 526231"/>
                <a:gd name="connsiteX7" fmla="*/ 722432 w 722432"/>
                <a:gd name="connsiteY7" fmla="*/ 215541 h 526231"/>
                <a:gd name="connsiteX8" fmla="*/ 722432 w 722432"/>
                <a:gd name="connsiteY8" fmla="*/ 215541 h 526231"/>
                <a:gd name="connsiteX9" fmla="*/ 722432 w 722432"/>
                <a:gd name="connsiteY9" fmla="*/ 215541 h 5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432" h="526231">
                  <a:moveTo>
                    <a:pt x="0" y="343701"/>
                  </a:moveTo>
                  <a:cubicBezTo>
                    <a:pt x="29130" y="171850"/>
                    <a:pt x="58261" y="0"/>
                    <a:pt x="93217" y="29127"/>
                  </a:cubicBezTo>
                  <a:cubicBezTo>
                    <a:pt x="128174" y="58254"/>
                    <a:pt x="168957" y="516522"/>
                    <a:pt x="209739" y="518464"/>
                  </a:cubicBezTo>
                  <a:cubicBezTo>
                    <a:pt x="250521" y="520406"/>
                    <a:pt x="299072" y="44662"/>
                    <a:pt x="337912" y="40778"/>
                  </a:cubicBezTo>
                  <a:cubicBezTo>
                    <a:pt x="376752" y="36894"/>
                    <a:pt x="405883" y="497104"/>
                    <a:pt x="442781" y="495162"/>
                  </a:cubicBezTo>
                  <a:cubicBezTo>
                    <a:pt x="479679" y="493220"/>
                    <a:pt x="526288" y="29127"/>
                    <a:pt x="559302" y="29127"/>
                  </a:cubicBezTo>
                  <a:cubicBezTo>
                    <a:pt x="592316" y="29127"/>
                    <a:pt x="613679" y="464093"/>
                    <a:pt x="640867" y="495162"/>
                  </a:cubicBezTo>
                  <a:cubicBezTo>
                    <a:pt x="668055" y="526231"/>
                    <a:pt x="722432" y="215541"/>
                    <a:pt x="722432" y="215541"/>
                  </a:cubicBezTo>
                  <a:lnTo>
                    <a:pt x="722432" y="215541"/>
                  </a:lnTo>
                  <a:lnTo>
                    <a:pt x="722432" y="215541"/>
                  </a:lnTo>
                </a:path>
              </a:pathLst>
            </a:custGeom>
            <a:noFill/>
            <a:ln w="254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rot="10800000" flipV="1">
              <a:off x="1059848" y="4708901"/>
              <a:ext cx="1588" cy="771570"/>
            </a:xfrm>
            <a:prstGeom prst="line">
              <a:avLst/>
            </a:prstGeom>
            <a:ln w="9525" cap="flat" cmpd="sng" algn="ctr">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2584512" y="4535882"/>
              <a:ext cx="1588" cy="771570"/>
            </a:xfrm>
            <a:prstGeom prst="line">
              <a:avLst/>
            </a:prstGeom>
            <a:ln w="9525" cap="flat" cmpd="sng" algn="ctr">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4336448" y="4697250"/>
              <a:ext cx="1588" cy="771570"/>
            </a:xfrm>
            <a:prstGeom prst="line">
              <a:avLst/>
            </a:prstGeom>
            <a:ln w="9525" cap="flat" cmpd="sng" algn="ctr">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6025164" y="4921667"/>
              <a:ext cx="1588" cy="771570"/>
            </a:xfrm>
            <a:prstGeom prst="line">
              <a:avLst/>
            </a:prstGeom>
            <a:ln w="9525" cap="flat" cmpd="sng" algn="ctr">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757430" y="5913210"/>
              <a:ext cx="60960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4" name="Straight Arrow Connector 23"/>
            <p:cNvCxnSpPr/>
            <p:nvPr/>
          </p:nvCxnSpPr>
          <p:spPr>
            <a:xfrm rot="16200000" flipH="1">
              <a:off x="4030853" y="5942806"/>
              <a:ext cx="60960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5" name="Freeform 24"/>
            <p:cNvSpPr/>
            <p:nvPr/>
          </p:nvSpPr>
          <p:spPr>
            <a:xfrm>
              <a:off x="7452424" y="4792872"/>
              <a:ext cx="722432" cy="526231"/>
            </a:xfrm>
            <a:custGeom>
              <a:avLst/>
              <a:gdLst>
                <a:gd name="connsiteX0" fmla="*/ 0 w 722432"/>
                <a:gd name="connsiteY0" fmla="*/ 343701 h 526231"/>
                <a:gd name="connsiteX1" fmla="*/ 93217 w 722432"/>
                <a:gd name="connsiteY1" fmla="*/ 29127 h 526231"/>
                <a:gd name="connsiteX2" fmla="*/ 209739 w 722432"/>
                <a:gd name="connsiteY2" fmla="*/ 518464 h 526231"/>
                <a:gd name="connsiteX3" fmla="*/ 337912 w 722432"/>
                <a:gd name="connsiteY3" fmla="*/ 40778 h 526231"/>
                <a:gd name="connsiteX4" fmla="*/ 442781 w 722432"/>
                <a:gd name="connsiteY4" fmla="*/ 495162 h 526231"/>
                <a:gd name="connsiteX5" fmla="*/ 559302 w 722432"/>
                <a:gd name="connsiteY5" fmla="*/ 29127 h 526231"/>
                <a:gd name="connsiteX6" fmla="*/ 640867 w 722432"/>
                <a:gd name="connsiteY6" fmla="*/ 495162 h 526231"/>
                <a:gd name="connsiteX7" fmla="*/ 722432 w 722432"/>
                <a:gd name="connsiteY7" fmla="*/ 215541 h 526231"/>
                <a:gd name="connsiteX8" fmla="*/ 722432 w 722432"/>
                <a:gd name="connsiteY8" fmla="*/ 215541 h 526231"/>
                <a:gd name="connsiteX9" fmla="*/ 722432 w 722432"/>
                <a:gd name="connsiteY9" fmla="*/ 215541 h 5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432" h="526231">
                  <a:moveTo>
                    <a:pt x="0" y="343701"/>
                  </a:moveTo>
                  <a:cubicBezTo>
                    <a:pt x="29130" y="171850"/>
                    <a:pt x="58261" y="0"/>
                    <a:pt x="93217" y="29127"/>
                  </a:cubicBezTo>
                  <a:cubicBezTo>
                    <a:pt x="128174" y="58254"/>
                    <a:pt x="168957" y="516522"/>
                    <a:pt x="209739" y="518464"/>
                  </a:cubicBezTo>
                  <a:cubicBezTo>
                    <a:pt x="250521" y="520406"/>
                    <a:pt x="299072" y="44662"/>
                    <a:pt x="337912" y="40778"/>
                  </a:cubicBezTo>
                  <a:cubicBezTo>
                    <a:pt x="376752" y="36894"/>
                    <a:pt x="405883" y="497104"/>
                    <a:pt x="442781" y="495162"/>
                  </a:cubicBezTo>
                  <a:cubicBezTo>
                    <a:pt x="479679" y="493220"/>
                    <a:pt x="526288" y="29127"/>
                    <a:pt x="559302" y="29127"/>
                  </a:cubicBezTo>
                  <a:cubicBezTo>
                    <a:pt x="592316" y="29127"/>
                    <a:pt x="613679" y="464093"/>
                    <a:pt x="640867" y="495162"/>
                  </a:cubicBezTo>
                  <a:cubicBezTo>
                    <a:pt x="668055" y="526231"/>
                    <a:pt x="722432" y="215541"/>
                    <a:pt x="722432" y="215541"/>
                  </a:cubicBezTo>
                  <a:lnTo>
                    <a:pt x="722432" y="215541"/>
                  </a:lnTo>
                  <a:lnTo>
                    <a:pt x="722432" y="215541"/>
                  </a:lnTo>
                </a:path>
              </a:pathLst>
            </a:custGeom>
            <a:noFill/>
            <a:ln w="254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p:nvPr/>
          </p:nvCxnSpPr>
          <p:spPr>
            <a:xfrm rot="10800000" flipV="1">
              <a:off x="7665940" y="4697250"/>
              <a:ext cx="1588" cy="771570"/>
            </a:xfrm>
            <a:prstGeom prst="line">
              <a:avLst/>
            </a:prstGeom>
            <a:ln w="9525" cap="flat" cmpd="sng" algn="ctr">
              <a:solidFill>
                <a:schemeClr val="tx1"/>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591328" y="5333562"/>
              <a:ext cx="152400" cy="15749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28" name="Straight Arrow Connector 27"/>
            <p:cNvCxnSpPr/>
            <p:nvPr/>
          </p:nvCxnSpPr>
          <p:spPr>
            <a:xfrm rot="5400000" flipH="1" flipV="1">
              <a:off x="7367301" y="5866606"/>
              <a:ext cx="60960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pic>
        <p:nvPicPr>
          <p:cNvPr id="17" name="Picture 16"/>
          <p:cNvPicPr>
            <a:picLocks noChangeAspect="1"/>
          </p:cNvPicPr>
          <p:nvPr/>
        </p:nvPicPr>
        <p:blipFill>
          <a:blip r:embed="rId3"/>
          <a:stretch>
            <a:fillRect/>
          </a:stretch>
        </p:blipFill>
        <p:spPr>
          <a:xfrm>
            <a:off x="4991157" y="1585200"/>
            <a:ext cx="571443" cy="396000"/>
          </a:xfrm>
          <a:prstGeom prst="rect">
            <a:avLst/>
          </a:prstGeom>
        </p:spPr>
      </p:pic>
      <p:pic>
        <p:nvPicPr>
          <p:cNvPr id="32" name="Picture 31"/>
          <p:cNvPicPr>
            <a:picLocks noChangeAspect="1"/>
          </p:cNvPicPr>
          <p:nvPr/>
        </p:nvPicPr>
        <p:blipFill>
          <a:blip r:embed="rId3"/>
          <a:stretch>
            <a:fillRect/>
          </a:stretch>
        </p:blipFill>
        <p:spPr>
          <a:xfrm>
            <a:off x="4419600" y="2362200"/>
            <a:ext cx="571443" cy="396000"/>
          </a:xfrm>
          <a:prstGeom prst="rect">
            <a:avLst/>
          </a:prstGeom>
        </p:spPr>
      </p:pic>
    </p:spTree>
    <p:extLst>
      <p:ext uri="{BB962C8B-B14F-4D97-AF65-F5344CB8AC3E}">
        <p14:creationId xmlns:p14="http://schemas.microsoft.com/office/powerpoint/2010/main" val="3066846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57200" y="926909"/>
                <a:ext cx="8229600" cy="4940491"/>
              </a:xfrm>
            </p:spPr>
            <p:txBody>
              <a:bodyPr>
                <a:noAutofit/>
              </a:bodyPr>
              <a:lstStyle/>
              <a:p>
                <a:pPr>
                  <a:spcBef>
                    <a:spcPts val="1200"/>
                  </a:spcBef>
                </a:pPr>
                <a:r>
                  <a:rPr lang="en-US" sz="1800" dirty="0"/>
                  <a:t>The energy change of an electron depends on its phase </a:t>
                </a:r>
                <a14:m>
                  <m:oMath xmlns:m="http://schemas.openxmlformats.org/officeDocument/2006/math">
                    <m:r>
                      <a:rPr lang="en-US" sz="2200" i="1">
                        <a:latin typeface="Cambria Math" panose="02040503050406030204" pitchFamily="18" charset="0"/>
                      </a:rPr>
                      <m:t>𝜙</m:t>
                    </m:r>
                  </m:oMath>
                </a14:m>
                <a:endParaRPr lang="en-US" sz="2200" i="1" dirty="0"/>
              </a:p>
              <a:p>
                <a:pPr>
                  <a:spcBef>
                    <a:spcPts val="1200"/>
                  </a:spcBef>
                </a:pPr>
                <a:endParaRPr lang="en-US" sz="1800" dirty="0"/>
              </a:p>
              <a:p>
                <a:pPr>
                  <a:spcBef>
                    <a:spcPts val="1200"/>
                  </a:spcBef>
                </a:pPr>
                <a:endParaRPr lang="en-US" sz="1800" dirty="0"/>
              </a:p>
              <a:p>
                <a:pPr>
                  <a:spcBef>
                    <a:spcPts val="1200"/>
                  </a:spcBef>
                </a:pPr>
                <a:r>
                  <a:rPr lang="en-US" sz="1800" dirty="0" smtClean="0"/>
                  <a:t>Electrons </a:t>
                </a:r>
                <a:r>
                  <a:rPr lang="en-US" sz="1800" dirty="0"/>
                  <a:t>with positive phase loose energy, while electrons with negative phases will </a:t>
                </a:r>
                <a:r>
                  <a:rPr lang="en-US" sz="1800" dirty="0" smtClean="0"/>
                  <a:t>gain energy</a:t>
                </a:r>
                <a:r>
                  <a:rPr lang="en-US" sz="1800" dirty="0"/>
                  <a:t>. </a:t>
                </a:r>
                <a:r>
                  <a:rPr lang="en-US" sz="1800" dirty="0" smtClean="0"/>
                  <a:t>This </a:t>
                </a:r>
                <a:r>
                  <a:rPr lang="en-US" sz="1800" dirty="0"/>
                  <a:t>will cause an energy modulation of the electron beam</a:t>
                </a:r>
              </a:p>
              <a:p>
                <a:pPr>
                  <a:spcBef>
                    <a:spcPts val="1200"/>
                  </a:spcBef>
                </a:pPr>
                <a:r>
                  <a:rPr lang="en-US" sz="1800" dirty="0" smtClean="0"/>
                  <a:t>Electrons gaining energy will move faster, while electrons losing energy will fall back. For </a:t>
                </a:r>
                <a:r>
                  <a:rPr lang="en-US" sz="1800" dirty="0"/>
                  <a:t>small energy deviations</a:t>
                </a:r>
                <a:r>
                  <a:rPr lang="en-US" sz="1800" dirty="0" smtClean="0"/>
                  <a:t>:</a:t>
                </a:r>
              </a:p>
              <a:p>
                <a:pPr>
                  <a:spcBef>
                    <a:spcPts val="1200"/>
                  </a:spcBef>
                </a:pPr>
                <a:endParaRPr lang="en-US" sz="1800" dirty="0"/>
              </a:p>
              <a:p>
                <a:pPr>
                  <a:spcBef>
                    <a:spcPts val="1200"/>
                  </a:spcBef>
                </a:pPr>
                <a:endParaRPr lang="en-US" sz="1800" dirty="0" smtClean="0"/>
              </a:p>
              <a:p>
                <a:pPr>
                  <a:spcBef>
                    <a:spcPts val="1200"/>
                  </a:spcBef>
                </a:pPr>
                <a:endParaRPr lang="en-US" sz="1800" dirty="0"/>
              </a:p>
              <a:p>
                <a:pPr>
                  <a:spcBef>
                    <a:spcPts val="1200"/>
                  </a:spcBef>
                </a:pPr>
                <a:endParaRPr lang="en-US" sz="1800" dirty="0" smtClean="0"/>
              </a:p>
              <a:p>
                <a:pPr>
                  <a:spcBef>
                    <a:spcPts val="1200"/>
                  </a:spcBef>
                </a:pPr>
                <a:r>
                  <a:rPr lang="en-US" sz="1800" dirty="0" smtClean="0"/>
                  <a:t>Because of this effect  the electrons move together </a:t>
                </a:r>
                <a:r>
                  <a:rPr lang="en-US" sz="1800" dirty="0" smtClean="0">
                    <a:sym typeface="Wingdings" panose="05000000000000000000" pitchFamily="2" charset="2"/>
                  </a:rPr>
                  <a:t> density modulation or </a:t>
                </a:r>
                <a:r>
                  <a:rPr lang="en-US" sz="1800" dirty="0" err="1" smtClean="0">
                    <a:sym typeface="Wingdings" panose="05000000000000000000" pitchFamily="2" charset="2"/>
                  </a:rPr>
                  <a:t>microbunching</a:t>
                </a:r>
                <a:endParaRPr lang="en-US" sz="1800" dirty="0"/>
              </a:p>
              <a:p>
                <a:pPr>
                  <a:spcBef>
                    <a:spcPts val="1200"/>
                  </a:spcBef>
                </a:pPr>
                <a:endParaRPr lang="en-US" sz="18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57200" y="926909"/>
                <a:ext cx="8229600" cy="4940491"/>
              </a:xfrm>
              <a:blipFill>
                <a:blip r:embed="rId3"/>
                <a:stretch>
                  <a:fillRect b="-10481"/>
                </a:stretch>
              </a:blipFill>
            </p:spPr>
            <p:txBody>
              <a:bodyPr/>
              <a:lstStyle/>
              <a:p>
                <a:r>
                  <a:rPr lang="de-CH">
                    <a:noFill/>
                  </a:rPr>
                  <a:t> </a:t>
                </a:r>
              </a:p>
            </p:txBody>
          </p:sp>
        </mc:Fallback>
      </mc:AlternateContent>
      <p:sp>
        <p:nvSpPr>
          <p:cNvPr id="3" name="Title 2"/>
          <p:cNvSpPr>
            <a:spLocks noGrp="1"/>
          </p:cNvSpPr>
          <p:nvPr>
            <p:ph type="title"/>
          </p:nvPr>
        </p:nvSpPr>
        <p:spPr/>
        <p:txBody>
          <a:bodyPr>
            <a:normAutofit/>
          </a:bodyPr>
          <a:lstStyle/>
          <a:p>
            <a:r>
              <a:rPr lang="en-US" dirty="0"/>
              <a:t>Energy </a:t>
            </a:r>
            <a:r>
              <a:rPr lang="en-US" dirty="0" smtClean="0"/>
              <a:t>modulation </a:t>
            </a:r>
            <a:r>
              <a:rPr lang="en-US" dirty="0"/>
              <a:t>&amp; </a:t>
            </a:r>
            <a:r>
              <a:rPr lang="en-US" dirty="0" err="1" smtClean="0"/>
              <a:t>microbunching</a:t>
            </a:r>
            <a:endParaRPr lang="en-US" dirty="0"/>
          </a:p>
        </p:txBody>
      </p:sp>
      <p:grpSp>
        <p:nvGrpSpPr>
          <p:cNvPr id="20" name="Group 19"/>
          <p:cNvGrpSpPr/>
          <p:nvPr/>
        </p:nvGrpSpPr>
        <p:grpSpPr>
          <a:xfrm>
            <a:off x="1942049" y="3799114"/>
            <a:ext cx="2609527" cy="1763486"/>
            <a:chOff x="4902200" y="4419600"/>
            <a:chExt cx="2559050" cy="1600200"/>
          </a:xfrm>
        </p:grpSpPr>
        <p:sp>
          <p:nvSpPr>
            <p:cNvPr id="5" name="Freeform 8"/>
            <p:cNvSpPr>
              <a:spLocks/>
            </p:cNvSpPr>
            <p:nvPr/>
          </p:nvSpPr>
          <p:spPr bwMode="auto">
            <a:xfrm>
              <a:off x="5011738" y="4648200"/>
              <a:ext cx="1828800" cy="1295400"/>
            </a:xfrm>
            <a:custGeom>
              <a:avLst/>
              <a:gdLst>
                <a:gd name="T0" fmla="*/ 0 w 1152"/>
                <a:gd name="T1" fmla="*/ 2147483647 h 816"/>
                <a:gd name="T2" fmla="*/ 2147483647 w 1152"/>
                <a:gd name="T3" fmla="*/ 2147483647 h 816"/>
                <a:gd name="T4" fmla="*/ 2147483647 w 1152"/>
                <a:gd name="T5" fmla="*/ 2147483647 h 816"/>
                <a:gd name="T6" fmla="*/ 2147483647 w 1152"/>
                <a:gd name="T7" fmla="*/ 2147483647 h 816"/>
                <a:gd name="T8" fmla="*/ 0 60000 65536"/>
                <a:gd name="T9" fmla="*/ 0 60000 65536"/>
                <a:gd name="T10" fmla="*/ 0 60000 65536"/>
                <a:gd name="T11" fmla="*/ 0 60000 65536"/>
                <a:gd name="T12" fmla="*/ 0 w 1152"/>
                <a:gd name="T13" fmla="*/ 0 h 816"/>
                <a:gd name="T14" fmla="*/ 1152 w 1152"/>
                <a:gd name="T15" fmla="*/ 816 h 816"/>
              </a:gdLst>
              <a:ahLst/>
              <a:cxnLst>
                <a:cxn ang="T8">
                  <a:pos x="T0" y="T1"/>
                </a:cxn>
                <a:cxn ang="T9">
                  <a:pos x="T2" y="T3"/>
                </a:cxn>
                <a:cxn ang="T10">
                  <a:pos x="T4" y="T5"/>
                </a:cxn>
                <a:cxn ang="T11">
                  <a:pos x="T6" y="T7"/>
                </a:cxn>
              </a:cxnLst>
              <a:rect l="T12" t="T13" r="T14" b="T15"/>
              <a:pathLst>
                <a:path w="1152" h="816">
                  <a:moveTo>
                    <a:pt x="0" y="480"/>
                  </a:moveTo>
                  <a:cubicBezTo>
                    <a:pt x="104" y="240"/>
                    <a:pt x="208" y="0"/>
                    <a:pt x="336" y="48"/>
                  </a:cubicBezTo>
                  <a:cubicBezTo>
                    <a:pt x="464" y="96"/>
                    <a:pt x="632" y="720"/>
                    <a:pt x="768" y="768"/>
                  </a:cubicBezTo>
                  <a:cubicBezTo>
                    <a:pt x="904" y="816"/>
                    <a:pt x="1028" y="576"/>
                    <a:pt x="1152" y="336"/>
                  </a:cubicBezTo>
                </a:path>
              </a:pathLst>
            </a:custGeom>
            <a:noFill/>
            <a:ln w="25400">
              <a:solidFill>
                <a:schemeClr val="folHlink"/>
              </a:solidFill>
              <a:round/>
              <a:headEnd/>
              <a:tailEnd/>
            </a:ln>
          </p:spPr>
          <p:txBody>
            <a:bodyPr wrap="none" anchor="ctr">
              <a:prstTxWarp prst="textNoShape">
                <a:avLst/>
              </a:prstTxWarp>
            </a:bodyPr>
            <a:lstStyle/>
            <a:p>
              <a:endParaRPr lang="en-US"/>
            </a:p>
          </p:txBody>
        </p:sp>
        <p:sp>
          <p:nvSpPr>
            <p:cNvPr id="6" name="Freeform 9"/>
            <p:cNvSpPr>
              <a:spLocks/>
            </p:cNvSpPr>
            <p:nvPr/>
          </p:nvSpPr>
          <p:spPr bwMode="auto">
            <a:xfrm>
              <a:off x="5016500" y="4800600"/>
              <a:ext cx="1828800" cy="990600"/>
            </a:xfrm>
            <a:custGeom>
              <a:avLst/>
              <a:gdLst>
                <a:gd name="T0" fmla="*/ 0 w 1152"/>
                <a:gd name="T1" fmla="*/ 2147483647 h 816"/>
                <a:gd name="T2" fmla="*/ 2147483647 w 1152"/>
                <a:gd name="T3" fmla="*/ 2147483647 h 816"/>
                <a:gd name="T4" fmla="*/ 2147483647 w 1152"/>
                <a:gd name="T5" fmla="*/ 2147483647 h 816"/>
                <a:gd name="T6" fmla="*/ 2147483647 w 1152"/>
                <a:gd name="T7" fmla="*/ 2147483647 h 816"/>
                <a:gd name="T8" fmla="*/ 0 60000 65536"/>
                <a:gd name="T9" fmla="*/ 0 60000 65536"/>
                <a:gd name="T10" fmla="*/ 0 60000 65536"/>
                <a:gd name="T11" fmla="*/ 0 60000 65536"/>
                <a:gd name="T12" fmla="*/ 0 w 1152"/>
                <a:gd name="T13" fmla="*/ 0 h 816"/>
                <a:gd name="T14" fmla="*/ 1152 w 1152"/>
                <a:gd name="T15" fmla="*/ 816 h 816"/>
              </a:gdLst>
              <a:ahLst/>
              <a:cxnLst>
                <a:cxn ang="T8">
                  <a:pos x="T0" y="T1"/>
                </a:cxn>
                <a:cxn ang="T9">
                  <a:pos x="T2" y="T3"/>
                </a:cxn>
                <a:cxn ang="T10">
                  <a:pos x="T4" y="T5"/>
                </a:cxn>
                <a:cxn ang="T11">
                  <a:pos x="T6" y="T7"/>
                </a:cxn>
              </a:cxnLst>
              <a:rect l="T12" t="T13" r="T14" b="T15"/>
              <a:pathLst>
                <a:path w="1152" h="816">
                  <a:moveTo>
                    <a:pt x="0" y="480"/>
                  </a:moveTo>
                  <a:cubicBezTo>
                    <a:pt x="104" y="240"/>
                    <a:pt x="208" y="0"/>
                    <a:pt x="336" y="48"/>
                  </a:cubicBezTo>
                  <a:cubicBezTo>
                    <a:pt x="464" y="96"/>
                    <a:pt x="632" y="720"/>
                    <a:pt x="768" y="768"/>
                  </a:cubicBezTo>
                  <a:cubicBezTo>
                    <a:pt x="904" y="816"/>
                    <a:pt x="1028" y="576"/>
                    <a:pt x="1152" y="336"/>
                  </a:cubicBezTo>
                </a:path>
              </a:pathLst>
            </a:custGeom>
            <a:noFill/>
            <a:ln w="25400">
              <a:solidFill>
                <a:schemeClr val="folHlink"/>
              </a:solidFill>
              <a:round/>
              <a:headEnd/>
              <a:tailEnd/>
            </a:ln>
          </p:spPr>
          <p:txBody>
            <a:bodyPr wrap="none" anchor="ctr">
              <a:prstTxWarp prst="textNoShape">
                <a:avLst/>
              </a:prstTxWarp>
            </a:bodyPr>
            <a:lstStyle/>
            <a:p>
              <a:endParaRPr lang="en-US"/>
            </a:p>
          </p:txBody>
        </p:sp>
        <p:sp>
          <p:nvSpPr>
            <p:cNvPr id="7" name="Freeform 10"/>
            <p:cNvSpPr>
              <a:spLocks/>
            </p:cNvSpPr>
            <p:nvPr/>
          </p:nvSpPr>
          <p:spPr bwMode="auto">
            <a:xfrm>
              <a:off x="5016500" y="4953000"/>
              <a:ext cx="1828800" cy="685800"/>
            </a:xfrm>
            <a:custGeom>
              <a:avLst/>
              <a:gdLst>
                <a:gd name="T0" fmla="*/ 0 w 1152"/>
                <a:gd name="T1" fmla="*/ 2147483647 h 816"/>
                <a:gd name="T2" fmla="*/ 2147483647 w 1152"/>
                <a:gd name="T3" fmla="*/ 2147483647 h 816"/>
                <a:gd name="T4" fmla="*/ 2147483647 w 1152"/>
                <a:gd name="T5" fmla="*/ 2147483647 h 816"/>
                <a:gd name="T6" fmla="*/ 2147483647 w 1152"/>
                <a:gd name="T7" fmla="*/ 2147483647 h 816"/>
                <a:gd name="T8" fmla="*/ 0 60000 65536"/>
                <a:gd name="T9" fmla="*/ 0 60000 65536"/>
                <a:gd name="T10" fmla="*/ 0 60000 65536"/>
                <a:gd name="T11" fmla="*/ 0 60000 65536"/>
                <a:gd name="T12" fmla="*/ 0 w 1152"/>
                <a:gd name="T13" fmla="*/ 0 h 816"/>
                <a:gd name="T14" fmla="*/ 1152 w 1152"/>
                <a:gd name="T15" fmla="*/ 816 h 816"/>
              </a:gdLst>
              <a:ahLst/>
              <a:cxnLst>
                <a:cxn ang="T8">
                  <a:pos x="T0" y="T1"/>
                </a:cxn>
                <a:cxn ang="T9">
                  <a:pos x="T2" y="T3"/>
                </a:cxn>
                <a:cxn ang="T10">
                  <a:pos x="T4" y="T5"/>
                </a:cxn>
                <a:cxn ang="T11">
                  <a:pos x="T6" y="T7"/>
                </a:cxn>
              </a:cxnLst>
              <a:rect l="T12" t="T13" r="T14" b="T15"/>
              <a:pathLst>
                <a:path w="1152" h="816">
                  <a:moveTo>
                    <a:pt x="0" y="480"/>
                  </a:moveTo>
                  <a:cubicBezTo>
                    <a:pt x="104" y="240"/>
                    <a:pt x="208" y="0"/>
                    <a:pt x="336" y="48"/>
                  </a:cubicBezTo>
                  <a:cubicBezTo>
                    <a:pt x="464" y="96"/>
                    <a:pt x="632" y="720"/>
                    <a:pt x="768" y="768"/>
                  </a:cubicBezTo>
                  <a:cubicBezTo>
                    <a:pt x="904" y="816"/>
                    <a:pt x="1028" y="576"/>
                    <a:pt x="1152" y="336"/>
                  </a:cubicBezTo>
                </a:path>
              </a:pathLst>
            </a:custGeom>
            <a:noFill/>
            <a:ln w="25400">
              <a:solidFill>
                <a:schemeClr val="folHlink"/>
              </a:solidFill>
              <a:round/>
              <a:headEnd/>
              <a:tailEnd/>
            </a:ln>
          </p:spPr>
          <p:txBody>
            <a:bodyPr wrap="none" anchor="ctr">
              <a:prstTxWarp prst="textNoShape">
                <a:avLst/>
              </a:prstTxWarp>
            </a:bodyPr>
            <a:lstStyle/>
            <a:p>
              <a:endParaRPr lang="en-US"/>
            </a:p>
          </p:txBody>
        </p:sp>
        <p:sp>
          <p:nvSpPr>
            <p:cNvPr id="8" name="Line 11"/>
            <p:cNvSpPr>
              <a:spLocks noChangeShapeType="1"/>
            </p:cNvSpPr>
            <p:nvPr/>
          </p:nvSpPr>
          <p:spPr bwMode="auto">
            <a:xfrm>
              <a:off x="4902200" y="5334000"/>
              <a:ext cx="22098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9" name="Rectangle 12"/>
            <p:cNvSpPr>
              <a:spLocks noChangeArrowheads="1"/>
            </p:cNvSpPr>
            <p:nvPr/>
          </p:nvSpPr>
          <p:spPr bwMode="auto">
            <a:xfrm>
              <a:off x="7188200" y="5181600"/>
              <a:ext cx="273050" cy="304800"/>
            </a:xfrm>
            <a:prstGeom prst="rect">
              <a:avLst/>
            </a:prstGeom>
            <a:noFill/>
            <a:ln w="9525">
              <a:noFill/>
              <a:miter lim="800000"/>
              <a:headEnd/>
              <a:tailEnd/>
            </a:ln>
          </p:spPr>
          <p:txBody>
            <a:bodyPr wrap="none">
              <a:prstTxWarp prst="textNoShape">
                <a:avLst/>
              </a:prstTxWarp>
              <a:spAutoFit/>
            </a:bodyPr>
            <a:lstStyle/>
            <a:p>
              <a:r>
                <a:rPr lang="en-US" sz="1400"/>
                <a:t>z</a:t>
              </a:r>
            </a:p>
          </p:txBody>
        </p:sp>
        <p:sp>
          <p:nvSpPr>
            <p:cNvPr id="10" name="Rectangle 13"/>
            <p:cNvSpPr>
              <a:spLocks noChangeArrowheads="1"/>
            </p:cNvSpPr>
            <p:nvPr/>
          </p:nvSpPr>
          <p:spPr bwMode="auto">
            <a:xfrm>
              <a:off x="6121400" y="4876800"/>
              <a:ext cx="668338" cy="304800"/>
            </a:xfrm>
            <a:prstGeom prst="rect">
              <a:avLst/>
            </a:prstGeom>
            <a:noFill/>
            <a:ln w="9525">
              <a:noFill/>
              <a:miter lim="800000"/>
              <a:headEnd/>
              <a:tailEnd/>
            </a:ln>
          </p:spPr>
          <p:txBody>
            <a:bodyPr wrap="none">
              <a:prstTxWarp prst="textNoShape">
                <a:avLst/>
              </a:prstTxWarp>
              <a:spAutoFit/>
            </a:bodyPr>
            <a:lstStyle/>
            <a:p>
              <a:r>
                <a:rPr lang="en-US" sz="1400" dirty="0">
                  <a:latin typeface="Symbol" pitchFamily="-110" charset="2"/>
                  <a:sym typeface="Symbol" pitchFamily="-110" charset="2"/>
                </a:rPr>
                <a:t></a:t>
              </a:r>
              <a:r>
                <a:rPr lang="en-US" sz="1400" dirty="0"/>
                <a:t> &gt; 0</a:t>
              </a:r>
            </a:p>
          </p:txBody>
        </p:sp>
        <p:sp>
          <p:nvSpPr>
            <p:cNvPr id="11" name="Rectangle 14"/>
            <p:cNvSpPr>
              <a:spLocks noChangeArrowheads="1"/>
            </p:cNvSpPr>
            <p:nvPr/>
          </p:nvSpPr>
          <p:spPr bwMode="auto">
            <a:xfrm>
              <a:off x="5148263" y="5715000"/>
              <a:ext cx="668337" cy="304800"/>
            </a:xfrm>
            <a:prstGeom prst="rect">
              <a:avLst/>
            </a:prstGeom>
            <a:noFill/>
            <a:ln w="9525">
              <a:noFill/>
              <a:miter lim="800000"/>
              <a:headEnd/>
              <a:tailEnd/>
            </a:ln>
          </p:spPr>
          <p:txBody>
            <a:bodyPr wrap="none">
              <a:prstTxWarp prst="textNoShape">
                <a:avLst/>
              </a:prstTxWarp>
              <a:spAutoFit/>
            </a:bodyPr>
            <a:lstStyle/>
            <a:p>
              <a:r>
                <a:rPr lang="en-US" sz="1400">
                  <a:latin typeface="Symbol" pitchFamily="-110" charset="2"/>
                  <a:sym typeface="Symbol" pitchFamily="-110" charset="2"/>
                </a:rPr>
                <a:t></a:t>
              </a:r>
              <a:r>
                <a:rPr lang="en-US" sz="1400"/>
                <a:t> &lt; 0</a:t>
              </a:r>
            </a:p>
          </p:txBody>
        </p:sp>
        <p:sp>
          <p:nvSpPr>
            <p:cNvPr id="12" name="Rectangle 15"/>
            <p:cNvSpPr>
              <a:spLocks noChangeArrowheads="1"/>
            </p:cNvSpPr>
            <p:nvPr/>
          </p:nvSpPr>
          <p:spPr bwMode="auto">
            <a:xfrm>
              <a:off x="5816600" y="4419600"/>
              <a:ext cx="668338" cy="304800"/>
            </a:xfrm>
            <a:prstGeom prst="rect">
              <a:avLst/>
            </a:prstGeom>
            <a:noFill/>
            <a:ln w="9525">
              <a:noFill/>
              <a:miter lim="800000"/>
              <a:headEnd/>
              <a:tailEnd/>
            </a:ln>
          </p:spPr>
          <p:txBody>
            <a:bodyPr wrap="none">
              <a:prstTxWarp prst="textNoShape">
                <a:avLst/>
              </a:prstTxWarp>
              <a:spAutoFit/>
            </a:bodyPr>
            <a:lstStyle/>
            <a:p>
              <a:r>
                <a:rPr lang="en-US" sz="1400" dirty="0">
                  <a:latin typeface="Symbol" pitchFamily="-110" charset="2"/>
                  <a:sym typeface="Symbol" pitchFamily="-110" charset="2"/>
                </a:rPr>
                <a:t></a:t>
              </a:r>
              <a:r>
                <a:rPr lang="en-US" sz="1400" dirty="0"/>
                <a:t> = 0</a:t>
              </a:r>
            </a:p>
          </p:txBody>
        </p:sp>
        <p:sp>
          <p:nvSpPr>
            <p:cNvPr id="13" name="Oval 16"/>
            <p:cNvSpPr>
              <a:spLocks noChangeArrowheads="1"/>
            </p:cNvSpPr>
            <p:nvPr/>
          </p:nvSpPr>
          <p:spPr bwMode="auto">
            <a:xfrm>
              <a:off x="5021263" y="5280025"/>
              <a:ext cx="76200" cy="762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14" name="Oval 17"/>
            <p:cNvSpPr>
              <a:spLocks noChangeArrowheads="1"/>
            </p:cNvSpPr>
            <p:nvPr/>
          </p:nvSpPr>
          <p:spPr bwMode="auto">
            <a:xfrm>
              <a:off x="6502400" y="5486400"/>
              <a:ext cx="76200" cy="762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15" name="Oval 18"/>
            <p:cNvSpPr>
              <a:spLocks noChangeArrowheads="1"/>
            </p:cNvSpPr>
            <p:nvPr/>
          </p:nvSpPr>
          <p:spPr bwMode="auto">
            <a:xfrm>
              <a:off x="6426200" y="5638800"/>
              <a:ext cx="76200" cy="762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16" name="Oval 19"/>
            <p:cNvSpPr>
              <a:spLocks noChangeArrowheads="1"/>
            </p:cNvSpPr>
            <p:nvPr/>
          </p:nvSpPr>
          <p:spPr bwMode="auto">
            <a:xfrm>
              <a:off x="6329363" y="5824538"/>
              <a:ext cx="76200" cy="762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17" name="Line 20"/>
            <p:cNvSpPr>
              <a:spLocks noChangeShapeType="1"/>
            </p:cNvSpPr>
            <p:nvPr/>
          </p:nvSpPr>
          <p:spPr bwMode="auto">
            <a:xfrm flipV="1">
              <a:off x="5816600" y="5715000"/>
              <a:ext cx="228600" cy="76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 name="Line 21"/>
            <p:cNvSpPr>
              <a:spLocks noChangeShapeType="1"/>
            </p:cNvSpPr>
            <p:nvPr/>
          </p:nvSpPr>
          <p:spPr bwMode="auto">
            <a:xfrm flipH="1">
              <a:off x="5588000" y="4648200"/>
              <a:ext cx="304800" cy="228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9" name="Line 22"/>
            <p:cNvSpPr>
              <a:spLocks noChangeShapeType="1"/>
            </p:cNvSpPr>
            <p:nvPr/>
          </p:nvSpPr>
          <p:spPr bwMode="auto">
            <a:xfrm flipH="1">
              <a:off x="6121400" y="5181600"/>
              <a:ext cx="152400" cy="30480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21" name="TextBox 20"/>
          <p:cNvSpPr txBox="1"/>
          <p:nvPr/>
        </p:nvSpPr>
        <p:spPr>
          <a:xfrm>
            <a:off x="5486400" y="1490246"/>
            <a:ext cx="2465740" cy="338554"/>
          </a:xfrm>
          <a:prstGeom prst="rect">
            <a:avLst/>
          </a:prstGeom>
          <a:noFill/>
        </p:spPr>
        <p:txBody>
          <a:bodyPr wrap="none" rtlCol="0">
            <a:spAutoFit/>
          </a:bodyPr>
          <a:lstStyle/>
          <a:p>
            <a:r>
              <a:rPr lang="en-US" sz="1600" i="1" dirty="0"/>
              <a:t>f</a:t>
            </a:r>
            <a:r>
              <a:rPr lang="en-US" sz="1600" i="1" baseline="-25000" dirty="0"/>
              <a:t>c</a:t>
            </a:r>
            <a:r>
              <a:rPr lang="en-US" sz="1600" dirty="0"/>
              <a:t>: coupling factor (&lt;1)</a:t>
            </a:r>
          </a:p>
        </p:txBody>
      </p:sp>
      <mc:AlternateContent xmlns:mc="http://schemas.openxmlformats.org/markup-compatibility/2006" xmlns:a14="http://schemas.microsoft.com/office/drawing/2010/main">
        <mc:Choice Requires="a14">
          <p:sp>
            <p:nvSpPr>
              <p:cNvPr id="22" name="TextBox 21"/>
              <p:cNvSpPr txBox="1"/>
              <p:nvPr/>
            </p:nvSpPr>
            <p:spPr>
              <a:xfrm>
                <a:off x="2188099" y="1355013"/>
                <a:ext cx="2735814" cy="696666"/>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CH" sz="2200" i="1" smtClean="0">
                              <a:latin typeface="Cambria Math" panose="02040503050406030204" pitchFamily="18" charset="0"/>
                            </a:rPr>
                          </m:ctrlPr>
                        </m:fPr>
                        <m:num>
                          <m:r>
                            <a:rPr lang="en-US" sz="2200" b="0" i="1" smtClean="0">
                              <a:latin typeface="Cambria Math" panose="02040503050406030204" pitchFamily="18" charset="0"/>
                            </a:rPr>
                            <m:t>𝑑</m:t>
                          </m:r>
                        </m:num>
                        <m:den>
                          <m:r>
                            <a:rPr lang="en-US" sz="2200" b="0" i="1" smtClean="0">
                              <a:latin typeface="Cambria Math" panose="02040503050406030204" pitchFamily="18" charset="0"/>
                            </a:rPr>
                            <m:t>𝑑𝑧</m:t>
                          </m:r>
                        </m:den>
                      </m:f>
                      <m:r>
                        <a:rPr lang="en-US" sz="2200" b="0" i="1" smtClean="0">
                          <a:latin typeface="Cambria Math" panose="02040503050406030204" pitchFamily="18" charset="0"/>
                        </a:rPr>
                        <m:t>𝛾</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𝑒</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𝑐</m:t>
                              </m:r>
                            </m:sub>
                          </m:sSub>
                          <m:r>
                            <a:rPr lang="en-US" sz="2200" b="0" i="1" smtClean="0">
                              <a:latin typeface="Cambria Math" panose="02040503050406030204" pitchFamily="18" charset="0"/>
                            </a:rPr>
                            <m:t>𝐾</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𝐸</m:t>
                              </m:r>
                            </m:e>
                            <m:sub>
                              <m:r>
                                <a:rPr lang="en-US" sz="2200" b="0" i="1" smtClean="0">
                                  <a:latin typeface="Cambria Math" panose="02040503050406030204" pitchFamily="18" charset="0"/>
                                </a:rPr>
                                <m:t>0</m:t>
                              </m:r>
                            </m:sub>
                          </m:sSub>
                        </m:num>
                        <m:den>
                          <m:r>
                            <a:rPr lang="en-US" sz="2200" b="0" i="1" smtClean="0">
                              <a:latin typeface="Cambria Math" panose="02040503050406030204" pitchFamily="18" charset="0"/>
                            </a:rPr>
                            <m:t>2</m:t>
                          </m:r>
                          <m:r>
                            <a:rPr lang="en-US" sz="2200" b="0" i="1" smtClean="0">
                              <a:latin typeface="Cambria Math" panose="02040503050406030204" pitchFamily="18" charset="0"/>
                            </a:rPr>
                            <m:t>𝛾</m:t>
                          </m:r>
                          <m:r>
                            <a:rPr lang="en-US" sz="2200" b="0" i="1" smtClean="0">
                              <a:latin typeface="Cambria Math" panose="02040503050406030204" pitchFamily="18" charset="0"/>
                            </a:rPr>
                            <m:t>𝑚</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𝑐</m:t>
                              </m:r>
                            </m:e>
                            <m:sup>
                              <m:r>
                                <a:rPr lang="en-US" sz="2200" b="0" i="1" smtClean="0">
                                  <a:latin typeface="Cambria Math" panose="02040503050406030204" pitchFamily="18" charset="0"/>
                                </a:rPr>
                                <m:t>2</m:t>
                              </m:r>
                            </m:sup>
                          </m:sSup>
                        </m:den>
                      </m:f>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sin</m:t>
                          </m:r>
                        </m:fName>
                        <m:e>
                          <m:r>
                            <a:rPr lang="en-US" sz="2200" b="0" i="1" smtClean="0">
                              <a:latin typeface="Cambria Math" panose="02040503050406030204" pitchFamily="18" charset="0"/>
                            </a:rPr>
                            <m:t>𝜙</m:t>
                          </m:r>
                        </m:e>
                      </m:func>
                    </m:oMath>
                  </m:oMathPara>
                </a14:m>
                <a:endParaRPr lang="de-CH" sz="2200" dirty="0"/>
              </a:p>
            </p:txBody>
          </p:sp>
        </mc:Choice>
        <mc:Fallback xmlns="">
          <p:sp>
            <p:nvSpPr>
              <p:cNvPr id="22" name="TextBox 21"/>
              <p:cNvSpPr txBox="1">
                <a:spLocks noRot="1" noChangeAspect="1" noMove="1" noResize="1" noEditPoints="1" noAdjustHandles="1" noChangeArrowheads="1" noChangeShapeType="1" noTextEdit="1"/>
              </p:cNvSpPr>
              <p:nvPr/>
            </p:nvSpPr>
            <p:spPr>
              <a:xfrm>
                <a:off x="2188099" y="1355013"/>
                <a:ext cx="2735814" cy="696666"/>
              </a:xfrm>
              <a:prstGeom prst="rect">
                <a:avLst/>
              </a:prstGeom>
              <a:blipFill>
                <a:blip r:embed="rId4"/>
                <a:stretch>
                  <a:fillRect/>
                </a:stretch>
              </a:blipFill>
              <a:ln>
                <a:solidFill>
                  <a:schemeClr val="accent1"/>
                </a:solidFill>
              </a:ln>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433830" y="4312317"/>
                <a:ext cx="1836144" cy="695832"/>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CH" sz="2200" i="1" smtClean="0">
                              <a:latin typeface="Cambria Math" panose="02040503050406030204" pitchFamily="18" charset="0"/>
                            </a:rPr>
                          </m:ctrlPr>
                        </m:fPr>
                        <m:num>
                          <m:r>
                            <a:rPr lang="en-US" sz="2200" b="0" i="1" smtClean="0">
                              <a:latin typeface="Cambria Math" panose="02040503050406030204" pitchFamily="18" charset="0"/>
                            </a:rPr>
                            <m:t>𝑑</m:t>
                          </m:r>
                        </m:num>
                        <m:den>
                          <m:r>
                            <a:rPr lang="en-US" sz="2200" b="0" i="1" smtClean="0">
                              <a:latin typeface="Cambria Math" panose="02040503050406030204" pitchFamily="18" charset="0"/>
                            </a:rPr>
                            <m:t>𝑑𝑧</m:t>
                          </m:r>
                        </m:den>
                      </m:f>
                      <m:r>
                        <a:rPr lang="en-US" sz="2200" b="0" i="1" smtClean="0">
                          <a:latin typeface="Cambria Math" panose="02040503050406030204" pitchFamily="18" charset="0"/>
                        </a:rPr>
                        <m:t>𝜙</m:t>
                      </m:r>
                      <m:r>
                        <a:rPr lang="en-US" sz="2200" b="0" i="1" smtClean="0">
                          <a:latin typeface="Cambria Math" panose="02040503050406030204" pitchFamily="18" charset="0"/>
                        </a:rPr>
                        <m:t>=2</m:t>
                      </m:r>
                      <m:sSub>
                        <m:sSubPr>
                          <m:ctrlPr>
                            <a:rPr lang="en-US" sz="2200" i="1">
                              <a:latin typeface="Cambria Math" panose="02040503050406030204" pitchFamily="18" charset="0"/>
                            </a:rPr>
                          </m:ctrlPr>
                        </m:sSubPr>
                        <m:e>
                          <m:r>
                            <a:rPr lang="en-US" sz="2200" i="1">
                              <a:latin typeface="Cambria Math" panose="02040503050406030204" pitchFamily="18" charset="0"/>
                            </a:rPr>
                            <m:t>𝑘</m:t>
                          </m:r>
                        </m:e>
                        <m:sub>
                          <m:r>
                            <a:rPr lang="en-US" sz="2200" i="1">
                              <a:latin typeface="Cambria Math" panose="02040503050406030204" pitchFamily="18" charset="0"/>
                            </a:rPr>
                            <m:t>𝑢</m:t>
                          </m:r>
                        </m:sub>
                      </m:sSub>
                      <m:f>
                        <m:fPr>
                          <m:ctrlPr>
                            <a:rPr lang="en-US" sz="2200" b="0" i="1" smtClean="0">
                              <a:latin typeface="Cambria Math" panose="02040503050406030204" pitchFamily="18" charset="0"/>
                            </a:rPr>
                          </m:ctrlPr>
                        </m:fPr>
                        <m:num>
                          <m:r>
                            <m:rPr>
                              <m:sty m:val="p"/>
                            </m:rPr>
                            <a:rPr lang="en-US" sz="2200" b="0" i="0" smtClean="0">
                              <a:latin typeface="Cambria Math" panose="02040503050406030204" pitchFamily="18" charset="0"/>
                            </a:rPr>
                            <m:t>Δ</m:t>
                          </m:r>
                          <m:r>
                            <a:rPr lang="en-US" sz="2200" b="0" i="1" smtClean="0">
                              <a:latin typeface="Cambria Math" panose="02040503050406030204" pitchFamily="18" charset="0"/>
                            </a:rPr>
                            <m:t>𝛾</m:t>
                          </m:r>
                        </m:num>
                        <m:den>
                          <m:r>
                            <a:rPr lang="en-US" sz="2200" b="0" i="1" smtClean="0">
                              <a:latin typeface="Cambria Math" panose="02040503050406030204" pitchFamily="18" charset="0"/>
                            </a:rPr>
                            <m:t>𝛾</m:t>
                          </m:r>
                        </m:den>
                      </m:f>
                    </m:oMath>
                  </m:oMathPara>
                </a14:m>
                <a:endParaRPr lang="de-CH" sz="2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5433830" y="4312317"/>
                <a:ext cx="1836144" cy="695832"/>
              </a:xfrm>
              <a:prstGeom prst="rect">
                <a:avLst/>
              </a:prstGeom>
              <a:blipFill>
                <a:blip r:embed="rId5"/>
                <a:stretch>
                  <a:fillRect/>
                </a:stretch>
              </a:blipFill>
              <a:ln>
                <a:solidFill>
                  <a:schemeClr val="accent1"/>
                </a:solidFill>
              </a:ln>
            </p:spPr>
            <p:txBody>
              <a:bodyPr/>
              <a:lstStyle/>
              <a:p>
                <a:r>
                  <a:rPr lang="de-CH">
                    <a:noFill/>
                  </a:rPr>
                  <a:t> </a:t>
                </a:r>
              </a:p>
            </p:txBody>
          </p:sp>
        </mc:Fallback>
      </mc:AlternateContent>
    </p:spTree>
    <p:extLst>
      <p:ext uri="{BB962C8B-B14F-4D97-AF65-F5344CB8AC3E}">
        <p14:creationId xmlns:p14="http://schemas.microsoft.com/office/powerpoint/2010/main" val="2244818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312" y="990600"/>
            <a:ext cx="7288112" cy="4940491"/>
          </a:xfrm>
        </p:spPr>
        <p:txBody>
          <a:bodyPr>
            <a:normAutofit/>
          </a:bodyPr>
          <a:lstStyle/>
          <a:p>
            <a:r>
              <a:rPr lang="en-US" sz="1800" dirty="0"/>
              <a:t>Wavelength typically much smaller than bunch length.</a:t>
            </a:r>
          </a:p>
          <a:p>
            <a:r>
              <a:rPr lang="en-US" sz="1800" dirty="0"/>
              <a:t>Electrons are </a:t>
            </a:r>
            <a:r>
              <a:rPr lang="en-US" sz="1800" dirty="0" smtClean="0"/>
              <a:t>randomly spread </a:t>
            </a:r>
            <a:r>
              <a:rPr lang="en-US" sz="1800" dirty="0"/>
              <a:t>out initially over all phases.</a:t>
            </a:r>
          </a:p>
          <a:p>
            <a:endParaRPr lang="en-US" sz="2000" dirty="0"/>
          </a:p>
          <a:p>
            <a:pPr>
              <a:buNone/>
            </a:pPr>
            <a:endParaRPr lang="en-US" sz="2000" dirty="0"/>
          </a:p>
        </p:txBody>
      </p:sp>
      <p:sp>
        <p:nvSpPr>
          <p:cNvPr id="3" name="Title 2"/>
          <p:cNvSpPr>
            <a:spLocks noGrp="1"/>
          </p:cNvSpPr>
          <p:nvPr>
            <p:ph type="title"/>
          </p:nvPr>
        </p:nvSpPr>
        <p:spPr/>
        <p:txBody>
          <a:bodyPr/>
          <a:lstStyle/>
          <a:p>
            <a:r>
              <a:rPr lang="en-US" dirty="0"/>
              <a:t>Motion in </a:t>
            </a:r>
            <a:r>
              <a:rPr lang="en-US" dirty="0" err="1"/>
              <a:t>Phasespace</a:t>
            </a:r>
            <a:endParaRPr lang="en-US" dirty="0"/>
          </a:p>
        </p:txBody>
      </p:sp>
      <p:pic>
        <p:nvPicPr>
          <p:cNvPr id="83" name="Picture 82"/>
          <p:cNvPicPr>
            <a:picLocks noChangeAspect="1"/>
          </p:cNvPicPr>
          <p:nvPr/>
        </p:nvPicPr>
        <p:blipFill>
          <a:blip r:embed="rId2"/>
          <a:stretch>
            <a:fillRect/>
          </a:stretch>
        </p:blipFill>
        <p:spPr>
          <a:xfrm>
            <a:off x="1447800" y="1828800"/>
            <a:ext cx="5916512" cy="3817492"/>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6255786" y="80324"/>
                <a:ext cx="2735814" cy="696666"/>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CH" sz="2200" i="1" smtClean="0">
                              <a:latin typeface="Cambria Math" panose="02040503050406030204" pitchFamily="18" charset="0"/>
                            </a:rPr>
                          </m:ctrlPr>
                        </m:fPr>
                        <m:num>
                          <m:r>
                            <a:rPr lang="en-US" sz="2200" b="0" i="1" smtClean="0">
                              <a:latin typeface="Cambria Math" panose="02040503050406030204" pitchFamily="18" charset="0"/>
                            </a:rPr>
                            <m:t>𝑑</m:t>
                          </m:r>
                        </m:num>
                        <m:den>
                          <m:r>
                            <a:rPr lang="en-US" sz="2200" b="0" i="1" smtClean="0">
                              <a:latin typeface="Cambria Math" panose="02040503050406030204" pitchFamily="18" charset="0"/>
                            </a:rPr>
                            <m:t>𝑑𝑧</m:t>
                          </m:r>
                        </m:den>
                      </m:f>
                      <m:r>
                        <a:rPr lang="en-US" sz="2200" b="0" i="1" smtClean="0">
                          <a:latin typeface="Cambria Math" panose="02040503050406030204" pitchFamily="18" charset="0"/>
                        </a:rPr>
                        <m:t>𝛾</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𝑒</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𝑐</m:t>
                              </m:r>
                            </m:sub>
                          </m:sSub>
                          <m:r>
                            <a:rPr lang="en-US" sz="2200" b="0" i="1" smtClean="0">
                              <a:latin typeface="Cambria Math" panose="02040503050406030204" pitchFamily="18" charset="0"/>
                            </a:rPr>
                            <m:t>𝐾</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𝐸</m:t>
                              </m:r>
                            </m:e>
                            <m:sub>
                              <m:r>
                                <a:rPr lang="en-US" sz="2200" b="0" i="1" smtClean="0">
                                  <a:latin typeface="Cambria Math" panose="02040503050406030204" pitchFamily="18" charset="0"/>
                                </a:rPr>
                                <m:t>0</m:t>
                              </m:r>
                            </m:sub>
                          </m:sSub>
                        </m:num>
                        <m:den>
                          <m:r>
                            <a:rPr lang="en-US" sz="2200" b="0" i="1" smtClean="0">
                              <a:latin typeface="Cambria Math" panose="02040503050406030204" pitchFamily="18" charset="0"/>
                            </a:rPr>
                            <m:t>2</m:t>
                          </m:r>
                          <m:r>
                            <a:rPr lang="en-US" sz="2200" b="0" i="1" smtClean="0">
                              <a:latin typeface="Cambria Math" panose="02040503050406030204" pitchFamily="18" charset="0"/>
                            </a:rPr>
                            <m:t>𝛾</m:t>
                          </m:r>
                          <m:r>
                            <a:rPr lang="en-US" sz="2200" b="0" i="1" smtClean="0">
                              <a:latin typeface="Cambria Math" panose="02040503050406030204" pitchFamily="18" charset="0"/>
                            </a:rPr>
                            <m:t>𝑚</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𝑐</m:t>
                              </m:r>
                            </m:e>
                            <m:sup>
                              <m:r>
                                <a:rPr lang="en-US" sz="2200" b="0" i="1" smtClean="0">
                                  <a:latin typeface="Cambria Math" panose="02040503050406030204" pitchFamily="18" charset="0"/>
                                </a:rPr>
                                <m:t>2</m:t>
                              </m:r>
                            </m:sup>
                          </m:sSup>
                        </m:den>
                      </m:f>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sin</m:t>
                          </m:r>
                        </m:fName>
                        <m:e>
                          <m:r>
                            <a:rPr lang="en-US" sz="2200" b="0" i="1" smtClean="0">
                              <a:latin typeface="Cambria Math" panose="02040503050406030204" pitchFamily="18" charset="0"/>
                            </a:rPr>
                            <m:t>𝜙</m:t>
                          </m:r>
                        </m:e>
                      </m:func>
                    </m:oMath>
                  </m:oMathPara>
                </a14:m>
                <a:endParaRPr lang="de-CH" sz="2200" dirty="0"/>
              </a:p>
            </p:txBody>
          </p:sp>
        </mc:Choice>
        <mc:Fallback xmlns="">
          <p:sp>
            <p:nvSpPr>
              <p:cNvPr id="8" name="TextBox 7"/>
              <p:cNvSpPr txBox="1">
                <a:spLocks noRot="1" noChangeAspect="1" noMove="1" noResize="1" noEditPoints="1" noAdjustHandles="1" noChangeArrowheads="1" noChangeShapeType="1" noTextEdit="1"/>
              </p:cNvSpPr>
              <p:nvPr/>
            </p:nvSpPr>
            <p:spPr>
              <a:xfrm>
                <a:off x="6255786" y="80324"/>
                <a:ext cx="2735814" cy="696666"/>
              </a:xfrm>
              <a:prstGeom prst="rect">
                <a:avLst/>
              </a:prstGeom>
              <a:blipFill>
                <a:blip r:embed="rId3"/>
                <a:stretch>
                  <a:fillRect/>
                </a:stretch>
              </a:blipFill>
              <a:ln>
                <a:solidFill>
                  <a:schemeClr val="accent1"/>
                </a:solidFill>
              </a:ln>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086600" y="988063"/>
                <a:ext cx="1836144" cy="695832"/>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CH" sz="2200" i="1" smtClean="0">
                              <a:latin typeface="Cambria Math" panose="02040503050406030204" pitchFamily="18" charset="0"/>
                            </a:rPr>
                          </m:ctrlPr>
                        </m:fPr>
                        <m:num>
                          <m:r>
                            <a:rPr lang="en-US" sz="2200" b="0" i="1" smtClean="0">
                              <a:latin typeface="Cambria Math" panose="02040503050406030204" pitchFamily="18" charset="0"/>
                            </a:rPr>
                            <m:t>𝑑</m:t>
                          </m:r>
                        </m:num>
                        <m:den>
                          <m:r>
                            <a:rPr lang="en-US" sz="2200" b="0" i="1" smtClean="0">
                              <a:latin typeface="Cambria Math" panose="02040503050406030204" pitchFamily="18" charset="0"/>
                            </a:rPr>
                            <m:t>𝑑𝑧</m:t>
                          </m:r>
                        </m:den>
                      </m:f>
                      <m:r>
                        <a:rPr lang="en-US" sz="2200" b="0" i="1" smtClean="0">
                          <a:latin typeface="Cambria Math" panose="02040503050406030204" pitchFamily="18" charset="0"/>
                        </a:rPr>
                        <m:t>𝜙</m:t>
                      </m:r>
                      <m:r>
                        <a:rPr lang="en-US" sz="2200" b="0" i="1" smtClean="0">
                          <a:latin typeface="Cambria Math" panose="02040503050406030204" pitchFamily="18" charset="0"/>
                        </a:rPr>
                        <m:t>=2</m:t>
                      </m:r>
                      <m:sSub>
                        <m:sSubPr>
                          <m:ctrlPr>
                            <a:rPr lang="en-US" sz="2200" i="1">
                              <a:latin typeface="Cambria Math" panose="02040503050406030204" pitchFamily="18" charset="0"/>
                            </a:rPr>
                          </m:ctrlPr>
                        </m:sSubPr>
                        <m:e>
                          <m:r>
                            <a:rPr lang="en-US" sz="2200" i="1">
                              <a:latin typeface="Cambria Math" panose="02040503050406030204" pitchFamily="18" charset="0"/>
                            </a:rPr>
                            <m:t>𝑘</m:t>
                          </m:r>
                        </m:e>
                        <m:sub>
                          <m:r>
                            <a:rPr lang="en-US" sz="2200" i="1">
                              <a:latin typeface="Cambria Math" panose="02040503050406030204" pitchFamily="18" charset="0"/>
                            </a:rPr>
                            <m:t>𝑢</m:t>
                          </m:r>
                        </m:sub>
                      </m:sSub>
                      <m:f>
                        <m:fPr>
                          <m:ctrlPr>
                            <a:rPr lang="en-US" sz="2200" b="0" i="1" smtClean="0">
                              <a:latin typeface="Cambria Math" panose="02040503050406030204" pitchFamily="18" charset="0"/>
                            </a:rPr>
                          </m:ctrlPr>
                        </m:fPr>
                        <m:num>
                          <m:r>
                            <m:rPr>
                              <m:sty m:val="p"/>
                            </m:rPr>
                            <a:rPr lang="en-US" sz="2200" b="0" i="0" smtClean="0">
                              <a:latin typeface="Cambria Math" panose="02040503050406030204" pitchFamily="18" charset="0"/>
                            </a:rPr>
                            <m:t>Δ</m:t>
                          </m:r>
                          <m:r>
                            <a:rPr lang="en-US" sz="2200" b="0" i="1" smtClean="0">
                              <a:latin typeface="Cambria Math" panose="02040503050406030204" pitchFamily="18" charset="0"/>
                            </a:rPr>
                            <m:t>𝛾</m:t>
                          </m:r>
                        </m:num>
                        <m:den>
                          <m:r>
                            <a:rPr lang="en-US" sz="2200" b="0" i="1" smtClean="0">
                              <a:latin typeface="Cambria Math" panose="02040503050406030204" pitchFamily="18" charset="0"/>
                            </a:rPr>
                            <m:t>𝛾</m:t>
                          </m:r>
                        </m:den>
                      </m:f>
                    </m:oMath>
                  </m:oMathPara>
                </a14:m>
                <a:endParaRPr lang="de-CH" sz="2200" dirty="0"/>
              </a:p>
            </p:txBody>
          </p:sp>
        </mc:Choice>
        <mc:Fallback xmlns="">
          <p:sp>
            <p:nvSpPr>
              <p:cNvPr id="9" name="TextBox 8"/>
              <p:cNvSpPr txBox="1">
                <a:spLocks noRot="1" noChangeAspect="1" noMove="1" noResize="1" noEditPoints="1" noAdjustHandles="1" noChangeArrowheads="1" noChangeShapeType="1" noTextEdit="1"/>
              </p:cNvSpPr>
              <p:nvPr/>
            </p:nvSpPr>
            <p:spPr>
              <a:xfrm>
                <a:off x="7086600" y="988063"/>
                <a:ext cx="1836144" cy="695832"/>
              </a:xfrm>
              <a:prstGeom prst="rect">
                <a:avLst/>
              </a:prstGeom>
              <a:blipFill>
                <a:blip r:embed="rId4"/>
                <a:stretch>
                  <a:fillRect/>
                </a:stretch>
              </a:blipFill>
              <a:ln>
                <a:solidFill>
                  <a:schemeClr val="accent1"/>
                </a:solidFill>
              </a:ln>
            </p:spPr>
            <p:txBody>
              <a:bodyPr/>
              <a:lstStyle/>
              <a:p>
                <a:r>
                  <a:rPr lang="de-CH">
                    <a:noFill/>
                  </a:rPr>
                  <a:t> </a:t>
                </a:r>
              </a:p>
            </p:txBody>
          </p:sp>
        </mc:Fallback>
      </mc:AlternateContent>
      <p:sp>
        <p:nvSpPr>
          <p:cNvPr id="10" name="TextBox 9"/>
          <p:cNvSpPr txBox="1"/>
          <p:nvPr/>
        </p:nvSpPr>
        <p:spPr>
          <a:xfrm>
            <a:off x="1371600" y="5874603"/>
            <a:ext cx="6477000"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400" dirty="0" err="1"/>
              <a:t>Microbunching</a:t>
            </a:r>
            <a:r>
              <a:rPr lang="en-US" sz="2400" dirty="0"/>
              <a:t> has periodicity of FEL wavelength. All electrons emit coherently.</a:t>
            </a:r>
          </a:p>
        </p:txBody>
      </p:sp>
    </p:spTree>
    <p:extLst>
      <p:ext uri="{BB962C8B-B14F-4D97-AF65-F5344CB8AC3E}">
        <p14:creationId xmlns:p14="http://schemas.microsoft.com/office/powerpoint/2010/main" val="1311685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ea typeface="ＭＳ Ｐゴシック" pitchFamily="-65" charset="-128"/>
                <a:cs typeface="ＭＳ Ｐゴシック" pitchFamily="-65" charset="-128"/>
              </a:rPr>
              <a:t>The Generic Amplification Process</a:t>
            </a:r>
          </a:p>
        </p:txBody>
      </p:sp>
      <p:pic>
        <p:nvPicPr>
          <p:cNvPr id="50179" name="Picture 4" descr="1DFELcurve"/>
          <p:cNvPicPr>
            <a:picLocks noChangeAspect="1" noChangeArrowheads="1"/>
          </p:cNvPicPr>
          <p:nvPr/>
        </p:nvPicPr>
        <p:blipFill>
          <a:blip r:embed="rId3"/>
          <a:srcRect/>
          <a:stretch>
            <a:fillRect/>
          </a:stretch>
        </p:blipFill>
        <p:spPr bwMode="auto">
          <a:xfrm>
            <a:off x="1219200" y="1219200"/>
            <a:ext cx="6400800" cy="4495800"/>
          </a:xfrm>
          <a:prstGeom prst="rect">
            <a:avLst/>
          </a:prstGeom>
          <a:noFill/>
          <a:ln w="9525">
            <a:noFill/>
            <a:miter lim="800000"/>
            <a:headEnd/>
            <a:tailEnd/>
          </a:ln>
        </p:spPr>
      </p:pic>
      <p:sp>
        <p:nvSpPr>
          <p:cNvPr id="50180" name="Rectangle 5"/>
          <p:cNvSpPr>
            <a:spLocks noChangeArrowheads="1"/>
          </p:cNvSpPr>
          <p:nvPr/>
        </p:nvSpPr>
        <p:spPr bwMode="auto">
          <a:xfrm>
            <a:off x="3657600" y="2743200"/>
            <a:ext cx="1524000" cy="517525"/>
          </a:xfrm>
          <a:prstGeom prst="rect">
            <a:avLst/>
          </a:prstGeom>
          <a:noFill/>
          <a:ln w="9525">
            <a:noFill/>
            <a:miter lim="800000"/>
            <a:headEnd/>
            <a:tailEnd/>
          </a:ln>
        </p:spPr>
        <p:txBody>
          <a:bodyPr>
            <a:prstTxWarp prst="textNoShape">
              <a:avLst/>
            </a:prstTxWarp>
            <a:spAutoFit/>
          </a:bodyPr>
          <a:lstStyle/>
          <a:p>
            <a:r>
              <a:rPr lang="en-US" sz="1400"/>
              <a:t>Exponential Amplification</a:t>
            </a:r>
          </a:p>
        </p:txBody>
      </p:sp>
      <p:sp>
        <p:nvSpPr>
          <p:cNvPr id="50181" name="Rectangle 6"/>
          <p:cNvSpPr>
            <a:spLocks noChangeArrowheads="1"/>
          </p:cNvSpPr>
          <p:nvPr/>
        </p:nvSpPr>
        <p:spPr bwMode="auto">
          <a:xfrm>
            <a:off x="5791200" y="1371600"/>
            <a:ext cx="1600200" cy="523220"/>
          </a:xfrm>
          <a:prstGeom prst="rect">
            <a:avLst/>
          </a:prstGeom>
          <a:noFill/>
          <a:ln w="9525">
            <a:noFill/>
            <a:miter lim="800000"/>
            <a:headEnd/>
            <a:tailEnd/>
          </a:ln>
        </p:spPr>
        <p:txBody>
          <a:bodyPr wrap="square">
            <a:prstTxWarp prst="textNoShape">
              <a:avLst/>
            </a:prstTxWarp>
            <a:spAutoFit/>
          </a:bodyPr>
          <a:lstStyle/>
          <a:p>
            <a:r>
              <a:rPr lang="en-US" sz="1400" dirty="0"/>
              <a:t>Saturation (max. bunching)</a:t>
            </a:r>
          </a:p>
        </p:txBody>
      </p:sp>
      <p:sp>
        <p:nvSpPr>
          <p:cNvPr id="50182" name="Rectangle 7"/>
          <p:cNvSpPr>
            <a:spLocks noChangeArrowheads="1"/>
          </p:cNvSpPr>
          <p:nvPr/>
        </p:nvSpPr>
        <p:spPr bwMode="auto">
          <a:xfrm>
            <a:off x="2286000" y="4267200"/>
            <a:ext cx="1143000" cy="517525"/>
          </a:xfrm>
          <a:prstGeom prst="rect">
            <a:avLst/>
          </a:prstGeom>
          <a:noFill/>
          <a:ln w="9525">
            <a:noFill/>
            <a:miter lim="800000"/>
            <a:headEnd/>
            <a:tailEnd/>
          </a:ln>
        </p:spPr>
        <p:txBody>
          <a:bodyPr>
            <a:prstTxWarp prst="textNoShape">
              <a:avLst/>
            </a:prstTxWarp>
            <a:spAutoFit/>
          </a:bodyPr>
          <a:lstStyle/>
          <a:p>
            <a:r>
              <a:rPr lang="en-US" sz="1400"/>
              <a:t>Start-up Lethargy</a:t>
            </a:r>
          </a:p>
        </p:txBody>
      </p:sp>
      <p:sp>
        <p:nvSpPr>
          <p:cNvPr id="50183" name="Rectangle 9"/>
          <p:cNvSpPr>
            <a:spLocks noChangeArrowheads="1"/>
          </p:cNvSpPr>
          <p:nvPr/>
        </p:nvSpPr>
        <p:spPr bwMode="auto">
          <a:xfrm>
            <a:off x="4419600" y="4267200"/>
            <a:ext cx="3276600" cy="738664"/>
          </a:xfrm>
          <a:prstGeom prst="rect">
            <a:avLst/>
          </a:prstGeom>
          <a:noFill/>
          <a:ln w="9525">
            <a:noFill/>
            <a:miter lim="800000"/>
            <a:headEnd/>
            <a:tailEnd/>
          </a:ln>
        </p:spPr>
        <p:txBody>
          <a:bodyPr>
            <a:prstTxWarp prst="textNoShape">
              <a:avLst/>
            </a:prstTxWarp>
            <a:spAutoFit/>
          </a:bodyPr>
          <a:lstStyle/>
          <a:p>
            <a:r>
              <a:rPr lang="en-US" sz="1400" dirty="0"/>
              <a:t>Lethargy at start-up is the response time till some bunching has formed.</a:t>
            </a:r>
          </a:p>
        </p:txBody>
      </p:sp>
      <p:sp>
        <p:nvSpPr>
          <p:cNvPr id="50184" name="Rectangle 10"/>
          <p:cNvSpPr>
            <a:spLocks noChangeArrowheads="1"/>
          </p:cNvSpPr>
          <p:nvPr/>
        </p:nvSpPr>
        <p:spPr bwMode="auto">
          <a:xfrm>
            <a:off x="2286000" y="1371600"/>
            <a:ext cx="3505200" cy="730250"/>
          </a:xfrm>
          <a:prstGeom prst="rect">
            <a:avLst/>
          </a:prstGeom>
          <a:noFill/>
          <a:ln w="9525">
            <a:noFill/>
            <a:miter lim="800000"/>
            <a:headEnd/>
            <a:tailEnd/>
          </a:ln>
        </p:spPr>
        <p:txBody>
          <a:bodyPr>
            <a:prstTxWarp prst="textNoShape">
              <a:avLst/>
            </a:prstTxWarp>
            <a:spAutoFit/>
          </a:bodyPr>
          <a:lstStyle/>
          <a:p>
            <a:r>
              <a:rPr lang="en-US" sz="1400" dirty="0"/>
              <a:t>Beyond saturation there is a continuous exchange of energy between electron beam and radiation beam.</a:t>
            </a:r>
          </a:p>
        </p:txBody>
      </p:sp>
      <p:cxnSp>
        <p:nvCxnSpPr>
          <p:cNvPr id="10" name="Straight Arrow Connector 9"/>
          <p:cNvCxnSpPr/>
          <p:nvPr/>
        </p:nvCxnSpPr>
        <p:spPr>
          <a:xfrm rot="5400000">
            <a:off x="6293078" y="3450342"/>
            <a:ext cx="3111044" cy="1588"/>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rot="5400000">
            <a:off x="7506664" y="3311199"/>
            <a:ext cx="1450337" cy="461665"/>
          </a:xfrm>
          <a:prstGeom prst="rect">
            <a:avLst/>
          </a:prstGeom>
          <a:noFill/>
        </p:spPr>
        <p:txBody>
          <a:bodyPr wrap="none" rtlCol="0">
            <a:spAutoFit/>
          </a:bodyPr>
          <a:lstStyle/>
          <a:p>
            <a:r>
              <a:rPr lang="en-US" sz="2400" b="1" dirty="0">
                <a:solidFill>
                  <a:srgbClr val="FF0000"/>
                </a:solidFill>
              </a:rPr>
              <a:t>FEL Gain</a:t>
            </a:r>
          </a:p>
        </p:txBody>
      </p:sp>
      <p:sp>
        <p:nvSpPr>
          <p:cNvPr id="3" name="TextBox 2"/>
          <p:cNvSpPr txBox="1"/>
          <p:nvPr/>
        </p:nvSpPr>
        <p:spPr>
          <a:xfrm>
            <a:off x="2209800" y="5818947"/>
            <a:ext cx="5867400" cy="646331"/>
          </a:xfrm>
          <a:prstGeom prst="rect">
            <a:avLst/>
          </a:prstGeom>
          <a:noFill/>
        </p:spPr>
        <p:txBody>
          <a:bodyPr wrap="square" rtlCol="0">
            <a:spAutoFit/>
          </a:bodyPr>
          <a:lstStyle/>
          <a:p>
            <a:pPr algn="ctr"/>
            <a:r>
              <a:rPr lang="en-US" dirty="0" smtClean="0"/>
              <a:t>Gain length (</a:t>
            </a:r>
            <a:r>
              <a:rPr lang="en-US" dirty="0" err="1" smtClean="0"/>
              <a:t>L</a:t>
            </a:r>
            <a:r>
              <a:rPr lang="en-US" baseline="-25000" dirty="0" err="1" smtClean="0"/>
              <a:t>g</a:t>
            </a:r>
            <a:r>
              <a:rPr lang="en-US" dirty="0" smtClean="0"/>
              <a:t>): distance so that the power gets multiplied by a factor of e (in exponential regime)</a:t>
            </a:r>
            <a:endParaRPr lang="de-CH" dirty="0"/>
          </a:p>
        </p:txBody>
      </p:sp>
    </p:spTree>
    <p:extLst>
      <p:ext uri="{BB962C8B-B14F-4D97-AF65-F5344CB8AC3E}">
        <p14:creationId xmlns:p14="http://schemas.microsoft.com/office/powerpoint/2010/main" val="347729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4940491"/>
          </a:xfrm>
        </p:spPr>
        <p:txBody>
          <a:bodyPr/>
          <a:lstStyle/>
          <a:p>
            <a:r>
              <a:rPr lang="en-US" sz="2200" dirty="0"/>
              <a:t>SASE FEL (Self-Amplified Spontaneous Emission)</a:t>
            </a:r>
          </a:p>
          <a:p>
            <a:endParaRPr lang="en-US" dirty="0"/>
          </a:p>
          <a:p>
            <a:endParaRPr lang="en-US" dirty="0"/>
          </a:p>
          <a:p>
            <a:endParaRPr lang="en-US" dirty="0"/>
          </a:p>
          <a:p>
            <a:endParaRPr lang="en-US" dirty="0"/>
          </a:p>
          <a:p>
            <a:endParaRPr lang="en-US" dirty="0" smtClean="0"/>
          </a:p>
          <a:p>
            <a:endParaRPr lang="en-US" sz="1200" dirty="0"/>
          </a:p>
          <a:p>
            <a:r>
              <a:rPr lang="en-US" sz="2200" dirty="0" smtClean="0"/>
              <a:t>FEL </a:t>
            </a:r>
            <a:r>
              <a:rPr lang="en-US" sz="2200" dirty="0"/>
              <a:t>Amplifier (starts with an input signal) </a:t>
            </a:r>
          </a:p>
        </p:txBody>
      </p:sp>
      <p:sp>
        <p:nvSpPr>
          <p:cNvPr id="3" name="Title 2"/>
          <p:cNvSpPr>
            <a:spLocks noGrp="1"/>
          </p:cNvSpPr>
          <p:nvPr>
            <p:ph type="title"/>
          </p:nvPr>
        </p:nvSpPr>
        <p:spPr/>
        <p:txBody>
          <a:bodyPr/>
          <a:lstStyle/>
          <a:p>
            <a:r>
              <a:rPr lang="en-US" dirty="0"/>
              <a:t>FEL Modes</a:t>
            </a:r>
          </a:p>
        </p:txBody>
      </p:sp>
      <p:grpSp>
        <p:nvGrpSpPr>
          <p:cNvPr id="62" name="Group 61"/>
          <p:cNvGrpSpPr/>
          <p:nvPr/>
        </p:nvGrpSpPr>
        <p:grpSpPr>
          <a:xfrm>
            <a:off x="645347" y="4114800"/>
            <a:ext cx="8386706" cy="952500"/>
            <a:chOff x="604894" y="1866900"/>
            <a:chExt cx="8386706" cy="952500"/>
          </a:xfrm>
        </p:grpSpPr>
        <p:grpSp>
          <p:nvGrpSpPr>
            <p:cNvPr id="54" name="Group 53"/>
            <p:cNvGrpSpPr/>
            <p:nvPr/>
          </p:nvGrpSpPr>
          <p:grpSpPr>
            <a:xfrm>
              <a:off x="604894" y="1866900"/>
              <a:ext cx="7319906" cy="952500"/>
              <a:chOff x="604894" y="1866900"/>
              <a:chExt cx="7319906" cy="952500"/>
            </a:xfrm>
          </p:grpSpPr>
          <p:sp>
            <p:nvSpPr>
              <p:cNvPr id="10" name="Rectangle 9"/>
              <p:cNvSpPr/>
              <p:nvPr/>
            </p:nvSpPr>
            <p:spPr>
              <a:xfrm>
                <a:off x="2552700" y="1866900"/>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ectangle 10"/>
              <p:cNvSpPr/>
              <p:nvPr/>
            </p:nvSpPr>
            <p:spPr>
              <a:xfrm>
                <a:off x="2781300" y="1866900"/>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09900" y="1866900"/>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ectangle 12"/>
              <p:cNvSpPr/>
              <p:nvPr/>
            </p:nvSpPr>
            <p:spPr>
              <a:xfrm>
                <a:off x="3238500" y="1866900"/>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467100" y="1866900"/>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Rectangle 14"/>
              <p:cNvSpPr/>
              <p:nvPr/>
            </p:nvSpPr>
            <p:spPr>
              <a:xfrm>
                <a:off x="3695700" y="1866900"/>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24300" y="1866900"/>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Rectangle 16"/>
              <p:cNvSpPr/>
              <p:nvPr/>
            </p:nvSpPr>
            <p:spPr>
              <a:xfrm>
                <a:off x="4152900" y="1866900"/>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381500" y="1866900"/>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Rectangle 18"/>
              <p:cNvSpPr/>
              <p:nvPr/>
            </p:nvSpPr>
            <p:spPr>
              <a:xfrm>
                <a:off x="4610100" y="1866900"/>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838700" y="1866900"/>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Rectangle 20"/>
              <p:cNvSpPr/>
              <p:nvPr/>
            </p:nvSpPr>
            <p:spPr>
              <a:xfrm>
                <a:off x="5067300" y="1866900"/>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295900" y="1866900"/>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ectangle 22"/>
              <p:cNvSpPr/>
              <p:nvPr/>
            </p:nvSpPr>
            <p:spPr>
              <a:xfrm>
                <a:off x="5524500" y="1866900"/>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753100" y="1866900"/>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Rectangle 24"/>
              <p:cNvSpPr/>
              <p:nvPr/>
            </p:nvSpPr>
            <p:spPr>
              <a:xfrm>
                <a:off x="5981700" y="1866900"/>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hape 26"/>
              <p:cNvCxnSpPr>
                <a:endCxn id="10" idx="1"/>
              </p:cNvCxnSpPr>
              <p:nvPr/>
            </p:nvCxnSpPr>
            <p:spPr>
              <a:xfrm rot="5400000" flipH="1" flipV="1">
                <a:off x="1809750" y="2076450"/>
                <a:ext cx="762000" cy="7239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hape 28"/>
              <p:cNvCxnSpPr/>
              <p:nvPr/>
            </p:nvCxnSpPr>
            <p:spPr>
              <a:xfrm rot="10800000" flipH="1" flipV="1">
                <a:off x="6248400" y="2095500"/>
                <a:ext cx="762000" cy="7239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ight Arrow 29"/>
              <p:cNvSpPr/>
              <p:nvPr/>
            </p:nvSpPr>
            <p:spPr>
              <a:xfrm>
                <a:off x="1524000" y="2000250"/>
                <a:ext cx="533400" cy="1905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1" name="Right Arrow 30"/>
              <p:cNvSpPr/>
              <p:nvPr/>
            </p:nvSpPr>
            <p:spPr>
              <a:xfrm>
                <a:off x="6819900" y="1905000"/>
                <a:ext cx="1104900" cy="3810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2" name="TextBox 31"/>
              <p:cNvSpPr txBox="1"/>
              <p:nvPr/>
            </p:nvSpPr>
            <p:spPr>
              <a:xfrm>
                <a:off x="798954" y="1891268"/>
                <a:ext cx="801246" cy="369332"/>
              </a:xfrm>
              <a:prstGeom prst="rect">
                <a:avLst/>
              </a:prstGeom>
              <a:noFill/>
            </p:spPr>
            <p:txBody>
              <a:bodyPr wrap="none" rtlCol="0">
                <a:spAutoFit/>
              </a:bodyPr>
              <a:lstStyle/>
              <a:p>
                <a:r>
                  <a:rPr lang="en-US" i="1" dirty="0"/>
                  <a:t>Seed</a:t>
                </a:r>
              </a:p>
            </p:txBody>
          </p:sp>
          <p:sp>
            <p:nvSpPr>
              <p:cNvPr id="33" name="TextBox 32"/>
              <p:cNvSpPr txBox="1"/>
              <p:nvPr/>
            </p:nvSpPr>
            <p:spPr>
              <a:xfrm>
                <a:off x="604894" y="2450068"/>
                <a:ext cx="1296612" cy="369332"/>
              </a:xfrm>
              <a:prstGeom prst="rect">
                <a:avLst/>
              </a:prstGeom>
              <a:noFill/>
            </p:spPr>
            <p:txBody>
              <a:bodyPr wrap="none" rtlCol="0">
                <a:spAutoFit/>
              </a:bodyPr>
              <a:lstStyle/>
              <a:p>
                <a:r>
                  <a:rPr lang="en-US" i="1" dirty="0"/>
                  <a:t>Electrons</a:t>
                </a:r>
              </a:p>
            </p:txBody>
          </p:sp>
          <p:sp>
            <p:nvSpPr>
              <p:cNvPr id="34" name="TextBox 33"/>
              <p:cNvSpPr txBox="1"/>
              <p:nvPr/>
            </p:nvSpPr>
            <p:spPr>
              <a:xfrm>
                <a:off x="3581400" y="2417802"/>
                <a:ext cx="1500619" cy="369332"/>
              </a:xfrm>
              <a:prstGeom prst="rect">
                <a:avLst/>
              </a:prstGeom>
              <a:noFill/>
            </p:spPr>
            <p:txBody>
              <a:bodyPr wrap="none" rtlCol="0">
                <a:spAutoFit/>
              </a:bodyPr>
              <a:lstStyle/>
              <a:p>
                <a:r>
                  <a:rPr lang="en-US" i="1" dirty="0" err="1"/>
                  <a:t>Undulators</a:t>
                </a:r>
                <a:endParaRPr lang="en-US" i="1" dirty="0"/>
              </a:p>
            </p:txBody>
          </p:sp>
        </p:grpSp>
        <p:sp>
          <p:nvSpPr>
            <p:cNvPr id="35" name="TextBox 34"/>
            <p:cNvSpPr txBox="1"/>
            <p:nvPr/>
          </p:nvSpPr>
          <p:spPr>
            <a:xfrm>
              <a:off x="7933373" y="1891268"/>
              <a:ext cx="1058227" cy="369332"/>
            </a:xfrm>
            <a:prstGeom prst="rect">
              <a:avLst/>
            </a:prstGeom>
            <a:noFill/>
          </p:spPr>
          <p:txBody>
            <a:bodyPr wrap="none" rtlCol="0">
              <a:spAutoFit/>
            </a:bodyPr>
            <a:lstStyle/>
            <a:p>
              <a:r>
                <a:rPr lang="en-US" i="1" dirty="0"/>
                <a:t>Output</a:t>
              </a:r>
            </a:p>
          </p:txBody>
        </p:sp>
      </p:grpSp>
      <p:grpSp>
        <p:nvGrpSpPr>
          <p:cNvPr id="56" name="Group 55"/>
          <p:cNvGrpSpPr/>
          <p:nvPr/>
        </p:nvGrpSpPr>
        <p:grpSpPr>
          <a:xfrm>
            <a:off x="645347" y="1524000"/>
            <a:ext cx="8386706" cy="952500"/>
            <a:chOff x="604894" y="4838699"/>
            <a:chExt cx="8386706" cy="952500"/>
          </a:xfrm>
        </p:grpSpPr>
        <p:sp>
          <p:nvSpPr>
            <p:cNvPr id="36" name="Rectangle 35"/>
            <p:cNvSpPr/>
            <p:nvPr/>
          </p:nvSpPr>
          <p:spPr>
            <a:xfrm>
              <a:off x="2552700" y="4838699"/>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Rectangle 36"/>
            <p:cNvSpPr/>
            <p:nvPr/>
          </p:nvSpPr>
          <p:spPr>
            <a:xfrm>
              <a:off x="2781300" y="4838699"/>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009900" y="4838699"/>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Rectangle 38"/>
            <p:cNvSpPr/>
            <p:nvPr/>
          </p:nvSpPr>
          <p:spPr>
            <a:xfrm>
              <a:off x="3238500" y="4838699"/>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3467100" y="4838699"/>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Rectangle 40"/>
            <p:cNvSpPr/>
            <p:nvPr/>
          </p:nvSpPr>
          <p:spPr>
            <a:xfrm>
              <a:off x="3695700" y="4838699"/>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924300" y="4838699"/>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Rectangle 42"/>
            <p:cNvSpPr/>
            <p:nvPr/>
          </p:nvSpPr>
          <p:spPr>
            <a:xfrm>
              <a:off x="4152900" y="4838699"/>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381500" y="4838699"/>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5" name="Rectangle 44"/>
            <p:cNvSpPr/>
            <p:nvPr/>
          </p:nvSpPr>
          <p:spPr>
            <a:xfrm>
              <a:off x="4610100" y="4838699"/>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838700" y="4838699"/>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7" name="Rectangle 46"/>
            <p:cNvSpPr/>
            <p:nvPr/>
          </p:nvSpPr>
          <p:spPr>
            <a:xfrm>
              <a:off x="5067300" y="4838699"/>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295900" y="4838699"/>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9" name="Rectangle 48"/>
            <p:cNvSpPr/>
            <p:nvPr/>
          </p:nvSpPr>
          <p:spPr>
            <a:xfrm>
              <a:off x="5524500" y="4838699"/>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5753100" y="4838699"/>
              <a:ext cx="228600" cy="381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Rectangle 50"/>
            <p:cNvSpPr/>
            <p:nvPr/>
          </p:nvSpPr>
          <p:spPr>
            <a:xfrm>
              <a:off x="5981700" y="4838699"/>
              <a:ext cx="2286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hape 51"/>
            <p:cNvCxnSpPr>
              <a:endCxn id="36" idx="1"/>
            </p:cNvCxnSpPr>
            <p:nvPr/>
          </p:nvCxnSpPr>
          <p:spPr>
            <a:xfrm rot="5400000" flipH="1" flipV="1">
              <a:off x="1809750" y="5048249"/>
              <a:ext cx="762000" cy="7239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hape 52"/>
            <p:cNvCxnSpPr/>
            <p:nvPr/>
          </p:nvCxnSpPr>
          <p:spPr>
            <a:xfrm rot="10800000" flipH="1" flipV="1">
              <a:off x="6248400" y="5067299"/>
              <a:ext cx="762000" cy="7239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Right Arrow 54"/>
            <p:cNvSpPr/>
            <p:nvPr/>
          </p:nvSpPr>
          <p:spPr>
            <a:xfrm>
              <a:off x="6819900" y="4876799"/>
              <a:ext cx="1104900" cy="3810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7" name="TextBox 56"/>
            <p:cNvSpPr txBox="1"/>
            <p:nvPr/>
          </p:nvSpPr>
          <p:spPr>
            <a:xfrm>
              <a:off x="604894" y="5421867"/>
              <a:ext cx="1296612" cy="369332"/>
            </a:xfrm>
            <a:prstGeom prst="rect">
              <a:avLst/>
            </a:prstGeom>
            <a:noFill/>
          </p:spPr>
          <p:txBody>
            <a:bodyPr wrap="none" rtlCol="0">
              <a:spAutoFit/>
            </a:bodyPr>
            <a:lstStyle/>
            <a:p>
              <a:r>
                <a:rPr lang="en-US" i="1" dirty="0"/>
                <a:t>Electrons</a:t>
              </a:r>
            </a:p>
          </p:txBody>
        </p:sp>
        <p:sp>
          <p:nvSpPr>
            <p:cNvPr id="58" name="TextBox 57"/>
            <p:cNvSpPr txBox="1"/>
            <p:nvPr/>
          </p:nvSpPr>
          <p:spPr>
            <a:xfrm>
              <a:off x="3581400" y="5389601"/>
              <a:ext cx="1500619" cy="369332"/>
            </a:xfrm>
            <a:prstGeom prst="rect">
              <a:avLst/>
            </a:prstGeom>
            <a:noFill/>
          </p:spPr>
          <p:txBody>
            <a:bodyPr wrap="none" rtlCol="0">
              <a:spAutoFit/>
            </a:bodyPr>
            <a:lstStyle/>
            <a:p>
              <a:r>
                <a:rPr lang="en-US" i="1" dirty="0" err="1"/>
                <a:t>Undulators</a:t>
              </a:r>
              <a:endParaRPr lang="en-US" i="1" dirty="0"/>
            </a:p>
          </p:txBody>
        </p:sp>
        <p:sp>
          <p:nvSpPr>
            <p:cNvPr id="59" name="TextBox 58"/>
            <p:cNvSpPr txBox="1"/>
            <p:nvPr/>
          </p:nvSpPr>
          <p:spPr>
            <a:xfrm>
              <a:off x="7933373" y="4863067"/>
              <a:ext cx="1058227" cy="369332"/>
            </a:xfrm>
            <a:prstGeom prst="rect">
              <a:avLst/>
            </a:prstGeom>
            <a:noFill/>
          </p:spPr>
          <p:txBody>
            <a:bodyPr wrap="none" rtlCol="0">
              <a:spAutoFit/>
            </a:bodyPr>
            <a:lstStyle/>
            <a:p>
              <a:r>
                <a:rPr lang="en-US" i="1" dirty="0"/>
                <a:t>Output</a:t>
              </a:r>
            </a:p>
          </p:txBody>
        </p:sp>
      </p:grpSp>
      <p:sp>
        <p:nvSpPr>
          <p:cNvPr id="60" name="TextBox 59"/>
          <p:cNvSpPr txBox="1"/>
          <p:nvPr/>
        </p:nvSpPr>
        <p:spPr>
          <a:xfrm>
            <a:off x="1066800" y="5181600"/>
            <a:ext cx="7162800" cy="646331"/>
          </a:xfrm>
          <a:prstGeom prst="rect">
            <a:avLst/>
          </a:prstGeom>
          <a:noFill/>
        </p:spPr>
        <p:txBody>
          <a:bodyPr wrap="square" rtlCol="0">
            <a:spAutoFit/>
          </a:bodyPr>
          <a:lstStyle/>
          <a:p>
            <a:pPr algn="ctr"/>
            <a:r>
              <a:rPr lang="en-US" dirty="0">
                <a:solidFill>
                  <a:srgbClr val="FF0000"/>
                </a:solidFill>
              </a:rPr>
              <a:t>Seed must be above shot noise </a:t>
            </a:r>
            <a:r>
              <a:rPr lang="en-US" dirty="0" smtClean="0">
                <a:solidFill>
                  <a:srgbClr val="FF0000"/>
                </a:solidFill>
              </a:rPr>
              <a:t>power (~kW for X-rays). Output resembles the characteristics of the seed</a:t>
            </a:r>
            <a:endParaRPr lang="en-US" dirty="0">
              <a:solidFill>
                <a:srgbClr val="FF0000"/>
              </a:solidFill>
            </a:endParaRPr>
          </a:p>
        </p:txBody>
      </p:sp>
      <p:sp>
        <p:nvSpPr>
          <p:cNvPr id="61" name="TextBox 60"/>
          <p:cNvSpPr txBox="1"/>
          <p:nvPr/>
        </p:nvSpPr>
        <p:spPr>
          <a:xfrm>
            <a:off x="1597847" y="2514600"/>
            <a:ext cx="5564953" cy="646331"/>
          </a:xfrm>
          <a:prstGeom prst="rect">
            <a:avLst/>
          </a:prstGeom>
          <a:noFill/>
        </p:spPr>
        <p:txBody>
          <a:bodyPr wrap="square" rtlCol="0">
            <a:spAutoFit/>
          </a:bodyPr>
          <a:lstStyle/>
          <a:p>
            <a:pPr algn="ctr"/>
            <a:r>
              <a:rPr lang="en-US" dirty="0">
                <a:solidFill>
                  <a:srgbClr val="FF0000"/>
                </a:solidFill>
              </a:rPr>
              <a:t>Spontaneous emission (shot noise) </a:t>
            </a:r>
          </a:p>
          <a:p>
            <a:pPr algn="ctr"/>
            <a:r>
              <a:rPr lang="en-US" dirty="0">
                <a:solidFill>
                  <a:srgbClr val="FF0000"/>
                </a:solidFill>
              </a:rPr>
              <a:t>is a broadband seed of “white noise”</a:t>
            </a:r>
          </a:p>
        </p:txBody>
      </p:sp>
      <p:sp>
        <p:nvSpPr>
          <p:cNvPr id="4" name="TextBox 3"/>
          <p:cNvSpPr txBox="1"/>
          <p:nvPr/>
        </p:nvSpPr>
        <p:spPr>
          <a:xfrm>
            <a:off x="4802953" y="6019800"/>
            <a:ext cx="4188647" cy="646331"/>
          </a:xfrm>
          <a:prstGeom prst="rect">
            <a:avLst/>
          </a:prstGeom>
          <a:noFill/>
          <a:ln>
            <a:solidFill>
              <a:schemeClr val="tx1"/>
            </a:solidFill>
          </a:ln>
        </p:spPr>
        <p:txBody>
          <a:bodyPr wrap="square" rtlCol="0">
            <a:spAutoFit/>
          </a:bodyPr>
          <a:lstStyle/>
          <a:p>
            <a:pPr algn="ctr"/>
            <a:r>
              <a:rPr lang="en-US" dirty="0" smtClean="0"/>
              <a:t>Most FEL facilities are based on the SASE process due to its simplicity</a:t>
            </a:r>
            <a:endParaRPr lang="de-CH" dirty="0"/>
          </a:p>
        </p:txBody>
      </p:sp>
    </p:spTree>
    <p:extLst>
      <p:ext uri="{BB962C8B-B14F-4D97-AF65-F5344CB8AC3E}">
        <p14:creationId xmlns:p14="http://schemas.microsoft.com/office/powerpoint/2010/main" val="2450375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70279"/>
            <a:ext cx="8382000" cy="1734821"/>
          </a:xfrm>
        </p:spPr>
        <p:txBody>
          <a:bodyPr>
            <a:noAutofit/>
          </a:bodyPr>
          <a:lstStyle/>
          <a:p>
            <a:pPr>
              <a:spcBef>
                <a:spcPts val="600"/>
              </a:spcBef>
            </a:pPr>
            <a:r>
              <a:rPr lang="en-US" sz="1800" dirty="0"/>
              <a:t>FEL starts with the broadband signal of spontaneous radiation (almost a white noise signal</a:t>
            </a:r>
            <a:r>
              <a:rPr lang="en-US" sz="1800" dirty="0" smtClean="0"/>
              <a:t>)</a:t>
            </a:r>
          </a:p>
          <a:p>
            <a:pPr>
              <a:spcBef>
                <a:spcPts val="600"/>
              </a:spcBef>
            </a:pPr>
            <a:r>
              <a:rPr lang="en-US" sz="1800" dirty="0" smtClean="0"/>
              <a:t>SASE-FEL radiation is coherent in the transverse direction but not in the longitudinal one </a:t>
            </a:r>
            <a:r>
              <a:rPr lang="en-US" sz="1800" dirty="0" smtClean="0">
                <a:sym typeface="Wingdings" panose="05000000000000000000" pitchFamily="2" charset="2"/>
              </a:rPr>
              <a:t> s</a:t>
            </a:r>
            <a:r>
              <a:rPr lang="en-US" sz="1800" dirty="0" smtClean="0"/>
              <a:t>pikes </a:t>
            </a:r>
            <a:r>
              <a:rPr lang="en-US" sz="1800" dirty="0"/>
              <a:t>in spectrum and time profile.</a:t>
            </a:r>
          </a:p>
          <a:p>
            <a:pPr>
              <a:spcBef>
                <a:spcPts val="600"/>
              </a:spcBef>
            </a:pPr>
            <a:r>
              <a:rPr lang="en-US" sz="1800" dirty="0" smtClean="0"/>
              <a:t>The FEL bandwidth is of the order of the FEL parameter (see later)</a:t>
            </a:r>
            <a:endParaRPr lang="en-US" sz="1800" dirty="0"/>
          </a:p>
        </p:txBody>
      </p:sp>
      <p:sp>
        <p:nvSpPr>
          <p:cNvPr id="3" name="Title 2"/>
          <p:cNvSpPr>
            <a:spLocks noGrp="1"/>
          </p:cNvSpPr>
          <p:nvPr>
            <p:ph type="title"/>
          </p:nvPr>
        </p:nvSpPr>
        <p:spPr/>
        <p:txBody>
          <a:bodyPr/>
          <a:lstStyle/>
          <a:p>
            <a:r>
              <a:rPr lang="en-US" dirty="0"/>
              <a:t>SASE </a:t>
            </a:r>
            <a:r>
              <a:rPr lang="en-US" dirty="0" err="1"/>
              <a:t>FELs</a:t>
            </a:r>
            <a:endParaRPr lang="en-US" dirty="0"/>
          </a:p>
        </p:txBody>
      </p:sp>
      <p:pic>
        <p:nvPicPr>
          <p:cNvPr id="23" name="Picture 22"/>
          <p:cNvPicPr>
            <a:picLocks noChangeAspect="1"/>
          </p:cNvPicPr>
          <p:nvPr/>
        </p:nvPicPr>
        <p:blipFill>
          <a:blip r:embed="rId3"/>
          <a:stretch>
            <a:fillRect/>
          </a:stretch>
        </p:blipFill>
        <p:spPr>
          <a:xfrm>
            <a:off x="1403350" y="2514600"/>
            <a:ext cx="7588250" cy="3314700"/>
          </a:xfrm>
          <a:prstGeom prst="rect">
            <a:avLst/>
          </a:prstGeom>
        </p:spPr>
      </p:pic>
      <p:sp>
        <p:nvSpPr>
          <p:cNvPr id="24" name="Rectangle 14"/>
          <p:cNvSpPr>
            <a:spLocks noChangeArrowheads="1"/>
          </p:cNvSpPr>
          <p:nvPr/>
        </p:nvSpPr>
        <p:spPr bwMode="auto">
          <a:xfrm>
            <a:off x="2815699" y="3027918"/>
            <a:ext cx="349776" cy="369332"/>
          </a:xfrm>
          <a:prstGeom prst="rect">
            <a:avLst/>
          </a:prstGeom>
          <a:noFill/>
          <a:ln w="9525">
            <a:noFill/>
            <a:miter lim="800000"/>
            <a:headEnd/>
            <a:tailEnd/>
          </a:ln>
        </p:spPr>
        <p:txBody>
          <a:bodyPr wrap="none">
            <a:prstTxWarp prst="textNoShape">
              <a:avLst/>
            </a:prstTxWarp>
            <a:spAutoFit/>
          </a:bodyPr>
          <a:lstStyle/>
          <a:p>
            <a:r>
              <a:rPr lang="en-US" b="1" dirty="0" err="1"/>
              <a:t>t</a:t>
            </a:r>
            <a:r>
              <a:rPr lang="en-US" b="1" baseline="-25000" dirty="0" err="1"/>
              <a:t>c</a:t>
            </a:r>
            <a:endParaRPr lang="en-US" b="1" dirty="0"/>
          </a:p>
        </p:txBody>
      </p:sp>
      <p:sp>
        <p:nvSpPr>
          <p:cNvPr id="25" name="Line 25"/>
          <p:cNvSpPr>
            <a:spLocks noChangeShapeType="1"/>
          </p:cNvSpPr>
          <p:nvPr/>
        </p:nvSpPr>
        <p:spPr bwMode="auto">
          <a:xfrm>
            <a:off x="2987675" y="3397250"/>
            <a:ext cx="228600"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solidFill>
                <a:srgbClr val="FFFF00"/>
              </a:solidFill>
            </a:endParaRPr>
          </a:p>
        </p:txBody>
      </p:sp>
      <p:sp>
        <p:nvSpPr>
          <p:cNvPr id="26" name="Line 26"/>
          <p:cNvSpPr>
            <a:spLocks noChangeShapeType="1"/>
          </p:cNvSpPr>
          <p:nvPr/>
        </p:nvSpPr>
        <p:spPr bwMode="auto">
          <a:xfrm flipH="1">
            <a:off x="3216275" y="3397250"/>
            <a:ext cx="228600" cy="0"/>
          </a:xfrm>
          <a:prstGeom prst="line">
            <a:avLst/>
          </a:prstGeom>
          <a:noFill/>
          <a:ln w="38100">
            <a:solidFill>
              <a:schemeClr val="tx1"/>
            </a:solidFill>
            <a:round/>
            <a:headEnd/>
            <a:tailEnd type="triangle" w="med" len="med"/>
          </a:ln>
        </p:spPr>
        <p:txBody>
          <a:bodyPr wrap="none" anchor="ctr">
            <a:prstTxWarp prst="textNoShape">
              <a:avLst/>
            </a:prstTxWarp>
          </a:bodyPr>
          <a:lstStyle/>
          <a:p>
            <a:endParaRPr lang="en-US">
              <a:solidFill>
                <a:srgbClr val="FFFF00"/>
              </a:solidFill>
            </a:endParaRPr>
          </a:p>
        </p:txBody>
      </p:sp>
      <p:sp>
        <p:nvSpPr>
          <p:cNvPr id="27" name="Line 9"/>
          <p:cNvSpPr>
            <a:spLocks noChangeShapeType="1"/>
          </p:cNvSpPr>
          <p:nvPr/>
        </p:nvSpPr>
        <p:spPr bwMode="auto">
          <a:xfrm>
            <a:off x="2606675" y="4851400"/>
            <a:ext cx="1752600" cy="0"/>
          </a:xfrm>
          <a:prstGeom prst="line">
            <a:avLst/>
          </a:prstGeom>
          <a:noFill/>
          <a:ln w="38100">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28" name="Rectangle 13"/>
          <p:cNvSpPr>
            <a:spLocks noChangeArrowheads="1"/>
          </p:cNvSpPr>
          <p:nvPr/>
        </p:nvSpPr>
        <p:spPr bwMode="auto">
          <a:xfrm>
            <a:off x="4359275" y="4635500"/>
            <a:ext cx="367408" cy="369332"/>
          </a:xfrm>
          <a:prstGeom prst="rect">
            <a:avLst/>
          </a:prstGeom>
          <a:noFill/>
          <a:ln w="9525">
            <a:noFill/>
            <a:miter lim="800000"/>
            <a:headEnd/>
            <a:tailEnd/>
          </a:ln>
        </p:spPr>
        <p:txBody>
          <a:bodyPr wrap="none">
            <a:prstTxWarp prst="textNoShape">
              <a:avLst/>
            </a:prstTxWarp>
            <a:spAutoFit/>
          </a:bodyPr>
          <a:lstStyle/>
          <a:p>
            <a:r>
              <a:rPr lang="en-US" b="1" dirty="0" err="1">
                <a:solidFill>
                  <a:srgbClr val="FF0000"/>
                </a:solidFill>
              </a:rPr>
              <a:t>t</a:t>
            </a:r>
            <a:r>
              <a:rPr lang="en-US" b="1" baseline="-25000" dirty="0" err="1">
                <a:solidFill>
                  <a:srgbClr val="FF0000"/>
                </a:solidFill>
              </a:rPr>
              <a:t>b</a:t>
            </a:r>
            <a:endParaRPr lang="en-US" b="1" dirty="0">
              <a:solidFill>
                <a:srgbClr val="FF0000"/>
              </a:solidFill>
            </a:endParaRPr>
          </a:p>
        </p:txBody>
      </p:sp>
      <p:sp>
        <p:nvSpPr>
          <p:cNvPr id="29" name="Rectangle 19"/>
          <p:cNvSpPr>
            <a:spLocks noChangeArrowheads="1"/>
          </p:cNvSpPr>
          <p:nvPr/>
        </p:nvSpPr>
        <p:spPr bwMode="auto">
          <a:xfrm>
            <a:off x="7494587" y="2903488"/>
            <a:ext cx="635110" cy="369332"/>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1/</a:t>
            </a:r>
            <a:r>
              <a:rPr lang="en-US" b="1" dirty="0" err="1">
                <a:solidFill>
                  <a:srgbClr val="FF0000"/>
                </a:solidFill>
              </a:rPr>
              <a:t>t</a:t>
            </a:r>
            <a:r>
              <a:rPr lang="en-US" b="1" baseline="-25000" dirty="0" err="1">
                <a:solidFill>
                  <a:srgbClr val="FF0000"/>
                </a:solidFill>
              </a:rPr>
              <a:t>b</a:t>
            </a:r>
            <a:endParaRPr lang="en-US" b="1" dirty="0">
              <a:solidFill>
                <a:srgbClr val="FF0000"/>
              </a:solidFill>
            </a:endParaRPr>
          </a:p>
        </p:txBody>
      </p:sp>
      <p:sp>
        <p:nvSpPr>
          <p:cNvPr id="30" name="Line 27"/>
          <p:cNvSpPr>
            <a:spLocks noChangeShapeType="1"/>
          </p:cNvSpPr>
          <p:nvPr/>
        </p:nvSpPr>
        <p:spPr bwMode="auto">
          <a:xfrm>
            <a:off x="7178675" y="3082454"/>
            <a:ext cx="228600"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31" name="Line 28"/>
          <p:cNvSpPr>
            <a:spLocks noChangeShapeType="1"/>
          </p:cNvSpPr>
          <p:nvPr/>
        </p:nvSpPr>
        <p:spPr bwMode="auto">
          <a:xfrm flipH="1">
            <a:off x="7407275" y="3082454"/>
            <a:ext cx="163512" cy="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32" name="Line 23"/>
          <p:cNvSpPr>
            <a:spLocks noChangeShapeType="1"/>
          </p:cNvSpPr>
          <p:nvPr/>
        </p:nvSpPr>
        <p:spPr bwMode="auto">
          <a:xfrm>
            <a:off x="6598640" y="5089164"/>
            <a:ext cx="1723035" cy="16236"/>
          </a:xfrm>
          <a:prstGeom prst="line">
            <a:avLst/>
          </a:prstGeom>
          <a:noFill/>
          <a:ln w="381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3" name="Rectangle 24"/>
          <p:cNvSpPr>
            <a:spLocks noChangeArrowheads="1"/>
          </p:cNvSpPr>
          <p:nvPr/>
        </p:nvSpPr>
        <p:spPr bwMode="auto">
          <a:xfrm>
            <a:off x="6188075" y="4639191"/>
            <a:ext cx="617477" cy="369332"/>
          </a:xfrm>
          <a:prstGeom prst="rect">
            <a:avLst/>
          </a:prstGeom>
          <a:noFill/>
          <a:ln w="9525">
            <a:noFill/>
            <a:miter lim="800000"/>
            <a:headEnd/>
            <a:tailEnd/>
          </a:ln>
        </p:spPr>
        <p:txBody>
          <a:bodyPr wrap="none">
            <a:prstTxWarp prst="textNoShape">
              <a:avLst/>
            </a:prstTxWarp>
            <a:spAutoFit/>
          </a:bodyPr>
          <a:lstStyle/>
          <a:p>
            <a:r>
              <a:rPr lang="en-US" b="1" dirty="0"/>
              <a:t>1/</a:t>
            </a:r>
            <a:r>
              <a:rPr lang="en-US" b="1" dirty="0" err="1"/>
              <a:t>t</a:t>
            </a:r>
            <a:r>
              <a:rPr lang="en-US" b="1" baseline="-25000" dirty="0" err="1"/>
              <a:t>c</a:t>
            </a:r>
            <a:endParaRPr lang="en-US" b="1" dirty="0">
              <a:latin typeface="Symbol" charset="2"/>
              <a:cs typeface="Symbol" charset="2"/>
            </a:endParaRPr>
          </a:p>
        </p:txBody>
      </p:sp>
      <p:sp>
        <p:nvSpPr>
          <p:cNvPr id="34" name="TextBox 33"/>
          <p:cNvSpPr txBox="1"/>
          <p:nvPr/>
        </p:nvSpPr>
        <p:spPr>
          <a:xfrm>
            <a:off x="2057400" y="5867400"/>
            <a:ext cx="7100021"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Spike width in time corresponds to full spectral width</a:t>
            </a:r>
          </a:p>
          <a:p>
            <a:pPr marL="285750" indent="-285750">
              <a:buFont typeface="Arial" panose="020B0604020202020204" pitchFamily="34" charset="0"/>
              <a:buChar char="•"/>
            </a:pPr>
            <a:r>
              <a:rPr lang="en-US" dirty="0" smtClean="0"/>
              <a:t>Full pulse duration corresponds to spike width in spectrum</a:t>
            </a:r>
            <a:endParaRPr lang="de-CH" dirty="0"/>
          </a:p>
        </p:txBody>
      </p:sp>
      <p:sp>
        <p:nvSpPr>
          <p:cNvPr id="35" name="TextBox 34"/>
          <p:cNvSpPr txBox="1"/>
          <p:nvPr/>
        </p:nvSpPr>
        <p:spPr>
          <a:xfrm>
            <a:off x="43543" y="3438862"/>
            <a:ext cx="1556657" cy="1200329"/>
          </a:xfrm>
          <a:prstGeom prst="rect">
            <a:avLst/>
          </a:prstGeom>
          <a:noFill/>
        </p:spPr>
        <p:txBody>
          <a:bodyPr wrap="square" rtlCol="0">
            <a:spAutoFit/>
          </a:bodyPr>
          <a:lstStyle/>
          <a:p>
            <a:r>
              <a:rPr lang="en-US" i="1" dirty="0" err="1" smtClean="0"/>
              <a:t>SwissFEL</a:t>
            </a:r>
            <a:r>
              <a:rPr lang="en-US" i="1" dirty="0" smtClean="0"/>
              <a:t> simulation </a:t>
            </a:r>
            <a:r>
              <a:rPr lang="en-US" i="1" dirty="0"/>
              <a:t>for </a:t>
            </a:r>
            <a:r>
              <a:rPr lang="en-US" i="1" dirty="0" smtClean="0"/>
              <a:t>0.1 nm radiation</a:t>
            </a:r>
            <a:endParaRPr lang="en-US" i="1" dirty="0"/>
          </a:p>
        </p:txBody>
      </p:sp>
    </p:spTree>
    <p:extLst>
      <p:ext uri="{BB962C8B-B14F-4D97-AF65-F5344CB8AC3E}">
        <p14:creationId xmlns:p14="http://schemas.microsoft.com/office/powerpoint/2010/main" val="445000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14400"/>
            <a:ext cx="8763000" cy="1544320"/>
          </a:xfrm>
        </p:spPr>
        <p:txBody>
          <a:bodyPr>
            <a:noAutofit/>
          </a:bodyPr>
          <a:lstStyle/>
          <a:p>
            <a:pPr>
              <a:spcBef>
                <a:spcPts val="600"/>
              </a:spcBef>
            </a:pPr>
            <a:r>
              <a:rPr lang="en-US" sz="1800" dirty="0"/>
              <a:t>The output radiation </a:t>
            </a:r>
            <a:r>
              <a:rPr lang="en-US" sz="1800" dirty="0" smtClean="0"/>
              <a:t>resemble </a:t>
            </a:r>
            <a:r>
              <a:rPr lang="en-US" sz="1800" dirty="0"/>
              <a:t>the </a:t>
            </a:r>
            <a:r>
              <a:rPr lang="en-US" sz="1800" dirty="0" smtClean="0"/>
              <a:t>characteristics of </a:t>
            </a:r>
            <a:r>
              <a:rPr lang="en-US" sz="1800" dirty="0"/>
              <a:t>the seed. For example, if the seed has a single mode in spectrum and time, the output </a:t>
            </a:r>
            <a:r>
              <a:rPr lang="en-US" sz="1800" dirty="0" smtClean="0"/>
              <a:t>radiation will </a:t>
            </a:r>
            <a:r>
              <a:rPr lang="en-US" sz="1800" dirty="0"/>
              <a:t>also consist of a single mode. </a:t>
            </a:r>
            <a:endParaRPr lang="en-US" sz="1800" dirty="0" smtClean="0"/>
          </a:p>
          <a:p>
            <a:pPr>
              <a:spcBef>
                <a:spcPts val="600"/>
              </a:spcBef>
            </a:pPr>
            <a:r>
              <a:rPr lang="en-US" sz="1800" dirty="0" smtClean="0"/>
              <a:t>Seeding </a:t>
            </a:r>
            <a:r>
              <a:rPr lang="en-US" sz="1800" dirty="0"/>
              <a:t>is used to improve the longitudinal coherence or to </a:t>
            </a:r>
            <a:r>
              <a:rPr lang="en-US" sz="1800" dirty="0" smtClean="0"/>
              <a:t>reduce the </a:t>
            </a:r>
            <a:r>
              <a:rPr lang="en-US" sz="1800" dirty="0"/>
              <a:t>bandwidth of SASE-FELs. </a:t>
            </a:r>
            <a:r>
              <a:rPr lang="en-US" sz="1800" dirty="0" smtClean="0"/>
              <a:t>Fully </a:t>
            </a:r>
            <a:r>
              <a:rPr lang="en-US" sz="1800" dirty="0"/>
              <a:t>coherent pulses can be obtained with the seeded-FEL process</a:t>
            </a:r>
            <a:r>
              <a:rPr lang="en-US" sz="1800" dirty="0" smtClean="0"/>
              <a:t>.</a:t>
            </a:r>
            <a:endParaRPr lang="en-US" sz="1800" dirty="0"/>
          </a:p>
          <a:p>
            <a:pPr>
              <a:spcBef>
                <a:spcPts val="600"/>
              </a:spcBef>
            </a:pPr>
            <a:r>
              <a:rPr lang="en-US" sz="1800" dirty="0" smtClean="0"/>
              <a:t>There </a:t>
            </a:r>
            <a:r>
              <a:rPr lang="en-US" sz="1800" dirty="0"/>
              <a:t>are various seeding </a:t>
            </a:r>
            <a:r>
              <a:rPr lang="en-US" sz="1800" dirty="0" smtClean="0"/>
              <a:t>methods: self-seeding and external seeding </a:t>
            </a:r>
            <a:endParaRPr lang="en-US" sz="1800" dirty="0"/>
          </a:p>
        </p:txBody>
      </p:sp>
      <p:sp>
        <p:nvSpPr>
          <p:cNvPr id="3" name="Title 2"/>
          <p:cNvSpPr>
            <a:spLocks noGrp="1"/>
          </p:cNvSpPr>
          <p:nvPr>
            <p:ph type="title"/>
          </p:nvPr>
        </p:nvSpPr>
        <p:spPr/>
        <p:txBody>
          <a:bodyPr/>
          <a:lstStyle/>
          <a:p>
            <a:r>
              <a:rPr lang="en-US" dirty="0" smtClean="0"/>
              <a:t>Seeded </a:t>
            </a:r>
            <a:r>
              <a:rPr lang="en-US" dirty="0"/>
              <a:t>FELs</a:t>
            </a:r>
          </a:p>
        </p:txBody>
      </p:sp>
      <p:sp>
        <p:nvSpPr>
          <p:cNvPr id="8" name="TextBox 7"/>
          <p:cNvSpPr txBox="1"/>
          <p:nvPr/>
        </p:nvSpPr>
        <p:spPr>
          <a:xfrm>
            <a:off x="152400" y="3886200"/>
            <a:ext cx="1600200" cy="1200329"/>
          </a:xfrm>
          <a:prstGeom prst="rect">
            <a:avLst/>
          </a:prstGeom>
          <a:noFill/>
        </p:spPr>
        <p:txBody>
          <a:bodyPr wrap="square" rtlCol="0">
            <a:spAutoFit/>
          </a:bodyPr>
          <a:lstStyle/>
          <a:p>
            <a:r>
              <a:rPr lang="en-US" i="1" dirty="0" err="1" smtClean="0"/>
              <a:t>SwissFEL</a:t>
            </a:r>
            <a:r>
              <a:rPr lang="en-US" i="1" dirty="0" smtClean="0"/>
              <a:t> simulation </a:t>
            </a:r>
            <a:r>
              <a:rPr lang="en-US" i="1" dirty="0"/>
              <a:t>for </a:t>
            </a:r>
            <a:r>
              <a:rPr lang="en-US" i="1" dirty="0" smtClean="0"/>
              <a:t>0.1 nm radiation</a:t>
            </a:r>
          </a:p>
        </p:txBody>
      </p:sp>
      <p:pic>
        <p:nvPicPr>
          <p:cNvPr id="23" name="Picture 22"/>
          <p:cNvPicPr>
            <a:picLocks noChangeAspect="1"/>
          </p:cNvPicPr>
          <p:nvPr/>
        </p:nvPicPr>
        <p:blipFill>
          <a:blip r:embed="rId3"/>
          <a:stretch>
            <a:fillRect/>
          </a:stretch>
        </p:blipFill>
        <p:spPr>
          <a:xfrm>
            <a:off x="1600200" y="3162300"/>
            <a:ext cx="7588250" cy="3314700"/>
          </a:xfrm>
          <a:prstGeom prst="rect">
            <a:avLst/>
          </a:prstGeom>
        </p:spPr>
      </p:pic>
      <p:sp>
        <p:nvSpPr>
          <p:cNvPr id="24" name="Rectangle 23"/>
          <p:cNvSpPr/>
          <p:nvPr/>
        </p:nvSpPr>
        <p:spPr>
          <a:xfrm>
            <a:off x="4533900" y="6248400"/>
            <a:ext cx="3848100" cy="646331"/>
          </a:xfrm>
          <a:prstGeom prst="rect">
            <a:avLst/>
          </a:prstGeom>
        </p:spPr>
        <p:txBody>
          <a:bodyPr wrap="square">
            <a:spAutoFit/>
          </a:bodyPr>
          <a:lstStyle/>
          <a:p>
            <a:r>
              <a:rPr lang="en-US" dirty="0" smtClean="0"/>
              <a:t>Seeded case: </a:t>
            </a:r>
            <a:r>
              <a:rPr lang="en-US" dirty="0"/>
              <a:t>one spike, bandwidth highly reduced</a:t>
            </a:r>
          </a:p>
        </p:txBody>
      </p:sp>
    </p:spTree>
    <p:extLst>
      <p:ext uri="{BB962C8B-B14F-4D97-AF65-F5344CB8AC3E}">
        <p14:creationId xmlns:p14="http://schemas.microsoft.com/office/powerpoint/2010/main" val="2413083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534400" cy="3505200"/>
          </a:xfrm>
        </p:spPr>
        <p:txBody>
          <a:bodyPr>
            <a:normAutofit/>
          </a:bodyPr>
          <a:lstStyle/>
          <a:p>
            <a:r>
              <a:rPr lang="en-US" dirty="0"/>
              <a:t>FEL parameter </a:t>
            </a:r>
            <a:r>
              <a:rPr lang="en-US" dirty="0">
                <a:latin typeface="Symbol" charset="2"/>
                <a:cs typeface="Symbol" charset="2"/>
              </a:rPr>
              <a:t>r</a:t>
            </a:r>
            <a:r>
              <a:rPr lang="en-US" dirty="0">
                <a:cs typeface="Symbol" charset="2"/>
              </a:rPr>
              <a:t>.   </a:t>
            </a:r>
            <a:r>
              <a:rPr lang="en-US" sz="2200" dirty="0">
                <a:cs typeface="Symbol" charset="2"/>
              </a:rPr>
              <a:t>Typical </a:t>
            </a:r>
            <a:r>
              <a:rPr lang="en-US" sz="2200" dirty="0" smtClean="0">
                <a:cs typeface="Symbol" charset="2"/>
              </a:rPr>
              <a:t>values for X-rays</a:t>
            </a:r>
            <a:r>
              <a:rPr lang="en-US" sz="2200" dirty="0" smtClean="0"/>
              <a:t>= </a:t>
            </a:r>
            <a:r>
              <a:rPr lang="en-US" sz="2200" dirty="0"/>
              <a:t>10</a:t>
            </a:r>
            <a:r>
              <a:rPr lang="en-US" sz="2200" baseline="30000" dirty="0"/>
              <a:t>-4 </a:t>
            </a:r>
            <a:r>
              <a:rPr lang="en-US" sz="2200" dirty="0"/>
              <a:t>– </a:t>
            </a:r>
            <a:r>
              <a:rPr lang="en-US" sz="2200" dirty="0" smtClean="0"/>
              <a:t>10</a:t>
            </a:r>
            <a:r>
              <a:rPr lang="en-US" sz="2200" baseline="30000" dirty="0" smtClean="0"/>
              <a:t>-3</a:t>
            </a:r>
            <a:endParaRPr lang="en-US" sz="2200" dirty="0"/>
          </a:p>
          <a:p>
            <a:endParaRPr lang="en-US" baseline="30000" dirty="0"/>
          </a:p>
          <a:p>
            <a:endParaRPr lang="en-US" baseline="30000" dirty="0"/>
          </a:p>
          <a:p>
            <a:endParaRPr lang="en-US" baseline="30000" dirty="0"/>
          </a:p>
          <a:p>
            <a:endParaRPr lang="en-US" baseline="30000" dirty="0"/>
          </a:p>
          <a:p>
            <a:pPr>
              <a:buNone/>
            </a:pPr>
            <a:endParaRPr lang="en-US" baseline="30000" dirty="0"/>
          </a:p>
          <a:p>
            <a:endParaRPr lang="en-US" dirty="0" smtClean="0"/>
          </a:p>
          <a:p>
            <a:r>
              <a:rPr lang="en-US" dirty="0" smtClean="0"/>
              <a:t>Scaling </a:t>
            </a:r>
            <a:r>
              <a:rPr lang="en-US" dirty="0"/>
              <a:t>of 1D theory</a:t>
            </a:r>
          </a:p>
          <a:p>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smtClean="0"/>
              <a:t>The Pierce </a:t>
            </a:r>
            <a:r>
              <a:rPr lang="en-US" dirty="0"/>
              <a:t>Parameter </a:t>
            </a:r>
            <a:r>
              <a:rPr lang="en-US" dirty="0" smtClean="0">
                <a:latin typeface="Symbol" charset="2"/>
                <a:cs typeface="Symbol" charset="2"/>
              </a:rPr>
              <a:t>r</a:t>
            </a:r>
            <a:endParaRPr lang="en-US" dirty="0">
              <a:latin typeface="Symbol" charset="2"/>
              <a:cs typeface="Symbol" charset="2"/>
            </a:endParaRPr>
          </a:p>
        </p:txBody>
      </p:sp>
      <p:sp>
        <p:nvSpPr>
          <p:cNvPr id="4" name="Rectangle 3"/>
          <p:cNvSpPr/>
          <p:nvPr/>
        </p:nvSpPr>
        <p:spPr>
          <a:xfrm>
            <a:off x="228600" y="4572000"/>
            <a:ext cx="19812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313923845"/>
              </p:ext>
            </p:extLst>
          </p:nvPr>
        </p:nvGraphicFramePr>
        <p:xfrm>
          <a:off x="381000" y="4648200"/>
          <a:ext cx="1661830" cy="773112"/>
        </p:xfrm>
        <a:graphic>
          <a:graphicData uri="http://schemas.openxmlformats.org/presentationml/2006/ole">
            <mc:AlternateContent xmlns:mc="http://schemas.openxmlformats.org/markup-compatibility/2006">
              <mc:Choice xmlns:v="urn:schemas-microsoft-com:vml" Requires="v">
                <p:oleObj spid="_x0000_s1150484" name="Equation" r:id="rId3" imgW="927000" imgH="431640" progId="Equation.3">
                  <p:embed/>
                </p:oleObj>
              </mc:Choice>
              <mc:Fallback>
                <p:oleObj name="Equation" r:id="rId3" imgW="927000" imgH="431640" progId="Equation.3">
                  <p:embed/>
                  <p:pic>
                    <p:nvPicPr>
                      <p:cNvPr id="5" name="Object 4"/>
                      <p:cNvPicPr>
                        <a:picLocks noChangeAspect="1" noChangeArrowheads="1"/>
                      </p:cNvPicPr>
                      <p:nvPr/>
                    </p:nvPicPr>
                    <p:blipFill>
                      <a:blip r:embed="rId4"/>
                      <a:srcRect/>
                      <a:stretch>
                        <a:fillRect/>
                      </a:stretch>
                    </p:blipFill>
                    <p:spPr bwMode="auto">
                      <a:xfrm>
                        <a:off x="381000" y="4648200"/>
                        <a:ext cx="1661830" cy="773112"/>
                      </a:xfrm>
                      <a:prstGeom prst="rect">
                        <a:avLst/>
                      </a:prstGeom>
                      <a:noFill/>
                      <a:extLst/>
                    </p:spPr>
                  </p:pic>
                </p:oleObj>
              </mc:Fallback>
            </mc:AlternateContent>
          </a:graphicData>
        </a:graphic>
      </p:graphicFrame>
      <p:sp>
        <p:nvSpPr>
          <p:cNvPr id="6" name="TextBox 5"/>
          <p:cNvSpPr txBox="1"/>
          <p:nvPr/>
        </p:nvSpPr>
        <p:spPr>
          <a:xfrm>
            <a:off x="464820" y="4114800"/>
            <a:ext cx="1563850" cy="369332"/>
          </a:xfrm>
          <a:prstGeom prst="rect">
            <a:avLst/>
          </a:prstGeom>
          <a:noFill/>
        </p:spPr>
        <p:txBody>
          <a:bodyPr wrap="none" rtlCol="0">
            <a:spAutoFit/>
          </a:bodyPr>
          <a:lstStyle/>
          <a:p>
            <a:r>
              <a:rPr lang="en-US" i="1" dirty="0"/>
              <a:t>Gain length</a:t>
            </a:r>
          </a:p>
        </p:txBody>
      </p:sp>
      <p:sp>
        <p:nvSpPr>
          <p:cNvPr id="7" name="Rectangle 6"/>
          <p:cNvSpPr/>
          <p:nvPr/>
        </p:nvSpPr>
        <p:spPr>
          <a:xfrm>
            <a:off x="2398032" y="4572000"/>
            <a:ext cx="21336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8" name="Object 7"/>
          <p:cNvGraphicFramePr>
            <a:graphicFrameLocks noChangeAspect="1"/>
          </p:cNvGraphicFramePr>
          <p:nvPr>
            <p:extLst/>
          </p:nvPr>
        </p:nvGraphicFramePr>
        <p:xfrm>
          <a:off x="2640013" y="4761884"/>
          <a:ext cx="1703387" cy="540366"/>
        </p:xfrm>
        <a:graphic>
          <a:graphicData uri="http://schemas.openxmlformats.org/presentationml/2006/ole">
            <mc:AlternateContent xmlns:mc="http://schemas.openxmlformats.org/markup-compatibility/2006">
              <mc:Choice xmlns:v="urn:schemas-microsoft-com:vml" Requires="v">
                <p:oleObj spid="_x0000_s1150485" name="Equation" r:id="rId5" imgW="825480" imgH="228600" progId="Equation.3">
                  <p:embed/>
                </p:oleObj>
              </mc:Choice>
              <mc:Fallback>
                <p:oleObj name="Equation" r:id="rId5" imgW="825480" imgH="228600" progId="Equation.3">
                  <p:embed/>
                  <p:pic>
                    <p:nvPicPr>
                      <p:cNvPr id="8" name="Object 7"/>
                      <p:cNvPicPr>
                        <a:picLocks noChangeAspect="1" noChangeArrowheads="1"/>
                      </p:cNvPicPr>
                      <p:nvPr/>
                    </p:nvPicPr>
                    <p:blipFill>
                      <a:blip r:embed="rId6"/>
                      <a:srcRect/>
                      <a:stretch>
                        <a:fillRect/>
                      </a:stretch>
                    </p:blipFill>
                    <p:spPr bwMode="auto">
                      <a:xfrm>
                        <a:off x="2640013" y="4761884"/>
                        <a:ext cx="1703387" cy="540366"/>
                      </a:xfrm>
                      <a:prstGeom prst="rect">
                        <a:avLst/>
                      </a:prstGeom>
                      <a:noFill/>
                    </p:spPr>
                  </p:pic>
                </p:oleObj>
              </mc:Fallback>
            </mc:AlternateContent>
          </a:graphicData>
        </a:graphic>
      </p:graphicFrame>
      <p:sp>
        <p:nvSpPr>
          <p:cNvPr id="9" name="TextBox 8"/>
          <p:cNvSpPr txBox="1"/>
          <p:nvPr/>
        </p:nvSpPr>
        <p:spPr>
          <a:xfrm>
            <a:off x="2818967" y="4114800"/>
            <a:ext cx="1331665" cy="369332"/>
          </a:xfrm>
          <a:prstGeom prst="rect">
            <a:avLst/>
          </a:prstGeom>
          <a:noFill/>
        </p:spPr>
        <p:txBody>
          <a:bodyPr wrap="none" rtlCol="0">
            <a:spAutoFit/>
          </a:bodyPr>
          <a:lstStyle/>
          <a:p>
            <a:r>
              <a:rPr lang="en-US" i="1" dirty="0"/>
              <a:t>Efficiency</a:t>
            </a:r>
          </a:p>
        </p:txBody>
      </p:sp>
      <p:sp>
        <p:nvSpPr>
          <p:cNvPr id="10" name="Rectangle 9"/>
          <p:cNvSpPr/>
          <p:nvPr/>
        </p:nvSpPr>
        <p:spPr>
          <a:xfrm>
            <a:off x="7010400" y="4572000"/>
            <a:ext cx="19812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11" name="Object 7"/>
          <p:cNvGraphicFramePr>
            <a:graphicFrameLocks noChangeAspect="1"/>
          </p:cNvGraphicFramePr>
          <p:nvPr>
            <p:extLst/>
          </p:nvPr>
        </p:nvGraphicFramePr>
        <p:xfrm>
          <a:off x="7454900" y="4660900"/>
          <a:ext cx="1220788" cy="787400"/>
        </p:xfrm>
        <a:graphic>
          <a:graphicData uri="http://schemas.openxmlformats.org/presentationml/2006/ole">
            <mc:AlternateContent xmlns:mc="http://schemas.openxmlformats.org/markup-compatibility/2006">
              <mc:Choice xmlns:v="urn:schemas-microsoft-com:vml" Requires="v">
                <p:oleObj spid="_x0000_s1150486" name="Equation" r:id="rId7" imgW="609480" imgH="393480" progId="Equation.3">
                  <p:embed/>
                </p:oleObj>
              </mc:Choice>
              <mc:Fallback>
                <p:oleObj name="Equation" r:id="rId7" imgW="609480" imgH="393480" progId="Equation.3">
                  <p:embed/>
                  <p:pic>
                    <p:nvPicPr>
                      <p:cNvPr id="11" name="Object 7"/>
                      <p:cNvPicPr>
                        <a:picLocks noChangeAspect="1" noChangeArrowheads="1"/>
                      </p:cNvPicPr>
                      <p:nvPr/>
                    </p:nvPicPr>
                    <p:blipFill>
                      <a:blip r:embed="rId8"/>
                      <a:srcRect/>
                      <a:stretch>
                        <a:fillRect/>
                      </a:stretch>
                    </p:blipFill>
                    <p:spPr bwMode="auto">
                      <a:xfrm>
                        <a:off x="7454900" y="4660900"/>
                        <a:ext cx="1220788"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7315200" y="4114800"/>
            <a:ext cx="1442685" cy="369332"/>
          </a:xfrm>
          <a:prstGeom prst="rect">
            <a:avLst/>
          </a:prstGeom>
          <a:noFill/>
        </p:spPr>
        <p:txBody>
          <a:bodyPr wrap="none" rtlCol="0">
            <a:spAutoFit/>
          </a:bodyPr>
          <a:lstStyle/>
          <a:p>
            <a:r>
              <a:rPr lang="en-US" i="1" dirty="0"/>
              <a:t>Bandwidth</a:t>
            </a:r>
          </a:p>
        </p:txBody>
      </p:sp>
      <p:sp>
        <p:nvSpPr>
          <p:cNvPr id="13" name="Rectangle 12"/>
          <p:cNvSpPr/>
          <p:nvPr/>
        </p:nvSpPr>
        <p:spPr>
          <a:xfrm>
            <a:off x="4792980" y="4548664"/>
            <a:ext cx="19812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968709" name="Object 5"/>
          <p:cNvGraphicFramePr>
            <a:graphicFrameLocks noChangeAspect="1"/>
          </p:cNvGraphicFramePr>
          <p:nvPr>
            <p:extLst/>
          </p:nvPr>
        </p:nvGraphicFramePr>
        <p:xfrm>
          <a:off x="5267325" y="4681538"/>
          <a:ext cx="960438" cy="658812"/>
        </p:xfrm>
        <a:graphic>
          <a:graphicData uri="http://schemas.openxmlformats.org/presentationml/2006/ole">
            <mc:AlternateContent xmlns:mc="http://schemas.openxmlformats.org/markup-compatibility/2006">
              <mc:Choice xmlns:v="urn:schemas-microsoft-com:vml" Requires="v">
                <p:oleObj spid="_x0000_s1150487" name="Equation" r:id="rId9" imgW="609480" imgH="419040" progId="Equation.3">
                  <p:embed/>
                </p:oleObj>
              </mc:Choice>
              <mc:Fallback>
                <p:oleObj name="Equation" r:id="rId9" imgW="609480" imgH="419040" progId="Equation.3">
                  <p:embed/>
                  <p:pic>
                    <p:nvPicPr>
                      <p:cNvPr id="968709" name="Object 5"/>
                      <p:cNvPicPr>
                        <a:picLocks noChangeAspect="1" noChangeArrowheads="1"/>
                      </p:cNvPicPr>
                      <p:nvPr/>
                    </p:nvPicPr>
                    <p:blipFill>
                      <a:blip r:embed="rId10"/>
                      <a:srcRect/>
                      <a:stretch>
                        <a:fillRect/>
                      </a:stretch>
                    </p:blipFill>
                    <p:spPr bwMode="auto">
                      <a:xfrm>
                        <a:off x="5267325" y="4681538"/>
                        <a:ext cx="960438" cy="658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4648200" y="4114800"/>
            <a:ext cx="2321832" cy="369332"/>
          </a:xfrm>
          <a:prstGeom prst="rect">
            <a:avLst/>
          </a:prstGeom>
          <a:noFill/>
        </p:spPr>
        <p:txBody>
          <a:bodyPr wrap="none" rtlCol="0">
            <a:spAutoFit/>
          </a:bodyPr>
          <a:lstStyle/>
          <a:p>
            <a:r>
              <a:rPr lang="en-US" i="1" dirty="0"/>
              <a:t>SASE Spike Length</a:t>
            </a:r>
          </a:p>
        </p:txBody>
      </p:sp>
      <p:grpSp>
        <p:nvGrpSpPr>
          <p:cNvPr id="25" name="Group 24"/>
          <p:cNvGrpSpPr/>
          <p:nvPr/>
        </p:nvGrpSpPr>
        <p:grpSpPr>
          <a:xfrm>
            <a:off x="1066800" y="1815545"/>
            <a:ext cx="2743993" cy="1232455"/>
            <a:chOff x="10809361" y="1324531"/>
            <a:chExt cx="2743993" cy="1232455"/>
          </a:xfrm>
        </p:grpSpPr>
        <p:sp>
          <p:nvSpPr>
            <p:cNvPr id="26" name="Rectangle 25"/>
            <p:cNvSpPr/>
            <p:nvPr/>
          </p:nvSpPr>
          <p:spPr>
            <a:xfrm>
              <a:off x="10809361" y="1345168"/>
              <a:ext cx="2743993" cy="1211818"/>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p>
          </p:txBody>
        </p:sp>
        <p:graphicFrame>
          <p:nvGraphicFramePr>
            <p:cNvPr id="27" name="Object 7"/>
            <p:cNvGraphicFramePr>
              <a:graphicFrameLocks noChangeAspect="1"/>
            </p:cNvGraphicFramePr>
            <p:nvPr>
              <p:extLst/>
            </p:nvPr>
          </p:nvGraphicFramePr>
          <p:xfrm>
            <a:off x="10917311" y="1324531"/>
            <a:ext cx="2614613" cy="1090612"/>
          </p:xfrm>
          <a:graphic>
            <a:graphicData uri="http://schemas.openxmlformats.org/presentationml/2006/ole">
              <mc:AlternateContent xmlns:mc="http://schemas.openxmlformats.org/markup-compatibility/2006">
                <mc:Choice xmlns:v="urn:schemas-microsoft-com:vml" Requires="v">
                  <p:oleObj spid="_x0000_s1150488" name="Equation" r:id="rId11" imgW="1549080" imgH="647640" progId="Equation.3">
                    <p:embed/>
                  </p:oleObj>
                </mc:Choice>
                <mc:Fallback>
                  <p:oleObj name="Equation" r:id="rId11" imgW="1549080" imgH="647640" progId="Equation.3">
                    <p:embed/>
                    <p:pic>
                      <p:nvPicPr>
                        <p:cNvPr id="27" name="Object 7"/>
                        <p:cNvPicPr>
                          <a:picLocks noChangeAspect="1" noChangeArrowheads="1"/>
                        </p:cNvPicPr>
                        <p:nvPr/>
                      </p:nvPicPr>
                      <p:blipFill>
                        <a:blip r:embed="rId12"/>
                        <a:srcRect/>
                        <a:stretch>
                          <a:fillRect/>
                        </a:stretch>
                      </p:blipFill>
                      <p:spPr bwMode="auto">
                        <a:xfrm>
                          <a:off x="10917311" y="1324531"/>
                          <a:ext cx="2614613" cy="1090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 name="TextBox 13"/>
          <p:cNvSpPr txBox="1"/>
          <p:nvPr/>
        </p:nvSpPr>
        <p:spPr>
          <a:xfrm>
            <a:off x="4038600" y="1905000"/>
            <a:ext cx="4706738" cy="1077218"/>
          </a:xfrm>
          <a:prstGeom prst="rect">
            <a:avLst/>
          </a:prstGeom>
          <a:noFill/>
        </p:spPr>
        <p:txBody>
          <a:bodyPr wrap="none" rtlCol="0">
            <a:spAutoFit/>
          </a:bodyPr>
          <a:lstStyle/>
          <a:p>
            <a:r>
              <a:rPr lang="en-US" sz="1600" dirty="0"/>
              <a:t>f</a:t>
            </a:r>
            <a:r>
              <a:rPr lang="en-US" sz="1600" baseline="-25000" dirty="0"/>
              <a:t>c</a:t>
            </a:r>
            <a:r>
              <a:rPr lang="en-US" sz="1600" dirty="0"/>
              <a:t>: coupling factor (~0.9 for planar </a:t>
            </a:r>
            <a:r>
              <a:rPr lang="en-US" sz="1600" dirty="0" err="1"/>
              <a:t>undulator</a:t>
            </a:r>
            <a:r>
              <a:rPr lang="en-US" sz="1600" dirty="0"/>
              <a:t>)</a:t>
            </a:r>
          </a:p>
          <a:p>
            <a:r>
              <a:rPr lang="en-US" sz="1600" dirty="0"/>
              <a:t>I: electron peak current</a:t>
            </a:r>
          </a:p>
          <a:p>
            <a:r>
              <a:rPr lang="el-GR" sz="1600" dirty="0"/>
              <a:t>σ</a:t>
            </a:r>
            <a:r>
              <a:rPr lang="de-CH" sz="1600" baseline="-25000" dirty="0"/>
              <a:t>x</a:t>
            </a:r>
            <a:r>
              <a:rPr lang="en-US" sz="1600" dirty="0"/>
              <a:t>: transverse beam size</a:t>
            </a:r>
          </a:p>
          <a:p>
            <a:r>
              <a:rPr lang="en-US" sz="1600" dirty="0"/>
              <a:t>I</a:t>
            </a:r>
            <a:r>
              <a:rPr lang="en-US" sz="1600" baseline="-25000" dirty="0"/>
              <a:t>A</a:t>
            </a:r>
            <a:r>
              <a:rPr lang="en-US" sz="1600" dirty="0"/>
              <a:t>: Alfven current (~17 kA)</a:t>
            </a:r>
          </a:p>
        </p:txBody>
      </p:sp>
    </p:spTree>
    <p:extLst>
      <p:ext uri="{BB962C8B-B14F-4D97-AF65-F5344CB8AC3E}">
        <p14:creationId xmlns:p14="http://schemas.microsoft.com/office/powerpoint/2010/main" val="4026892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229600" cy="792162"/>
          </a:xfrm>
        </p:spPr>
        <p:txBody>
          <a:bodyPr>
            <a:noAutofit/>
          </a:bodyPr>
          <a:lstStyle/>
          <a:p>
            <a:pPr algn="ctr"/>
            <a:r>
              <a:rPr lang="en-US" sz="4800" dirty="0" smtClean="0">
                <a:solidFill>
                  <a:schemeClr val="tx1"/>
                </a:solidFill>
              </a:rPr>
              <a:t>III. Electron beam requirements</a:t>
            </a:r>
            <a:endParaRPr lang="en-US" sz="4800" dirty="0">
              <a:solidFill>
                <a:schemeClr val="tx1"/>
              </a:solidFill>
            </a:endParaRPr>
          </a:p>
        </p:txBody>
      </p:sp>
    </p:spTree>
    <p:extLst>
      <p:ext uri="{BB962C8B-B14F-4D97-AF65-F5344CB8AC3E}">
        <p14:creationId xmlns:p14="http://schemas.microsoft.com/office/powerpoint/2010/main" val="1169946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229600" cy="792162"/>
          </a:xfrm>
        </p:spPr>
        <p:txBody>
          <a:bodyPr>
            <a:noAutofit/>
          </a:bodyPr>
          <a:lstStyle/>
          <a:p>
            <a:pPr algn="ctr"/>
            <a:r>
              <a:rPr lang="en-US" sz="4800" dirty="0" smtClean="0">
                <a:solidFill>
                  <a:schemeClr val="tx1"/>
                </a:solidFill>
              </a:rPr>
              <a:t>I. Introduction</a:t>
            </a:r>
            <a:endParaRPr lang="en-US" sz="4800"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457200" y="228600"/>
            <a:ext cx="8229600" cy="792162"/>
          </a:xfrm>
          <a:prstGeom prst="rect">
            <a:avLst/>
          </a:prstGeom>
        </p:spPr>
        <p:txBody>
          <a:bodyPr>
            <a:normAutofit/>
          </a:bodyPr>
          <a:lstStyle>
            <a:lvl1pPr algn="l" rtl="0" eaLnBrk="1" latinLnBrk="0" hangingPunct="1">
              <a:spcBef>
                <a:spcPct val="0"/>
              </a:spcBef>
              <a:buNone/>
              <a:defRPr kumimoji="0" sz="32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defTabSz="914400"/>
            <a:r>
              <a:rPr lang="en-US" dirty="0" smtClean="0"/>
              <a:t>Importance of the emittance</a:t>
            </a:r>
            <a:endParaRPr lang="en-GB" dirty="0"/>
          </a:p>
        </p:txBody>
      </p:sp>
      <mc:AlternateContent xmlns:mc="http://schemas.openxmlformats.org/markup-compatibility/2006" xmlns:a14="http://schemas.microsoft.com/office/drawing/2010/main">
        <mc:Choice Requires="a14">
          <p:sp>
            <p:nvSpPr>
              <p:cNvPr id="5" name="TextBox 4"/>
              <p:cNvSpPr txBox="1"/>
              <p:nvPr/>
            </p:nvSpPr>
            <p:spPr>
              <a:xfrm>
                <a:off x="3468526" y="3200400"/>
                <a:ext cx="1396536" cy="916020"/>
              </a:xfrm>
              <a:prstGeom prst="rect">
                <a:avLst/>
              </a:prstGeom>
              <a:noFill/>
              <a:ln w="25400">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𝐵</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𝜆</m:t>
                              </m:r>
                            </m:num>
                            <m:den>
                              <m:r>
                                <a:rPr lang="en-US" sz="2200" b="0" i="1" smtClean="0">
                                  <a:latin typeface="Cambria Math" panose="02040503050406030204" pitchFamily="18" charset="0"/>
                                  <a:ea typeface="Cambria Math" panose="02040503050406030204" pitchFamily="18" charset="0"/>
                                </a:rPr>
                                <m:t>4</m:t>
                              </m:r>
                              <m:r>
                                <a:rPr lang="en-US" sz="2200" b="0" i="1" smtClean="0">
                                  <a:latin typeface="Cambria Math" panose="02040503050406030204" pitchFamily="18" charset="0"/>
                                  <a:ea typeface="Cambria Math" panose="02040503050406030204" pitchFamily="18" charset="0"/>
                                </a:rPr>
                                <m:t>𝜋</m:t>
                              </m:r>
                            </m:den>
                          </m:f>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𝜀</m:t>
                          </m:r>
                        </m:den>
                      </m:f>
                    </m:oMath>
                  </m:oMathPara>
                </a14:m>
                <a:endParaRPr lang="de-CH"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3468526" y="3200400"/>
                <a:ext cx="1396536" cy="916020"/>
              </a:xfrm>
              <a:prstGeom prst="rect">
                <a:avLst/>
              </a:prstGeom>
              <a:blipFill>
                <a:blip r:embed="rId3"/>
                <a:stretch>
                  <a:fillRect/>
                </a:stretch>
              </a:blipFill>
              <a:ln w="25400">
                <a:solidFill>
                  <a:schemeClr val="accent1"/>
                </a:solidFill>
              </a:ln>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762338" y="1524000"/>
                <a:ext cx="1638462" cy="7352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𝜎</m:t>
                          </m:r>
                        </m:e>
                        <m:sub>
                          <m:r>
                            <a:rPr lang="en-US" sz="2200" i="1">
                              <a:latin typeface="Cambria Math" panose="02040503050406030204" pitchFamily="18" charset="0"/>
                              <a:ea typeface="Cambria Math" panose="02040503050406030204" pitchFamily="18" charset="0"/>
                            </a:rPr>
                            <m:t>𝑟</m:t>
                          </m:r>
                        </m:sub>
                      </m:sSub>
                      <m:sSub>
                        <m:sSubPr>
                          <m:ctrlPr>
                            <a:rPr lang="en-US" sz="2200" i="1">
                              <a:latin typeface="Cambria Math" panose="02040503050406030204" pitchFamily="18" charset="0"/>
                              <a:ea typeface="Cambria Math" panose="02040503050406030204" pitchFamily="18" charset="0"/>
                            </a:rPr>
                          </m:ctrlPr>
                        </m:sSubPr>
                        <m:e>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𝜎</m:t>
                              </m:r>
                            </m:e>
                            <m:sup>
                              <m:r>
                                <a:rPr lang="en-US" sz="2200" i="1">
                                  <a:latin typeface="Cambria Math" panose="02040503050406030204" pitchFamily="18" charset="0"/>
                                  <a:ea typeface="Cambria Math" panose="02040503050406030204" pitchFamily="18" charset="0"/>
                                </a:rPr>
                                <m:t>′</m:t>
                              </m:r>
                            </m:sup>
                          </m:sSup>
                        </m:e>
                        <m:sub>
                          <m:r>
                            <a:rPr lang="en-US" sz="2200" i="1">
                              <a:latin typeface="Cambria Math" panose="02040503050406030204" pitchFamily="18" charset="0"/>
                              <a:ea typeface="Cambria Math" panose="02040503050406030204" pitchFamily="18" charset="0"/>
                            </a:rPr>
                            <m:t>𝑟</m:t>
                          </m:r>
                        </m:sub>
                      </m:sSub>
                      <m:r>
                        <a:rPr lang="en-US" sz="2200" i="1" smtClean="0">
                          <a:latin typeface="Cambria Math" panose="02040503050406030204" pitchFamily="18" charset="0"/>
                          <a:ea typeface="Cambria Math" panose="02040503050406030204" pitchFamily="18" charset="0"/>
                        </a:rPr>
                        <m:t>≥</m:t>
                      </m:r>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𝜆</m:t>
                          </m:r>
                        </m:num>
                        <m:den>
                          <m:r>
                            <a:rPr lang="en-US" sz="2200" i="1">
                              <a:latin typeface="Cambria Math" panose="02040503050406030204" pitchFamily="18" charset="0"/>
                              <a:ea typeface="Cambria Math" panose="02040503050406030204" pitchFamily="18" charset="0"/>
                            </a:rPr>
                            <m:t>4</m:t>
                          </m:r>
                          <m:r>
                            <a:rPr lang="en-US" sz="2200" i="1">
                              <a:latin typeface="Cambria Math" panose="02040503050406030204" pitchFamily="18" charset="0"/>
                              <a:ea typeface="Cambria Math" panose="02040503050406030204" pitchFamily="18" charset="0"/>
                            </a:rPr>
                            <m:t>𝜋</m:t>
                          </m:r>
                        </m:den>
                      </m:f>
                    </m:oMath>
                  </m:oMathPara>
                </a14:m>
                <a:endParaRPr lang="de-CH" sz="2200" dirty="0"/>
              </a:p>
            </p:txBody>
          </p:sp>
        </mc:Choice>
        <mc:Fallback xmlns="">
          <p:sp>
            <p:nvSpPr>
              <p:cNvPr id="4" name="Rectangle 3"/>
              <p:cNvSpPr>
                <a:spLocks noRot="1" noChangeAspect="1" noMove="1" noResize="1" noEditPoints="1" noAdjustHandles="1" noChangeArrowheads="1" noChangeShapeType="1" noTextEdit="1"/>
              </p:cNvSpPr>
              <p:nvPr/>
            </p:nvSpPr>
            <p:spPr>
              <a:xfrm>
                <a:off x="4762338" y="1524000"/>
                <a:ext cx="1638462" cy="735201"/>
              </a:xfrm>
              <a:prstGeom prst="rect">
                <a:avLst/>
              </a:prstGeom>
              <a:blipFill>
                <a:blip r:embed="rId4"/>
                <a:stretch>
                  <a:fillRect/>
                </a:stretch>
              </a:blipFill>
            </p:spPr>
            <p:txBody>
              <a:bodyPr/>
              <a:lstStyle/>
              <a:p>
                <a:r>
                  <a:rPr lang="de-CH">
                    <a:noFill/>
                  </a:rPr>
                  <a:t> </a:t>
                </a:r>
              </a:p>
            </p:txBody>
          </p:sp>
        </mc:Fallback>
      </mc:AlternateContent>
      <p:pic>
        <p:nvPicPr>
          <p:cNvPr id="8" name="Picture 8" descr="emitt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2509061"/>
            <a:ext cx="2217948"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362200" y="4847499"/>
            <a:ext cx="4875968" cy="369332"/>
          </a:xfrm>
          <a:prstGeom prst="rect">
            <a:avLst/>
          </a:prstGeom>
          <a:noFill/>
          <a:ln>
            <a:solidFill>
              <a:schemeClr val="tx1">
                <a:lumMod val="50000"/>
                <a:lumOff val="50000"/>
              </a:schemeClr>
            </a:solidFill>
          </a:ln>
        </p:spPr>
        <p:txBody>
          <a:bodyPr wrap="square" rtlCol="0">
            <a:spAutoFit/>
          </a:bodyPr>
          <a:lstStyle/>
          <a:p>
            <a:pPr algn="ctr"/>
            <a:r>
              <a:rPr lang="en-US" b="1" dirty="0" smtClean="0"/>
              <a:t>Smaller emittance </a:t>
            </a:r>
            <a:r>
              <a:rPr lang="en-US" b="1" dirty="0" smtClean="0">
                <a:sym typeface="Wingdings" panose="05000000000000000000" pitchFamily="2" charset="2"/>
              </a:rPr>
              <a:t> higher brilliance</a:t>
            </a:r>
            <a:endParaRPr lang="de-CH" b="1" dirty="0"/>
          </a:p>
        </p:txBody>
      </p:sp>
      <mc:AlternateContent xmlns:mc="http://schemas.openxmlformats.org/markup-compatibility/2006" xmlns:a14="http://schemas.microsoft.com/office/drawing/2010/main">
        <mc:Choice Requires="a14">
          <p:sp>
            <p:nvSpPr>
              <p:cNvPr id="11" name="TextBox 10"/>
              <p:cNvSpPr txBox="1"/>
              <p:nvPr/>
            </p:nvSpPr>
            <p:spPr>
              <a:xfrm>
                <a:off x="2732409" y="1567793"/>
                <a:ext cx="1306191" cy="691408"/>
              </a:xfrm>
              <a:prstGeom prst="rect">
                <a:avLst/>
              </a:prstGeom>
              <a:noFill/>
              <a:ln w="254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𝐵</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𝜎</m:t>
                              </m:r>
                            </m:e>
                            <m:sub>
                              <m:r>
                                <a:rPr lang="en-US" sz="2200" b="0" i="1" smtClean="0">
                                  <a:latin typeface="Cambria Math" panose="02040503050406030204" pitchFamily="18" charset="0"/>
                                  <a:ea typeface="Cambria Math" panose="02040503050406030204" pitchFamily="18" charset="0"/>
                                </a:rPr>
                                <m:t>𝑟</m:t>
                              </m:r>
                            </m:sub>
                          </m:sSub>
                          <m:sSub>
                            <m:sSubPr>
                              <m:ctrlPr>
                                <a:rPr lang="en-US" sz="2200" i="1">
                                  <a:latin typeface="Cambria Math" panose="02040503050406030204" pitchFamily="18" charset="0"/>
                                  <a:ea typeface="Cambria Math" panose="02040503050406030204" pitchFamily="18" charset="0"/>
                                </a:rPr>
                              </m:ctrlPr>
                            </m:sSubPr>
                            <m:e>
                              <m:sSup>
                                <m:sSupPr>
                                  <m:ctrlPr>
                                    <a:rPr lang="en-US" sz="2200" b="0" i="1" smtClean="0">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𝜎</m:t>
                                  </m:r>
                                </m:e>
                                <m:sup>
                                  <m:r>
                                    <a:rPr lang="en-US" sz="2200" b="0" i="1" smtClean="0">
                                      <a:latin typeface="Cambria Math" panose="02040503050406030204" pitchFamily="18" charset="0"/>
                                      <a:ea typeface="Cambria Math" panose="02040503050406030204" pitchFamily="18" charset="0"/>
                                    </a:rPr>
                                    <m:t>′</m:t>
                                  </m:r>
                                </m:sup>
                              </m:sSup>
                            </m:e>
                            <m:sub>
                              <m:r>
                                <a:rPr lang="en-US" sz="2200" i="1">
                                  <a:latin typeface="Cambria Math" panose="02040503050406030204" pitchFamily="18" charset="0"/>
                                  <a:ea typeface="Cambria Math" panose="02040503050406030204" pitchFamily="18" charset="0"/>
                                </a:rPr>
                                <m:t>𝑟</m:t>
                              </m:r>
                            </m:sub>
                          </m:sSub>
                        </m:den>
                      </m:f>
                    </m:oMath>
                  </m:oMathPara>
                </a14:m>
                <a:endParaRPr lang="de-CH" sz="2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2732409" y="1567793"/>
                <a:ext cx="1306191" cy="691408"/>
              </a:xfrm>
              <a:prstGeom prst="rect">
                <a:avLst/>
              </a:prstGeom>
              <a:blipFill>
                <a:blip r:embed="rId6"/>
                <a:stretch>
                  <a:fillRect/>
                </a:stretch>
              </a:blipFill>
              <a:ln w="25400">
                <a:noFill/>
              </a:ln>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12" name="Text Placeholder 2"/>
              <p:cNvSpPr txBox="1">
                <a:spLocks/>
              </p:cNvSpPr>
              <p:nvPr/>
            </p:nvSpPr>
            <p:spPr>
              <a:xfrm>
                <a:off x="153265" y="838200"/>
                <a:ext cx="8609735" cy="5686044"/>
              </a:xfrm>
              <a:prstGeom prst="rect">
                <a:avLst/>
              </a:prstGeom>
            </p:spPr>
            <p:txBody>
              <a:bodyPr vert="horz" wrap="square">
                <a:sp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defTabSz="914400">
                  <a:spcBef>
                    <a:spcPts val="1200"/>
                  </a:spcBef>
                </a:pPr>
                <a:r>
                  <a:rPr lang="en-US" sz="1800" dirty="0" smtClean="0"/>
                  <a:t>The product of the photon beam size and divergence is at best the diffraction emittance </a:t>
                </a:r>
                <a14:m>
                  <m:oMath xmlns:m="http://schemas.openxmlformats.org/officeDocument/2006/math">
                    <m:r>
                      <a:rPr lang="en-US" sz="2200" i="1" smtClean="0">
                        <a:latin typeface="Cambria Math" panose="02040503050406030204" pitchFamily="18" charset="0"/>
                        <a:ea typeface="Cambria Math" panose="02040503050406030204" pitchFamily="18" charset="0"/>
                      </a:rPr>
                      <m:t>𝜆</m:t>
                    </m:r>
                    <m:r>
                      <a:rPr lang="en-US" sz="2200" i="1" smtClean="0">
                        <a:latin typeface="Cambria Math" panose="02040503050406030204" pitchFamily="18" charset="0"/>
                        <a:ea typeface="Cambria Math" panose="02040503050406030204" pitchFamily="18" charset="0"/>
                      </a:rPr>
                      <m:t>/(4</m:t>
                    </m:r>
                    <m:r>
                      <a:rPr lang="en-US" sz="2200" i="1" smtClean="0">
                        <a:latin typeface="Cambria Math" panose="02040503050406030204" pitchFamily="18" charset="0"/>
                        <a:ea typeface="Cambria Math" panose="02040503050406030204" pitchFamily="18" charset="0"/>
                      </a:rPr>
                      <m:t>𝜋</m:t>
                    </m:r>
                    <m:r>
                      <a:rPr lang="en-US" sz="2200" i="1" smtClean="0">
                        <a:latin typeface="Cambria Math" panose="02040503050406030204" pitchFamily="18" charset="0"/>
                        <a:ea typeface="Cambria Math" panose="02040503050406030204" pitchFamily="18" charset="0"/>
                      </a:rPr>
                      <m:t>)</m:t>
                    </m:r>
                  </m:oMath>
                </a14:m>
                <a:r>
                  <a:rPr lang="en-US" sz="1800" dirty="0" smtClean="0"/>
                  <a:t>, corresponding </a:t>
                </a:r>
                <a:r>
                  <a:rPr lang="en-US" sz="1800" dirty="0"/>
                  <a:t>to the emission from a single electron</a:t>
                </a:r>
                <a:r>
                  <a:rPr lang="en-US" dirty="0"/>
                  <a:t>. </a:t>
                </a:r>
              </a:p>
              <a:p>
                <a:pPr defTabSz="914400">
                  <a:spcBef>
                    <a:spcPts val="1200"/>
                  </a:spcBef>
                </a:pPr>
                <a:endParaRPr lang="en-US" sz="2200" dirty="0" smtClean="0"/>
              </a:p>
              <a:p>
                <a:pPr defTabSz="914400">
                  <a:spcBef>
                    <a:spcPts val="1200"/>
                  </a:spcBef>
                </a:pPr>
                <a:r>
                  <a:rPr lang="en-US" sz="1800" dirty="0" smtClean="0"/>
                  <a:t>The product </a:t>
                </a:r>
                <a:r>
                  <a:rPr lang="en-US" sz="1800" dirty="0"/>
                  <a:t>of the radiation beam size and divergence </a:t>
                </a:r>
                <a:r>
                  <a:rPr lang="en-US" sz="1800" dirty="0" smtClean="0"/>
                  <a:t>is the </a:t>
                </a:r>
                <a:r>
                  <a:rPr lang="en-US" sz="1800" dirty="0"/>
                  <a:t>convolution of </a:t>
                </a:r>
                <a:r>
                  <a:rPr lang="en-US" sz="1800" dirty="0" smtClean="0"/>
                  <a:t>the diffraction emittance and the electron beam transverse emittance </a:t>
                </a:r>
              </a:p>
              <a:p>
                <a:pPr defTabSz="914400">
                  <a:spcBef>
                    <a:spcPts val="1200"/>
                  </a:spcBef>
                </a:pPr>
                <a:endParaRPr lang="en-US" sz="1800" dirty="0"/>
              </a:p>
              <a:p>
                <a:pPr defTabSz="914400">
                  <a:spcBef>
                    <a:spcPts val="1200"/>
                  </a:spcBef>
                </a:pPr>
                <a:endParaRPr lang="en-US" sz="1800" dirty="0" smtClean="0"/>
              </a:p>
              <a:p>
                <a:pPr defTabSz="914400">
                  <a:spcBef>
                    <a:spcPts val="1200"/>
                  </a:spcBef>
                </a:pPr>
                <a:r>
                  <a:rPr lang="en-US" sz="1800" dirty="0" smtClean="0"/>
                  <a:t>The electron </a:t>
                </a:r>
                <a:r>
                  <a:rPr lang="en-US" sz="1800" dirty="0"/>
                  <a:t>beam </a:t>
                </a:r>
                <a:r>
                  <a:rPr lang="en-US" sz="1800" dirty="0" smtClean="0"/>
                  <a:t>emittance adds </a:t>
                </a:r>
                <a:r>
                  <a:rPr lang="en-US" sz="1800" dirty="0"/>
                  <a:t>up to the diffraction emittance in squares. </a:t>
                </a:r>
                <a:endParaRPr lang="en-US" sz="1800" dirty="0" smtClean="0"/>
              </a:p>
              <a:p>
                <a:pPr defTabSz="914400">
                  <a:spcBef>
                    <a:spcPts val="1200"/>
                  </a:spcBef>
                </a:pPr>
                <a:endParaRPr lang="en-US" sz="1800" dirty="0"/>
              </a:p>
              <a:p>
                <a:pPr defTabSz="914400">
                  <a:spcBef>
                    <a:spcPts val="1200"/>
                  </a:spcBef>
                </a:pPr>
                <a:r>
                  <a:rPr lang="en-US" sz="1800" dirty="0"/>
                  <a:t>When the electron beam emittance is much smaller than the photon emittance, the mode is </a:t>
                </a:r>
                <a:r>
                  <a:rPr lang="de-CH" sz="1800" b="1" dirty="0" err="1" smtClean="0"/>
                  <a:t>diffraction</a:t>
                </a:r>
                <a:r>
                  <a:rPr lang="de-CH" sz="1800" b="1" dirty="0" smtClean="0"/>
                  <a:t> </a:t>
                </a:r>
                <a:r>
                  <a:rPr lang="de-CH" sz="1800" b="1" dirty="0"/>
                  <a:t>limited</a:t>
                </a:r>
                <a:r>
                  <a:rPr lang="de-CH" sz="1800" dirty="0"/>
                  <a:t>.</a:t>
                </a:r>
                <a:endParaRPr lang="en-US" sz="1800" dirty="0"/>
              </a:p>
              <a:p>
                <a:pPr defTabSz="914400">
                  <a:spcBef>
                    <a:spcPts val="1200"/>
                  </a:spcBef>
                </a:pPr>
                <a:endParaRPr lang="en-US" sz="1800" dirty="0"/>
              </a:p>
            </p:txBody>
          </p:sp>
        </mc:Choice>
        <mc:Fallback xmlns="">
          <p:sp>
            <p:nvSpPr>
              <p:cNvPr id="12" name="Text Placeholder 2"/>
              <p:cNvSpPr txBox="1">
                <a:spLocks noRot="1" noChangeAspect="1" noMove="1" noResize="1" noEditPoints="1" noAdjustHandles="1" noChangeArrowheads="1" noChangeShapeType="1" noTextEdit="1"/>
              </p:cNvSpPr>
              <p:nvPr/>
            </p:nvSpPr>
            <p:spPr>
              <a:xfrm>
                <a:off x="153265" y="838200"/>
                <a:ext cx="8609735" cy="5686044"/>
              </a:xfrm>
              <a:prstGeom prst="rect">
                <a:avLst/>
              </a:prstGeom>
              <a:blipFill>
                <a:blip r:embed="rId7"/>
                <a:stretch>
                  <a:fillRect t="-644"/>
                </a:stretch>
              </a:blipFill>
            </p:spPr>
            <p:txBody>
              <a:bodyPr/>
              <a:lstStyle/>
              <a:p>
                <a:r>
                  <a:rPr lang="de-CH">
                    <a:noFill/>
                  </a:rPr>
                  <a:t> </a:t>
                </a:r>
              </a:p>
            </p:txBody>
          </p:sp>
        </mc:Fallback>
      </mc:AlternateContent>
    </p:spTree>
    <p:extLst>
      <p:ext uri="{BB962C8B-B14F-4D97-AF65-F5344CB8AC3E}">
        <p14:creationId xmlns:p14="http://schemas.microsoft.com/office/powerpoint/2010/main" val="3816465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light sources (X-rays)</a:t>
            </a:r>
            <a:endParaRPr lang="en-US" dirty="0"/>
          </a:p>
        </p:txBody>
      </p:sp>
      <p:sp>
        <p:nvSpPr>
          <p:cNvPr id="3" name="Content Placeholder 2"/>
          <p:cNvSpPr>
            <a:spLocks noGrp="1"/>
          </p:cNvSpPr>
          <p:nvPr>
            <p:ph idx="1"/>
          </p:nvPr>
        </p:nvSpPr>
        <p:spPr>
          <a:xfrm>
            <a:off x="144026" y="2109639"/>
            <a:ext cx="9144000" cy="4940491"/>
          </a:xfrm>
        </p:spPr>
        <p:txBody>
          <a:bodyPr>
            <a:noAutofit/>
          </a:bodyPr>
          <a:lstStyle/>
          <a:p>
            <a:pPr>
              <a:spcBef>
                <a:spcPts val="1200"/>
              </a:spcBef>
            </a:pPr>
            <a:endParaRPr lang="en-US" sz="1800" dirty="0" smtClean="0"/>
          </a:p>
          <a:p>
            <a:pPr>
              <a:spcBef>
                <a:spcPts val="1200"/>
              </a:spcBef>
            </a:pPr>
            <a:r>
              <a:rPr lang="en-US" sz="1800" dirty="0" smtClean="0"/>
              <a:t>The </a:t>
            </a:r>
            <a:r>
              <a:rPr lang="en-US" sz="1800" dirty="0"/>
              <a:t>energy of the electrons in the storage ring is of several </a:t>
            </a:r>
            <a:r>
              <a:rPr lang="en-US" sz="1800" dirty="0" smtClean="0"/>
              <a:t>GeV for X-rays. </a:t>
            </a:r>
            <a:r>
              <a:rPr lang="en-US" sz="1800" dirty="0"/>
              <a:t>Higher electron beam energies allow higher photon energies and higher radiation fluxes but also require higher magnetic strengths (or larger circumference) and higher power consumption of the RF system to replenish the loss of energy.</a:t>
            </a:r>
          </a:p>
          <a:p>
            <a:pPr>
              <a:spcBef>
                <a:spcPts val="1200"/>
              </a:spcBef>
            </a:pPr>
            <a:r>
              <a:rPr lang="en-US" sz="1800" dirty="0" smtClean="0"/>
              <a:t>Emittance: the lower the emittance </a:t>
            </a:r>
            <a:r>
              <a:rPr lang="en-US" sz="1800" dirty="0" smtClean="0">
                <a:sym typeface="Wingdings" panose="05000000000000000000" pitchFamily="2" charset="2"/>
              </a:rPr>
              <a:t> the higher the brilliance</a:t>
            </a:r>
          </a:p>
          <a:p>
            <a:pPr>
              <a:spcBef>
                <a:spcPts val="1200"/>
              </a:spcBef>
            </a:pPr>
            <a:r>
              <a:rPr lang="en-US" sz="1800" dirty="0" smtClean="0">
                <a:sym typeface="Wingdings" panose="05000000000000000000" pitchFamily="2" charset="2"/>
              </a:rPr>
              <a:t>Electron beam properties are the result of an equilibrium in the storage ring (see later)… but </a:t>
            </a:r>
            <a:r>
              <a:rPr lang="en-US" sz="1800" dirty="0">
                <a:sym typeface="Wingdings" panose="05000000000000000000" pitchFamily="2" charset="2"/>
              </a:rPr>
              <a:t>e</a:t>
            </a:r>
            <a:r>
              <a:rPr lang="en-US" sz="1800" dirty="0" smtClean="0">
                <a:sym typeface="Wingdings" panose="05000000000000000000" pitchFamily="2" charset="2"/>
              </a:rPr>
              <a:t>lectron beam in the injector needs certain beam quality: </a:t>
            </a:r>
          </a:p>
          <a:p>
            <a:pPr lvl="1">
              <a:spcBef>
                <a:spcPts val="0"/>
              </a:spcBef>
            </a:pPr>
            <a:r>
              <a:rPr lang="en-US" sz="1800" dirty="0" smtClean="0">
                <a:sym typeface="Wingdings" panose="05000000000000000000" pitchFamily="2" charset="2"/>
              </a:rPr>
              <a:t>Geometric emittance &lt; 100 nm </a:t>
            </a:r>
          </a:p>
          <a:p>
            <a:pPr lvl="1">
              <a:spcBef>
                <a:spcPts val="0"/>
              </a:spcBef>
            </a:pPr>
            <a:r>
              <a:rPr lang="en-US" sz="1800" dirty="0" smtClean="0">
                <a:sym typeface="Wingdings" panose="05000000000000000000" pitchFamily="2" charset="2"/>
              </a:rPr>
              <a:t>Pulse duration &lt; 100 </a:t>
            </a:r>
            <a:r>
              <a:rPr lang="en-US" sz="1800" dirty="0" err="1" smtClean="0">
                <a:sym typeface="Wingdings" panose="05000000000000000000" pitchFamily="2" charset="2"/>
              </a:rPr>
              <a:t>ps</a:t>
            </a:r>
            <a:endParaRPr lang="en-US" sz="1800" dirty="0" smtClean="0">
              <a:sym typeface="Wingdings" panose="05000000000000000000" pitchFamily="2" charset="2"/>
            </a:endParaRPr>
          </a:p>
          <a:p>
            <a:pPr lvl="1">
              <a:spcBef>
                <a:spcPts val="0"/>
              </a:spcBef>
            </a:pPr>
            <a:r>
              <a:rPr lang="en-US" sz="1800" dirty="0" smtClean="0">
                <a:sym typeface="Wingdings" panose="05000000000000000000" pitchFamily="2" charset="2"/>
              </a:rPr>
              <a:t>Energy spread &lt; 1%</a:t>
            </a:r>
            <a:endParaRPr lang="en-US" sz="1800" dirty="0"/>
          </a:p>
          <a:p>
            <a:pPr>
              <a:spcBef>
                <a:spcPts val="1200"/>
              </a:spcBef>
            </a:pPr>
            <a:endParaRPr lang="en-US" sz="1800" dirty="0"/>
          </a:p>
          <a:p>
            <a:pPr>
              <a:spcBef>
                <a:spcPts val="1200"/>
              </a:spcBef>
            </a:pPr>
            <a:endParaRPr lang="en-US" sz="1800" dirty="0"/>
          </a:p>
        </p:txBody>
      </p:sp>
      <mc:AlternateContent xmlns:mc="http://schemas.openxmlformats.org/markup-compatibility/2006" xmlns:a14="http://schemas.microsoft.com/office/drawing/2010/main">
        <mc:Choice Requires="a14">
          <p:sp>
            <p:nvSpPr>
              <p:cNvPr id="17" name="TextBox 16"/>
              <p:cNvSpPr txBox="1"/>
              <p:nvPr/>
            </p:nvSpPr>
            <p:spPr>
              <a:xfrm>
                <a:off x="2819400" y="1131012"/>
                <a:ext cx="2931508" cy="872162"/>
              </a:xfrm>
              <a:prstGeom prst="rect">
                <a:avLst/>
              </a:prstGeom>
              <a:gradFill>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rPr>
                          </m:ctrlPr>
                        </m:sSubPr>
                        <m:e>
                          <m:r>
                            <a:rPr lang="en-US" sz="2500" i="1">
                              <a:latin typeface="Cambria Math" panose="02040503050406030204" pitchFamily="18" charset="0"/>
                            </a:rPr>
                            <m:t>𝜆</m:t>
                          </m:r>
                        </m:e>
                        <m:sub>
                          <m:r>
                            <a:rPr lang="en-US" sz="2500" b="0" i="1" smtClean="0">
                              <a:latin typeface="Cambria Math" panose="02040503050406030204" pitchFamily="18" charset="0"/>
                            </a:rPr>
                            <m:t>𝑅</m:t>
                          </m:r>
                        </m:sub>
                      </m:sSub>
                      <m:r>
                        <a:rPr lang="en-US" sz="2500" b="0" i="1" smtClean="0">
                          <a:latin typeface="Cambria Math" panose="02040503050406030204" pitchFamily="18" charset="0"/>
                        </a:rPr>
                        <m:t>=</m:t>
                      </m:r>
                      <m:f>
                        <m:fPr>
                          <m:ctrlPr>
                            <a:rPr lang="en-US" sz="2500" b="0" i="1" smtClean="0">
                              <a:latin typeface="Cambria Math" panose="02040503050406030204" pitchFamily="18" charset="0"/>
                            </a:rPr>
                          </m:ctrlPr>
                        </m:fPr>
                        <m:num>
                          <m:sSub>
                            <m:sSubPr>
                              <m:ctrlPr>
                                <a:rPr lang="en-US" sz="2500" i="1">
                                  <a:latin typeface="Cambria Math" panose="02040503050406030204" pitchFamily="18" charset="0"/>
                                </a:rPr>
                              </m:ctrlPr>
                            </m:sSubPr>
                            <m:e>
                              <m:r>
                                <a:rPr lang="en-US" sz="2500" i="1">
                                  <a:latin typeface="Cambria Math" panose="02040503050406030204" pitchFamily="18" charset="0"/>
                                </a:rPr>
                                <m:t>𝜆</m:t>
                              </m:r>
                            </m:e>
                            <m:sub>
                              <m:r>
                                <a:rPr lang="en-US" sz="2500" i="1">
                                  <a:latin typeface="Cambria Math" panose="02040503050406030204" pitchFamily="18" charset="0"/>
                                </a:rPr>
                                <m:t>𝑢</m:t>
                              </m:r>
                            </m:sub>
                          </m:sSub>
                        </m:num>
                        <m:den>
                          <m:r>
                            <a:rPr lang="en-US" sz="2500" b="0" i="1" smtClean="0">
                              <a:latin typeface="Cambria Math" panose="02040503050406030204" pitchFamily="18" charset="0"/>
                            </a:rPr>
                            <m:t>2</m:t>
                          </m:r>
                          <m:r>
                            <a:rPr lang="en-US" sz="2500" b="0" i="1" smtClean="0">
                              <a:latin typeface="Cambria Math" panose="02040503050406030204" pitchFamily="18" charset="0"/>
                            </a:rPr>
                            <m:t>𝑛</m:t>
                          </m:r>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ea typeface="Cambria Math" panose="02040503050406030204" pitchFamily="18" charset="0"/>
                                </a:rPr>
                                <m:t>𝛾</m:t>
                              </m:r>
                            </m:e>
                            <m:sup>
                              <m:r>
                                <a:rPr lang="en-US" sz="2500" b="0" i="1" smtClean="0">
                                  <a:latin typeface="Cambria Math" panose="02040503050406030204" pitchFamily="18" charset="0"/>
                                </a:rPr>
                                <m:t>2</m:t>
                              </m:r>
                            </m:sup>
                          </m:sSup>
                        </m:den>
                      </m:f>
                      <m:d>
                        <m:dPr>
                          <m:ctrlPr>
                            <a:rPr lang="en-US" sz="2500" b="0" i="1" smtClean="0">
                              <a:latin typeface="Cambria Math" panose="02040503050406030204" pitchFamily="18" charset="0"/>
                            </a:rPr>
                          </m:ctrlPr>
                        </m:dPr>
                        <m:e>
                          <m:r>
                            <a:rPr lang="en-US" sz="2500" b="0" i="1" smtClean="0">
                              <a:latin typeface="Cambria Math" panose="02040503050406030204" pitchFamily="18" charset="0"/>
                            </a:rPr>
                            <m:t>1+</m:t>
                          </m:r>
                          <m:f>
                            <m:fPr>
                              <m:ctrlPr>
                                <a:rPr lang="en-US" sz="2500" b="0" i="1" smtClean="0">
                                  <a:latin typeface="Cambria Math" panose="02040503050406030204" pitchFamily="18" charset="0"/>
                                </a:rPr>
                              </m:ctrlPr>
                            </m:fPr>
                            <m:num>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𝐾</m:t>
                                  </m:r>
                                </m:e>
                                <m:sup>
                                  <m:r>
                                    <a:rPr lang="en-US" sz="2500" b="0" i="1" smtClean="0">
                                      <a:latin typeface="Cambria Math" panose="02040503050406030204" pitchFamily="18" charset="0"/>
                                    </a:rPr>
                                    <m:t>2</m:t>
                                  </m:r>
                                </m:sup>
                              </m:sSup>
                            </m:num>
                            <m:den>
                              <m:r>
                                <a:rPr lang="en-US" sz="2500" b="0" i="1" smtClean="0">
                                  <a:latin typeface="Cambria Math" panose="02040503050406030204" pitchFamily="18" charset="0"/>
                                </a:rPr>
                                <m:t>2</m:t>
                              </m:r>
                            </m:den>
                          </m:f>
                        </m:e>
                      </m:d>
                    </m:oMath>
                  </m:oMathPara>
                </a14:m>
                <a:endParaRPr lang="de-CH" sz="2500" dirty="0"/>
              </a:p>
            </p:txBody>
          </p:sp>
        </mc:Choice>
        <mc:Fallback xmlns="">
          <p:sp>
            <p:nvSpPr>
              <p:cNvPr id="17" name="TextBox 16"/>
              <p:cNvSpPr txBox="1">
                <a:spLocks noRot="1" noChangeAspect="1" noMove="1" noResize="1" noEditPoints="1" noAdjustHandles="1" noChangeArrowheads="1" noChangeShapeType="1" noTextEdit="1"/>
              </p:cNvSpPr>
              <p:nvPr/>
            </p:nvSpPr>
            <p:spPr>
              <a:xfrm>
                <a:off x="2819400" y="1131012"/>
                <a:ext cx="2931508" cy="872162"/>
              </a:xfrm>
              <a:prstGeom prst="rect">
                <a:avLst/>
              </a:prstGeom>
              <a:blipFill>
                <a:blip r:embed="rId3"/>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13006362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FELs (X-rays)</a:t>
            </a:r>
            <a:endParaRPr lang="en-US" dirty="0"/>
          </a:p>
        </p:txBody>
      </p:sp>
      <p:sp>
        <p:nvSpPr>
          <p:cNvPr id="3" name="Content Placeholder 2"/>
          <p:cNvSpPr>
            <a:spLocks noGrp="1"/>
          </p:cNvSpPr>
          <p:nvPr>
            <p:ph idx="1"/>
          </p:nvPr>
        </p:nvSpPr>
        <p:spPr>
          <a:xfrm>
            <a:off x="152400" y="1917509"/>
            <a:ext cx="9144000" cy="4940491"/>
          </a:xfrm>
        </p:spPr>
        <p:txBody>
          <a:bodyPr>
            <a:noAutofit/>
          </a:bodyPr>
          <a:lstStyle/>
          <a:p>
            <a:pPr>
              <a:spcBef>
                <a:spcPts val="1200"/>
              </a:spcBef>
            </a:pPr>
            <a:endParaRPr lang="en-US" sz="1800" dirty="0" smtClean="0"/>
          </a:p>
          <a:p>
            <a:pPr>
              <a:spcBef>
                <a:spcPts val="1200"/>
              </a:spcBef>
            </a:pPr>
            <a:r>
              <a:rPr lang="en-US" sz="1800" dirty="0" smtClean="0"/>
              <a:t>The electron beam energy needs to be at the GeV level for X-rays</a:t>
            </a:r>
          </a:p>
          <a:p>
            <a:pPr>
              <a:spcBef>
                <a:spcPts val="1200"/>
              </a:spcBef>
            </a:pPr>
            <a:r>
              <a:rPr lang="en-US" sz="1800" dirty="0" smtClean="0"/>
              <a:t>A </a:t>
            </a:r>
            <a:r>
              <a:rPr lang="en-US" sz="1800" dirty="0"/>
              <a:t>better FEL performance, i.e. higher powers and shorter gain lengths, </a:t>
            </a:r>
            <a:r>
              <a:rPr lang="en-US" sz="1800" dirty="0" smtClean="0"/>
              <a:t>are </a:t>
            </a:r>
            <a:r>
              <a:rPr lang="en-US" sz="1800" dirty="0"/>
              <a:t>obtained for larger </a:t>
            </a:r>
            <a:r>
              <a:rPr lang="en-US" sz="1800" dirty="0" smtClean="0">
                <a:sym typeface="Symbol" panose="05050102010706020507" pitchFamily="18" charset="2"/>
              </a:rPr>
              <a:t></a:t>
            </a:r>
            <a:r>
              <a:rPr lang="en-US" sz="1800" dirty="0" smtClean="0"/>
              <a:t> parameters. We want: </a:t>
            </a:r>
            <a:endParaRPr lang="en-US" sz="1800" dirty="0"/>
          </a:p>
          <a:p>
            <a:pPr lvl="1">
              <a:spcBef>
                <a:spcPts val="0"/>
              </a:spcBef>
            </a:pPr>
            <a:r>
              <a:rPr lang="en-US" sz="1800" dirty="0" smtClean="0"/>
              <a:t>large </a:t>
            </a:r>
            <a:r>
              <a:rPr lang="en-US" sz="1800" dirty="0"/>
              <a:t>peak currents </a:t>
            </a:r>
            <a:r>
              <a:rPr lang="en-US" sz="1800" dirty="0" smtClean="0"/>
              <a:t>(at the kA level or 10s of fs electron pulse durations)</a:t>
            </a:r>
          </a:p>
          <a:p>
            <a:pPr lvl="1">
              <a:spcBef>
                <a:spcPts val="0"/>
              </a:spcBef>
            </a:pPr>
            <a:r>
              <a:rPr lang="en-US" sz="1800" dirty="0"/>
              <a:t>s</a:t>
            </a:r>
            <a:r>
              <a:rPr lang="en-US" sz="1800" dirty="0" smtClean="0"/>
              <a:t>mall </a:t>
            </a:r>
            <a:r>
              <a:rPr lang="en-US" sz="1800" dirty="0"/>
              <a:t>transverse beam </a:t>
            </a:r>
            <a:r>
              <a:rPr lang="en-US" sz="1800" dirty="0" smtClean="0"/>
              <a:t>sizes (10s of </a:t>
            </a:r>
            <a:r>
              <a:rPr lang="en-US" sz="1800" dirty="0" smtClean="0">
                <a:sym typeface="Symbol" panose="05050102010706020507" pitchFamily="18" charset="2"/>
              </a:rPr>
              <a:t></a:t>
            </a:r>
            <a:r>
              <a:rPr lang="en-US" sz="1800" dirty="0" smtClean="0"/>
              <a:t>m)</a:t>
            </a:r>
          </a:p>
          <a:p>
            <a:pPr lvl="1">
              <a:spcBef>
                <a:spcPts val="0"/>
              </a:spcBef>
            </a:pPr>
            <a:r>
              <a:rPr lang="en-US" sz="1800" dirty="0"/>
              <a:t>larger </a:t>
            </a:r>
            <a:r>
              <a:rPr lang="en-US" sz="1800" dirty="0" err="1"/>
              <a:t>undulator</a:t>
            </a:r>
            <a:r>
              <a:rPr lang="en-US" sz="1800" dirty="0"/>
              <a:t> fields K (but require higher electron beam energies for the same wavelength</a:t>
            </a:r>
            <a:r>
              <a:rPr lang="en-US" sz="1800" dirty="0" smtClean="0"/>
              <a:t>)</a:t>
            </a:r>
          </a:p>
          <a:p>
            <a:pPr>
              <a:spcBef>
                <a:spcPts val="1200"/>
              </a:spcBef>
            </a:pPr>
            <a:r>
              <a:rPr lang="en-US" sz="1800" dirty="0" smtClean="0"/>
              <a:t>Additionally: </a:t>
            </a:r>
          </a:p>
          <a:p>
            <a:pPr lvl="1">
              <a:spcBef>
                <a:spcPts val="0"/>
              </a:spcBef>
            </a:pPr>
            <a:r>
              <a:rPr lang="en-US" sz="1800" dirty="0" smtClean="0"/>
              <a:t>Lower energy spreads (10</a:t>
            </a:r>
            <a:r>
              <a:rPr lang="en-US" sz="1800" baseline="30000" dirty="0" smtClean="0"/>
              <a:t>-3</a:t>
            </a:r>
            <a:r>
              <a:rPr lang="en-US" sz="1800" dirty="0" smtClean="0"/>
              <a:t> – 10</a:t>
            </a:r>
            <a:r>
              <a:rPr lang="en-US" sz="1800" baseline="30000" dirty="0" smtClean="0"/>
              <a:t>-4</a:t>
            </a:r>
            <a:r>
              <a:rPr lang="en-US" sz="1800" dirty="0" smtClean="0"/>
              <a:t>, see next slides)</a:t>
            </a:r>
          </a:p>
          <a:p>
            <a:pPr lvl="1">
              <a:spcBef>
                <a:spcPts val="0"/>
              </a:spcBef>
            </a:pPr>
            <a:r>
              <a:rPr lang="en-US" sz="1800" dirty="0" smtClean="0"/>
              <a:t>Low emittances (&lt; 1 </a:t>
            </a:r>
            <a:r>
              <a:rPr lang="en-US" sz="1800" dirty="0" smtClean="0">
                <a:sym typeface="Symbol" panose="05050102010706020507" pitchFamily="18" charset="2"/>
              </a:rPr>
              <a:t></a:t>
            </a:r>
            <a:r>
              <a:rPr lang="en-US" sz="1800" dirty="0" smtClean="0"/>
              <a:t>m, see next slides)</a:t>
            </a:r>
          </a:p>
          <a:p>
            <a:pPr lvl="1">
              <a:spcBef>
                <a:spcPts val="0"/>
              </a:spcBef>
            </a:pPr>
            <a:r>
              <a:rPr lang="en-US" sz="1800" dirty="0" smtClean="0"/>
              <a:t>Transverse overlap between electrons and photons </a:t>
            </a:r>
            <a:r>
              <a:rPr lang="en-US" sz="1800" dirty="0" smtClean="0">
                <a:sym typeface="Wingdings" panose="05000000000000000000" pitchFamily="2" charset="2"/>
              </a:rPr>
              <a:t> orbit alignment at the </a:t>
            </a:r>
            <a:r>
              <a:rPr lang="en-US" sz="1800" dirty="0" smtClean="0">
                <a:sym typeface="Symbol" panose="05050102010706020507" pitchFamily="18" charset="2"/>
              </a:rPr>
              <a:t>m </a:t>
            </a:r>
            <a:r>
              <a:rPr lang="en-US" sz="1800" dirty="0" smtClean="0">
                <a:sym typeface="Wingdings" panose="05000000000000000000" pitchFamily="2" charset="2"/>
              </a:rPr>
              <a:t>level</a:t>
            </a:r>
            <a:endParaRPr lang="en-US" sz="1800" dirty="0"/>
          </a:p>
          <a:p>
            <a:pPr marL="109728" indent="0">
              <a:spcBef>
                <a:spcPts val="1200"/>
              </a:spcBef>
              <a:buNone/>
            </a:pPr>
            <a:endParaRPr lang="en-US" sz="1800" dirty="0"/>
          </a:p>
          <a:p>
            <a:pPr>
              <a:spcBef>
                <a:spcPts val="1200"/>
              </a:spcBef>
            </a:pPr>
            <a:endParaRPr lang="en-US" sz="1800" dirty="0"/>
          </a:p>
          <a:p>
            <a:pPr>
              <a:spcBef>
                <a:spcPts val="1200"/>
              </a:spcBef>
            </a:pPr>
            <a:endParaRPr lang="en-US" sz="1800" dirty="0"/>
          </a:p>
        </p:txBody>
      </p:sp>
      <p:grpSp>
        <p:nvGrpSpPr>
          <p:cNvPr id="13" name="Group 12"/>
          <p:cNvGrpSpPr/>
          <p:nvPr/>
        </p:nvGrpSpPr>
        <p:grpSpPr>
          <a:xfrm>
            <a:off x="2590800" y="990600"/>
            <a:ext cx="2743993" cy="1143000"/>
            <a:chOff x="10809361" y="1324531"/>
            <a:chExt cx="2743993" cy="1232455"/>
          </a:xfrm>
        </p:grpSpPr>
        <p:sp>
          <p:nvSpPr>
            <p:cNvPr id="14" name="Rectangle 13"/>
            <p:cNvSpPr/>
            <p:nvPr/>
          </p:nvSpPr>
          <p:spPr>
            <a:xfrm>
              <a:off x="10809361" y="1345168"/>
              <a:ext cx="2743993" cy="1211818"/>
            </a:xfrm>
            <a:prstGeom prst="rect">
              <a:avLst/>
            </a:prstGeom>
            <a:ln w="38100">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p>
          </p:txBody>
        </p:sp>
        <p:graphicFrame>
          <p:nvGraphicFramePr>
            <p:cNvPr id="15" name="Object 7"/>
            <p:cNvGraphicFramePr>
              <a:graphicFrameLocks noChangeAspect="1"/>
            </p:cNvGraphicFramePr>
            <p:nvPr>
              <p:extLst/>
            </p:nvPr>
          </p:nvGraphicFramePr>
          <p:xfrm>
            <a:off x="10917311" y="1324531"/>
            <a:ext cx="2614613" cy="1090612"/>
          </p:xfrm>
          <a:graphic>
            <a:graphicData uri="http://schemas.openxmlformats.org/presentationml/2006/ole">
              <mc:AlternateContent xmlns:mc="http://schemas.openxmlformats.org/markup-compatibility/2006">
                <mc:Choice xmlns:v="urn:schemas-microsoft-com:vml" Requires="v">
                  <p:oleObj spid="_x0000_s1151349" name="Equation" r:id="rId4" imgW="1549080" imgH="647640" progId="Equation.3">
                    <p:embed/>
                  </p:oleObj>
                </mc:Choice>
                <mc:Fallback>
                  <p:oleObj name="Equation" r:id="rId4" imgW="1549080" imgH="647640" progId="Equation.3">
                    <p:embed/>
                    <p:pic>
                      <p:nvPicPr>
                        <p:cNvPr id="15" name="Object 7"/>
                        <p:cNvPicPr>
                          <a:picLocks noChangeAspect="1" noChangeArrowheads="1"/>
                        </p:cNvPicPr>
                        <p:nvPr/>
                      </p:nvPicPr>
                      <p:blipFill>
                        <a:blip r:embed="rId5"/>
                        <a:srcRect/>
                        <a:stretch>
                          <a:fillRect/>
                        </a:stretch>
                      </p:blipFill>
                      <p:spPr bwMode="auto">
                        <a:xfrm>
                          <a:off x="10917311" y="1324531"/>
                          <a:ext cx="2614613" cy="1090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 name="Rectangle 9"/>
          <p:cNvSpPr/>
          <p:nvPr/>
        </p:nvSpPr>
        <p:spPr>
          <a:xfrm>
            <a:off x="5389562" y="1066800"/>
            <a:ext cx="1849439"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244100334"/>
              </p:ext>
            </p:extLst>
          </p:nvPr>
        </p:nvGraphicFramePr>
        <p:xfrm>
          <a:off x="5561013" y="1191760"/>
          <a:ext cx="1460500" cy="679450"/>
        </p:xfrm>
        <a:graphic>
          <a:graphicData uri="http://schemas.openxmlformats.org/presentationml/2006/ole">
            <mc:AlternateContent xmlns:mc="http://schemas.openxmlformats.org/markup-compatibility/2006">
              <mc:Choice xmlns:v="urn:schemas-microsoft-com:vml" Requires="v">
                <p:oleObj spid="_x0000_s1151350" name="Equation" r:id="rId6" imgW="927000" imgH="431640" progId="Equation.3">
                  <p:embed/>
                </p:oleObj>
              </mc:Choice>
              <mc:Fallback>
                <p:oleObj name="Equation" r:id="rId6" imgW="927000" imgH="431640" progId="Equation.3">
                  <p:embed/>
                  <p:pic>
                    <p:nvPicPr>
                      <p:cNvPr id="5" name="Object 4"/>
                      <p:cNvPicPr>
                        <a:picLocks noChangeAspect="1" noChangeArrowheads="1"/>
                      </p:cNvPicPr>
                      <p:nvPr/>
                    </p:nvPicPr>
                    <p:blipFill>
                      <a:blip r:embed="rId7"/>
                      <a:srcRect/>
                      <a:stretch>
                        <a:fillRect/>
                      </a:stretch>
                    </p:blipFill>
                    <p:spPr bwMode="auto">
                      <a:xfrm>
                        <a:off x="5561013" y="1191760"/>
                        <a:ext cx="14605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a:xfrm>
            <a:off x="7391400" y="1066800"/>
            <a:ext cx="16764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1408366496"/>
              </p:ext>
            </p:extLst>
          </p:nvPr>
        </p:nvGraphicFramePr>
        <p:xfrm>
          <a:off x="7414307" y="1320856"/>
          <a:ext cx="1501094" cy="476193"/>
        </p:xfrm>
        <a:graphic>
          <a:graphicData uri="http://schemas.openxmlformats.org/presentationml/2006/ole">
            <mc:AlternateContent xmlns:mc="http://schemas.openxmlformats.org/markup-compatibility/2006">
              <mc:Choice xmlns:v="urn:schemas-microsoft-com:vml" Requires="v">
                <p:oleObj spid="_x0000_s1151351" name="Equation" r:id="rId8" imgW="825480" imgH="228600" progId="Equation.3">
                  <p:embed/>
                </p:oleObj>
              </mc:Choice>
              <mc:Fallback>
                <p:oleObj name="Equation" r:id="rId8" imgW="825480" imgH="228600" progId="Equation.3">
                  <p:embed/>
                  <p:pic>
                    <p:nvPicPr>
                      <p:cNvPr id="8" name="Object 7"/>
                      <p:cNvPicPr>
                        <a:picLocks noChangeAspect="1" noChangeArrowheads="1"/>
                      </p:cNvPicPr>
                      <p:nvPr/>
                    </p:nvPicPr>
                    <p:blipFill>
                      <a:blip r:embed="rId9"/>
                      <a:srcRect/>
                      <a:stretch>
                        <a:fillRect/>
                      </a:stretch>
                    </p:blipFill>
                    <p:spPr bwMode="auto">
                      <a:xfrm>
                        <a:off x="7414307" y="1320856"/>
                        <a:ext cx="1501094" cy="47619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7" name="TextBox 16"/>
              <p:cNvSpPr txBox="1"/>
              <p:nvPr/>
            </p:nvSpPr>
            <p:spPr>
              <a:xfrm>
                <a:off x="96403" y="1147726"/>
                <a:ext cx="2408672" cy="767518"/>
              </a:xfrm>
              <a:prstGeom prst="rect">
                <a:avLst/>
              </a:prstGeom>
              <a:gradFill>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i="1">
                              <a:latin typeface="Cambria Math" panose="02040503050406030204" pitchFamily="18" charset="0"/>
                            </a:rPr>
                            <m:t>𝜆</m:t>
                          </m:r>
                        </m:e>
                        <m:sub>
                          <m:r>
                            <a:rPr lang="en-US" sz="2200" b="0" i="1" smtClean="0">
                              <a:latin typeface="Cambria Math" panose="02040503050406030204" pitchFamily="18" charset="0"/>
                            </a:rPr>
                            <m:t>𝑅</m:t>
                          </m:r>
                        </m:sub>
                      </m:sSub>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b>
                            <m:sSubPr>
                              <m:ctrlPr>
                                <a:rPr lang="en-US" sz="2200" i="1">
                                  <a:latin typeface="Cambria Math" panose="02040503050406030204" pitchFamily="18" charset="0"/>
                                </a:rPr>
                              </m:ctrlPr>
                            </m:sSubPr>
                            <m:e>
                              <m:r>
                                <a:rPr lang="en-US" sz="2200" i="1">
                                  <a:latin typeface="Cambria Math" panose="02040503050406030204" pitchFamily="18" charset="0"/>
                                </a:rPr>
                                <m:t>𝜆</m:t>
                              </m:r>
                            </m:e>
                            <m:sub>
                              <m:r>
                                <a:rPr lang="en-US" sz="2200" i="1">
                                  <a:latin typeface="Cambria Math" panose="02040503050406030204" pitchFamily="18" charset="0"/>
                                </a:rPr>
                                <m:t>𝑢</m:t>
                              </m:r>
                            </m:sub>
                          </m:sSub>
                        </m:num>
                        <m:den>
                          <m:r>
                            <a:rPr lang="en-US" sz="2200" b="0" i="1" smtClean="0">
                              <a:latin typeface="Cambria Math" panose="02040503050406030204" pitchFamily="18" charset="0"/>
                            </a:rPr>
                            <m:t>2</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𝛾</m:t>
                              </m:r>
                            </m:e>
                            <m:sup>
                              <m:r>
                                <a:rPr lang="en-US" sz="2200" b="0" i="1" smtClean="0">
                                  <a:latin typeface="Cambria Math" panose="02040503050406030204" pitchFamily="18" charset="0"/>
                                </a:rPr>
                                <m:t>2</m:t>
                              </m:r>
                            </m:sup>
                          </m:sSup>
                        </m:den>
                      </m:f>
                      <m:d>
                        <m:dPr>
                          <m:ctrlPr>
                            <a:rPr lang="en-US" sz="2200" b="0" i="1" smtClean="0">
                              <a:latin typeface="Cambria Math" panose="02040503050406030204" pitchFamily="18" charset="0"/>
                            </a:rPr>
                          </m:ctrlPr>
                        </m:dPr>
                        <m:e>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𝐾</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2</m:t>
                              </m:r>
                            </m:den>
                          </m:f>
                        </m:e>
                      </m:d>
                    </m:oMath>
                  </m:oMathPara>
                </a14:m>
                <a:endParaRPr lang="de-CH" sz="22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6403" y="1147726"/>
                <a:ext cx="2408672" cy="767518"/>
              </a:xfrm>
              <a:prstGeom prst="rect">
                <a:avLst/>
              </a:prstGeom>
              <a:blipFill>
                <a:blip r:embed="rId10"/>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15130322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991600" cy="4940491"/>
          </a:xfrm>
        </p:spPr>
        <p:txBody>
          <a:bodyPr>
            <a:normAutofit/>
          </a:bodyPr>
          <a:lstStyle/>
          <a:p>
            <a:r>
              <a:rPr lang="en-US" sz="1800" dirty="0"/>
              <a:t>Only electrons within the FEL </a:t>
            </a:r>
            <a:r>
              <a:rPr lang="en-US" sz="1800" dirty="0" smtClean="0"/>
              <a:t>bandwidth, which is around the Pierce parameter, </a:t>
            </a:r>
            <a:r>
              <a:rPr lang="en-US" sz="1800" dirty="0"/>
              <a:t>can contribute to FEL gain.</a:t>
            </a:r>
          </a:p>
          <a:p>
            <a:r>
              <a:rPr lang="en-US" sz="1800" dirty="0" smtClean="0"/>
              <a:t>Consequently, the relative energy spread of the electron beam needs to be smaller than the </a:t>
            </a:r>
            <a:r>
              <a:rPr lang="en-US" sz="1800" dirty="0" smtClean="0">
                <a:sym typeface="Symbol" panose="05050102010706020507" pitchFamily="18" charset="2"/>
              </a:rPr>
              <a:t> </a:t>
            </a:r>
            <a:r>
              <a:rPr lang="en-US" sz="1800" dirty="0" smtClean="0"/>
              <a:t>parameter for an efficient FEL amplification</a:t>
            </a:r>
            <a:endParaRPr lang="en-US" sz="1800" dirty="0"/>
          </a:p>
        </p:txBody>
      </p:sp>
      <p:sp>
        <p:nvSpPr>
          <p:cNvPr id="3" name="Title 2"/>
          <p:cNvSpPr>
            <a:spLocks noGrp="1"/>
          </p:cNvSpPr>
          <p:nvPr>
            <p:ph type="title"/>
          </p:nvPr>
        </p:nvSpPr>
        <p:spPr/>
        <p:txBody>
          <a:bodyPr>
            <a:normAutofit/>
          </a:bodyPr>
          <a:lstStyle/>
          <a:p>
            <a:r>
              <a:rPr lang="en-US" dirty="0" smtClean="0"/>
              <a:t>FELs: Energy </a:t>
            </a:r>
            <a:r>
              <a:rPr lang="en-US" dirty="0"/>
              <a:t>Spread</a:t>
            </a:r>
          </a:p>
        </p:txBody>
      </p:sp>
      <p:pic>
        <p:nvPicPr>
          <p:cNvPr id="4" name="Picture 4"/>
          <p:cNvPicPr>
            <a:picLocks noChangeAspect="1" noChangeArrowheads="1"/>
          </p:cNvPicPr>
          <p:nvPr/>
        </p:nvPicPr>
        <p:blipFill>
          <a:blip r:embed="rId4"/>
          <a:srcRect/>
          <a:stretch>
            <a:fillRect/>
          </a:stretch>
        </p:blipFill>
        <p:spPr bwMode="auto">
          <a:xfrm>
            <a:off x="838200" y="2344547"/>
            <a:ext cx="3473450" cy="2647950"/>
          </a:xfrm>
          <a:prstGeom prst="rect">
            <a:avLst/>
          </a:prstGeom>
          <a:noFill/>
        </p:spPr>
      </p:pic>
      <p:pic>
        <p:nvPicPr>
          <p:cNvPr id="5" name="Picture 5"/>
          <p:cNvPicPr>
            <a:picLocks noChangeArrowheads="1"/>
          </p:cNvPicPr>
          <p:nvPr/>
        </p:nvPicPr>
        <p:blipFill>
          <a:blip r:embed="rId5"/>
          <a:srcRect/>
          <a:stretch>
            <a:fillRect/>
          </a:stretch>
        </p:blipFill>
        <p:spPr bwMode="auto">
          <a:xfrm>
            <a:off x="4648200" y="2344547"/>
            <a:ext cx="3473450" cy="2651125"/>
          </a:xfrm>
          <a:prstGeom prst="rect">
            <a:avLst/>
          </a:prstGeom>
          <a:noFill/>
        </p:spPr>
      </p:pic>
      <p:sp>
        <p:nvSpPr>
          <p:cNvPr id="6" name="Text Box 6"/>
          <p:cNvSpPr txBox="1">
            <a:spLocks noChangeArrowheads="1"/>
          </p:cNvSpPr>
          <p:nvPr/>
        </p:nvSpPr>
        <p:spPr bwMode="auto">
          <a:xfrm>
            <a:off x="1295400" y="2563622"/>
            <a:ext cx="971550" cy="244475"/>
          </a:xfrm>
          <a:prstGeom prst="rect">
            <a:avLst/>
          </a:prstGeom>
          <a:noFill/>
          <a:ln w="9525">
            <a:noFill/>
            <a:miter lim="800000"/>
            <a:headEnd/>
            <a:tailEnd/>
          </a:ln>
          <a:effectLst/>
        </p:spPr>
        <p:txBody>
          <a:bodyPr wrap="none">
            <a:prstTxWarp prst="textNoShape">
              <a:avLst/>
            </a:prstTxWarp>
            <a:spAutoFit/>
          </a:bodyPr>
          <a:lstStyle/>
          <a:p>
            <a:r>
              <a:rPr lang="en-US" sz="1000" dirty="0">
                <a:solidFill>
                  <a:srgbClr val="000000"/>
                </a:solidFill>
              </a:rPr>
              <a:t>Small spread</a:t>
            </a:r>
          </a:p>
        </p:txBody>
      </p:sp>
      <p:sp>
        <p:nvSpPr>
          <p:cNvPr id="7" name="Text Box 7"/>
          <p:cNvSpPr txBox="1">
            <a:spLocks noChangeArrowheads="1"/>
          </p:cNvSpPr>
          <p:nvPr/>
        </p:nvSpPr>
        <p:spPr bwMode="auto">
          <a:xfrm>
            <a:off x="5105400" y="2563622"/>
            <a:ext cx="958850" cy="244475"/>
          </a:xfrm>
          <a:prstGeom prst="rect">
            <a:avLst/>
          </a:prstGeom>
          <a:noFill/>
          <a:ln w="9525">
            <a:noFill/>
            <a:miter lim="800000"/>
            <a:headEnd/>
            <a:tailEnd/>
          </a:ln>
          <a:effectLst/>
        </p:spPr>
        <p:txBody>
          <a:bodyPr wrap="none">
            <a:prstTxWarp prst="textNoShape">
              <a:avLst/>
            </a:prstTxWarp>
            <a:spAutoFit/>
          </a:bodyPr>
          <a:lstStyle/>
          <a:p>
            <a:r>
              <a:rPr lang="en-US" sz="1000" dirty="0">
                <a:solidFill>
                  <a:srgbClr val="000000"/>
                </a:solidFill>
              </a:rPr>
              <a:t>Large spread</a:t>
            </a:r>
          </a:p>
        </p:txBody>
      </p:sp>
      <p:sp>
        <p:nvSpPr>
          <p:cNvPr id="8" name="Text Box 6"/>
          <p:cNvSpPr txBox="1">
            <a:spLocks noChangeArrowheads="1"/>
          </p:cNvSpPr>
          <p:nvPr/>
        </p:nvSpPr>
        <p:spPr bwMode="auto">
          <a:xfrm>
            <a:off x="1524000" y="4098893"/>
            <a:ext cx="1412541" cy="276999"/>
          </a:xfrm>
          <a:prstGeom prst="rect">
            <a:avLst/>
          </a:prstGeom>
          <a:noFill/>
          <a:ln w="9525">
            <a:noFill/>
            <a:miter lim="800000"/>
            <a:headEnd/>
            <a:tailEnd/>
          </a:ln>
          <a:effectLst/>
        </p:spPr>
        <p:txBody>
          <a:bodyPr wrap="none">
            <a:prstTxWarp prst="textNoShape">
              <a:avLst/>
            </a:prstTxWarp>
            <a:spAutoFit/>
          </a:bodyPr>
          <a:lstStyle/>
          <a:p>
            <a:r>
              <a:rPr lang="en-US" sz="1200" b="1" dirty="0">
                <a:solidFill>
                  <a:schemeClr val="accent2"/>
                </a:solidFill>
              </a:rPr>
              <a:t>Strong Bunching</a:t>
            </a:r>
          </a:p>
        </p:txBody>
      </p:sp>
      <p:sp>
        <p:nvSpPr>
          <p:cNvPr id="9" name="Text Box 6"/>
          <p:cNvSpPr txBox="1">
            <a:spLocks noChangeArrowheads="1"/>
          </p:cNvSpPr>
          <p:nvPr/>
        </p:nvSpPr>
        <p:spPr bwMode="auto">
          <a:xfrm>
            <a:off x="5237741" y="4157472"/>
            <a:ext cx="1315459" cy="276999"/>
          </a:xfrm>
          <a:prstGeom prst="rect">
            <a:avLst/>
          </a:prstGeom>
          <a:noFill/>
          <a:ln w="9525">
            <a:noFill/>
            <a:miter lim="800000"/>
            <a:headEnd/>
            <a:tailEnd/>
          </a:ln>
          <a:effectLst/>
        </p:spPr>
        <p:txBody>
          <a:bodyPr wrap="none">
            <a:prstTxWarp prst="textNoShape">
              <a:avLst/>
            </a:prstTxWarp>
            <a:spAutoFit/>
          </a:bodyPr>
          <a:lstStyle/>
          <a:p>
            <a:r>
              <a:rPr lang="en-US" sz="1200" b="1" dirty="0">
                <a:solidFill>
                  <a:schemeClr val="accent2"/>
                </a:solidFill>
              </a:rPr>
              <a:t>Weak Bunching</a:t>
            </a:r>
          </a:p>
        </p:txBody>
      </p:sp>
      <p:sp>
        <p:nvSpPr>
          <p:cNvPr id="10" name="Rectangle 9"/>
          <p:cNvSpPr/>
          <p:nvPr/>
        </p:nvSpPr>
        <p:spPr>
          <a:xfrm>
            <a:off x="3505200" y="4935347"/>
            <a:ext cx="14478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11" name="Object 7"/>
          <p:cNvGraphicFramePr>
            <a:graphicFrameLocks noChangeAspect="1"/>
          </p:cNvGraphicFramePr>
          <p:nvPr>
            <p:extLst>
              <p:ext uri="{D42A27DB-BD31-4B8C-83A1-F6EECF244321}">
                <p14:modId xmlns:p14="http://schemas.microsoft.com/office/powerpoint/2010/main" val="3090106881"/>
              </p:ext>
            </p:extLst>
          </p:nvPr>
        </p:nvGraphicFramePr>
        <p:xfrm>
          <a:off x="3657600" y="5011547"/>
          <a:ext cx="1068387" cy="812800"/>
        </p:xfrm>
        <a:graphic>
          <a:graphicData uri="http://schemas.openxmlformats.org/presentationml/2006/ole">
            <mc:AlternateContent xmlns:mc="http://schemas.openxmlformats.org/markup-compatibility/2006">
              <mc:Choice xmlns:v="urn:schemas-microsoft-com:vml" Requires="v">
                <p:oleObj spid="_x0000_s1152110" name="Equation" r:id="rId6" imgW="533400" imgH="406400" progId="Equation.3">
                  <p:embed/>
                </p:oleObj>
              </mc:Choice>
              <mc:Fallback>
                <p:oleObj name="Equation" r:id="rId6" imgW="533400" imgH="406400" progId="Equation.3">
                  <p:embed/>
                  <p:pic>
                    <p:nvPicPr>
                      <p:cNvPr id="1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5011547"/>
                        <a:ext cx="1068387"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5011547"/>
            <a:ext cx="2133600" cy="646331"/>
          </a:xfrm>
          <a:prstGeom prst="rect">
            <a:avLst/>
          </a:prstGeom>
          <a:noFill/>
        </p:spPr>
        <p:txBody>
          <a:bodyPr wrap="square" rtlCol="0">
            <a:spAutoFit/>
          </a:bodyPr>
          <a:lstStyle/>
          <a:p>
            <a:pPr algn="ctr"/>
            <a:r>
              <a:rPr lang="en-US" dirty="0"/>
              <a:t>Energy </a:t>
            </a:r>
            <a:r>
              <a:rPr lang="en-US" dirty="0" smtClean="0"/>
              <a:t>spread </a:t>
            </a:r>
            <a:r>
              <a:rPr lang="en-US" dirty="0"/>
              <a:t>c</a:t>
            </a:r>
            <a:r>
              <a:rPr lang="en-US" dirty="0" smtClean="0"/>
              <a:t>onstraint</a:t>
            </a:r>
            <a:r>
              <a:rPr lang="en-US" dirty="0"/>
              <a:t>:</a:t>
            </a:r>
          </a:p>
        </p:txBody>
      </p:sp>
      <p:sp>
        <p:nvSpPr>
          <p:cNvPr id="16" name="TextBox 15"/>
          <p:cNvSpPr txBox="1"/>
          <p:nvPr/>
        </p:nvSpPr>
        <p:spPr>
          <a:xfrm>
            <a:off x="5105400" y="5011547"/>
            <a:ext cx="3200400" cy="923330"/>
          </a:xfrm>
          <a:prstGeom prst="rect">
            <a:avLst/>
          </a:prstGeom>
          <a:noFill/>
        </p:spPr>
        <p:txBody>
          <a:bodyPr wrap="square" rtlCol="0">
            <a:spAutoFit/>
          </a:bodyPr>
          <a:lstStyle/>
          <a:p>
            <a:pPr algn="ctr"/>
            <a:r>
              <a:rPr lang="en-US" dirty="0" smtClean="0"/>
              <a:t>For X-rays: relative energy spread needs to be smaller than 10</a:t>
            </a:r>
            <a:r>
              <a:rPr lang="en-US" baseline="30000" dirty="0" smtClean="0"/>
              <a:t>-3</a:t>
            </a:r>
            <a:r>
              <a:rPr lang="en-US" dirty="0" smtClean="0"/>
              <a:t> – 10</a:t>
            </a:r>
            <a:r>
              <a:rPr lang="en-US" baseline="30000" dirty="0" smtClean="0"/>
              <a:t>-4</a:t>
            </a:r>
            <a:r>
              <a:rPr lang="en-US" dirty="0" smtClean="0"/>
              <a:t> </a:t>
            </a:r>
            <a:endParaRPr lang="en-US" dirty="0"/>
          </a:p>
        </p:txBody>
      </p:sp>
      <p:sp>
        <p:nvSpPr>
          <p:cNvPr id="14" name="TextBox 13"/>
          <p:cNvSpPr txBox="1"/>
          <p:nvPr/>
        </p:nvSpPr>
        <p:spPr>
          <a:xfrm>
            <a:off x="4060825" y="6019800"/>
            <a:ext cx="4648200" cy="923330"/>
          </a:xfrm>
          <a:prstGeom prst="rect">
            <a:avLst/>
          </a:prstGeom>
          <a:noFill/>
        </p:spPr>
        <p:txBody>
          <a:bodyPr wrap="square" rtlCol="0">
            <a:spAutoFit/>
          </a:bodyPr>
          <a:lstStyle/>
          <a:p>
            <a:pPr algn="ctr"/>
            <a:r>
              <a:rPr lang="en-US" dirty="0" smtClean="0"/>
              <a:t>Besides this limit: lower energy spread preferred. The lower the energy spread, the better the FEL performance</a:t>
            </a:r>
            <a:endParaRPr lang="en-US" dirty="0"/>
          </a:p>
        </p:txBody>
      </p:sp>
    </p:spTree>
    <p:extLst>
      <p:ext uri="{BB962C8B-B14F-4D97-AF65-F5344CB8AC3E}">
        <p14:creationId xmlns:p14="http://schemas.microsoft.com/office/powerpoint/2010/main" val="40841347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75" y="1006379"/>
            <a:ext cx="8610600" cy="4940491"/>
          </a:xfrm>
        </p:spPr>
        <p:txBody>
          <a:bodyPr>
            <a:normAutofit/>
          </a:bodyPr>
          <a:lstStyle/>
          <a:p>
            <a:pPr>
              <a:spcBef>
                <a:spcPts val="1200"/>
              </a:spcBef>
              <a:buFont typeface="Wingdings" panose="05000000000000000000" pitchFamily="2" charset="2"/>
              <a:buChar char="§"/>
            </a:pPr>
            <a:r>
              <a:rPr lang="en-US" sz="1800" dirty="0" smtClean="0"/>
              <a:t>The radiation “emittance</a:t>
            </a:r>
            <a:r>
              <a:rPr lang="en-US" sz="1800" dirty="0"/>
              <a:t>” </a:t>
            </a:r>
            <a:r>
              <a:rPr lang="en-US" sz="1800" dirty="0" smtClean="0"/>
              <a:t>of </a:t>
            </a:r>
            <a:r>
              <a:rPr lang="en-US" sz="1800" dirty="0"/>
              <a:t>the fundamental mode of the </a:t>
            </a:r>
            <a:r>
              <a:rPr lang="en-US" sz="1800" dirty="0" smtClean="0"/>
              <a:t>field </a:t>
            </a:r>
            <a:r>
              <a:rPr lang="en-US" sz="1800" dirty="0"/>
              <a:t>is </a:t>
            </a:r>
            <a:r>
              <a:rPr lang="en-US" sz="1800" dirty="0">
                <a:latin typeface="Symbol" pitchFamily="18" charset="2"/>
              </a:rPr>
              <a:t></a:t>
            </a:r>
            <a:r>
              <a:rPr lang="en-US" sz="1800" dirty="0"/>
              <a:t>/4</a:t>
            </a:r>
            <a:r>
              <a:rPr lang="en-US" sz="1800" dirty="0">
                <a:latin typeface="Symbol" pitchFamily="18" charset="2"/>
              </a:rPr>
              <a:t></a:t>
            </a:r>
            <a:r>
              <a:rPr lang="en-US" sz="1800" dirty="0"/>
              <a:t>.</a:t>
            </a:r>
          </a:p>
          <a:p>
            <a:pPr>
              <a:spcBef>
                <a:spcPts val="1200"/>
              </a:spcBef>
              <a:buFont typeface="Wingdings" panose="05000000000000000000" pitchFamily="2" charset="2"/>
              <a:buChar char="§"/>
            </a:pPr>
            <a:r>
              <a:rPr lang="en-US" sz="1800" dirty="0" smtClean="0"/>
              <a:t>Electrons enclosed on this effective phase-space ellipse of the photons will emit coherently into the fundamental mode</a:t>
            </a:r>
            <a:endParaRPr lang="en-US" sz="1800" dirty="0"/>
          </a:p>
          <a:p>
            <a:pPr>
              <a:spcBef>
                <a:spcPts val="1200"/>
              </a:spcBef>
              <a:buFont typeface="Wingdings" panose="05000000000000000000" pitchFamily="2" charset="2"/>
              <a:buChar char="§"/>
            </a:pPr>
            <a:r>
              <a:rPr lang="en-US" sz="1800" dirty="0" smtClean="0"/>
              <a:t>Electrons outside this ellipse will emit </a:t>
            </a:r>
            <a:r>
              <a:rPr lang="en-US" sz="1800" dirty="0"/>
              <a:t>into higher modes and </a:t>
            </a:r>
            <a:r>
              <a:rPr lang="en-US" sz="1800" dirty="0" smtClean="0"/>
              <a:t>will </a:t>
            </a:r>
            <a:r>
              <a:rPr lang="en-US" sz="1800" dirty="0"/>
              <a:t>not contribute to the amplification of the fundamental mode.</a:t>
            </a:r>
          </a:p>
          <a:p>
            <a:pPr>
              <a:spcBef>
                <a:spcPts val="1200"/>
              </a:spcBef>
            </a:pPr>
            <a:endParaRPr lang="en-GB" sz="1800" dirty="0"/>
          </a:p>
        </p:txBody>
      </p:sp>
      <p:sp>
        <p:nvSpPr>
          <p:cNvPr id="3" name="Title 2"/>
          <p:cNvSpPr>
            <a:spLocks noGrp="1"/>
          </p:cNvSpPr>
          <p:nvPr>
            <p:ph type="title"/>
          </p:nvPr>
        </p:nvSpPr>
        <p:spPr/>
        <p:txBody>
          <a:bodyPr/>
          <a:lstStyle/>
          <a:p>
            <a:r>
              <a:rPr lang="en-GB" dirty="0" smtClean="0"/>
              <a:t>FELs: Emittance</a:t>
            </a:r>
            <a:endParaRPr lang="en-GB" dirty="0"/>
          </a:p>
        </p:txBody>
      </p:sp>
      <p:cxnSp>
        <p:nvCxnSpPr>
          <p:cNvPr id="5" name="AutoShape 4"/>
          <p:cNvCxnSpPr>
            <a:cxnSpLocks noChangeShapeType="1"/>
          </p:cNvCxnSpPr>
          <p:nvPr/>
        </p:nvCxnSpPr>
        <p:spPr bwMode="auto">
          <a:xfrm>
            <a:off x="2514600" y="4133850"/>
            <a:ext cx="5105400" cy="3175"/>
          </a:xfrm>
          <a:prstGeom prst="straightConnector1">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Oval 6"/>
          <p:cNvSpPr>
            <a:spLocks noChangeArrowheads="1"/>
          </p:cNvSpPr>
          <p:nvPr/>
        </p:nvSpPr>
        <p:spPr bwMode="auto">
          <a:xfrm rot="20280000">
            <a:off x="3080561" y="3576637"/>
            <a:ext cx="3810000" cy="1066800"/>
          </a:xfrm>
          <a:prstGeom prst="ellipse">
            <a:avLst/>
          </a:prstGeom>
          <a:noFill/>
          <a:ln w="255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7" name="Oval 7"/>
          <p:cNvSpPr>
            <a:spLocks noChangeArrowheads="1"/>
          </p:cNvSpPr>
          <p:nvPr/>
        </p:nvSpPr>
        <p:spPr bwMode="auto">
          <a:xfrm>
            <a:off x="4572000" y="41338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8" name="Oval 8"/>
          <p:cNvSpPr>
            <a:spLocks noChangeArrowheads="1"/>
          </p:cNvSpPr>
          <p:nvPr/>
        </p:nvSpPr>
        <p:spPr bwMode="auto">
          <a:xfrm>
            <a:off x="4724400" y="4286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9" name="Oval 9"/>
          <p:cNvSpPr>
            <a:spLocks noChangeArrowheads="1"/>
          </p:cNvSpPr>
          <p:nvPr/>
        </p:nvSpPr>
        <p:spPr bwMode="auto">
          <a:xfrm>
            <a:off x="5165725" y="42100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0" name="Oval 10"/>
          <p:cNvSpPr>
            <a:spLocks noChangeArrowheads="1"/>
          </p:cNvSpPr>
          <p:nvPr/>
        </p:nvSpPr>
        <p:spPr bwMode="auto">
          <a:xfrm>
            <a:off x="4876800" y="38290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1" name="Oval 11"/>
          <p:cNvSpPr>
            <a:spLocks noChangeArrowheads="1"/>
          </p:cNvSpPr>
          <p:nvPr/>
        </p:nvSpPr>
        <p:spPr bwMode="auto">
          <a:xfrm>
            <a:off x="4267200" y="45148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2" name="Oval 12"/>
          <p:cNvSpPr>
            <a:spLocks noChangeArrowheads="1"/>
          </p:cNvSpPr>
          <p:nvPr/>
        </p:nvSpPr>
        <p:spPr bwMode="auto">
          <a:xfrm>
            <a:off x="4876800" y="44386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3" name="Oval 13"/>
          <p:cNvSpPr>
            <a:spLocks noChangeArrowheads="1"/>
          </p:cNvSpPr>
          <p:nvPr/>
        </p:nvSpPr>
        <p:spPr bwMode="auto">
          <a:xfrm>
            <a:off x="4724400" y="4286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4" name="Oval 14"/>
          <p:cNvSpPr>
            <a:spLocks noChangeArrowheads="1"/>
          </p:cNvSpPr>
          <p:nvPr/>
        </p:nvSpPr>
        <p:spPr bwMode="auto">
          <a:xfrm>
            <a:off x="4876800" y="44386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5" name="Oval 15"/>
          <p:cNvSpPr>
            <a:spLocks noChangeArrowheads="1"/>
          </p:cNvSpPr>
          <p:nvPr/>
        </p:nvSpPr>
        <p:spPr bwMode="auto">
          <a:xfrm>
            <a:off x="5867400" y="39814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6" name="Oval 16"/>
          <p:cNvSpPr>
            <a:spLocks noChangeArrowheads="1"/>
          </p:cNvSpPr>
          <p:nvPr/>
        </p:nvSpPr>
        <p:spPr bwMode="auto">
          <a:xfrm>
            <a:off x="5029200" y="39814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7" name="Oval 17"/>
          <p:cNvSpPr>
            <a:spLocks noChangeArrowheads="1"/>
          </p:cNvSpPr>
          <p:nvPr/>
        </p:nvSpPr>
        <p:spPr bwMode="auto">
          <a:xfrm>
            <a:off x="6096000" y="3524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8" name="Oval 18"/>
          <p:cNvSpPr>
            <a:spLocks noChangeArrowheads="1"/>
          </p:cNvSpPr>
          <p:nvPr/>
        </p:nvSpPr>
        <p:spPr bwMode="auto">
          <a:xfrm>
            <a:off x="5029200" y="45910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9" name="Oval 19"/>
          <p:cNvSpPr>
            <a:spLocks noChangeArrowheads="1"/>
          </p:cNvSpPr>
          <p:nvPr/>
        </p:nvSpPr>
        <p:spPr bwMode="auto">
          <a:xfrm>
            <a:off x="4191000" y="4286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0" name="Oval 20"/>
          <p:cNvSpPr>
            <a:spLocks noChangeArrowheads="1"/>
          </p:cNvSpPr>
          <p:nvPr/>
        </p:nvSpPr>
        <p:spPr bwMode="auto">
          <a:xfrm>
            <a:off x="5029200" y="45910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1" name="Oval 21"/>
          <p:cNvSpPr>
            <a:spLocks noChangeArrowheads="1"/>
          </p:cNvSpPr>
          <p:nvPr/>
        </p:nvSpPr>
        <p:spPr bwMode="auto">
          <a:xfrm>
            <a:off x="5181600" y="36004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2" name="Oval 22"/>
          <p:cNvSpPr>
            <a:spLocks noChangeArrowheads="1"/>
          </p:cNvSpPr>
          <p:nvPr/>
        </p:nvSpPr>
        <p:spPr bwMode="auto">
          <a:xfrm>
            <a:off x="5791200" y="36766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3" name="Oval 23"/>
          <p:cNvSpPr>
            <a:spLocks noChangeArrowheads="1"/>
          </p:cNvSpPr>
          <p:nvPr/>
        </p:nvSpPr>
        <p:spPr bwMode="auto">
          <a:xfrm>
            <a:off x="5486400" y="4286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4" name="Oval 24"/>
          <p:cNvSpPr>
            <a:spLocks noChangeArrowheads="1"/>
          </p:cNvSpPr>
          <p:nvPr/>
        </p:nvSpPr>
        <p:spPr bwMode="auto">
          <a:xfrm>
            <a:off x="6019800" y="4286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5" name="Oval 25"/>
          <p:cNvSpPr>
            <a:spLocks noChangeArrowheads="1"/>
          </p:cNvSpPr>
          <p:nvPr/>
        </p:nvSpPr>
        <p:spPr bwMode="auto">
          <a:xfrm>
            <a:off x="4572000" y="3905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6" name="Oval 26"/>
          <p:cNvSpPr>
            <a:spLocks noChangeArrowheads="1"/>
          </p:cNvSpPr>
          <p:nvPr/>
        </p:nvSpPr>
        <p:spPr bwMode="auto">
          <a:xfrm>
            <a:off x="4343400" y="39814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7" name="Oval 27"/>
          <p:cNvSpPr>
            <a:spLocks noChangeArrowheads="1"/>
          </p:cNvSpPr>
          <p:nvPr/>
        </p:nvSpPr>
        <p:spPr bwMode="auto">
          <a:xfrm>
            <a:off x="4495800" y="4667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8" name="Oval 28"/>
          <p:cNvSpPr>
            <a:spLocks noChangeArrowheads="1"/>
          </p:cNvSpPr>
          <p:nvPr/>
        </p:nvSpPr>
        <p:spPr bwMode="auto">
          <a:xfrm>
            <a:off x="5562600" y="37528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9" name="Oval 29"/>
          <p:cNvSpPr>
            <a:spLocks noChangeArrowheads="1"/>
          </p:cNvSpPr>
          <p:nvPr/>
        </p:nvSpPr>
        <p:spPr bwMode="auto">
          <a:xfrm>
            <a:off x="6477000" y="34480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0" name="Oval 30"/>
          <p:cNvSpPr>
            <a:spLocks noChangeArrowheads="1"/>
          </p:cNvSpPr>
          <p:nvPr/>
        </p:nvSpPr>
        <p:spPr bwMode="auto">
          <a:xfrm>
            <a:off x="3962400" y="47434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1" name="Oval 31"/>
          <p:cNvSpPr>
            <a:spLocks noChangeArrowheads="1"/>
          </p:cNvSpPr>
          <p:nvPr/>
        </p:nvSpPr>
        <p:spPr bwMode="auto">
          <a:xfrm>
            <a:off x="4114800" y="38290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2" name="Oval 32"/>
          <p:cNvSpPr>
            <a:spLocks noChangeArrowheads="1"/>
          </p:cNvSpPr>
          <p:nvPr/>
        </p:nvSpPr>
        <p:spPr bwMode="auto">
          <a:xfrm>
            <a:off x="3810000" y="42100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3" name="Oval 33"/>
          <p:cNvSpPr>
            <a:spLocks noChangeArrowheads="1"/>
          </p:cNvSpPr>
          <p:nvPr/>
        </p:nvSpPr>
        <p:spPr bwMode="auto">
          <a:xfrm>
            <a:off x="5410200" y="36766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4" name="Oval 34"/>
          <p:cNvSpPr>
            <a:spLocks noChangeArrowheads="1"/>
          </p:cNvSpPr>
          <p:nvPr/>
        </p:nvSpPr>
        <p:spPr bwMode="auto">
          <a:xfrm>
            <a:off x="4648200" y="45148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5" name="Oval 35"/>
          <p:cNvSpPr>
            <a:spLocks noChangeArrowheads="1"/>
          </p:cNvSpPr>
          <p:nvPr/>
        </p:nvSpPr>
        <p:spPr bwMode="auto">
          <a:xfrm>
            <a:off x="5334000" y="33718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6" name="Oval 36"/>
          <p:cNvSpPr>
            <a:spLocks noChangeArrowheads="1"/>
          </p:cNvSpPr>
          <p:nvPr/>
        </p:nvSpPr>
        <p:spPr bwMode="auto">
          <a:xfrm>
            <a:off x="3810000" y="44386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7" name="Oval 37"/>
          <p:cNvSpPr>
            <a:spLocks noChangeArrowheads="1"/>
          </p:cNvSpPr>
          <p:nvPr/>
        </p:nvSpPr>
        <p:spPr bwMode="auto">
          <a:xfrm>
            <a:off x="3505200" y="46672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8" name="Oval 38"/>
          <p:cNvSpPr>
            <a:spLocks noChangeArrowheads="1"/>
          </p:cNvSpPr>
          <p:nvPr/>
        </p:nvSpPr>
        <p:spPr bwMode="auto">
          <a:xfrm>
            <a:off x="4038600" y="43624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39" name="Oval 39"/>
          <p:cNvSpPr>
            <a:spLocks noChangeArrowheads="1"/>
          </p:cNvSpPr>
          <p:nvPr/>
        </p:nvSpPr>
        <p:spPr bwMode="auto">
          <a:xfrm>
            <a:off x="4419600" y="3600450"/>
            <a:ext cx="92075" cy="92075"/>
          </a:xfrm>
          <a:prstGeom prst="ellipse">
            <a:avLst/>
          </a:prstGeom>
          <a:solidFill>
            <a:srgbClr val="B9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 name="Rectangle 40"/>
          <p:cNvSpPr>
            <a:spLocks noChangeArrowheads="1"/>
          </p:cNvSpPr>
          <p:nvPr/>
        </p:nvSpPr>
        <p:spPr bwMode="auto">
          <a:xfrm>
            <a:off x="7699375" y="3981450"/>
            <a:ext cx="2571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eaLnBrk="0" hangingPunct="0">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000000"/>
                </a:solidFill>
              </a:rPr>
              <a:t>x</a:t>
            </a:r>
          </a:p>
        </p:txBody>
      </p:sp>
      <p:sp>
        <p:nvSpPr>
          <p:cNvPr id="41" name="Rectangle 41"/>
          <p:cNvSpPr>
            <a:spLocks noChangeArrowheads="1"/>
          </p:cNvSpPr>
          <p:nvPr/>
        </p:nvSpPr>
        <p:spPr bwMode="auto">
          <a:xfrm>
            <a:off x="5076825" y="2819400"/>
            <a:ext cx="2889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eaLnBrk="0" hangingPunct="0">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a:solidFill>
                  <a:srgbClr val="000000"/>
                </a:solidFill>
              </a:rPr>
              <a:t>x’</a:t>
            </a:r>
          </a:p>
        </p:txBody>
      </p:sp>
      <p:sp>
        <p:nvSpPr>
          <p:cNvPr id="42" name="Line 44"/>
          <p:cNvSpPr>
            <a:spLocks noChangeShapeType="1"/>
          </p:cNvSpPr>
          <p:nvPr/>
        </p:nvSpPr>
        <p:spPr bwMode="auto">
          <a:xfrm flipV="1">
            <a:off x="5005387" y="2963862"/>
            <a:ext cx="0" cy="2159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43" name="Object 42"/>
          <p:cNvGraphicFramePr>
            <a:graphicFrameLocks noChangeAspect="1"/>
          </p:cNvGraphicFramePr>
          <p:nvPr>
            <p:extLst>
              <p:ext uri="{D42A27DB-BD31-4B8C-83A1-F6EECF244321}">
                <p14:modId xmlns:p14="http://schemas.microsoft.com/office/powerpoint/2010/main" val="4035831126"/>
              </p:ext>
            </p:extLst>
          </p:nvPr>
        </p:nvGraphicFramePr>
        <p:xfrm>
          <a:off x="1447800" y="3722687"/>
          <a:ext cx="996950" cy="747713"/>
        </p:xfrm>
        <a:graphic>
          <a:graphicData uri="http://schemas.openxmlformats.org/presentationml/2006/ole">
            <mc:AlternateContent xmlns:mc="http://schemas.openxmlformats.org/markup-compatibility/2006">
              <mc:Choice xmlns:v="urn:schemas-microsoft-com:vml" Requires="v">
                <p:oleObj spid="_x0000_s1155181" name="Equation" r:id="rId3" imgW="558720" imgH="419040" progId="Equation.3">
                  <p:embed/>
                </p:oleObj>
              </mc:Choice>
              <mc:Fallback>
                <p:oleObj name="Equation" r:id="rId3" imgW="558720" imgH="419040" progId="Equation.3">
                  <p:embed/>
                  <p:pic>
                    <p:nvPicPr>
                      <p:cNvPr id="43" name="Object 42"/>
                      <p:cNvPicPr>
                        <a:picLocks noChangeAspect="1" noChangeArrowheads="1"/>
                      </p:cNvPicPr>
                      <p:nvPr/>
                    </p:nvPicPr>
                    <p:blipFill>
                      <a:blip r:embed="rId4"/>
                      <a:srcRect/>
                      <a:stretch>
                        <a:fillRect/>
                      </a:stretch>
                    </p:blipFill>
                    <p:spPr bwMode="auto">
                      <a:xfrm>
                        <a:off x="1447800" y="3722687"/>
                        <a:ext cx="9969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 name="TextBox 43"/>
          <p:cNvSpPr txBox="1"/>
          <p:nvPr/>
        </p:nvSpPr>
        <p:spPr>
          <a:xfrm>
            <a:off x="6013938" y="4356361"/>
            <a:ext cx="3200400" cy="923330"/>
          </a:xfrm>
          <a:prstGeom prst="rect">
            <a:avLst/>
          </a:prstGeom>
          <a:noFill/>
        </p:spPr>
        <p:txBody>
          <a:bodyPr wrap="square" rtlCol="0">
            <a:spAutoFit/>
          </a:bodyPr>
          <a:lstStyle/>
          <a:p>
            <a:pPr algn="ctr"/>
            <a:r>
              <a:rPr lang="en-US" dirty="0" smtClean="0"/>
              <a:t>For X-rays: normalized emittance needs to be smaller than ~1 </a:t>
            </a:r>
            <a:r>
              <a:rPr lang="en-US" dirty="0" smtClean="0">
                <a:sym typeface="Symbol" panose="05050102010706020507" pitchFamily="18" charset="2"/>
              </a:rPr>
              <a:t>m</a:t>
            </a:r>
            <a:endParaRPr lang="en-US" dirty="0"/>
          </a:p>
        </p:txBody>
      </p:sp>
      <p:sp>
        <p:nvSpPr>
          <p:cNvPr id="45" name="TextBox 44"/>
          <p:cNvSpPr txBox="1"/>
          <p:nvPr/>
        </p:nvSpPr>
        <p:spPr>
          <a:xfrm>
            <a:off x="-395931" y="3786871"/>
            <a:ext cx="2133600" cy="646331"/>
          </a:xfrm>
          <a:prstGeom prst="rect">
            <a:avLst/>
          </a:prstGeom>
          <a:noFill/>
        </p:spPr>
        <p:txBody>
          <a:bodyPr wrap="square" rtlCol="0">
            <a:spAutoFit/>
          </a:bodyPr>
          <a:lstStyle/>
          <a:p>
            <a:pPr algn="ctr"/>
            <a:r>
              <a:rPr lang="en-US" dirty="0" smtClean="0"/>
              <a:t>Emittance constraint:</a:t>
            </a:r>
            <a:endParaRPr lang="en-US" dirty="0"/>
          </a:p>
        </p:txBody>
      </p:sp>
      <p:sp>
        <p:nvSpPr>
          <p:cNvPr id="46" name="TextBox 45"/>
          <p:cNvSpPr txBox="1"/>
          <p:nvPr/>
        </p:nvSpPr>
        <p:spPr>
          <a:xfrm>
            <a:off x="4060825" y="5791200"/>
            <a:ext cx="4648200" cy="923330"/>
          </a:xfrm>
          <a:prstGeom prst="rect">
            <a:avLst/>
          </a:prstGeom>
          <a:noFill/>
        </p:spPr>
        <p:txBody>
          <a:bodyPr wrap="square" rtlCol="0">
            <a:spAutoFit/>
          </a:bodyPr>
          <a:lstStyle/>
          <a:p>
            <a:pPr algn="ctr"/>
            <a:r>
              <a:rPr lang="en-US" dirty="0" smtClean="0"/>
              <a:t>Besides this limit: lower emittance preferred. The lower the emittance, the better the FEL performance</a:t>
            </a:r>
            <a:endParaRPr lang="en-US" dirty="0"/>
          </a:p>
        </p:txBody>
      </p:sp>
    </p:spTree>
    <p:extLst>
      <p:ext uri="{BB962C8B-B14F-4D97-AF65-F5344CB8AC3E}">
        <p14:creationId xmlns:p14="http://schemas.microsoft.com/office/powerpoint/2010/main" val="2725811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14400"/>
            <a:ext cx="8991600" cy="4940491"/>
          </a:xfrm>
        </p:spPr>
        <p:txBody>
          <a:bodyPr>
            <a:noAutofit/>
          </a:bodyPr>
          <a:lstStyle/>
          <a:p>
            <a:pPr defTabSz="914400">
              <a:spcBef>
                <a:spcPts val="600"/>
              </a:spcBef>
            </a:pPr>
            <a:r>
              <a:rPr lang="en-GB" sz="1800" dirty="0"/>
              <a:t>FEL performance is determined by the electron beam: the </a:t>
            </a:r>
            <a:r>
              <a:rPr lang="en-GB" sz="1800" dirty="0" smtClean="0"/>
              <a:t>current</a:t>
            </a:r>
            <a:r>
              <a:rPr lang="en-GB" sz="1800" dirty="0"/>
              <a:t>, the size, the energy spread and the emittance, i.e. the </a:t>
            </a:r>
            <a:r>
              <a:rPr lang="en-GB" sz="1800" dirty="0" smtClean="0"/>
              <a:t>6D brightness. </a:t>
            </a:r>
            <a:endParaRPr lang="en-GB" sz="1800" dirty="0"/>
          </a:p>
          <a:p>
            <a:pPr>
              <a:spcBef>
                <a:spcPts val="600"/>
              </a:spcBef>
            </a:pPr>
            <a:endParaRPr lang="en-US" sz="1800" dirty="0"/>
          </a:p>
          <a:p>
            <a:pPr>
              <a:spcBef>
                <a:spcPts val="600"/>
              </a:spcBef>
            </a:pPr>
            <a:endParaRPr lang="en-US" sz="1800" dirty="0"/>
          </a:p>
          <a:p>
            <a:pPr>
              <a:spcBef>
                <a:spcPts val="600"/>
              </a:spcBef>
            </a:pPr>
            <a:endParaRPr lang="en-US" sz="1800" dirty="0"/>
          </a:p>
          <a:p>
            <a:pPr>
              <a:spcBef>
                <a:spcPts val="600"/>
              </a:spcBef>
            </a:pPr>
            <a:endParaRPr lang="en-US" sz="1800" dirty="0"/>
          </a:p>
          <a:p>
            <a:pPr>
              <a:spcBef>
                <a:spcPts val="600"/>
              </a:spcBef>
            </a:pPr>
            <a:endParaRPr lang="en-US" sz="500" dirty="0"/>
          </a:p>
          <a:p>
            <a:pPr>
              <a:spcBef>
                <a:spcPts val="600"/>
              </a:spcBef>
            </a:pPr>
            <a:r>
              <a:rPr lang="en-US" sz="1700" dirty="0"/>
              <a:t>For X-rays, the electron beam needs to </a:t>
            </a:r>
            <a:r>
              <a:rPr lang="en-US" sz="1700" dirty="0" smtClean="0"/>
              <a:t>have:</a:t>
            </a:r>
          </a:p>
          <a:p>
            <a:pPr marL="393192" lvl="1" indent="0" algn="ctr">
              <a:spcBef>
                <a:spcPts val="0"/>
              </a:spcBef>
              <a:buNone/>
            </a:pPr>
            <a:r>
              <a:rPr lang="en-US" sz="1700" dirty="0" smtClean="0"/>
              <a:t>~GeV energies 	~kA peak currents 	0.01-0.1% energy spreads</a:t>
            </a:r>
          </a:p>
          <a:p>
            <a:pPr marL="393192" lvl="1" indent="0" algn="ctr">
              <a:spcBef>
                <a:spcPts val="0"/>
              </a:spcBef>
              <a:buNone/>
            </a:pPr>
            <a:r>
              <a:rPr lang="en-US" sz="1700" dirty="0">
                <a:sym typeface="Symbol" panose="05050102010706020507" pitchFamily="18" charset="2"/>
              </a:rPr>
              <a:t>≤</a:t>
            </a:r>
            <a:r>
              <a:rPr lang="en-US" sz="1700" dirty="0" smtClean="0">
                <a:sym typeface="Symbol" panose="05050102010706020507" pitchFamily="18" charset="2"/>
              </a:rPr>
              <a:t> m </a:t>
            </a:r>
            <a:r>
              <a:rPr lang="en-US" sz="1700" dirty="0">
                <a:sym typeface="Symbol" panose="05050102010706020507" pitchFamily="18" charset="2"/>
              </a:rPr>
              <a:t>n</a:t>
            </a:r>
            <a:r>
              <a:rPr lang="en-US" sz="1700" dirty="0" smtClean="0"/>
              <a:t>ormalized emittances		tens of </a:t>
            </a:r>
            <a:r>
              <a:rPr lang="en-US" sz="1700" dirty="0">
                <a:sym typeface="Symbol" panose="05050102010706020507" pitchFamily="18" charset="2"/>
              </a:rPr>
              <a:t>m </a:t>
            </a:r>
            <a:r>
              <a:rPr lang="en-US" sz="1700" dirty="0" smtClean="0"/>
              <a:t>beam sizes</a:t>
            </a:r>
          </a:p>
          <a:p>
            <a:pPr>
              <a:spcBef>
                <a:spcPts val="1200"/>
              </a:spcBef>
            </a:pPr>
            <a:r>
              <a:rPr lang="en-US" sz="1700" dirty="0"/>
              <a:t>Circular accelerators are not capable of delivering the required electron beam properties (in particular not the high peak current).</a:t>
            </a:r>
            <a:endParaRPr lang="en-GB" sz="1700" dirty="0"/>
          </a:p>
          <a:p>
            <a:pPr>
              <a:spcBef>
                <a:spcPts val="1200"/>
              </a:spcBef>
            </a:pPr>
            <a:r>
              <a:rPr lang="en-US" sz="1700" dirty="0"/>
              <a:t>State-of-the-art X-ray FEL facilities employ </a:t>
            </a:r>
            <a:r>
              <a:rPr lang="en-US" sz="1700" dirty="0" smtClean="0"/>
              <a:t>RF linear </a:t>
            </a:r>
            <a:r>
              <a:rPr lang="en-US" sz="1700" dirty="0"/>
              <a:t>accelerators to provide the drive electron beam (see next chapter</a:t>
            </a:r>
            <a:r>
              <a:rPr lang="en-US" sz="1700" dirty="0" smtClean="0"/>
              <a:t>).</a:t>
            </a:r>
          </a:p>
          <a:p>
            <a:pPr>
              <a:spcBef>
                <a:spcPts val="1200"/>
              </a:spcBef>
            </a:pPr>
            <a:r>
              <a:rPr lang="en-US" sz="1700" dirty="0" smtClean="0"/>
              <a:t>Future: novel acceleration (more compact) to provide such electron beam. </a:t>
            </a:r>
          </a:p>
        </p:txBody>
      </p:sp>
      <p:sp>
        <p:nvSpPr>
          <p:cNvPr id="3" name="Title 2"/>
          <p:cNvSpPr>
            <a:spLocks noGrp="1"/>
          </p:cNvSpPr>
          <p:nvPr>
            <p:ph type="title"/>
          </p:nvPr>
        </p:nvSpPr>
        <p:spPr/>
        <p:txBody>
          <a:bodyPr/>
          <a:lstStyle/>
          <a:p>
            <a:r>
              <a:rPr lang="en-US" dirty="0" smtClean="0"/>
              <a:t>Summary of requirements for FELs</a:t>
            </a:r>
            <a:endParaRPr lang="en-US" dirty="0"/>
          </a:p>
        </p:txBody>
      </p:sp>
      <p:graphicFrame>
        <p:nvGraphicFramePr>
          <p:cNvPr id="13" name="Object 7"/>
          <p:cNvGraphicFramePr>
            <a:graphicFrameLocks noChangeAspect="1"/>
          </p:cNvGraphicFramePr>
          <p:nvPr>
            <p:extLst>
              <p:ext uri="{D42A27DB-BD31-4B8C-83A1-F6EECF244321}">
                <p14:modId xmlns:p14="http://schemas.microsoft.com/office/powerpoint/2010/main" val="3734136724"/>
              </p:ext>
            </p:extLst>
          </p:nvPr>
        </p:nvGraphicFramePr>
        <p:xfrm>
          <a:off x="4263124" y="1853578"/>
          <a:ext cx="1068387" cy="812800"/>
        </p:xfrm>
        <a:graphic>
          <a:graphicData uri="http://schemas.openxmlformats.org/presentationml/2006/ole">
            <mc:AlternateContent xmlns:mc="http://schemas.openxmlformats.org/markup-compatibility/2006">
              <mc:Choice xmlns:v="urn:schemas-microsoft-com:vml" Requires="v">
                <p:oleObj spid="_x0000_s1156422" name="Equation" r:id="rId3" imgW="533400" imgH="406400" progId="Equation.3">
                  <p:embed/>
                </p:oleObj>
              </mc:Choice>
              <mc:Fallback>
                <p:oleObj name="Equation" r:id="rId3" imgW="533400" imgH="406400" progId="Equation.3">
                  <p:embed/>
                  <p:pic>
                    <p:nvPicPr>
                      <p:cNvPr id="13"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124" y="1853578"/>
                        <a:ext cx="1068387"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145203866"/>
              </p:ext>
            </p:extLst>
          </p:nvPr>
        </p:nvGraphicFramePr>
        <p:xfrm>
          <a:off x="5761128" y="1918665"/>
          <a:ext cx="996950" cy="747713"/>
        </p:xfrm>
        <a:graphic>
          <a:graphicData uri="http://schemas.openxmlformats.org/presentationml/2006/ole">
            <mc:AlternateContent xmlns:mc="http://schemas.openxmlformats.org/markup-compatibility/2006">
              <mc:Choice xmlns:v="urn:schemas-microsoft-com:vml" Requires="v">
                <p:oleObj spid="_x0000_s1156423" name="Equation" r:id="rId5" imgW="558720" imgH="419040" progId="Equation.3">
                  <p:embed/>
                </p:oleObj>
              </mc:Choice>
              <mc:Fallback>
                <p:oleObj name="Equation" r:id="rId5" imgW="558720" imgH="419040" progId="Equation.3">
                  <p:embed/>
                  <p:pic>
                    <p:nvPicPr>
                      <p:cNvPr id="14"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128" y="1918665"/>
                        <a:ext cx="9969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5" name="Group 14"/>
          <p:cNvGrpSpPr/>
          <p:nvPr/>
        </p:nvGrpSpPr>
        <p:grpSpPr>
          <a:xfrm>
            <a:off x="1156272" y="1639276"/>
            <a:ext cx="2592387" cy="1232455"/>
            <a:chOff x="10960967" y="1324531"/>
            <a:chExt cx="2592387" cy="1232455"/>
          </a:xfrm>
        </p:grpSpPr>
        <p:sp>
          <p:nvSpPr>
            <p:cNvPr id="16" name="Rectangle 15"/>
            <p:cNvSpPr/>
            <p:nvPr/>
          </p:nvSpPr>
          <p:spPr>
            <a:xfrm>
              <a:off x="10960967" y="1345168"/>
              <a:ext cx="2592387" cy="121181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17" name="Object 7"/>
            <p:cNvGraphicFramePr>
              <a:graphicFrameLocks noChangeAspect="1"/>
            </p:cNvGraphicFramePr>
            <p:nvPr>
              <p:extLst/>
            </p:nvPr>
          </p:nvGraphicFramePr>
          <p:xfrm>
            <a:off x="10980811" y="1324531"/>
            <a:ext cx="2487613" cy="1090612"/>
          </p:xfrm>
          <a:graphic>
            <a:graphicData uri="http://schemas.openxmlformats.org/presentationml/2006/ole">
              <mc:AlternateContent xmlns:mc="http://schemas.openxmlformats.org/markup-compatibility/2006">
                <mc:Choice xmlns:v="urn:schemas-microsoft-com:vml" Requires="v">
                  <p:oleObj spid="_x0000_s1156424" name="Equation" r:id="rId7" imgW="1473120" imgH="647640" progId="Equation.3">
                    <p:embed/>
                  </p:oleObj>
                </mc:Choice>
                <mc:Fallback>
                  <p:oleObj name="Equation" r:id="rId7" imgW="1473120" imgH="647640" progId="Equation.3">
                    <p:embed/>
                    <p:pic>
                      <p:nvPicPr>
                        <p:cNvPr id="17" name="Object 7"/>
                        <p:cNvPicPr>
                          <a:picLocks noChangeAspect="1" noChangeArrowheads="1"/>
                        </p:cNvPicPr>
                        <p:nvPr/>
                      </p:nvPicPr>
                      <p:blipFill>
                        <a:blip r:embed="rId8"/>
                        <a:srcRect/>
                        <a:stretch>
                          <a:fillRect/>
                        </a:stretch>
                      </p:blipFill>
                      <p:spPr bwMode="auto">
                        <a:xfrm>
                          <a:off x="10980811" y="1324531"/>
                          <a:ext cx="2487613" cy="1090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mc:AlternateContent xmlns:mc="http://schemas.openxmlformats.org/markup-compatibility/2006" xmlns:a14="http://schemas.microsoft.com/office/drawing/2010/main">
        <mc:Choice Requires="a14">
          <p:sp>
            <p:nvSpPr>
              <p:cNvPr id="11" name="TextBox 10"/>
              <p:cNvSpPr txBox="1"/>
              <p:nvPr/>
            </p:nvSpPr>
            <p:spPr>
              <a:xfrm>
                <a:off x="7187695" y="1254596"/>
                <a:ext cx="1742144" cy="731034"/>
              </a:xfrm>
              <a:prstGeom prst="rect">
                <a:avLst/>
              </a:prstGeom>
              <a:gradFill>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𝐵</m:t>
                          </m:r>
                        </m:e>
                        <m:sub>
                          <m:r>
                            <a:rPr lang="en-US" sz="2200" b="0" i="1" smtClean="0">
                              <a:latin typeface="Cambria Math" panose="02040503050406030204" pitchFamily="18" charset="0"/>
                            </a:rPr>
                            <m:t>6</m:t>
                          </m:r>
                          <m:r>
                            <a:rPr lang="en-US" sz="2200" b="0" i="1" smtClean="0">
                              <a:latin typeface="Cambria Math" panose="02040503050406030204" pitchFamily="18" charset="0"/>
                            </a:rPr>
                            <m:t>𝐷</m:t>
                          </m:r>
                        </m:sub>
                      </m:sSub>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𝐼</m:t>
                          </m:r>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𝜀</m:t>
                              </m:r>
                            </m:e>
                            <m:sub>
                              <m:r>
                                <a:rPr lang="en-US" sz="2200" b="0" i="1" smtClean="0">
                                  <a:latin typeface="Cambria Math" panose="02040503050406030204" pitchFamily="18" charset="0"/>
                                </a:rPr>
                                <m:t>𝑥</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𝜀</m:t>
                              </m:r>
                            </m:e>
                            <m:sub>
                              <m:r>
                                <a:rPr lang="en-US" sz="2200" b="0" i="1" smtClean="0">
                                  <a:latin typeface="Cambria Math" panose="02040503050406030204" pitchFamily="18" charset="0"/>
                                </a:rPr>
                                <m:t>𝑦</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𝜎</m:t>
                              </m:r>
                            </m:e>
                            <m:sub>
                              <m:r>
                                <a:rPr lang="en-US" sz="2200" b="0" i="1" smtClean="0">
                                  <a:latin typeface="Cambria Math" panose="02040503050406030204" pitchFamily="18" charset="0"/>
                                </a:rPr>
                                <m:t>𝐸</m:t>
                              </m:r>
                            </m:sub>
                          </m:sSub>
                        </m:den>
                      </m:f>
                    </m:oMath>
                  </m:oMathPara>
                </a14:m>
                <a:endParaRPr lang="de-CH" sz="2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187695" y="1254596"/>
                <a:ext cx="1742144" cy="731034"/>
              </a:xfrm>
              <a:prstGeom prst="rect">
                <a:avLst/>
              </a:prstGeom>
              <a:blipFill>
                <a:blip r:embed="rId10"/>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4198583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229600" cy="792162"/>
          </a:xfrm>
        </p:spPr>
        <p:txBody>
          <a:bodyPr>
            <a:noAutofit/>
          </a:bodyPr>
          <a:lstStyle/>
          <a:p>
            <a:pPr algn="ctr"/>
            <a:r>
              <a:rPr lang="en-US" sz="4800" dirty="0" smtClean="0">
                <a:solidFill>
                  <a:schemeClr val="tx1"/>
                </a:solidFill>
              </a:rPr>
              <a:t>IV. Typical layout, electron beam dynamics, facilities</a:t>
            </a:r>
            <a:endParaRPr lang="en-US" sz="4800" dirty="0">
              <a:solidFill>
                <a:schemeClr val="tx1"/>
              </a:solidFill>
            </a:endParaRPr>
          </a:p>
        </p:txBody>
      </p:sp>
    </p:spTree>
    <p:extLst>
      <p:ext uri="{BB962C8B-B14F-4D97-AF65-F5344CB8AC3E}">
        <p14:creationId xmlns:p14="http://schemas.microsoft.com/office/powerpoint/2010/main" val="42010979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534400" cy="792162"/>
          </a:xfrm>
        </p:spPr>
        <p:txBody>
          <a:bodyPr>
            <a:noAutofit/>
          </a:bodyPr>
          <a:lstStyle/>
          <a:p>
            <a:pPr algn="ctr"/>
            <a:r>
              <a:rPr lang="en-US" sz="4800" dirty="0" smtClean="0">
                <a:solidFill>
                  <a:schemeClr val="tx1"/>
                </a:solidFill>
              </a:rPr>
              <a:t>Typical layout</a:t>
            </a:r>
            <a:endParaRPr lang="en-US" sz="4800" dirty="0">
              <a:solidFill>
                <a:schemeClr val="tx1"/>
              </a:solidFill>
            </a:endParaRPr>
          </a:p>
        </p:txBody>
      </p:sp>
    </p:spTree>
    <p:extLst>
      <p:ext uri="{BB962C8B-B14F-4D97-AF65-F5344CB8AC3E}">
        <p14:creationId xmlns:p14="http://schemas.microsoft.com/office/powerpoint/2010/main" val="6562926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4638"/>
            <a:ext cx="8229600" cy="792162"/>
          </a:xfrm>
        </p:spPr>
        <p:txBody>
          <a:bodyPr>
            <a:normAutofit/>
          </a:bodyPr>
          <a:lstStyle/>
          <a:p>
            <a:pPr eaLnBrk="1" hangingPunct="1"/>
            <a:r>
              <a:rPr lang="en-US" dirty="0" smtClean="0">
                <a:ea typeface="ＭＳ Ｐゴシック" pitchFamily="-110" charset="-128"/>
                <a:cs typeface="ＭＳ Ｐゴシック" pitchFamily="-110" charset="-128"/>
              </a:rPr>
              <a:t>Layout of SR facilities</a:t>
            </a:r>
          </a:p>
        </p:txBody>
      </p:sp>
      <p:pic>
        <p:nvPicPr>
          <p:cNvPr id="3" name="Picture 2"/>
          <p:cNvPicPr>
            <a:picLocks noChangeAspect="1"/>
          </p:cNvPicPr>
          <p:nvPr/>
        </p:nvPicPr>
        <p:blipFill>
          <a:blip r:embed="rId2"/>
          <a:stretch>
            <a:fillRect/>
          </a:stretch>
        </p:blipFill>
        <p:spPr>
          <a:xfrm>
            <a:off x="3577947" y="3257459"/>
            <a:ext cx="5642253" cy="3524341"/>
          </a:xfrm>
          <a:prstGeom prst="rect">
            <a:avLst/>
          </a:prstGeom>
        </p:spPr>
      </p:pic>
      <p:sp>
        <p:nvSpPr>
          <p:cNvPr id="5" name="Content Placeholder 1"/>
          <p:cNvSpPr>
            <a:spLocks noGrp="1"/>
          </p:cNvSpPr>
          <p:nvPr>
            <p:ph idx="1"/>
          </p:nvPr>
        </p:nvSpPr>
        <p:spPr>
          <a:xfrm>
            <a:off x="0" y="850709"/>
            <a:ext cx="8839200" cy="4940491"/>
          </a:xfrm>
        </p:spPr>
        <p:txBody>
          <a:bodyPr>
            <a:noAutofit/>
          </a:bodyPr>
          <a:lstStyle/>
          <a:p>
            <a:pPr marL="109728" indent="0" defTabSz="914400">
              <a:spcBef>
                <a:spcPts val="1200"/>
              </a:spcBef>
              <a:buNone/>
            </a:pPr>
            <a:r>
              <a:rPr lang="en-GB" sz="1800" dirty="0" smtClean="0"/>
              <a:t>There are 4 main parts in a SR facility:</a:t>
            </a:r>
          </a:p>
          <a:p>
            <a:pPr marL="452628" indent="-342900" defTabSz="914400">
              <a:spcBef>
                <a:spcPts val="1200"/>
              </a:spcBef>
              <a:buFont typeface="+mj-lt"/>
              <a:buAutoNum type="arabicPeriod"/>
            </a:pPr>
            <a:r>
              <a:rPr lang="en-GB" sz="1800" dirty="0" err="1" smtClean="0"/>
              <a:t>Linac</a:t>
            </a:r>
            <a:r>
              <a:rPr lang="en-GB" sz="1800" dirty="0" smtClean="0"/>
              <a:t>:</a:t>
            </a:r>
          </a:p>
          <a:p>
            <a:pPr marL="708660" lvl="1" indent="-342900">
              <a:spcBef>
                <a:spcPts val="0"/>
              </a:spcBef>
              <a:buFont typeface="Arial" panose="020B0604020202020204" pitchFamily="34" charset="0"/>
              <a:buChar char="•"/>
            </a:pPr>
            <a:r>
              <a:rPr lang="en-GB" sz="1800" dirty="0" smtClean="0"/>
              <a:t>Electron source (cathode) &amp;</a:t>
            </a:r>
          </a:p>
          <a:p>
            <a:pPr marL="708660" lvl="1" indent="-342900">
              <a:spcBef>
                <a:spcPts val="0"/>
              </a:spcBef>
              <a:buFont typeface="Arial" panose="020B0604020202020204" pitchFamily="34" charset="0"/>
              <a:buChar char="•"/>
            </a:pPr>
            <a:r>
              <a:rPr lang="en-GB" sz="1800" dirty="0" smtClean="0"/>
              <a:t>RF sections: acceleration up to ~100 MeV</a:t>
            </a:r>
          </a:p>
          <a:p>
            <a:pPr marL="452628" indent="-342900" defTabSz="914400">
              <a:spcBef>
                <a:spcPts val="1200"/>
              </a:spcBef>
              <a:buFont typeface="+mj-lt"/>
              <a:buAutoNum type="arabicPeriod"/>
            </a:pPr>
            <a:endParaRPr lang="en-GB" sz="500" dirty="0" smtClean="0"/>
          </a:p>
          <a:p>
            <a:pPr marL="452628" indent="-342900" defTabSz="914400">
              <a:spcBef>
                <a:spcPts val="1200"/>
              </a:spcBef>
              <a:buFont typeface="+mj-lt"/>
              <a:buAutoNum type="arabicPeriod"/>
            </a:pPr>
            <a:r>
              <a:rPr lang="en-GB" sz="1800" dirty="0" smtClean="0"/>
              <a:t>Booster: 		</a:t>
            </a:r>
          </a:p>
          <a:p>
            <a:pPr marL="708660" lvl="1" indent="-342900">
              <a:spcBef>
                <a:spcPts val="0"/>
              </a:spcBef>
              <a:buFont typeface="Arial" panose="020B0604020202020204" pitchFamily="34" charset="0"/>
              <a:buChar char="•"/>
            </a:pPr>
            <a:r>
              <a:rPr lang="en-GB" sz="1800" dirty="0" smtClean="0"/>
              <a:t>RF cavities to accelerate the beam to its final energy (several GeV)</a:t>
            </a:r>
          </a:p>
          <a:p>
            <a:pPr marL="708660" lvl="1" indent="-342900">
              <a:spcBef>
                <a:spcPts val="0"/>
              </a:spcBef>
              <a:buFont typeface="Arial" panose="020B0604020202020204" pitchFamily="34" charset="0"/>
              <a:buChar char="•"/>
            </a:pPr>
            <a:r>
              <a:rPr lang="en-GB" sz="1800" dirty="0" smtClean="0"/>
              <a:t>It can be of the same size (better) or smaller than the storage ring</a:t>
            </a:r>
          </a:p>
          <a:p>
            <a:pPr marL="452628" indent="-342900" defTabSz="914400">
              <a:spcBef>
                <a:spcPts val="1200"/>
              </a:spcBef>
              <a:buFont typeface="+mj-lt"/>
              <a:buAutoNum type="arabicPeriod"/>
            </a:pPr>
            <a:endParaRPr lang="en-GB" sz="500" dirty="0" smtClean="0"/>
          </a:p>
          <a:p>
            <a:pPr marL="452628" indent="-342900" defTabSz="914400">
              <a:spcBef>
                <a:spcPts val="1200"/>
              </a:spcBef>
              <a:buFont typeface="+mj-lt"/>
              <a:buAutoNum type="arabicPeriod"/>
            </a:pPr>
            <a:r>
              <a:rPr lang="en-GB" sz="1800" dirty="0" smtClean="0"/>
              <a:t>Storage ring </a:t>
            </a:r>
          </a:p>
          <a:p>
            <a:pPr marL="651510" lvl="1" indent="-285750">
              <a:spcBef>
                <a:spcPts val="0"/>
              </a:spcBef>
              <a:buFont typeface="Arial" panose="020B0604020202020204" pitchFamily="34" charset="0"/>
              <a:buChar char="•"/>
            </a:pPr>
            <a:r>
              <a:rPr lang="en-GB" sz="1800" dirty="0" smtClean="0"/>
              <a:t>Accumulation of electrons &amp;</a:t>
            </a:r>
          </a:p>
          <a:p>
            <a:pPr marL="651510" lvl="1" indent="-285750">
              <a:spcBef>
                <a:spcPts val="0"/>
              </a:spcBef>
              <a:buFont typeface="Arial" panose="020B0604020202020204" pitchFamily="34" charset="0"/>
              <a:buChar char="•"/>
            </a:pPr>
            <a:r>
              <a:rPr lang="en-GB" sz="1800" dirty="0" smtClean="0"/>
              <a:t>Production of SR in 					      bending magnets and 					   </a:t>
            </a:r>
            <a:r>
              <a:rPr lang="en-GB" sz="1800" dirty="0" err="1" smtClean="0"/>
              <a:t>undulators</a:t>
            </a:r>
            <a:endParaRPr lang="en-GB" sz="1800" dirty="0"/>
          </a:p>
          <a:p>
            <a:pPr marL="452628" indent="-342900" defTabSz="914400">
              <a:spcBef>
                <a:spcPts val="1200"/>
              </a:spcBef>
              <a:buFont typeface="+mj-lt"/>
              <a:buAutoNum type="arabicPeriod"/>
            </a:pPr>
            <a:endParaRPr lang="en-GB" sz="500" dirty="0" smtClean="0"/>
          </a:p>
          <a:p>
            <a:pPr marL="452628" indent="-342900" defTabSz="914400">
              <a:spcBef>
                <a:spcPts val="1200"/>
              </a:spcBef>
              <a:buFont typeface="+mj-lt"/>
              <a:buAutoNum type="arabicPeriod"/>
            </a:pPr>
            <a:r>
              <a:rPr lang="en-GB" sz="1800" dirty="0" smtClean="0"/>
              <a:t>Experimental stations</a:t>
            </a:r>
          </a:p>
          <a:p>
            <a:pPr lvl="1">
              <a:spcBef>
                <a:spcPts val="0"/>
              </a:spcBef>
              <a:buFont typeface="Arial" panose="020B0604020202020204" pitchFamily="34" charset="0"/>
              <a:buChar char="•"/>
            </a:pPr>
            <a:r>
              <a:rPr lang="en-GB" sz="1800" dirty="0" smtClean="0"/>
              <a:t>Use of SR</a:t>
            </a:r>
          </a:p>
        </p:txBody>
      </p:sp>
      <p:sp>
        <p:nvSpPr>
          <p:cNvPr id="2" name="TextBox 1"/>
          <p:cNvSpPr txBox="1"/>
          <p:nvPr/>
        </p:nvSpPr>
        <p:spPr>
          <a:xfrm>
            <a:off x="5654467" y="1066800"/>
            <a:ext cx="3184733" cy="369332"/>
          </a:xfrm>
          <a:prstGeom prst="rect">
            <a:avLst/>
          </a:prstGeom>
          <a:noFill/>
          <a:ln>
            <a:solidFill>
              <a:schemeClr val="accent1"/>
            </a:solidFill>
          </a:ln>
        </p:spPr>
        <p:txBody>
          <a:bodyPr wrap="square" rtlCol="0">
            <a:spAutoFit/>
          </a:bodyPr>
          <a:lstStyle/>
          <a:p>
            <a:pPr algn="ctr"/>
            <a:r>
              <a:rPr lang="en-US" dirty="0" err="1" smtClean="0"/>
              <a:t>Linac</a:t>
            </a:r>
            <a:r>
              <a:rPr lang="en-US" dirty="0" smtClean="0"/>
              <a:t> + booster = injector</a:t>
            </a:r>
            <a:endParaRPr lang="de-CH" dirty="0"/>
          </a:p>
        </p:txBody>
      </p:sp>
    </p:spTree>
    <p:extLst>
      <p:ext uri="{BB962C8B-B14F-4D97-AF65-F5344CB8AC3E}">
        <p14:creationId xmlns:p14="http://schemas.microsoft.com/office/powerpoint/2010/main" val="13697688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4638"/>
            <a:ext cx="8229600" cy="792162"/>
          </a:xfrm>
        </p:spPr>
        <p:txBody>
          <a:bodyPr>
            <a:normAutofit/>
          </a:bodyPr>
          <a:lstStyle/>
          <a:p>
            <a:pPr eaLnBrk="1" hangingPunct="1"/>
            <a:r>
              <a:rPr lang="en-US" dirty="0" smtClean="0">
                <a:ea typeface="ＭＳ Ｐゴシック" pitchFamily="-110" charset="-128"/>
                <a:cs typeface="ＭＳ Ｐゴシック" pitchFamily="-110" charset="-128"/>
              </a:rPr>
              <a:t>Other aspects</a:t>
            </a:r>
          </a:p>
        </p:txBody>
      </p:sp>
      <p:sp>
        <p:nvSpPr>
          <p:cNvPr id="9" name="TextBox 8"/>
          <p:cNvSpPr txBox="1"/>
          <p:nvPr/>
        </p:nvSpPr>
        <p:spPr>
          <a:xfrm>
            <a:off x="152400" y="1052929"/>
            <a:ext cx="8458200" cy="458587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dirty="0" smtClean="0"/>
              <a:t>The </a:t>
            </a:r>
            <a:r>
              <a:rPr lang="en-US" dirty="0"/>
              <a:t>booster ring can be of the same size or smaller than the storage ring. The former case is the typical choice of modern machines. Advantages: </a:t>
            </a:r>
            <a:r>
              <a:rPr lang="en-US" dirty="0" smtClean="0"/>
              <a:t>saving in building space and shielding, better emittance, etc. </a:t>
            </a:r>
          </a:p>
          <a:p>
            <a:pPr marL="285750" indent="-285750">
              <a:spcBef>
                <a:spcPts val="1200"/>
              </a:spcBef>
              <a:buFont typeface="Arial" panose="020B0604020202020204" pitchFamily="34" charset="0"/>
              <a:buChar char="•"/>
            </a:pPr>
            <a:r>
              <a:rPr lang="en-US" dirty="0" smtClean="0"/>
              <a:t>RF </a:t>
            </a:r>
            <a:r>
              <a:rPr lang="en-US" dirty="0"/>
              <a:t>cavities in the storage ring resupply the energy lost by the electrons due to the emission </a:t>
            </a:r>
            <a:r>
              <a:rPr lang="en-US" dirty="0" smtClean="0"/>
              <a:t>of synchrotron </a:t>
            </a:r>
            <a:r>
              <a:rPr lang="en-US" dirty="0"/>
              <a:t>radiation. </a:t>
            </a:r>
            <a:endParaRPr lang="en-US" dirty="0" smtClean="0"/>
          </a:p>
          <a:p>
            <a:pPr marL="285750" indent="-285750">
              <a:spcBef>
                <a:spcPts val="1200"/>
              </a:spcBef>
              <a:buFont typeface="Arial" panose="020B0604020202020204" pitchFamily="34" charset="0"/>
              <a:buChar char="•"/>
            </a:pPr>
            <a:r>
              <a:rPr lang="en-US" dirty="0" smtClean="0"/>
              <a:t>The </a:t>
            </a:r>
            <a:r>
              <a:rPr lang="en-US" dirty="0"/>
              <a:t>radiation is produced in bending magnets and insertion devices placed in the straight </a:t>
            </a:r>
            <a:r>
              <a:rPr lang="en-US" dirty="0" smtClean="0"/>
              <a:t>sections of </a:t>
            </a:r>
            <a:r>
              <a:rPr lang="en-US" dirty="0"/>
              <a:t>the storage ring. </a:t>
            </a:r>
            <a:endParaRPr lang="en-US" dirty="0" smtClean="0"/>
          </a:p>
          <a:p>
            <a:pPr marL="285750" indent="-285750">
              <a:spcBef>
                <a:spcPts val="1200"/>
              </a:spcBef>
              <a:buFont typeface="Arial" panose="020B0604020202020204" pitchFamily="34" charset="0"/>
              <a:buChar char="•"/>
            </a:pPr>
            <a:r>
              <a:rPr lang="en-US" dirty="0" smtClean="0"/>
              <a:t>The </a:t>
            </a:r>
            <a:r>
              <a:rPr lang="en-US" dirty="0"/>
              <a:t>storage rings typically incorporate a variety of </a:t>
            </a:r>
            <a:r>
              <a:rPr lang="en-US" dirty="0" err="1"/>
              <a:t>undulators</a:t>
            </a:r>
            <a:r>
              <a:rPr lang="en-US" dirty="0"/>
              <a:t> covering a </a:t>
            </a:r>
            <a:r>
              <a:rPr lang="en-US" dirty="0" smtClean="0"/>
              <a:t>wide spectrum </a:t>
            </a:r>
            <a:r>
              <a:rPr lang="en-US" dirty="0"/>
              <a:t>of synchrotron light between ultra-violet to hard X-rays. </a:t>
            </a:r>
            <a:endParaRPr lang="en-US" dirty="0" smtClean="0"/>
          </a:p>
          <a:p>
            <a:pPr marL="285750" indent="-285750">
              <a:spcBef>
                <a:spcPts val="1200"/>
              </a:spcBef>
              <a:buFont typeface="Arial" panose="020B0604020202020204" pitchFamily="34" charset="0"/>
              <a:buChar char="•"/>
            </a:pPr>
            <a:r>
              <a:rPr lang="en-US" dirty="0" smtClean="0"/>
              <a:t>Synchrotron </a:t>
            </a:r>
            <a:r>
              <a:rPr lang="en-US" dirty="0"/>
              <a:t>light machines </a:t>
            </a:r>
            <a:r>
              <a:rPr lang="en-US" dirty="0" smtClean="0"/>
              <a:t>operate with </a:t>
            </a:r>
            <a:r>
              <a:rPr lang="en-US" dirty="0"/>
              <a:t>a relatively large number of experimental stations. As an example, in the SLS there are </a:t>
            </a:r>
            <a:r>
              <a:rPr lang="en-US" dirty="0" smtClean="0"/>
              <a:t>presently</a:t>
            </a:r>
            <a:r>
              <a:rPr lang="de-CH" dirty="0" smtClean="0"/>
              <a:t>16 </a:t>
            </a:r>
            <a:r>
              <a:rPr lang="de-CH" dirty="0" err="1"/>
              <a:t>beamlines</a:t>
            </a:r>
            <a:r>
              <a:rPr lang="de-CH" dirty="0"/>
              <a:t> in </a:t>
            </a:r>
            <a:r>
              <a:rPr lang="de-CH" dirty="0" err="1"/>
              <a:t>user</a:t>
            </a:r>
            <a:r>
              <a:rPr lang="de-CH" dirty="0"/>
              <a:t> </a:t>
            </a:r>
            <a:r>
              <a:rPr lang="de-CH" dirty="0" err="1"/>
              <a:t>operation</a:t>
            </a:r>
            <a:r>
              <a:rPr lang="de-CH" dirty="0"/>
              <a:t>.</a:t>
            </a:r>
          </a:p>
        </p:txBody>
      </p:sp>
    </p:spTree>
    <p:extLst>
      <p:ext uri="{BB962C8B-B14F-4D97-AF65-F5344CB8AC3E}">
        <p14:creationId xmlns:p14="http://schemas.microsoft.com/office/powerpoint/2010/main" val="1306640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90600"/>
            <a:ext cx="8458200" cy="5029200"/>
          </a:xfrm>
        </p:spPr>
        <p:txBody>
          <a:bodyPr>
            <a:noAutofit/>
          </a:bodyPr>
          <a:lstStyle/>
          <a:p>
            <a:pPr>
              <a:spcBef>
                <a:spcPts val="1200"/>
              </a:spcBef>
            </a:pPr>
            <a:r>
              <a:rPr lang="en-US" sz="1800" dirty="0" smtClean="0"/>
              <a:t>Initial clarification: </a:t>
            </a:r>
            <a:r>
              <a:rPr lang="en-US" sz="1800" i="1" dirty="0" smtClean="0"/>
              <a:t>Light sources = synchrotron facilities </a:t>
            </a:r>
          </a:p>
          <a:p>
            <a:pPr>
              <a:spcBef>
                <a:spcPts val="1200"/>
              </a:spcBef>
            </a:pPr>
            <a:r>
              <a:rPr lang="en-US" sz="1800" dirty="0" smtClean="0"/>
              <a:t>Light </a:t>
            </a:r>
            <a:r>
              <a:rPr lang="en-US" sz="1800" dirty="0"/>
              <a:t>sources and X-ray free-electron laser (</a:t>
            </a:r>
            <a:r>
              <a:rPr lang="en-US" sz="1800" dirty="0" smtClean="0"/>
              <a:t>FELs) </a:t>
            </a:r>
            <a:r>
              <a:rPr lang="en-US" sz="1800" dirty="0"/>
              <a:t>facilities </a:t>
            </a:r>
            <a:r>
              <a:rPr lang="en-US" sz="1800" dirty="0" smtClean="0"/>
              <a:t>are unique </a:t>
            </a:r>
            <a:r>
              <a:rPr lang="en-US" sz="1800" dirty="0"/>
              <a:t>tools providing extremely brilliant X-rays that allow the </a:t>
            </a:r>
            <a:r>
              <a:rPr lang="en-US" sz="1800" dirty="0" smtClean="0"/>
              <a:t>study of </a:t>
            </a:r>
            <a:r>
              <a:rPr lang="en-US" sz="1800" dirty="0"/>
              <a:t>matter with atomic spatial resolution. </a:t>
            </a:r>
            <a:endParaRPr lang="en-US" sz="1800" dirty="0" smtClean="0"/>
          </a:p>
          <a:p>
            <a:pPr>
              <a:spcBef>
                <a:spcPts val="1200"/>
              </a:spcBef>
            </a:pPr>
            <a:r>
              <a:rPr lang="en-US" sz="1800" dirty="0" smtClean="0"/>
              <a:t>Synchrotron light sources </a:t>
            </a:r>
            <a:r>
              <a:rPr lang="en-US" sz="1800" dirty="0"/>
              <a:t>consist of electron circular accelerators and produce synchrotron </a:t>
            </a:r>
            <a:r>
              <a:rPr lang="en-US" sz="1800" dirty="0" smtClean="0"/>
              <a:t>radiation </a:t>
            </a:r>
            <a:r>
              <a:rPr lang="en-US" sz="1800" dirty="0"/>
              <a:t>in bending magnets and </a:t>
            </a:r>
            <a:r>
              <a:rPr lang="en-US" sz="1800" dirty="0" err="1"/>
              <a:t>undulators</a:t>
            </a:r>
            <a:r>
              <a:rPr lang="en-US" sz="1800" dirty="0"/>
              <a:t>. </a:t>
            </a:r>
            <a:endParaRPr lang="en-US" sz="1800" dirty="0" smtClean="0"/>
          </a:p>
          <a:p>
            <a:pPr>
              <a:spcBef>
                <a:spcPts val="1200"/>
              </a:spcBef>
            </a:pPr>
            <a:r>
              <a:rPr lang="en-US" sz="1800" dirty="0" smtClean="0"/>
              <a:t>X-ray FEL facilities </a:t>
            </a:r>
            <a:r>
              <a:rPr lang="en-US" sz="1800" dirty="0"/>
              <a:t>are based on electron linear accelerators and generate more </a:t>
            </a:r>
            <a:r>
              <a:rPr lang="en-US" sz="1800" dirty="0" smtClean="0"/>
              <a:t>intense and </a:t>
            </a:r>
            <a:r>
              <a:rPr lang="en-US" sz="1800" dirty="0"/>
              <a:t>shorter pulses suitable for time-resolved experiments. </a:t>
            </a:r>
            <a:endParaRPr lang="en-US" sz="1800" dirty="0" smtClean="0"/>
          </a:p>
          <a:p>
            <a:pPr>
              <a:spcBef>
                <a:spcPts val="1200"/>
              </a:spcBef>
            </a:pPr>
            <a:r>
              <a:rPr lang="en-US" sz="1800" dirty="0" smtClean="0"/>
              <a:t>In this lecture we will review the following:</a:t>
            </a:r>
          </a:p>
          <a:p>
            <a:pPr lvl="1">
              <a:spcBef>
                <a:spcPts val="1200"/>
              </a:spcBef>
            </a:pPr>
            <a:r>
              <a:rPr lang="en-US" sz="1800" dirty="0" smtClean="0"/>
              <a:t>Basics of synchrotron, </a:t>
            </a:r>
            <a:r>
              <a:rPr lang="en-US" sz="1800" dirty="0" err="1" smtClean="0"/>
              <a:t>undulator</a:t>
            </a:r>
            <a:r>
              <a:rPr lang="en-US" sz="1800" dirty="0" smtClean="0"/>
              <a:t>, and FEL generation</a:t>
            </a:r>
          </a:p>
          <a:p>
            <a:pPr lvl="1">
              <a:spcBef>
                <a:spcPts val="1200"/>
              </a:spcBef>
            </a:pPr>
            <a:r>
              <a:rPr lang="en-US" sz="1800" dirty="0" smtClean="0"/>
              <a:t>For both types of facilities: electron beam requirements, typical layout, basics of electron beam dynamics, current and future facilities, and future trends  </a:t>
            </a:r>
          </a:p>
        </p:txBody>
      </p:sp>
      <p:sp>
        <p:nvSpPr>
          <p:cNvPr id="3" name="Title 2"/>
          <p:cNvSpPr>
            <a:spLocks noGrp="1"/>
          </p:cNvSpPr>
          <p:nvPr>
            <p:ph type="title"/>
          </p:nvPr>
        </p:nvSpPr>
        <p:spPr/>
        <p:txBody>
          <a:bodyPr>
            <a:normAutofit/>
          </a:bodyPr>
          <a:lstStyle/>
          <a:p>
            <a:r>
              <a:rPr lang="en-US" dirty="0" smtClean="0"/>
              <a:t>Overview</a:t>
            </a:r>
            <a:endParaRPr lang="en-GB" dirty="0"/>
          </a:p>
        </p:txBody>
      </p:sp>
    </p:spTree>
    <p:extLst>
      <p:ext uri="{BB962C8B-B14F-4D97-AF65-F5344CB8AC3E}">
        <p14:creationId xmlns:p14="http://schemas.microsoft.com/office/powerpoint/2010/main" val="377161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Layout of X-ray FEL </a:t>
            </a:r>
            <a:r>
              <a:rPr lang="en-US" dirty="0" err="1" smtClean="0"/>
              <a:t>facilites</a:t>
            </a:r>
            <a:endParaRPr lang="en-US" dirty="0"/>
          </a:p>
        </p:txBody>
      </p:sp>
      <p:pic>
        <p:nvPicPr>
          <p:cNvPr id="5" name="Picture 4"/>
          <p:cNvPicPr>
            <a:picLocks noChangeAspect="1"/>
          </p:cNvPicPr>
          <p:nvPr/>
        </p:nvPicPr>
        <p:blipFill rotWithShape="1">
          <a:blip r:embed="rId2"/>
          <a:srcRect b="10344"/>
          <a:stretch/>
        </p:blipFill>
        <p:spPr>
          <a:xfrm>
            <a:off x="-76200" y="4876800"/>
            <a:ext cx="9182568" cy="1981314"/>
          </a:xfrm>
          <a:prstGeom prst="rect">
            <a:avLst/>
          </a:prstGeom>
        </p:spPr>
      </p:pic>
      <p:sp>
        <p:nvSpPr>
          <p:cNvPr id="6" name="Content Placeholder 1"/>
          <p:cNvSpPr>
            <a:spLocks noGrp="1"/>
          </p:cNvSpPr>
          <p:nvPr>
            <p:ph idx="1"/>
          </p:nvPr>
        </p:nvSpPr>
        <p:spPr>
          <a:xfrm>
            <a:off x="76200" y="1003109"/>
            <a:ext cx="8991600" cy="4940491"/>
          </a:xfrm>
        </p:spPr>
        <p:txBody>
          <a:bodyPr>
            <a:noAutofit/>
          </a:bodyPr>
          <a:lstStyle/>
          <a:p>
            <a:pPr marL="109728" indent="0" defTabSz="914400">
              <a:spcBef>
                <a:spcPts val="1200"/>
              </a:spcBef>
              <a:buNone/>
            </a:pPr>
            <a:r>
              <a:rPr lang="en-GB" sz="1800" dirty="0" smtClean="0"/>
              <a:t>There are 4 main parts in an FEL facility:</a:t>
            </a:r>
          </a:p>
          <a:p>
            <a:pPr marL="452628" indent="-342900" defTabSz="914400">
              <a:spcBef>
                <a:spcPts val="1200"/>
              </a:spcBef>
              <a:buFont typeface="+mj-lt"/>
              <a:buAutoNum type="arabicPeriod"/>
            </a:pPr>
            <a:r>
              <a:rPr lang="en-GB" sz="1800" dirty="0" smtClean="0"/>
              <a:t>Injector: production of electron beams with </a:t>
            </a:r>
          </a:p>
          <a:p>
            <a:pPr marL="708660" lvl="1" indent="-342900">
              <a:spcBef>
                <a:spcPts val="0"/>
              </a:spcBef>
              <a:buFont typeface="Arial" panose="020B0604020202020204" pitchFamily="34" charset="0"/>
              <a:buChar char="•"/>
            </a:pPr>
            <a:r>
              <a:rPr lang="en-GB" sz="1800" dirty="0" smtClean="0"/>
              <a:t>low energy (5-10 MeV)</a:t>
            </a:r>
          </a:p>
          <a:p>
            <a:pPr marL="708660" lvl="1" indent="-342900">
              <a:spcBef>
                <a:spcPts val="0"/>
              </a:spcBef>
              <a:buFont typeface="Arial" panose="020B0604020202020204" pitchFamily="34" charset="0"/>
              <a:buChar char="•"/>
            </a:pPr>
            <a:r>
              <a:rPr lang="en-GB" sz="1800" dirty="0" smtClean="0"/>
              <a:t>low energy spread (~1e</a:t>
            </a:r>
            <a:r>
              <a:rPr lang="en-GB" sz="1800" baseline="30000" dirty="0" smtClean="0"/>
              <a:t>-4</a:t>
            </a:r>
            <a:r>
              <a:rPr lang="en-GB" sz="1800" dirty="0" smtClean="0"/>
              <a:t>)</a:t>
            </a:r>
          </a:p>
          <a:p>
            <a:pPr marL="708660" lvl="1" indent="-342900">
              <a:spcBef>
                <a:spcPts val="0"/>
              </a:spcBef>
              <a:buFont typeface="Arial" panose="020B0604020202020204" pitchFamily="34" charset="0"/>
              <a:buChar char="•"/>
            </a:pPr>
            <a:r>
              <a:rPr lang="en-GB" sz="1800" dirty="0"/>
              <a:t>low emittance (&lt;1 </a:t>
            </a:r>
            <a:r>
              <a:rPr lang="en-GB" sz="1800" dirty="0">
                <a:sym typeface="Symbol" panose="05050102010706020507" pitchFamily="18" charset="2"/>
              </a:rPr>
              <a:t></a:t>
            </a:r>
            <a:r>
              <a:rPr lang="en-GB" sz="1800" dirty="0"/>
              <a:t>m), </a:t>
            </a:r>
            <a:endParaRPr lang="en-GB" sz="1800" dirty="0" smtClean="0"/>
          </a:p>
          <a:p>
            <a:pPr marL="708660" lvl="1" indent="-342900">
              <a:spcBef>
                <a:spcPts val="0"/>
              </a:spcBef>
              <a:buFont typeface="Arial" panose="020B0604020202020204" pitchFamily="34" charset="0"/>
              <a:buChar char="•"/>
            </a:pPr>
            <a:r>
              <a:rPr lang="en-GB" sz="1800" dirty="0" smtClean="0"/>
              <a:t>low peak current (10-20 A; e.g. 100-200 </a:t>
            </a:r>
            <a:r>
              <a:rPr lang="en-GB" sz="1800" dirty="0" err="1" smtClean="0"/>
              <a:t>pC</a:t>
            </a:r>
            <a:r>
              <a:rPr lang="en-GB" sz="1800" dirty="0" smtClean="0"/>
              <a:t> in 10 </a:t>
            </a:r>
            <a:r>
              <a:rPr lang="en-GB" sz="1800" dirty="0" err="1" smtClean="0"/>
              <a:t>ps</a:t>
            </a:r>
            <a:r>
              <a:rPr lang="en-GB" sz="1800" dirty="0" smtClean="0"/>
              <a:t>)</a:t>
            </a:r>
          </a:p>
          <a:p>
            <a:pPr marL="452628" indent="-342900" defTabSz="914400">
              <a:spcBef>
                <a:spcPts val="1200"/>
              </a:spcBef>
              <a:buFont typeface="+mj-lt"/>
              <a:buAutoNum type="arabicPeriod"/>
            </a:pPr>
            <a:r>
              <a:rPr lang="en-GB" sz="1800" dirty="0" err="1" smtClean="0"/>
              <a:t>Linac</a:t>
            </a:r>
            <a:r>
              <a:rPr lang="en-GB" sz="1800" dirty="0" smtClean="0"/>
              <a:t>: </a:t>
            </a:r>
          </a:p>
          <a:p>
            <a:pPr marL="708660" lvl="1" indent="-342900">
              <a:spcBef>
                <a:spcPts val="0"/>
              </a:spcBef>
              <a:buFont typeface="Arial" panose="020B0604020202020204" pitchFamily="34" charset="0"/>
              <a:buChar char="•"/>
            </a:pPr>
            <a:r>
              <a:rPr lang="en-GB" sz="1800" dirty="0" smtClean="0"/>
              <a:t>acceleration (to ~GeV energies) with radiofrequency (RF) cavities &amp; </a:t>
            </a:r>
          </a:p>
          <a:p>
            <a:pPr marL="708660" lvl="1" indent="-342900">
              <a:spcBef>
                <a:spcPts val="0"/>
              </a:spcBef>
              <a:buFont typeface="Arial" panose="020B0604020202020204" pitchFamily="34" charset="0"/>
              <a:buChar char="•"/>
            </a:pPr>
            <a:r>
              <a:rPr lang="en-GB" sz="1800" dirty="0" smtClean="0"/>
              <a:t>bunch compression (to kA bunches with 10s of fs), done in 2-3 stages</a:t>
            </a:r>
          </a:p>
          <a:p>
            <a:pPr marL="452628" indent="-342900" defTabSz="914400">
              <a:spcBef>
                <a:spcPts val="1200"/>
              </a:spcBef>
              <a:buFont typeface="+mj-lt"/>
              <a:buAutoNum type="arabicPeriod"/>
            </a:pPr>
            <a:r>
              <a:rPr lang="en-GB" sz="1800" dirty="0" err="1" smtClean="0"/>
              <a:t>Undulator</a:t>
            </a:r>
            <a:r>
              <a:rPr lang="en-GB" sz="1800" dirty="0" smtClean="0"/>
              <a:t>: several (&gt;10) modules, each few meters long and with a period of few cm </a:t>
            </a:r>
          </a:p>
          <a:p>
            <a:pPr marL="452628" indent="-342900" defTabSz="914400">
              <a:spcBef>
                <a:spcPts val="1200"/>
              </a:spcBef>
              <a:buFont typeface="+mj-lt"/>
              <a:buAutoNum type="arabicPeriod"/>
            </a:pPr>
            <a:r>
              <a:rPr lang="en-GB" sz="1800" dirty="0" smtClean="0"/>
              <a:t>Experimental stations (use of FEL radiation)</a:t>
            </a:r>
          </a:p>
        </p:txBody>
      </p:sp>
    </p:spTree>
    <p:extLst>
      <p:ext uri="{BB962C8B-B14F-4D97-AF65-F5344CB8AC3E}">
        <p14:creationId xmlns:p14="http://schemas.microsoft.com/office/powerpoint/2010/main" val="33769894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Electron sources</a:t>
            </a:r>
          </a:p>
        </p:txBody>
      </p:sp>
      <p:sp>
        <p:nvSpPr>
          <p:cNvPr id="23" name="Content Placeholder 1"/>
          <p:cNvSpPr>
            <a:spLocks noGrp="1"/>
          </p:cNvSpPr>
          <p:nvPr>
            <p:ph idx="1"/>
          </p:nvPr>
        </p:nvSpPr>
        <p:spPr>
          <a:xfrm>
            <a:off x="-89519" y="990600"/>
            <a:ext cx="9157319" cy="2362200"/>
          </a:xfrm>
        </p:spPr>
        <p:txBody>
          <a:bodyPr>
            <a:noAutofit/>
          </a:bodyPr>
          <a:lstStyle/>
          <a:p>
            <a:pPr>
              <a:spcBef>
                <a:spcPts val="1200"/>
              </a:spcBef>
            </a:pPr>
            <a:r>
              <a:rPr lang="en-GB" sz="1800" dirty="0"/>
              <a:t>RF photo-injectors are normally used to generate high-brightness electron beams</a:t>
            </a:r>
          </a:p>
          <a:p>
            <a:pPr>
              <a:spcBef>
                <a:spcPts val="1200"/>
              </a:spcBef>
            </a:pPr>
            <a:r>
              <a:rPr lang="en-US" sz="1800" dirty="0"/>
              <a:t>Electrons are produced via the photo-electric effect by a laser of a proper wavelength impinging on a photocathode mounted inside</a:t>
            </a:r>
            <a:r>
              <a:rPr lang="de-CH" sz="1800" dirty="0"/>
              <a:t> an RF </a:t>
            </a:r>
            <a:r>
              <a:rPr lang="de-CH" sz="1800" dirty="0" err="1"/>
              <a:t>gun</a:t>
            </a:r>
            <a:r>
              <a:rPr lang="de-CH" sz="1800" dirty="0"/>
              <a:t>. </a:t>
            </a:r>
          </a:p>
          <a:p>
            <a:pPr>
              <a:spcBef>
                <a:spcPts val="1200"/>
              </a:spcBef>
            </a:pPr>
            <a:r>
              <a:rPr lang="en-US" sz="1800" dirty="0"/>
              <a:t>Final energy of the electrons is of few-several </a:t>
            </a:r>
            <a:r>
              <a:rPr lang="en-US" sz="1800" dirty="0" smtClean="0"/>
              <a:t>MeV, peak current of 10-20 </a:t>
            </a:r>
            <a:r>
              <a:rPr lang="en-US" sz="1800" dirty="0"/>
              <a:t>A</a:t>
            </a:r>
            <a:endParaRPr lang="en-US" sz="1800" dirty="0" smtClean="0"/>
          </a:p>
          <a:p>
            <a:pPr>
              <a:spcBef>
                <a:spcPts val="1200"/>
              </a:spcBef>
            </a:pPr>
            <a:r>
              <a:rPr lang="en-US" sz="1800" dirty="0" smtClean="0"/>
              <a:t>Cathode material: copper,                  					     sometimes with Cs2Te 		              			          coating (higher quantum 			                  		      efficiency)</a:t>
            </a:r>
            <a:endParaRPr lang="en-US" sz="1800" dirty="0"/>
          </a:p>
        </p:txBody>
      </p:sp>
      <p:grpSp>
        <p:nvGrpSpPr>
          <p:cNvPr id="2" name="Group 1"/>
          <p:cNvGrpSpPr/>
          <p:nvPr/>
        </p:nvGrpSpPr>
        <p:grpSpPr>
          <a:xfrm>
            <a:off x="3429000" y="2895600"/>
            <a:ext cx="5340660" cy="3493313"/>
            <a:chOff x="3962400" y="3505200"/>
            <a:chExt cx="5029200" cy="3188513"/>
          </a:xfrm>
        </p:grpSpPr>
        <p:pic>
          <p:nvPicPr>
            <p:cNvPr id="1128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0"/>
              <a:ext cx="5029200" cy="318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75511" y="3821668"/>
              <a:ext cx="2167581" cy="369332"/>
            </a:xfrm>
            <a:prstGeom prst="rect">
              <a:avLst/>
            </a:prstGeom>
          </p:spPr>
          <p:txBody>
            <a:bodyPr wrap="none">
              <a:spAutoFit/>
            </a:bodyPr>
            <a:lstStyle/>
            <a:p>
              <a:r>
                <a:rPr lang="en-GB" dirty="0">
                  <a:solidFill>
                    <a:schemeClr val="bg1"/>
                  </a:solidFill>
                </a:rPr>
                <a:t>RF photo-injector</a:t>
              </a:r>
              <a:endParaRPr lang="de-CH" dirty="0">
                <a:solidFill>
                  <a:schemeClr val="bg1"/>
                </a:solidFill>
              </a:endParaRPr>
            </a:p>
          </p:txBody>
        </p:sp>
      </p:grpSp>
    </p:spTree>
    <p:extLst>
      <p:ext uri="{BB962C8B-B14F-4D97-AF65-F5344CB8AC3E}">
        <p14:creationId xmlns:p14="http://schemas.microsoft.com/office/powerpoint/2010/main" val="266949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 name="TextShape 2"/>
          <p:cNvSpPr txBox="1"/>
          <p:nvPr/>
        </p:nvSpPr>
        <p:spPr>
          <a:xfrm>
            <a:off x="63110" y="914400"/>
            <a:ext cx="8699889" cy="3048000"/>
          </a:xfrm>
          <a:prstGeom prst="rect">
            <a:avLst/>
          </a:prstGeom>
          <a:solidFill>
            <a:srgbClr val="EEEEEE"/>
          </a:solidFill>
          <a:ln>
            <a:noFill/>
          </a:ln>
        </p:spPr>
        <p:txBody>
          <a:bodyPr lIns="0" tIns="0" rIns="0" bIns="0"/>
          <a:lstStyle/>
          <a:p>
            <a:pPr marL="285750" indent="-285750">
              <a:spcBef>
                <a:spcPts val="1200"/>
              </a:spcBef>
              <a:buFont typeface="Arial" panose="020B0604020202020204" pitchFamily="34" charset="0"/>
              <a:buChar char="•"/>
            </a:pPr>
            <a:r>
              <a:rPr lang="de-CH" dirty="0"/>
              <a:t>The </a:t>
            </a:r>
            <a:r>
              <a:rPr lang="de-CH" dirty="0" err="1" smtClean="0"/>
              <a:t>accelerating</a:t>
            </a:r>
            <a:r>
              <a:rPr lang="de-CH" dirty="0" smtClean="0"/>
              <a:t> </a:t>
            </a:r>
            <a:r>
              <a:rPr lang="en-US" dirty="0" smtClean="0"/>
              <a:t>frequency </a:t>
            </a:r>
            <a:r>
              <a:rPr lang="en-US" dirty="0"/>
              <a:t>is in the GHz range. For instance, LCLS </a:t>
            </a:r>
            <a:r>
              <a:rPr lang="en-US" dirty="0" smtClean="0"/>
              <a:t>uses </a:t>
            </a:r>
            <a:r>
              <a:rPr lang="en-US" dirty="0"/>
              <a:t>S-band </a:t>
            </a:r>
            <a:r>
              <a:rPr lang="en-US" dirty="0" smtClean="0"/>
              <a:t>(~3 </a:t>
            </a:r>
            <a:r>
              <a:rPr lang="en-US" dirty="0"/>
              <a:t>GHz) </a:t>
            </a:r>
            <a:r>
              <a:rPr lang="en-US" dirty="0" smtClean="0"/>
              <a:t>while SACLA </a:t>
            </a:r>
            <a:r>
              <a:rPr lang="en-US" dirty="0"/>
              <a:t>and </a:t>
            </a:r>
            <a:r>
              <a:rPr lang="en-US" dirty="0" err="1"/>
              <a:t>SwissFEL</a:t>
            </a:r>
            <a:r>
              <a:rPr lang="en-US" dirty="0"/>
              <a:t> </a:t>
            </a:r>
            <a:r>
              <a:rPr lang="en-US" dirty="0" smtClean="0"/>
              <a:t>use </a:t>
            </a:r>
            <a:r>
              <a:rPr lang="en-US" dirty="0"/>
              <a:t>C-band </a:t>
            </a:r>
            <a:r>
              <a:rPr lang="en-US" dirty="0" smtClean="0"/>
              <a:t>(~6 </a:t>
            </a:r>
            <a:r>
              <a:rPr lang="en-US" dirty="0"/>
              <a:t>GHz). </a:t>
            </a:r>
            <a:endParaRPr lang="en-US" dirty="0" smtClean="0"/>
          </a:p>
          <a:p>
            <a:pPr marL="285750" indent="-285750">
              <a:spcBef>
                <a:spcPts val="1200"/>
              </a:spcBef>
              <a:buFont typeface="Arial" panose="020B0604020202020204" pitchFamily="34" charset="0"/>
              <a:buChar char="•"/>
            </a:pPr>
            <a:r>
              <a:rPr lang="en-US" dirty="0" smtClean="0"/>
              <a:t>Higher </a:t>
            </a:r>
            <a:r>
              <a:rPr lang="en-US" dirty="0"/>
              <a:t>frequencies permit acceleration </a:t>
            </a:r>
            <a:r>
              <a:rPr lang="en-US" dirty="0" smtClean="0"/>
              <a:t>of the </a:t>
            </a:r>
            <a:r>
              <a:rPr lang="en-US" dirty="0"/>
              <a:t>beam over shorter </a:t>
            </a:r>
            <a:r>
              <a:rPr lang="en-US" dirty="0" smtClean="0"/>
              <a:t>distances </a:t>
            </a:r>
            <a:r>
              <a:rPr lang="en-US" dirty="0" smtClean="0">
                <a:sym typeface="Wingdings" panose="05000000000000000000" pitchFamily="2" charset="2"/>
              </a:rPr>
              <a:t> </a:t>
            </a:r>
            <a:r>
              <a:rPr lang="en-US" dirty="0" smtClean="0"/>
              <a:t>more </a:t>
            </a:r>
            <a:r>
              <a:rPr lang="en-US" dirty="0"/>
              <a:t>compact </a:t>
            </a:r>
            <a:r>
              <a:rPr lang="en-US" dirty="0" err="1"/>
              <a:t>linac</a:t>
            </a:r>
            <a:r>
              <a:rPr lang="en-US" dirty="0"/>
              <a:t>. </a:t>
            </a:r>
            <a:endParaRPr lang="en-US" dirty="0" smtClean="0"/>
          </a:p>
          <a:p>
            <a:pPr marL="285750" indent="-285750">
              <a:spcBef>
                <a:spcPts val="1200"/>
              </a:spcBef>
              <a:buFont typeface="Arial" panose="020B0604020202020204" pitchFamily="34" charset="0"/>
              <a:buChar char="•"/>
            </a:pPr>
            <a:r>
              <a:rPr lang="en-US" dirty="0" smtClean="0"/>
              <a:t>The </a:t>
            </a:r>
            <a:r>
              <a:rPr lang="en-US" dirty="0" err="1"/>
              <a:t>linac</a:t>
            </a:r>
            <a:r>
              <a:rPr lang="en-US" dirty="0"/>
              <a:t> can </a:t>
            </a:r>
            <a:r>
              <a:rPr lang="en-US" dirty="0" smtClean="0"/>
              <a:t>consist of </a:t>
            </a:r>
            <a:r>
              <a:rPr lang="en-US" dirty="0"/>
              <a:t>normal-conducting RF cavities (“warm” technology) or superconducting ones (“cold” technology).</a:t>
            </a:r>
          </a:p>
          <a:p>
            <a:pPr marL="285750" indent="-285750">
              <a:spcBef>
                <a:spcPts val="1200"/>
              </a:spcBef>
              <a:buFont typeface="Arial" panose="020B0604020202020204" pitchFamily="34" charset="0"/>
              <a:buChar char="•"/>
            </a:pPr>
            <a:r>
              <a:rPr lang="en-US" dirty="0"/>
              <a:t>In the latter case, many more pulses per second can be accelerated (e.g., 27 000 pulses per second </a:t>
            </a:r>
            <a:r>
              <a:rPr lang="en-US" dirty="0" smtClean="0"/>
              <a:t>at the </a:t>
            </a:r>
            <a:r>
              <a:rPr lang="en-US" dirty="0"/>
              <a:t>European XFEL with superconducting RF compared to 100 pulses per second at </a:t>
            </a:r>
            <a:r>
              <a:rPr lang="en-US" dirty="0" err="1"/>
              <a:t>SwissFEL</a:t>
            </a:r>
            <a:r>
              <a:rPr lang="en-US" dirty="0"/>
              <a:t> </a:t>
            </a:r>
            <a:r>
              <a:rPr lang="en-US" dirty="0" smtClean="0"/>
              <a:t>with </a:t>
            </a:r>
            <a:r>
              <a:rPr lang="de-CH" dirty="0" smtClean="0"/>
              <a:t>normal </a:t>
            </a:r>
            <a:r>
              <a:rPr lang="de-CH" dirty="0"/>
              <a:t>RF).</a:t>
            </a:r>
            <a:endParaRPr lang="en-US" spc="-1" dirty="0">
              <a:solidFill>
                <a:srgbClr val="000000"/>
              </a:solidFill>
            </a:endParaRPr>
          </a:p>
        </p:txBody>
      </p:sp>
      <p:pic>
        <p:nvPicPr>
          <p:cNvPr id="12" name="Picture 11"/>
          <p:cNvPicPr/>
          <p:nvPr/>
        </p:nvPicPr>
        <p:blipFill>
          <a:blip r:embed="rId3">
            <a:extLst>
              <a:ext uri="{28A0092B-C50C-407E-A947-70E740481C1C}">
                <a14:useLocalDpi xmlns:a14="http://schemas.microsoft.com/office/drawing/2010/main"/>
              </a:ext>
            </a:extLst>
          </a:blip>
          <a:srcRect/>
          <a:stretch/>
        </p:blipFill>
        <p:spPr>
          <a:xfrm>
            <a:off x="533400" y="4114800"/>
            <a:ext cx="7948325" cy="2704920"/>
          </a:xfrm>
          <a:prstGeom prst="rect">
            <a:avLst/>
          </a:prstGeom>
          <a:ln>
            <a:noFill/>
          </a:ln>
        </p:spPr>
      </p:pic>
      <p:sp>
        <p:nvSpPr>
          <p:cNvPr id="13" name="Rectangle 2"/>
          <p:cNvSpPr txBox="1">
            <a:spLocks noChangeArrowheads="1"/>
          </p:cNvSpPr>
          <p:nvPr/>
        </p:nvSpPr>
        <p:spPr>
          <a:xfrm>
            <a:off x="457200" y="274638"/>
            <a:ext cx="8229600" cy="792162"/>
          </a:xfrm>
          <a:prstGeom prst="rect">
            <a:avLst/>
          </a:prstGeom>
        </p:spPr>
        <p:txBody>
          <a:bodyPr>
            <a:normAutofit/>
          </a:bodyPr>
          <a:lstStyle>
            <a:lvl1pPr algn="l" rtl="0" eaLnBrk="1" latinLnBrk="0" hangingPunct="1">
              <a:spcBef>
                <a:spcPct val="0"/>
              </a:spcBef>
              <a:buNone/>
              <a:defRPr kumimoji="0" sz="32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defTabSz="914400"/>
            <a:r>
              <a:rPr lang="en-US" dirty="0" err="1" smtClean="0">
                <a:ea typeface="ＭＳ Ｐゴシック" pitchFamily="-110" charset="-128"/>
                <a:cs typeface="ＭＳ Ｐゴシック" pitchFamily="-110" charset="-128"/>
              </a:rPr>
              <a:t>Linac</a:t>
            </a:r>
            <a:endParaRPr lang="en-US" dirty="0">
              <a:ea typeface="ＭＳ Ｐゴシック" pitchFamily="-110" charset="-128"/>
              <a:cs typeface="ＭＳ Ｐゴシック" pitchFamily="-110" charset="-128"/>
            </a:endParaRPr>
          </a:p>
        </p:txBody>
      </p:sp>
      <p:pic>
        <p:nvPicPr>
          <p:cNvPr id="6" name="Picture 5"/>
          <p:cNvPicPr/>
          <p:nvPr/>
        </p:nvPicPr>
        <p:blipFill>
          <a:blip r:embed="rId4"/>
          <a:stretch/>
        </p:blipFill>
        <p:spPr>
          <a:xfrm>
            <a:off x="533400" y="4640082"/>
            <a:ext cx="2431800" cy="1895760"/>
          </a:xfrm>
          <a:prstGeom prst="rect">
            <a:avLst/>
          </a:prstGeom>
          <a:ln>
            <a:noFill/>
          </a:ln>
        </p:spPr>
      </p:pic>
    </p:spTree>
    <p:extLst>
      <p:ext uri="{BB962C8B-B14F-4D97-AF65-F5344CB8AC3E}">
        <p14:creationId xmlns:p14="http://schemas.microsoft.com/office/powerpoint/2010/main" val="3974010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534400" cy="792162"/>
          </a:xfrm>
        </p:spPr>
        <p:txBody>
          <a:bodyPr>
            <a:noAutofit/>
          </a:bodyPr>
          <a:lstStyle/>
          <a:p>
            <a:pPr algn="ctr"/>
            <a:r>
              <a:rPr lang="en-US" sz="4800" dirty="0" smtClean="0">
                <a:solidFill>
                  <a:schemeClr val="tx1"/>
                </a:solidFill>
              </a:rPr>
              <a:t>Electron beam dynamics</a:t>
            </a:r>
            <a:endParaRPr lang="en-US" sz="4800" dirty="0">
              <a:solidFill>
                <a:schemeClr val="tx1"/>
              </a:solidFill>
            </a:endParaRPr>
          </a:p>
        </p:txBody>
      </p:sp>
    </p:spTree>
    <p:extLst>
      <p:ext uri="{BB962C8B-B14F-4D97-AF65-F5344CB8AC3E}">
        <p14:creationId xmlns:p14="http://schemas.microsoft.com/office/powerpoint/2010/main" val="14143838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4638"/>
            <a:ext cx="8229600" cy="792162"/>
          </a:xfrm>
        </p:spPr>
        <p:txBody>
          <a:bodyPr>
            <a:normAutofit/>
          </a:bodyPr>
          <a:lstStyle/>
          <a:p>
            <a:pPr eaLnBrk="1" hangingPunct="1"/>
            <a:r>
              <a:rPr lang="en-US" dirty="0" smtClean="0">
                <a:ea typeface="ＭＳ Ｐゴシック" pitchFamily="-110" charset="-128"/>
                <a:cs typeface="ＭＳ Ｐゴシック" pitchFamily="-110" charset="-128"/>
              </a:rPr>
              <a:t>Light sources: equilibrium</a:t>
            </a:r>
          </a:p>
        </p:txBody>
      </p:sp>
      <p:sp>
        <p:nvSpPr>
          <p:cNvPr id="9" name="TextBox 8"/>
          <p:cNvSpPr txBox="1"/>
          <p:nvPr/>
        </p:nvSpPr>
        <p:spPr>
          <a:xfrm>
            <a:off x="152400" y="1219200"/>
            <a:ext cx="8458200" cy="4108817"/>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dirty="0"/>
              <a:t>The emission of synchrotron radiation by the electrons in the storage ring gives rise to both </a:t>
            </a:r>
            <a:r>
              <a:rPr lang="en-US" b="1" dirty="0" smtClean="0"/>
              <a:t>radiation damping </a:t>
            </a:r>
            <a:r>
              <a:rPr lang="en-US" dirty="0"/>
              <a:t>and </a:t>
            </a:r>
            <a:r>
              <a:rPr lang="en-US" b="1" dirty="0"/>
              <a:t>quantum excitation</a:t>
            </a:r>
            <a:r>
              <a:rPr lang="en-US" dirty="0"/>
              <a:t>. </a:t>
            </a:r>
            <a:endParaRPr lang="en-US" dirty="0" smtClean="0"/>
          </a:p>
          <a:p>
            <a:pPr marL="285750" indent="-285750">
              <a:spcBef>
                <a:spcPts val="1800"/>
              </a:spcBef>
              <a:buFont typeface="Arial" panose="020B0604020202020204" pitchFamily="34" charset="0"/>
              <a:buChar char="•"/>
            </a:pPr>
            <a:r>
              <a:rPr lang="en-US" dirty="0" smtClean="0"/>
              <a:t>Classical </a:t>
            </a:r>
            <a:r>
              <a:rPr lang="en-US" dirty="0"/>
              <a:t>radiation damping is related to the </a:t>
            </a:r>
            <a:r>
              <a:rPr lang="en-US" dirty="0" smtClean="0"/>
              <a:t>continuous loss </a:t>
            </a:r>
            <a:r>
              <a:rPr lang="en-US" dirty="0"/>
              <a:t>of energy of the electrons in bending magnets and </a:t>
            </a:r>
            <a:r>
              <a:rPr lang="en-US" dirty="0" err="1" smtClean="0"/>
              <a:t>undulators</a:t>
            </a:r>
            <a:r>
              <a:rPr lang="en-US" dirty="0" smtClean="0"/>
              <a:t> </a:t>
            </a:r>
            <a:r>
              <a:rPr lang="en-US" dirty="0"/>
              <a:t>and its </a:t>
            </a:r>
            <a:r>
              <a:rPr lang="en-US" dirty="0" smtClean="0"/>
              <a:t>compensation in </a:t>
            </a:r>
            <a:r>
              <a:rPr lang="en-US" dirty="0"/>
              <a:t>the RF cavities. </a:t>
            </a:r>
            <a:endParaRPr lang="en-US" dirty="0" smtClean="0"/>
          </a:p>
          <a:p>
            <a:pPr marL="285750" indent="-285750">
              <a:spcBef>
                <a:spcPts val="1800"/>
              </a:spcBef>
              <a:buFont typeface="Arial" panose="020B0604020202020204" pitchFamily="34" charset="0"/>
              <a:buChar char="•"/>
            </a:pPr>
            <a:r>
              <a:rPr lang="en-US" dirty="0" smtClean="0"/>
              <a:t>Energy </a:t>
            </a:r>
            <a:r>
              <a:rPr lang="en-US" dirty="0"/>
              <a:t>is also lost in discrete units or “quanta,” i.e., photons </a:t>
            </a:r>
            <a:r>
              <a:rPr lang="en-US" dirty="0" smtClean="0"/>
              <a:t>whose energy </a:t>
            </a:r>
            <a:r>
              <a:rPr lang="en-US" dirty="0"/>
              <a:t>and time of emission vary randomly. This randomness </a:t>
            </a:r>
            <a:r>
              <a:rPr lang="en-US" dirty="0" smtClean="0"/>
              <a:t>introduces </a:t>
            </a:r>
            <a:r>
              <a:rPr lang="en-US" dirty="0"/>
              <a:t>a type of noise or </a:t>
            </a:r>
            <a:r>
              <a:rPr lang="en-US" dirty="0" smtClean="0"/>
              <a:t>diffusion, causing </a:t>
            </a:r>
            <a:r>
              <a:rPr lang="en-US" dirty="0"/>
              <a:t>a growth of the oscillation amplitudes of the electrons. </a:t>
            </a:r>
            <a:endParaRPr lang="en-US" dirty="0" smtClean="0"/>
          </a:p>
          <a:p>
            <a:pPr marL="285750" indent="-285750">
              <a:spcBef>
                <a:spcPts val="1800"/>
              </a:spcBef>
              <a:buFont typeface="Arial" panose="020B0604020202020204" pitchFamily="34" charset="0"/>
              <a:buChar char="•"/>
            </a:pPr>
            <a:r>
              <a:rPr lang="en-US" b="1" dirty="0" smtClean="0"/>
              <a:t>The </a:t>
            </a:r>
            <a:r>
              <a:rPr lang="en-US" b="1" dirty="0"/>
              <a:t>distribution of the electrons in </a:t>
            </a:r>
            <a:r>
              <a:rPr lang="en-US" b="1" dirty="0" smtClean="0"/>
              <a:t>the storage </a:t>
            </a:r>
            <a:r>
              <a:rPr lang="en-US" b="1" dirty="0"/>
              <a:t>ring, (i.e., emittance, pulse duration and energy spread), are determined by the </a:t>
            </a:r>
            <a:r>
              <a:rPr lang="en-US" b="1" dirty="0" smtClean="0"/>
              <a:t>equilibrium between </a:t>
            </a:r>
            <a:r>
              <a:rPr lang="en-US" b="1" dirty="0"/>
              <a:t>radiation damping and quantum excitation.</a:t>
            </a:r>
            <a:endParaRPr lang="de-CH" b="1" dirty="0"/>
          </a:p>
        </p:txBody>
      </p:sp>
    </p:spTree>
    <p:extLst>
      <p:ext uri="{BB962C8B-B14F-4D97-AF65-F5344CB8AC3E}">
        <p14:creationId xmlns:p14="http://schemas.microsoft.com/office/powerpoint/2010/main" val="5251540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4638"/>
            <a:ext cx="8229600" cy="792162"/>
          </a:xfrm>
        </p:spPr>
        <p:txBody>
          <a:bodyPr>
            <a:normAutofit/>
          </a:bodyPr>
          <a:lstStyle/>
          <a:p>
            <a:pPr eaLnBrk="1" hangingPunct="1"/>
            <a:r>
              <a:rPr lang="en-US" dirty="0" smtClean="0">
                <a:ea typeface="ＭＳ Ｐゴシック" pitchFamily="-110" charset="-128"/>
                <a:cs typeface="ＭＳ Ｐゴシック" pitchFamily="-110" charset="-128"/>
              </a:rPr>
              <a:t>Equilibrium transverse emittance</a:t>
            </a:r>
          </a:p>
        </p:txBody>
      </p:sp>
      <p:sp>
        <p:nvSpPr>
          <p:cNvPr id="9" name="TextBox 8"/>
          <p:cNvSpPr txBox="1"/>
          <p:nvPr/>
        </p:nvSpPr>
        <p:spPr>
          <a:xfrm>
            <a:off x="76200" y="1219200"/>
            <a:ext cx="4114800" cy="2031325"/>
          </a:xfrm>
          <a:prstGeom prst="rect">
            <a:avLst/>
          </a:prstGeom>
          <a:noFill/>
        </p:spPr>
        <p:txBody>
          <a:bodyPr wrap="square" rtlCol="0">
            <a:spAutoFit/>
          </a:bodyPr>
          <a:lstStyle/>
          <a:p>
            <a:r>
              <a:rPr lang="en-US" dirty="0"/>
              <a:t>The continuous emission of </a:t>
            </a:r>
            <a:r>
              <a:rPr lang="en-US" dirty="0" smtClean="0"/>
              <a:t>SR causes </a:t>
            </a:r>
            <a:r>
              <a:rPr lang="en-US" dirty="0"/>
              <a:t>a momentum reduction in both </a:t>
            </a:r>
            <a:r>
              <a:rPr lang="en-US" dirty="0" smtClean="0"/>
              <a:t>longitudinal and </a:t>
            </a:r>
            <a:r>
              <a:rPr lang="en-US" dirty="0"/>
              <a:t>transverse directions. The RF cavities restore only the longitudinal </a:t>
            </a:r>
            <a:r>
              <a:rPr lang="en-US" dirty="0" smtClean="0"/>
              <a:t>momentum</a:t>
            </a:r>
            <a:r>
              <a:rPr lang="en-US" dirty="0"/>
              <a:t> </a:t>
            </a:r>
            <a:r>
              <a:rPr lang="en-US" dirty="0" smtClean="0">
                <a:sym typeface="Wingdings" panose="05000000000000000000" pitchFamily="2" charset="2"/>
              </a:rPr>
              <a:t></a:t>
            </a:r>
            <a:r>
              <a:rPr lang="en-US" dirty="0" smtClean="0"/>
              <a:t> the transverse momenta </a:t>
            </a:r>
            <a:r>
              <a:rPr lang="en-US" dirty="0"/>
              <a:t>and </a:t>
            </a:r>
            <a:r>
              <a:rPr lang="en-US" dirty="0" smtClean="0"/>
              <a:t>the </a:t>
            </a:r>
            <a:r>
              <a:rPr lang="en-US" dirty="0"/>
              <a:t>emittance are reduced. </a:t>
            </a:r>
            <a:endParaRPr lang="en-US" dirty="0" smtClean="0"/>
          </a:p>
        </p:txBody>
      </p:sp>
      <p:pic>
        <p:nvPicPr>
          <p:cNvPr id="2" name="Picture 1"/>
          <p:cNvPicPr>
            <a:picLocks noChangeAspect="1"/>
          </p:cNvPicPr>
          <p:nvPr/>
        </p:nvPicPr>
        <p:blipFill>
          <a:blip r:embed="rId2"/>
          <a:stretch>
            <a:fillRect/>
          </a:stretch>
        </p:blipFill>
        <p:spPr>
          <a:xfrm>
            <a:off x="69388" y="3429000"/>
            <a:ext cx="8998412" cy="3245017"/>
          </a:xfrm>
          <a:prstGeom prst="rect">
            <a:avLst/>
          </a:prstGeom>
        </p:spPr>
      </p:pic>
      <p:sp>
        <p:nvSpPr>
          <p:cNvPr id="5" name="TextBox 4"/>
          <p:cNvSpPr txBox="1"/>
          <p:nvPr/>
        </p:nvSpPr>
        <p:spPr>
          <a:xfrm>
            <a:off x="5181600" y="1318736"/>
            <a:ext cx="3886200" cy="1754326"/>
          </a:xfrm>
          <a:prstGeom prst="rect">
            <a:avLst/>
          </a:prstGeom>
          <a:noFill/>
        </p:spPr>
        <p:txBody>
          <a:bodyPr wrap="square" rtlCol="0">
            <a:spAutoFit/>
          </a:bodyPr>
          <a:lstStyle/>
          <a:p>
            <a:r>
              <a:rPr lang="en-US" dirty="0" smtClean="0"/>
              <a:t>Due </a:t>
            </a:r>
            <a:r>
              <a:rPr lang="en-US" dirty="0"/>
              <a:t>to quantum emission </a:t>
            </a:r>
            <a:r>
              <a:rPr lang="en-US" dirty="0" smtClean="0"/>
              <a:t>of radiation</a:t>
            </a:r>
            <a:r>
              <a:rPr lang="en-US" dirty="0"/>
              <a:t>, some electrons lose energy and follow different paths due to the finite dispersion in the lattice, </a:t>
            </a:r>
            <a:r>
              <a:rPr lang="en-US" dirty="0" smtClean="0"/>
              <a:t>causing</a:t>
            </a:r>
            <a:r>
              <a:rPr lang="en-US" dirty="0"/>
              <a:t> </a:t>
            </a:r>
            <a:r>
              <a:rPr lang="de-CH" dirty="0" err="1" smtClean="0"/>
              <a:t>the</a:t>
            </a:r>
            <a:r>
              <a:rPr lang="de-CH" dirty="0" smtClean="0"/>
              <a:t> </a:t>
            </a:r>
            <a:r>
              <a:rPr lang="de-CH" dirty="0" err="1"/>
              <a:t>emittance</a:t>
            </a:r>
            <a:r>
              <a:rPr lang="de-CH" dirty="0"/>
              <a:t> </a:t>
            </a:r>
            <a:r>
              <a:rPr lang="de-CH" dirty="0" err="1"/>
              <a:t>to</a:t>
            </a:r>
            <a:r>
              <a:rPr lang="de-CH" dirty="0"/>
              <a:t> </a:t>
            </a:r>
            <a:r>
              <a:rPr lang="de-CH" dirty="0" err="1"/>
              <a:t>increase</a:t>
            </a:r>
            <a:r>
              <a:rPr lang="de-CH" dirty="0"/>
              <a:t>.</a:t>
            </a:r>
            <a:endParaRPr lang="en-US" dirty="0" smtClean="0"/>
          </a:p>
        </p:txBody>
      </p:sp>
    </p:spTree>
    <p:extLst>
      <p:ext uri="{BB962C8B-B14F-4D97-AF65-F5344CB8AC3E}">
        <p14:creationId xmlns:p14="http://schemas.microsoft.com/office/powerpoint/2010/main" val="25150261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4638"/>
            <a:ext cx="8229600" cy="792162"/>
          </a:xfrm>
        </p:spPr>
        <p:txBody>
          <a:bodyPr>
            <a:normAutofit/>
          </a:bodyPr>
          <a:lstStyle/>
          <a:p>
            <a:pPr eaLnBrk="1" hangingPunct="1"/>
            <a:r>
              <a:rPr lang="en-US" dirty="0" smtClean="0">
                <a:ea typeface="ＭＳ Ｐゴシック" pitchFamily="-110" charset="-128"/>
                <a:cs typeface="ＭＳ Ｐゴシック" pitchFamily="-110" charset="-128"/>
              </a:rPr>
              <a:t>Other properties</a:t>
            </a:r>
          </a:p>
        </p:txBody>
      </p:sp>
      <p:sp>
        <p:nvSpPr>
          <p:cNvPr id="9" name="TextBox 8"/>
          <p:cNvSpPr txBox="1"/>
          <p:nvPr/>
        </p:nvSpPr>
        <p:spPr>
          <a:xfrm>
            <a:off x="152399" y="914400"/>
            <a:ext cx="8840875" cy="521168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b="1" dirty="0" smtClean="0"/>
              <a:t>Vertical emittance</a:t>
            </a:r>
            <a:r>
              <a:rPr lang="en-US" dirty="0"/>
              <a:t>. </a:t>
            </a:r>
            <a:endParaRPr lang="en-US" dirty="0" smtClean="0"/>
          </a:p>
          <a:p>
            <a:pPr marL="742950" lvl="1" indent="-285750">
              <a:buFont typeface="Arial" panose="020B0604020202020204" pitchFamily="34" charset="0"/>
              <a:buChar char="•"/>
            </a:pPr>
            <a:r>
              <a:rPr lang="en-US" dirty="0" smtClean="0"/>
              <a:t>The theoretical vertical dispersion </a:t>
            </a:r>
            <a:r>
              <a:rPr lang="en-US" dirty="0"/>
              <a:t>is zero, since the design dispersion </a:t>
            </a:r>
            <a:r>
              <a:rPr lang="en-US" dirty="0" smtClean="0"/>
              <a:t>is </a:t>
            </a:r>
            <a:r>
              <a:rPr lang="en-US" dirty="0"/>
              <a:t>only </a:t>
            </a:r>
            <a:r>
              <a:rPr lang="en-US" dirty="0" smtClean="0"/>
              <a:t>horizontal.</a:t>
            </a:r>
          </a:p>
          <a:p>
            <a:pPr marL="742950" lvl="1" indent="-285750">
              <a:buFont typeface="Arial" panose="020B0604020202020204" pitchFamily="34" charset="0"/>
              <a:buChar char="•"/>
            </a:pPr>
            <a:r>
              <a:rPr lang="en-US" dirty="0" smtClean="0"/>
              <a:t>In </a:t>
            </a:r>
            <a:r>
              <a:rPr lang="en-US" dirty="0"/>
              <a:t>practice, </a:t>
            </a:r>
            <a:r>
              <a:rPr lang="en-US" dirty="0" smtClean="0"/>
              <a:t>the emittance is </a:t>
            </a:r>
            <a:r>
              <a:rPr lang="en-US" dirty="0"/>
              <a:t>dominated by magnet alignment errors. </a:t>
            </a:r>
            <a:r>
              <a:rPr lang="en-US" dirty="0" smtClean="0"/>
              <a:t>Third-generation machines </a:t>
            </a:r>
            <a:r>
              <a:rPr lang="en-US" dirty="0"/>
              <a:t>typically achieve vertical </a:t>
            </a:r>
            <a:r>
              <a:rPr lang="en-US" dirty="0" smtClean="0"/>
              <a:t>emittances on </a:t>
            </a:r>
            <a:r>
              <a:rPr lang="en-US" dirty="0"/>
              <a:t>the order of 1% or less of the </a:t>
            </a:r>
            <a:r>
              <a:rPr lang="en-US" dirty="0" smtClean="0"/>
              <a:t>horizontal emittance</a:t>
            </a:r>
            <a:r>
              <a:rPr lang="en-US" dirty="0"/>
              <a:t>. </a:t>
            </a:r>
            <a:r>
              <a:rPr lang="en-US" dirty="0" smtClean="0"/>
              <a:t>SLS example</a:t>
            </a:r>
            <a:r>
              <a:rPr lang="en-US" dirty="0"/>
              <a:t>:</a:t>
            </a:r>
            <a:r>
              <a:rPr lang="en-US" dirty="0" smtClean="0"/>
              <a:t> 1 pm. </a:t>
            </a:r>
            <a:endParaRPr lang="de-CH" dirty="0"/>
          </a:p>
          <a:p>
            <a:pPr marL="285750" indent="-285750">
              <a:spcBef>
                <a:spcPts val="800"/>
              </a:spcBef>
              <a:buFont typeface="Arial" panose="020B0604020202020204" pitchFamily="34" charset="0"/>
              <a:buChar char="•"/>
            </a:pPr>
            <a:r>
              <a:rPr lang="en-US" dirty="0"/>
              <a:t>The </a:t>
            </a:r>
            <a:r>
              <a:rPr lang="en-US" b="1" dirty="0"/>
              <a:t>bunch length </a:t>
            </a:r>
            <a:r>
              <a:rPr lang="en-US" dirty="0"/>
              <a:t>and the </a:t>
            </a:r>
            <a:r>
              <a:rPr lang="en-US" b="1" dirty="0"/>
              <a:t>energy spread </a:t>
            </a:r>
            <a:r>
              <a:rPr lang="en-US" dirty="0"/>
              <a:t>of the electrons are also the result of the </a:t>
            </a:r>
            <a:r>
              <a:rPr lang="en-US" dirty="0" smtClean="0"/>
              <a:t>equilibrium between </a:t>
            </a:r>
            <a:r>
              <a:rPr lang="en-US" dirty="0"/>
              <a:t>radiation damping and quantum excitation. </a:t>
            </a:r>
            <a:r>
              <a:rPr lang="en-US" dirty="0" smtClean="0"/>
              <a:t>Bunches </a:t>
            </a:r>
            <a:r>
              <a:rPr lang="en-US" dirty="0"/>
              <a:t>are typically a few mm long, while </a:t>
            </a:r>
            <a:r>
              <a:rPr lang="en-US" dirty="0" smtClean="0"/>
              <a:t>relative energy </a:t>
            </a:r>
            <a:r>
              <a:rPr lang="en-US" dirty="0"/>
              <a:t>spreads are usually at the 0.1% level. </a:t>
            </a:r>
            <a:endParaRPr lang="en-US" dirty="0" smtClean="0"/>
          </a:p>
          <a:p>
            <a:pPr marL="285750" indent="-285750">
              <a:spcBef>
                <a:spcPts val="800"/>
              </a:spcBef>
              <a:buFont typeface="Arial" panose="020B0604020202020204" pitchFamily="34" charset="0"/>
              <a:buChar char="•"/>
            </a:pPr>
            <a:r>
              <a:rPr lang="en-US" dirty="0" smtClean="0"/>
              <a:t>The </a:t>
            </a:r>
            <a:r>
              <a:rPr lang="en-US" dirty="0"/>
              <a:t>accumulated </a:t>
            </a:r>
            <a:r>
              <a:rPr lang="en-US" b="1" dirty="0"/>
              <a:t>currents</a:t>
            </a:r>
            <a:r>
              <a:rPr lang="en-US" dirty="0"/>
              <a:t> typically amount to a few </a:t>
            </a:r>
            <a:r>
              <a:rPr lang="en-US" dirty="0" smtClean="0"/>
              <a:t>hundred mA </a:t>
            </a:r>
            <a:r>
              <a:rPr lang="en-US" dirty="0"/>
              <a:t>(averaged over a full turn). </a:t>
            </a:r>
            <a:endParaRPr lang="en-US" dirty="0" smtClean="0"/>
          </a:p>
          <a:p>
            <a:pPr marL="285750" indent="-285750">
              <a:spcBef>
                <a:spcPts val="800"/>
              </a:spcBef>
              <a:buFont typeface="Arial" panose="020B0604020202020204" pitchFamily="34" charset="0"/>
              <a:buChar char="•"/>
            </a:pPr>
            <a:r>
              <a:rPr lang="en-US" dirty="0" smtClean="0"/>
              <a:t>Synchrotrons </a:t>
            </a:r>
            <a:r>
              <a:rPr lang="en-US" dirty="0"/>
              <a:t>operate at relatively high bunch </a:t>
            </a:r>
            <a:r>
              <a:rPr lang="en-US" b="1" dirty="0" smtClean="0"/>
              <a:t>frequencies</a:t>
            </a:r>
            <a:r>
              <a:rPr lang="en-US" dirty="0" smtClean="0"/>
              <a:t>. For example</a:t>
            </a:r>
            <a:r>
              <a:rPr lang="en-US" dirty="0"/>
              <a:t>, </a:t>
            </a:r>
            <a:r>
              <a:rPr lang="en-US" dirty="0" smtClean="0"/>
              <a:t>SLS </a:t>
            </a:r>
            <a:r>
              <a:rPr lang="en-US" dirty="0"/>
              <a:t>works with a 500 MHz repetition </a:t>
            </a:r>
            <a:r>
              <a:rPr lang="en-US" dirty="0" smtClean="0"/>
              <a:t>rate</a:t>
            </a:r>
            <a:r>
              <a:rPr lang="en-US" dirty="0"/>
              <a:t>.</a:t>
            </a:r>
            <a:r>
              <a:rPr lang="en-US" dirty="0" smtClean="0"/>
              <a:t> </a:t>
            </a:r>
          </a:p>
          <a:p>
            <a:pPr marL="285750" indent="-285750">
              <a:spcBef>
                <a:spcPts val="800"/>
              </a:spcBef>
              <a:buFont typeface="Arial" panose="020B0604020202020204" pitchFamily="34" charset="0"/>
              <a:buChar char="•"/>
            </a:pPr>
            <a:r>
              <a:rPr lang="en-US" dirty="0" smtClean="0"/>
              <a:t>The design and </a:t>
            </a:r>
            <a:r>
              <a:rPr lang="en-US" dirty="0"/>
              <a:t>operation optimization of synchrotron light sources includes addressing many </a:t>
            </a:r>
            <a:r>
              <a:rPr lang="en-US" dirty="0" smtClean="0"/>
              <a:t>issues </a:t>
            </a:r>
            <a:r>
              <a:rPr lang="en-US" dirty="0"/>
              <a:t>such </a:t>
            </a:r>
            <a:r>
              <a:rPr lang="en-US" dirty="0" smtClean="0"/>
              <a:t>as chromaticity </a:t>
            </a:r>
            <a:r>
              <a:rPr lang="en-US" dirty="0"/>
              <a:t>correction and the optimization of beam lifetime and dynamic </a:t>
            </a:r>
            <a:r>
              <a:rPr lang="en-US" dirty="0" smtClean="0"/>
              <a:t>aperture.</a:t>
            </a:r>
          </a:p>
        </p:txBody>
      </p:sp>
    </p:spTree>
    <p:extLst>
      <p:ext uri="{BB962C8B-B14F-4D97-AF65-F5344CB8AC3E}">
        <p14:creationId xmlns:p14="http://schemas.microsoft.com/office/powerpoint/2010/main" val="20770338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FEL beam dynamics</a:t>
            </a:r>
            <a:endParaRPr lang="en-GB" dirty="0"/>
          </a:p>
        </p:txBody>
      </p:sp>
      <p:sp>
        <p:nvSpPr>
          <p:cNvPr id="23" name="Content Placeholder 1"/>
          <p:cNvSpPr>
            <a:spLocks noGrp="1"/>
          </p:cNvSpPr>
          <p:nvPr>
            <p:ph idx="1"/>
          </p:nvPr>
        </p:nvSpPr>
        <p:spPr>
          <a:xfrm>
            <a:off x="-89519" y="1143000"/>
            <a:ext cx="9004919" cy="4724400"/>
          </a:xfrm>
        </p:spPr>
        <p:txBody>
          <a:bodyPr>
            <a:noAutofit/>
          </a:bodyPr>
          <a:lstStyle/>
          <a:p>
            <a:pPr>
              <a:spcBef>
                <a:spcPts val="1200"/>
              </a:spcBef>
            </a:pPr>
            <a:r>
              <a:rPr lang="en-US" sz="1800" dirty="0"/>
              <a:t>In </a:t>
            </a:r>
            <a:r>
              <a:rPr lang="en-US" sz="1800" dirty="0" err="1"/>
              <a:t>linac</a:t>
            </a:r>
            <a:r>
              <a:rPr lang="en-US" sz="1800" dirty="0"/>
              <a:t>-based X-ray </a:t>
            </a:r>
            <a:r>
              <a:rPr lang="en-US" sz="1800" dirty="0" smtClean="0"/>
              <a:t>FELs the </a:t>
            </a:r>
            <a:r>
              <a:rPr lang="en-US" sz="1800" dirty="0"/>
              <a:t>electron beam properties are not the </a:t>
            </a:r>
            <a:r>
              <a:rPr lang="en-US" sz="1800" dirty="0" smtClean="0"/>
              <a:t>result of </a:t>
            </a:r>
            <a:r>
              <a:rPr lang="en-US" sz="1800" dirty="0"/>
              <a:t>an equilibrium due to the emission of synchrotron radiation as in circular accelerators. </a:t>
            </a:r>
            <a:endParaRPr lang="en-US" sz="1800" dirty="0" smtClean="0"/>
          </a:p>
          <a:p>
            <a:pPr>
              <a:spcBef>
                <a:spcPts val="1200"/>
              </a:spcBef>
            </a:pPr>
            <a:r>
              <a:rPr lang="en-US" sz="1800" dirty="0" smtClean="0"/>
              <a:t>The properties </a:t>
            </a:r>
            <a:r>
              <a:rPr lang="en-US" sz="1800" dirty="0"/>
              <a:t>are defined at the electron source, i.e., the RF </a:t>
            </a:r>
            <a:r>
              <a:rPr lang="en-US" sz="1800" dirty="0" err="1"/>
              <a:t>photoinjector</a:t>
            </a:r>
            <a:r>
              <a:rPr lang="en-US" sz="1800" dirty="0"/>
              <a:t>. </a:t>
            </a:r>
            <a:endParaRPr lang="en-US" sz="1800" dirty="0" smtClean="0"/>
          </a:p>
          <a:p>
            <a:pPr>
              <a:spcBef>
                <a:spcPts val="1200"/>
              </a:spcBef>
            </a:pPr>
            <a:r>
              <a:rPr lang="en-US" sz="1800" dirty="0" smtClean="0"/>
              <a:t>The </a:t>
            </a:r>
            <a:r>
              <a:rPr lang="en-US" sz="1800" dirty="0"/>
              <a:t>normalized emittances </a:t>
            </a:r>
            <a:r>
              <a:rPr lang="en-US" sz="1800" dirty="0" smtClean="0"/>
              <a:t>will ideally </a:t>
            </a:r>
            <a:r>
              <a:rPr lang="en-US" sz="1800" dirty="0"/>
              <a:t>be preserved through the </a:t>
            </a:r>
            <a:r>
              <a:rPr lang="en-US" sz="1800" dirty="0" err="1"/>
              <a:t>linac</a:t>
            </a:r>
            <a:r>
              <a:rPr lang="en-US" sz="1800" dirty="0"/>
              <a:t> according to </a:t>
            </a:r>
            <a:r>
              <a:rPr lang="en-US" sz="1800" dirty="0" err="1"/>
              <a:t>Liouville’s</a:t>
            </a:r>
            <a:r>
              <a:rPr lang="en-US" sz="1800" dirty="0"/>
              <a:t> theorem</a:t>
            </a:r>
            <a:r>
              <a:rPr lang="en-US" sz="1800" dirty="0" smtClean="0"/>
              <a:t>. </a:t>
            </a:r>
            <a:r>
              <a:rPr lang="en-US" sz="1800" dirty="0" err="1"/>
              <a:t>Liouville’s</a:t>
            </a:r>
            <a:r>
              <a:rPr lang="en-US" sz="1800" dirty="0"/>
              <a:t> </a:t>
            </a:r>
            <a:r>
              <a:rPr lang="en-US" sz="1800" dirty="0" smtClean="0"/>
              <a:t>theorem will </a:t>
            </a:r>
            <a:r>
              <a:rPr lang="en-US" sz="1800" dirty="0"/>
              <a:t>not be fulfilled and the beam emittances will be increased in the presence of some </a:t>
            </a:r>
            <a:r>
              <a:rPr lang="en-US" sz="1800" dirty="0" smtClean="0"/>
              <a:t>deteriorating stochastic </a:t>
            </a:r>
            <a:r>
              <a:rPr lang="en-US" sz="1800" dirty="0"/>
              <a:t>effects such as intra-beam scattering, non-linear space-charge forces or emission of </a:t>
            </a:r>
            <a:r>
              <a:rPr lang="en-US" sz="1800" dirty="0" smtClean="0"/>
              <a:t>coherent synchrotron </a:t>
            </a:r>
            <a:r>
              <a:rPr lang="en-US" sz="1800" dirty="0"/>
              <a:t>radiation. </a:t>
            </a:r>
            <a:endParaRPr lang="en-US" sz="1800" dirty="0" smtClean="0"/>
          </a:p>
          <a:p>
            <a:pPr>
              <a:spcBef>
                <a:spcPts val="1200"/>
              </a:spcBef>
            </a:pPr>
            <a:r>
              <a:rPr lang="en-US" sz="1800" dirty="0" smtClean="0"/>
              <a:t>The </a:t>
            </a:r>
            <a:r>
              <a:rPr lang="en-US" sz="1800" dirty="0"/>
              <a:t>main goal in designing and operating an FEL facility </a:t>
            </a:r>
            <a:r>
              <a:rPr lang="en-US" sz="1800" dirty="0" smtClean="0"/>
              <a:t>is:</a:t>
            </a:r>
          </a:p>
          <a:p>
            <a:pPr marL="736092" lvl="1" indent="-342900">
              <a:spcBef>
                <a:spcPts val="1200"/>
              </a:spcBef>
              <a:buFont typeface="+mj-lt"/>
              <a:buAutoNum type="arabicPeriod"/>
            </a:pPr>
            <a:r>
              <a:rPr lang="en-US" sz="1800" dirty="0"/>
              <a:t>P</a:t>
            </a:r>
            <a:r>
              <a:rPr lang="en-US" sz="1800" dirty="0" smtClean="0"/>
              <a:t>roduce </a:t>
            </a:r>
            <a:r>
              <a:rPr lang="en-US" sz="1800" dirty="0"/>
              <a:t>a </a:t>
            </a:r>
            <a:r>
              <a:rPr lang="en-US" sz="1800" dirty="0" smtClean="0"/>
              <a:t>high-brightness</a:t>
            </a:r>
            <a:r>
              <a:rPr lang="en-US" sz="1800" dirty="0"/>
              <a:t> </a:t>
            </a:r>
            <a:r>
              <a:rPr lang="en-US" sz="1800" dirty="0" smtClean="0"/>
              <a:t>electron </a:t>
            </a:r>
            <a:r>
              <a:rPr lang="en-US" sz="1800" dirty="0"/>
              <a:t>beam at the </a:t>
            </a:r>
            <a:r>
              <a:rPr lang="en-US" sz="1800" dirty="0" smtClean="0"/>
              <a:t>injector</a:t>
            </a:r>
          </a:p>
          <a:p>
            <a:pPr marL="736092" lvl="1" indent="-342900">
              <a:spcBef>
                <a:spcPts val="1200"/>
              </a:spcBef>
              <a:buFont typeface="+mj-lt"/>
              <a:buAutoNum type="arabicPeriod"/>
            </a:pPr>
            <a:r>
              <a:rPr lang="en-US" sz="1800" dirty="0" smtClean="0"/>
              <a:t>Accelerate </a:t>
            </a:r>
            <a:r>
              <a:rPr lang="en-US" sz="1800" dirty="0"/>
              <a:t>and compress </a:t>
            </a:r>
            <a:r>
              <a:rPr lang="en-US" sz="1800" dirty="0" smtClean="0"/>
              <a:t>the beam </a:t>
            </a:r>
            <a:r>
              <a:rPr lang="en-US" sz="1800" dirty="0"/>
              <a:t>in the </a:t>
            </a:r>
            <a:r>
              <a:rPr lang="en-US" sz="1800" dirty="0" err="1"/>
              <a:t>linac</a:t>
            </a:r>
            <a:r>
              <a:rPr lang="en-US" sz="1800" dirty="0"/>
              <a:t> while preserving </a:t>
            </a:r>
            <a:r>
              <a:rPr lang="en-US" sz="1800" dirty="0" smtClean="0"/>
              <a:t>its quality </a:t>
            </a:r>
            <a:r>
              <a:rPr lang="en-US" sz="1800" dirty="0"/>
              <a:t>as much as possible</a:t>
            </a:r>
            <a:r>
              <a:rPr lang="en-US" sz="1800" dirty="0" smtClean="0"/>
              <a:t>.</a:t>
            </a:r>
            <a:endParaRPr lang="en-US" sz="1800" dirty="0"/>
          </a:p>
        </p:txBody>
      </p:sp>
    </p:spTree>
    <p:extLst>
      <p:ext uri="{BB962C8B-B14F-4D97-AF65-F5344CB8AC3E}">
        <p14:creationId xmlns:p14="http://schemas.microsoft.com/office/powerpoint/2010/main" val="40562375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Emittance optimization in RF </a:t>
            </a:r>
            <a:r>
              <a:rPr lang="en-GB" dirty="0" err="1" smtClean="0"/>
              <a:t>photoinjectors</a:t>
            </a:r>
            <a:endParaRPr lang="en-GB" dirty="0"/>
          </a:p>
        </p:txBody>
      </p:sp>
      <p:sp>
        <p:nvSpPr>
          <p:cNvPr id="23" name="Content Placeholder 1"/>
          <p:cNvSpPr>
            <a:spLocks noGrp="1"/>
          </p:cNvSpPr>
          <p:nvPr>
            <p:ph idx="1"/>
          </p:nvPr>
        </p:nvSpPr>
        <p:spPr>
          <a:xfrm>
            <a:off x="139081" y="990600"/>
            <a:ext cx="9004919" cy="4724400"/>
          </a:xfrm>
        </p:spPr>
        <p:txBody>
          <a:bodyPr>
            <a:noAutofit/>
          </a:bodyPr>
          <a:lstStyle/>
          <a:p>
            <a:pPr>
              <a:spcBef>
                <a:spcPts val="1200"/>
              </a:spcBef>
            </a:pPr>
            <a:r>
              <a:rPr lang="en-US" sz="1800" dirty="0" smtClean="0"/>
              <a:t>The RF </a:t>
            </a:r>
            <a:r>
              <a:rPr lang="en-US" sz="1800" dirty="0" err="1" smtClean="0"/>
              <a:t>photoinjector</a:t>
            </a:r>
            <a:r>
              <a:rPr lang="en-US" sz="1800" dirty="0" smtClean="0"/>
              <a:t> produces electron beams with typical energies between 5 and 10 MeV, peak currents of 10–20 A, low normalized emittances (</a:t>
            </a:r>
            <a:r>
              <a:rPr lang="en-US" sz="1800" dirty="0" smtClean="0">
                <a:sym typeface="Symbol" panose="05050102010706020507" pitchFamily="18" charset="2"/>
              </a:rPr>
              <a:t>m</a:t>
            </a:r>
            <a:r>
              <a:rPr lang="en-US" sz="1800" dirty="0" smtClean="0"/>
              <a:t> or below) and energy spreads of few </a:t>
            </a:r>
            <a:r>
              <a:rPr lang="en-US" sz="1800" dirty="0" err="1"/>
              <a:t>keV</a:t>
            </a:r>
            <a:r>
              <a:rPr lang="en-US" sz="1800" dirty="0"/>
              <a:t>. </a:t>
            </a:r>
            <a:endParaRPr lang="en-US" sz="1800" dirty="0" smtClean="0"/>
          </a:p>
          <a:p>
            <a:pPr>
              <a:spcBef>
                <a:spcPts val="1200"/>
              </a:spcBef>
            </a:pPr>
            <a:r>
              <a:rPr lang="en-US" sz="1800" dirty="0" smtClean="0"/>
              <a:t>The </a:t>
            </a:r>
            <a:r>
              <a:rPr lang="en-US" sz="1800" dirty="0"/>
              <a:t>emittance of the source is determined by three different </a:t>
            </a:r>
            <a:r>
              <a:rPr lang="en-US" sz="1800" dirty="0" smtClean="0"/>
              <a:t>components:</a:t>
            </a:r>
          </a:p>
          <a:p>
            <a:pPr marL="736092" lvl="1" indent="-342900">
              <a:spcBef>
                <a:spcPts val="0"/>
              </a:spcBef>
              <a:buFont typeface="+mj-lt"/>
              <a:buAutoNum type="arabicPeriod"/>
            </a:pPr>
            <a:r>
              <a:rPr lang="en-US" sz="1800" dirty="0" smtClean="0"/>
              <a:t>intrinsic </a:t>
            </a:r>
            <a:r>
              <a:rPr lang="en-US" sz="1800" dirty="0"/>
              <a:t>emittance </a:t>
            </a:r>
            <a:r>
              <a:rPr lang="en-US" sz="1800" dirty="0" smtClean="0"/>
              <a:t>of the </a:t>
            </a:r>
            <a:r>
              <a:rPr lang="en-US" sz="1800" dirty="0"/>
              <a:t>cathode </a:t>
            </a:r>
            <a:r>
              <a:rPr lang="en-US" sz="1800" dirty="0" smtClean="0"/>
              <a:t>(depending on the laser size) </a:t>
            </a:r>
          </a:p>
          <a:p>
            <a:pPr marL="736092" lvl="1" indent="-342900">
              <a:spcBef>
                <a:spcPts val="0"/>
              </a:spcBef>
              <a:buFont typeface="+mj-lt"/>
              <a:buAutoNum type="arabicPeriod"/>
            </a:pPr>
            <a:r>
              <a:rPr lang="en-US" sz="1800" dirty="0" smtClean="0"/>
              <a:t>space-charge forces</a:t>
            </a:r>
          </a:p>
          <a:p>
            <a:pPr marL="736092" lvl="1" indent="-342900">
              <a:spcBef>
                <a:spcPts val="0"/>
              </a:spcBef>
              <a:buFont typeface="+mj-lt"/>
              <a:buAutoNum type="arabicPeriod"/>
            </a:pPr>
            <a:r>
              <a:rPr lang="en-US" sz="1800" dirty="0" smtClean="0"/>
              <a:t>RF </a:t>
            </a:r>
            <a:r>
              <a:rPr lang="en-US" sz="1800" dirty="0"/>
              <a:t>field </a:t>
            </a:r>
            <a:r>
              <a:rPr lang="en-US" sz="1800" dirty="0" smtClean="0"/>
              <a:t>effects in </a:t>
            </a:r>
            <a:r>
              <a:rPr lang="en-US" sz="1800" dirty="0"/>
              <a:t>the gun. </a:t>
            </a:r>
            <a:endParaRPr lang="en-US" sz="1800" dirty="0" smtClean="0"/>
          </a:p>
          <a:p>
            <a:pPr>
              <a:spcBef>
                <a:spcPts val="1200"/>
              </a:spcBef>
            </a:pPr>
            <a:r>
              <a:rPr lang="en-US" sz="1800" dirty="0" smtClean="0"/>
              <a:t>The </a:t>
            </a:r>
            <a:r>
              <a:rPr lang="en-US" sz="1800" dirty="0"/>
              <a:t>gun gradient is set as high as possible with available technology. </a:t>
            </a:r>
            <a:r>
              <a:rPr lang="en-US" sz="1800" dirty="0" smtClean="0"/>
              <a:t>At </a:t>
            </a:r>
            <a:r>
              <a:rPr lang="en-US" sz="1800" dirty="0" err="1" smtClean="0"/>
              <a:t>SwissFEL</a:t>
            </a:r>
            <a:r>
              <a:rPr lang="en-US" sz="1800" dirty="0" smtClean="0"/>
              <a:t>, the </a:t>
            </a:r>
            <a:r>
              <a:rPr lang="en-US" sz="1800" dirty="0"/>
              <a:t>maximum </a:t>
            </a:r>
            <a:r>
              <a:rPr lang="en-US" sz="1800" dirty="0" smtClean="0"/>
              <a:t>field </a:t>
            </a:r>
            <a:r>
              <a:rPr lang="en-US" sz="1800" dirty="0"/>
              <a:t>is 100 MV/m, </a:t>
            </a:r>
            <a:r>
              <a:rPr lang="en-US" sz="1800" dirty="0" smtClean="0"/>
              <a:t>giving 7.1 MeV at </a:t>
            </a:r>
            <a:r>
              <a:rPr lang="en-US" sz="1800" dirty="0"/>
              <a:t>the gun </a:t>
            </a:r>
            <a:r>
              <a:rPr lang="en-US" sz="1800" dirty="0" smtClean="0"/>
              <a:t>exit.</a:t>
            </a:r>
            <a:endParaRPr lang="en-US" sz="1800" dirty="0"/>
          </a:p>
          <a:p>
            <a:pPr>
              <a:spcBef>
                <a:spcPts val="1200"/>
              </a:spcBef>
            </a:pPr>
            <a:r>
              <a:rPr lang="en-US" sz="1800" dirty="0" smtClean="0"/>
              <a:t>The </a:t>
            </a:r>
            <a:r>
              <a:rPr lang="en-US" sz="1800" dirty="0"/>
              <a:t>gun is equipped with a solenoid magnet used to focus the electron beam. </a:t>
            </a:r>
            <a:endParaRPr lang="en-US" sz="1800" dirty="0" smtClean="0"/>
          </a:p>
          <a:p>
            <a:pPr>
              <a:spcBef>
                <a:spcPts val="1200"/>
              </a:spcBef>
            </a:pPr>
            <a:r>
              <a:rPr lang="en-US" sz="1800" dirty="0" smtClean="0"/>
              <a:t>The </a:t>
            </a:r>
            <a:r>
              <a:rPr lang="en-US" sz="1800" dirty="0"/>
              <a:t>laser </a:t>
            </a:r>
            <a:r>
              <a:rPr lang="en-US" sz="1800" dirty="0" smtClean="0"/>
              <a:t>spot size </a:t>
            </a:r>
            <a:r>
              <a:rPr lang="en-US" sz="1800" dirty="0"/>
              <a:t>and the field generated by the gun solenoid are optimized to counteract the contributions of </a:t>
            </a:r>
            <a:r>
              <a:rPr lang="en-US" sz="1800" dirty="0" smtClean="0"/>
              <a:t>the intrinsic </a:t>
            </a:r>
            <a:r>
              <a:rPr lang="en-US" sz="1800" dirty="0"/>
              <a:t>emittance (smaller for smaller spot size) and space charge (smaller for larger spot size) to </a:t>
            </a:r>
            <a:r>
              <a:rPr lang="en-US" sz="1800" dirty="0" smtClean="0"/>
              <a:t>the final </a:t>
            </a:r>
            <a:r>
              <a:rPr lang="en-US" sz="1800" dirty="0"/>
              <a:t>emittance. </a:t>
            </a:r>
          </a:p>
        </p:txBody>
      </p:sp>
    </p:spTree>
    <p:extLst>
      <p:ext uri="{BB962C8B-B14F-4D97-AF65-F5344CB8AC3E}">
        <p14:creationId xmlns:p14="http://schemas.microsoft.com/office/powerpoint/2010/main" val="31992768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Bunch compression</a:t>
            </a:r>
          </a:p>
        </p:txBody>
      </p:sp>
      <p:pic>
        <p:nvPicPr>
          <p:cNvPr id="4" name="Picture 3"/>
          <p:cNvPicPr>
            <a:picLocks noChangeAspect="1"/>
          </p:cNvPicPr>
          <p:nvPr/>
        </p:nvPicPr>
        <p:blipFill>
          <a:blip r:embed="rId2"/>
          <a:stretch>
            <a:fillRect/>
          </a:stretch>
        </p:blipFill>
        <p:spPr>
          <a:xfrm>
            <a:off x="-12100" y="2438401"/>
            <a:ext cx="5077326" cy="4495800"/>
          </a:xfrm>
          <a:prstGeom prst="rect">
            <a:avLst/>
          </a:prstGeom>
        </p:spPr>
      </p:pic>
      <p:sp>
        <p:nvSpPr>
          <p:cNvPr id="7" name="Content Placeholder 1"/>
          <p:cNvSpPr txBox="1">
            <a:spLocks/>
          </p:cNvSpPr>
          <p:nvPr/>
        </p:nvSpPr>
        <p:spPr>
          <a:xfrm>
            <a:off x="4930012" y="990600"/>
            <a:ext cx="4128119" cy="30480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109728" indent="0" algn="ctr" defTabSz="914400">
              <a:buFont typeface="Wingdings 3"/>
              <a:buNone/>
            </a:pPr>
            <a:r>
              <a:rPr lang="en-GB" sz="1800" b="1" dirty="0" smtClean="0">
                <a:solidFill>
                  <a:srgbClr val="0000FF"/>
                </a:solidFill>
              </a:rPr>
              <a:t>Where to compress?</a:t>
            </a:r>
          </a:p>
          <a:p>
            <a:pPr defTabSz="914400"/>
            <a:r>
              <a:rPr lang="en-GB" sz="1800" dirty="0" smtClean="0"/>
              <a:t>Early compression</a:t>
            </a:r>
            <a:r>
              <a:rPr lang="en-GB" sz="1800" dirty="0" smtClean="0">
                <a:sym typeface="Wingdings" panose="05000000000000000000" pitchFamily="2" charset="2"/>
              </a:rPr>
              <a:t></a:t>
            </a:r>
            <a:r>
              <a:rPr lang="en-GB" sz="1800" dirty="0" smtClean="0"/>
              <a:t> high charge density beams at low energies</a:t>
            </a:r>
            <a:r>
              <a:rPr lang="en-GB" sz="1800" dirty="0" smtClean="0">
                <a:sym typeface="Wingdings" panose="05000000000000000000" pitchFamily="2" charset="2"/>
              </a:rPr>
              <a:t></a:t>
            </a:r>
            <a:r>
              <a:rPr lang="en-GB" sz="1800" dirty="0" smtClean="0"/>
              <a:t> emittance increase</a:t>
            </a:r>
          </a:p>
          <a:p>
            <a:pPr defTabSz="914400"/>
            <a:r>
              <a:rPr lang="en-GB" sz="1800" dirty="0" smtClean="0"/>
              <a:t>Late compression</a:t>
            </a:r>
            <a:r>
              <a:rPr lang="en-GB" sz="1800" dirty="0" smtClean="0">
                <a:sym typeface="Wingdings" panose="05000000000000000000" pitchFamily="2" charset="2"/>
              </a:rPr>
              <a:t></a:t>
            </a:r>
            <a:r>
              <a:rPr lang="en-GB" sz="1800" dirty="0" smtClean="0"/>
              <a:t> transport of long bunches trough the </a:t>
            </a:r>
            <a:r>
              <a:rPr lang="en-GB" sz="1800" dirty="0" err="1" smtClean="0"/>
              <a:t>linac</a:t>
            </a:r>
            <a:r>
              <a:rPr lang="en-GB" sz="1800" dirty="0" smtClean="0"/>
              <a:t> </a:t>
            </a:r>
            <a:r>
              <a:rPr lang="en-GB" sz="1800" dirty="0" smtClean="0">
                <a:sym typeface="Wingdings" panose="05000000000000000000" pitchFamily="2" charset="2"/>
              </a:rPr>
              <a:t> </a:t>
            </a:r>
            <a:r>
              <a:rPr lang="en-GB" sz="1800" dirty="0" err="1" smtClean="0"/>
              <a:t>emitance</a:t>
            </a:r>
            <a:r>
              <a:rPr lang="en-GB" sz="1800" dirty="0" smtClean="0"/>
              <a:t> increase (due to RF-curvature, wake fields, …)</a:t>
            </a:r>
          </a:p>
          <a:p>
            <a:pPr defTabSz="914400"/>
            <a:endParaRPr lang="en-GB" sz="1800" dirty="0" smtClean="0"/>
          </a:p>
          <a:p>
            <a:pPr defTabSz="914400"/>
            <a:endParaRPr lang="en-GB" sz="1800" dirty="0" smtClean="0"/>
          </a:p>
          <a:p>
            <a:pPr defTabSz="914400"/>
            <a:r>
              <a:rPr lang="en-GB" sz="1800" dirty="0" smtClean="0"/>
              <a:t>Typically: compression done in 2 or 3 stages</a:t>
            </a:r>
          </a:p>
          <a:p>
            <a:pPr lvl="1" defTabSz="914400"/>
            <a:r>
              <a:rPr lang="en-GB" sz="1800" dirty="0" smtClean="0"/>
              <a:t>1</a:t>
            </a:r>
            <a:r>
              <a:rPr lang="en-GB" sz="1800" baseline="30000" dirty="0" smtClean="0"/>
              <a:t>st</a:t>
            </a:r>
            <a:r>
              <a:rPr lang="en-GB" sz="1800" dirty="0" smtClean="0"/>
              <a:t> bunch compressor at few hundreds of MeV</a:t>
            </a:r>
          </a:p>
          <a:p>
            <a:pPr lvl="1" defTabSz="914400"/>
            <a:r>
              <a:rPr lang="en-GB" sz="1800" dirty="0" smtClean="0"/>
              <a:t>2</a:t>
            </a:r>
            <a:r>
              <a:rPr lang="en-GB" sz="1800" baseline="30000" dirty="0" smtClean="0"/>
              <a:t>nd</a:t>
            </a:r>
            <a:r>
              <a:rPr lang="en-GB" sz="1800" dirty="0" smtClean="0"/>
              <a:t> bunch compressor at more than 1 GeV </a:t>
            </a:r>
          </a:p>
          <a:p>
            <a:pPr lvl="1" defTabSz="914400"/>
            <a:r>
              <a:rPr lang="en-GB" sz="1800" dirty="0" smtClean="0"/>
              <a:t>Both stages compressing by a factor of ~10</a:t>
            </a:r>
            <a:endParaRPr lang="en-GB" sz="1800" dirty="0"/>
          </a:p>
        </p:txBody>
      </p:sp>
      <p:sp>
        <p:nvSpPr>
          <p:cNvPr id="8" name="TextBox 7"/>
          <p:cNvSpPr txBox="1"/>
          <p:nvPr/>
        </p:nvSpPr>
        <p:spPr>
          <a:xfrm>
            <a:off x="9671" y="990600"/>
            <a:ext cx="5248129" cy="1923604"/>
          </a:xfrm>
          <a:prstGeom prst="rect">
            <a:avLst/>
          </a:prstGeom>
          <a:noFill/>
        </p:spPr>
        <p:txBody>
          <a:bodyPr wrap="square" rtlCol="0">
            <a:spAutoFit/>
          </a:bodyPr>
          <a:lstStyle/>
          <a:p>
            <a:pPr marL="109728" indent="0">
              <a:buNone/>
            </a:pPr>
            <a:r>
              <a:rPr lang="en-GB" sz="2000" b="1" dirty="0" smtClean="0">
                <a:solidFill>
                  <a:srgbClr val="0000FF"/>
                </a:solidFill>
              </a:rPr>
              <a:t>Principle</a:t>
            </a:r>
            <a:endParaRPr lang="en-GB" sz="2000" b="1" dirty="0">
              <a:solidFill>
                <a:srgbClr val="0000FF"/>
              </a:solidFill>
            </a:endParaRPr>
          </a:p>
          <a:p>
            <a:pPr marL="566928" indent="-457200">
              <a:buAutoNum type="arabicPeriod"/>
            </a:pPr>
            <a:r>
              <a:rPr lang="en-GB" dirty="0"/>
              <a:t>Energy chirp generation </a:t>
            </a:r>
            <a:r>
              <a:rPr lang="en-GB" dirty="0" smtClean="0"/>
              <a:t>with RF</a:t>
            </a:r>
            <a:endParaRPr lang="en-GB" dirty="0"/>
          </a:p>
          <a:p>
            <a:pPr marL="566928" indent="-457200">
              <a:buAutoNum type="arabicPeriod"/>
            </a:pPr>
            <a:r>
              <a:rPr lang="en-GB" dirty="0"/>
              <a:t>Transport through magnetic </a:t>
            </a:r>
            <a:r>
              <a:rPr lang="en-GB" dirty="0" smtClean="0"/>
              <a:t>chicanes</a:t>
            </a:r>
          </a:p>
          <a:p>
            <a:pPr marL="109728"/>
            <a:endParaRPr lang="en-GB" sz="900" dirty="0" smtClean="0"/>
          </a:p>
          <a:p>
            <a:pPr marL="109728"/>
            <a:r>
              <a:rPr lang="en-GB" dirty="0" smtClean="0"/>
              <a:t>Compression thanks to the energy-dependent path along the chicanes</a:t>
            </a:r>
            <a:endParaRPr lang="en-GB" dirty="0"/>
          </a:p>
          <a:p>
            <a:endParaRPr lang="en-US" dirty="0"/>
          </a:p>
        </p:txBody>
      </p:sp>
    </p:spTree>
    <p:extLst>
      <p:ext uri="{BB962C8B-B14F-4D97-AF65-F5344CB8AC3E}">
        <p14:creationId xmlns:p14="http://schemas.microsoft.com/office/powerpoint/2010/main" val="212789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txBox="1">
                <a:spLocks noGrp="1"/>
              </p:cNvSpPr>
              <p:nvPr>
                <p:ph type="body" idx="4294967295"/>
              </p:nvPr>
            </p:nvSpPr>
            <p:spPr>
              <a:xfrm>
                <a:off x="152400" y="918953"/>
                <a:ext cx="8839200" cy="5014258"/>
              </a:xfrm>
            </p:spPr>
            <p:txBody>
              <a:bodyPr wrap="square">
                <a:spAutoFit/>
              </a:bodyPr>
              <a:lstStyle/>
              <a:p>
                <a:pPr>
                  <a:spcBef>
                    <a:spcPts val="1200"/>
                  </a:spcBef>
                </a:pPr>
                <a:r>
                  <a:rPr lang="en-US" sz="1800" dirty="0"/>
                  <a:t>The figure of merit of many X-ray experiments </a:t>
                </a:r>
                <a:r>
                  <a:rPr lang="en-US" sz="1800" dirty="0" smtClean="0"/>
                  <a:t>is </a:t>
                </a:r>
                <a:r>
                  <a:rPr lang="en-US" sz="1800" dirty="0"/>
                  <a:t>the brilliance or spectral brightness. </a:t>
                </a:r>
                <a:endParaRPr lang="en-US" sz="1800" dirty="0" smtClean="0"/>
              </a:p>
              <a:p>
                <a:pPr>
                  <a:spcBef>
                    <a:spcPts val="1200"/>
                  </a:spcBef>
                </a:pPr>
                <a:r>
                  <a:rPr lang="en-US" sz="1800" dirty="0" smtClean="0"/>
                  <a:t>We </a:t>
                </a:r>
                <a:r>
                  <a:rPr lang="en-US" sz="1800" dirty="0"/>
                  <a:t>distinguish between peak </a:t>
                </a:r>
                <a:r>
                  <a:rPr lang="en-US" sz="1800" dirty="0" smtClean="0"/>
                  <a:t>brilliance (useful for time-resolved measurements) and the </a:t>
                </a:r>
                <a:r>
                  <a:rPr lang="en-US" sz="1800" dirty="0"/>
                  <a:t>average brilliance over time</a:t>
                </a:r>
                <a:r>
                  <a:rPr lang="en-US" sz="1800" dirty="0" smtClean="0"/>
                  <a:t>.</a:t>
                </a:r>
              </a:p>
              <a:p>
                <a:pPr>
                  <a:spcBef>
                    <a:spcPts val="1200"/>
                  </a:spcBef>
                </a:pPr>
                <a:r>
                  <a:rPr lang="en-US" sz="1800" dirty="0" smtClean="0"/>
                  <a:t>The peak brilliance takes </a:t>
                </a:r>
                <a:r>
                  <a:rPr lang="en-US" sz="1800" dirty="0"/>
                  <a:t>into account:</a:t>
                </a:r>
              </a:p>
              <a:p>
                <a:pPr lvl="1">
                  <a:spcBef>
                    <a:spcPts val="0"/>
                  </a:spcBef>
                </a:pPr>
                <a:r>
                  <a:rPr lang="en-US" sz="1800" dirty="0"/>
                  <a:t>the number of photons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𝑁</m:t>
                        </m:r>
                      </m:e>
                      <m:sub>
                        <m:r>
                          <a:rPr lang="en-US" sz="1800" i="1">
                            <a:latin typeface="Cambria Math" panose="02040503050406030204" pitchFamily="18" charset="0"/>
                            <a:ea typeface="Cambria Math" panose="02040503050406030204" pitchFamily="18" charset="0"/>
                          </a:rPr>
                          <m:t>𝑝</m:t>
                        </m:r>
                      </m:sub>
                    </m:sSub>
                  </m:oMath>
                </a14:m>
                <a:r>
                  <a:rPr lang="en-US" sz="1800" dirty="0" smtClean="0"/>
                  <a:t> per </a:t>
                </a:r>
                <a:r>
                  <a:rPr lang="en-US" sz="1800" dirty="0"/>
                  <a:t>time unit </a:t>
                </a:r>
                <a14:m>
                  <m:oMath xmlns:m="http://schemas.openxmlformats.org/officeDocument/2006/math">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𝑡</m:t>
                    </m:r>
                  </m:oMath>
                </a14:m>
                <a:r>
                  <a:rPr lang="en-US" sz="1800" dirty="0" smtClean="0"/>
                  <a:t> </a:t>
                </a:r>
                <a:r>
                  <a:rPr lang="en-US" sz="1800" dirty="0"/>
                  <a:t>(use second)</a:t>
                </a:r>
              </a:p>
              <a:p>
                <a:pPr lvl="1">
                  <a:spcBef>
                    <a:spcPts val="0"/>
                  </a:spcBef>
                </a:pPr>
                <a:r>
                  <a:rPr lang="en-US" sz="1800" dirty="0"/>
                  <a:t>the angular divergence of the photons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r>
                          <a:rPr lang="en-US" sz="1800" i="1">
                            <a:latin typeface="Cambria Math" panose="02040503050406030204" pitchFamily="18" charset="0"/>
                            <a:ea typeface="Cambria Math" panose="02040503050406030204" pitchFamily="18" charset="0"/>
                          </a:rPr>
                          <m:t>′</m:t>
                        </m:r>
                      </m:e>
                      <m:sub>
                        <m:r>
                          <a:rPr lang="en-US" sz="1800" i="1">
                            <a:latin typeface="Cambria Math" panose="02040503050406030204" pitchFamily="18" charset="0"/>
                            <a:ea typeface="Cambria Math" panose="02040503050406030204" pitchFamily="18" charset="0"/>
                          </a:rPr>
                          <m:t>𝑟</m:t>
                        </m:r>
                      </m:sub>
                    </m:sSub>
                    <m:r>
                      <a:rPr lang="en-US" sz="1800" i="1">
                        <a:latin typeface="Cambria Math" panose="02040503050406030204" pitchFamily="18" charset="0"/>
                        <a:ea typeface="Cambria Math" panose="02040503050406030204" pitchFamily="18" charset="0"/>
                      </a:rPr>
                      <m:t> </m:t>
                    </m:r>
                  </m:oMath>
                </a14:m>
                <a:r>
                  <a:rPr lang="en-US" sz="1800" dirty="0"/>
                  <a:t>(in mrad</a:t>
                </a:r>
                <a:r>
                  <a:rPr lang="en-US" sz="1800" baseline="33000" dirty="0"/>
                  <a:t>2</a:t>
                </a:r>
                <a:r>
                  <a:rPr lang="en-US" sz="1800" dirty="0"/>
                  <a:t>)</a:t>
                </a:r>
              </a:p>
              <a:p>
                <a:pPr lvl="1">
                  <a:spcBef>
                    <a:spcPts val="0"/>
                  </a:spcBef>
                </a:pPr>
                <a:r>
                  <a:rPr lang="en-US" sz="1800" dirty="0"/>
                  <a:t>the cross-sectional area of the photon beam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𝑟</m:t>
                        </m:r>
                      </m:sub>
                    </m:sSub>
                    <m:r>
                      <a:rPr lang="en-US" sz="1800" i="1">
                        <a:latin typeface="Cambria Math" panose="02040503050406030204" pitchFamily="18" charset="0"/>
                        <a:ea typeface="Cambria Math" panose="02040503050406030204" pitchFamily="18" charset="0"/>
                      </a:rPr>
                      <m:t> </m:t>
                    </m:r>
                  </m:oMath>
                </a14:m>
                <a:r>
                  <a:rPr lang="en-US" sz="1800" dirty="0" smtClean="0"/>
                  <a:t>(</a:t>
                </a:r>
                <a:r>
                  <a:rPr lang="en-US" sz="1800" dirty="0"/>
                  <a:t>use mm</a:t>
                </a:r>
                <a:r>
                  <a:rPr lang="en-US" sz="1800" baseline="33000" dirty="0"/>
                  <a:t>2</a:t>
                </a:r>
                <a:r>
                  <a:rPr lang="en-US" sz="1800" dirty="0"/>
                  <a:t>)</a:t>
                </a:r>
              </a:p>
              <a:p>
                <a:pPr lvl="1">
                  <a:spcBef>
                    <a:spcPts val="0"/>
                  </a:spcBef>
                </a:pPr>
                <a:r>
                  <a:rPr lang="en-US" sz="1800" dirty="0"/>
                  <a:t>the number of photons falling within a certain bandwidth (BW) of the central </a:t>
                </a:r>
                <a:r>
                  <a:rPr lang="en-US" sz="1800" dirty="0" smtClean="0"/>
                  <a:t>wavelength </a:t>
                </a:r>
                <a14:m>
                  <m:oMath xmlns:m="http://schemas.openxmlformats.org/officeDocument/2006/math">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num>
                      <m:den>
                        <m:r>
                          <a:rPr lang="en-US" sz="1800" i="1">
                            <a:latin typeface="Cambria Math" panose="02040503050406030204" pitchFamily="18" charset="0"/>
                            <a:ea typeface="Cambria Math" panose="02040503050406030204" pitchFamily="18" charset="0"/>
                          </a:rPr>
                          <m:t>𝜆</m:t>
                        </m:r>
                      </m:den>
                    </m:f>
                    <m:r>
                      <a:rPr lang="en-US" sz="1800" i="1">
                        <a:latin typeface="Cambria Math" panose="02040503050406030204" pitchFamily="18" charset="0"/>
                        <a:ea typeface="Cambria Math" panose="02040503050406030204" pitchFamily="18" charset="0"/>
                      </a:rPr>
                      <m:t> </m:t>
                    </m:r>
                  </m:oMath>
                </a14:m>
                <a:r>
                  <a:rPr lang="en-US" sz="1800" dirty="0" smtClean="0"/>
                  <a:t>(0.1</a:t>
                </a:r>
                <a:r>
                  <a:rPr lang="en-US" sz="1800" dirty="0"/>
                  <a:t>% are customary)</a:t>
                </a:r>
              </a:p>
              <a:p>
                <a:pPr>
                  <a:spcBef>
                    <a:spcPts val="1200"/>
                  </a:spcBef>
                </a:pPr>
                <a:r>
                  <a:rPr lang="en-US" sz="1800" dirty="0" smtClean="0"/>
                  <a:t>Therefore </a:t>
                </a:r>
                <a:r>
                  <a:rPr lang="en-US" sz="1800" dirty="0"/>
                  <a:t>the awkward but appropriate unit for brilliance is: </a:t>
                </a:r>
                <a:br>
                  <a:rPr lang="en-US" sz="1800" dirty="0"/>
                </a:br>
                <a:r>
                  <a:rPr lang="en-US" sz="1800" dirty="0" smtClean="0"/>
                  <a:t>                       </a:t>
                </a:r>
                <a:r>
                  <a:rPr lang="en-US" sz="1800" b="1" dirty="0">
                    <a:solidFill>
                      <a:srgbClr val="000080"/>
                    </a:solidFill>
                  </a:rPr>
                  <a:t>photons / s / mm</a:t>
                </a:r>
                <a:r>
                  <a:rPr lang="en-US" sz="1800" b="1" baseline="33000" dirty="0">
                    <a:solidFill>
                      <a:srgbClr val="000080"/>
                    </a:solidFill>
                  </a:rPr>
                  <a:t>2</a:t>
                </a:r>
                <a:r>
                  <a:rPr lang="en-US" sz="1800" b="1" dirty="0">
                    <a:solidFill>
                      <a:srgbClr val="000080"/>
                    </a:solidFill>
                  </a:rPr>
                  <a:t> / mrad</a:t>
                </a:r>
                <a:r>
                  <a:rPr lang="en-US" sz="1800" b="1" baseline="33000" dirty="0">
                    <a:solidFill>
                      <a:srgbClr val="000080"/>
                    </a:solidFill>
                  </a:rPr>
                  <a:t>2</a:t>
                </a:r>
                <a:r>
                  <a:rPr lang="en-US" sz="1800" b="1" dirty="0">
                    <a:solidFill>
                      <a:srgbClr val="000080"/>
                    </a:solidFill>
                  </a:rPr>
                  <a:t> / 0.1% (BW)</a:t>
                </a:r>
                <a:br>
                  <a:rPr lang="en-US" sz="1800" b="1" dirty="0">
                    <a:solidFill>
                      <a:srgbClr val="000080"/>
                    </a:solidFill>
                  </a:rPr>
                </a:br>
                <a:endParaRPr lang="en-US" sz="1800" b="1" dirty="0" smtClean="0">
                  <a:solidFill>
                    <a:srgbClr val="000080"/>
                  </a:solidFill>
                </a:endParaRPr>
              </a:p>
              <a:p>
                <a:pPr>
                  <a:spcBef>
                    <a:spcPts val="1200"/>
                  </a:spcBef>
                </a:pPr>
                <a:r>
                  <a:rPr lang="en-US" sz="1800" dirty="0" smtClean="0"/>
                  <a:t>The average brilliance is the peak brilliance multiplied by the photon pulse duration and the repetition rate of the source</a:t>
                </a:r>
              </a:p>
            </p:txBody>
          </p:sp>
        </mc:Choice>
        <mc:Fallback xmlns="">
          <p:sp>
            <p:nvSpPr>
              <p:cNvPr id="3" name="Text Placeholder 2"/>
              <p:cNvSpPr txBox="1">
                <a:spLocks noGrp="1" noRot="1" noChangeAspect="1" noMove="1" noResize="1" noEditPoints="1" noAdjustHandles="1" noChangeArrowheads="1" noChangeShapeType="1" noTextEdit="1"/>
              </p:cNvSpPr>
              <p:nvPr>
                <p:ph type="body" idx="4294967295"/>
              </p:nvPr>
            </p:nvSpPr>
            <p:spPr>
              <a:xfrm>
                <a:off x="152400" y="918953"/>
                <a:ext cx="8839200" cy="5014258"/>
              </a:xfrm>
              <a:blipFill>
                <a:blip r:embed="rId3"/>
                <a:stretch>
                  <a:fillRect t="-730" r="-828" b="-1095"/>
                </a:stretch>
              </a:blipFill>
            </p:spPr>
            <p:txBody>
              <a:bodyPr/>
              <a:lstStyle/>
              <a:p>
                <a:r>
                  <a:rPr lang="de-CH">
                    <a:noFill/>
                  </a:rPr>
                  <a:t> </a:t>
                </a:r>
              </a:p>
            </p:txBody>
          </p:sp>
        </mc:Fallback>
      </mc:AlternateContent>
      <p:sp>
        <p:nvSpPr>
          <p:cNvPr id="7" name="Title 2"/>
          <p:cNvSpPr txBox="1">
            <a:spLocks/>
          </p:cNvSpPr>
          <p:nvPr/>
        </p:nvSpPr>
        <p:spPr>
          <a:xfrm>
            <a:off x="457200" y="228600"/>
            <a:ext cx="8229600" cy="792162"/>
          </a:xfrm>
          <a:prstGeom prst="rect">
            <a:avLst/>
          </a:prstGeom>
        </p:spPr>
        <p:txBody>
          <a:bodyPr>
            <a:normAutofit/>
          </a:bodyPr>
          <a:lstStyle>
            <a:lvl1pPr algn="l" rtl="0" eaLnBrk="1" latinLnBrk="0" hangingPunct="1">
              <a:spcBef>
                <a:spcPct val="0"/>
              </a:spcBef>
              <a:buNone/>
              <a:defRPr kumimoji="0" sz="32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defTabSz="914400"/>
            <a:r>
              <a:rPr lang="en-US" dirty="0" smtClean="0"/>
              <a:t>Brilliance (photon beam)</a:t>
            </a:r>
            <a:endParaRPr lang="en-GB" dirty="0"/>
          </a:p>
        </p:txBody>
      </p:sp>
      <mc:AlternateContent xmlns:mc="http://schemas.openxmlformats.org/markup-compatibility/2006" xmlns:a14="http://schemas.microsoft.com/office/drawing/2010/main">
        <mc:Choice Requires="a14">
          <p:sp>
            <p:nvSpPr>
              <p:cNvPr id="4" name="TextBox 3"/>
              <p:cNvSpPr txBox="1"/>
              <p:nvPr/>
            </p:nvSpPr>
            <p:spPr>
              <a:xfrm>
                <a:off x="6605824" y="5791200"/>
                <a:ext cx="1928157" cy="924740"/>
              </a:xfrm>
              <a:prstGeom prst="rect">
                <a:avLst/>
              </a:prstGeom>
              <a:noFill/>
              <a:ln w="25400">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𝐵</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𝑁</m:t>
                              </m:r>
                            </m:e>
                            <m:sub>
                              <m:r>
                                <a:rPr lang="en-US" sz="2200" b="0" i="1" smtClean="0">
                                  <a:latin typeface="Cambria Math" panose="02040503050406030204" pitchFamily="18" charset="0"/>
                                  <a:ea typeface="Cambria Math" panose="02040503050406030204" pitchFamily="18" charset="0"/>
                                </a:rPr>
                                <m:t>𝑝</m:t>
                              </m:r>
                            </m:sub>
                          </m:sSub>
                        </m:num>
                        <m:den>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𝑡</m:t>
                          </m:r>
                          <m:sSub>
                            <m:sSubPr>
                              <m:ctrlPr>
                                <a:rPr lang="en-US" sz="2200" b="0" i="1" smtClean="0">
                                  <a:latin typeface="Cambria Math" panose="02040503050406030204" pitchFamily="18" charset="0"/>
                                  <a:ea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𝜎</m:t>
                              </m:r>
                            </m:e>
                            <m:sub>
                              <m:r>
                                <a:rPr lang="en-US" sz="2200" b="0" i="1" smtClean="0">
                                  <a:latin typeface="Cambria Math" panose="02040503050406030204" pitchFamily="18" charset="0"/>
                                  <a:ea typeface="Cambria Math" panose="02040503050406030204" pitchFamily="18" charset="0"/>
                                </a:rPr>
                                <m:t>𝑟</m:t>
                              </m:r>
                            </m:sub>
                          </m:sSub>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𝜎</m:t>
                              </m:r>
                              <m:r>
                                <a:rPr lang="en-US" sz="2200" b="0" i="1" smtClean="0">
                                  <a:latin typeface="Cambria Math" panose="02040503050406030204" pitchFamily="18" charset="0"/>
                                  <a:ea typeface="Cambria Math" panose="02040503050406030204" pitchFamily="18" charset="0"/>
                                </a:rPr>
                                <m:t>′</m:t>
                              </m:r>
                            </m:e>
                            <m:sub>
                              <m:r>
                                <a:rPr lang="en-US" sz="2200" i="1">
                                  <a:latin typeface="Cambria Math" panose="02040503050406030204" pitchFamily="18" charset="0"/>
                                  <a:ea typeface="Cambria Math" panose="02040503050406030204" pitchFamily="18" charset="0"/>
                                </a:rPr>
                                <m:t>𝑟</m:t>
                              </m:r>
                            </m:sub>
                          </m:sSub>
                          <m:f>
                            <m:fPr>
                              <m:ctrlPr>
                                <a:rPr lang="en-US" sz="2200" i="1" smtClean="0">
                                  <a:latin typeface="Cambria Math" panose="02040503050406030204" pitchFamily="18" charset="0"/>
                                  <a:ea typeface="Cambria Math" panose="02040503050406030204" pitchFamily="18" charset="0"/>
                                </a:rPr>
                              </m:ctrlPr>
                            </m:fPr>
                            <m:num>
                              <m:r>
                                <a:rPr lang="en-US" sz="220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𝜆</m:t>
                              </m:r>
                            </m:num>
                            <m:den>
                              <m:r>
                                <a:rPr lang="en-US" sz="2200" b="0" i="1" smtClean="0">
                                  <a:latin typeface="Cambria Math" panose="02040503050406030204" pitchFamily="18" charset="0"/>
                                  <a:ea typeface="Cambria Math" panose="02040503050406030204" pitchFamily="18" charset="0"/>
                                </a:rPr>
                                <m:t>𝜆</m:t>
                              </m:r>
                            </m:den>
                          </m:f>
                        </m:den>
                      </m:f>
                    </m:oMath>
                  </m:oMathPara>
                </a14:m>
                <a:endParaRPr lang="de-CH" sz="2200" dirty="0"/>
              </a:p>
            </p:txBody>
          </p:sp>
        </mc:Choice>
        <mc:Fallback xmlns="">
          <p:sp>
            <p:nvSpPr>
              <p:cNvPr id="4" name="TextBox 3"/>
              <p:cNvSpPr txBox="1">
                <a:spLocks noRot="1" noChangeAspect="1" noMove="1" noResize="1" noEditPoints="1" noAdjustHandles="1" noChangeArrowheads="1" noChangeShapeType="1" noTextEdit="1"/>
              </p:cNvSpPr>
              <p:nvPr/>
            </p:nvSpPr>
            <p:spPr>
              <a:xfrm>
                <a:off x="6605824" y="5791200"/>
                <a:ext cx="1928157" cy="924740"/>
              </a:xfrm>
              <a:prstGeom prst="rect">
                <a:avLst/>
              </a:prstGeom>
              <a:blipFill>
                <a:blip r:embed="rId4"/>
                <a:stretch>
                  <a:fillRect/>
                </a:stretch>
              </a:blipFill>
              <a:ln w="25400">
                <a:solidFill>
                  <a:schemeClr val="accent1"/>
                </a:solidFill>
              </a:ln>
            </p:spPr>
            <p:txBody>
              <a:bodyPr/>
              <a:lstStyle/>
              <a:p>
                <a:r>
                  <a:rPr lang="de-CH">
                    <a:noFill/>
                  </a:rPr>
                  <a:t> </a:t>
                </a:r>
              </a:p>
            </p:txBody>
          </p:sp>
        </mc:Fallback>
      </mc:AlternateContent>
    </p:spTree>
    <p:extLst>
      <p:ext uri="{BB962C8B-B14F-4D97-AF65-F5344CB8AC3E}">
        <p14:creationId xmlns:p14="http://schemas.microsoft.com/office/powerpoint/2010/main" val="91294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Self Interactions</a:t>
            </a:r>
            <a:endParaRPr lang="en-GB" dirty="0"/>
          </a:p>
        </p:txBody>
      </p:sp>
      <p:grpSp>
        <p:nvGrpSpPr>
          <p:cNvPr id="4" name="Group 1"/>
          <p:cNvGrpSpPr>
            <a:grpSpLocks/>
          </p:cNvGrpSpPr>
          <p:nvPr/>
        </p:nvGrpSpPr>
        <p:grpSpPr bwMode="auto">
          <a:xfrm>
            <a:off x="4318000" y="1516061"/>
            <a:ext cx="4824413" cy="1654175"/>
            <a:chOff x="2720" y="884"/>
            <a:chExt cx="3039" cy="1042"/>
          </a:xfrm>
        </p:grpSpPr>
        <p:grpSp>
          <p:nvGrpSpPr>
            <p:cNvPr id="5" name="Group 2"/>
            <p:cNvGrpSpPr>
              <a:grpSpLocks/>
            </p:cNvGrpSpPr>
            <p:nvPr/>
          </p:nvGrpSpPr>
          <p:grpSpPr bwMode="auto">
            <a:xfrm>
              <a:off x="2720" y="884"/>
              <a:ext cx="3039" cy="1042"/>
              <a:chOff x="2720" y="884"/>
              <a:chExt cx="3039" cy="1042"/>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5" y="884"/>
                <a:ext cx="1445" cy="10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0" y="906"/>
                <a:ext cx="1570" cy="9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 name="Text Box 5"/>
            <p:cNvSpPr txBox="1">
              <a:spLocks noChangeArrowheads="1"/>
            </p:cNvSpPr>
            <p:nvPr/>
          </p:nvSpPr>
          <p:spPr bwMode="auto">
            <a:xfrm>
              <a:off x="5392" y="1189"/>
              <a:ext cx="343"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nSpc>
                  <a:spcPct val="100000"/>
                </a:lnSpc>
              </a:pPr>
              <a:r>
                <a:rPr lang="en-US" sz="1200" dirty="0">
                  <a:latin typeface="+mn-lt"/>
                </a:rPr>
                <a:t>head</a:t>
              </a:r>
            </a:p>
          </p:txBody>
        </p:sp>
        <p:sp>
          <p:nvSpPr>
            <p:cNvPr id="7" name="Text Box 6"/>
            <p:cNvSpPr txBox="1">
              <a:spLocks noChangeArrowheads="1"/>
            </p:cNvSpPr>
            <p:nvPr/>
          </p:nvSpPr>
          <p:spPr bwMode="auto">
            <a:xfrm>
              <a:off x="4562" y="1189"/>
              <a:ext cx="261"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nSpc>
                  <a:spcPct val="100000"/>
                </a:lnSpc>
              </a:pPr>
              <a:r>
                <a:rPr lang="en-US" sz="1200" dirty="0">
                  <a:latin typeface="+mn-lt"/>
                </a:rPr>
                <a:t>tail</a:t>
              </a:r>
            </a:p>
          </p:txBody>
        </p:sp>
      </p:grpSp>
      <p:sp>
        <p:nvSpPr>
          <p:cNvPr id="10" name="Rectangle 8"/>
          <p:cNvSpPr txBox="1">
            <a:spLocks noChangeArrowheads="1"/>
          </p:cNvSpPr>
          <p:nvPr/>
        </p:nvSpPr>
        <p:spPr>
          <a:xfrm>
            <a:off x="250825" y="949324"/>
            <a:ext cx="7669213" cy="5003800"/>
          </a:xfrm>
          <a:prstGeom prst="rect">
            <a:avLst/>
          </a:prstGeom>
          <a:ln/>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dirty="0" smtClean="0"/>
              <a:t>High charge densities give rise to strong electro-magnetic fields generated by the electron bunches. Electrons within the bunch experience these fields.</a:t>
            </a:r>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dirty="0" smtClean="0"/>
              <a:t>Coherent Synchrotron Radiation</a:t>
            </a:r>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US" sz="1800" dirty="0"/>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US" sz="1800" dirty="0" smtClean="0"/>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US" sz="1800" dirty="0"/>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US" sz="1800" dirty="0" smtClean="0"/>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dirty="0" smtClean="0"/>
              <a:t>Space Charge fields</a:t>
            </a:r>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US" sz="1800" dirty="0"/>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US" sz="1800" dirty="0" smtClean="0"/>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US" sz="1800" dirty="0"/>
          </a:p>
          <a:p>
            <a:pPr marL="339725" indent="-339725" defTabSz="914400">
              <a:lnSpc>
                <a:spcPct val="90000"/>
              </a:lnSpc>
              <a:spcBef>
                <a:spcPts val="500"/>
              </a:spcBef>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dirty="0" smtClean="0"/>
              <a:t>Wake fields </a:t>
            </a:r>
            <a:endParaRPr lang="en-US" sz="1800" dirty="0"/>
          </a:p>
        </p:txBody>
      </p:sp>
      <p:grpSp>
        <p:nvGrpSpPr>
          <p:cNvPr id="11" name="Group 9"/>
          <p:cNvGrpSpPr>
            <a:grpSpLocks/>
          </p:cNvGrpSpPr>
          <p:nvPr/>
        </p:nvGrpSpPr>
        <p:grpSpPr bwMode="auto">
          <a:xfrm>
            <a:off x="6816725" y="3343275"/>
            <a:ext cx="2206625" cy="1449388"/>
            <a:chOff x="4294" y="2035"/>
            <a:chExt cx="1390" cy="913"/>
          </a:xfrm>
        </p:grpSpPr>
        <p:pic>
          <p:nvPicPr>
            <p:cNvPr id="12" name="Picture 10"/>
            <p:cNvPicPr>
              <a:picLocks noChangeAspect="1" noChangeArrowheads="1"/>
            </p:cNvPicPr>
            <p:nvPr/>
          </p:nvPicPr>
          <p:blipFill>
            <a:blip r:embed="rId7">
              <a:extLst>
                <a:ext uri="{28A0092B-C50C-407E-A947-70E740481C1C}">
                  <a14:useLocalDpi xmlns:a14="http://schemas.microsoft.com/office/drawing/2010/main" val="0"/>
                </a:ext>
              </a:extLst>
            </a:blip>
            <a:srcRect t="4428" r="7965"/>
            <a:stretch>
              <a:fillRect/>
            </a:stretch>
          </p:blipFill>
          <p:spPr bwMode="auto">
            <a:xfrm>
              <a:off x="4294" y="2035"/>
              <a:ext cx="1337" cy="913"/>
            </a:xfrm>
            <a:prstGeom prst="rect">
              <a:avLst/>
            </a:prstGeom>
            <a:noFill/>
            <a:ln>
              <a:noFill/>
            </a:ln>
            <a:effectLst/>
            <a:extLst>
              <a:ext uri="{909E8E84-426E-40DD-AFC4-6F175D3DCCD1}">
                <a14:hiddenFill xmlns:a14="http://schemas.microsoft.com/office/drawing/2010/main">
                  <a:blipFill dpi="0" rotWithShape="0">
                    <a:blip/>
                    <a:srcRect t="4428" r="796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11"/>
            <p:cNvSpPr txBox="1">
              <a:spLocks noChangeArrowheads="1"/>
            </p:cNvSpPr>
            <p:nvPr/>
          </p:nvSpPr>
          <p:spPr bwMode="auto">
            <a:xfrm>
              <a:off x="5341" y="2288"/>
              <a:ext cx="343"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nSpc>
                  <a:spcPct val="100000"/>
                </a:lnSpc>
              </a:pPr>
              <a:r>
                <a:rPr lang="en-US" sz="1200" dirty="0">
                  <a:latin typeface="+mn-lt"/>
                </a:rPr>
                <a:t>head</a:t>
              </a:r>
            </a:p>
          </p:txBody>
        </p:sp>
        <p:sp>
          <p:nvSpPr>
            <p:cNvPr id="14" name="Text Box 12"/>
            <p:cNvSpPr txBox="1">
              <a:spLocks noChangeArrowheads="1"/>
            </p:cNvSpPr>
            <p:nvPr/>
          </p:nvSpPr>
          <p:spPr bwMode="auto">
            <a:xfrm>
              <a:off x="4511" y="2288"/>
              <a:ext cx="261" cy="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fontAlgn="base">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nSpc>
                  <a:spcPct val="100000"/>
                </a:lnSpc>
              </a:pPr>
              <a:r>
                <a:rPr lang="en-US" sz="1200" dirty="0">
                  <a:latin typeface="+mn-lt"/>
                </a:rPr>
                <a:t>tail</a:t>
              </a:r>
            </a:p>
          </p:txBody>
        </p:sp>
        <p:sp>
          <p:nvSpPr>
            <p:cNvPr id="15" name="Line 13"/>
            <p:cNvSpPr>
              <a:spLocks noChangeShapeType="1"/>
            </p:cNvSpPr>
            <p:nvPr/>
          </p:nvSpPr>
          <p:spPr bwMode="auto">
            <a:xfrm>
              <a:off x="5088" y="2288"/>
              <a:ext cx="144" cy="1"/>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6" name="Line 14"/>
            <p:cNvSpPr>
              <a:spLocks noChangeShapeType="1"/>
            </p:cNvSpPr>
            <p:nvPr/>
          </p:nvSpPr>
          <p:spPr bwMode="auto">
            <a:xfrm>
              <a:off x="5052" y="2288"/>
              <a:ext cx="1" cy="1"/>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7" name="Line 15"/>
            <p:cNvSpPr>
              <a:spLocks noChangeShapeType="1"/>
            </p:cNvSpPr>
            <p:nvPr/>
          </p:nvSpPr>
          <p:spPr bwMode="auto">
            <a:xfrm>
              <a:off x="4835" y="2288"/>
              <a:ext cx="144" cy="1"/>
            </a:xfrm>
            <a:prstGeom prst="line">
              <a:avLst/>
            </a:prstGeom>
            <a:noFill/>
            <a:ln w="93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pic>
        <p:nvPicPr>
          <p:cNvPr id="1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9588" y="3194049"/>
            <a:ext cx="2259012" cy="177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6076" y="4900610"/>
            <a:ext cx="2303463" cy="1485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AutoShape 21"/>
          <p:cNvSpPr>
            <a:spLocks noRot="1" noChangeAspect="1" noChangeArrowheads="1"/>
          </p:cNvSpPr>
          <p:nvPr>
            <a:videoFile r:link="rId1"/>
          </p:nvPr>
        </p:nvSpPr>
        <p:spPr bwMode="auto">
          <a:xfrm>
            <a:off x="900113" y="5053011"/>
            <a:ext cx="5759450" cy="9985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pic>
        <p:nvPicPr>
          <p:cNvPr id="25" name="wake.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1060451" y="5090316"/>
            <a:ext cx="5545137" cy="1007945"/>
          </a:xfrm>
          <a:prstGeom prst="rect">
            <a:avLst/>
          </a:prstGeom>
        </p:spPr>
      </p:pic>
    </p:spTree>
    <p:extLst>
      <p:ext uri="{BB962C8B-B14F-4D97-AF65-F5344CB8AC3E}">
        <p14:creationId xmlns:p14="http://schemas.microsoft.com/office/powerpoint/2010/main" val="405490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
                </p:tgtEl>
              </p:cMediaNode>
            </p:video>
            <p:video>
              <p:cMediaNode vol="80000">
                <p:cTn id="8" repeatCount="indefinite" fill="hold" display="0">
                  <p:stCondLst>
                    <p:cond delay="indefinite"/>
                  </p:stCondLst>
                </p:cTn>
                <p:tgtEl>
                  <p:spTgt spid="25"/>
                </p:tgtEl>
              </p:cMediaNode>
            </p:video>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534400" cy="792162"/>
          </a:xfrm>
        </p:spPr>
        <p:txBody>
          <a:bodyPr>
            <a:noAutofit/>
          </a:bodyPr>
          <a:lstStyle/>
          <a:p>
            <a:pPr algn="ctr"/>
            <a:r>
              <a:rPr lang="en-US" sz="4800" dirty="0" smtClean="0">
                <a:solidFill>
                  <a:schemeClr val="tx1"/>
                </a:solidFill>
              </a:rPr>
              <a:t>Light sources vs FELs</a:t>
            </a:r>
            <a:endParaRPr lang="en-US" sz="4800" dirty="0">
              <a:solidFill>
                <a:schemeClr val="tx1"/>
              </a:solidFill>
            </a:endParaRPr>
          </a:p>
        </p:txBody>
      </p:sp>
    </p:spTree>
    <p:extLst>
      <p:ext uri="{BB962C8B-B14F-4D97-AF65-F5344CB8AC3E}">
        <p14:creationId xmlns:p14="http://schemas.microsoft.com/office/powerpoint/2010/main" val="21420377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noAutofit/>
          </a:bodyPr>
          <a:lstStyle/>
          <a:p>
            <a:r>
              <a:rPr lang="en-GB" dirty="0" smtClean="0"/>
              <a:t>Electron beam properties</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4265752164"/>
              </p:ext>
            </p:extLst>
          </p:nvPr>
        </p:nvGraphicFramePr>
        <p:xfrm>
          <a:off x="990600" y="2133600"/>
          <a:ext cx="6934200" cy="2397760"/>
        </p:xfrm>
        <a:graphic>
          <a:graphicData uri="http://schemas.openxmlformats.org/drawingml/2006/table">
            <a:tbl>
              <a:tblPr firstRow="1" bandRow="1">
                <a:tableStyleId>{5C22544A-7EE6-4342-B048-85BDC9FD1C3A}</a:tableStyleId>
              </a:tblPr>
              <a:tblGrid>
                <a:gridCol w="2311400">
                  <a:extLst>
                    <a:ext uri="{9D8B030D-6E8A-4147-A177-3AD203B41FA5}">
                      <a16:colId xmlns:a16="http://schemas.microsoft.com/office/drawing/2014/main" val="1981348167"/>
                    </a:ext>
                  </a:extLst>
                </a:gridCol>
                <a:gridCol w="2311400">
                  <a:extLst>
                    <a:ext uri="{9D8B030D-6E8A-4147-A177-3AD203B41FA5}">
                      <a16:colId xmlns:a16="http://schemas.microsoft.com/office/drawing/2014/main" val="3067625773"/>
                    </a:ext>
                  </a:extLst>
                </a:gridCol>
                <a:gridCol w="2311400">
                  <a:extLst>
                    <a:ext uri="{9D8B030D-6E8A-4147-A177-3AD203B41FA5}">
                      <a16:colId xmlns:a16="http://schemas.microsoft.com/office/drawing/2014/main" val="1984676985"/>
                    </a:ext>
                  </a:extLst>
                </a:gridCol>
              </a:tblGrid>
              <a:tr h="370840">
                <a:tc>
                  <a:txBody>
                    <a:bodyPr/>
                    <a:lstStyle/>
                    <a:p>
                      <a:endParaRPr lang="de-CH" dirty="0"/>
                    </a:p>
                  </a:txBody>
                  <a:tcPr/>
                </a:tc>
                <a:tc>
                  <a:txBody>
                    <a:bodyPr/>
                    <a:lstStyle/>
                    <a:p>
                      <a:pPr algn="ctr"/>
                      <a:r>
                        <a:rPr lang="en-US" dirty="0" smtClean="0"/>
                        <a:t>Synchrotrons</a:t>
                      </a:r>
                      <a:endParaRPr lang="de-CH" dirty="0"/>
                    </a:p>
                  </a:txBody>
                  <a:tcPr/>
                </a:tc>
                <a:tc>
                  <a:txBody>
                    <a:bodyPr/>
                    <a:lstStyle/>
                    <a:p>
                      <a:pPr algn="ctr"/>
                      <a:r>
                        <a:rPr lang="en-US" dirty="0" smtClean="0"/>
                        <a:t>X-ray</a:t>
                      </a:r>
                      <a:r>
                        <a:rPr lang="en-US" baseline="0" dirty="0" smtClean="0"/>
                        <a:t> FELs</a:t>
                      </a:r>
                      <a:endParaRPr lang="de-CH" dirty="0"/>
                    </a:p>
                  </a:txBody>
                  <a:tcPr/>
                </a:tc>
                <a:extLst>
                  <a:ext uri="{0D108BD9-81ED-4DB2-BD59-A6C34878D82A}">
                    <a16:rowId xmlns:a16="http://schemas.microsoft.com/office/drawing/2014/main" val="868346297"/>
                  </a:ext>
                </a:extLst>
              </a:tr>
              <a:tr h="370840">
                <a:tc>
                  <a:txBody>
                    <a:bodyPr/>
                    <a:lstStyle/>
                    <a:p>
                      <a:r>
                        <a:rPr lang="en-US" dirty="0" smtClean="0"/>
                        <a:t>Geometric emittance</a:t>
                      </a:r>
                      <a:endParaRPr lang="de-CH" dirty="0"/>
                    </a:p>
                  </a:txBody>
                  <a:tcPr/>
                </a:tc>
                <a:tc>
                  <a:txBody>
                    <a:bodyPr/>
                    <a:lstStyle/>
                    <a:p>
                      <a:pPr marL="0" indent="0" algn="ctr">
                        <a:buFont typeface="Wingdings" panose="05000000000000000000" pitchFamily="2" charset="2"/>
                        <a:buNone/>
                      </a:pPr>
                      <a:r>
                        <a:rPr lang="en-US" dirty="0" smtClean="0"/>
                        <a:t>≥ 300 pm in X</a:t>
                      </a:r>
                    </a:p>
                    <a:p>
                      <a:pPr marL="0" indent="0" algn="ctr">
                        <a:buFont typeface="Wingdings" panose="05000000000000000000" pitchFamily="2" charset="2"/>
                        <a:buNone/>
                      </a:pPr>
                      <a:r>
                        <a:rPr lang="en-US" dirty="0" smtClean="0"/>
                        <a:t>≥</a:t>
                      </a:r>
                      <a:r>
                        <a:rPr lang="en-US" baseline="0" dirty="0" smtClean="0"/>
                        <a:t> 1 pm in Y</a:t>
                      </a:r>
                    </a:p>
                    <a:p>
                      <a:pPr marL="0" indent="0" algn="ctr">
                        <a:buFont typeface="Wingdings" panose="05000000000000000000" pitchFamily="2" charset="2"/>
                        <a:buNone/>
                      </a:pPr>
                      <a:r>
                        <a:rPr lang="en-US" baseline="0" dirty="0" smtClean="0"/>
                        <a:t>Asymmetric beam</a:t>
                      </a:r>
                      <a:endParaRPr lang="de-CH" dirty="0"/>
                    </a:p>
                  </a:txBody>
                  <a:tcPr/>
                </a:tc>
                <a:tc>
                  <a:txBody>
                    <a:bodyPr/>
                    <a:lstStyle/>
                    <a:p>
                      <a:pPr algn="ctr"/>
                      <a:r>
                        <a:rPr lang="en-US" dirty="0" smtClean="0"/>
                        <a:t>≥</a:t>
                      </a:r>
                      <a:r>
                        <a:rPr lang="en-US" baseline="0" dirty="0" smtClean="0"/>
                        <a:t> 10 pm in X</a:t>
                      </a:r>
                    </a:p>
                    <a:p>
                      <a:pPr algn="ctr"/>
                      <a:r>
                        <a:rPr lang="en-US" dirty="0" smtClean="0"/>
                        <a:t>≥</a:t>
                      </a:r>
                      <a:r>
                        <a:rPr lang="en-US" baseline="0" dirty="0" smtClean="0"/>
                        <a:t> 10 pm in Y</a:t>
                      </a:r>
                    </a:p>
                    <a:p>
                      <a:pPr algn="ctr"/>
                      <a:r>
                        <a:rPr lang="en-US" baseline="0" dirty="0" smtClean="0"/>
                        <a:t>Round beam</a:t>
                      </a:r>
                      <a:endParaRPr lang="de-CH" dirty="0"/>
                    </a:p>
                  </a:txBody>
                  <a:tcPr/>
                </a:tc>
                <a:extLst>
                  <a:ext uri="{0D108BD9-81ED-4DB2-BD59-A6C34878D82A}">
                    <a16:rowId xmlns:a16="http://schemas.microsoft.com/office/drawing/2014/main" val="2529627190"/>
                  </a:ext>
                </a:extLst>
              </a:tr>
              <a:tr h="370840">
                <a:tc>
                  <a:txBody>
                    <a:bodyPr/>
                    <a:lstStyle/>
                    <a:p>
                      <a:r>
                        <a:rPr lang="en-US" dirty="0" smtClean="0"/>
                        <a:t>Energy</a:t>
                      </a:r>
                      <a:r>
                        <a:rPr lang="en-US" baseline="0" dirty="0" smtClean="0"/>
                        <a:t> spread</a:t>
                      </a:r>
                      <a:endParaRPr lang="de-CH" dirty="0"/>
                    </a:p>
                  </a:txBody>
                  <a:tcPr/>
                </a:tc>
                <a:tc>
                  <a:txBody>
                    <a:bodyPr/>
                    <a:lstStyle/>
                    <a:p>
                      <a:pPr algn="ctr"/>
                      <a:r>
                        <a:rPr lang="en-US" dirty="0" smtClean="0"/>
                        <a:t>~10</a:t>
                      </a:r>
                      <a:r>
                        <a:rPr lang="en-US" baseline="30000" dirty="0" smtClean="0"/>
                        <a:t>-3</a:t>
                      </a:r>
                      <a:endParaRPr lang="de-CH" baseline="30000" dirty="0"/>
                    </a:p>
                  </a:txBody>
                  <a:tcPr/>
                </a:tc>
                <a:tc>
                  <a:txBody>
                    <a:bodyPr/>
                    <a:lstStyle/>
                    <a:p>
                      <a:pPr algn="ctr"/>
                      <a:r>
                        <a:rPr lang="en-US" b="1" dirty="0" smtClean="0">
                          <a:solidFill>
                            <a:srgbClr val="00B050"/>
                          </a:solidFill>
                        </a:rPr>
                        <a:t>~10</a:t>
                      </a:r>
                      <a:r>
                        <a:rPr lang="en-US" b="1" baseline="30000" dirty="0" smtClean="0">
                          <a:solidFill>
                            <a:srgbClr val="00B050"/>
                          </a:solidFill>
                        </a:rPr>
                        <a:t>-4</a:t>
                      </a:r>
                      <a:endParaRPr lang="de-CH" b="1" baseline="30000" dirty="0">
                        <a:solidFill>
                          <a:srgbClr val="00B050"/>
                        </a:solidFill>
                      </a:endParaRPr>
                    </a:p>
                  </a:txBody>
                  <a:tcPr/>
                </a:tc>
                <a:extLst>
                  <a:ext uri="{0D108BD9-81ED-4DB2-BD59-A6C34878D82A}">
                    <a16:rowId xmlns:a16="http://schemas.microsoft.com/office/drawing/2014/main" val="101263668"/>
                  </a:ext>
                </a:extLst>
              </a:tr>
              <a:tr h="370840">
                <a:tc>
                  <a:txBody>
                    <a:bodyPr/>
                    <a:lstStyle/>
                    <a:p>
                      <a:r>
                        <a:rPr lang="en-US" dirty="0" smtClean="0"/>
                        <a:t>Peak current</a:t>
                      </a:r>
                      <a:endParaRPr lang="de-CH" dirty="0"/>
                    </a:p>
                  </a:txBody>
                  <a:tcPr/>
                </a:tc>
                <a:tc>
                  <a:txBody>
                    <a:bodyPr/>
                    <a:lstStyle/>
                    <a:p>
                      <a:pPr algn="ctr"/>
                      <a:r>
                        <a:rPr lang="en-US" dirty="0" smtClean="0"/>
                        <a:t>~10 A</a:t>
                      </a:r>
                      <a:endParaRPr lang="de-CH" dirty="0"/>
                    </a:p>
                  </a:txBody>
                  <a:tcPr/>
                </a:tc>
                <a:tc>
                  <a:txBody>
                    <a:bodyPr/>
                    <a:lstStyle/>
                    <a:p>
                      <a:pPr algn="ctr"/>
                      <a:r>
                        <a:rPr lang="en-US" b="1" dirty="0" smtClean="0"/>
                        <a:t>≥</a:t>
                      </a:r>
                      <a:r>
                        <a:rPr lang="en-US" b="1" baseline="0" dirty="0" smtClean="0"/>
                        <a:t> 1 kA</a:t>
                      </a:r>
                      <a:endParaRPr lang="de-CH" b="1" dirty="0"/>
                    </a:p>
                  </a:txBody>
                  <a:tcPr/>
                </a:tc>
                <a:extLst>
                  <a:ext uri="{0D108BD9-81ED-4DB2-BD59-A6C34878D82A}">
                    <a16:rowId xmlns:a16="http://schemas.microsoft.com/office/drawing/2014/main" val="1821605168"/>
                  </a:ext>
                </a:extLst>
              </a:tr>
              <a:tr h="370840">
                <a:tc>
                  <a:txBody>
                    <a:bodyPr/>
                    <a:lstStyle/>
                    <a:p>
                      <a:r>
                        <a:rPr lang="en-US" dirty="0" smtClean="0"/>
                        <a:t>Pulse durations</a:t>
                      </a:r>
                      <a:endParaRPr lang="de-CH" dirty="0"/>
                    </a:p>
                  </a:txBody>
                  <a:tcPr/>
                </a:tc>
                <a:tc>
                  <a:txBody>
                    <a:bodyPr/>
                    <a:lstStyle/>
                    <a:p>
                      <a:pPr algn="ctr"/>
                      <a:r>
                        <a:rPr lang="en-US" dirty="0" smtClean="0"/>
                        <a:t>~10 </a:t>
                      </a:r>
                      <a:r>
                        <a:rPr lang="en-US" dirty="0" err="1" smtClean="0"/>
                        <a:t>ps</a:t>
                      </a:r>
                      <a:endParaRPr lang="de-CH" dirty="0"/>
                    </a:p>
                  </a:txBody>
                  <a:tcPr/>
                </a:tc>
                <a:tc>
                  <a:txBody>
                    <a:bodyPr/>
                    <a:lstStyle/>
                    <a:p>
                      <a:pPr algn="ctr"/>
                      <a:r>
                        <a:rPr lang="en-US" b="1" dirty="0" smtClean="0"/>
                        <a:t>≤</a:t>
                      </a:r>
                      <a:r>
                        <a:rPr lang="en-US" b="1" baseline="0" dirty="0" smtClean="0"/>
                        <a:t>50 fs</a:t>
                      </a:r>
                      <a:endParaRPr lang="de-CH" b="1" dirty="0"/>
                    </a:p>
                  </a:txBody>
                  <a:tcPr/>
                </a:tc>
                <a:extLst>
                  <a:ext uri="{0D108BD9-81ED-4DB2-BD59-A6C34878D82A}">
                    <a16:rowId xmlns:a16="http://schemas.microsoft.com/office/drawing/2014/main" val="3924915236"/>
                  </a:ext>
                </a:extLst>
              </a:tr>
            </a:tbl>
          </a:graphicData>
        </a:graphic>
      </p:graphicFrame>
    </p:spTree>
    <p:extLst>
      <p:ext uri="{BB962C8B-B14F-4D97-AF65-F5344CB8AC3E}">
        <p14:creationId xmlns:p14="http://schemas.microsoft.com/office/powerpoint/2010/main" val="18662553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495300" y="1828800"/>
          <a:ext cx="8191500" cy="3037840"/>
        </p:xfrm>
        <a:graphic>
          <a:graphicData uri="http://schemas.openxmlformats.org/drawingml/2006/table">
            <a:tbl>
              <a:tblPr firstRow="1" bandRow="1">
                <a:tableStyleId>{21E4AEA4-8DFA-4A89-87EB-49C32662AFE0}</a:tableStyleId>
              </a:tblPr>
              <a:tblGrid>
                <a:gridCol w="1872343">
                  <a:extLst>
                    <a:ext uri="{9D8B030D-6E8A-4147-A177-3AD203B41FA5}">
                      <a16:colId xmlns:a16="http://schemas.microsoft.com/office/drawing/2014/main" val="1981348167"/>
                    </a:ext>
                  </a:extLst>
                </a:gridCol>
                <a:gridCol w="3079550">
                  <a:extLst>
                    <a:ext uri="{9D8B030D-6E8A-4147-A177-3AD203B41FA5}">
                      <a16:colId xmlns:a16="http://schemas.microsoft.com/office/drawing/2014/main" val="3067625773"/>
                    </a:ext>
                  </a:extLst>
                </a:gridCol>
                <a:gridCol w="3239607">
                  <a:extLst>
                    <a:ext uri="{9D8B030D-6E8A-4147-A177-3AD203B41FA5}">
                      <a16:colId xmlns:a16="http://schemas.microsoft.com/office/drawing/2014/main" val="1984676985"/>
                    </a:ext>
                  </a:extLst>
                </a:gridCol>
              </a:tblGrid>
              <a:tr h="370840">
                <a:tc>
                  <a:txBody>
                    <a:bodyPr/>
                    <a:lstStyle/>
                    <a:p>
                      <a:endParaRPr lang="de-CH" dirty="0"/>
                    </a:p>
                  </a:txBody>
                  <a:tcPr/>
                </a:tc>
                <a:tc>
                  <a:txBody>
                    <a:bodyPr/>
                    <a:lstStyle/>
                    <a:p>
                      <a:pPr algn="ctr"/>
                      <a:r>
                        <a:rPr lang="en-US" dirty="0" smtClean="0"/>
                        <a:t>Synchrotrons</a:t>
                      </a:r>
                      <a:endParaRPr lang="de-CH" dirty="0"/>
                    </a:p>
                  </a:txBody>
                  <a:tcPr/>
                </a:tc>
                <a:tc>
                  <a:txBody>
                    <a:bodyPr/>
                    <a:lstStyle/>
                    <a:p>
                      <a:pPr algn="ctr"/>
                      <a:r>
                        <a:rPr lang="en-US" dirty="0" smtClean="0"/>
                        <a:t>X-ray</a:t>
                      </a:r>
                      <a:r>
                        <a:rPr lang="en-US" baseline="0" dirty="0" smtClean="0"/>
                        <a:t> FELs</a:t>
                      </a:r>
                      <a:endParaRPr lang="de-CH" dirty="0"/>
                    </a:p>
                  </a:txBody>
                  <a:tcPr/>
                </a:tc>
                <a:extLst>
                  <a:ext uri="{0D108BD9-81ED-4DB2-BD59-A6C34878D82A}">
                    <a16:rowId xmlns:a16="http://schemas.microsoft.com/office/drawing/2014/main" val="868346297"/>
                  </a:ext>
                </a:extLst>
              </a:tr>
              <a:tr h="370840">
                <a:tc>
                  <a:txBody>
                    <a:bodyPr/>
                    <a:lstStyle/>
                    <a:p>
                      <a:r>
                        <a:rPr lang="en-US" dirty="0" smtClean="0"/>
                        <a:t>Pulse energy</a:t>
                      </a:r>
                      <a:endParaRPr lang="de-CH" dirty="0"/>
                    </a:p>
                  </a:txBody>
                  <a:tcPr/>
                </a:tc>
                <a:tc>
                  <a:txBody>
                    <a:bodyPr/>
                    <a:lstStyle/>
                    <a:p>
                      <a:pPr marL="0" indent="0" algn="ctr">
                        <a:buFont typeface="Wingdings" panose="05000000000000000000" pitchFamily="2" charset="2"/>
                        <a:buNone/>
                      </a:pPr>
                      <a:r>
                        <a:rPr lang="en-US" dirty="0" smtClean="0"/>
                        <a:t>~</a:t>
                      </a:r>
                      <a:r>
                        <a:rPr lang="en-US" dirty="0" err="1" smtClean="0"/>
                        <a:t>nJ</a:t>
                      </a:r>
                      <a:endParaRPr lang="de-CH" dirty="0"/>
                    </a:p>
                  </a:txBody>
                  <a:tcPr/>
                </a:tc>
                <a:tc>
                  <a:txBody>
                    <a:bodyPr/>
                    <a:lstStyle/>
                    <a:p>
                      <a:pPr algn="ctr"/>
                      <a:r>
                        <a:rPr lang="en-US" b="1" dirty="0" smtClean="0">
                          <a:solidFill>
                            <a:srgbClr val="00B050"/>
                          </a:solidFill>
                        </a:rPr>
                        <a:t>~</a:t>
                      </a:r>
                      <a:r>
                        <a:rPr lang="en-US" b="1" dirty="0" err="1" smtClean="0">
                          <a:solidFill>
                            <a:srgbClr val="00B050"/>
                          </a:solidFill>
                        </a:rPr>
                        <a:t>mJ</a:t>
                      </a:r>
                      <a:endParaRPr lang="de-CH" b="1" dirty="0">
                        <a:solidFill>
                          <a:srgbClr val="00B050"/>
                        </a:solidFill>
                      </a:endParaRPr>
                    </a:p>
                  </a:txBody>
                  <a:tcPr/>
                </a:tc>
                <a:extLst>
                  <a:ext uri="{0D108BD9-81ED-4DB2-BD59-A6C34878D82A}">
                    <a16:rowId xmlns:a16="http://schemas.microsoft.com/office/drawing/2014/main" val="2529627190"/>
                  </a:ext>
                </a:extLst>
              </a:tr>
              <a:tr h="370840">
                <a:tc>
                  <a:txBody>
                    <a:bodyPr/>
                    <a:lstStyle/>
                    <a:p>
                      <a:r>
                        <a:rPr lang="en-US" dirty="0" smtClean="0"/>
                        <a:t>Relative bandwidth</a:t>
                      </a:r>
                      <a:endParaRPr lang="de-CH" dirty="0"/>
                    </a:p>
                  </a:txBody>
                  <a:tcPr/>
                </a:tc>
                <a:tc>
                  <a:txBody>
                    <a:bodyPr/>
                    <a:lstStyle/>
                    <a:p>
                      <a:pPr algn="ctr"/>
                      <a:r>
                        <a:rPr lang="en-US" dirty="0" smtClean="0"/>
                        <a:t>≫10</a:t>
                      </a:r>
                      <a:r>
                        <a:rPr lang="en-US" baseline="30000" dirty="0" smtClean="0"/>
                        <a:t>-4</a:t>
                      </a:r>
                      <a:endParaRPr lang="de-CH"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50"/>
                          </a:solidFill>
                        </a:rPr>
                        <a:t>~10</a:t>
                      </a:r>
                      <a:r>
                        <a:rPr lang="en-US" b="1" baseline="30000" dirty="0" smtClean="0">
                          <a:solidFill>
                            <a:srgbClr val="00B050"/>
                          </a:solidFill>
                        </a:rPr>
                        <a:t>-4</a:t>
                      </a:r>
                      <a:endParaRPr lang="de-CH" b="1" baseline="30000" dirty="0" smtClean="0">
                        <a:solidFill>
                          <a:srgbClr val="00B050"/>
                        </a:solidFill>
                      </a:endParaRPr>
                    </a:p>
                  </a:txBody>
                  <a:tcPr/>
                </a:tc>
                <a:extLst>
                  <a:ext uri="{0D108BD9-81ED-4DB2-BD59-A6C34878D82A}">
                    <a16:rowId xmlns:a16="http://schemas.microsoft.com/office/drawing/2014/main" val="101263668"/>
                  </a:ext>
                </a:extLst>
              </a:tr>
              <a:tr h="370840">
                <a:tc>
                  <a:txBody>
                    <a:bodyPr/>
                    <a:lstStyle/>
                    <a:p>
                      <a:r>
                        <a:rPr lang="en-US" dirty="0" smtClean="0"/>
                        <a:t>Peak brilliance</a:t>
                      </a:r>
                      <a:endParaRPr lang="de-CH"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25 </a:t>
                      </a:r>
                      <a:r>
                        <a:rPr lang="en-US" dirty="0" smtClean="0"/>
                        <a:t>- 10</a:t>
                      </a:r>
                      <a:r>
                        <a:rPr lang="en-US" baseline="30000" dirty="0" smtClean="0"/>
                        <a:t>27 </a:t>
                      </a:r>
                      <a:endParaRPr lang="de-CH" baseline="300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50"/>
                          </a:solidFill>
                        </a:rPr>
                        <a:t>10</a:t>
                      </a:r>
                      <a:r>
                        <a:rPr lang="en-US" b="1" baseline="30000" dirty="0" smtClean="0">
                          <a:solidFill>
                            <a:srgbClr val="00B050"/>
                          </a:solidFill>
                        </a:rPr>
                        <a:t>35 </a:t>
                      </a:r>
                      <a:r>
                        <a:rPr lang="en-US" b="1" dirty="0" smtClean="0">
                          <a:solidFill>
                            <a:srgbClr val="00B050"/>
                          </a:solidFill>
                        </a:rPr>
                        <a:t>- 10</a:t>
                      </a:r>
                      <a:r>
                        <a:rPr lang="en-US" b="1" baseline="30000" dirty="0" smtClean="0">
                          <a:solidFill>
                            <a:srgbClr val="00B050"/>
                          </a:solidFill>
                        </a:rPr>
                        <a:t>37 </a:t>
                      </a:r>
                      <a:endParaRPr lang="de-CH" b="1" baseline="30000" dirty="0" smtClean="0">
                        <a:solidFill>
                          <a:srgbClr val="00B050"/>
                        </a:solidFill>
                      </a:endParaRPr>
                    </a:p>
                  </a:txBody>
                  <a:tcPr/>
                </a:tc>
                <a:extLst>
                  <a:ext uri="{0D108BD9-81ED-4DB2-BD59-A6C34878D82A}">
                    <a16:rowId xmlns:a16="http://schemas.microsoft.com/office/drawing/2014/main" val="1821605168"/>
                  </a:ext>
                </a:extLst>
              </a:tr>
              <a:tr h="370840">
                <a:tc>
                  <a:txBody>
                    <a:bodyPr/>
                    <a:lstStyle/>
                    <a:p>
                      <a:r>
                        <a:rPr lang="en-US" dirty="0" smtClean="0"/>
                        <a:t>Repetition rate</a:t>
                      </a:r>
                      <a:endParaRPr lang="de-CH" dirty="0"/>
                    </a:p>
                  </a:txBody>
                  <a:tcPr/>
                </a:tc>
                <a:tc>
                  <a:txBody>
                    <a:bodyPr/>
                    <a:lstStyle/>
                    <a:p>
                      <a:pPr algn="ctr"/>
                      <a:r>
                        <a:rPr lang="en-US" b="1" dirty="0" smtClean="0">
                          <a:solidFill>
                            <a:srgbClr val="00B050"/>
                          </a:solidFill>
                        </a:rPr>
                        <a:t>~500 MHz</a:t>
                      </a:r>
                      <a:endParaRPr lang="de-CH" b="1" dirty="0">
                        <a:solidFill>
                          <a:srgbClr val="00B050"/>
                        </a:solidFill>
                      </a:endParaRPr>
                    </a:p>
                  </a:txBody>
                  <a:tcPr/>
                </a:tc>
                <a:tc>
                  <a:txBody>
                    <a:bodyPr/>
                    <a:lstStyle/>
                    <a:p>
                      <a:pPr algn="ctr"/>
                      <a:r>
                        <a:rPr lang="en-US" dirty="0" smtClean="0"/>
                        <a:t>0.1</a:t>
                      </a:r>
                      <a:r>
                        <a:rPr lang="en-US" baseline="0" dirty="0" smtClean="0"/>
                        <a:t> kHz – 1 MHz</a:t>
                      </a:r>
                      <a:endParaRPr lang="de-CH" dirty="0"/>
                    </a:p>
                  </a:txBody>
                  <a:tcPr/>
                </a:tc>
                <a:extLst>
                  <a:ext uri="{0D108BD9-81ED-4DB2-BD59-A6C34878D82A}">
                    <a16:rowId xmlns:a16="http://schemas.microsoft.com/office/drawing/2014/main" val="3924915236"/>
                  </a:ext>
                </a:extLst>
              </a:tr>
              <a:tr h="370840">
                <a:tc>
                  <a:txBody>
                    <a:bodyPr/>
                    <a:lstStyle/>
                    <a:p>
                      <a:r>
                        <a:rPr lang="en-US" dirty="0" smtClean="0"/>
                        <a:t>User accessibility</a:t>
                      </a:r>
                      <a:endParaRPr lang="de-CH" dirty="0"/>
                    </a:p>
                  </a:txBody>
                  <a:tcPr/>
                </a:tc>
                <a:tc>
                  <a:txBody>
                    <a:bodyPr/>
                    <a:lstStyle/>
                    <a:p>
                      <a:pPr algn="ctr"/>
                      <a:r>
                        <a:rPr lang="en-US" b="1" dirty="0" smtClean="0">
                          <a:solidFill>
                            <a:srgbClr val="00B050"/>
                          </a:solidFill>
                        </a:rPr>
                        <a:t>Good</a:t>
                      </a:r>
                      <a:r>
                        <a:rPr lang="en-US" dirty="0" smtClean="0"/>
                        <a:t> </a:t>
                      </a:r>
                    </a:p>
                    <a:p>
                      <a:pPr algn="ctr"/>
                      <a:r>
                        <a:rPr lang="en-US" dirty="0" smtClean="0"/>
                        <a:t>&gt;50 facilities, up to 50 beamlines</a:t>
                      </a:r>
                      <a:r>
                        <a:rPr lang="en-US" baseline="0" dirty="0" smtClean="0"/>
                        <a:t> per facility</a:t>
                      </a:r>
                      <a:endParaRPr lang="de-CH" dirty="0"/>
                    </a:p>
                  </a:txBody>
                  <a:tcPr/>
                </a:tc>
                <a:tc>
                  <a:txBody>
                    <a:bodyPr/>
                    <a:lstStyle/>
                    <a:p>
                      <a:pPr algn="ctr"/>
                      <a:r>
                        <a:rPr lang="en-US" dirty="0" smtClean="0"/>
                        <a:t>Worse</a:t>
                      </a:r>
                    </a:p>
                    <a:p>
                      <a:pPr algn="ctr"/>
                      <a:r>
                        <a:rPr lang="en-US" dirty="0" smtClean="0"/>
                        <a:t>5-10 facilities,</a:t>
                      </a:r>
                      <a:r>
                        <a:rPr lang="en-US" baseline="0" dirty="0" smtClean="0"/>
                        <a:t> up to 10 beamlines per facility</a:t>
                      </a:r>
                      <a:endParaRPr lang="de-CH" dirty="0"/>
                    </a:p>
                  </a:txBody>
                  <a:tcPr/>
                </a:tc>
                <a:extLst>
                  <a:ext uri="{0D108BD9-81ED-4DB2-BD59-A6C34878D82A}">
                    <a16:rowId xmlns:a16="http://schemas.microsoft.com/office/drawing/2014/main" val="536264190"/>
                  </a:ext>
                </a:extLst>
              </a:tr>
            </a:tbl>
          </a:graphicData>
        </a:graphic>
      </p:graphicFrame>
      <p:sp>
        <p:nvSpPr>
          <p:cNvPr id="14" name="Title 2"/>
          <p:cNvSpPr>
            <a:spLocks noGrp="1"/>
          </p:cNvSpPr>
          <p:nvPr>
            <p:ph type="title"/>
          </p:nvPr>
        </p:nvSpPr>
        <p:spPr>
          <a:xfrm>
            <a:off x="457200" y="274638"/>
            <a:ext cx="8229600" cy="792162"/>
          </a:xfrm>
        </p:spPr>
        <p:txBody>
          <a:bodyPr>
            <a:noAutofit/>
          </a:bodyPr>
          <a:lstStyle/>
          <a:p>
            <a:r>
              <a:rPr lang="en-GB" dirty="0" smtClean="0"/>
              <a:t>Photon beam properties</a:t>
            </a:r>
            <a:endParaRPr lang="en-GB" dirty="0"/>
          </a:p>
        </p:txBody>
      </p:sp>
    </p:spTree>
    <p:extLst>
      <p:ext uri="{BB962C8B-B14F-4D97-AF65-F5344CB8AC3E}">
        <p14:creationId xmlns:p14="http://schemas.microsoft.com/office/powerpoint/2010/main" val="36787043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534400" cy="792162"/>
          </a:xfrm>
        </p:spPr>
        <p:txBody>
          <a:bodyPr>
            <a:noAutofit/>
          </a:bodyPr>
          <a:lstStyle/>
          <a:p>
            <a:pPr algn="ctr"/>
            <a:r>
              <a:rPr lang="en-US" sz="4800" dirty="0" smtClean="0">
                <a:solidFill>
                  <a:schemeClr val="tx1"/>
                </a:solidFill>
              </a:rPr>
              <a:t>Current and future facilities</a:t>
            </a:r>
            <a:endParaRPr lang="en-US" sz="4800" dirty="0">
              <a:solidFill>
                <a:schemeClr val="tx1"/>
              </a:solidFill>
            </a:endParaRPr>
          </a:p>
        </p:txBody>
      </p:sp>
    </p:spTree>
    <p:extLst>
      <p:ext uri="{BB962C8B-B14F-4D97-AF65-F5344CB8AC3E}">
        <p14:creationId xmlns:p14="http://schemas.microsoft.com/office/powerpoint/2010/main" val="9493169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200" y="1219200"/>
            <a:ext cx="6138862" cy="4430350"/>
          </a:xfrm>
          <a:prstGeom prst="rect">
            <a:avLst/>
          </a:prstGeom>
        </p:spPr>
      </p:pic>
      <p:sp>
        <p:nvSpPr>
          <p:cNvPr id="8" name="Rectangle 2"/>
          <p:cNvSpPr>
            <a:spLocks noGrp="1" noChangeArrowheads="1"/>
          </p:cNvSpPr>
          <p:nvPr>
            <p:ph type="title"/>
          </p:nvPr>
        </p:nvSpPr>
        <p:spPr>
          <a:xfrm>
            <a:off x="457200" y="274638"/>
            <a:ext cx="8229600" cy="792162"/>
          </a:xfrm>
        </p:spPr>
        <p:txBody>
          <a:bodyPr>
            <a:normAutofit fontScale="90000"/>
          </a:bodyPr>
          <a:lstStyle/>
          <a:p>
            <a:pPr eaLnBrk="1" hangingPunct="1"/>
            <a:r>
              <a:rPr lang="en-US" dirty="0" smtClean="0">
                <a:ea typeface="ＭＳ Ｐゴシック" pitchFamily="-110" charset="-128"/>
                <a:cs typeface="ＭＳ Ｐゴシック" pitchFamily="-110" charset="-128"/>
              </a:rPr>
              <a:t>Synchrotron Light Sources Around the World</a:t>
            </a:r>
          </a:p>
        </p:txBody>
      </p:sp>
      <p:sp>
        <p:nvSpPr>
          <p:cNvPr id="9" name="Rectangle 8"/>
          <p:cNvSpPr/>
          <p:nvPr/>
        </p:nvSpPr>
        <p:spPr>
          <a:xfrm>
            <a:off x="6400800" y="1407855"/>
            <a:ext cx="2525405" cy="3493264"/>
          </a:xfrm>
          <a:prstGeom prst="rect">
            <a:avLst/>
          </a:prstGeom>
        </p:spPr>
        <p:txBody>
          <a:bodyPr wrap="square">
            <a:spAutoFit/>
          </a:bodyPr>
          <a:lstStyle/>
          <a:p>
            <a:pPr marL="72000" indent="-72000">
              <a:spcBef>
                <a:spcPts val="300"/>
              </a:spcBef>
              <a:buClr>
                <a:srgbClr val="0070C0"/>
              </a:buClr>
              <a:buFont typeface="Arial" panose="020B0604020202020204" pitchFamily="34" charset="0"/>
              <a:buChar char="•"/>
            </a:pPr>
            <a:r>
              <a:rPr lang="en-US" dirty="0" smtClean="0"/>
              <a:t>There are around 50 synchrotron light sources around the world (operational or under construction)</a:t>
            </a:r>
          </a:p>
          <a:p>
            <a:pPr marL="72000" indent="-72000">
              <a:spcBef>
                <a:spcPts val="300"/>
              </a:spcBef>
              <a:buClr>
                <a:srgbClr val="0070C0"/>
              </a:buClr>
              <a:buFont typeface="Arial" panose="020B0604020202020204" pitchFamily="34" charset="0"/>
              <a:buChar char="•"/>
            </a:pPr>
            <a:endParaRPr lang="en-US" dirty="0" smtClean="0"/>
          </a:p>
          <a:p>
            <a:pPr marL="72000" indent="-72000">
              <a:spcBef>
                <a:spcPts val="300"/>
              </a:spcBef>
              <a:buClr>
                <a:srgbClr val="0070C0"/>
              </a:buClr>
              <a:buFont typeface="Arial" panose="020B0604020202020204" pitchFamily="34" charset="0"/>
              <a:buChar char="•"/>
            </a:pPr>
            <a:r>
              <a:rPr lang="en-US" dirty="0" smtClean="0"/>
              <a:t>There are about 15 new projects based on 4</a:t>
            </a:r>
            <a:r>
              <a:rPr lang="en-US" baseline="30000" dirty="0" smtClean="0"/>
              <a:t>th</a:t>
            </a:r>
            <a:r>
              <a:rPr lang="en-US" dirty="0" smtClean="0"/>
              <a:t> generation designs (MBA lattice) </a:t>
            </a:r>
            <a:endParaRPr lang="en-US" dirty="0"/>
          </a:p>
        </p:txBody>
      </p:sp>
      <p:sp>
        <p:nvSpPr>
          <p:cNvPr id="10" name="TextBox 9"/>
          <p:cNvSpPr txBox="1"/>
          <p:nvPr/>
        </p:nvSpPr>
        <p:spPr>
          <a:xfrm>
            <a:off x="2362200" y="5257800"/>
            <a:ext cx="1973251" cy="347893"/>
          </a:xfrm>
          <a:prstGeom prst="rect">
            <a:avLst/>
          </a:prstGeom>
          <a:noFill/>
          <a:ln>
            <a:noFill/>
          </a:ln>
        </p:spPr>
        <p:txBody>
          <a:bodyPr wrap="none" lIns="81638" tIns="40819" rIns="81638" bIns="40819" anchorCtr="0" compatLnSpc="0">
            <a:spAutoFit/>
          </a:bodyPr>
          <a:lstStyle/>
          <a:p>
            <a:pPr hangingPunct="0"/>
            <a:r>
              <a:rPr lang="en-US" b="1" dirty="0" smtClean="0">
                <a:latin typeface="Arial" pitchFamily="18"/>
                <a:ea typeface="DejaVu LGC Sans" pitchFamily="2"/>
                <a:cs typeface="DejaVu LGC Sans" pitchFamily="2"/>
              </a:rPr>
              <a:t>lightsources.org</a:t>
            </a:r>
            <a:endParaRPr lang="en-US" b="1" dirty="0">
              <a:latin typeface="Arial" pitchFamily="18"/>
              <a:ea typeface="DejaVu LGC Sans" pitchFamily="2"/>
              <a:cs typeface="DejaVu LGC Sans" pitchFamily="2"/>
            </a:endParaRPr>
          </a:p>
        </p:txBody>
      </p:sp>
    </p:spTree>
    <p:extLst>
      <p:ext uri="{BB962C8B-B14F-4D97-AF65-F5344CB8AC3E}">
        <p14:creationId xmlns:p14="http://schemas.microsoft.com/office/powerpoint/2010/main" val="4068168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4638"/>
            <a:ext cx="8229600" cy="792162"/>
          </a:xfrm>
        </p:spPr>
        <p:txBody>
          <a:bodyPr>
            <a:normAutofit/>
          </a:bodyPr>
          <a:lstStyle/>
          <a:p>
            <a:pPr eaLnBrk="1" hangingPunct="1"/>
            <a:r>
              <a:rPr lang="en-US" dirty="0" smtClean="0">
                <a:ea typeface="ＭＳ Ｐゴシック" pitchFamily="-110" charset="-128"/>
                <a:cs typeface="ＭＳ Ｐゴシック" pitchFamily="-110" charset="-128"/>
              </a:rPr>
              <a:t>Main parameters of some SR facilities</a:t>
            </a:r>
          </a:p>
        </p:txBody>
      </p:sp>
      <p:pic>
        <p:nvPicPr>
          <p:cNvPr id="2" name="Picture 1"/>
          <p:cNvPicPr>
            <a:picLocks noChangeAspect="1"/>
          </p:cNvPicPr>
          <p:nvPr/>
        </p:nvPicPr>
        <p:blipFill>
          <a:blip r:embed="rId2"/>
          <a:stretch>
            <a:fillRect/>
          </a:stretch>
        </p:blipFill>
        <p:spPr>
          <a:xfrm>
            <a:off x="66675" y="1447800"/>
            <a:ext cx="9001125" cy="4177271"/>
          </a:xfrm>
          <a:prstGeom prst="rect">
            <a:avLst/>
          </a:prstGeom>
        </p:spPr>
      </p:pic>
    </p:spTree>
    <p:extLst>
      <p:ext uri="{BB962C8B-B14F-4D97-AF65-F5344CB8AC3E}">
        <p14:creationId xmlns:p14="http://schemas.microsoft.com/office/powerpoint/2010/main" val="11372120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dirty="0">
                <a:ea typeface="ＭＳ Ｐゴシック" pitchFamily="-110" charset="-128"/>
                <a:cs typeface="ＭＳ Ｐゴシック" pitchFamily="-110" charset="-128"/>
              </a:rPr>
              <a:t>X-ray FEL Projects Around the World</a:t>
            </a:r>
          </a:p>
        </p:txBody>
      </p:sp>
      <p:sp>
        <p:nvSpPr>
          <p:cNvPr id="26" name="Rectangle 25"/>
          <p:cNvSpPr/>
          <p:nvPr/>
        </p:nvSpPr>
        <p:spPr>
          <a:xfrm>
            <a:off x="6784896" y="1041767"/>
            <a:ext cx="2298383" cy="5724644"/>
          </a:xfrm>
          <a:prstGeom prst="rect">
            <a:avLst/>
          </a:prstGeom>
        </p:spPr>
        <p:txBody>
          <a:bodyPr wrap="square">
            <a:spAutoFit/>
          </a:bodyPr>
          <a:lstStyle/>
          <a:p>
            <a:pPr marL="72000" indent="-72000">
              <a:spcBef>
                <a:spcPts val="600"/>
              </a:spcBef>
              <a:buClr>
                <a:srgbClr val="0070C0"/>
              </a:buClr>
              <a:buFont typeface="Arial" panose="020B0604020202020204" pitchFamily="34" charset="0"/>
              <a:buChar char="•"/>
            </a:pPr>
            <a:r>
              <a:rPr lang="en-US" sz="1600" dirty="0"/>
              <a:t>FLASH: first soft X-ray with high repetition rate (MHz), 2007</a:t>
            </a:r>
          </a:p>
          <a:p>
            <a:pPr marL="72000" indent="-72000">
              <a:spcBef>
                <a:spcPts val="600"/>
              </a:spcBef>
              <a:buClr>
                <a:srgbClr val="0070C0"/>
              </a:buClr>
              <a:buFont typeface="Arial" panose="020B0604020202020204" pitchFamily="34" charset="0"/>
              <a:buChar char="•"/>
            </a:pPr>
            <a:r>
              <a:rPr lang="en-US" sz="1600" dirty="0"/>
              <a:t>LCLS: first hard X-ray, 2009</a:t>
            </a:r>
          </a:p>
          <a:p>
            <a:pPr marL="72000" indent="-72000">
              <a:spcBef>
                <a:spcPts val="600"/>
              </a:spcBef>
              <a:buClr>
                <a:srgbClr val="0070C0"/>
              </a:buClr>
              <a:buFont typeface="Arial" panose="020B0604020202020204" pitchFamily="34" charset="0"/>
              <a:buChar char="•"/>
            </a:pPr>
            <a:r>
              <a:rPr lang="en-US" sz="1600" dirty="0"/>
              <a:t>SACLA: compact hard X-ray, 2011</a:t>
            </a:r>
          </a:p>
          <a:p>
            <a:pPr marL="72000" indent="-72000">
              <a:spcBef>
                <a:spcPts val="600"/>
              </a:spcBef>
              <a:buClr>
                <a:srgbClr val="0070C0"/>
              </a:buClr>
              <a:buFont typeface="Arial" panose="020B0604020202020204" pitchFamily="34" charset="0"/>
              <a:buChar char="•"/>
            </a:pPr>
            <a:r>
              <a:rPr lang="en-US" sz="1600" dirty="0"/>
              <a:t>FERMI: first soft X-ray seeded-FEL,  2013</a:t>
            </a:r>
          </a:p>
          <a:p>
            <a:pPr marL="72000" indent="-72000">
              <a:spcBef>
                <a:spcPts val="600"/>
              </a:spcBef>
              <a:buClr>
                <a:srgbClr val="0070C0"/>
              </a:buClr>
              <a:buFont typeface="Arial" panose="020B0604020202020204" pitchFamily="34" charset="0"/>
              <a:buChar char="•"/>
            </a:pPr>
            <a:r>
              <a:rPr lang="en-US" sz="1600" dirty="0"/>
              <a:t>PAL-XFEL: hard X-ray with low </a:t>
            </a:r>
            <a:r>
              <a:rPr lang="en-US" sz="1600" dirty="0" smtClean="0"/>
              <a:t>(</a:t>
            </a:r>
            <a:r>
              <a:rPr lang="en-US" sz="1600" dirty="0"/>
              <a:t>20 fs) timing jitter, 2016</a:t>
            </a:r>
          </a:p>
          <a:p>
            <a:pPr marL="72000" indent="-72000">
              <a:spcBef>
                <a:spcPts val="600"/>
              </a:spcBef>
              <a:buClr>
                <a:srgbClr val="0070C0"/>
              </a:buClr>
              <a:buFont typeface="Arial" panose="020B0604020202020204" pitchFamily="34" charset="0"/>
              <a:buChar char="•"/>
            </a:pPr>
            <a:r>
              <a:rPr lang="en-US" sz="1600" dirty="0"/>
              <a:t>E-XFEL: hard X-ray with high repetition rate, 2017</a:t>
            </a:r>
          </a:p>
          <a:p>
            <a:pPr marL="72000" indent="-72000">
              <a:spcBef>
                <a:spcPts val="600"/>
              </a:spcBef>
              <a:buClr>
                <a:srgbClr val="0070C0"/>
              </a:buClr>
              <a:buFont typeface="Arial" panose="020B0604020202020204" pitchFamily="34" charset="0"/>
              <a:buChar char="•"/>
            </a:pPr>
            <a:r>
              <a:rPr lang="en-US" sz="1600" dirty="0" err="1"/>
              <a:t>SwissFEL</a:t>
            </a:r>
            <a:r>
              <a:rPr lang="en-US" sz="1600" dirty="0"/>
              <a:t>: compact hard X-ray driven by low emittance beam, </a:t>
            </a:r>
            <a:r>
              <a:rPr lang="en-US" sz="1600" dirty="0" smtClean="0"/>
              <a:t>2017</a:t>
            </a:r>
            <a:endParaRPr lang="en-US" sz="1600" dirty="0"/>
          </a:p>
        </p:txBody>
      </p:sp>
      <p:grpSp>
        <p:nvGrpSpPr>
          <p:cNvPr id="27" name="Group 26"/>
          <p:cNvGrpSpPr/>
          <p:nvPr/>
        </p:nvGrpSpPr>
        <p:grpSpPr>
          <a:xfrm>
            <a:off x="0" y="1143000"/>
            <a:ext cx="6744832" cy="4166036"/>
            <a:chOff x="304800" y="1143000"/>
            <a:chExt cx="8351838" cy="5237163"/>
          </a:xfrm>
        </p:grpSpPr>
        <p:pic>
          <p:nvPicPr>
            <p:cNvPr id="28" name="Picture 29" descr="neocreo_Blue_World_Map.png"/>
            <p:cNvPicPr>
              <a:picLocks noChangeAspect="1"/>
            </p:cNvPicPr>
            <p:nvPr/>
          </p:nvPicPr>
          <p:blipFill>
            <a:blip r:embed="rId3"/>
            <a:srcRect/>
            <a:stretch>
              <a:fillRect/>
            </a:stretch>
          </p:blipFill>
          <p:spPr bwMode="auto">
            <a:xfrm>
              <a:off x="304800" y="1143000"/>
              <a:ext cx="8351838" cy="5237163"/>
            </a:xfrm>
            <a:prstGeom prst="rect">
              <a:avLst/>
            </a:prstGeom>
            <a:noFill/>
            <a:ln w="9525">
              <a:noFill/>
              <a:miter lim="800000"/>
              <a:headEnd/>
              <a:tailEnd/>
            </a:ln>
          </p:spPr>
        </p:pic>
        <p:sp>
          <p:nvSpPr>
            <p:cNvPr id="29" name="Rectangle 56"/>
            <p:cNvSpPr>
              <a:spLocks noChangeArrowheads="1"/>
            </p:cNvSpPr>
            <p:nvPr/>
          </p:nvSpPr>
          <p:spPr bwMode="auto">
            <a:xfrm>
              <a:off x="594361" y="2903221"/>
              <a:ext cx="1295400" cy="414968"/>
            </a:xfrm>
            <a:prstGeom prst="rect">
              <a:avLst/>
            </a:prstGeom>
            <a:noFill/>
            <a:ln w="9525">
              <a:noFill/>
              <a:miter lim="800000"/>
              <a:headEnd/>
              <a:tailEnd/>
            </a:ln>
          </p:spPr>
          <p:txBody>
            <a:bodyPr wrap="square">
              <a:prstTxWarp prst="textNoShape">
                <a:avLst/>
              </a:prstTxWarp>
              <a:spAutoFit/>
            </a:bodyPr>
            <a:lstStyle/>
            <a:p>
              <a:pPr algn="ctr"/>
              <a:r>
                <a:rPr lang="en-US" sz="1100" b="1" dirty="0">
                  <a:solidFill>
                    <a:schemeClr val="bg1"/>
                  </a:solidFill>
                </a:rPr>
                <a:t>LCLS</a:t>
              </a:r>
            </a:p>
          </p:txBody>
        </p:sp>
        <p:cxnSp>
          <p:nvCxnSpPr>
            <p:cNvPr id="30" name="Straight Connector 32"/>
            <p:cNvCxnSpPr>
              <a:cxnSpLocks noChangeShapeType="1"/>
            </p:cNvCxnSpPr>
            <p:nvPr/>
          </p:nvCxnSpPr>
          <p:spPr bwMode="auto">
            <a:xfrm rot="10800000" flipV="1">
              <a:off x="1371600" y="2590800"/>
              <a:ext cx="457200" cy="304800"/>
            </a:xfrm>
            <a:prstGeom prst="line">
              <a:avLst/>
            </a:prstGeom>
            <a:noFill/>
            <a:ln w="9525">
              <a:solidFill>
                <a:srgbClr val="FF0000"/>
              </a:solidFill>
              <a:round/>
              <a:headEnd/>
              <a:tailEnd/>
            </a:ln>
          </p:spPr>
        </p:cxnSp>
        <p:sp>
          <p:nvSpPr>
            <p:cNvPr id="31" name="Rectangle 56"/>
            <p:cNvSpPr>
              <a:spLocks noChangeArrowheads="1"/>
            </p:cNvSpPr>
            <p:nvPr/>
          </p:nvSpPr>
          <p:spPr bwMode="auto">
            <a:xfrm>
              <a:off x="1219200" y="3429000"/>
              <a:ext cx="1143001" cy="414968"/>
            </a:xfrm>
            <a:prstGeom prst="rect">
              <a:avLst/>
            </a:prstGeom>
            <a:noFill/>
            <a:ln w="9525">
              <a:noFill/>
              <a:miter lim="800000"/>
              <a:headEnd/>
              <a:tailEnd/>
            </a:ln>
          </p:spPr>
          <p:txBody>
            <a:bodyPr>
              <a:prstTxWarp prst="textNoShape">
                <a:avLst/>
              </a:prstTxWarp>
              <a:spAutoFit/>
            </a:bodyPr>
            <a:lstStyle/>
            <a:p>
              <a:pPr algn="ctr"/>
              <a:r>
                <a:rPr lang="en-US" sz="1100" dirty="0">
                  <a:solidFill>
                    <a:srgbClr val="FFFF00"/>
                  </a:solidFill>
                </a:rPr>
                <a:t>LCLS-II</a:t>
              </a:r>
            </a:p>
          </p:txBody>
        </p:sp>
        <p:cxnSp>
          <p:nvCxnSpPr>
            <p:cNvPr id="34" name="Straight Connector 38"/>
            <p:cNvCxnSpPr>
              <a:cxnSpLocks noChangeShapeType="1"/>
              <a:endCxn id="31" idx="0"/>
            </p:cNvCxnSpPr>
            <p:nvPr/>
          </p:nvCxnSpPr>
          <p:spPr bwMode="auto">
            <a:xfrm flipH="1">
              <a:off x="1790701" y="2590801"/>
              <a:ext cx="91442" cy="838199"/>
            </a:xfrm>
            <a:prstGeom prst="line">
              <a:avLst/>
            </a:prstGeom>
            <a:noFill/>
            <a:ln w="9525">
              <a:solidFill>
                <a:srgbClr val="FF0000"/>
              </a:solidFill>
              <a:round/>
              <a:headEnd/>
              <a:tailEnd/>
            </a:ln>
          </p:spPr>
        </p:cxnSp>
        <p:sp>
          <p:nvSpPr>
            <p:cNvPr id="35" name="Rectangle 56"/>
            <p:cNvSpPr>
              <a:spLocks noChangeArrowheads="1"/>
            </p:cNvSpPr>
            <p:nvPr/>
          </p:nvSpPr>
          <p:spPr bwMode="auto">
            <a:xfrm>
              <a:off x="7292341" y="3029584"/>
              <a:ext cx="1219199" cy="414968"/>
            </a:xfrm>
            <a:prstGeom prst="rect">
              <a:avLst/>
            </a:prstGeom>
            <a:noFill/>
            <a:ln w="9525">
              <a:noFill/>
              <a:miter lim="800000"/>
              <a:headEnd/>
              <a:tailEnd/>
            </a:ln>
          </p:spPr>
          <p:txBody>
            <a:bodyPr wrap="square">
              <a:prstTxWarp prst="textNoShape">
                <a:avLst/>
              </a:prstTxWarp>
              <a:spAutoFit/>
            </a:bodyPr>
            <a:lstStyle/>
            <a:p>
              <a:pPr algn="ctr"/>
              <a:r>
                <a:rPr lang="en-US" sz="1100" b="1" dirty="0">
                  <a:solidFill>
                    <a:schemeClr val="bg1"/>
                  </a:solidFill>
                </a:rPr>
                <a:t>SACLA</a:t>
              </a:r>
            </a:p>
          </p:txBody>
        </p:sp>
        <p:cxnSp>
          <p:nvCxnSpPr>
            <p:cNvPr id="36" name="Straight Connector 43"/>
            <p:cNvCxnSpPr>
              <a:cxnSpLocks noChangeShapeType="1"/>
            </p:cNvCxnSpPr>
            <p:nvPr/>
          </p:nvCxnSpPr>
          <p:spPr bwMode="auto">
            <a:xfrm rot="16200000" flipH="1">
              <a:off x="7353300" y="2781300"/>
              <a:ext cx="381000" cy="152400"/>
            </a:xfrm>
            <a:prstGeom prst="line">
              <a:avLst/>
            </a:prstGeom>
            <a:noFill/>
            <a:ln w="9525">
              <a:solidFill>
                <a:srgbClr val="FF0000"/>
              </a:solidFill>
              <a:round/>
              <a:headEnd/>
              <a:tailEnd/>
            </a:ln>
          </p:spPr>
        </p:cxnSp>
        <p:sp>
          <p:nvSpPr>
            <p:cNvPr id="37" name="Rectangle 56"/>
            <p:cNvSpPr>
              <a:spLocks noChangeArrowheads="1"/>
            </p:cNvSpPr>
            <p:nvPr/>
          </p:nvSpPr>
          <p:spPr bwMode="auto">
            <a:xfrm>
              <a:off x="5852160" y="3627119"/>
              <a:ext cx="1219199" cy="414968"/>
            </a:xfrm>
            <a:prstGeom prst="rect">
              <a:avLst/>
            </a:prstGeom>
            <a:noFill/>
            <a:ln w="9525">
              <a:noFill/>
              <a:miter lim="800000"/>
              <a:headEnd/>
              <a:tailEnd/>
            </a:ln>
          </p:spPr>
          <p:txBody>
            <a:bodyPr wrap="square">
              <a:prstTxWarp prst="textNoShape">
                <a:avLst/>
              </a:prstTxWarp>
              <a:spAutoFit/>
            </a:bodyPr>
            <a:lstStyle/>
            <a:p>
              <a:pPr algn="ctr"/>
              <a:r>
                <a:rPr lang="en-US" sz="1100" dirty="0">
                  <a:solidFill>
                    <a:srgbClr val="FFFF00"/>
                  </a:solidFill>
                </a:rPr>
                <a:t>SHINE</a:t>
              </a:r>
            </a:p>
          </p:txBody>
        </p:sp>
        <p:cxnSp>
          <p:nvCxnSpPr>
            <p:cNvPr id="38" name="Straight Connector 53"/>
            <p:cNvCxnSpPr>
              <a:cxnSpLocks noChangeShapeType="1"/>
            </p:cNvCxnSpPr>
            <p:nvPr/>
          </p:nvCxnSpPr>
          <p:spPr bwMode="auto">
            <a:xfrm rot="5400000">
              <a:off x="6515100" y="3002280"/>
              <a:ext cx="685800" cy="609600"/>
            </a:xfrm>
            <a:prstGeom prst="line">
              <a:avLst/>
            </a:prstGeom>
            <a:noFill/>
            <a:ln w="9525">
              <a:solidFill>
                <a:srgbClr val="FF0000"/>
              </a:solidFill>
              <a:round/>
              <a:headEnd/>
              <a:tailEnd/>
            </a:ln>
          </p:spPr>
        </p:cxnSp>
        <p:sp>
          <p:nvSpPr>
            <p:cNvPr id="39" name="Rectangle 56"/>
            <p:cNvSpPr>
              <a:spLocks noChangeArrowheads="1"/>
            </p:cNvSpPr>
            <p:nvPr/>
          </p:nvSpPr>
          <p:spPr bwMode="auto">
            <a:xfrm>
              <a:off x="3252711" y="1947044"/>
              <a:ext cx="1143001" cy="414968"/>
            </a:xfrm>
            <a:prstGeom prst="rect">
              <a:avLst/>
            </a:prstGeom>
            <a:noFill/>
            <a:ln w="9525">
              <a:noFill/>
              <a:miter lim="800000"/>
              <a:headEnd/>
              <a:tailEnd/>
            </a:ln>
          </p:spPr>
          <p:txBody>
            <a:bodyPr wrap="square">
              <a:prstTxWarp prst="textNoShape">
                <a:avLst/>
              </a:prstTxWarp>
              <a:spAutoFit/>
            </a:bodyPr>
            <a:lstStyle/>
            <a:p>
              <a:pPr algn="ctr"/>
              <a:r>
                <a:rPr lang="en-US" sz="1100" b="1" i="1" dirty="0">
                  <a:solidFill>
                    <a:schemeClr val="bg1"/>
                  </a:solidFill>
                </a:rPr>
                <a:t>FLASH </a:t>
              </a:r>
            </a:p>
          </p:txBody>
        </p:sp>
        <p:sp>
          <p:nvSpPr>
            <p:cNvPr id="40" name="Rectangle 56"/>
            <p:cNvSpPr>
              <a:spLocks noChangeArrowheads="1"/>
            </p:cNvSpPr>
            <p:nvPr/>
          </p:nvSpPr>
          <p:spPr bwMode="auto">
            <a:xfrm>
              <a:off x="3101340" y="2209799"/>
              <a:ext cx="1371600" cy="414968"/>
            </a:xfrm>
            <a:prstGeom prst="rect">
              <a:avLst/>
            </a:prstGeom>
            <a:noFill/>
            <a:ln w="9525">
              <a:noFill/>
              <a:miter lim="800000"/>
              <a:headEnd/>
              <a:tailEnd/>
            </a:ln>
          </p:spPr>
          <p:txBody>
            <a:bodyPr>
              <a:prstTxWarp prst="textNoShape">
                <a:avLst/>
              </a:prstTxWarp>
              <a:spAutoFit/>
            </a:bodyPr>
            <a:lstStyle/>
            <a:p>
              <a:pPr algn="ctr"/>
              <a:r>
                <a:rPr lang="en-US" sz="1100" b="1" dirty="0">
                  <a:solidFill>
                    <a:schemeClr val="bg1"/>
                  </a:solidFill>
                </a:rPr>
                <a:t>E-XFEL</a:t>
              </a:r>
            </a:p>
          </p:txBody>
        </p:sp>
        <p:sp>
          <p:nvSpPr>
            <p:cNvPr id="41" name="Rectangle 56"/>
            <p:cNvSpPr>
              <a:spLocks noChangeArrowheads="1"/>
            </p:cNvSpPr>
            <p:nvPr/>
          </p:nvSpPr>
          <p:spPr bwMode="auto">
            <a:xfrm>
              <a:off x="3200400" y="2740025"/>
              <a:ext cx="1371600" cy="414968"/>
            </a:xfrm>
            <a:prstGeom prst="rect">
              <a:avLst/>
            </a:prstGeom>
            <a:noFill/>
            <a:ln w="9525">
              <a:noFill/>
              <a:miter lim="800000"/>
              <a:headEnd/>
              <a:tailEnd/>
            </a:ln>
          </p:spPr>
          <p:txBody>
            <a:bodyPr>
              <a:prstTxWarp prst="textNoShape">
                <a:avLst/>
              </a:prstTxWarp>
              <a:spAutoFit/>
            </a:bodyPr>
            <a:lstStyle/>
            <a:p>
              <a:r>
                <a:rPr lang="en-US" sz="1100" b="1" dirty="0" err="1">
                  <a:solidFill>
                    <a:schemeClr val="bg1"/>
                  </a:solidFill>
                </a:rPr>
                <a:t>SwissFEL</a:t>
              </a:r>
              <a:endParaRPr lang="en-US" sz="1100" b="1" dirty="0">
                <a:solidFill>
                  <a:schemeClr val="bg1"/>
                </a:solidFill>
              </a:endParaRPr>
            </a:p>
          </p:txBody>
        </p:sp>
        <p:sp>
          <p:nvSpPr>
            <p:cNvPr id="42" name="Rectangle 56"/>
            <p:cNvSpPr>
              <a:spLocks noChangeArrowheads="1"/>
            </p:cNvSpPr>
            <p:nvPr/>
          </p:nvSpPr>
          <p:spPr bwMode="auto">
            <a:xfrm>
              <a:off x="4572000" y="1863725"/>
              <a:ext cx="1371600" cy="414968"/>
            </a:xfrm>
            <a:prstGeom prst="rect">
              <a:avLst/>
            </a:prstGeom>
            <a:noFill/>
            <a:ln w="9525">
              <a:noFill/>
              <a:miter lim="800000"/>
              <a:headEnd/>
              <a:tailEnd/>
            </a:ln>
          </p:spPr>
          <p:txBody>
            <a:bodyPr>
              <a:prstTxWarp prst="textNoShape">
                <a:avLst/>
              </a:prstTxWarp>
              <a:spAutoFit/>
            </a:bodyPr>
            <a:lstStyle/>
            <a:p>
              <a:pPr algn="ctr"/>
              <a:r>
                <a:rPr lang="en-US" sz="1100" i="1" dirty="0">
                  <a:solidFill>
                    <a:srgbClr val="000000"/>
                  </a:solidFill>
                </a:rPr>
                <a:t>FERMI</a:t>
              </a:r>
            </a:p>
          </p:txBody>
        </p:sp>
        <p:cxnSp>
          <p:nvCxnSpPr>
            <p:cNvPr id="43" name="Straight Connector 66"/>
            <p:cNvCxnSpPr>
              <a:cxnSpLocks noChangeShapeType="1"/>
            </p:cNvCxnSpPr>
            <p:nvPr/>
          </p:nvCxnSpPr>
          <p:spPr bwMode="auto">
            <a:xfrm rot="10800000" flipV="1">
              <a:off x="4191000" y="2057400"/>
              <a:ext cx="533400" cy="76200"/>
            </a:xfrm>
            <a:prstGeom prst="line">
              <a:avLst/>
            </a:prstGeom>
            <a:noFill/>
            <a:ln w="9525">
              <a:solidFill>
                <a:srgbClr val="FF0000"/>
              </a:solidFill>
              <a:round/>
              <a:headEnd/>
              <a:tailEnd/>
            </a:ln>
          </p:spPr>
        </p:cxnSp>
        <p:cxnSp>
          <p:nvCxnSpPr>
            <p:cNvPr id="44" name="Straight Connector 69"/>
            <p:cNvCxnSpPr>
              <a:cxnSpLocks noChangeShapeType="1"/>
            </p:cNvCxnSpPr>
            <p:nvPr/>
          </p:nvCxnSpPr>
          <p:spPr bwMode="auto">
            <a:xfrm rot="10800000" flipV="1">
              <a:off x="4114800" y="2057400"/>
              <a:ext cx="609600" cy="228600"/>
            </a:xfrm>
            <a:prstGeom prst="line">
              <a:avLst/>
            </a:prstGeom>
            <a:noFill/>
            <a:ln w="9525">
              <a:solidFill>
                <a:srgbClr val="FF0000"/>
              </a:solidFill>
              <a:round/>
              <a:headEnd/>
              <a:tailEnd/>
            </a:ln>
          </p:spPr>
        </p:cxnSp>
        <p:cxnSp>
          <p:nvCxnSpPr>
            <p:cNvPr id="45" name="Straight Connector 75"/>
            <p:cNvCxnSpPr>
              <a:cxnSpLocks noChangeShapeType="1"/>
            </p:cNvCxnSpPr>
            <p:nvPr/>
          </p:nvCxnSpPr>
          <p:spPr bwMode="auto">
            <a:xfrm rot="10800000" flipV="1">
              <a:off x="4038600" y="2286000"/>
              <a:ext cx="609600" cy="533400"/>
            </a:xfrm>
            <a:prstGeom prst="line">
              <a:avLst/>
            </a:prstGeom>
            <a:noFill/>
            <a:ln w="9525">
              <a:solidFill>
                <a:srgbClr val="FF0000"/>
              </a:solidFill>
              <a:round/>
              <a:headEnd/>
              <a:tailEnd/>
            </a:ln>
          </p:spPr>
        </p:cxnSp>
        <p:cxnSp>
          <p:nvCxnSpPr>
            <p:cNvPr id="46" name="Straight Connector 81"/>
            <p:cNvCxnSpPr>
              <a:cxnSpLocks noChangeShapeType="1"/>
            </p:cNvCxnSpPr>
            <p:nvPr/>
          </p:nvCxnSpPr>
          <p:spPr bwMode="auto">
            <a:xfrm flipV="1">
              <a:off x="4724400" y="2133600"/>
              <a:ext cx="304800" cy="153988"/>
            </a:xfrm>
            <a:prstGeom prst="line">
              <a:avLst/>
            </a:prstGeom>
            <a:noFill/>
            <a:ln w="9525">
              <a:solidFill>
                <a:srgbClr val="FF0000"/>
              </a:solidFill>
              <a:round/>
              <a:headEnd/>
              <a:tailEnd/>
            </a:ln>
          </p:spPr>
        </p:cxnSp>
        <p:sp>
          <p:nvSpPr>
            <p:cNvPr id="47" name="Rectangle 56"/>
            <p:cNvSpPr>
              <a:spLocks noChangeArrowheads="1"/>
            </p:cNvSpPr>
            <p:nvPr/>
          </p:nvSpPr>
          <p:spPr bwMode="auto">
            <a:xfrm>
              <a:off x="7391400" y="2124232"/>
              <a:ext cx="916933" cy="636702"/>
            </a:xfrm>
            <a:prstGeom prst="rect">
              <a:avLst/>
            </a:prstGeom>
            <a:noFill/>
            <a:ln w="9525">
              <a:noFill/>
              <a:miter lim="800000"/>
              <a:headEnd/>
              <a:tailEnd/>
            </a:ln>
          </p:spPr>
          <p:txBody>
            <a:bodyPr wrap="square">
              <a:prstTxWarp prst="textNoShape">
                <a:avLst/>
              </a:prstTxWarp>
              <a:spAutoFit/>
            </a:bodyPr>
            <a:lstStyle/>
            <a:p>
              <a:pPr algn="ctr"/>
              <a:r>
                <a:rPr lang="en-US" sz="1100" b="1" dirty="0">
                  <a:solidFill>
                    <a:schemeClr val="bg1"/>
                  </a:solidFill>
                </a:rPr>
                <a:t>PAL</a:t>
              </a:r>
            </a:p>
            <a:p>
              <a:pPr algn="ctr"/>
              <a:r>
                <a:rPr lang="en-US" sz="1100" b="1" dirty="0">
                  <a:solidFill>
                    <a:schemeClr val="bg1"/>
                  </a:solidFill>
                </a:rPr>
                <a:t>XFEL</a:t>
              </a:r>
            </a:p>
          </p:txBody>
        </p:sp>
        <p:cxnSp>
          <p:nvCxnSpPr>
            <p:cNvPr id="48" name="Straight Connector 53"/>
            <p:cNvCxnSpPr>
              <a:cxnSpLocks noChangeShapeType="1"/>
            </p:cNvCxnSpPr>
            <p:nvPr/>
          </p:nvCxnSpPr>
          <p:spPr bwMode="auto">
            <a:xfrm flipV="1">
              <a:off x="7246620" y="2438402"/>
              <a:ext cx="266700" cy="152398"/>
            </a:xfrm>
            <a:prstGeom prst="line">
              <a:avLst/>
            </a:prstGeom>
            <a:noFill/>
            <a:ln w="9525">
              <a:solidFill>
                <a:srgbClr val="FF0000"/>
              </a:solidFill>
              <a:round/>
              <a:headEnd/>
              <a:tailEnd/>
            </a:ln>
          </p:spPr>
        </p:cxnSp>
      </p:grpSp>
      <p:sp>
        <p:nvSpPr>
          <p:cNvPr id="2" name="Rectangle 1"/>
          <p:cNvSpPr/>
          <p:nvPr/>
        </p:nvSpPr>
        <p:spPr>
          <a:xfrm>
            <a:off x="3692285" y="6102545"/>
            <a:ext cx="3052547" cy="584775"/>
          </a:xfrm>
          <a:prstGeom prst="rect">
            <a:avLst/>
          </a:prstGeom>
          <a:ln w="31750">
            <a:solidFill>
              <a:schemeClr val="accent1"/>
            </a:solidFill>
          </a:ln>
        </p:spPr>
        <p:txBody>
          <a:bodyPr wrap="square">
            <a:spAutoFit/>
          </a:bodyPr>
          <a:lstStyle/>
          <a:p>
            <a:pPr>
              <a:spcBef>
                <a:spcPts val="300"/>
              </a:spcBef>
              <a:buClr>
                <a:srgbClr val="0070C0"/>
              </a:buClr>
            </a:pPr>
            <a:r>
              <a:rPr lang="en-US" sz="1600" dirty="0"/>
              <a:t>Future facilities: LCLS2 and SHINE (high repetition rate)</a:t>
            </a:r>
          </a:p>
        </p:txBody>
      </p:sp>
      <p:sp>
        <p:nvSpPr>
          <p:cNvPr id="3" name="TextBox 2"/>
          <p:cNvSpPr txBox="1"/>
          <p:nvPr/>
        </p:nvSpPr>
        <p:spPr>
          <a:xfrm>
            <a:off x="179496" y="5426853"/>
            <a:ext cx="591379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All present facilities are based on SASE, except FERMI. </a:t>
            </a:r>
          </a:p>
          <a:p>
            <a:pPr marL="285750" indent="-285750">
              <a:buFont typeface="Arial" panose="020B0604020202020204" pitchFamily="34" charset="0"/>
              <a:buChar char="•"/>
            </a:pPr>
            <a:r>
              <a:rPr lang="en-US" sz="1600" dirty="0" smtClean="0"/>
              <a:t>Most facilities have the option of self-seeding</a:t>
            </a:r>
            <a:endParaRPr lang="de-CH" sz="1600" dirty="0"/>
          </a:p>
        </p:txBody>
      </p:sp>
    </p:spTree>
    <p:extLst>
      <p:ext uri="{BB962C8B-B14F-4D97-AF65-F5344CB8AC3E}">
        <p14:creationId xmlns:p14="http://schemas.microsoft.com/office/powerpoint/2010/main" val="38861229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X-ray FELs comparison</a:t>
            </a:r>
            <a:endParaRPr lang="en-US" dirty="0"/>
          </a:p>
        </p:txBody>
      </p:sp>
      <p:sp>
        <p:nvSpPr>
          <p:cNvPr id="6" name="TextBox 5"/>
          <p:cNvSpPr txBox="1"/>
          <p:nvPr/>
        </p:nvSpPr>
        <p:spPr>
          <a:xfrm>
            <a:off x="3733800" y="5029200"/>
            <a:ext cx="5105400" cy="1815882"/>
          </a:xfrm>
          <a:prstGeom prst="rect">
            <a:avLst/>
          </a:prstGeom>
          <a:noFill/>
        </p:spPr>
        <p:txBody>
          <a:bodyPr wrap="square" rtlCol="0">
            <a:spAutoFit/>
          </a:bodyPr>
          <a:lstStyle/>
          <a:p>
            <a:r>
              <a:rPr lang="en-US" sz="1600" dirty="0" smtClean="0"/>
              <a:t>*1: </a:t>
            </a:r>
            <a:r>
              <a:rPr lang="en-US" sz="1600" i="1" dirty="0" smtClean="0"/>
              <a:t>[P. Emma et al, Nat. Phot. 4, 641 2010]</a:t>
            </a:r>
          </a:p>
          <a:p>
            <a:r>
              <a:rPr lang="en-US" sz="1600" dirty="0" smtClean="0"/>
              <a:t>*2: </a:t>
            </a:r>
            <a:r>
              <a:rPr lang="en-US" sz="1600" i="1" dirty="0" smtClean="0"/>
              <a:t>[T. Ishikawa et al, Nat. Phot. 6, 540, 2012]</a:t>
            </a:r>
          </a:p>
          <a:p>
            <a:r>
              <a:rPr lang="en-US" sz="1600" dirty="0" smtClean="0"/>
              <a:t>*3: </a:t>
            </a:r>
            <a:r>
              <a:rPr lang="en-US" sz="1600" i="1" dirty="0" smtClean="0"/>
              <a:t>[H. Kang </a:t>
            </a:r>
            <a:r>
              <a:rPr lang="en-US" sz="1600" i="1" dirty="0"/>
              <a:t>et </a:t>
            </a:r>
            <a:r>
              <a:rPr lang="en-US" sz="1600" i="1" dirty="0" smtClean="0"/>
              <a:t>al, </a:t>
            </a:r>
            <a:r>
              <a:rPr lang="en-US" sz="1600" i="1" dirty="0"/>
              <a:t>Nat. Phot. </a:t>
            </a:r>
            <a:r>
              <a:rPr lang="en-US" sz="1600" i="1" dirty="0" smtClean="0"/>
              <a:t>11, 708, 2018]</a:t>
            </a:r>
          </a:p>
          <a:p>
            <a:r>
              <a:rPr lang="en-US" sz="1600" dirty="0" smtClean="0"/>
              <a:t>*4: </a:t>
            </a:r>
            <a:r>
              <a:rPr lang="en-US" sz="1600" i="1" dirty="0" smtClean="0"/>
              <a:t>[W. Decking </a:t>
            </a:r>
            <a:r>
              <a:rPr lang="en-US" sz="1600" i="1" dirty="0"/>
              <a:t>et </a:t>
            </a:r>
            <a:r>
              <a:rPr lang="en-US" sz="1600" i="1" dirty="0" smtClean="0"/>
              <a:t>al, </a:t>
            </a:r>
            <a:r>
              <a:rPr lang="en-US" sz="1600" i="1" dirty="0"/>
              <a:t>Nat. Phot. </a:t>
            </a:r>
            <a:r>
              <a:rPr lang="en-US" sz="1600" i="1" dirty="0" smtClean="0"/>
              <a:t>14, 391, 2020]</a:t>
            </a:r>
          </a:p>
          <a:p>
            <a:r>
              <a:rPr lang="en-US" sz="1600" dirty="0" smtClean="0"/>
              <a:t>*5: </a:t>
            </a:r>
            <a:r>
              <a:rPr lang="en-US" sz="1600" i="1" dirty="0" smtClean="0"/>
              <a:t>[E. Prat et al, </a:t>
            </a:r>
            <a:r>
              <a:rPr lang="en-US" sz="1600" i="1" dirty="0"/>
              <a:t>Nat. Phot. </a:t>
            </a:r>
            <a:r>
              <a:rPr lang="en-US" sz="1600" i="1" dirty="0" smtClean="0"/>
              <a:t>14, 748, 2020]</a:t>
            </a:r>
          </a:p>
          <a:p>
            <a:r>
              <a:rPr lang="en-US" sz="1600" dirty="0" smtClean="0"/>
              <a:t>*6: </a:t>
            </a:r>
            <a:r>
              <a:rPr lang="en-US" sz="1600" i="1" dirty="0" smtClean="0"/>
              <a:t>[E. Cartlidge, Science 354, 6308, 22, 2016]</a:t>
            </a:r>
            <a:endParaRPr lang="en-US" sz="1600" i="1" dirty="0"/>
          </a:p>
          <a:p>
            <a:endParaRPr lang="en-US" sz="1600" i="1" dirty="0"/>
          </a:p>
        </p:txBody>
      </p:sp>
      <p:graphicFrame>
        <p:nvGraphicFramePr>
          <p:cNvPr id="7" name="Table 6"/>
          <p:cNvGraphicFramePr>
            <a:graphicFrameLocks noGrp="1"/>
          </p:cNvGraphicFramePr>
          <p:nvPr>
            <p:extLst/>
          </p:nvPr>
        </p:nvGraphicFramePr>
        <p:xfrm>
          <a:off x="36000" y="955040"/>
          <a:ext cx="9070428" cy="3921760"/>
        </p:xfrm>
        <a:graphic>
          <a:graphicData uri="http://schemas.openxmlformats.org/drawingml/2006/table">
            <a:tbl>
              <a:tblPr firstRow="1" bandRow="1">
                <a:tableStyleId>{5C22544A-7EE6-4342-B048-85BDC9FD1C3A}</a:tableStyleId>
              </a:tblPr>
              <a:tblGrid>
                <a:gridCol w="1792800">
                  <a:extLst>
                    <a:ext uri="{9D8B030D-6E8A-4147-A177-3AD203B41FA5}">
                      <a16:colId xmlns:a16="http://schemas.microsoft.com/office/drawing/2014/main" val="457361690"/>
                    </a:ext>
                  </a:extLst>
                </a:gridCol>
                <a:gridCol w="1331400">
                  <a:extLst>
                    <a:ext uri="{9D8B030D-6E8A-4147-A177-3AD203B41FA5}">
                      <a16:colId xmlns:a16="http://schemas.microsoft.com/office/drawing/2014/main" val="1717541517"/>
                    </a:ext>
                  </a:extLst>
                </a:gridCol>
                <a:gridCol w="1524000">
                  <a:extLst>
                    <a:ext uri="{9D8B030D-6E8A-4147-A177-3AD203B41FA5}">
                      <a16:colId xmlns:a16="http://schemas.microsoft.com/office/drawing/2014/main" val="875774263"/>
                    </a:ext>
                  </a:extLst>
                </a:gridCol>
                <a:gridCol w="1524000">
                  <a:extLst>
                    <a:ext uri="{9D8B030D-6E8A-4147-A177-3AD203B41FA5}">
                      <a16:colId xmlns:a16="http://schemas.microsoft.com/office/drawing/2014/main" val="2778365214"/>
                    </a:ext>
                  </a:extLst>
                </a:gridCol>
                <a:gridCol w="1447800">
                  <a:extLst>
                    <a:ext uri="{9D8B030D-6E8A-4147-A177-3AD203B41FA5}">
                      <a16:colId xmlns:a16="http://schemas.microsoft.com/office/drawing/2014/main" val="1836833481"/>
                    </a:ext>
                  </a:extLst>
                </a:gridCol>
                <a:gridCol w="1450428">
                  <a:extLst>
                    <a:ext uri="{9D8B030D-6E8A-4147-A177-3AD203B41FA5}">
                      <a16:colId xmlns:a16="http://schemas.microsoft.com/office/drawing/2014/main" val="4131018950"/>
                    </a:ext>
                  </a:extLst>
                </a:gridCol>
              </a:tblGrid>
              <a:tr h="370840">
                <a:tc>
                  <a:txBody>
                    <a:bodyPr/>
                    <a:lstStyle/>
                    <a:p>
                      <a:pPr algn="ctr"/>
                      <a:endParaRPr lang="de-CH" sz="1700" dirty="0"/>
                    </a:p>
                  </a:txBody>
                  <a:tcPr/>
                </a:tc>
                <a:tc>
                  <a:txBody>
                    <a:bodyPr/>
                    <a:lstStyle/>
                    <a:p>
                      <a:pPr algn="ctr"/>
                      <a:r>
                        <a:rPr lang="en-US" sz="1700" dirty="0" smtClean="0"/>
                        <a:t>LCLS </a:t>
                      </a:r>
                      <a:r>
                        <a:rPr lang="en-US" sz="1700" baseline="30000" dirty="0" smtClean="0"/>
                        <a:t>*1</a:t>
                      </a:r>
                    </a:p>
                  </a:txBody>
                  <a:tcPr/>
                </a:tc>
                <a:tc>
                  <a:txBody>
                    <a:bodyPr/>
                    <a:lstStyle/>
                    <a:p>
                      <a:pPr algn="ctr"/>
                      <a:r>
                        <a:rPr lang="en-US" sz="1700" dirty="0" smtClean="0"/>
                        <a:t>SACLA </a:t>
                      </a:r>
                      <a:r>
                        <a:rPr lang="en-US" sz="1700" baseline="30000" dirty="0" smtClean="0"/>
                        <a:t>*2</a:t>
                      </a:r>
                      <a:endParaRPr lang="de-CH" sz="1700" baseline="30000" dirty="0"/>
                    </a:p>
                  </a:txBody>
                  <a:tcPr/>
                </a:tc>
                <a:tc>
                  <a:txBody>
                    <a:bodyPr/>
                    <a:lstStyle/>
                    <a:p>
                      <a:pPr algn="ctr"/>
                      <a:r>
                        <a:rPr lang="en-US" sz="1700" dirty="0" smtClean="0"/>
                        <a:t>PAL-XFEL </a:t>
                      </a:r>
                      <a:r>
                        <a:rPr lang="en-US" sz="1700" baseline="30000" dirty="0" smtClean="0"/>
                        <a:t>*3</a:t>
                      </a:r>
                      <a:endParaRPr lang="de-CH" sz="1700" baseline="30000" dirty="0"/>
                    </a:p>
                  </a:txBody>
                  <a:tcPr/>
                </a:tc>
                <a:tc>
                  <a:txBody>
                    <a:bodyPr/>
                    <a:lstStyle/>
                    <a:p>
                      <a:pPr algn="ctr"/>
                      <a:r>
                        <a:rPr lang="en-US" sz="1700" dirty="0" smtClean="0"/>
                        <a:t>E-</a:t>
                      </a:r>
                      <a:r>
                        <a:rPr lang="de-CH" sz="1700" dirty="0" smtClean="0"/>
                        <a:t>XFEL </a:t>
                      </a:r>
                      <a:r>
                        <a:rPr lang="de-CH" sz="1700" baseline="30000" dirty="0" smtClean="0"/>
                        <a:t>*4</a:t>
                      </a:r>
                      <a:endParaRPr lang="en-US" sz="1700" baseline="30000" dirty="0" smtClean="0"/>
                    </a:p>
                  </a:txBody>
                  <a:tcPr/>
                </a:tc>
                <a:tc>
                  <a:txBody>
                    <a:bodyPr/>
                    <a:lstStyle/>
                    <a:p>
                      <a:pPr algn="ctr"/>
                      <a:r>
                        <a:rPr lang="en-US" sz="1700" b="1" dirty="0" err="1" smtClean="0"/>
                        <a:t>SwissFEL</a:t>
                      </a:r>
                      <a:r>
                        <a:rPr lang="en-US" sz="1700" b="1" dirty="0" smtClean="0"/>
                        <a:t> </a:t>
                      </a:r>
                      <a:r>
                        <a:rPr lang="en-US" sz="1700" b="1" baseline="30000" dirty="0" smtClean="0"/>
                        <a:t>5*</a:t>
                      </a:r>
                      <a:endParaRPr lang="de-CH" sz="1700" b="1" baseline="30000" dirty="0"/>
                    </a:p>
                  </a:txBody>
                  <a:tcPr/>
                </a:tc>
                <a:extLst>
                  <a:ext uri="{0D108BD9-81ED-4DB2-BD59-A6C34878D82A}">
                    <a16:rowId xmlns:a16="http://schemas.microsoft.com/office/drawing/2014/main" val="2289209847"/>
                  </a:ext>
                </a:extLst>
              </a:tr>
              <a:tr h="370840">
                <a:tc>
                  <a:txBody>
                    <a:bodyPr/>
                    <a:lstStyle/>
                    <a:p>
                      <a:pPr algn="ctr"/>
                      <a:r>
                        <a:rPr lang="en-US" sz="1700" dirty="0" smtClean="0"/>
                        <a:t>Country</a:t>
                      </a:r>
                      <a:endParaRPr lang="de-CH" sz="1700" dirty="0"/>
                    </a:p>
                  </a:txBody>
                  <a:tcPr/>
                </a:tc>
                <a:tc>
                  <a:txBody>
                    <a:bodyPr/>
                    <a:lstStyle/>
                    <a:p>
                      <a:pPr algn="ctr"/>
                      <a:r>
                        <a:rPr lang="en-US" sz="1700" dirty="0" smtClean="0"/>
                        <a:t>USA</a:t>
                      </a:r>
                      <a:endParaRPr lang="de-CH" sz="1700" dirty="0"/>
                    </a:p>
                  </a:txBody>
                  <a:tcPr/>
                </a:tc>
                <a:tc>
                  <a:txBody>
                    <a:bodyPr/>
                    <a:lstStyle/>
                    <a:p>
                      <a:pPr algn="ctr"/>
                      <a:r>
                        <a:rPr lang="en-US" sz="1700" dirty="0" smtClean="0"/>
                        <a:t>Japan</a:t>
                      </a:r>
                      <a:endParaRPr lang="de-CH" sz="1700" dirty="0"/>
                    </a:p>
                  </a:txBody>
                  <a:tcPr/>
                </a:tc>
                <a:tc>
                  <a:txBody>
                    <a:bodyPr/>
                    <a:lstStyle/>
                    <a:p>
                      <a:pPr algn="ctr"/>
                      <a:r>
                        <a:rPr lang="en-US" sz="1700" dirty="0" smtClean="0"/>
                        <a:t>Korea</a:t>
                      </a:r>
                      <a:endParaRPr lang="de-CH" sz="1700" dirty="0"/>
                    </a:p>
                  </a:txBody>
                  <a:tcPr/>
                </a:tc>
                <a:tc>
                  <a:txBody>
                    <a:bodyPr/>
                    <a:lstStyle/>
                    <a:p>
                      <a:pPr algn="ctr"/>
                      <a:r>
                        <a:rPr lang="en-US" sz="1700" dirty="0" smtClean="0"/>
                        <a:t>Germany</a:t>
                      </a:r>
                      <a:endParaRPr lang="de-CH" sz="1700" dirty="0"/>
                    </a:p>
                  </a:txBody>
                  <a:tcPr/>
                </a:tc>
                <a:tc>
                  <a:txBody>
                    <a:bodyPr/>
                    <a:lstStyle/>
                    <a:p>
                      <a:pPr algn="ctr"/>
                      <a:r>
                        <a:rPr lang="en-US" sz="1700" b="1" dirty="0" smtClean="0"/>
                        <a:t>Switzerland</a:t>
                      </a:r>
                      <a:endParaRPr lang="de-CH" sz="1700" b="1" dirty="0"/>
                    </a:p>
                  </a:txBody>
                  <a:tcPr/>
                </a:tc>
                <a:extLst>
                  <a:ext uri="{0D108BD9-81ED-4DB2-BD59-A6C34878D82A}">
                    <a16:rowId xmlns:a16="http://schemas.microsoft.com/office/drawing/2014/main" val="2446763397"/>
                  </a:ext>
                </a:extLst>
              </a:tr>
              <a:tr h="370840">
                <a:tc>
                  <a:txBody>
                    <a:bodyPr/>
                    <a:lstStyle/>
                    <a:p>
                      <a:pPr algn="ctr"/>
                      <a:r>
                        <a:rPr lang="en-US" sz="1700" dirty="0" smtClean="0"/>
                        <a:t>Starting </a:t>
                      </a:r>
                      <a:r>
                        <a:rPr lang="en-US" sz="1700" dirty="0" err="1" smtClean="0"/>
                        <a:t>oper</a:t>
                      </a:r>
                      <a:r>
                        <a:rPr lang="en-US" sz="1700" dirty="0" smtClean="0"/>
                        <a:t>. year</a:t>
                      </a:r>
                      <a:endParaRPr lang="de-CH" sz="1700" dirty="0"/>
                    </a:p>
                  </a:txBody>
                  <a:tcPr/>
                </a:tc>
                <a:tc>
                  <a:txBody>
                    <a:bodyPr/>
                    <a:lstStyle/>
                    <a:p>
                      <a:pPr algn="ctr"/>
                      <a:r>
                        <a:rPr lang="en-US" sz="1700" dirty="0" smtClean="0"/>
                        <a:t>2009</a:t>
                      </a:r>
                      <a:endParaRPr lang="de-CH" sz="1700" dirty="0"/>
                    </a:p>
                  </a:txBody>
                  <a:tcPr/>
                </a:tc>
                <a:tc>
                  <a:txBody>
                    <a:bodyPr/>
                    <a:lstStyle/>
                    <a:p>
                      <a:pPr algn="ctr"/>
                      <a:r>
                        <a:rPr lang="en-US" sz="1700" dirty="0" smtClean="0"/>
                        <a:t>2010</a:t>
                      </a:r>
                      <a:endParaRPr lang="de-CH" sz="1700" dirty="0"/>
                    </a:p>
                  </a:txBody>
                  <a:tcPr/>
                </a:tc>
                <a:tc>
                  <a:txBody>
                    <a:bodyPr/>
                    <a:lstStyle/>
                    <a:p>
                      <a:pPr algn="ctr"/>
                      <a:r>
                        <a:rPr lang="en-US" sz="1700" dirty="0" smtClean="0"/>
                        <a:t>2017</a:t>
                      </a:r>
                      <a:endParaRPr lang="de-CH" sz="1700" dirty="0"/>
                    </a:p>
                  </a:txBody>
                  <a:tcPr/>
                </a:tc>
                <a:tc>
                  <a:txBody>
                    <a:bodyPr/>
                    <a:lstStyle/>
                    <a:p>
                      <a:pPr algn="ctr"/>
                      <a:r>
                        <a:rPr lang="en-US" sz="1700" dirty="0" smtClean="0"/>
                        <a:t>2017</a:t>
                      </a:r>
                      <a:endParaRPr lang="de-CH" sz="1700" dirty="0"/>
                    </a:p>
                  </a:txBody>
                  <a:tcPr/>
                </a:tc>
                <a:tc>
                  <a:txBody>
                    <a:bodyPr/>
                    <a:lstStyle/>
                    <a:p>
                      <a:pPr algn="ctr"/>
                      <a:r>
                        <a:rPr lang="en-US" sz="1700" b="1" dirty="0" smtClean="0"/>
                        <a:t>2018</a:t>
                      </a:r>
                      <a:endParaRPr lang="de-CH" sz="1700" b="1" dirty="0"/>
                    </a:p>
                  </a:txBody>
                  <a:tcPr/>
                </a:tc>
                <a:extLst>
                  <a:ext uri="{0D108BD9-81ED-4DB2-BD59-A6C34878D82A}">
                    <a16:rowId xmlns:a16="http://schemas.microsoft.com/office/drawing/2014/main" val="2496852160"/>
                  </a:ext>
                </a:extLst>
              </a:tr>
              <a:tr h="370840">
                <a:tc>
                  <a:txBody>
                    <a:bodyPr/>
                    <a:lstStyle/>
                    <a:p>
                      <a:pPr algn="ctr"/>
                      <a:r>
                        <a:rPr lang="en-US" sz="1700" dirty="0" smtClean="0"/>
                        <a:t>Energy (GeV)</a:t>
                      </a:r>
                      <a:endParaRPr lang="de-CH" sz="1700" dirty="0"/>
                    </a:p>
                  </a:txBody>
                  <a:tcPr/>
                </a:tc>
                <a:tc>
                  <a:txBody>
                    <a:bodyPr/>
                    <a:lstStyle/>
                    <a:p>
                      <a:pPr algn="ctr"/>
                      <a:r>
                        <a:rPr lang="en-US" sz="1700" dirty="0" smtClean="0"/>
                        <a:t>14.3</a:t>
                      </a:r>
                      <a:endParaRPr lang="de-CH" sz="1700" dirty="0"/>
                    </a:p>
                  </a:txBody>
                  <a:tcPr/>
                </a:tc>
                <a:tc>
                  <a:txBody>
                    <a:bodyPr/>
                    <a:lstStyle/>
                    <a:p>
                      <a:pPr algn="ctr"/>
                      <a:r>
                        <a:rPr lang="en-US" sz="1700" dirty="0" smtClean="0"/>
                        <a:t>8.5</a:t>
                      </a:r>
                      <a:endParaRPr lang="de-CH" sz="1700" dirty="0"/>
                    </a:p>
                  </a:txBody>
                  <a:tcPr/>
                </a:tc>
                <a:tc>
                  <a:txBody>
                    <a:bodyPr/>
                    <a:lstStyle/>
                    <a:p>
                      <a:pPr algn="ctr"/>
                      <a:r>
                        <a:rPr lang="en-US" sz="1700" dirty="0" smtClean="0"/>
                        <a:t>10</a:t>
                      </a:r>
                      <a:endParaRPr lang="de-CH" sz="1700" dirty="0"/>
                    </a:p>
                  </a:txBody>
                  <a:tcPr/>
                </a:tc>
                <a:tc>
                  <a:txBody>
                    <a:bodyPr/>
                    <a:lstStyle/>
                    <a:p>
                      <a:pPr algn="ctr"/>
                      <a:r>
                        <a:rPr lang="en-US" sz="1700" dirty="0" smtClean="0"/>
                        <a:t>17.5</a:t>
                      </a:r>
                      <a:endParaRPr lang="de-CH" sz="1700" dirty="0"/>
                    </a:p>
                  </a:txBody>
                  <a:tcPr/>
                </a:tc>
                <a:tc>
                  <a:txBody>
                    <a:bodyPr/>
                    <a:lstStyle/>
                    <a:p>
                      <a:pPr algn="ctr"/>
                      <a:r>
                        <a:rPr lang="en-US" sz="1700" b="1" dirty="0" smtClean="0"/>
                        <a:t>5.8</a:t>
                      </a:r>
                      <a:endParaRPr lang="de-CH" sz="1700" b="1" dirty="0"/>
                    </a:p>
                  </a:txBody>
                  <a:tcPr/>
                </a:tc>
                <a:extLst>
                  <a:ext uri="{0D108BD9-81ED-4DB2-BD59-A6C34878D82A}">
                    <a16:rowId xmlns:a16="http://schemas.microsoft.com/office/drawing/2014/main" val="1565426455"/>
                  </a:ext>
                </a:extLst>
              </a:tr>
              <a:tr h="370840">
                <a:tc>
                  <a:txBody>
                    <a:bodyPr/>
                    <a:lstStyle/>
                    <a:p>
                      <a:pPr algn="ctr"/>
                      <a:r>
                        <a:rPr lang="en-US" sz="1700" dirty="0" smtClean="0"/>
                        <a:t>Length (km)</a:t>
                      </a:r>
                      <a:endParaRPr lang="de-CH" sz="1700" dirty="0"/>
                    </a:p>
                  </a:txBody>
                  <a:tcPr/>
                </a:tc>
                <a:tc>
                  <a:txBody>
                    <a:bodyPr/>
                    <a:lstStyle/>
                    <a:p>
                      <a:pPr algn="ctr"/>
                      <a:r>
                        <a:rPr lang="en-US" sz="1700" dirty="0" smtClean="0"/>
                        <a:t>3.0</a:t>
                      </a:r>
                      <a:endParaRPr lang="de-CH" sz="1700" dirty="0"/>
                    </a:p>
                  </a:txBody>
                  <a:tcPr/>
                </a:tc>
                <a:tc>
                  <a:txBody>
                    <a:bodyPr/>
                    <a:lstStyle/>
                    <a:p>
                      <a:pPr algn="ctr"/>
                      <a:r>
                        <a:rPr lang="en-US" sz="1700" dirty="0" smtClean="0"/>
                        <a:t>0.75</a:t>
                      </a:r>
                      <a:endParaRPr lang="de-CH" sz="1700" dirty="0"/>
                    </a:p>
                  </a:txBody>
                  <a:tcPr/>
                </a:tc>
                <a:tc>
                  <a:txBody>
                    <a:bodyPr/>
                    <a:lstStyle/>
                    <a:p>
                      <a:pPr algn="ctr"/>
                      <a:r>
                        <a:rPr lang="en-US" sz="1700" dirty="0" smtClean="0"/>
                        <a:t>1.1</a:t>
                      </a:r>
                      <a:endParaRPr lang="de-CH" sz="1700" dirty="0"/>
                    </a:p>
                  </a:txBody>
                  <a:tcPr/>
                </a:tc>
                <a:tc>
                  <a:txBody>
                    <a:bodyPr/>
                    <a:lstStyle/>
                    <a:p>
                      <a:pPr algn="ctr"/>
                      <a:r>
                        <a:rPr lang="en-US" sz="1700" dirty="0" smtClean="0"/>
                        <a:t>3.4</a:t>
                      </a:r>
                      <a:endParaRPr lang="de-CH" sz="1700" dirty="0"/>
                    </a:p>
                  </a:txBody>
                  <a:tcPr/>
                </a:tc>
                <a:tc>
                  <a:txBody>
                    <a:bodyPr/>
                    <a:lstStyle/>
                    <a:p>
                      <a:pPr algn="ctr"/>
                      <a:r>
                        <a:rPr lang="en-US" sz="1700" b="1" dirty="0" smtClean="0"/>
                        <a:t>0.74</a:t>
                      </a:r>
                      <a:endParaRPr lang="de-CH" sz="1700" b="1" dirty="0"/>
                    </a:p>
                  </a:txBody>
                  <a:tcPr/>
                </a:tc>
                <a:extLst>
                  <a:ext uri="{0D108BD9-81ED-4DB2-BD59-A6C34878D82A}">
                    <a16:rowId xmlns:a16="http://schemas.microsoft.com/office/drawing/2014/main" val="3007754461"/>
                  </a:ext>
                </a:extLst>
              </a:tr>
              <a:tr h="370840">
                <a:tc>
                  <a:txBody>
                    <a:bodyPr/>
                    <a:lstStyle/>
                    <a:p>
                      <a:pPr algn="ctr"/>
                      <a:r>
                        <a:rPr lang="en-US" sz="1700" dirty="0" smtClean="0"/>
                        <a:t>Pulses per second</a:t>
                      </a:r>
                      <a:endParaRPr lang="de-CH" sz="1700" dirty="0"/>
                    </a:p>
                  </a:txBody>
                  <a:tcPr/>
                </a:tc>
                <a:tc>
                  <a:txBody>
                    <a:bodyPr/>
                    <a:lstStyle/>
                    <a:p>
                      <a:pPr algn="ctr"/>
                      <a:r>
                        <a:rPr lang="en-US" sz="1700" dirty="0" smtClean="0"/>
                        <a:t>120</a:t>
                      </a:r>
                      <a:endParaRPr lang="de-CH" sz="1700" dirty="0"/>
                    </a:p>
                  </a:txBody>
                  <a:tcPr/>
                </a:tc>
                <a:tc>
                  <a:txBody>
                    <a:bodyPr/>
                    <a:lstStyle/>
                    <a:p>
                      <a:pPr algn="ctr"/>
                      <a:r>
                        <a:rPr lang="en-US" sz="1700" dirty="0" smtClean="0"/>
                        <a:t>60</a:t>
                      </a:r>
                      <a:endParaRPr lang="de-CH" sz="1700" dirty="0"/>
                    </a:p>
                  </a:txBody>
                  <a:tcPr/>
                </a:tc>
                <a:tc>
                  <a:txBody>
                    <a:bodyPr/>
                    <a:lstStyle/>
                    <a:p>
                      <a:pPr algn="ctr"/>
                      <a:r>
                        <a:rPr lang="en-US" sz="1700" dirty="0" smtClean="0"/>
                        <a:t>60</a:t>
                      </a:r>
                      <a:endParaRPr lang="de-CH" sz="1700" dirty="0"/>
                    </a:p>
                  </a:txBody>
                  <a:tcPr/>
                </a:tc>
                <a:tc>
                  <a:txBody>
                    <a:bodyPr/>
                    <a:lstStyle/>
                    <a:p>
                      <a:pPr algn="ctr"/>
                      <a:r>
                        <a:rPr lang="en-US" sz="1700" dirty="0" smtClean="0"/>
                        <a:t>27000</a:t>
                      </a:r>
                      <a:endParaRPr lang="de-CH" sz="1700" dirty="0"/>
                    </a:p>
                  </a:txBody>
                  <a:tcPr/>
                </a:tc>
                <a:tc>
                  <a:txBody>
                    <a:bodyPr/>
                    <a:lstStyle/>
                    <a:p>
                      <a:pPr algn="ctr"/>
                      <a:r>
                        <a:rPr lang="en-US" sz="1700" b="1" dirty="0" smtClean="0"/>
                        <a:t>100</a:t>
                      </a:r>
                      <a:endParaRPr lang="de-CH" sz="1700" b="1" dirty="0"/>
                    </a:p>
                  </a:txBody>
                  <a:tcPr/>
                </a:tc>
                <a:extLst>
                  <a:ext uri="{0D108BD9-81ED-4DB2-BD59-A6C34878D82A}">
                    <a16:rowId xmlns:a16="http://schemas.microsoft.com/office/drawing/2014/main" val="378258992"/>
                  </a:ext>
                </a:extLst>
              </a:tr>
              <a:tr h="370840">
                <a:tc>
                  <a:txBody>
                    <a:bodyPr/>
                    <a:lstStyle/>
                    <a:p>
                      <a:pPr algn="ctr"/>
                      <a:r>
                        <a:rPr lang="en-US" sz="1700" dirty="0" smtClean="0"/>
                        <a:t>Normalized emittance (nm)</a:t>
                      </a:r>
                      <a:endParaRPr lang="de-CH" sz="1700" dirty="0"/>
                    </a:p>
                  </a:txBody>
                  <a:tcPr/>
                </a:tc>
                <a:tc>
                  <a:txBody>
                    <a:bodyPr/>
                    <a:lstStyle/>
                    <a:p>
                      <a:pPr algn="ctr"/>
                      <a:r>
                        <a:rPr lang="en-US" sz="1700" dirty="0" smtClean="0"/>
                        <a:t>400</a:t>
                      </a:r>
                      <a:endParaRPr lang="de-CH" sz="1700" dirty="0"/>
                    </a:p>
                  </a:txBody>
                  <a:tcPr/>
                </a:tc>
                <a:tc>
                  <a:txBody>
                    <a:bodyPr/>
                    <a:lstStyle/>
                    <a:p>
                      <a:pPr algn="ctr"/>
                      <a:r>
                        <a:rPr lang="en-US" sz="1700" dirty="0" smtClean="0"/>
                        <a:t>1000</a:t>
                      </a:r>
                      <a:endParaRPr lang="de-CH" sz="1700" dirty="0"/>
                    </a:p>
                  </a:txBody>
                  <a:tcPr/>
                </a:tc>
                <a:tc>
                  <a:txBody>
                    <a:bodyPr/>
                    <a:lstStyle/>
                    <a:p>
                      <a:pPr algn="ctr"/>
                      <a:r>
                        <a:rPr lang="en-US" sz="1700" dirty="0" smtClean="0"/>
                        <a:t>550</a:t>
                      </a:r>
                      <a:endParaRPr lang="de-CH" sz="1700" dirty="0"/>
                    </a:p>
                  </a:txBody>
                  <a:tcPr/>
                </a:tc>
                <a:tc>
                  <a:txBody>
                    <a:bodyPr/>
                    <a:lstStyle/>
                    <a:p>
                      <a:pPr algn="ctr"/>
                      <a:r>
                        <a:rPr lang="en-US" sz="1700" dirty="0" smtClean="0"/>
                        <a:t>&lt;600</a:t>
                      </a:r>
                      <a:endParaRPr lang="de-CH" sz="1700" dirty="0"/>
                    </a:p>
                  </a:txBody>
                  <a:tcPr/>
                </a:tc>
                <a:tc>
                  <a:txBody>
                    <a:bodyPr/>
                    <a:lstStyle/>
                    <a:p>
                      <a:pPr algn="ctr"/>
                      <a:r>
                        <a:rPr lang="en-US" sz="1700" b="1" dirty="0" smtClean="0"/>
                        <a:t>200</a:t>
                      </a:r>
                      <a:endParaRPr lang="de-CH" sz="1700" b="1" dirty="0"/>
                    </a:p>
                  </a:txBody>
                  <a:tcPr/>
                </a:tc>
                <a:extLst>
                  <a:ext uri="{0D108BD9-81ED-4DB2-BD59-A6C34878D82A}">
                    <a16:rowId xmlns:a16="http://schemas.microsoft.com/office/drawing/2014/main" val="657396679"/>
                  </a:ext>
                </a:extLst>
              </a:tr>
              <a:tr h="370840">
                <a:tc>
                  <a:txBody>
                    <a:bodyPr/>
                    <a:lstStyle/>
                    <a:p>
                      <a:pPr algn="ctr"/>
                      <a:r>
                        <a:rPr lang="en-US" sz="1700" dirty="0" smtClean="0"/>
                        <a:t>Construction</a:t>
                      </a:r>
                      <a:r>
                        <a:rPr lang="en-US" sz="1700" baseline="0" dirty="0" smtClean="0"/>
                        <a:t> cost (M$) </a:t>
                      </a:r>
                      <a:r>
                        <a:rPr lang="en-US" sz="1700" baseline="30000" dirty="0" smtClean="0"/>
                        <a:t>*6</a:t>
                      </a:r>
                      <a:endParaRPr lang="de-CH" sz="1700" baseline="30000" dirty="0"/>
                    </a:p>
                  </a:txBody>
                  <a:tcPr/>
                </a:tc>
                <a:tc>
                  <a:txBody>
                    <a:bodyPr/>
                    <a:lstStyle/>
                    <a:p>
                      <a:pPr algn="ctr"/>
                      <a:r>
                        <a:rPr lang="en-US" sz="1700" dirty="0" smtClean="0"/>
                        <a:t>415</a:t>
                      </a:r>
                      <a:endParaRPr lang="de-CH" sz="1700" dirty="0"/>
                    </a:p>
                  </a:txBody>
                  <a:tcPr/>
                </a:tc>
                <a:tc>
                  <a:txBody>
                    <a:bodyPr/>
                    <a:lstStyle/>
                    <a:p>
                      <a:pPr algn="ctr"/>
                      <a:r>
                        <a:rPr lang="en-US" sz="1700" dirty="0" smtClean="0"/>
                        <a:t>370</a:t>
                      </a:r>
                      <a:endParaRPr lang="de-CH" sz="1700" dirty="0"/>
                    </a:p>
                  </a:txBody>
                  <a:tcPr/>
                </a:tc>
                <a:tc>
                  <a:txBody>
                    <a:bodyPr/>
                    <a:lstStyle/>
                    <a:p>
                      <a:pPr algn="ctr"/>
                      <a:r>
                        <a:rPr lang="en-US" sz="1700" dirty="0" smtClean="0"/>
                        <a:t>400</a:t>
                      </a:r>
                      <a:endParaRPr lang="de-CH" sz="1700" dirty="0"/>
                    </a:p>
                  </a:txBody>
                  <a:tcPr/>
                </a:tc>
                <a:tc>
                  <a:txBody>
                    <a:bodyPr/>
                    <a:lstStyle/>
                    <a:p>
                      <a:pPr algn="ctr"/>
                      <a:r>
                        <a:rPr lang="en-US" sz="1700" dirty="0" smtClean="0"/>
                        <a:t>1600</a:t>
                      </a:r>
                      <a:endParaRPr lang="de-CH" sz="1700" dirty="0"/>
                    </a:p>
                  </a:txBody>
                  <a:tcPr/>
                </a:tc>
                <a:tc>
                  <a:txBody>
                    <a:bodyPr/>
                    <a:lstStyle/>
                    <a:p>
                      <a:pPr algn="ctr"/>
                      <a:r>
                        <a:rPr lang="en-US" sz="1700" b="1" dirty="0" smtClean="0"/>
                        <a:t>280</a:t>
                      </a:r>
                      <a:endParaRPr lang="de-CH" sz="1700" b="1" dirty="0"/>
                    </a:p>
                  </a:txBody>
                  <a:tcPr/>
                </a:tc>
                <a:extLst>
                  <a:ext uri="{0D108BD9-81ED-4DB2-BD59-A6C34878D82A}">
                    <a16:rowId xmlns:a16="http://schemas.microsoft.com/office/drawing/2014/main" val="3847104298"/>
                  </a:ext>
                </a:extLst>
              </a:tr>
            </a:tbl>
          </a:graphicData>
        </a:graphic>
      </p:graphicFrame>
    </p:spTree>
    <p:extLst>
      <p:ext uri="{BB962C8B-B14F-4D97-AF65-F5344CB8AC3E}">
        <p14:creationId xmlns:p14="http://schemas.microsoft.com/office/powerpoint/2010/main" val="30955607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895600"/>
            <a:ext cx="8534400" cy="792162"/>
          </a:xfrm>
        </p:spPr>
        <p:txBody>
          <a:bodyPr>
            <a:noAutofit/>
          </a:bodyPr>
          <a:lstStyle/>
          <a:p>
            <a:pPr algn="ctr"/>
            <a:r>
              <a:rPr lang="en-US" sz="4800" dirty="0" smtClean="0">
                <a:solidFill>
                  <a:schemeClr val="tx1"/>
                </a:solidFill>
              </a:rPr>
              <a:t>V. Future trends</a:t>
            </a:r>
            <a:endParaRPr lang="en-US" sz="4800" dirty="0">
              <a:solidFill>
                <a:schemeClr val="tx1"/>
              </a:solidFill>
            </a:endParaRPr>
          </a:p>
        </p:txBody>
      </p:sp>
    </p:spTree>
    <p:extLst>
      <p:ext uri="{BB962C8B-B14F-4D97-AF65-F5344CB8AC3E}">
        <p14:creationId xmlns:p14="http://schemas.microsoft.com/office/powerpoint/2010/main" val="539514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6200" y="1306668"/>
            <a:ext cx="4343400" cy="5627532"/>
          </a:xfrm>
          <a:prstGeom prst="rect">
            <a:avLst/>
          </a:prstGeom>
          <a:noFill/>
          <a:ln>
            <a:noFill/>
          </a:ln>
        </p:spPr>
      </p:pic>
      <p:sp>
        <p:nvSpPr>
          <p:cNvPr id="5" name="Text Placeholder 4"/>
          <p:cNvSpPr txBox="1">
            <a:spLocks noGrp="1"/>
          </p:cNvSpPr>
          <p:nvPr>
            <p:ph type="body" idx="4294967295"/>
          </p:nvPr>
        </p:nvSpPr>
        <p:spPr>
          <a:xfrm>
            <a:off x="3962400" y="1066800"/>
            <a:ext cx="5029200" cy="4942679"/>
          </a:xfrm>
        </p:spPr>
        <p:txBody>
          <a:bodyPr>
            <a:noAutofit/>
          </a:bodyPr>
          <a:lstStyle/>
          <a:p>
            <a:pPr>
              <a:spcBef>
                <a:spcPts val="1800"/>
              </a:spcBef>
            </a:pPr>
            <a:r>
              <a:rPr lang="de-CH" sz="1700" dirty="0"/>
              <a:t>Synchrotron </a:t>
            </a:r>
            <a:r>
              <a:rPr lang="de-CH" sz="1700" dirty="0" err="1" smtClean="0"/>
              <a:t>radiation</a:t>
            </a:r>
            <a:r>
              <a:rPr lang="de-CH" sz="1700" dirty="0" smtClean="0"/>
              <a:t> </a:t>
            </a:r>
            <a:r>
              <a:rPr lang="en-US" sz="1700" dirty="0" smtClean="0"/>
              <a:t>machines </a:t>
            </a:r>
            <a:r>
              <a:rPr lang="en-US" sz="1700" dirty="0"/>
              <a:t>of different generations are based on circular accelerators and can provide a peak </a:t>
            </a:r>
            <a:r>
              <a:rPr lang="en-US" sz="1700" dirty="0" smtClean="0"/>
              <a:t>brilliance up </a:t>
            </a:r>
            <a:r>
              <a:rPr lang="en-US" sz="1700" dirty="0"/>
              <a:t>to 10</a:t>
            </a:r>
            <a:r>
              <a:rPr lang="en-US" sz="1700" baseline="30000" dirty="0"/>
              <a:t>25</a:t>
            </a:r>
            <a:r>
              <a:rPr lang="en-US" sz="1700" dirty="0"/>
              <a:t>. </a:t>
            </a:r>
            <a:endParaRPr lang="en-US" sz="1700" dirty="0" smtClean="0"/>
          </a:p>
          <a:p>
            <a:pPr>
              <a:spcBef>
                <a:spcPts val="1800"/>
              </a:spcBef>
            </a:pPr>
            <a:r>
              <a:rPr lang="en-US" sz="1700" dirty="0" smtClean="0"/>
              <a:t>X-ray </a:t>
            </a:r>
            <a:r>
              <a:rPr lang="en-US" sz="1700" dirty="0"/>
              <a:t>FEL facilities are based on </a:t>
            </a:r>
            <a:r>
              <a:rPr lang="en-US" sz="1700" dirty="0" err="1" smtClean="0"/>
              <a:t>linacs</a:t>
            </a:r>
            <a:r>
              <a:rPr lang="en-US" sz="1700" dirty="0" smtClean="0"/>
              <a:t>. Thanks </a:t>
            </a:r>
            <a:r>
              <a:rPr lang="en-US" sz="1700" dirty="0"/>
              <a:t>to the increased pulse energies, shorter </a:t>
            </a:r>
            <a:r>
              <a:rPr lang="en-US" sz="1700" dirty="0" smtClean="0"/>
              <a:t>pulses, and lower </a:t>
            </a:r>
            <a:r>
              <a:rPr lang="en-US" sz="1700" dirty="0"/>
              <a:t>bandwidths, FELs provide peak brilliances much higher than synchrotron facilities </a:t>
            </a:r>
            <a:r>
              <a:rPr lang="en-US" sz="1700" dirty="0" smtClean="0"/>
              <a:t>(</a:t>
            </a:r>
            <a:r>
              <a:rPr lang="en-US" sz="1700" dirty="0"/>
              <a:t>up to </a:t>
            </a:r>
            <a:r>
              <a:rPr lang="en-US" sz="1700" dirty="0" smtClean="0"/>
              <a:t>10</a:t>
            </a:r>
            <a:r>
              <a:rPr lang="en-US" sz="1700" baseline="30000" dirty="0" smtClean="0"/>
              <a:t>35</a:t>
            </a:r>
            <a:r>
              <a:rPr lang="en-US" sz="1700" dirty="0" smtClean="0"/>
              <a:t>)</a:t>
            </a:r>
          </a:p>
          <a:p>
            <a:pPr>
              <a:spcBef>
                <a:spcPts val="1800"/>
              </a:spcBef>
            </a:pPr>
            <a:r>
              <a:rPr lang="en-US" sz="1700" dirty="0" smtClean="0"/>
              <a:t>Synchrotrons have higher </a:t>
            </a:r>
            <a:r>
              <a:rPr lang="en-US" sz="1700" dirty="0"/>
              <a:t>repetition rates and longer </a:t>
            </a:r>
            <a:r>
              <a:rPr lang="en-US" sz="1700" dirty="0" smtClean="0"/>
              <a:t>pulses </a:t>
            </a:r>
            <a:r>
              <a:rPr lang="en-US" sz="1700" dirty="0" smtClean="0">
                <a:sym typeface="Wingdings" panose="05000000000000000000" pitchFamily="2" charset="2"/>
              </a:rPr>
              <a:t></a:t>
            </a:r>
            <a:r>
              <a:rPr lang="en-US" sz="1700" dirty="0" smtClean="0"/>
              <a:t> difference </a:t>
            </a:r>
            <a:r>
              <a:rPr lang="en-US" sz="1700" dirty="0"/>
              <a:t>in average </a:t>
            </a:r>
            <a:r>
              <a:rPr lang="en-US" sz="1700" dirty="0" smtClean="0"/>
              <a:t>brightness is </a:t>
            </a:r>
            <a:r>
              <a:rPr lang="en-US" sz="1700" dirty="0"/>
              <a:t>reduced to </a:t>
            </a:r>
            <a:r>
              <a:rPr lang="en-US" sz="1700" dirty="0" smtClean="0"/>
              <a:t>10-100. </a:t>
            </a:r>
          </a:p>
          <a:p>
            <a:pPr>
              <a:spcBef>
                <a:spcPts val="1800"/>
              </a:spcBef>
            </a:pPr>
            <a:r>
              <a:rPr lang="en-US" sz="1700" dirty="0" smtClean="0"/>
              <a:t>The </a:t>
            </a:r>
            <a:r>
              <a:rPr lang="en-US" sz="1700" dirty="0"/>
              <a:t>values </a:t>
            </a:r>
            <a:r>
              <a:rPr lang="en-US" sz="1700" dirty="0" smtClean="0"/>
              <a:t>of the </a:t>
            </a:r>
            <a:r>
              <a:rPr lang="en-US" sz="1700" dirty="0"/>
              <a:t>figure consider </a:t>
            </a:r>
            <a:r>
              <a:rPr lang="en-US" sz="1700" dirty="0" smtClean="0"/>
              <a:t>standard SASE-FELs. Seeded-FELs have </a:t>
            </a:r>
            <a:r>
              <a:rPr lang="en-US" sz="1700" dirty="0"/>
              <a:t>demonstrated the possibility to reduce the bandwidth and therefore to increase the brilliance by </a:t>
            </a:r>
            <a:r>
              <a:rPr lang="en-US" sz="1700" dirty="0" smtClean="0"/>
              <a:t>10-100.</a:t>
            </a:r>
            <a:endParaRPr lang="en-US" sz="1700" dirty="0"/>
          </a:p>
        </p:txBody>
      </p:sp>
      <p:sp>
        <p:nvSpPr>
          <p:cNvPr id="9" name="Title 2"/>
          <p:cNvSpPr txBox="1">
            <a:spLocks/>
          </p:cNvSpPr>
          <p:nvPr/>
        </p:nvSpPr>
        <p:spPr>
          <a:xfrm>
            <a:off x="457200" y="274638"/>
            <a:ext cx="8229600" cy="792162"/>
          </a:xfrm>
          <a:prstGeom prst="rect">
            <a:avLst/>
          </a:prstGeom>
        </p:spPr>
        <p:txBody>
          <a:bodyPr>
            <a:normAutofit/>
          </a:bodyPr>
          <a:lstStyle>
            <a:lvl1pPr algn="l" rtl="0" eaLnBrk="1" latinLnBrk="0" hangingPunct="1">
              <a:spcBef>
                <a:spcPct val="0"/>
              </a:spcBef>
              <a:buNone/>
              <a:defRPr kumimoji="0" sz="32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defTabSz="914400"/>
            <a:r>
              <a:rPr lang="en-US" dirty="0" smtClean="0"/>
              <a:t>Historical evolution of peak brilliance</a:t>
            </a:r>
            <a:endParaRPr lang="en-GB" dirty="0"/>
          </a:p>
        </p:txBody>
      </p:sp>
    </p:spTree>
    <p:extLst>
      <p:ext uri="{BB962C8B-B14F-4D97-AF65-F5344CB8AC3E}">
        <p14:creationId xmlns:p14="http://schemas.microsoft.com/office/powerpoint/2010/main" val="376442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895600"/>
            <a:ext cx="8534400" cy="792162"/>
          </a:xfrm>
        </p:spPr>
        <p:txBody>
          <a:bodyPr>
            <a:noAutofit/>
          </a:bodyPr>
          <a:lstStyle/>
          <a:p>
            <a:pPr algn="ctr"/>
            <a:r>
              <a:rPr lang="en-US" sz="4800" dirty="0" smtClean="0">
                <a:solidFill>
                  <a:schemeClr val="tx1"/>
                </a:solidFill>
              </a:rPr>
              <a:t>Light sources</a:t>
            </a:r>
            <a:endParaRPr lang="en-US" sz="4800" dirty="0">
              <a:solidFill>
                <a:schemeClr val="tx1"/>
              </a:solidFill>
            </a:endParaRPr>
          </a:p>
        </p:txBody>
      </p:sp>
    </p:spTree>
    <p:extLst>
      <p:ext uri="{BB962C8B-B14F-4D97-AF65-F5344CB8AC3E}">
        <p14:creationId xmlns:p14="http://schemas.microsoft.com/office/powerpoint/2010/main" val="32239654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General trend: emittance reduction</a:t>
            </a:r>
            <a:endParaRPr lang="de-CH" dirty="0"/>
          </a:p>
        </p:txBody>
      </p:sp>
      <p:grpSp>
        <p:nvGrpSpPr>
          <p:cNvPr id="4" name="Group 3">
            <a:extLst>
              <a:ext uri="{FF2B5EF4-FFF2-40B4-BE49-F238E27FC236}">
                <a16:creationId xmlns:a16="http://schemas.microsoft.com/office/drawing/2014/main" id="{5EA1FFAC-C4A1-4DFC-A589-B7C41E266DC0}"/>
              </a:ext>
            </a:extLst>
          </p:cNvPr>
          <p:cNvGrpSpPr/>
          <p:nvPr/>
        </p:nvGrpSpPr>
        <p:grpSpPr>
          <a:xfrm>
            <a:off x="762000" y="990600"/>
            <a:ext cx="7239000" cy="4810373"/>
            <a:chOff x="1053367" y="941647"/>
            <a:chExt cx="8809089" cy="5649984"/>
          </a:xfrm>
        </p:grpSpPr>
        <p:pic>
          <p:nvPicPr>
            <p:cNvPr id="5" name="Picture 4">
              <a:extLst>
                <a:ext uri="{FF2B5EF4-FFF2-40B4-BE49-F238E27FC236}">
                  <a16:creationId xmlns:a16="http://schemas.microsoft.com/office/drawing/2014/main" id="{6038BD1C-9DD7-4A13-860F-1F51619F5FD7}"/>
                </a:ext>
              </a:extLst>
            </p:cNvPr>
            <p:cNvPicPr>
              <a:picLocks noChangeAspect="1"/>
            </p:cNvPicPr>
            <p:nvPr/>
          </p:nvPicPr>
          <p:blipFill>
            <a:blip r:embed="rId2"/>
            <a:stretch>
              <a:fillRect/>
            </a:stretch>
          </p:blipFill>
          <p:spPr>
            <a:xfrm>
              <a:off x="1053367" y="941647"/>
              <a:ext cx="8762999" cy="5638799"/>
            </a:xfrm>
            <a:prstGeom prst="rect">
              <a:avLst/>
            </a:prstGeom>
          </p:spPr>
        </p:pic>
        <p:sp>
          <p:nvSpPr>
            <p:cNvPr id="6" name="Rectangle 5">
              <a:extLst>
                <a:ext uri="{FF2B5EF4-FFF2-40B4-BE49-F238E27FC236}">
                  <a16:creationId xmlns:a16="http://schemas.microsoft.com/office/drawing/2014/main" id="{980D5B2D-A593-44DB-9F18-FDAD1F42595B}"/>
                </a:ext>
              </a:extLst>
            </p:cNvPr>
            <p:cNvSpPr/>
            <p:nvPr/>
          </p:nvSpPr>
          <p:spPr>
            <a:xfrm>
              <a:off x="5659807" y="6052850"/>
              <a:ext cx="1789379" cy="400109"/>
            </a:xfrm>
            <a:prstGeom prst="rect">
              <a:avLst/>
            </a:prstGeom>
          </p:spPr>
          <p:txBody>
            <a:bodyPr wrap="none">
              <a:spAutoFit/>
            </a:bodyPr>
            <a:lstStyle/>
            <a:p>
              <a:r>
                <a:rPr lang="en-US" sz="1350" dirty="0">
                  <a:cs typeface="Arial"/>
                </a:rPr>
                <a:t>MAX-V 19BA?</a:t>
              </a:r>
              <a:endParaRPr lang="en-US" sz="1350" dirty="0"/>
            </a:p>
          </p:txBody>
        </p:sp>
        <p:sp>
          <p:nvSpPr>
            <p:cNvPr id="7" name="Rectangle 6">
              <a:extLst>
                <a:ext uri="{FF2B5EF4-FFF2-40B4-BE49-F238E27FC236}">
                  <a16:creationId xmlns:a16="http://schemas.microsoft.com/office/drawing/2014/main" id="{D6EF0DB1-D398-4857-97E3-6ABC1F327F45}"/>
                </a:ext>
              </a:extLst>
            </p:cNvPr>
            <p:cNvSpPr/>
            <p:nvPr/>
          </p:nvSpPr>
          <p:spPr>
            <a:xfrm>
              <a:off x="7423459" y="6191522"/>
              <a:ext cx="2438997" cy="400109"/>
            </a:xfrm>
            <a:prstGeom prst="rect">
              <a:avLst/>
            </a:prstGeom>
          </p:spPr>
          <p:txBody>
            <a:bodyPr wrap="square">
              <a:spAutoFit/>
            </a:bodyPr>
            <a:lstStyle/>
            <a:p>
              <a:r>
                <a:rPr lang="en-US" sz="1350" dirty="0">
                  <a:solidFill>
                    <a:prstClr val="black"/>
                  </a:solidFill>
                  <a:latin typeface="Calibri"/>
                </a:rPr>
                <a:t>courtesy A. </a:t>
              </a:r>
              <a:r>
                <a:rPr lang="en-US" sz="1350" dirty="0" err="1">
                  <a:solidFill>
                    <a:prstClr val="black"/>
                  </a:solidFill>
                  <a:latin typeface="Calibri"/>
                </a:rPr>
                <a:t>Nadji</a:t>
              </a:r>
              <a:r>
                <a:rPr lang="en-US" sz="1350" dirty="0">
                  <a:solidFill>
                    <a:prstClr val="black"/>
                  </a:solidFill>
                  <a:latin typeface="Calibri"/>
                </a:rPr>
                <a:t>, Soleil</a:t>
              </a:r>
            </a:p>
          </p:txBody>
        </p:sp>
      </p:grpSp>
      <p:sp>
        <p:nvSpPr>
          <p:cNvPr id="2" name="TextBox 1"/>
          <p:cNvSpPr txBox="1"/>
          <p:nvPr/>
        </p:nvSpPr>
        <p:spPr>
          <a:xfrm>
            <a:off x="4267200" y="6096000"/>
            <a:ext cx="4596589" cy="646331"/>
          </a:xfrm>
          <a:prstGeom prst="rect">
            <a:avLst/>
          </a:prstGeom>
          <a:noFill/>
        </p:spPr>
        <p:txBody>
          <a:bodyPr wrap="square" rtlCol="0">
            <a:spAutoFit/>
          </a:bodyPr>
          <a:lstStyle/>
          <a:p>
            <a:r>
              <a:rPr lang="en-US" dirty="0" smtClean="0"/>
              <a:t>Main trend: reduce emittance (mostly with MBA lattice) to enhance brilliance</a:t>
            </a:r>
            <a:endParaRPr lang="de-CH" dirty="0"/>
          </a:p>
        </p:txBody>
      </p:sp>
    </p:spTree>
    <p:extLst>
      <p:ext uri="{BB962C8B-B14F-4D97-AF65-F5344CB8AC3E}">
        <p14:creationId xmlns:p14="http://schemas.microsoft.com/office/powerpoint/2010/main" val="19400220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4704"/>
            <a:ext cx="9144000" cy="5832648"/>
          </a:xfrm>
        </p:spPr>
        <p:txBody>
          <a:bodyPr>
            <a:normAutofit/>
          </a:bodyPr>
          <a:lstStyle/>
          <a:p>
            <a:r>
              <a:rPr lang="en-US" sz="2000" b="1" dirty="0" smtClean="0">
                <a:solidFill>
                  <a:srgbClr val="0000FF"/>
                </a:solidFill>
              </a:rPr>
              <a:t>Maximize radiation damping</a:t>
            </a:r>
          </a:p>
          <a:p>
            <a:pPr lvl="1"/>
            <a:r>
              <a:rPr lang="en-US" sz="1800" dirty="0" smtClean="0"/>
              <a:t>increase radiated power </a:t>
            </a:r>
            <a:r>
              <a:rPr lang="de-DE" sz="1800" dirty="0">
                <a:sym typeface="Wingdings"/>
              </a:rPr>
              <a:t> </a:t>
            </a:r>
            <a:r>
              <a:rPr lang="de-DE" sz="1800" dirty="0" err="1">
                <a:sym typeface="Wingdings"/>
              </a:rPr>
              <a:t>pay</a:t>
            </a:r>
            <a:r>
              <a:rPr lang="de-DE" sz="1800" dirty="0">
                <a:sym typeface="Wingdings"/>
              </a:rPr>
              <a:t> </a:t>
            </a:r>
            <a:r>
              <a:rPr lang="de-DE" sz="1800" dirty="0" err="1">
                <a:sym typeface="Wingdings"/>
              </a:rPr>
              <a:t>with</a:t>
            </a:r>
            <a:r>
              <a:rPr lang="de-DE" sz="1800" dirty="0">
                <a:sym typeface="Wingdings"/>
              </a:rPr>
              <a:t> </a:t>
            </a:r>
            <a:r>
              <a:rPr lang="de-DE" sz="1800" dirty="0" smtClean="0">
                <a:sym typeface="Wingdings"/>
              </a:rPr>
              <a:t>RF-power</a:t>
            </a:r>
          </a:p>
          <a:p>
            <a:pPr lvl="2"/>
            <a:r>
              <a:rPr lang="en-US" dirty="0" smtClean="0">
                <a:sym typeface="Wingdings"/>
              </a:rPr>
              <a:t>High field bending magnets</a:t>
            </a:r>
          </a:p>
          <a:p>
            <a:pPr lvl="2"/>
            <a:r>
              <a:rPr lang="en-US" dirty="0" smtClean="0">
                <a:sym typeface="Wingdings"/>
              </a:rPr>
              <a:t>Damping wigglers (DW)</a:t>
            </a:r>
            <a:endParaRPr lang="en-US" dirty="0" smtClean="0"/>
          </a:p>
          <a:p>
            <a:pPr lvl="2"/>
            <a:endParaRPr lang="de-DE" sz="900" dirty="0" smtClean="0">
              <a:sym typeface="Wingdings"/>
            </a:endParaRPr>
          </a:p>
          <a:p>
            <a:pPr>
              <a:spcBef>
                <a:spcPts val="1200"/>
              </a:spcBef>
            </a:pPr>
            <a:r>
              <a:rPr lang="en-US" sz="2000" b="1" dirty="0" smtClean="0">
                <a:solidFill>
                  <a:srgbClr val="FF0066"/>
                </a:solidFill>
              </a:rPr>
              <a:t>Minimize quantum excitation</a:t>
            </a:r>
          </a:p>
          <a:p>
            <a:pPr lvl="1"/>
            <a:r>
              <a:rPr lang="en-US" sz="1800" dirty="0" smtClean="0"/>
              <a:t>keep off-momentum orbit close to nominal orbit</a:t>
            </a:r>
          </a:p>
          <a:p>
            <a:pPr lvl="1"/>
            <a:endParaRPr lang="en-US" dirty="0" smtClean="0"/>
          </a:p>
          <a:p>
            <a:pPr lvl="1"/>
            <a:endParaRPr lang="en-US" dirty="0" smtClean="0"/>
          </a:p>
          <a:p>
            <a:pPr lvl="1">
              <a:buFont typeface="Wingdings" pitchFamily="2" charset="2"/>
              <a:buChar char="ð"/>
            </a:pPr>
            <a:endParaRPr lang="en-US" dirty="0" smtClean="0"/>
          </a:p>
          <a:p>
            <a:pPr lvl="1">
              <a:buFont typeface="Wingdings" pitchFamily="2" charset="2"/>
              <a:buChar char="ð"/>
            </a:pPr>
            <a:r>
              <a:rPr lang="en-US" sz="1800" dirty="0" smtClean="0"/>
              <a:t>minimize dispersion at locations of radiation (bends) </a:t>
            </a:r>
          </a:p>
          <a:p>
            <a:pPr lvl="2"/>
            <a:r>
              <a:rPr lang="en-US" dirty="0" smtClean="0">
                <a:ln w="12700">
                  <a:solidFill>
                    <a:schemeClr val="tx2">
                      <a:satMod val="155000"/>
                    </a:schemeClr>
                  </a:solidFill>
                  <a:prstDash val="solid"/>
                </a:ln>
              </a:rPr>
              <a:t>Multi-Bend </a:t>
            </a:r>
            <a:r>
              <a:rPr lang="en-US" dirty="0" err="1" smtClean="0">
                <a:ln w="12700">
                  <a:solidFill>
                    <a:schemeClr val="tx2">
                      <a:satMod val="155000"/>
                    </a:schemeClr>
                  </a:solidFill>
                  <a:prstDash val="solid"/>
                </a:ln>
              </a:rPr>
              <a:t>Achromat</a:t>
            </a:r>
            <a:r>
              <a:rPr lang="en-US" dirty="0" smtClean="0">
                <a:ln w="12700">
                  <a:solidFill>
                    <a:schemeClr val="tx2">
                      <a:satMod val="155000"/>
                    </a:schemeClr>
                  </a:solidFill>
                  <a:prstDash val="solid"/>
                </a:ln>
              </a:rPr>
              <a:t> lattice</a:t>
            </a:r>
            <a:r>
              <a:rPr lang="en-US" i="1" dirty="0" smtClean="0">
                <a:ln w="12700">
                  <a:solidFill>
                    <a:schemeClr val="tx2">
                      <a:satMod val="155000"/>
                    </a:schemeClr>
                  </a:solidFill>
                  <a:prstDash val="solid"/>
                </a:ln>
              </a:rPr>
              <a:t> </a:t>
            </a:r>
            <a:r>
              <a:rPr lang="en-US" dirty="0" smtClean="0">
                <a:ln w="12700">
                  <a:solidFill>
                    <a:schemeClr val="tx2">
                      <a:satMod val="155000"/>
                    </a:schemeClr>
                  </a:solidFill>
                  <a:prstDash val="solid"/>
                </a:ln>
              </a:rPr>
              <a:t>(MBA). </a:t>
            </a:r>
            <a:r>
              <a:rPr lang="en-US" dirty="0" smtClean="0"/>
              <a:t>Many short (= small deflection angle) bends to limit dispersion growth. </a:t>
            </a:r>
            <a:r>
              <a:rPr lang="en-US" i="1" dirty="0" smtClean="0"/>
              <a:t>[D. </a:t>
            </a:r>
            <a:r>
              <a:rPr lang="en-US" i="1" dirty="0" err="1" smtClean="0"/>
              <a:t>Einfeld</a:t>
            </a:r>
            <a:r>
              <a:rPr lang="en-US" i="1" dirty="0" smtClean="0"/>
              <a:t>, SRN 27, 4, 2014].</a:t>
            </a:r>
            <a:endParaRPr lang="en-US" dirty="0" smtClean="0"/>
          </a:p>
          <a:p>
            <a:pPr lvl="2"/>
            <a:r>
              <a:rPr lang="en-US" dirty="0" smtClean="0">
                <a:ln w="12700">
                  <a:solidFill>
                    <a:schemeClr val="tx2">
                      <a:satMod val="155000"/>
                    </a:schemeClr>
                  </a:solidFill>
                  <a:prstDash val="solid"/>
                </a:ln>
              </a:rPr>
              <a:t>Longitudinal Gradient Bend (LGB)</a:t>
            </a:r>
            <a:r>
              <a:rPr lang="en-US" dirty="0" smtClean="0"/>
              <a:t/>
            </a:r>
            <a:br>
              <a:rPr lang="en-US" dirty="0" smtClean="0"/>
            </a:br>
            <a:r>
              <a:rPr lang="en-US" dirty="0" smtClean="0"/>
              <a:t>highest radiation at region of lowest dispersion and v.v.</a:t>
            </a:r>
          </a:p>
          <a:p>
            <a:pPr marL="914400" lvl="2" indent="0">
              <a:buNone/>
            </a:pPr>
            <a:endParaRPr lang="en-US" sz="1900" dirty="0" smtClean="0"/>
          </a:p>
        </p:txBody>
      </p:sp>
      <p:graphicFrame>
        <p:nvGraphicFramePr>
          <p:cNvPr id="4" name="Object 3"/>
          <p:cNvGraphicFramePr>
            <a:graphicFrameLocks noChangeAspect="1"/>
          </p:cNvGraphicFramePr>
          <p:nvPr>
            <p:extLst/>
          </p:nvPr>
        </p:nvGraphicFramePr>
        <p:xfrm>
          <a:off x="1475656" y="3073202"/>
          <a:ext cx="3984625" cy="815975"/>
        </p:xfrm>
        <a:graphic>
          <a:graphicData uri="http://schemas.openxmlformats.org/presentationml/2006/ole">
            <mc:AlternateContent xmlns:mc="http://schemas.openxmlformats.org/markup-compatibility/2006">
              <mc:Choice xmlns:v="urn:schemas-microsoft-com:vml" Requires="v">
                <p:oleObj spid="_x0000_s1159216" name="Equation" r:id="rId4" imgW="2108160" imgH="431640" progId="Equation.3">
                  <p:embed/>
                </p:oleObj>
              </mc:Choice>
              <mc:Fallback>
                <p:oleObj name="Equation" r:id="rId4" imgW="2108160" imgH="431640" progId="Equation.3">
                  <p:embed/>
                  <p:pic>
                    <p:nvPicPr>
                      <p:cNvPr id="4" name="Object 3"/>
                      <p:cNvPicPr/>
                      <p:nvPr/>
                    </p:nvPicPr>
                    <p:blipFill>
                      <a:blip r:embed="rId5"/>
                      <a:stretch>
                        <a:fillRect/>
                      </a:stretch>
                    </p:blipFill>
                    <p:spPr>
                      <a:xfrm>
                        <a:off x="1475656" y="3073202"/>
                        <a:ext cx="3984625" cy="815975"/>
                      </a:xfrm>
                      <a:prstGeom prst="rect">
                        <a:avLst/>
                      </a:prstGeom>
                    </p:spPr>
                  </p:pic>
                </p:oleObj>
              </mc:Fallback>
            </mc:AlternateContent>
          </a:graphicData>
        </a:graphic>
      </p:graphicFrame>
      <p:pic>
        <p:nvPicPr>
          <p:cNvPr id="14362"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652" y="3096797"/>
            <a:ext cx="2088232" cy="868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72400" y="2971800"/>
            <a:ext cx="828092" cy="307777"/>
          </a:xfrm>
          <a:prstGeom prst="rect">
            <a:avLst/>
          </a:prstGeom>
          <a:noFill/>
        </p:spPr>
        <p:txBody>
          <a:bodyPr wrap="square" rtlCol="0">
            <a:spAutoFit/>
          </a:bodyPr>
          <a:lstStyle/>
          <a:p>
            <a:r>
              <a:rPr lang="en-US" sz="1400" dirty="0" smtClean="0">
                <a:latin typeface="Symbol" panose="05050102010706020507" pitchFamily="18" charset="2"/>
                <a:cs typeface="Times New Roman" panose="02020603050405020304" pitchFamily="18" charset="0"/>
              </a:rPr>
              <a:t>d =</a:t>
            </a:r>
            <a:r>
              <a:rPr lang="en-US" sz="1400" dirty="0" err="1" smtClean="0">
                <a:latin typeface="Symbol" panose="05050102010706020507" pitchFamily="18" charset="2"/>
                <a:cs typeface="Times New Roman" panose="02020603050405020304" pitchFamily="18" charset="0"/>
              </a:rPr>
              <a:t>D</a:t>
            </a:r>
            <a:r>
              <a:rPr lang="en-US" sz="1400" i="1" dirty="0" err="1" smtClean="0">
                <a:latin typeface="Times New Roman" panose="02020603050405020304" pitchFamily="18" charset="0"/>
                <a:cs typeface="Times New Roman" panose="02020603050405020304" pitchFamily="18" charset="0"/>
              </a:rPr>
              <a:t>p</a:t>
            </a:r>
            <a:r>
              <a:rPr lang="en-US" sz="1400" i="1" dirty="0" smtClean="0">
                <a:latin typeface="Times New Roman" panose="02020603050405020304" pitchFamily="18" charset="0"/>
                <a:cs typeface="Times New Roman" panose="02020603050405020304" pitchFamily="18" charset="0"/>
              </a:rPr>
              <a:t>/p</a:t>
            </a:r>
            <a:endParaRPr lang="de-DE" sz="1400" i="1" dirty="0">
              <a:latin typeface="Times New Roman" panose="02020603050405020304" pitchFamily="18" charset="0"/>
              <a:cs typeface="Times New Roman" panose="02020603050405020304" pitchFamily="18" charset="0"/>
            </a:endParaRPr>
          </a:p>
        </p:txBody>
      </p:sp>
      <p:sp>
        <p:nvSpPr>
          <p:cNvPr id="8" name="Title 2"/>
          <p:cNvSpPr>
            <a:spLocks noGrp="1"/>
          </p:cNvSpPr>
          <p:nvPr>
            <p:ph type="title"/>
          </p:nvPr>
        </p:nvSpPr>
        <p:spPr>
          <a:xfrm>
            <a:off x="457200" y="76200"/>
            <a:ext cx="8229600" cy="792162"/>
          </a:xfrm>
        </p:spPr>
        <p:txBody>
          <a:bodyPr/>
          <a:lstStyle/>
          <a:p>
            <a:r>
              <a:rPr lang="en-US" dirty="0" smtClean="0"/>
              <a:t>Emittance optimization</a:t>
            </a:r>
            <a:endParaRPr lang="de-CH"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669840"/>
            <a:ext cx="2226818" cy="1671575"/>
          </a:xfrm>
          <a:prstGeom prst="rect">
            <a:avLst/>
          </a:prstGeom>
        </p:spPr>
      </p:pic>
      <p:sp>
        <p:nvSpPr>
          <p:cNvPr id="2" name="TextBox 1"/>
          <p:cNvSpPr txBox="1"/>
          <p:nvPr/>
        </p:nvSpPr>
        <p:spPr>
          <a:xfrm>
            <a:off x="3053770" y="5794446"/>
            <a:ext cx="5726248" cy="646331"/>
          </a:xfrm>
          <a:prstGeom prst="rect">
            <a:avLst/>
          </a:prstGeom>
          <a:noFill/>
          <a:ln w="25400">
            <a:solidFill>
              <a:schemeClr val="accent1"/>
            </a:solidFill>
          </a:ln>
        </p:spPr>
        <p:txBody>
          <a:bodyPr wrap="none" rtlCol="0">
            <a:spAutoFit/>
          </a:bodyPr>
          <a:lstStyle/>
          <a:p>
            <a:r>
              <a:rPr lang="en-US" dirty="0" smtClean="0"/>
              <a:t>3</a:t>
            </a:r>
            <a:r>
              <a:rPr lang="en-US" baseline="30000" dirty="0" smtClean="0"/>
              <a:t>rd</a:t>
            </a:r>
            <a:r>
              <a:rPr lang="en-US" dirty="0" smtClean="0"/>
              <a:t> generation light sources: emittance of few nm</a:t>
            </a:r>
          </a:p>
          <a:p>
            <a:r>
              <a:rPr lang="en-US" dirty="0" smtClean="0"/>
              <a:t>4</a:t>
            </a:r>
            <a:r>
              <a:rPr lang="en-US" baseline="30000" dirty="0" smtClean="0"/>
              <a:t>th</a:t>
            </a:r>
            <a:r>
              <a:rPr lang="en-US" dirty="0" smtClean="0"/>
              <a:t> generation (MBA, LGB, DW): emittance &lt; 1 nm</a:t>
            </a:r>
            <a:endParaRPr lang="de-CH" dirty="0"/>
          </a:p>
        </p:txBody>
      </p:sp>
    </p:spTree>
    <p:extLst>
      <p:ext uri="{BB962C8B-B14F-4D97-AF65-F5344CB8AC3E}">
        <p14:creationId xmlns:p14="http://schemas.microsoft.com/office/powerpoint/2010/main" val="7192964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Steady-state </a:t>
            </a:r>
            <a:r>
              <a:rPr lang="en-US" dirty="0" err="1" smtClean="0"/>
              <a:t>microbunching</a:t>
            </a:r>
            <a:r>
              <a:rPr lang="en-US" dirty="0" smtClean="0"/>
              <a:t> (SSMB)</a:t>
            </a:r>
            <a:endParaRPr lang="de-CH" dirty="0"/>
          </a:p>
        </p:txBody>
      </p:sp>
      <p:pic>
        <p:nvPicPr>
          <p:cNvPr id="4" name="Picture 3"/>
          <p:cNvPicPr>
            <a:picLocks noChangeAspect="1"/>
          </p:cNvPicPr>
          <p:nvPr/>
        </p:nvPicPr>
        <p:blipFill>
          <a:blip r:embed="rId2"/>
          <a:stretch>
            <a:fillRect/>
          </a:stretch>
        </p:blipFill>
        <p:spPr>
          <a:xfrm>
            <a:off x="3680643" y="2286000"/>
            <a:ext cx="5387157" cy="4432373"/>
          </a:xfrm>
          <a:prstGeom prst="rect">
            <a:avLst/>
          </a:prstGeom>
        </p:spPr>
      </p:pic>
      <p:sp>
        <p:nvSpPr>
          <p:cNvPr id="6" name="TextBox 5"/>
          <p:cNvSpPr txBox="1"/>
          <p:nvPr/>
        </p:nvSpPr>
        <p:spPr>
          <a:xfrm>
            <a:off x="152401" y="1246753"/>
            <a:ext cx="8839200" cy="923330"/>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Idea: SSMB is generated by phase-space manipulation of an electron beam. Result: high repetition rate (advantage of light sources) with high power (advantage of FELs). </a:t>
            </a:r>
            <a:r>
              <a:rPr lang="en-US" i="1" dirty="0" smtClean="0"/>
              <a:t>[D. Ratner and A. Chao, PRL 105, 154801, 2010]</a:t>
            </a:r>
          </a:p>
        </p:txBody>
      </p:sp>
      <p:sp>
        <p:nvSpPr>
          <p:cNvPr id="7" name="TextBox 6"/>
          <p:cNvSpPr txBox="1"/>
          <p:nvPr/>
        </p:nvSpPr>
        <p:spPr>
          <a:xfrm>
            <a:off x="150726" y="2514600"/>
            <a:ext cx="3352799" cy="3139321"/>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First proof-of-principle demonstration at 1064 nm. </a:t>
            </a:r>
            <a:r>
              <a:rPr lang="en-US" i="1" dirty="0" smtClean="0"/>
              <a:t>[X. Deng et al, Nature 590, 576, 2021].</a:t>
            </a:r>
          </a:p>
          <a:p>
            <a:pPr marL="285750" indent="-285750">
              <a:buFont typeface="Wingdings" panose="05000000000000000000" pitchFamily="2" charset="2"/>
              <a:buChar char="§"/>
            </a:pPr>
            <a:endParaRPr lang="en-US" i="1" dirty="0"/>
          </a:p>
          <a:p>
            <a:pPr marL="285750" indent="-285750">
              <a:buFont typeface="Wingdings" panose="05000000000000000000" pitchFamily="2" charset="2"/>
              <a:buChar char="§"/>
            </a:pPr>
            <a:r>
              <a:rPr lang="en-US" dirty="0" smtClean="0"/>
              <a:t>Recent calculations show 3 orders of magnitude higher brilliance than standard light sources. </a:t>
            </a:r>
            <a:r>
              <a:rPr lang="en-US" i="1" dirty="0" smtClean="0"/>
              <a:t>[X. Deng et al, JSR 30, 35, 2023]</a:t>
            </a:r>
            <a:endParaRPr lang="de-CH" i="1" dirty="0"/>
          </a:p>
        </p:txBody>
      </p:sp>
    </p:spTree>
    <p:extLst>
      <p:ext uri="{BB962C8B-B14F-4D97-AF65-F5344CB8AC3E}">
        <p14:creationId xmlns:p14="http://schemas.microsoft.com/office/powerpoint/2010/main" val="4624842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274638"/>
            <a:ext cx="8534400" cy="792162"/>
          </a:xfrm>
        </p:spPr>
        <p:txBody>
          <a:bodyPr>
            <a:normAutofit/>
          </a:bodyPr>
          <a:lstStyle/>
          <a:p>
            <a:pPr eaLnBrk="1" hangingPunct="1"/>
            <a:r>
              <a:rPr lang="en-US" dirty="0" smtClean="0">
                <a:ea typeface="ＭＳ Ｐゴシック" pitchFamily="-110" charset="-128"/>
                <a:cs typeface="ＭＳ Ｐゴシック" pitchFamily="-110" charset="-128"/>
              </a:rPr>
              <a:t>Replace injector by a plasma source</a:t>
            </a:r>
          </a:p>
        </p:txBody>
      </p:sp>
      <p:sp>
        <p:nvSpPr>
          <p:cNvPr id="5" name="Content Placeholder 1"/>
          <p:cNvSpPr>
            <a:spLocks noGrp="1"/>
          </p:cNvSpPr>
          <p:nvPr>
            <p:ph idx="1"/>
          </p:nvPr>
        </p:nvSpPr>
        <p:spPr>
          <a:xfrm>
            <a:off x="228599" y="1066800"/>
            <a:ext cx="8686800" cy="685800"/>
          </a:xfrm>
        </p:spPr>
        <p:txBody>
          <a:bodyPr>
            <a:noAutofit/>
          </a:bodyPr>
          <a:lstStyle/>
          <a:p>
            <a:pPr>
              <a:spcBef>
                <a:spcPts val="1200"/>
              </a:spcBef>
            </a:pPr>
            <a:r>
              <a:rPr lang="en-GB" sz="1800" dirty="0" smtClean="0"/>
              <a:t>DESY has proposed a 500 MeV </a:t>
            </a:r>
            <a:r>
              <a:rPr lang="en-GB" sz="1800" dirty="0" err="1" smtClean="0"/>
              <a:t>linac</a:t>
            </a:r>
            <a:r>
              <a:rPr lang="en-GB" sz="1800" dirty="0" smtClean="0"/>
              <a:t> based on plasma (and other conventional components).</a:t>
            </a:r>
            <a:r>
              <a:rPr lang="en-GB" sz="1800" i="1" dirty="0" smtClean="0"/>
              <a:t> [S. </a:t>
            </a:r>
            <a:r>
              <a:rPr lang="en-GB" sz="1800" i="1" dirty="0" err="1" smtClean="0"/>
              <a:t>Antipov</a:t>
            </a:r>
            <a:r>
              <a:rPr lang="en-GB" sz="1800" i="1" dirty="0" smtClean="0"/>
              <a:t> et al, PRAB 24, 111301, 2021] </a:t>
            </a:r>
          </a:p>
          <a:p>
            <a:pPr>
              <a:spcBef>
                <a:spcPts val="1200"/>
              </a:spcBef>
            </a:pPr>
            <a:r>
              <a:rPr lang="en-GB" sz="1800" dirty="0" smtClean="0"/>
              <a:t>It could be extended to replace the whole injector (</a:t>
            </a:r>
            <a:r>
              <a:rPr lang="en-GB" sz="1800" dirty="0" err="1" smtClean="0"/>
              <a:t>linac</a:t>
            </a:r>
            <a:r>
              <a:rPr lang="en-GB" sz="1800" dirty="0" smtClean="0"/>
              <a:t> + booster)?</a:t>
            </a:r>
          </a:p>
          <a:p>
            <a:pPr>
              <a:spcBef>
                <a:spcPts val="1200"/>
              </a:spcBef>
            </a:pPr>
            <a:r>
              <a:rPr lang="en-GB" sz="1800" dirty="0" smtClean="0"/>
              <a:t>Benefits: reduce footprint and energy costs</a:t>
            </a:r>
          </a:p>
        </p:txBody>
      </p:sp>
      <p:pic>
        <p:nvPicPr>
          <p:cNvPr id="2" name="Picture 1"/>
          <p:cNvPicPr>
            <a:picLocks noChangeAspect="1"/>
          </p:cNvPicPr>
          <p:nvPr/>
        </p:nvPicPr>
        <p:blipFill>
          <a:blip r:embed="rId2"/>
          <a:stretch>
            <a:fillRect/>
          </a:stretch>
        </p:blipFill>
        <p:spPr>
          <a:xfrm>
            <a:off x="872836" y="2667000"/>
            <a:ext cx="7782791" cy="4148956"/>
          </a:xfrm>
          <a:prstGeom prst="rect">
            <a:avLst/>
          </a:prstGeom>
        </p:spPr>
      </p:pic>
    </p:spTree>
    <p:extLst>
      <p:ext uri="{BB962C8B-B14F-4D97-AF65-F5344CB8AC3E}">
        <p14:creationId xmlns:p14="http://schemas.microsoft.com/office/powerpoint/2010/main" val="41856588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895600"/>
            <a:ext cx="8534400" cy="792162"/>
          </a:xfrm>
        </p:spPr>
        <p:txBody>
          <a:bodyPr>
            <a:noAutofit/>
          </a:bodyPr>
          <a:lstStyle/>
          <a:p>
            <a:pPr algn="ctr"/>
            <a:r>
              <a:rPr lang="en-US" sz="4800" dirty="0" smtClean="0">
                <a:solidFill>
                  <a:schemeClr val="tx1"/>
                </a:solidFill>
              </a:rPr>
              <a:t>FELs</a:t>
            </a:r>
            <a:endParaRPr lang="en-US" sz="4800" dirty="0">
              <a:solidFill>
                <a:schemeClr val="tx1"/>
              </a:solidFill>
            </a:endParaRPr>
          </a:p>
        </p:txBody>
      </p:sp>
    </p:spTree>
    <p:extLst>
      <p:ext uri="{BB962C8B-B14F-4D97-AF65-F5344CB8AC3E}">
        <p14:creationId xmlns:p14="http://schemas.microsoft.com/office/powerpoint/2010/main" val="10675709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Overview of future trends</a:t>
            </a:r>
            <a:endParaRPr lang="de-CH" dirty="0"/>
          </a:p>
        </p:txBody>
      </p:sp>
      <p:sp>
        <p:nvSpPr>
          <p:cNvPr id="2" name="TextBox 1"/>
          <p:cNvSpPr txBox="1"/>
          <p:nvPr/>
        </p:nvSpPr>
        <p:spPr>
          <a:xfrm>
            <a:off x="609600" y="1252695"/>
            <a:ext cx="7924800" cy="4985980"/>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smtClean="0">
                <a:solidFill>
                  <a:srgbClr val="0000FF"/>
                </a:solidFill>
              </a:rPr>
              <a:t>High repetition rates </a:t>
            </a:r>
            <a:r>
              <a:rPr lang="en-US" sz="2000" dirty="0" smtClean="0"/>
              <a:t>(from ~100 Hz to ~1 MHz) </a:t>
            </a:r>
            <a:r>
              <a:rPr lang="en-US" sz="2000" dirty="0" smtClean="0">
                <a:sym typeface="Wingdings" panose="05000000000000000000" pitchFamily="2" charset="2"/>
              </a:rPr>
              <a:t> </a:t>
            </a:r>
            <a:r>
              <a:rPr lang="en-US" sz="2000" dirty="0" smtClean="0">
                <a:solidFill>
                  <a:srgbClr val="00B050"/>
                </a:solidFill>
                <a:sym typeface="Wingdings" panose="05000000000000000000" pitchFamily="2" charset="2"/>
              </a:rPr>
              <a:t>superconducting RF technology</a:t>
            </a:r>
          </a:p>
          <a:p>
            <a:pPr marL="285750" indent="-285750">
              <a:buFont typeface="Wingdings" panose="05000000000000000000" pitchFamily="2" charset="2"/>
              <a:buChar char="§"/>
            </a:pPr>
            <a:endParaRPr lang="en-US" sz="2000" dirty="0">
              <a:sym typeface="Wingdings" panose="05000000000000000000" pitchFamily="2" charset="2"/>
            </a:endParaRPr>
          </a:p>
          <a:p>
            <a:pPr marL="285750" indent="-285750">
              <a:buFont typeface="Wingdings" panose="05000000000000000000" pitchFamily="2" charset="2"/>
              <a:buChar char="§"/>
            </a:pPr>
            <a:r>
              <a:rPr lang="en-US" sz="2000" b="1" dirty="0">
                <a:solidFill>
                  <a:srgbClr val="0000FF"/>
                </a:solidFill>
                <a:sym typeface="Wingdings" panose="05000000000000000000" pitchFamily="2" charset="2"/>
              </a:rPr>
              <a:t>Tailor FEL </a:t>
            </a:r>
            <a:r>
              <a:rPr lang="en-US" sz="2000" b="1" dirty="0" smtClean="0">
                <a:solidFill>
                  <a:srgbClr val="0000FF"/>
                </a:solidFill>
                <a:sym typeface="Wingdings" panose="05000000000000000000" pitchFamily="2" charset="2"/>
              </a:rPr>
              <a:t>properties </a:t>
            </a:r>
            <a:r>
              <a:rPr lang="en-US" sz="2000" dirty="0" smtClean="0">
                <a:sym typeface="Wingdings" panose="05000000000000000000" pitchFamily="2" charset="2"/>
              </a:rPr>
              <a:t>to user needs: short </a:t>
            </a:r>
            <a:r>
              <a:rPr lang="en-US" sz="2000" dirty="0">
                <a:sym typeface="Wingdings" panose="05000000000000000000" pitchFamily="2" charset="2"/>
              </a:rPr>
              <a:t>pulses, high power, longitudinal </a:t>
            </a:r>
            <a:r>
              <a:rPr lang="en-US" sz="2000" dirty="0" smtClean="0">
                <a:sym typeface="Wingdings" panose="05000000000000000000" pitchFamily="2" charset="2"/>
              </a:rPr>
              <a:t>coherence, multiple pulses, </a:t>
            </a:r>
            <a:r>
              <a:rPr lang="en-US" sz="2000" dirty="0" err="1" smtClean="0">
                <a:sym typeface="Wingdings" panose="05000000000000000000" pitchFamily="2" charset="2"/>
              </a:rPr>
              <a:t>etc</a:t>
            </a:r>
            <a:r>
              <a:rPr lang="en-US" sz="2000" dirty="0" smtClean="0">
                <a:sym typeface="Wingdings" panose="05000000000000000000" pitchFamily="2" charset="2"/>
              </a:rPr>
              <a:t>  Mainly by </a:t>
            </a:r>
            <a:r>
              <a:rPr lang="en-US" sz="2000" dirty="0" smtClean="0">
                <a:solidFill>
                  <a:srgbClr val="00B050"/>
                </a:solidFill>
                <a:sym typeface="Wingdings" panose="05000000000000000000" pitchFamily="2" charset="2"/>
              </a:rPr>
              <a:t>electron beam shaping</a:t>
            </a:r>
            <a:r>
              <a:rPr lang="en-US" sz="2000" dirty="0" smtClean="0">
                <a:sym typeface="Wingdings" panose="05000000000000000000" pitchFamily="2" charset="2"/>
              </a:rPr>
              <a:t>.  </a:t>
            </a:r>
            <a:endParaRPr lang="en-US" sz="2000" dirty="0"/>
          </a:p>
          <a:p>
            <a:pPr marL="285750" indent="-285750">
              <a:buFont typeface="Wingdings" panose="05000000000000000000" pitchFamily="2" charset="2"/>
              <a:buChar char="§"/>
            </a:pPr>
            <a:endParaRPr lang="en-US" sz="2000" dirty="0" smtClean="0">
              <a:sym typeface="Wingdings" panose="05000000000000000000" pitchFamily="2" charset="2"/>
            </a:endParaRPr>
          </a:p>
          <a:p>
            <a:pPr marL="285750" indent="-285750">
              <a:buFont typeface="Wingdings" panose="05000000000000000000" pitchFamily="2" charset="2"/>
              <a:buChar char="§"/>
            </a:pPr>
            <a:r>
              <a:rPr lang="en-US" sz="2000" b="1" dirty="0" smtClean="0">
                <a:solidFill>
                  <a:srgbClr val="0000FF"/>
                </a:solidFill>
                <a:sym typeface="Wingdings" panose="05000000000000000000" pitchFamily="2" charset="2"/>
              </a:rPr>
              <a:t>High electron beam brilliance </a:t>
            </a:r>
            <a:r>
              <a:rPr lang="en-US" sz="2000" dirty="0" smtClean="0">
                <a:sym typeface="Wingdings" panose="05000000000000000000" pitchFamily="2" charset="2"/>
              </a:rPr>
              <a:t>(better FEL performance)  </a:t>
            </a:r>
            <a:r>
              <a:rPr lang="en-US" sz="2000" dirty="0" smtClean="0">
                <a:solidFill>
                  <a:srgbClr val="00B050"/>
                </a:solidFill>
                <a:sym typeface="Wingdings" panose="05000000000000000000" pitchFamily="2" charset="2"/>
              </a:rPr>
              <a:t>high-gradient injectors</a:t>
            </a:r>
            <a:r>
              <a:rPr lang="en-US" sz="2000" dirty="0" smtClean="0">
                <a:sym typeface="Wingdings" panose="05000000000000000000" pitchFamily="2" charset="2"/>
              </a:rPr>
              <a:t>.</a:t>
            </a:r>
          </a:p>
          <a:p>
            <a:pPr marL="285750" indent="-285750">
              <a:buFont typeface="Wingdings" panose="05000000000000000000" pitchFamily="2" charset="2"/>
              <a:buChar char="§"/>
            </a:pPr>
            <a:endParaRPr lang="en-US" sz="2000" dirty="0">
              <a:sym typeface="Wingdings" panose="05000000000000000000" pitchFamily="2" charset="2"/>
            </a:endParaRPr>
          </a:p>
          <a:p>
            <a:pPr marL="285750" indent="-285750">
              <a:buFont typeface="Wingdings" panose="05000000000000000000" pitchFamily="2" charset="2"/>
              <a:buChar char="§"/>
            </a:pPr>
            <a:r>
              <a:rPr lang="en-US" sz="2000" b="1" dirty="0" smtClean="0">
                <a:solidFill>
                  <a:srgbClr val="0000FF"/>
                </a:solidFill>
                <a:sym typeface="Wingdings" panose="05000000000000000000" pitchFamily="2" charset="2"/>
              </a:rPr>
              <a:t>Compact and cost-effective facilities </a:t>
            </a:r>
            <a:r>
              <a:rPr lang="en-US" sz="2000" dirty="0" smtClean="0">
                <a:sym typeface="Wingdings" panose="05000000000000000000" pitchFamily="2" charset="2"/>
              </a:rPr>
              <a:t>to enhance accessibility:</a:t>
            </a:r>
          </a:p>
          <a:p>
            <a:pPr marL="742950" lvl="1" indent="-285750">
              <a:buFont typeface="Wingdings" panose="05000000000000000000" pitchFamily="2" charset="2"/>
              <a:buChar char="§"/>
            </a:pPr>
            <a:r>
              <a:rPr lang="en-US" sz="2000" dirty="0" smtClean="0">
                <a:solidFill>
                  <a:srgbClr val="00B050"/>
                </a:solidFill>
                <a:sym typeface="Wingdings" panose="05000000000000000000" pitchFamily="2" charset="2"/>
              </a:rPr>
              <a:t>High-gradient acceleration</a:t>
            </a:r>
          </a:p>
          <a:p>
            <a:pPr marL="742950" lvl="1" indent="-285750">
              <a:buFont typeface="Wingdings" panose="05000000000000000000" pitchFamily="2" charset="2"/>
              <a:buChar char="§"/>
            </a:pPr>
            <a:r>
              <a:rPr lang="en-US" sz="2000" dirty="0" smtClean="0">
                <a:solidFill>
                  <a:srgbClr val="00B050"/>
                </a:solidFill>
                <a:sym typeface="Wingdings" panose="05000000000000000000" pitchFamily="2" charset="2"/>
              </a:rPr>
              <a:t>Short-period </a:t>
            </a:r>
            <a:r>
              <a:rPr lang="en-US" sz="2000" dirty="0" err="1" smtClean="0">
                <a:solidFill>
                  <a:srgbClr val="00B050"/>
                </a:solidFill>
                <a:sym typeface="Wingdings" panose="05000000000000000000" pitchFamily="2" charset="2"/>
              </a:rPr>
              <a:t>undulator</a:t>
            </a:r>
            <a:r>
              <a:rPr lang="en-US" sz="2000" dirty="0" smtClean="0">
                <a:solidFill>
                  <a:srgbClr val="00B050"/>
                </a:solidFill>
                <a:sym typeface="Wingdings" panose="05000000000000000000" pitchFamily="2" charset="2"/>
              </a:rPr>
              <a:t> </a:t>
            </a:r>
            <a:r>
              <a:rPr lang="en-US" sz="2000" dirty="0" smtClean="0">
                <a:sym typeface="Wingdings" panose="05000000000000000000" pitchFamily="2" charset="2"/>
              </a:rPr>
              <a:t>(less energy required)</a:t>
            </a:r>
          </a:p>
          <a:p>
            <a:pPr marL="285750" indent="-285750">
              <a:buFont typeface="Wingdings" panose="05000000000000000000" pitchFamily="2" charset="2"/>
              <a:buChar char="§"/>
            </a:pPr>
            <a:endParaRPr lang="en-US" sz="2000" dirty="0">
              <a:sym typeface="Wingdings" panose="05000000000000000000" pitchFamily="2" charset="2"/>
            </a:endParaRPr>
          </a:p>
          <a:p>
            <a:endParaRPr lang="en-US" dirty="0"/>
          </a:p>
        </p:txBody>
      </p:sp>
    </p:spTree>
    <p:extLst>
      <p:ext uri="{BB962C8B-B14F-4D97-AF65-F5344CB8AC3E}">
        <p14:creationId xmlns:p14="http://schemas.microsoft.com/office/powerpoint/2010/main" val="38640337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Tailor FEL properties: shorter pulses</a:t>
            </a:r>
            <a:endParaRPr lang="de-CH" dirty="0"/>
          </a:p>
        </p:txBody>
      </p:sp>
      <p:sp>
        <p:nvSpPr>
          <p:cNvPr id="2" name="TextBox 1"/>
          <p:cNvSpPr txBox="1"/>
          <p:nvPr/>
        </p:nvSpPr>
        <p:spPr>
          <a:xfrm>
            <a:off x="152400" y="914400"/>
            <a:ext cx="8686800" cy="5740033"/>
          </a:xfrm>
          <a:prstGeom prst="rect">
            <a:avLst/>
          </a:prstGeom>
          <a:noFill/>
        </p:spPr>
        <p:txBody>
          <a:bodyPr wrap="square" rtlCol="0">
            <a:spAutoFit/>
          </a:bodyPr>
          <a:lstStyle/>
          <a:p>
            <a:pPr marL="285750" indent="-285750">
              <a:lnSpc>
                <a:spcPct val="110000"/>
              </a:lnSpc>
              <a:spcBef>
                <a:spcPts val="1200"/>
              </a:spcBef>
              <a:buClr>
                <a:srgbClr val="0000FF"/>
              </a:buClr>
              <a:buFont typeface="Wingdings" panose="05000000000000000000" pitchFamily="2" charset="2"/>
              <a:buChar char="Ø"/>
            </a:pPr>
            <a:r>
              <a:rPr lang="en-US" altLang="de-DE" dirty="0"/>
              <a:t>FEL pulse duration is mostly defined by the electron beam pulse duration which is able to lase (proper current, emittance, trajectory, etc.). The lower limit is </a:t>
            </a:r>
            <a:r>
              <a:rPr lang="en-US" altLang="de-DE" dirty="0" smtClean="0"/>
              <a:t>in principle the </a:t>
            </a:r>
            <a:r>
              <a:rPr lang="en-US" altLang="de-DE" dirty="0"/>
              <a:t>FEL slippage (100’s of as for X-rays). </a:t>
            </a:r>
            <a:endParaRPr lang="en-US" altLang="de-DE" sz="800" dirty="0">
              <a:sym typeface="Wingdings" pitchFamily="2" charset="2"/>
            </a:endParaRPr>
          </a:p>
          <a:p>
            <a:pPr marL="285750" indent="-285750">
              <a:lnSpc>
                <a:spcPct val="110000"/>
              </a:lnSpc>
              <a:spcBef>
                <a:spcPts val="1200"/>
              </a:spcBef>
              <a:buClr>
                <a:srgbClr val="0000FF"/>
              </a:buClr>
              <a:buFont typeface="Wingdings" panose="05000000000000000000" pitchFamily="2" charset="2"/>
              <a:buChar char="Ø"/>
            </a:pPr>
            <a:r>
              <a:rPr lang="en-US" altLang="de-DE" dirty="0">
                <a:sym typeface="Wingdings" pitchFamily="2" charset="2"/>
              </a:rPr>
              <a:t>Standard pulse duration is of few tens of fs. Short pulses below 1 fs have been achieved in X-rays in </a:t>
            </a:r>
            <a:r>
              <a:rPr lang="en-US" altLang="de-DE" dirty="0" smtClean="0">
                <a:sym typeface="Wingdings" pitchFamily="2" charset="2"/>
              </a:rPr>
              <a:t>two ways: 1) </a:t>
            </a:r>
            <a:r>
              <a:rPr lang="en-US" dirty="0" smtClean="0"/>
              <a:t>Make a short electron beam (strong compression) , 2) Select </a:t>
            </a:r>
            <a:r>
              <a:rPr lang="en-US" dirty="0"/>
              <a:t>a small fraction of the electron beam to </a:t>
            </a:r>
            <a:r>
              <a:rPr lang="en-US" dirty="0" smtClean="0"/>
              <a:t>lase (by </a:t>
            </a:r>
            <a:r>
              <a:rPr lang="en-US" dirty="0"/>
              <a:t>spoiling all the electrons except a small fraction of it. </a:t>
            </a:r>
            <a:endParaRPr lang="en-US" dirty="0" smtClean="0"/>
          </a:p>
          <a:p>
            <a:pPr marL="285750" indent="-285750">
              <a:lnSpc>
                <a:spcPct val="110000"/>
              </a:lnSpc>
              <a:spcBef>
                <a:spcPts val="1200"/>
              </a:spcBef>
              <a:buClr>
                <a:srgbClr val="0000FF"/>
              </a:buClr>
              <a:buFont typeface="Wingdings" panose="05000000000000000000" pitchFamily="2" charset="2"/>
              <a:buChar char="Ø"/>
            </a:pPr>
            <a:r>
              <a:rPr lang="en-US" dirty="0" err="1"/>
              <a:t>Attosecond</a:t>
            </a:r>
            <a:r>
              <a:rPr lang="en-US" dirty="0"/>
              <a:t> pulses </a:t>
            </a:r>
            <a:r>
              <a:rPr lang="en-US" dirty="0" smtClean="0"/>
              <a:t>generated and measured at </a:t>
            </a:r>
            <a:r>
              <a:rPr lang="en-US" dirty="0"/>
              <a:t>@ LCLS: </a:t>
            </a:r>
            <a:r>
              <a:rPr lang="en-US" i="1" dirty="0"/>
              <a:t>[J. </a:t>
            </a:r>
            <a:r>
              <a:rPr lang="en-US" i="1" dirty="0" err="1"/>
              <a:t>Duris</a:t>
            </a:r>
            <a:r>
              <a:rPr lang="en-US" i="1" dirty="0"/>
              <a:t> et al, Nat. Phot. 14, 30, 2020</a:t>
            </a:r>
            <a:r>
              <a:rPr lang="en-US" i="1" dirty="0" smtClean="0"/>
              <a:t>]</a:t>
            </a:r>
            <a:endParaRPr lang="en-US" dirty="0" smtClean="0"/>
          </a:p>
          <a:p>
            <a:pPr marL="285750" indent="-285750">
              <a:lnSpc>
                <a:spcPct val="110000"/>
              </a:lnSpc>
              <a:spcBef>
                <a:spcPts val="1200"/>
              </a:spcBef>
              <a:buClr>
                <a:srgbClr val="0000FF"/>
              </a:buClr>
              <a:buFont typeface="Wingdings" panose="05000000000000000000" pitchFamily="2" charset="2"/>
              <a:buChar char="Ø"/>
            </a:pPr>
            <a:endParaRPr lang="en-US" dirty="0" smtClean="0"/>
          </a:p>
          <a:p>
            <a:pPr marL="285750" indent="-285750">
              <a:lnSpc>
                <a:spcPct val="110000"/>
              </a:lnSpc>
              <a:spcBef>
                <a:spcPts val="1200"/>
              </a:spcBef>
              <a:buClr>
                <a:srgbClr val="0000FF"/>
              </a:buClr>
              <a:buFont typeface="Wingdings" panose="05000000000000000000" pitchFamily="2" charset="2"/>
              <a:buChar char="Ø"/>
            </a:pPr>
            <a:endParaRPr lang="en-US" dirty="0"/>
          </a:p>
          <a:p>
            <a:pPr marL="285750" indent="-285750">
              <a:lnSpc>
                <a:spcPct val="110000"/>
              </a:lnSpc>
              <a:spcBef>
                <a:spcPts val="1200"/>
              </a:spcBef>
              <a:buClr>
                <a:srgbClr val="0000FF"/>
              </a:buClr>
              <a:buFont typeface="Wingdings" panose="05000000000000000000" pitchFamily="2" charset="2"/>
              <a:buChar char="Ø"/>
            </a:pPr>
            <a:endParaRPr lang="en-US" dirty="0" smtClean="0"/>
          </a:p>
          <a:p>
            <a:pPr marL="285750" indent="-285750">
              <a:lnSpc>
                <a:spcPct val="110000"/>
              </a:lnSpc>
              <a:spcBef>
                <a:spcPts val="1200"/>
              </a:spcBef>
              <a:buClr>
                <a:srgbClr val="0000FF"/>
              </a:buClr>
              <a:buFont typeface="Wingdings" panose="05000000000000000000" pitchFamily="2" charset="2"/>
              <a:buChar char="Ø"/>
            </a:pPr>
            <a:r>
              <a:rPr lang="en-US" dirty="0" smtClean="0"/>
              <a:t>Future: shorter pulses (record so far is few hundreds of </a:t>
            </a:r>
            <a:r>
              <a:rPr lang="en-US" dirty="0" err="1" smtClean="0"/>
              <a:t>attoseconds</a:t>
            </a:r>
            <a:r>
              <a:rPr lang="en-US" dirty="0" smtClean="0"/>
              <a:t>), higher powers (above 1 TW). </a:t>
            </a:r>
          </a:p>
          <a:p>
            <a:pPr marL="285750" indent="-285750">
              <a:lnSpc>
                <a:spcPct val="110000"/>
              </a:lnSpc>
              <a:spcBef>
                <a:spcPts val="1200"/>
              </a:spcBef>
              <a:buClr>
                <a:srgbClr val="0000FF"/>
              </a:buClr>
              <a:buFont typeface="Wingdings" panose="05000000000000000000" pitchFamily="2" charset="2"/>
              <a:buChar char="Ø"/>
            </a:pPr>
            <a:endParaRPr lang="en-US" dirty="0" smtClean="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038600"/>
            <a:ext cx="7272809" cy="110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02769" y="4927104"/>
            <a:ext cx="914400" cy="914400"/>
          </a:xfrm>
          <a:prstGeom prst="rect">
            <a:avLst/>
          </a:prstGeom>
          <a:noFill/>
        </p:spPr>
        <p:txBody>
          <a:bodyPr wrap="none" lIns="0" tIns="0" rIns="0" bIns="0" rtlCol="0">
            <a:noAutofit/>
          </a:bodyPr>
          <a:lstStyle/>
          <a:p>
            <a:pPr algn="ctr">
              <a:lnSpc>
                <a:spcPct val="110000"/>
              </a:lnSpc>
              <a:spcBef>
                <a:spcPts val="0"/>
              </a:spcBef>
            </a:pPr>
            <a:r>
              <a:rPr lang="de-CH" kern="1000" spc="30" dirty="0" err="1">
                <a:latin typeface="+mn-lt"/>
                <a:cs typeface="Franklin Gothic Book"/>
              </a:rPr>
              <a:t>e</a:t>
            </a:r>
            <a:r>
              <a:rPr lang="de-CH" kern="1000" spc="30" dirty="0" err="1" smtClean="0">
                <a:latin typeface="+mn-lt"/>
                <a:cs typeface="Franklin Gothic Book"/>
              </a:rPr>
              <a:t>nergy</a:t>
            </a:r>
            <a:r>
              <a:rPr lang="de-CH" kern="1000" spc="30" dirty="0" smtClean="0">
                <a:latin typeface="+mn-lt"/>
                <a:cs typeface="Franklin Gothic Book"/>
              </a:rPr>
              <a:t> </a:t>
            </a:r>
            <a:r>
              <a:rPr lang="de-CH" kern="1000" spc="30" dirty="0" err="1" smtClean="0">
                <a:latin typeface="+mn-lt"/>
                <a:cs typeface="Franklin Gothic Book"/>
              </a:rPr>
              <a:t>modulation</a:t>
            </a:r>
            <a:endParaRPr lang="de-CH" kern="1000" spc="30" dirty="0" smtClean="0">
              <a:latin typeface="+mn-lt"/>
              <a:cs typeface="Franklin Gothic Book"/>
            </a:endParaRPr>
          </a:p>
        </p:txBody>
      </p:sp>
      <p:sp>
        <p:nvSpPr>
          <p:cNvPr id="6" name="TextBox 5"/>
          <p:cNvSpPr txBox="1"/>
          <p:nvPr/>
        </p:nvSpPr>
        <p:spPr>
          <a:xfrm>
            <a:off x="5620817" y="4876800"/>
            <a:ext cx="914400" cy="914400"/>
          </a:xfrm>
          <a:prstGeom prst="rect">
            <a:avLst/>
          </a:prstGeom>
          <a:noFill/>
        </p:spPr>
        <p:txBody>
          <a:bodyPr wrap="none" lIns="0" tIns="0" rIns="0" bIns="0" rtlCol="0">
            <a:noAutofit/>
          </a:bodyPr>
          <a:lstStyle/>
          <a:p>
            <a:pPr algn="ctr">
              <a:lnSpc>
                <a:spcPct val="110000"/>
              </a:lnSpc>
              <a:spcBef>
                <a:spcPts val="0"/>
              </a:spcBef>
            </a:pPr>
            <a:r>
              <a:rPr lang="de-CH" kern="1000" spc="30" dirty="0" err="1" smtClean="0">
                <a:latin typeface="+mn-lt"/>
                <a:cs typeface="Franklin Gothic Book"/>
              </a:rPr>
              <a:t>density</a:t>
            </a:r>
            <a:r>
              <a:rPr lang="de-CH" kern="1000" spc="30" dirty="0" smtClean="0">
                <a:latin typeface="+mn-lt"/>
                <a:cs typeface="Franklin Gothic Book"/>
              </a:rPr>
              <a:t> </a:t>
            </a:r>
            <a:r>
              <a:rPr lang="de-CH" kern="1000" spc="30" dirty="0" err="1" smtClean="0">
                <a:latin typeface="+mn-lt"/>
                <a:cs typeface="Franklin Gothic Book"/>
              </a:rPr>
              <a:t>modulation</a:t>
            </a:r>
            <a:endParaRPr lang="de-CH" kern="1000" spc="30" dirty="0" smtClean="0">
              <a:latin typeface="+mn-lt"/>
              <a:cs typeface="Franklin Gothic Book"/>
            </a:endParaRPr>
          </a:p>
        </p:txBody>
      </p:sp>
    </p:spTree>
    <p:extLst>
      <p:ext uri="{BB962C8B-B14F-4D97-AF65-F5344CB8AC3E}">
        <p14:creationId xmlns:p14="http://schemas.microsoft.com/office/powerpoint/2010/main" val="39931303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Tailor FEL properties: longitudinal coherence</a:t>
            </a:r>
            <a:endParaRPr lang="de-CH" dirty="0"/>
          </a:p>
        </p:txBody>
      </p:sp>
      <p:sp>
        <p:nvSpPr>
          <p:cNvPr id="2" name="TextBox 1"/>
          <p:cNvSpPr txBox="1"/>
          <p:nvPr/>
        </p:nvSpPr>
        <p:spPr>
          <a:xfrm>
            <a:off x="152400" y="1066800"/>
            <a:ext cx="8382000" cy="1354217"/>
          </a:xfrm>
          <a:prstGeom prst="rect">
            <a:avLst/>
          </a:prstGeom>
          <a:noFill/>
        </p:spPr>
        <p:txBody>
          <a:bodyPr wrap="square" rtlCol="0">
            <a:spAutoFit/>
          </a:bodyPr>
          <a:lstStyle/>
          <a:p>
            <a:pPr marL="285750" indent="-285750">
              <a:spcBef>
                <a:spcPts val="1200"/>
              </a:spcBef>
              <a:buFont typeface="Wingdings" panose="05000000000000000000" pitchFamily="2" charset="2"/>
              <a:buChar char="§"/>
            </a:pPr>
            <a:r>
              <a:rPr lang="en-US" dirty="0" smtClean="0"/>
              <a:t>Standard SASE-FELs have poor longitudinal coherence. There are different ways to improve it, mostly with seeding schemes. </a:t>
            </a:r>
          </a:p>
          <a:p>
            <a:pPr marL="285750" indent="-285750">
              <a:spcBef>
                <a:spcPts val="1200"/>
              </a:spcBef>
              <a:buFont typeface="Wingdings" panose="05000000000000000000" pitchFamily="2" charset="2"/>
              <a:buChar char="§"/>
            </a:pPr>
            <a:r>
              <a:rPr lang="en-US" dirty="0" smtClean="0">
                <a:sym typeface="Wingdings" panose="05000000000000000000" pitchFamily="2" charset="2"/>
              </a:rPr>
              <a:t>The seed can be an external laser or a </a:t>
            </a:r>
            <a:r>
              <a:rPr lang="en-US" dirty="0" err="1" smtClean="0">
                <a:sym typeface="Wingdings" panose="05000000000000000000" pitchFamily="2" charset="2"/>
              </a:rPr>
              <a:t>monochromatized</a:t>
            </a:r>
            <a:r>
              <a:rPr lang="en-US" dirty="0" smtClean="0">
                <a:sym typeface="Wingdings" panose="05000000000000000000" pitchFamily="2" charset="2"/>
              </a:rPr>
              <a:t> SASE signal (self-seeding). </a:t>
            </a:r>
            <a:endParaRPr lang="en-US" dirty="0"/>
          </a:p>
        </p:txBody>
      </p:sp>
      <p:grpSp>
        <p:nvGrpSpPr>
          <p:cNvPr id="4" name="Group 3"/>
          <p:cNvGrpSpPr/>
          <p:nvPr/>
        </p:nvGrpSpPr>
        <p:grpSpPr>
          <a:xfrm>
            <a:off x="533400" y="2362200"/>
            <a:ext cx="8064894" cy="1027759"/>
            <a:chOff x="0" y="1985392"/>
            <a:chExt cx="9525000" cy="1371600"/>
          </a:xfrm>
        </p:grpSpPr>
        <p:sp>
          <p:nvSpPr>
            <p:cNvPr id="5" name="Rectangle 4"/>
            <p:cNvSpPr>
              <a:spLocks noChangeArrowheads="1"/>
            </p:cNvSpPr>
            <p:nvPr/>
          </p:nvSpPr>
          <p:spPr bwMode="auto">
            <a:xfrm>
              <a:off x="2863850" y="2741042"/>
              <a:ext cx="4572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 name="Rectangle 5"/>
            <p:cNvSpPr>
              <a:spLocks noChangeArrowheads="1"/>
            </p:cNvSpPr>
            <p:nvPr/>
          </p:nvSpPr>
          <p:spPr bwMode="auto">
            <a:xfrm>
              <a:off x="3930650" y="1985392"/>
              <a:ext cx="4572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 name="Rectangle 5"/>
            <p:cNvSpPr>
              <a:spLocks noChangeArrowheads="1"/>
            </p:cNvSpPr>
            <p:nvPr/>
          </p:nvSpPr>
          <p:spPr bwMode="auto">
            <a:xfrm>
              <a:off x="4768850" y="1985392"/>
              <a:ext cx="4572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 name="Rectangle 6"/>
            <p:cNvSpPr>
              <a:spLocks noChangeArrowheads="1"/>
            </p:cNvSpPr>
            <p:nvPr/>
          </p:nvSpPr>
          <p:spPr bwMode="auto">
            <a:xfrm>
              <a:off x="5835650" y="2741042"/>
              <a:ext cx="457200" cy="228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Line 7"/>
            <p:cNvSpPr>
              <a:spLocks noChangeShapeType="1"/>
            </p:cNvSpPr>
            <p:nvPr/>
          </p:nvSpPr>
          <p:spPr bwMode="auto">
            <a:xfrm flipV="1">
              <a:off x="3321050" y="2099692"/>
              <a:ext cx="609600" cy="762000"/>
            </a:xfrm>
            <a:prstGeom prst="line">
              <a:avLst/>
            </a:prstGeom>
            <a:noFill/>
            <a:ln w="9525">
              <a:solidFill>
                <a:srgbClr val="0000FF"/>
              </a:solidFill>
              <a:round/>
              <a:headEnd/>
              <a:tailEnd type="stealth" w="med" len="med"/>
            </a:ln>
          </p:spPr>
          <p:txBody>
            <a:bodyPr/>
            <a:lstStyle/>
            <a:p>
              <a:endParaRPr lang="en-US"/>
            </a:p>
          </p:txBody>
        </p:sp>
        <p:sp>
          <p:nvSpPr>
            <p:cNvPr id="10" name="Line 8"/>
            <p:cNvSpPr>
              <a:spLocks noChangeShapeType="1"/>
            </p:cNvSpPr>
            <p:nvPr/>
          </p:nvSpPr>
          <p:spPr bwMode="auto">
            <a:xfrm>
              <a:off x="4387850" y="2099692"/>
              <a:ext cx="381000" cy="0"/>
            </a:xfrm>
            <a:prstGeom prst="line">
              <a:avLst/>
            </a:prstGeom>
            <a:noFill/>
            <a:ln w="9525">
              <a:solidFill>
                <a:srgbClr val="0000FF"/>
              </a:solidFill>
              <a:round/>
              <a:headEnd/>
              <a:tailEnd type="stealth" w="med" len="med"/>
            </a:ln>
          </p:spPr>
          <p:txBody>
            <a:bodyPr/>
            <a:lstStyle/>
            <a:p>
              <a:endParaRPr lang="en-US"/>
            </a:p>
          </p:txBody>
        </p:sp>
        <p:sp>
          <p:nvSpPr>
            <p:cNvPr id="11" name="Line 9"/>
            <p:cNvSpPr>
              <a:spLocks noChangeShapeType="1"/>
            </p:cNvSpPr>
            <p:nvPr/>
          </p:nvSpPr>
          <p:spPr bwMode="auto">
            <a:xfrm>
              <a:off x="5226050" y="2099692"/>
              <a:ext cx="609600" cy="762000"/>
            </a:xfrm>
            <a:prstGeom prst="line">
              <a:avLst/>
            </a:prstGeom>
            <a:noFill/>
            <a:ln w="9525">
              <a:solidFill>
                <a:srgbClr val="0000FF"/>
              </a:solidFill>
              <a:round/>
              <a:headEnd/>
              <a:tailEnd type="stealth" w="med" len="med"/>
            </a:ln>
          </p:spPr>
          <p:txBody>
            <a:bodyPr/>
            <a:lstStyle/>
            <a:p>
              <a:endParaRPr lang="en-US"/>
            </a:p>
          </p:txBody>
        </p:sp>
        <p:sp>
          <p:nvSpPr>
            <p:cNvPr id="12" name="Line 10"/>
            <p:cNvSpPr>
              <a:spLocks noChangeShapeType="1"/>
            </p:cNvSpPr>
            <p:nvPr/>
          </p:nvSpPr>
          <p:spPr bwMode="auto">
            <a:xfrm flipH="1">
              <a:off x="0" y="2861692"/>
              <a:ext cx="2863850" cy="0"/>
            </a:xfrm>
            <a:prstGeom prst="line">
              <a:avLst/>
            </a:prstGeom>
            <a:noFill/>
            <a:ln w="9525">
              <a:solidFill>
                <a:schemeClr val="tx1"/>
              </a:solidFill>
              <a:round/>
              <a:headEnd/>
              <a:tailEnd/>
            </a:ln>
          </p:spPr>
          <p:txBody>
            <a:bodyPr/>
            <a:lstStyle/>
            <a:p>
              <a:endParaRPr lang="en-US"/>
            </a:p>
          </p:txBody>
        </p:sp>
        <p:sp>
          <p:nvSpPr>
            <p:cNvPr id="13" name="Line 11"/>
            <p:cNvSpPr>
              <a:spLocks noChangeShapeType="1"/>
            </p:cNvSpPr>
            <p:nvPr/>
          </p:nvSpPr>
          <p:spPr bwMode="auto">
            <a:xfrm>
              <a:off x="6292850" y="2861692"/>
              <a:ext cx="3232150" cy="0"/>
            </a:xfrm>
            <a:prstGeom prst="line">
              <a:avLst/>
            </a:prstGeom>
            <a:noFill/>
            <a:ln w="9525">
              <a:solidFill>
                <a:schemeClr val="tx1"/>
              </a:solidFill>
              <a:round/>
              <a:headEnd/>
              <a:tailEnd/>
            </a:ln>
          </p:spPr>
          <p:txBody>
            <a:bodyPr/>
            <a:lstStyle/>
            <a:p>
              <a:endParaRPr lang="en-US"/>
            </a:p>
          </p:txBody>
        </p:sp>
        <p:sp>
          <p:nvSpPr>
            <p:cNvPr id="14" name="Rectangle 12"/>
            <p:cNvSpPr>
              <a:spLocks noChangeArrowheads="1"/>
            </p:cNvSpPr>
            <p:nvPr/>
          </p:nvSpPr>
          <p:spPr bwMode="auto">
            <a:xfrm>
              <a:off x="6597650" y="2518792"/>
              <a:ext cx="2438400" cy="609600"/>
            </a:xfrm>
            <a:prstGeom prst="rect">
              <a:avLst/>
            </a:prstGeom>
            <a:solidFill>
              <a:srgbClr val="C0C0C0"/>
            </a:solidFill>
            <a:ln w="9525">
              <a:solidFill>
                <a:schemeClr val="tx1"/>
              </a:solidFill>
              <a:miter lim="800000"/>
              <a:headEnd/>
              <a:tailEnd/>
            </a:ln>
          </p:spPr>
          <p:txBody>
            <a:bodyPr wrap="none" anchor="ctr"/>
            <a:lstStyle/>
            <a:p>
              <a:endParaRPr lang="en-US"/>
            </a:p>
          </p:txBody>
        </p:sp>
        <p:sp>
          <p:nvSpPr>
            <p:cNvPr id="15" name="Rectangle 13"/>
            <p:cNvSpPr>
              <a:spLocks noChangeArrowheads="1"/>
            </p:cNvSpPr>
            <p:nvPr/>
          </p:nvSpPr>
          <p:spPr bwMode="auto">
            <a:xfrm>
              <a:off x="228600" y="2518792"/>
              <a:ext cx="2438400" cy="609600"/>
            </a:xfrm>
            <a:prstGeom prst="rect">
              <a:avLst/>
            </a:prstGeom>
            <a:solidFill>
              <a:srgbClr val="C0C0C0"/>
            </a:solidFill>
            <a:ln w="9525">
              <a:solidFill>
                <a:schemeClr val="tx1"/>
              </a:solidFill>
              <a:miter lim="800000"/>
              <a:headEnd/>
              <a:tailEnd/>
            </a:ln>
          </p:spPr>
          <p:txBody>
            <a:bodyPr wrap="none" anchor="ctr"/>
            <a:lstStyle/>
            <a:p>
              <a:endParaRPr lang="en-US"/>
            </a:p>
          </p:txBody>
        </p:sp>
        <p:sp>
          <p:nvSpPr>
            <p:cNvPr id="16" name="Rectangle 14"/>
            <p:cNvSpPr>
              <a:spLocks noChangeArrowheads="1"/>
            </p:cNvSpPr>
            <p:nvPr/>
          </p:nvSpPr>
          <p:spPr bwMode="auto">
            <a:xfrm>
              <a:off x="4191000" y="3280792"/>
              <a:ext cx="762000" cy="76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 name="AutoShape 15"/>
            <p:cNvSpPr>
              <a:spLocks noChangeArrowheads="1"/>
            </p:cNvSpPr>
            <p:nvPr/>
          </p:nvSpPr>
          <p:spPr bwMode="auto">
            <a:xfrm>
              <a:off x="41910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18" name="AutoShape 16"/>
            <p:cNvSpPr>
              <a:spLocks noChangeArrowheads="1"/>
            </p:cNvSpPr>
            <p:nvPr/>
          </p:nvSpPr>
          <p:spPr bwMode="auto">
            <a:xfrm>
              <a:off x="42672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19" name="AutoShape 17"/>
            <p:cNvSpPr>
              <a:spLocks noChangeArrowheads="1"/>
            </p:cNvSpPr>
            <p:nvPr/>
          </p:nvSpPr>
          <p:spPr bwMode="auto">
            <a:xfrm>
              <a:off x="43434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20" name="AutoShape 18"/>
            <p:cNvSpPr>
              <a:spLocks noChangeArrowheads="1"/>
            </p:cNvSpPr>
            <p:nvPr/>
          </p:nvSpPr>
          <p:spPr bwMode="auto">
            <a:xfrm>
              <a:off x="44196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21" name="AutoShape 19"/>
            <p:cNvSpPr>
              <a:spLocks noChangeArrowheads="1"/>
            </p:cNvSpPr>
            <p:nvPr/>
          </p:nvSpPr>
          <p:spPr bwMode="auto">
            <a:xfrm>
              <a:off x="44958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22" name="AutoShape 20"/>
            <p:cNvSpPr>
              <a:spLocks noChangeArrowheads="1"/>
            </p:cNvSpPr>
            <p:nvPr/>
          </p:nvSpPr>
          <p:spPr bwMode="auto">
            <a:xfrm>
              <a:off x="45720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23" name="AutoShape 21"/>
            <p:cNvSpPr>
              <a:spLocks noChangeArrowheads="1"/>
            </p:cNvSpPr>
            <p:nvPr/>
          </p:nvSpPr>
          <p:spPr bwMode="auto">
            <a:xfrm>
              <a:off x="46482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24" name="AutoShape 22"/>
            <p:cNvSpPr>
              <a:spLocks noChangeArrowheads="1"/>
            </p:cNvSpPr>
            <p:nvPr/>
          </p:nvSpPr>
          <p:spPr bwMode="auto">
            <a:xfrm>
              <a:off x="47244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25" name="AutoShape 23"/>
            <p:cNvSpPr>
              <a:spLocks noChangeArrowheads="1"/>
            </p:cNvSpPr>
            <p:nvPr/>
          </p:nvSpPr>
          <p:spPr bwMode="auto">
            <a:xfrm>
              <a:off x="48006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26" name="AutoShape 24"/>
            <p:cNvSpPr>
              <a:spLocks noChangeArrowheads="1"/>
            </p:cNvSpPr>
            <p:nvPr/>
          </p:nvSpPr>
          <p:spPr bwMode="auto">
            <a:xfrm>
              <a:off x="4876800" y="3204592"/>
              <a:ext cx="76200" cy="76200"/>
            </a:xfrm>
            <a:prstGeom prst="flowChartExtract">
              <a:avLst/>
            </a:prstGeom>
            <a:solidFill>
              <a:schemeClr val="accent1"/>
            </a:solidFill>
            <a:ln w="9525">
              <a:solidFill>
                <a:schemeClr val="tx1"/>
              </a:solidFill>
              <a:miter lim="800000"/>
              <a:headEnd/>
              <a:tailEnd/>
            </a:ln>
          </p:spPr>
          <p:txBody>
            <a:bodyPr wrap="none" anchor="ctr"/>
            <a:lstStyle/>
            <a:p>
              <a:endParaRPr lang="en-US"/>
            </a:p>
          </p:txBody>
        </p:sp>
        <p:sp>
          <p:nvSpPr>
            <p:cNvPr id="27" name="Rectangle 25"/>
            <p:cNvSpPr>
              <a:spLocks noChangeArrowheads="1"/>
            </p:cNvSpPr>
            <p:nvPr/>
          </p:nvSpPr>
          <p:spPr bwMode="auto">
            <a:xfrm rot="594384">
              <a:off x="3581400" y="2823592"/>
              <a:ext cx="360363" cy="3651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8" name="Rectangle 26"/>
            <p:cNvSpPr>
              <a:spLocks noChangeArrowheads="1"/>
            </p:cNvSpPr>
            <p:nvPr/>
          </p:nvSpPr>
          <p:spPr bwMode="auto">
            <a:xfrm rot="1722377">
              <a:off x="4135438" y="2960117"/>
              <a:ext cx="360362" cy="3651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 name="Rectangle 27"/>
            <p:cNvSpPr>
              <a:spLocks noChangeArrowheads="1"/>
            </p:cNvSpPr>
            <p:nvPr/>
          </p:nvSpPr>
          <p:spPr bwMode="auto">
            <a:xfrm rot="-891339">
              <a:off x="5278438" y="2823592"/>
              <a:ext cx="360362" cy="3651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 name="Line 28"/>
            <p:cNvSpPr>
              <a:spLocks noChangeShapeType="1"/>
            </p:cNvSpPr>
            <p:nvPr/>
          </p:nvSpPr>
          <p:spPr bwMode="auto">
            <a:xfrm>
              <a:off x="2665413" y="2861692"/>
              <a:ext cx="1090612" cy="0"/>
            </a:xfrm>
            <a:prstGeom prst="line">
              <a:avLst/>
            </a:prstGeom>
            <a:noFill/>
            <a:ln w="9525">
              <a:solidFill>
                <a:srgbClr val="FF0000"/>
              </a:solidFill>
              <a:round/>
              <a:headEnd/>
              <a:tailEnd type="stealth" w="med" len="med"/>
            </a:ln>
          </p:spPr>
          <p:txBody>
            <a:bodyPr/>
            <a:lstStyle/>
            <a:p>
              <a:endParaRPr lang="en-US"/>
            </a:p>
          </p:txBody>
        </p:sp>
        <p:sp>
          <p:nvSpPr>
            <p:cNvPr id="31" name="Line 29"/>
            <p:cNvSpPr>
              <a:spLocks noChangeShapeType="1"/>
            </p:cNvSpPr>
            <p:nvPr/>
          </p:nvSpPr>
          <p:spPr bwMode="auto">
            <a:xfrm>
              <a:off x="3775075" y="2861692"/>
              <a:ext cx="533400" cy="147637"/>
            </a:xfrm>
            <a:prstGeom prst="line">
              <a:avLst/>
            </a:prstGeom>
            <a:noFill/>
            <a:ln w="9525">
              <a:solidFill>
                <a:srgbClr val="FF0000"/>
              </a:solidFill>
              <a:round/>
              <a:headEnd/>
              <a:tailEnd type="stealth" w="med" len="med"/>
            </a:ln>
          </p:spPr>
          <p:txBody>
            <a:bodyPr/>
            <a:lstStyle/>
            <a:p>
              <a:endParaRPr lang="en-US"/>
            </a:p>
          </p:txBody>
        </p:sp>
        <p:sp>
          <p:nvSpPr>
            <p:cNvPr id="32" name="Line 30"/>
            <p:cNvSpPr>
              <a:spLocks noChangeShapeType="1"/>
            </p:cNvSpPr>
            <p:nvPr/>
          </p:nvSpPr>
          <p:spPr bwMode="auto">
            <a:xfrm>
              <a:off x="4303713" y="2995042"/>
              <a:ext cx="280987" cy="255587"/>
            </a:xfrm>
            <a:prstGeom prst="line">
              <a:avLst/>
            </a:prstGeom>
            <a:noFill/>
            <a:ln w="9525">
              <a:solidFill>
                <a:srgbClr val="FF0000"/>
              </a:solidFill>
              <a:round/>
              <a:headEnd/>
              <a:tailEnd type="stealth" w="med" len="med"/>
            </a:ln>
          </p:spPr>
          <p:txBody>
            <a:bodyPr/>
            <a:lstStyle/>
            <a:p>
              <a:endParaRPr lang="en-US"/>
            </a:p>
          </p:txBody>
        </p:sp>
        <p:sp>
          <p:nvSpPr>
            <p:cNvPr id="33" name="Line 31"/>
            <p:cNvSpPr>
              <a:spLocks noChangeShapeType="1"/>
            </p:cNvSpPr>
            <p:nvPr/>
          </p:nvSpPr>
          <p:spPr bwMode="auto">
            <a:xfrm flipV="1">
              <a:off x="4595813" y="2858517"/>
              <a:ext cx="890587" cy="395287"/>
            </a:xfrm>
            <a:prstGeom prst="line">
              <a:avLst/>
            </a:prstGeom>
            <a:noFill/>
            <a:ln w="9525">
              <a:solidFill>
                <a:srgbClr val="FF0000"/>
              </a:solidFill>
              <a:round/>
              <a:headEnd/>
              <a:tailEnd type="stealth" w="med" len="med"/>
            </a:ln>
          </p:spPr>
          <p:txBody>
            <a:bodyPr/>
            <a:lstStyle/>
            <a:p>
              <a:endParaRPr lang="en-US"/>
            </a:p>
          </p:txBody>
        </p:sp>
        <p:sp>
          <p:nvSpPr>
            <p:cNvPr id="34" name="Line 32"/>
            <p:cNvSpPr>
              <a:spLocks noChangeShapeType="1"/>
            </p:cNvSpPr>
            <p:nvPr/>
          </p:nvSpPr>
          <p:spPr bwMode="auto">
            <a:xfrm>
              <a:off x="5486400" y="2861692"/>
              <a:ext cx="1127125" cy="0"/>
            </a:xfrm>
            <a:prstGeom prst="line">
              <a:avLst/>
            </a:prstGeom>
            <a:noFill/>
            <a:ln w="9525">
              <a:solidFill>
                <a:srgbClr val="FF0000"/>
              </a:solidFill>
              <a:round/>
              <a:headEnd/>
              <a:tailEnd type="stealth" w="med" len="med"/>
            </a:ln>
          </p:spPr>
          <p:txBody>
            <a:bodyPr/>
            <a:lstStyle/>
            <a:p>
              <a:endParaRPr lang="en-US"/>
            </a:p>
          </p:txBody>
        </p:sp>
        <p:sp>
          <p:nvSpPr>
            <p:cNvPr id="35" name="Text Box 33"/>
            <p:cNvSpPr txBox="1">
              <a:spLocks noChangeArrowheads="1"/>
            </p:cNvSpPr>
            <p:nvPr/>
          </p:nvSpPr>
          <p:spPr bwMode="auto">
            <a:xfrm>
              <a:off x="411545" y="2518791"/>
              <a:ext cx="1926459" cy="641154"/>
            </a:xfrm>
            <a:prstGeom prst="rect">
              <a:avLst/>
            </a:prstGeom>
            <a:noFill/>
            <a:ln w="9525">
              <a:noFill/>
              <a:miter lim="800000"/>
              <a:headEnd/>
              <a:tailEnd/>
            </a:ln>
          </p:spPr>
          <p:txBody>
            <a:bodyPr wrap="none">
              <a:spAutoFit/>
            </a:bodyPr>
            <a:lstStyle/>
            <a:p>
              <a:pPr algn="ctr">
                <a:spcBef>
                  <a:spcPts val="0"/>
                </a:spcBef>
              </a:pPr>
              <a:r>
                <a:rPr lang="en-US" sz="1400" b="0" dirty="0">
                  <a:latin typeface="+mn-lt"/>
                </a:rPr>
                <a:t>1st </a:t>
              </a:r>
              <a:r>
                <a:rPr lang="en-US" sz="1400" b="0" dirty="0" err="1">
                  <a:latin typeface="+mn-lt"/>
                </a:rPr>
                <a:t>undulator</a:t>
              </a:r>
              <a:r>
                <a:rPr lang="en-US" sz="1400" b="0" dirty="0">
                  <a:latin typeface="+mn-lt"/>
                </a:rPr>
                <a:t> section</a:t>
              </a:r>
            </a:p>
            <a:p>
              <a:pPr algn="ctr">
                <a:spcBef>
                  <a:spcPts val="0"/>
                </a:spcBef>
              </a:pPr>
              <a:r>
                <a:rPr lang="en-US" sz="1400" b="0" dirty="0">
                  <a:latin typeface="+mn-lt"/>
                </a:rPr>
                <a:t>SASE FEL</a:t>
              </a:r>
            </a:p>
          </p:txBody>
        </p:sp>
        <p:sp>
          <p:nvSpPr>
            <p:cNvPr id="36" name="Text Box 34"/>
            <p:cNvSpPr txBox="1">
              <a:spLocks noChangeArrowheads="1"/>
            </p:cNvSpPr>
            <p:nvPr/>
          </p:nvSpPr>
          <p:spPr bwMode="auto">
            <a:xfrm>
              <a:off x="6893489" y="2518791"/>
              <a:ext cx="1992772" cy="641154"/>
            </a:xfrm>
            <a:prstGeom prst="rect">
              <a:avLst/>
            </a:prstGeom>
            <a:noFill/>
            <a:ln w="9525">
              <a:noFill/>
              <a:miter lim="800000"/>
              <a:headEnd/>
              <a:tailEnd/>
            </a:ln>
          </p:spPr>
          <p:txBody>
            <a:bodyPr wrap="none">
              <a:spAutoFit/>
            </a:bodyPr>
            <a:lstStyle/>
            <a:p>
              <a:pPr algn="ctr">
                <a:spcBef>
                  <a:spcPts val="0"/>
                </a:spcBef>
              </a:pPr>
              <a:r>
                <a:rPr lang="en-US" sz="1400" b="0" dirty="0">
                  <a:latin typeface="+mn-lt"/>
                </a:rPr>
                <a:t>2nd </a:t>
              </a:r>
              <a:r>
                <a:rPr lang="en-US" sz="1400" b="0" dirty="0" err="1">
                  <a:latin typeface="+mn-lt"/>
                </a:rPr>
                <a:t>undulator</a:t>
              </a:r>
              <a:r>
                <a:rPr lang="en-US" sz="1400" b="0" dirty="0">
                  <a:latin typeface="+mn-lt"/>
                </a:rPr>
                <a:t> section</a:t>
              </a:r>
            </a:p>
            <a:p>
              <a:pPr algn="ctr">
                <a:spcBef>
                  <a:spcPts val="0"/>
                </a:spcBef>
              </a:pPr>
              <a:r>
                <a:rPr lang="en-US" sz="1400" b="0" dirty="0">
                  <a:latin typeface="+mn-lt"/>
                </a:rPr>
                <a:t>Seeded FEL</a:t>
              </a:r>
            </a:p>
          </p:txBody>
        </p:sp>
        <p:sp>
          <p:nvSpPr>
            <p:cNvPr id="37" name="Text Box 35"/>
            <p:cNvSpPr txBox="1">
              <a:spLocks noChangeArrowheads="1"/>
            </p:cNvSpPr>
            <p:nvPr/>
          </p:nvSpPr>
          <p:spPr bwMode="auto">
            <a:xfrm>
              <a:off x="3503261" y="2426585"/>
              <a:ext cx="2175974" cy="377150"/>
            </a:xfrm>
            <a:prstGeom prst="rect">
              <a:avLst/>
            </a:prstGeom>
            <a:noFill/>
            <a:ln w="9525">
              <a:noFill/>
              <a:miter lim="800000"/>
              <a:headEnd/>
              <a:tailEnd/>
            </a:ln>
          </p:spPr>
          <p:txBody>
            <a:bodyPr wrap="none">
              <a:spAutoFit/>
            </a:bodyPr>
            <a:lstStyle/>
            <a:p>
              <a:r>
                <a:rPr lang="en-US" sz="1400" b="0" dirty="0">
                  <a:latin typeface="+mn-lt"/>
                </a:rPr>
                <a:t>Grating </a:t>
              </a:r>
              <a:r>
                <a:rPr lang="en-US" sz="1400" b="0" dirty="0" err="1">
                  <a:latin typeface="+mn-lt"/>
                </a:rPr>
                <a:t>monochromator</a:t>
              </a:r>
              <a:endParaRPr lang="en-US" sz="1400" b="0" dirty="0">
                <a:latin typeface="+mn-lt"/>
              </a:endParaRPr>
            </a:p>
          </p:txBody>
        </p:sp>
        <p:sp>
          <p:nvSpPr>
            <p:cNvPr id="38" name="Text Box 59"/>
            <p:cNvSpPr txBox="1">
              <a:spLocks noChangeArrowheads="1"/>
            </p:cNvSpPr>
            <p:nvPr/>
          </p:nvSpPr>
          <p:spPr bwMode="auto">
            <a:xfrm>
              <a:off x="3352800" y="2025079"/>
              <a:ext cx="387350" cy="366713"/>
            </a:xfrm>
            <a:prstGeom prst="rect">
              <a:avLst/>
            </a:prstGeom>
            <a:noFill/>
            <a:ln w="9525">
              <a:noFill/>
              <a:miter lim="800000"/>
              <a:headEnd/>
              <a:tailEnd/>
            </a:ln>
          </p:spPr>
          <p:txBody>
            <a:bodyPr wrap="none">
              <a:spAutoFit/>
            </a:bodyPr>
            <a:lstStyle/>
            <a:p>
              <a:r>
                <a:rPr lang="en-US" b="0">
                  <a:solidFill>
                    <a:srgbClr val="0000FF"/>
                  </a:solidFill>
                </a:rPr>
                <a:t>e-</a:t>
              </a:r>
            </a:p>
          </p:txBody>
        </p:sp>
        <p:sp>
          <p:nvSpPr>
            <p:cNvPr id="39" name="Text Box 61"/>
            <p:cNvSpPr txBox="1">
              <a:spLocks noChangeArrowheads="1"/>
            </p:cNvSpPr>
            <p:nvPr/>
          </p:nvSpPr>
          <p:spPr bwMode="auto">
            <a:xfrm>
              <a:off x="3575050" y="2877567"/>
              <a:ext cx="603250" cy="366712"/>
            </a:xfrm>
            <a:prstGeom prst="rect">
              <a:avLst/>
            </a:prstGeom>
            <a:noFill/>
            <a:ln w="9525">
              <a:noFill/>
              <a:miter lim="800000"/>
              <a:headEnd/>
              <a:tailEnd/>
            </a:ln>
          </p:spPr>
          <p:txBody>
            <a:bodyPr wrap="none">
              <a:spAutoFit/>
            </a:bodyPr>
            <a:lstStyle/>
            <a:p>
              <a:r>
                <a:rPr lang="en-US" b="0">
                  <a:solidFill>
                    <a:srgbClr val="FF0000"/>
                  </a:solidFill>
                </a:rPr>
                <a:t>FEL</a:t>
              </a:r>
            </a:p>
          </p:txBody>
        </p:sp>
      </p:grpSp>
      <p:pic>
        <p:nvPicPr>
          <p:cNvPr id="40" name="Picture 39"/>
          <p:cNvPicPr>
            <a:picLocks noChangeAspect="1"/>
          </p:cNvPicPr>
          <p:nvPr/>
        </p:nvPicPr>
        <p:blipFill rotWithShape="1">
          <a:blip r:embed="rId2"/>
          <a:srcRect l="56561" t="1796" b="48936"/>
          <a:stretch/>
        </p:blipFill>
        <p:spPr>
          <a:xfrm>
            <a:off x="5613753" y="3428164"/>
            <a:ext cx="3329110" cy="3298984"/>
          </a:xfrm>
          <a:prstGeom prst="rect">
            <a:avLst/>
          </a:prstGeom>
        </p:spPr>
      </p:pic>
      <p:sp>
        <p:nvSpPr>
          <p:cNvPr id="41" name="TextBox 40"/>
          <p:cNvSpPr txBox="1"/>
          <p:nvPr/>
        </p:nvSpPr>
        <p:spPr>
          <a:xfrm>
            <a:off x="5875005" y="3661789"/>
            <a:ext cx="1973595" cy="1477328"/>
          </a:xfrm>
          <a:prstGeom prst="rect">
            <a:avLst/>
          </a:prstGeom>
          <a:noFill/>
        </p:spPr>
        <p:txBody>
          <a:bodyPr wrap="square" rtlCol="0">
            <a:spAutoFit/>
          </a:bodyPr>
          <a:lstStyle/>
          <a:p>
            <a:pPr algn="ctr"/>
            <a:r>
              <a:rPr lang="en-US" dirty="0" smtClean="0"/>
              <a:t>Recent results at PAL-XFEL</a:t>
            </a:r>
          </a:p>
          <a:p>
            <a:pPr algn="ctr"/>
            <a:r>
              <a:rPr lang="en-US" i="1" dirty="0" smtClean="0"/>
              <a:t>[I. Nam </a:t>
            </a:r>
            <a:r>
              <a:rPr lang="en-US" i="1" dirty="0"/>
              <a:t>et al, </a:t>
            </a:r>
            <a:r>
              <a:rPr lang="en-US" i="1" dirty="0" smtClean="0"/>
              <a:t>Nat. Phot. 15, 435, 2021]</a:t>
            </a:r>
            <a:endParaRPr lang="de-CH" dirty="0"/>
          </a:p>
        </p:txBody>
      </p:sp>
      <p:sp>
        <p:nvSpPr>
          <p:cNvPr id="42" name="TextBox 41"/>
          <p:cNvSpPr txBox="1"/>
          <p:nvPr/>
        </p:nvSpPr>
        <p:spPr>
          <a:xfrm>
            <a:off x="306517" y="3784699"/>
            <a:ext cx="5134650" cy="2616101"/>
          </a:xfrm>
          <a:prstGeom prst="rect">
            <a:avLst/>
          </a:prstGeom>
          <a:noFill/>
        </p:spPr>
        <p:txBody>
          <a:bodyPr wrap="square" rtlCol="0">
            <a:spAutoFit/>
          </a:bodyPr>
          <a:lstStyle/>
          <a:p>
            <a:pPr marL="285750" indent="-285750">
              <a:spcBef>
                <a:spcPts val="1200"/>
              </a:spcBef>
              <a:buFont typeface="Wingdings" panose="05000000000000000000" pitchFamily="2" charset="2"/>
              <a:buChar char="§"/>
            </a:pPr>
            <a:r>
              <a:rPr lang="en-US" dirty="0">
                <a:sym typeface="Wingdings" panose="05000000000000000000" pitchFamily="2" charset="2"/>
              </a:rPr>
              <a:t>Self-seeding has been shown down to ~0.1 nm. </a:t>
            </a:r>
          </a:p>
          <a:p>
            <a:pPr marL="285750" indent="-285750">
              <a:spcBef>
                <a:spcPts val="1200"/>
              </a:spcBef>
              <a:buFont typeface="Wingdings" panose="05000000000000000000" pitchFamily="2" charset="2"/>
              <a:buChar char="§"/>
            </a:pPr>
            <a:r>
              <a:rPr lang="en-US" dirty="0">
                <a:sym typeface="Wingdings" panose="05000000000000000000" pitchFamily="2" charset="2"/>
              </a:rPr>
              <a:t>External seeding is better (higher stability, shaping options, synchronization) but so far has been demonstrated for ~3 nm. </a:t>
            </a:r>
          </a:p>
          <a:p>
            <a:pPr marL="285750" indent="-285750">
              <a:spcBef>
                <a:spcPts val="1200"/>
              </a:spcBef>
              <a:buFont typeface="Wingdings" panose="05000000000000000000" pitchFamily="2" charset="2"/>
              <a:buChar char="§"/>
            </a:pPr>
            <a:r>
              <a:rPr lang="en-US" b="1" dirty="0">
                <a:sym typeface="Wingdings" panose="05000000000000000000" pitchFamily="2" charset="2"/>
              </a:rPr>
              <a:t>Future: external seeding for hard X-rays</a:t>
            </a:r>
          </a:p>
          <a:p>
            <a:endParaRPr lang="de-CH" dirty="0"/>
          </a:p>
        </p:txBody>
      </p:sp>
    </p:spTree>
    <p:extLst>
      <p:ext uri="{BB962C8B-B14F-4D97-AF65-F5344CB8AC3E}">
        <p14:creationId xmlns:p14="http://schemas.microsoft.com/office/powerpoint/2010/main" val="37845523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High-gradient options</a:t>
            </a:r>
            <a:endParaRPr lang="de-CH" dirty="0"/>
          </a:p>
        </p:txBody>
      </p:sp>
      <p:sp>
        <p:nvSpPr>
          <p:cNvPr id="2" name="TextBox 1"/>
          <p:cNvSpPr txBox="1"/>
          <p:nvPr/>
        </p:nvSpPr>
        <p:spPr>
          <a:xfrm>
            <a:off x="152400" y="1447800"/>
            <a:ext cx="7924800" cy="4985980"/>
          </a:xfrm>
          <a:prstGeom prst="rect">
            <a:avLst/>
          </a:prstGeom>
          <a:noFill/>
        </p:spPr>
        <p:txBody>
          <a:bodyPr wrap="square" rtlCol="0">
            <a:spAutoFit/>
          </a:bodyPr>
          <a:lstStyle/>
          <a:p>
            <a:pPr marL="285750" indent="-285750">
              <a:buFont typeface="Wingdings" panose="05000000000000000000" pitchFamily="2" charset="2"/>
              <a:buChar char="§"/>
            </a:pPr>
            <a:r>
              <a:rPr lang="en-US" sz="2000" dirty="0" smtClean="0"/>
              <a:t>Metallic accelerating structures: </a:t>
            </a:r>
          </a:p>
          <a:p>
            <a:r>
              <a:rPr lang="en-US" sz="2000" dirty="0"/>
              <a:t>	</a:t>
            </a:r>
            <a:r>
              <a:rPr lang="en-US" sz="2000" dirty="0" smtClean="0"/>
              <a:t>E = 100 MV/m – 1 GV/m</a:t>
            </a:r>
          </a:p>
          <a:p>
            <a:pPr marL="285750" indent="-285750">
              <a:buFont typeface="Wingdings" panose="05000000000000000000" pitchFamily="2" charset="2"/>
              <a:buChar char="§"/>
            </a:pPr>
            <a:endParaRPr lang="en-US" sz="2000" dirty="0" smtClean="0"/>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smtClean="0"/>
              <a:t>Dielectric structures (laser or particle driven)</a:t>
            </a:r>
          </a:p>
          <a:p>
            <a:pPr lvl="1"/>
            <a:r>
              <a:rPr lang="en-US" sz="2000" dirty="0" smtClean="0"/>
              <a:t>E &lt; 10 GV/m </a:t>
            </a:r>
          </a:p>
          <a:p>
            <a:pPr marL="285750" indent="-285750">
              <a:buFont typeface="Wingdings" panose="05000000000000000000" pitchFamily="2" charset="2"/>
              <a:buChar char="§"/>
            </a:pPr>
            <a:endParaRPr lang="en-US" sz="2000" dirty="0" smtClean="0"/>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smtClean="0"/>
              <a:t>Plasma acceleration (laser or particle driven): </a:t>
            </a:r>
          </a:p>
          <a:p>
            <a:r>
              <a:rPr lang="en-US" sz="2000" dirty="0"/>
              <a:t>	</a:t>
            </a:r>
            <a:r>
              <a:rPr lang="en-US" sz="2000" dirty="0" smtClean="0"/>
              <a:t>E &lt; 100 GV/m</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endParaRPr lang="en-US" sz="2000" dirty="0" smtClean="0"/>
          </a:p>
          <a:p>
            <a:pPr marL="285750" indent="-285750">
              <a:buFont typeface="Wingdings" panose="05000000000000000000" pitchFamily="2" charset="2"/>
              <a:buChar char="§"/>
            </a:pPr>
            <a:r>
              <a:rPr lang="en-US" sz="2000" dirty="0" smtClean="0"/>
              <a:t>Related issues: </a:t>
            </a:r>
            <a:r>
              <a:rPr lang="en-US" sz="2000" b="1" dirty="0" smtClean="0"/>
              <a:t>good electron beam quality</a:t>
            </a:r>
            <a:r>
              <a:rPr lang="en-US" sz="2000" dirty="0" smtClean="0"/>
              <a:t>, power sources and efficiency, stability, reliability, synchronization, repetition rate, </a:t>
            </a:r>
            <a:r>
              <a:rPr lang="en-US" sz="2000" dirty="0"/>
              <a:t>e</a:t>
            </a:r>
            <a:r>
              <a:rPr lang="en-US" sz="2000" dirty="0" smtClean="0"/>
              <a:t>tc. </a:t>
            </a:r>
          </a:p>
          <a:p>
            <a:endParaRPr lang="en-US" dirty="0"/>
          </a:p>
        </p:txBody>
      </p:sp>
      <p:pic>
        <p:nvPicPr>
          <p:cNvPr id="4" name="Picture 3" descr="IMG_2472.JPG"/>
          <p:cNvPicPr>
            <a:picLocks noChangeAspect="1"/>
          </p:cNvPicPr>
          <p:nvPr/>
        </p:nvPicPr>
        <p:blipFill rotWithShape="1">
          <a:blip r:embed="rId2">
            <a:extLst>
              <a:ext uri="{28A0092B-C50C-407E-A947-70E740481C1C}">
                <a14:useLocalDpi xmlns:a14="http://schemas.microsoft.com/office/drawing/2010/main" val="0"/>
              </a:ext>
            </a:extLst>
          </a:blip>
          <a:srcRect t="17533"/>
          <a:stretch/>
        </p:blipFill>
        <p:spPr>
          <a:xfrm>
            <a:off x="6248400" y="838200"/>
            <a:ext cx="2694155" cy="1353908"/>
          </a:xfrm>
          <a:prstGeom prst="rect">
            <a:avLst/>
          </a:prstGeom>
        </p:spPr>
      </p:pic>
      <p:pic>
        <p:nvPicPr>
          <p:cNvPr id="5" name="Picture 3" descr="DWAdiagram"/>
          <p:cNvPicPr>
            <a:picLocks noChangeAspect="1" noChangeArrowheads="1"/>
          </p:cNvPicPr>
          <p:nvPr/>
        </p:nvPicPr>
        <p:blipFill>
          <a:blip r:embed="rId3"/>
          <a:srcRect/>
          <a:stretch>
            <a:fillRect/>
          </a:stretch>
        </p:blipFill>
        <p:spPr>
          <a:xfrm>
            <a:off x="6262005" y="2430290"/>
            <a:ext cx="2703839" cy="1044855"/>
          </a:xfrm>
          <a:prstGeom prst="rect">
            <a:avLst/>
          </a:prstGeom>
        </p:spPr>
      </p:pic>
      <p:pic>
        <p:nvPicPr>
          <p:cNvPr id="6" name="Picture 5"/>
          <p:cNvPicPr>
            <a:picLocks noChangeAspect="1"/>
          </p:cNvPicPr>
          <p:nvPr/>
        </p:nvPicPr>
        <p:blipFill>
          <a:blip r:embed="rId4"/>
          <a:stretch>
            <a:fillRect/>
          </a:stretch>
        </p:blipFill>
        <p:spPr>
          <a:xfrm>
            <a:off x="6261904" y="3582509"/>
            <a:ext cx="2715299" cy="1339785"/>
          </a:xfrm>
          <a:prstGeom prst="rect">
            <a:avLst/>
          </a:prstGeom>
        </p:spPr>
      </p:pic>
      <p:sp>
        <p:nvSpPr>
          <p:cNvPr id="7" name="TextBox 6"/>
          <p:cNvSpPr txBox="1"/>
          <p:nvPr/>
        </p:nvSpPr>
        <p:spPr>
          <a:xfrm>
            <a:off x="5610317" y="6324600"/>
            <a:ext cx="2767104" cy="369332"/>
          </a:xfrm>
          <a:prstGeom prst="rect">
            <a:avLst/>
          </a:prstGeom>
          <a:noFill/>
          <a:ln>
            <a:solidFill>
              <a:schemeClr val="accent1"/>
            </a:solidFill>
          </a:ln>
        </p:spPr>
        <p:txBody>
          <a:bodyPr wrap="none" rtlCol="0">
            <a:spAutoFit/>
          </a:bodyPr>
          <a:lstStyle/>
          <a:p>
            <a:r>
              <a:rPr lang="en-US" dirty="0" smtClean="0"/>
              <a:t>Courtesy of M. </a:t>
            </a:r>
            <a:r>
              <a:rPr lang="en-US" dirty="0" err="1" smtClean="0"/>
              <a:t>Ferrario</a:t>
            </a:r>
            <a:endParaRPr lang="de-CH" dirty="0"/>
          </a:p>
        </p:txBody>
      </p:sp>
    </p:spTree>
    <p:extLst>
      <p:ext uri="{BB962C8B-B14F-4D97-AF65-F5344CB8AC3E}">
        <p14:creationId xmlns:p14="http://schemas.microsoft.com/office/powerpoint/2010/main" val="3730317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57200" y="1143000"/>
                <a:ext cx="8229600" cy="1295400"/>
              </a:xfrm>
            </p:spPr>
            <p:txBody>
              <a:bodyPr>
                <a:noAutofit/>
              </a:bodyPr>
              <a:lstStyle/>
              <a:p>
                <a:pPr>
                  <a:spcBef>
                    <a:spcPts val="1200"/>
                  </a:spcBef>
                  <a:buSzPct val="100000"/>
                  <a:buFont typeface="Wingdings" panose="05000000000000000000" pitchFamily="2" charset="2"/>
                  <a:buChar char="§"/>
                </a:pPr>
                <a:r>
                  <a:rPr lang="en-US" sz="1600" dirty="0" smtClean="0"/>
                  <a:t>The figure of merit for the electron beam is also the brilliance (also called as 6D brightness). </a:t>
                </a:r>
              </a:p>
              <a:p>
                <a:pPr>
                  <a:spcBef>
                    <a:spcPts val="1200"/>
                  </a:spcBef>
                  <a:buSzPct val="100000"/>
                  <a:buFont typeface="Wingdings" panose="05000000000000000000" pitchFamily="2" charset="2"/>
                  <a:buChar char="§"/>
                </a:pPr>
                <a:endParaRPr lang="en-US" sz="1600" dirty="0" smtClean="0"/>
              </a:p>
              <a:p>
                <a:pPr>
                  <a:spcBef>
                    <a:spcPts val="1200"/>
                  </a:spcBef>
                  <a:buSzPct val="100000"/>
                  <a:buFont typeface="Wingdings" panose="05000000000000000000" pitchFamily="2" charset="2"/>
                  <a:buChar char="§"/>
                </a:pPr>
                <a:endParaRPr lang="en-US" sz="1600" dirty="0"/>
              </a:p>
              <a:p>
                <a:pPr>
                  <a:spcBef>
                    <a:spcPts val="1200"/>
                  </a:spcBef>
                  <a:buSzPct val="100000"/>
                  <a:buFont typeface="Wingdings" panose="05000000000000000000" pitchFamily="2" charset="2"/>
                  <a:buChar char="§"/>
                </a:pPr>
                <a:r>
                  <a:rPr lang="en-US" sz="1600" dirty="0" smtClean="0"/>
                  <a:t>It includes the peak current</a:t>
                </a:r>
                <a14:m>
                  <m:oMath xmlns:m="http://schemas.openxmlformats.org/officeDocument/2006/math">
                    <m:r>
                      <a:rPr lang="en-US" sz="1600" b="0" i="0" smtClean="0">
                        <a:latin typeface="Cambria Math" panose="02040503050406030204" pitchFamily="18" charset="0"/>
                      </a:rPr>
                      <m:t> </m:t>
                    </m:r>
                    <m:r>
                      <a:rPr lang="en-US" sz="1600" i="1">
                        <a:latin typeface="Cambria Math" panose="02040503050406030204" pitchFamily="18" charset="0"/>
                      </a:rPr>
                      <m:t>𝐼</m:t>
                    </m:r>
                  </m:oMath>
                </a14:m>
                <a:r>
                  <a:rPr lang="en-US" sz="1600" dirty="0" smtClean="0"/>
                  <a:t>, the normalized emittances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𝜀</m:t>
                        </m:r>
                      </m:e>
                      <m:sub>
                        <m:r>
                          <a:rPr lang="en-US" sz="1600" i="1">
                            <a:latin typeface="Cambria Math" panose="02040503050406030204" pitchFamily="18" charset="0"/>
                          </a:rPr>
                          <m:t>𝑥</m:t>
                        </m:r>
                      </m:sub>
                    </m:sSub>
                    <m:sSub>
                      <m:sSubPr>
                        <m:ctrlPr>
                          <a:rPr lang="en-US" sz="1600" i="1">
                            <a:latin typeface="Cambria Math" panose="02040503050406030204" pitchFamily="18" charset="0"/>
                          </a:rPr>
                        </m:ctrlPr>
                      </m:sSubPr>
                      <m:e>
                        <m:r>
                          <a:rPr lang="en-US" sz="1600" i="1">
                            <a:latin typeface="Cambria Math" panose="02040503050406030204" pitchFamily="18" charset="0"/>
                          </a:rPr>
                          <m:t>𝜀</m:t>
                        </m:r>
                      </m:e>
                      <m:sub>
                        <m:r>
                          <a:rPr lang="en-US" sz="1600" i="1">
                            <a:latin typeface="Cambria Math" panose="02040503050406030204" pitchFamily="18" charset="0"/>
                          </a:rPr>
                          <m:t>𝑦</m:t>
                        </m:r>
                      </m:sub>
                    </m:sSub>
                  </m:oMath>
                </a14:m>
                <a:r>
                  <a:rPr lang="en-US" sz="1600" dirty="0" smtClean="0"/>
                  <a:t> and the energy spread of the beam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𝛾</m:t>
                        </m:r>
                      </m:sub>
                    </m:sSub>
                  </m:oMath>
                </a14:m>
                <a:r>
                  <a:rPr lang="en-US" sz="1600" dirty="0" smtClean="0"/>
                  <a:t>. </a:t>
                </a:r>
              </a:p>
              <a:p>
                <a:pPr>
                  <a:spcBef>
                    <a:spcPts val="1200"/>
                  </a:spcBef>
                  <a:buSzPct val="100000"/>
                  <a:buFont typeface="Wingdings" panose="05000000000000000000" pitchFamily="2" charset="2"/>
                  <a:buChar char="§"/>
                </a:pPr>
                <a:r>
                  <a:rPr lang="en-US" sz="1600" dirty="0" smtClean="0"/>
                  <a:t>The </a:t>
                </a:r>
                <a:r>
                  <a:rPr lang="en-US" sz="1600" dirty="0"/>
                  <a:t>emittance of the electron beam is the area in the phase space x-x’ (or y-y</a:t>
                </a:r>
                <a:r>
                  <a:rPr lang="en-US" sz="1600" dirty="0" smtClean="0"/>
                  <a:t>’). We distinguish between geometric emittance </a:t>
                </a:r>
                <a14:m>
                  <m:oMath xmlns:m="http://schemas.openxmlformats.org/officeDocument/2006/math">
                    <m:r>
                      <a:rPr lang="en-US" sz="1600" b="0" i="1" smtClean="0">
                        <a:latin typeface="Cambria Math" panose="02040503050406030204" pitchFamily="18" charset="0"/>
                      </a:rPr>
                      <m:t>𝜀</m:t>
                    </m:r>
                  </m:oMath>
                </a14:m>
                <a:r>
                  <a:rPr lang="en-US" sz="1600" dirty="0" smtClean="0"/>
                  <a:t> and normalized emittance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𝜀</m:t>
                        </m:r>
                      </m:e>
                      <m:sub>
                        <m:r>
                          <a:rPr lang="en-US" sz="1600" b="0" i="1" smtClean="0">
                            <a:latin typeface="Cambria Math" panose="02040503050406030204" pitchFamily="18" charset="0"/>
                          </a:rPr>
                          <m:t>𝑁</m:t>
                        </m:r>
                      </m:sub>
                    </m:sSub>
                  </m:oMath>
                </a14:m>
                <a:r>
                  <a:rPr lang="en-US" sz="1600" dirty="0" smtClean="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𝜀</m:t>
                        </m:r>
                      </m:e>
                      <m:sub>
                        <m:r>
                          <a:rPr lang="en-US" sz="1600" b="0" i="1" smtClean="0">
                            <a:latin typeface="Cambria Math" panose="02040503050406030204" pitchFamily="18" charset="0"/>
                          </a:rPr>
                          <m:t>𝑛</m:t>
                        </m:r>
                      </m:sub>
                    </m:sSub>
                    <m:r>
                      <a:rPr lang="en-US" sz="1600" b="0" i="1" smtClean="0">
                        <a:latin typeface="Cambria Math" panose="02040503050406030204" pitchFamily="18" charset="0"/>
                      </a:rPr>
                      <m:t>=</m:t>
                    </m:r>
                    <m:r>
                      <a:rPr lang="en-US" sz="1600" b="0" i="1" smtClean="0">
                        <a:latin typeface="Cambria Math" panose="02040503050406030204" pitchFamily="18" charset="0"/>
                      </a:rPr>
                      <m:t>𝜀𝛾</m:t>
                    </m:r>
                  </m:oMath>
                </a14:m>
                <a:r>
                  <a:rPr lang="en-US" sz="1600" dirty="0" smtClean="0"/>
                  <a:t>). The normalized emittance is normally preserved after acceleration. </a:t>
                </a:r>
              </a:p>
              <a:p>
                <a:pPr>
                  <a:spcBef>
                    <a:spcPts val="1200"/>
                  </a:spcBef>
                  <a:buSzPct val="100000"/>
                  <a:buFont typeface="Wingdings" panose="05000000000000000000" pitchFamily="2" charset="2"/>
                  <a:buChar char="§"/>
                </a:pPr>
                <a:r>
                  <a:rPr lang="en-US" sz="1600" dirty="0" smtClean="0"/>
                  <a:t>For both light sources and FELs: the higher the electron beam brilliance </a:t>
                </a:r>
                <a:r>
                  <a:rPr lang="en-US" sz="1600" dirty="0" smtClean="0">
                    <a:sym typeface="Wingdings" panose="05000000000000000000" pitchFamily="2" charset="2"/>
                  </a:rPr>
                  <a:t> the higher the light brilliance.</a:t>
                </a:r>
              </a:p>
              <a:p>
                <a:pPr>
                  <a:spcBef>
                    <a:spcPts val="1200"/>
                  </a:spcBef>
                  <a:buSzPct val="100000"/>
                  <a:buFont typeface="Wingdings" panose="05000000000000000000" pitchFamily="2" charset="2"/>
                  <a:buChar char="§"/>
                </a:pPr>
                <a:r>
                  <a:rPr lang="en-US" sz="1600" dirty="0" smtClean="0">
                    <a:sym typeface="Wingdings" panose="05000000000000000000" pitchFamily="2" charset="2"/>
                  </a:rPr>
                  <a:t>Main goal: produce high-brilliance electron beams!</a:t>
                </a:r>
                <a:endParaRPr lang="en-US" sz="1600" dirty="0" smtClean="0"/>
              </a:p>
              <a:p>
                <a:pPr>
                  <a:spcBef>
                    <a:spcPts val="1200"/>
                  </a:spcBef>
                  <a:buSzPct val="100000"/>
                  <a:buFont typeface="Wingdings" panose="05000000000000000000" pitchFamily="2" charset="2"/>
                  <a:buChar char="§"/>
                </a:pPr>
                <a:endParaRPr lang="en-US" sz="1600"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57200" y="1143000"/>
                <a:ext cx="8229600" cy="1295400"/>
              </a:xfrm>
              <a:blipFill>
                <a:blip r:embed="rId3"/>
                <a:stretch>
                  <a:fillRect t="-1887" r="-148" b="-232075"/>
                </a:stretch>
              </a:blipFill>
            </p:spPr>
            <p:txBody>
              <a:bodyPr/>
              <a:lstStyle/>
              <a:p>
                <a:r>
                  <a:rPr lang="de-CH">
                    <a:noFill/>
                  </a:rPr>
                  <a:t> </a:t>
                </a:r>
              </a:p>
            </p:txBody>
          </p:sp>
        </mc:Fallback>
      </mc:AlternateContent>
      <p:sp>
        <p:nvSpPr>
          <p:cNvPr id="3" name="Title 2"/>
          <p:cNvSpPr>
            <a:spLocks noGrp="1"/>
          </p:cNvSpPr>
          <p:nvPr>
            <p:ph type="title"/>
          </p:nvPr>
        </p:nvSpPr>
        <p:spPr/>
        <p:txBody>
          <a:bodyPr>
            <a:normAutofit/>
          </a:bodyPr>
          <a:lstStyle/>
          <a:p>
            <a:r>
              <a:rPr lang="en-US" dirty="0" smtClean="0"/>
              <a:t>Brilliance (electron beam)</a:t>
            </a:r>
            <a:endParaRPr lang="en-GB" dirty="0"/>
          </a:p>
        </p:txBody>
      </p:sp>
      <mc:AlternateContent xmlns:mc="http://schemas.openxmlformats.org/markup-compatibility/2006" xmlns:a14="http://schemas.microsoft.com/office/drawing/2010/main">
        <mc:Choice Requires="a14">
          <p:sp>
            <p:nvSpPr>
              <p:cNvPr id="11" name="TextBox 10"/>
              <p:cNvSpPr txBox="1"/>
              <p:nvPr/>
            </p:nvSpPr>
            <p:spPr>
              <a:xfrm>
                <a:off x="3439456" y="1554646"/>
                <a:ext cx="1730025" cy="731354"/>
              </a:xfrm>
              <a:prstGeom prst="rect">
                <a:avLst/>
              </a:prstGeom>
              <a:gradFill>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𝐵</m:t>
                          </m:r>
                        </m:e>
                        <m:sub>
                          <m:r>
                            <a:rPr lang="en-US" sz="2200" b="0" i="1" smtClean="0">
                              <a:latin typeface="Cambria Math" panose="02040503050406030204" pitchFamily="18" charset="0"/>
                            </a:rPr>
                            <m:t>6</m:t>
                          </m:r>
                          <m:r>
                            <a:rPr lang="en-US" sz="2200" b="0" i="1" smtClean="0">
                              <a:latin typeface="Cambria Math" panose="02040503050406030204" pitchFamily="18" charset="0"/>
                            </a:rPr>
                            <m:t>𝐷</m:t>
                          </m:r>
                        </m:sub>
                      </m:sSub>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𝐼</m:t>
                          </m:r>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𝜀</m:t>
                              </m:r>
                            </m:e>
                            <m:sub>
                              <m:r>
                                <a:rPr lang="en-US" sz="2200" b="0" i="1" smtClean="0">
                                  <a:latin typeface="Cambria Math" panose="02040503050406030204" pitchFamily="18" charset="0"/>
                                </a:rPr>
                                <m:t>𝑥</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𝜀</m:t>
                              </m:r>
                            </m:e>
                            <m:sub>
                              <m:r>
                                <a:rPr lang="en-US" sz="2200" b="0" i="1" smtClean="0">
                                  <a:latin typeface="Cambria Math" panose="02040503050406030204" pitchFamily="18" charset="0"/>
                                </a:rPr>
                                <m:t>𝑦</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𝜎</m:t>
                              </m:r>
                            </m:e>
                            <m:sub>
                              <m:r>
                                <a:rPr lang="en-US" sz="2200" b="0" i="1" smtClean="0">
                                  <a:latin typeface="Cambria Math" panose="02040503050406030204" pitchFamily="18" charset="0"/>
                                </a:rPr>
                                <m:t>𝛾</m:t>
                              </m:r>
                            </m:sub>
                          </m:sSub>
                        </m:den>
                      </m:f>
                    </m:oMath>
                  </m:oMathPara>
                </a14:m>
                <a:endParaRPr lang="de-CH" sz="2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439456" y="1554646"/>
                <a:ext cx="1730025" cy="731354"/>
              </a:xfrm>
              <a:prstGeom prst="rect">
                <a:avLst/>
              </a:prstGeom>
              <a:blipFill>
                <a:blip r:embed="rId4"/>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33584449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a:t>
            </a:r>
            <a:r>
              <a:rPr lang="en-US" dirty="0" smtClean="0"/>
              <a:t>igh-gradient </a:t>
            </a:r>
            <a:r>
              <a:rPr lang="en-US" dirty="0" err="1" smtClean="0"/>
              <a:t>rf</a:t>
            </a:r>
            <a:r>
              <a:rPr lang="en-US" dirty="0" smtClean="0"/>
              <a:t> guns to improve electron beam brilliance</a:t>
            </a:r>
            <a:endParaRPr lang="de-CH" dirty="0"/>
          </a:p>
        </p:txBody>
      </p:sp>
      <p:sp>
        <p:nvSpPr>
          <p:cNvPr id="2" name="TextBox 1"/>
          <p:cNvSpPr txBox="1"/>
          <p:nvPr/>
        </p:nvSpPr>
        <p:spPr>
          <a:xfrm>
            <a:off x="228600" y="1371600"/>
            <a:ext cx="8763000" cy="3693319"/>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FEL performance depends on electron beam brilliance</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Extensive worldwide efforts around the globe to enhance the electron beam brilliance of FEL sources (i.e. to improve emittance and increase current).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Tendency to use electron guns with high-frequency (C band or X-band) and high gradient.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Notable example: 400 MV/m demonstrated at Argonne with X-band gun. </a:t>
            </a:r>
            <a:r>
              <a:rPr lang="en-US" i="1" dirty="0" smtClean="0"/>
              <a:t>[W. Tan et al, PRAB 25, 083402, 2022].</a:t>
            </a:r>
          </a:p>
          <a:p>
            <a:pPr marL="285750" indent="-285750">
              <a:buFont typeface="Wingdings" panose="05000000000000000000" pitchFamily="2" charset="2"/>
              <a:buChar char="§"/>
            </a:pPr>
            <a:endParaRPr lang="en-US" i="1" dirty="0"/>
          </a:p>
          <a:p>
            <a:pPr marL="285750" indent="-285750">
              <a:buFont typeface="Wingdings" panose="05000000000000000000" pitchFamily="2" charset="2"/>
              <a:buChar char="§"/>
            </a:pPr>
            <a:r>
              <a:rPr lang="en-US" dirty="0" smtClean="0"/>
              <a:t>Future: show brilliance improvements</a:t>
            </a:r>
          </a:p>
        </p:txBody>
      </p:sp>
      <p:pic>
        <p:nvPicPr>
          <p:cNvPr id="4" name="Picture 3"/>
          <p:cNvPicPr>
            <a:picLocks noChangeAspect="1"/>
          </p:cNvPicPr>
          <p:nvPr/>
        </p:nvPicPr>
        <p:blipFill>
          <a:blip r:embed="rId2"/>
          <a:stretch>
            <a:fillRect/>
          </a:stretch>
        </p:blipFill>
        <p:spPr>
          <a:xfrm>
            <a:off x="5803114" y="4401178"/>
            <a:ext cx="3340886" cy="233037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7010400" y="1075400"/>
                <a:ext cx="1742144" cy="731034"/>
              </a:xfrm>
              <a:prstGeom prst="rect">
                <a:avLst/>
              </a:prstGeom>
              <a:gradFill>
                <a:gsLst>
                  <a:gs pos="0">
                    <a:schemeClr val="accent1">
                      <a:tint val="62000"/>
                      <a:satMod val="180000"/>
                    </a:schemeClr>
                  </a:gs>
                  <a:gs pos="65000">
                    <a:schemeClr val="accent1">
                      <a:tint val="32000"/>
                      <a:satMod val="250000"/>
                    </a:schemeClr>
                  </a:gs>
                  <a:gs pos="100000">
                    <a:schemeClr val="accent1">
                      <a:tint val="23000"/>
                      <a:satMod val="300000"/>
                    </a:schemeClr>
                  </a:gs>
                </a:gsLst>
                <a:lin ang="16200000" scaled="0"/>
              </a:gra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𝐵</m:t>
                          </m:r>
                        </m:e>
                        <m:sub>
                          <m:r>
                            <a:rPr lang="en-US" sz="2200" b="0" i="1" smtClean="0">
                              <a:latin typeface="Cambria Math" panose="02040503050406030204" pitchFamily="18" charset="0"/>
                            </a:rPr>
                            <m:t>6</m:t>
                          </m:r>
                          <m:r>
                            <a:rPr lang="en-US" sz="2200" b="0" i="1" smtClean="0">
                              <a:latin typeface="Cambria Math" panose="02040503050406030204" pitchFamily="18" charset="0"/>
                            </a:rPr>
                            <m:t>𝐷</m:t>
                          </m:r>
                        </m:sub>
                      </m:sSub>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𝐼</m:t>
                          </m:r>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𝜀</m:t>
                              </m:r>
                            </m:e>
                            <m:sub>
                              <m:r>
                                <a:rPr lang="en-US" sz="2200" b="0" i="1" smtClean="0">
                                  <a:latin typeface="Cambria Math" panose="02040503050406030204" pitchFamily="18" charset="0"/>
                                </a:rPr>
                                <m:t>𝑥</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𝜀</m:t>
                              </m:r>
                            </m:e>
                            <m:sub>
                              <m:r>
                                <a:rPr lang="en-US" sz="2200" b="0" i="1" smtClean="0">
                                  <a:latin typeface="Cambria Math" panose="02040503050406030204" pitchFamily="18" charset="0"/>
                                </a:rPr>
                                <m:t>𝑦</m:t>
                              </m:r>
                            </m:sub>
                          </m:sSub>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𝜎</m:t>
                              </m:r>
                            </m:e>
                            <m:sub>
                              <m:r>
                                <a:rPr lang="en-US" sz="2200" b="0" i="1" smtClean="0">
                                  <a:latin typeface="Cambria Math" panose="02040503050406030204" pitchFamily="18" charset="0"/>
                                </a:rPr>
                                <m:t>𝐸</m:t>
                              </m:r>
                            </m:sub>
                          </m:sSub>
                        </m:den>
                      </m:f>
                    </m:oMath>
                  </m:oMathPara>
                </a14:m>
                <a:endParaRPr lang="de-CH" sz="2200" dirty="0"/>
              </a:p>
            </p:txBody>
          </p:sp>
        </mc:Choice>
        <mc:Fallback xmlns="">
          <p:sp>
            <p:nvSpPr>
              <p:cNvPr id="6" name="TextBox 5"/>
              <p:cNvSpPr txBox="1">
                <a:spLocks noRot="1" noChangeAspect="1" noMove="1" noResize="1" noEditPoints="1" noAdjustHandles="1" noChangeArrowheads="1" noChangeShapeType="1" noTextEdit="1"/>
              </p:cNvSpPr>
              <p:nvPr/>
            </p:nvSpPr>
            <p:spPr>
              <a:xfrm>
                <a:off x="7010400" y="1075400"/>
                <a:ext cx="1742144" cy="731034"/>
              </a:xfrm>
              <a:prstGeom prst="rect">
                <a:avLst/>
              </a:prstGeom>
              <a:blipFill>
                <a:blip r:embed="rId3"/>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3060988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Plasma acceleration</a:t>
            </a:r>
            <a:endParaRPr lang="de-CH" dirty="0"/>
          </a:p>
        </p:txBody>
      </p:sp>
      <p:sp>
        <p:nvSpPr>
          <p:cNvPr id="4" name="TextBox 3"/>
          <p:cNvSpPr txBox="1"/>
          <p:nvPr/>
        </p:nvSpPr>
        <p:spPr>
          <a:xfrm>
            <a:off x="228600" y="990600"/>
            <a:ext cx="8763000" cy="2585323"/>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Several worldwide efforts to accelerate electron beams with plasma </a:t>
            </a:r>
            <a:r>
              <a:rPr lang="en-US" i="1" dirty="0" smtClean="0"/>
              <a:t>while </a:t>
            </a:r>
            <a:r>
              <a:rPr lang="en-US" dirty="0" smtClean="0"/>
              <a:t>having suitable beam quality for FEL process. Outstanding achievements in the last couple of years, e.g.: </a:t>
            </a:r>
          </a:p>
          <a:p>
            <a:pPr marL="742950" lvl="1" indent="-285750">
              <a:buFont typeface="Wingdings" panose="05000000000000000000" pitchFamily="2" charset="2"/>
              <a:buChar char="§"/>
            </a:pPr>
            <a:r>
              <a:rPr lang="en-US" dirty="0" smtClean="0"/>
              <a:t>FEL amplification at 27 nm with 500 MeV beam from laser-plasma acceleration. </a:t>
            </a:r>
            <a:r>
              <a:rPr lang="en-US" i="1" dirty="0" smtClean="0"/>
              <a:t>[W. Wang et al, Nature 595, 516, 2021]</a:t>
            </a:r>
          </a:p>
          <a:p>
            <a:pPr marL="742950" lvl="1" indent="-285750">
              <a:buFont typeface="Wingdings" panose="05000000000000000000" pitchFamily="2" charset="2"/>
              <a:buChar char="§"/>
            </a:pPr>
            <a:r>
              <a:rPr lang="en-US" dirty="0" smtClean="0"/>
              <a:t>FEL generation at 800 nm with 90 MeV beam (6 MeV from plasma acceleration). </a:t>
            </a:r>
            <a:r>
              <a:rPr lang="en-US" i="1" dirty="0" smtClean="0"/>
              <a:t>[R. </a:t>
            </a:r>
            <a:r>
              <a:rPr lang="en-US" i="1" dirty="0" err="1" smtClean="0"/>
              <a:t>Pompili</a:t>
            </a:r>
            <a:r>
              <a:rPr lang="en-US" i="1" dirty="0" smtClean="0"/>
              <a:t> et al, Nature 605, 659, 2022].</a:t>
            </a:r>
            <a:endParaRPr lang="en-US" dirty="0" smtClean="0"/>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Future: X-ray FEL</a:t>
            </a:r>
          </a:p>
        </p:txBody>
      </p:sp>
      <p:pic>
        <p:nvPicPr>
          <p:cNvPr id="7" name="Picture 6"/>
          <p:cNvPicPr>
            <a:picLocks noChangeAspect="1"/>
          </p:cNvPicPr>
          <p:nvPr/>
        </p:nvPicPr>
        <p:blipFill>
          <a:blip r:embed="rId2"/>
          <a:stretch>
            <a:fillRect/>
          </a:stretch>
        </p:blipFill>
        <p:spPr>
          <a:xfrm>
            <a:off x="0" y="3502623"/>
            <a:ext cx="6736064" cy="3355377"/>
          </a:xfrm>
          <a:prstGeom prst="rect">
            <a:avLst/>
          </a:prstGeom>
        </p:spPr>
      </p:pic>
      <p:pic>
        <p:nvPicPr>
          <p:cNvPr id="8" name="Picture 7"/>
          <p:cNvPicPr>
            <a:picLocks noChangeAspect="1"/>
          </p:cNvPicPr>
          <p:nvPr/>
        </p:nvPicPr>
        <p:blipFill rotWithShape="1">
          <a:blip r:embed="rId3"/>
          <a:srcRect b="42113"/>
          <a:stretch/>
        </p:blipFill>
        <p:spPr>
          <a:xfrm>
            <a:off x="5562600" y="4617871"/>
            <a:ext cx="3810000" cy="2240129"/>
          </a:xfrm>
          <a:prstGeom prst="rect">
            <a:avLst/>
          </a:prstGeom>
        </p:spPr>
      </p:pic>
      <p:sp>
        <p:nvSpPr>
          <p:cNvPr id="9" name="TextBox 8"/>
          <p:cNvSpPr txBox="1"/>
          <p:nvPr/>
        </p:nvSpPr>
        <p:spPr>
          <a:xfrm>
            <a:off x="2068103" y="6096656"/>
            <a:ext cx="1036319" cy="369332"/>
          </a:xfrm>
          <a:prstGeom prst="rect">
            <a:avLst/>
          </a:prstGeom>
          <a:noFill/>
        </p:spPr>
        <p:txBody>
          <a:bodyPr wrap="square" rtlCol="0">
            <a:spAutoFit/>
          </a:bodyPr>
          <a:lstStyle/>
          <a:p>
            <a:r>
              <a:rPr lang="en-US" dirty="0" smtClean="0"/>
              <a:t>~12 m</a:t>
            </a:r>
            <a:endParaRPr lang="de-CH" dirty="0"/>
          </a:p>
        </p:txBody>
      </p:sp>
    </p:spTree>
    <p:extLst>
      <p:ext uri="{BB962C8B-B14F-4D97-AF65-F5344CB8AC3E}">
        <p14:creationId xmlns:p14="http://schemas.microsoft.com/office/powerpoint/2010/main" val="32388739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382000" cy="792162"/>
          </a:xfrm>
        </p:spPr>
        <p:txBody>
          <a:bodyPr>
            <a:normAutofit fontScale="90000"/>
          </a:bodyPr>
          <a:lstStyle/>
          <a:p>
            <a:r>
              <a:rPr lang="en-US" dirty="0" smtClean="0"/>
              <a:t>Two X-ray FEL future projects based on new technologies</a:t>
            </a:r>
            <a:endParaRPr lang="de-CH" dirty="0"/>
          </a:p>
        </p:txBody>
      </p:sp>
      <p:sp>
        <p:nvSpPr>
          <p:cNvPr id="4" name="TextBox 3"/>
          <p:cNvSpPr txBox="1"/>
          <p:nvPr/>
        </p:nvSpPr>
        <p:spPr>
          <a:xfrm>
            <a:off x="5181600" y="4876800"/>
            <a:ext cx="3429000" cy="1477328"/>
          </a:xfrm>
          <a:prstGeom prst="rect">
            <a:avLst/>
          </a:prstGeom>
          <a:solidFill>
            <a:schemeClr val="bg2">
              <a:lumMod val="90000"/>
            </a:schemeClr>
          </a:solidFill>
        </p:spPr>
        <p:txBody>
          <a:bodyPr wrap="square" rtlCol="0">
            <a:spAutoFit/>
          </a:bodyPr>
          <a:lstStyle/>
          <a:p>
            <a:r>
              <a:rPr lang="en-US" b="1" dirty="0" smtClean="0"/>
              <a:t>UC-XFEL</a:t>
            </a:r>
            <a:r>
              <a:rPr lang="en-US" dirty="0" smtClean="0"/>
              <a:t> (UCLA): X-ray FEL based on high-gradient cryogenic RF, design phase. </a:t>
            </a:r>
          </a:p>
          <a:p>
            <a:r>
              <a:rPr lang="en-US" i="1" dirty="0" smtClean="0"/>
              <a:t>[J. </a:t>
            </a:r>
            <a:r>
              <a:rPr lang="en-US" i="1" dirty="0" err="1" smtClean="0"/>
              <a:t>Rosenzweig</a:t>
            </a:r>
            <a:r>
              <a:rPr lang="en-US" i="1" dirty="0" smtClean="0"/>
              <a:t> et al, NJP 22, 093067, 2020]</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4034730"/>
            <a:ext cx="4798547" cy="2773774"/>
          </a:xfrm>
          <a:prstGeom prst="rect">
            <a:avLst/>
          </a:prstGeom>
        </p:spPr>
      </p:pic>
      <p:sp>
        <p:nvSpPr>
          <p:cNvPr id="10" name="TextBox 9"/>
          <p:cNvSpPr txBox="1"/>
          <p:nvPr/>
        </p:nvSpPr>
        <p:spPr>
          <a:xfrm>
            <a:off x="284534" y="6252321"/>
            <a:ext cx="2101857" cy="338554"/>
          </a:xfrm>
          <a:prstGeom prst="rect">
            <a:avLst/>
          </a:prstGeom>
          <a:noFill/>
        </p:spPr>
        <p:txBody>
          <a:bodyPr wrap="none" rtlCol="0">
            <a:spAutoFit/>
          </a:bodyPr>
          <a:lstStyle/>
          <a:p>
            <a:r>
              <a:rPr lang="en-US" sz="1600" dirty="0" smtClean="0">
                <a:solidFill>
                  <a:srgbClr val="FFFF00"/>
                </a:solidFill>
              </a:rPr>
              <a:t>Total length ~40 m</a:t>
            </a:r>
            <a:endParaRPr lang="de-CH" sz="1600" dirty="0">
              <a:solidFill>
                <a:srgbClr val="FFFF00"/>
              </a:solidFill>
            </a:endParaRPr>
          </a:p>
        </p:txBody>
      </p:sp>
      <p:grpSp>
        <p:nvGrpSpPr>
          <p:cNvPr id="15" name="Group 14"/>
          <p:cNvGrpSpPr/>
          <p:nvPr/>
        </p:nvGrpSpPr>
        <p:grpSpPr>
          <a:xfrm>
            <a:off x="381000" y="762000"/>
            <a:ext cx="8725200" cy="3120328"/>
            <a:chOff x="294830" y="3205163"/>
            <a:chExt cx="8725200" cy="3120328"/>
          </a:xfrm>
        </p:grpSpPr>
        <p:grpSp>
          <p:nvGrpSpPr>
            <p:cNvPr id="13" name="Group 12"/>
            <p:cNvGrpSpPr/>
            <p:nvPr/>
          </p:nvGrpSpPr>
          <p:grpSpPr>
            <a:xfrm>
              <a:off x="3800030" y="3205163"/>
              <a:ext cx="5220000" cy="3120328"/>
              <a:chOff x="3800030" y="3205163"/>
              <a:chExt cx="5220000" cy="3120328"/>
            </a:xfrm>
          </p:grpSpPr>
          <p:pic>
            <p:nvPicPr>
              <p:cNvPr id="6" name="Picture 5"/>
              <p:cNvPicPr>
                <a:picLocks noChangeAspect="1"/>
              </p:cNvPicPr>
              <p:nvPr/>
            </p:nvPicPr>
            <p:blipFill rotWithShape="1">
              <a:blip r:embed="rId3"/>
              <a:srcRect t="6372"/>
              <a:stretch/>
            </p:blipFill>
            <p:spPr>
              <a:xfrm>
                <a:off x="3800030" y="3205163"/>
                <a:ext cx="5220000" cy="3120328"/>
              </a:xfrm>
              <a:prstGeom prst="rect">
                <a:avLst/>
              </a:prstGeom>
            </p:spPr>
          </p:pic>
          <p:sp>
            <p:nvSpPr>
              <p:cNvPr id="12" name="Rectangle 11"/>
              <p:cNvSpPr/>
              <p:nvPr/>
            </p:nvSpPr>
            <p:spPr>
              <a:xfrm>
                <a:off x="6924230" y="3228864"/>
                <a:ext cx="2057400" cy="12129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grpSp>
        <p:sp>
          <p:nvSpPr>
            <p:cNvPr id="14" name="Rectangle 13"/>
            <p:cNvSpPr/>
            <p:nvPr/>
          </p:nvSpPr>
          <p:spPr>
            <a:xfrm>
              <a:off x="294830" y="4060298"/>
              <a:ext cx="3251403" cy="1754326"/>
            </a:xfrm>
            <a:prstGeom prst="rect">
              <a:avLst/>
            </a:prstGeom>
            <a:solidFill>
              <a:schemeClr val="accent3">
                <a:lumMod val="20000"/>
                <a:lumOff val="80000"/>
              </a:schemeClr>
            </a:solidFill>
          </p:spPr>
          <p:txBody>
            <a:bodyPr wrap="square">
              <a:spAutoFit/>
            </a:bodyPr>
            <a:lstStyle/>
            <a:p>
              <a:r>
                <a:rPr lang="en-US" b="1" dirty="0" err="1"/>
                <a:t>EuPRAXIA</a:t>
              </a:r>
              <a:r>
                <a:rPr lang="en-US" dirty="0"/>
                <a:t> (Europe): X-ray FEL based on plasma acceleration, initial project phase </a:t>
              </a:r>
              <a:r>
                <a:rPr lang="en-US" dirty="0" smtClean="0"/>
                <a:t>funded.</a:t>
              </a:r>
            </a:p>
            <a:p>
              <a:r>
                <a:rPr lang="en-US" i="1" dirty="0" smtClean="0"/>
                <a:t>[R. </a:t>
              </a:r>
              <a:r>
                <a:rPr lang="en-US" i="1" dirty="0" err="1" smtClean="0"/>
                <a:t>Assman</a:t>
              </a:r>
              <a:r>
                <a:rPr lang="en-US" i="1" dirty="0" smtClean="0"/>
                <a:t> et al, EPJST 229, 3675, 2020]</a:t>
              </a:r>
              <a:endParaRPr lang="en-US" i="1" dirty="0"/>
            </a:p>
          </p:txBody>
        </p:sp>
      </p:grpSp>
    </p:spTree>
    <p:extLst>
      <p:ext uri="{BB962C8B-B14F-4D97-AF65-F5344CB8AC3E}">
        <p14:creationId xmlns:p14="http://schemas.microsoft.com/office/powerpoint/2010/main" val="22153868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895600"/>
            <a:ext cx="8534400" cy="792162"/>
          </a:xfrm>
        </p:spPr>
        <p:txBody>
          <a:bodyPr>
            <a:noAutofit/>
          </a:bodyPr>
          <a:lstStyle/>
          <a:p>
            <a:pPr algn="ctr"/>
            <a:r>
              <a:rPr lang="en-US" sz="4800" dirty="0" smtClean="0">
                <a:solidFill>
                  <a:schemeClr val="tx1"/>
                </a:solidFill>
              </a:rPr>
              <a:t>VI. Conclusion</a:t>
            </a:r>
            <a:endParaRPr lang="en-US" sz="4800" dirty="0">
              <a:solidFill>
                <a:schemeClr val="tx1"/>
              </a:solidFill>
            </a:endParaRPr>
          </a:p>
        </p:txBody>
      </p:sp>
    </p:spTree>
    <p:extLst>
      <p:ext uri="{BB962C8B-B14F-4D97-AF65-F5344CB8AC3E}">
        <p14:creationId xmlns:p14="http://schemas.microsoft.com/office/powerpoint/2010/main" val="14896169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a:spLocks noGrp="1"/>
          </p:cNvSpPr>
          <p:nvPr>
            <p:ph type="title"/>
          </p:nvPr>
        </p:nvSpPr>
        <p:spPr>
          <a:xfrm>
            <a:off x="457200" y="274638"/>
            <a:ext cx="8229600" cy="792162"/>
          </a:xfrm>
        </p:spPr>
        <p:txBody>
          <a:bodyPr>
            <a:normAutofit/>
          </a:bodyPr>
          <a:lstStyle/>
          <a:p>
            <a:r>
              <a:rPr lang="en-GB" dirty="0"/>
              <a:t>C</a:t>
            </a:r>
            <a:r>
              <a:rPr lang="en-GB" dirty="0" smtClean="0"/>
              <a:t>onclusion</a:t>
            </a:r>
            <a:endParaRPr lang="en-GB" dirty="0"/>
          </a:p>
        </p:txBody>
      </p:sp>
      <p:sp>
        <p:nvSpPr>
          <p:cNvPr id="2" name="Rectangle 1"/>
          <p:cNvSpPr/>
          <p:nvPr/>
        </p:nvSpPr>
        <p:spPr>
          <a:xfrm>
            <a:off x="152400" y="1143000"/>
            <a:ext cx="8686800" cy="4524315"/>
          </a:xfrm>
          <a:prstGeom prst="rect">
            <a:avLst/>
          </a:prstGeom>
        </p:spPr>
        <p:txBody>
          <a:bodyPr wrap="square">
            <a:spAutoFit/>
          </a:bodyPr>
          <a:lstStyle/>
          <a:p>
            <a:pPr marL="342900" indent="-342900">
              <a:buFont typeface="Wingdings" panose="05000000000000000000" pitchFamily="2" charset="2"/>
              <a:buChar char="§"/>
            </a:pPr>
            <a:r>
              <a:rPr lang="en-US" dirty="0" smtClean="0"/>
              <a:t>Light sources and </a:t>
            </a:r>
            <a:r>
              <a:rPr lang="en-US" dirty="0"/>
              <a:t>X-ray FELs are invaluable research tools capable of </a:t>
            </a:r>
            <a:r>
              <a:rPr lang="en-US" dirty="0" smtClean="0"/>
              <a:t>observing matter </a:t>
            </a:r>
            <a:r>
              <a:rPr lang="en-US" dirty="0"/>
              <a:t>with spatial resolution at the atomic level. </a:t>
            </a:r>
            <a:endParaRPr lang="en-US" dirty="0" smtClean="0"/>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smtClean="0"/>
              <a:t>X-ray </a:t>
            </a:r>
            <a:r>
              <a:rPr lang="en-US" dirty="0"/>
              <a:t>FELs offer higher peak brilliance, </a:t>
            </a:r>
            <a:r>
              <a:rPr lang="en-US" dirty="0" smtClean="0"/>
              <a:t>higher pulse </a:t>
            </a:r>
            <a:r>
              <a:rPr lang="en-US" dirty="0"/>
              <a:t>energies and a better time resolution suitable to study the dynamics of processes occurring at </a:t>
            </a:r>
            <a:r>
              <a:rPr lang="en-US" dirty="0" smtClean="0"/>
              <a:t>the atomic level … but </a:t>
            </a:r>
            <a:r>
              <a:rPr lang="en-US" dirty="0"/>
              <a:t>synchrotrons have a higher repetition rate and provide easier access to the </a:t>
            </a:r>
            <a:r>
              <a:rPr lang="en-US" dirty="0" smtClean="0"/>
              <a:t>scientific community</a:t>
            </a:r>
            <a:r>
              <a:rPr lang="de-CH" dirty="0" smtClean="0"/>
              <a:t>.</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smtClean="0"/>
              <a:t>Both tools require GeV electron beams with high brilliance (specially FELs). </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smtClean="0"/>
              <a:t>Future trends:</a:t>
            </a:r>
          </a:p>
          <a:p>
            <a:pPr marL="800100" lvl="1" indent="-342900">
              <a:buFont typeface="Wingdings" panose="05000000000000000000" pitchFamily="2" charset="2"/>
              <a:buChar char="§"/>
            </a:pPr>
            <a:r>
              <a:rPr lang="en-US" dirty="0" smtClean="0"/>
              <a:t>Light sources: improve emittance, SSMB to increase power, plasma injectors to reduce footprint and costs</a:t>
            </a:r>
          </a:p>
          <a:p>
            <a:pPr marL="800100" lvl="1" indent="-342900">
              <a:buFont typeface="Wingdings" panose="05000000000000000000" pitchFamily="2" charset="2"/>
              <a:buChar char="§"/>
            </a:pPr>
            <a:r>
              <a:rPr lang="en-US" dirty="0" smtClean="0"/>
              <a:t>FELs: tailor properties, improve brilliance and reduce footprint/costs with high-frequency RF and plasma sources</a:t>
            </a:r>
            <a:endParaRPr lang="de-CH" dirty="0"/>
          </a:p>
        </p:txBody>
      </p:sp>
    </p:spTree>
    <p:extLst>
      <p:ext uri="{BB962C8B-B14F-4D97-AF65-F5344CB8AC3E}">
        <p14:creationId xmlns:p14="http://schemas.microsoft.com/office/powerpoint/2010/main" val="21202789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229600" cy="792162"/>
          </a:xfrm>
        </p:spPr>
        <p:txBody>
          <a:bodyPr>
            <a:noAutofit/>
          </a:bodyPr>
          <a:lstStyle/>
          <a:p>
            <a:pPr algn="ctr"/>
            <a:r>
              <a:rPr lang="en-US" sz="4800" dirty="0" smtClean="0"/>
              <a:t>Thanks for your attention!</a:t>
            </a:r>
            <a:endParaRPr lang="en-US" sz="4800" dirty="0">
              <a:solidFill>
                <a:schemeClr val="tx1"/>
              </a:solidFill>
              <a:latin typeface="Symbol" charset="2"/>
              <a:cs typeface="Symbol" charset="2"/>
            </a:endParaRPr>
          </a:p>
        </p:txBody>
      </p:sp>
    </p:spTree>
    <p:extLst>
      <p:ext uri="{BB962C8B-B14F-4D97-AF65-F5344CB8AC3E}">
        <p14:creationId xmlns:p14="http://schemas.microsoft.com/office/powerpoint/2010/main" val="1012146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1"/>
            <a:ext cx="8229600" cy="1295400"/>
          </a:xfrm>
        </p:spPr>
        <p:txBody>
          <a:bodyPr>
            <a:noAutofit/>
          </a:bodyPr>
          <a:lstStyle/>
          <a:p>
            <a:pPr>
              <a:spcBef>
                <a:spcPts val="550"/>
              </a:spcBef>
            </a:pPr>
            <a:r>
              <a:rPr lang="en-US" sz="1600" dirty="0" smtClean="0"/>
              <a:t>Synchrotron machines and FELs are unique </a:t>
            </a:r>
            <a:r>
              <a:rPr lang="en-US" sz="1600" dirty="0"/>
              <a:t>light sources to probe any kind of matter at atomic </a:t>
            </a:r>
            <a:r>
              <a:rPr lang="en-US" sz="1600" dirty="0" smtClean="0"/>
              <a:t>scales</a:t>
            </a:r>
          </a:p>
          <a:p>
            <a:pPr>
              <a:spcBef>
                <a:spcPts val="550"/>
              </a:spcBef>
            </a:pPr>
            <a:r>
              <a:rPr lang="en-US" sz="1600" dirty="0" smtClean="0"/>
              <a:t>They can address </a:t>
            </a:r>
            <a:r>
              <a:rPr lang="en-US" sz="1600" dirty="0"/>
              <a:t>fundamental research questions across the disciplines of physics, chemistry, materials and life sciences.</a:t>
            </a:r>
          </a:p>
          <a:p>
            <a:pPr marL="109728" indent="0">
              <a:buNone/>
            </a:pPr>
            <a:endParaRPr lang="en-GB" sz="2000" dirty="0"/>
          </a:p>
        </p:txBody>
      </p:sp>
      <p:sp>
        <p:nvSpPr>
          <p:cNvPr id="3" name="Title 2"/>
          <p:cNvSpPr>
            <a:spLocks noGrp="1"/>
          </p:cNvSpPr>
          <p:nvPr>
            <p:ph type="title"/>
          </p:nvPr>
        </p:nvSpPr>
        <p:spPr/>
        <p:txBody>
          <a:bodyPr>
            <a:normAutofit/>
          </a:bodyPr>
          <a:lstStyle/>
          <a:p>
            <a:r>
              <a:rPr lang="en-US" dirty="0" smtClean="0"/>
              <a:t>Science with light sources</a:t>
            </a:r>
            <a:endParaRPr lang="en-GB" dirty="0"/>
          </a:p>
        </p:txBody>
      </p:sp>
      <p:sp>
        <p:nvSpPr>
          <p:cNvPr id="8" name="Content Placeholder 1"/>
          <p:cNvSpPr txBox="1">
            <a:spLocks/>
          </p:cNvSpPr>
          <p:nvPr/>
        </p:nvSpPr>
        <p:spPr>
          <a:xfrm>
            <a:off x="457200" y="2133600"/>
            <a:ext cx="8229600" cy="129540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a:spcBef>
                <a:spcPts val="550"/>
              </a:spcBef>
            </a:pPr>
            <a:r>
              <a:rPr lang="en-US" sz="1600" dirty="0"/>
              <a:t>Examples: </a:t>
            </a:r>
          </a:p>
          <a:p>
            <a:pPr lvl="1">
              <a:spcBef>
                <a:spcPts val="550"/>
              </a:spcBef>
            </a:pPr>
            <a:r>
              <a:rPr lang="en-US" sz="1600" dirty="0"/>
              <a:t>Crystallography to determine structure of biomolecules </a:t>
            </a:r>
            <a:r>
              <a:rPr lang="en-US" sz="1600" dirty="0" smtClean="0">
                <a:sym typeface="Wingdings" panose="05000000000000000000" pitchFamily="2" charset="2"/>
              </a:rPr>
              <a:t> </a:t>
            </a:r>
            <a:r>
              <a:rPr lang="en-US" sz="1600" dirty="0" smtClean="0"/>
              <a:t>discovery </a:t>
            </a:r>
            <a:r>
              <a:rPr lang="en-US" sz="1600" dirty="0"/>
              <a:t>of new drugs for challenging </a:t>
            </a:r>
            <a:r>
              <a:rPr lang="en-US" sz="1600" dirty="0" smtClean="0"/>
              <a:t>diseases</a:t>
            </a:r>
            <a:endParaRPr lang="en-US" sz="1600" dirty="0"/>
          </a:p>
          <a:p>
            <a:pPr lvl="1">
              <a:spcBef>
                <a:spcPts val="550"/>
              </a:spcBef>
            </a:pPr>
            <a:r>
              <a:rPr lang="en-US" sz="1600" dirty="0" smtClean="0"/>
              <a:t>Follow the steps of photosynthesis in plants </a:t>
            </a:r>
            <a:r>
              <a:rPr lang="en-US" sz="1600" dirty="0" smtClean="0">
                <a:sym typeface="Wingdings" panose="05000000000000000000" pitchFamily="2" charset="2"/>
              </a:rPr>
              <a:t> new energy solutions</a:t>
            </a:r>
            <a:endParaRPr lang="en-US" sz="1600" dirty="0"/>
          </a:p>
        </p:txBody>
      </p:sp>
      <p:pic>
        <p:nvPicPr>
          <p:cNvPr id="1132552" name="Picture 8" descr="http://www.kurzweilai.net/images/xfel_structure_pro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729" y="4022771"/>
            <a:ext cx="3158871" cy="20732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www.fels-of-europe.eu/sites/site_fels-of-europe/content/e212751/e214611/e234264/Trypanosoma-brucei-cathepsin-B-Molecular-Structure.mw5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9" y="3696419"/>
            <a:ext cx="2932981" cy="29329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24200" y="4114800"/>
            <a:ext cx="1449436" cy="307777"/>
          </a:xfrm>
          <a:prstGeom prst="rect">
            <a:avLst/>
          </a:prstGeom>
          <a:noFill/>
        </p:spPr>
        <p:txBody>
          <a:bodyPr wrap="none" rtlCol="0">
            <a:spAutoFit/>
          </a:bodyPr>
          <a:lstStyle/>
          <a:p>
            <a:r>
              <a:rPr lang="de-CH" sz="1400" dirty="0" err="1" smtClean="0"/>
              <a:t>reconstruction</a:t>
            </a:r>
            <a:endParaRPr lang="de-CH" sz="1400" dirty="0"/>
          </a:p>
        </p:txBody>
      </p:sp>
      <p:sp>
        <p:nvSpPr>
          <p:cNvPr id="14" name="TextBox 13"/>
          <p:cNvSpPr txBox="1"/>
          <p:nvPr/>
        </p:nvSpPr>
        <p:spPr>
          <a:xfrm>
            <a:off x="4648453" y="5181600"/>
            <a:ext cx="761747" cy="307777"/>
          </a:xfrm>
          <a:prstGeom prst="rect">
            <a:avLst/>
          </a:prstGeom>
          <a:noFill/>
        </p:spPr>
        <p:txBody>
          <a:bodyPr wrap="none" rtlCol="0">
            <a:spAutoFit/>
          </a:bodyPr>
          <a:lstStyle/>
          <a:p>
            <a:r>
              <a:rPr lang="de-CH" sz="1400" dirty="0" err="1" smtClean="0"/>
              <a:t>known</a:t>
            </a:r>
            <a:endParaRPr lang="de-CH" sz="1400" dirty="0"/>
          </a:p>
        </p:txBody>
      </p:sp>
      <p:sp>
        <p:nvSpPr>
          <p:cNvPr id="13" name="Rectangle 12"/>
          <p:cNvSpPr/>
          <p:nvPr/>
        </p:nvSpPr>
        <p:spPr>
          <a:xfrm>
            <a:off x="5077707" y="6394587"/>
            <a:ext cx="3886200" cy="307777"/>
          </a:xfrm>
          <a:prstGeom prst="rect">
            <a:avLst/>
          </a:prstGeom>
          <a:ln w="28575">
            <a:solidFill>
              <a:schemeClr val="tx1"/>
            </a:solidFill>
          </a:ln>
        </p:spPr>
        <p:txBody>
          <a:bodyPr wrap="square">
            <a:spAutoFit/>
          </a:bodyPr>
          <a:lstStyle/>
          <a:p>
            <a:pPr algn="ctr"/>
            <a:r>
              <a:rPr lang="de-CH" sz="1400" dirty="0" err="1" smtClean="0"/>
              <a:t>Ref</a:t>
            </a:r>
            <a:r>
              <a:rPr lang="de-CH" sz="1400" dirty="0" smtClean="0"/>
              <a:t>. PNNL, FELs </a:t>
            </a:r>
            <a:r>
              <a:rPr lang="de-CH" sz="1400" dirty="0" err="1" smtClean="0"/>
              <a:t>of</a:t>
            </a:r>
            <a:r>
              <a:rPr lang="de-CH" sz="1400" dirty="0" smtClean="0"/>
              <a:t> Europe, European XFEL</a:t>
            </a:r>
            <a:endParaRPr lang="de-CH" sz="1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060" y="3820252"/>
            <a:ext cx="3375847" cy="2241284"/>
          </a:xfrm>
          <a:prstGeom prst="rect">
            <a:avLst/>
          </a:prstGeom>
        </p:spPr>
      </p:pic>
    </p:spTree>
    <p:extLst>
      <p:ext uri="{BB962C8B-B14F-4D97-AF65-F5344CB8AC3E}">
        <p14:creationId xmlns:p14="http://schemas.microsoft.com/office/powerpoint/2010/main" val="1403045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895600"/>
            <a:ext cx="8229600" cy="792162"/>
          </a:xfrm>
        </p:spPr>
        <p:txBody>
          <a:bodyPr>
            <a:noAutofit/>
          </a:bodyPr>
          <a:lstStyle/>
          <a:p>
            <a:pPr algn="ctr"/>
            <a:r>
              <a:rPr lang="en-US" sz="4800" dirty="0" smtClean="0">
                <a:solidFill>
                  <a:schemeClr val="tx1"/>
                </a:solidFill>
              </a:rPr>
              <a:t>II. From synchrotron radiation to FELs. </a:t>
            </a:r>
            <a:endParaRPr lang="en-US" sz="4800" dirty="0">
              <a:solidFill>
                <a:schemeClr val="tx1"/>
              </a:solidFill>
            </a:endParaRPr>
          </a:p>
        </p:txBody>
      </p:sp>
    </p:spTree>
    <p:extLst>
      <p:ext uri="{BB962C8B-B14F-4D97-AF65-F5344CB8AC3E}">
        <p14:creationId xmlns:p14="http://schemas.microsoft.com/office/powerpoint/2010/main" val="10967322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Concourse.thmx</Template>
  <TotalTime>0</TotalTime>
  <Words>6402</Words>
  <Application>Microsoft Office PowerPoint</Application>
  <PresentationFormat>On-screen Show (4:3)</PresentationFormat>
  <Paragraphs>706</Paragraphs>
  <Slides>75</Slides>
  <Notes>30</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91" baseType="lpstr">
      <vt:lpstr>ＭＳ Ｐゴシック</vt:lpstr>
      <vt:lpstr>Arial</vt:lpstr>
      <vt:lpstr>Calibri</vt:lpstr>
      <vt:lpstr>Cambria Math</vt:lpstr>
      <vt:lpstr>DejaVu LGC Sans</vt:lpstr>
      <vt:lpstr>Franklin Gothic Book</vt:lpstr>
      <vt:lpstr>Lucida Sans Unicode</vt:lpstr>
      <vt:lpstr>Symbol</vt:lpstr>
      <vt:lpstr>Times New Roman</vt:lpstr>
      <vt:lpstr>Verdana</vt:lpstr>
      <vt:lpstr>Wingdings</vt:lpstr>
      <vt:lpstr>Wingdings 2</vt:lpstr>
      <vt:lpstr>Wingdings 3</vt:lpstr>
      <vt:lpstr>ヒラギノ角ゴ Pro W3</vt:lpstr>
      <vt:lpstr>Concourse</vt:lpstr>
      <vt:lpstr>Equation</vt:lpstr>
      <vt:lpstr>Parameters for (future) light sources and free-electron lasers</vt:lpstr>
      <vt:lpstr>Contents</vt:lpstr>
      <vt:lpstr>I. Introduction</vt:lpstr>
      <vt:lpstr>Overview</vt:lpstr>
      <vt:lpstr>PowerPoint Presentation</vt:lpstr>
      <vt:lpstr>PowerPoint Presentation</vt:lpstr>
      <vt:lpstr>Brilliance (electron beam)</vt:lpstr>
      <vt:lpstr>Science with light sources</vt:lpstr>
      <vt:lpstr>II. From synchrotron radiation to FELs. </vt:lpstr>
      <vt:lpstr>Synchrotron and undulator radiation</vt:lpstr>
      <vt:lpstr>PowerPoint Presentation</vt:lpstr>
      <vt:lpstr>Undulator radiation</vt:lpstr>
      <vt:lpstr>Undulator Field</vt:lpstr>
      <vt:lpstr>Motion in the undulator</vt:lpstr>
      <vt:lpstr>Resonance Condition (I)</vt:lpstr>
      <vt:lpstr>Resonance Condition (II)</vt:lpstr>
      <vt:lpstr>The Resonant Wavelength</vt:lpstr>
      <vt:lpstr>Free-electron lasers</vt:lpstr>
      <vt:lpstr>Introduction</vt:lpstr>
      <vt:lpstr>Overview</vt:lpstr>
      <vt:lpstr>Coupling between electrons and photons</vt:lpstr>
      <vt:lpstr>Energy modulation &amp; microbunching</vt:lpstr>
      <vt:lpstr>Motion in Phasespace</vt:lpstr>
      <vt:lpstr>The Generic Amplification Process</vt:lpstr>
      <vt:lpstr>FEL Modes</vt:lpstr>
      <vt:lpstr>SASE FELs</vt:lpstr>
      <vt:lpstr>Seeded FELs</vt:lpstr>
      <vt:lpstr>The Pierce Parameter r</vt:lpstr>
      <vt:lpstr>III. Electron beam requirements</vt:lpstr>
      <vt:lpstr>PowerPoint Presentation</vt:lpstr>
      <vt:lpstr>Requirements for light sources (X-rays)</vt:lpstr>
      <vt:lpstr>Requirements for FELs (X-rays)</vt:lpstr>
      <vt:lpstr>FELs: Energy Spread</vt:lpstr>
      <vt:lpstr>FELs: Emittance</vt:lpstr>
      <vt:lpstr>Summary of requirements for FELs</vt:lpstr>
      <vt:lpstr>IV. Typical layout, electron beam dynamics, facilities</vt:lpstr>
      <vt:lpstr>Typical layout</vt:lpstr>
      <vt:lpstr>Layout of SR facilities</vt:lpstr>
      <vt:lpstr>Other aspects</vt:lpstr>
      <vt:lpstr>Layout of X-ray FEL facilites</vt:lpstr>
      <vt:lpstr>Electron sources</vt:lpstr>
      <vt:lpstr>PowerPoint Presentation</vt:lpstr>
      <vt:lpstr>Electron beam dynamics</vt:lpstr>
      <vt:lpstr>Light sources: equilibrium</vt:lpstr>
      <vt:lpstr>Equilibrium transverse emittance</vt:lpstr>
      <vt:lpstr>Other properties</vt:lpstr>
      <vt:lpstr>FEL beam dynamics</vt:lpstr>
      <vt:lpstr>Emittance optimization in RF photoinjectors</vt:lpstr>
      <vt:lpstr>Bunch compression</vt:lpstr>
      <vt:lpstr>Self Interactions</vt:lpstr>
      <vt:lpstr>Light sources vs FELs</vt:lpstr>
      <vt:lpstr>Electron beam properties</vt:lpstr>
      <vt:lpstr>Photon beam properties</vt:lpstr>
      <vt:lpstr>Current and future facilities</vt:lpstr>
      <vt:lpstr>Synchrotron Light Sources Around the World</vt:lpstr>
      <vt:lpstr>Main parameters of some SR facilities</vt:lpstr>
      <vt:lpstr>X-ray FEL Projects Around the World</vt:lpstr>
      <vt:lpstr>Hard X-ray FELs comparison</vt:lpstr>
      <vt:lpstr>V. Future trends</vt:lpstr>
      <vt:lpstr>Light sources</vt:lpstr>
      <vt:lpstr>General trend: emittance reduction</vt:lpstr>
      <vt:lpstr>Emittance optimization</vt:lpstr>
      <vt:lpstr>Steady-state microbunching (SSMB)</vt:lpstr>
      <vt:lpstr>Replace injector by a plasma source</vt:lpstr>
      <vt:lpstr>FELs</vt:lpstr>
      <vt:lpstr>Overview of future trends</vt:lpstr>
      <vt:lpstr>Tailor FEL properties: shorter pulses</vt:lpstr>
      <vt:lpstr>Tailor FEL properties: longitudinal coherence</vt:lpstr>
      <vt:lpstr>High-gradient options</vt:lpstr>
      <vt:lpstr>High-gradient rf guns to improve electron beam brilliance</vt:lpstr>
      <vt:lpstr>Plasma acceleration</vt:lpstr>
      <vt:lpstr>Two X-ray FEL future projects based on new technologies</vt:lpstr>
      <vt:lpstr>VI. Conclusion</vt:lpstr>
      <vt:lpstr>Conclusion</vt:lpstr>
      <vt:lpstr>Thanks for your attention!</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FEL</dc:title>
  <dc:creator>Sven Reiche</dc:creator>
  <cp:lastModifiedBy>Prat Costa Eduard</cp:lastModifiedBy>
  <cp:revision>775</cp:revision>
  <cp:lastPrinted>2019-09-13T12:31:26Z</cp:lastPrinted>
  <dcterms:created xsi:type="dcterms:W3CDTF">2012-11-14T07:17:04Z</dcterms:created>
  <dcterms:modified xsi:type="dcterms:W3CDTF">2023-07-29T06:46:16Z</dcterms:modified>
</cp:coreProperties>
</file>