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1" r:id="rId1"/>
  </p:sldMasterIdLst>
  <p:notesMasterIdLst>
    <p:notesMasterId r:id="rId14"/>
  </p:notesMasterIdLst>
  <p:handoutMasterIdLst>
    <p:handoutMasterId r:id="rId15"/>
  </p:handoutMasterIdLst>
  <p:sldIdLst>
    <p:sldId id="256" r:id="rId2"/>
    <p:sldId id="474" r:id="rId3"/>
    <p:sldId id="339" r:id="rId4"/>
    <p:sldId id="329" r:id="rId5"/>
    <p:sldId id="1066" r:id="rId6"/>
    <p:sldId id="476" r:id="rId7"/>
    <p:sldId id="343" r:id="rId8"/>
    <p:sldId id="344" r:id="rId9"/>
    <p:sldId id="348" r:id="rId10"/>
    <p:sldId id="1067" r:id="rId11"/>
    <p:sldId id="507" r:id="rId12"/>
    <p:sldId id="508"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41414"/>
    <a:srgbClr val="BDB589"/>
    <a:srgbClr val="800040"/>
    <a:srgbClr val="FF6666"/>
    <a:srgbClr val="000080"/>
    <a:srgbClr val="800080"/>
    <a:srgbClr val="777777"/>
    <a:srgbClr val="FF00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219" autoAdjust="0"/>
    <p:restoredTop sz="91304" autoAdjust="0"/>
  </p:normalViewPr>
  <p:slideViewPr>
    <p:cSldViewPr snapToGrid="0">
      <p:cViewPr varScale="1">
        <p:scale>
          <a:sx n="124" d="100"/>
          <a:sy n="124" d="100"/>
        </p:scale>
        <p:origin x="7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BECB13D-859F-B04F-8421-C6EA9FB23B83}" type="slidenum">
              <a:rPr lang="en-US"/>
              <a:pPr>
                <a:defRPr/>
              </a:pPr>
              <a:t>‹#›</a:t>
            </a:fld>
            <a:endParaRPr lang="en-US"/>
          </a:p>
        </p:txBody>
      </p:sp>
    </p:spTree>
    <p:extLst>
      <p:ext uri="{BB962C8B-B14F-4D97-AF65-F5344CB8AC3E}">
        <p14:creationId xmlns:p14="http://schemas.microsoft.com/office/powerpoint/2010/main" val="1241858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76A48F1-4972-F544-8642-DB422189D7E3}" type="slidenum">
              <a:rPr lang="en-US"/>
              <a:pPr>
                <a:defRPr/>
              </a:pPr>
              <a:t>‹#›</a:t>
            </a:fld>
            <a:endParaRPr lang="en-US"/>
          </a:p>
        </p:txBody>
      </p:sp>
    </p:spTree>
    <p:extLst>
      <p:ext uri="{BB962C8B-B14F-4D97-AF65-F5344CB8AC3E}">
        <p14:creationId xmlns:p14="http://schemas.microsoft.com/office/powerpoint/2010/main" val="4153570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F7BF8F-F956-A34C-95D1-3BB98D65A453}" type="slidenum">
              <a:rPr lang="en-US"/>
              <a:pPr>
                <a:defRPr/>
              </a:pPr>
              <a:t>1</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2A586F-81CE-0042-BB0C-0A02E6858DA9}" type="slidenum">
              <a:rPr lang="en-US"/>
              <a:pPr>
                <a:defRPr/>
              </a:pPr>
              <a:t>10</a:t>
            </a:fld>
            <a:endParaRPr lang="en-US"/>
          </a:p>
        </p:txBody>
      </p:sp>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7331" name="Rectangle 3"/>
          <p:cNvSpPr>
            <a:spLocks noGrp="1" noChangeArrowheads="1"/>
          </p:cNvSpPr>
          <p:nvPr>
            <p:ph type="body" idx="1"/>
          </p:nvPr>
        </p:nvSpPr>
        <p:spPr/>
        <p:txBody>
          <a:bodyPr/>
          <a:lstStyle/>
          <a:p>
            <a:pPr>
              <a:defRPr/>
            </a:pPr>
            <a:endParaRPr lang="en-US"/>
          </a:p>
        </p:txBody>
      </p:sp>
    </p:spTree>
    <p:extLst>
      <p:ext uri="{BB962C8B-B14F-4D97-AF65-F5344CB8AC3E}">
        <p14:creationId xmlns:p14="http://schemas.microsoft.com/office/powerpoint/2010/main" val="416872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3D516B-7EDA-484C-8EED-7E7319218DDC}" type="slidenum">
              <a:rPr lang="en-US"/>
              <a:pPr>
                <a:defRPr/>
              </a:pPr>
              <a:t>11</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pPr>
              <a:defRPr/>
            </a:pPr>
            <a:endParaRPr lang="en-US"/>
          </a:p>
        </p:txBody>
      </p:sp>
    </p:spTree>
    <p:extLst>
      <p:ext uri="{BB962C8B-B14F-4D97-AF65-F5344CB8AC3E}">
        <p14:creationId xmlns:p14="http://schemas.microsoft.com/office/powerpoint/2010/main" val="423460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4956AA-DE63-134B-A72F-0CAB058CF5BF}" type="slidenum">
              <a:rPr lang="en-US"/>
              <a:pPr>
                <a:defRPr/>
              </a:pPr>
              <a:t>12</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1427" name="Rectangle 3"/>
          <p:cNvSpPr>
            <a:spLocks noGrp="1" noChangeArrowheads="1"/>
          </p:cNvSpPr>
          <p:nvPr>
            <p:ph type="body" idx="1"/>
          </p:nvPr>
        </p:nvSpPr>
        <p:spPr/>
        <p:txBody>
          <a:bodyPr/>
          <a:lstStyle/>
          <a:p>
            <a:pPr>
              <a:defRPr/>
            </a:pPr>
            <a:endParaRPr lang="en-US"/>
          </a:p>
        </p:txBody>
      </p:sp>
    </p:spTree>
    <p:extLst>
      <p:ext uri="{BB962C8B-B14F-4D97-AF65-F5344CB8AC3E}">
        <p14:creationId xmlns:p14="http://schemas.microsoft.com/office/powerpoint/2010/main" val="12266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3284B9-4F3F-FE47-BC1F-693EB5AE9D98}" type="slidenum">
              <a:rPr lang="en-US"/>
              <a:pPr>
                <a:defRPr/>
              </a:pPr>
              <a:t>2</a:t>
            </a:fld>
            <a:endParaRPr lang="en-US"/>
          </a:p>
        </p:txBody>
      </p:sp>
      <p:sp>
        <p:nvSpPr>
          <p:cNvPr id="68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3011"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6648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3E921F-F7C9-E94D-9691-52B6C40A9091}" type="slidenum">
              <a:rPr lang="en-US"/>
              <a:pPr>
                <a:defRPr/>
              </a:pPr>
              <a:t>3</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36263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7CB39B-F757-2B49-AA43-AFC2698A3269}" type="slidenum">
              <a:rPr lang="en-US"/>
              <a:pPr>
                <a:defRPr/>
              </a:pPr>
              <a:t>4</a:t>
            </a:fld>
            <a:endParaRPr lang="en-US"/>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4019"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41736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F93943-8BE6-6A41-84E1-D185303CF56C}" type="slidenum">
              <a:rPr lang="en-US"/>
              <a:pPr>
                <a:defRPr/>
              </a:pPr>
              <a:t>5</a:t>
            </a:fld>
            <a:endParaRPr lang="en-US"/>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38615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0306DF-AFB7-CE49-8874-BD0BCF6491C9}" type="slidenum">
              <a:rPr lang="en-US"/>
              <a:pPr>
                <a:defRPr/>
              </a:pPr>
              <a:t>6</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1971"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78221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A0812A-48EF-4449-B3A4-DDE7AF336D53}" type="slidenum">
              <a:rPr lang="en-US"/>
              <a:pPr>
                <a:defRPr/>
              </a:pPr>
              <a:t>7</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7091"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99096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E42D40-013F-0849-81EB-796F6F85D83E}" type="slidenum">
              <a:rPr lang="en-US"/>
              <a:pPr>
                <a:defRPr/>
              </a:pPr>
              <a:t>8</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43906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31D0BF-866A-8C4D-BAAC-C481B7546A36}" type="slidenum">
              <a:rPr lang="en-US"/>
              <a:pPr>
                <a:defRPr/>
              </a:pPr>
              <a:t>9</a:t>
            </a:fld>
            <a:endParaRPr lang="en-US"/>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38825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495CFA-2209-F041-87DC-B562258231A0}" type="slidenum">
              <a:rPr lang="en-US" smtClean="0"/>
              <a:pPr>
                <a:defRPr/>
              </a:pPr>
              <a:t>‹#›</a:t>
            </a:fld>
            <a:endParaRPr lang="en-US"/>
          </a:p>
        </p:txBody>
      </p:sp>
    </p:spTree>
    <p:extLst>
      <p:ext uri="{BB962C8B-B14F-4D97-AF65-F5344CB8AC3E}">
        <p14:creationId xmlns:p14="http://schemas.microsoft.com/office/powerpoint/2010/main" val="195976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70592C-CF85-CD41-AF66-7C687B6C49F5}" type="slidenum">
              <a:rPr lang="en-US" smtClean="0"/>
              <a:pPr>
                <a:defRPr/>
              </a:pPr>
              <a:t>‹#›</a:t>
            </a:fld>
            <a:endParaRPr lang="en-US"/>
          </a:p>
        </p:txBody>
      </p:sp>
    </p:spTree>
    <p:extLst>
      <p:ext uri="{BB962C8B-B14F-4D97-AF65-F5344CB8AC3E}">
        <p14:creationId xmlns:p14="http://schemas.microsoft.com/office/powerpoint/2010/main" val="20190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D2C9B-F0EF-0B4B-A410-6EBD07C6B69A}" type="slidenum">
              <a:rPr lang="en-US" smtClean="0"/>
              <a:pPr>
                <a:defRPr/>
              </a:pPr>
              <a:t>‹#›</a:t>
            </a:fld>
            <a:endParaRPr lang="en-US"/>
          </a:p>
        </p:txBody>
      </p:sp>
    </p:spTree>
    <p:extLst>
      <p:ext uri="{BB962C8B-B14F-4D97-AF65-F5344CB8AC3E}">
        <p14:creationId xmlns:p14="http://schemas.microsoft.com/office/powerpoint/2010/main" val="375995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4008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533400" y="1143000"/>
            <a:ext cx="4038600" cy="5135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143000"/>
            <a:ext cx="4038600" cy="249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786188"/>
            <a:ext cx="4038600" cy="2492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0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756763-4CE7-AF43-B971-3568AAFD9DDE}" type="slidenum">
              <a:rPr lang="en-US" smtClean="0"/>
              <a:pPr>
                <a:defRPr/>
              </a:pPr>
              <a:t>‹#›</a:t>
            </a:fld>
            <a:endParaRPr lang="en-US"/>
          </a:p>
        </p:txBody>
      </p:sp>
    </p:spTree>
    <p:extLst>
      <p:ext uri="{BB962C8B-B14F-4D97-AF65-F5344CB8AC3E}">
        <p14:creationId xmlns:p14="http://schemas.microsoft.com/office/powerpoint/2010/main" val="213969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3ED2D0-F9BF-F948-BC9E-485FDBC33516}" type="slidenum">
              <a:rPr lang="en-US" smtClean="0"/>
              <a:pPr>
                <a:defRPr/>
              </a:pPr>
              <a:t>‹#›</a:t>
            </a:fld>
            <a:endParaRPr lang="en-US"/>
          </a:p>
        </p:txBody>
      </p:sp>
    </p:spTree>
    <p:extLst>
      <p:ext uri="{BB962C8B-B14F-4D97-AF65-F5344CB8AC3E}">
        <p14:creationId xmlns:p14="http://schemas.microsoft.com/office/powerpoint/2010/main" val="5913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889BED-C5A7-8344-A717-3388615FC9C4}" type="slidenum">
              <a:rPr lang="en-US" smtClean="0"/>
              <a:pPr>
                <a:defRPr/>
              </a:pPr>
              <a:t>‹#›</a:t>
            </a:fld>
            <a:endParaRPr lang="en-US"/>
          </a:p>
        </p:txBody>
      </p:sp>
    </p:spTree>
    <p:extLst>
      <p:ext uri="{BB962C8B-B14F-4D97-AF65-F5344CB8AC3E}">
        <p14:creationId xmlns:p14="http://schemas.microsoft.com/office/powerpoint/2010/main" val="408054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F584F88-5A78-DF4A-819C-BAE37BEE96B6}" type="slidenum">
              <a:rPr lang="en-US" smtClean="0"/>
              <a:pPr>
                <a:defRPr/>
              </a:pPr>
              <a:t>‹#›</a:t>
            </a:fld>
            <a:endParaRPr lang="en-US"/>
          </a:p>
        </p:txBody>
      </p:sp>
    </p:spTree>
    <p:extLst>
      <p:ext uri="{BB962C8B-B14F-4D97-AF65-F5344CB8AC3E}">
        <p14:creationId xmlns:p14="http://schemas.microsoft.com/office/powerpoint/2010/main" val="172316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388426E-C5F4-8243-8D23-C6E2ADBDA00A}" type="slidenum">
              <a:rPr lang="en-US" smtClean="0"/>
              <a:pPr>
                <a:defRPr/>
              </a:pPr>
              <a:t>‹#›</a:t>
            </a:fld>
            <a:endParaRPr lang="en-US"/>
          </a:p>
        </p:txBody>
      </p:sp>
    </p:spTree>
    <p:extLst>
      <p:ext uri="{BB962C8B-B14F-4D97-AF65-F5344CB8AC3E}">
        <p14:creationId xmlns:p14="http://schemas.microsoft.com/office/powerpoint/2010/main" val="86166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4FEC210-C868-3B44-9D96-DF96018F9D12}" type="slidenum">
              <a:rPr lang="en-US" smtClean="0"/>
              <a:pPr>
                <a:defRPr/>
              </a:pPr>
              <a:t>‹#›</a:t>
            </a:fld>
            <a:endParaRPr lang="en-US"/>
          </a:p>
        </p:txBody>
      </p:sp>
    </p:spTree>
    <p:extLst>
      <p:ext uri="{BB962C8B-B14F-4D97-AF65-F5344CB8AC3E}">
        <p14:creationId xmlns:p14="http://schemas.microsoft.com/office/powerpoint/2010/main" val="258631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652F9E-C3CF-5544-9145-42575665F718}" type="slidenum">
              <a:rPr lang="en-US" smtClean="0"/>
              <a:pPr>
                <a:defRPr/>
              </a:pPr>
              <a:t>‹#›</a:t>
            </a:fld>
            <a:endParaRPr lang="en-US"/>
          </a:p>
        </p:txBody>
      </p:sp>
    </p:spTree>
    <p:extLst>
      <p:ext uri="{BB962C8B-B14F-4D97-AF65-F5344CB8AC3E}">
        <p14:creationId xmlns:p14="http://schemas.microsoft.com/office/powerpoint/2010/main" val="403593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7BD77C-62EC-4B47-B95B-9E4D1124AB77}" type="slidenum">
              <a:rPr lang="en-US" smtClean="0"/>
              <a:pPr>
                <a:defRPr/>
              </a:pPr>
              <a:t>‹#›</a:t>
            </a:fld>
            <a:endParaRPr lang="en-US"/>
          </a:p>
        </p:txBody>
      </p:sp>
    </p:spTree>
    <p:extLst>
      <p:ext uri="{BB962C8B-B14F-4D97-AF65-F5344CB8AC3E}">
        <p14:creationId xmlns:p14="http://schemas.microsoft.com/office/powerpoint/2010/main" val="373335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624"/>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1CF985-68A5-6D4E-9D12-CA04C3233C0A}" type="slidenum">
              <a:rPr lang="en-US" smtClean="0"/>
              <a:pPr>
                <a:defRPr/>
              </a:pPr>
              <a:t>‹#›</a:t>
            </a:fld>
            <a:endParaRPr lang="en-US"/>
          </a:p>
        </p:txBody>
      </p:sp>
    </p:spTree>
    <p:extLst>
      <p:ext uri="{BB962C8B-B14F-4D97-AF65-F5344CB8AC3E}">
        <p14:creationId xmlns:p14="http://schemas.microsoft.com/office/powerpoint/2010/main" val="10487901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6"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2132856"/>
            <a:ext cx="8064896" cy="2304256"/>
          </a:xfrm>
          <a:effectLst/>
        </p:spPr>
        <p:txBody>
          <a:bodyPr>
            <a:noAutofit/>
          </a:bodyPr>
          <a:lstStyle/>
          <a:p>
            <a:pPr algn="r" eaLnBrk="1" hangingPunct="1">
              <a:defRPr/>
            </a:pPr>
            <a:r>
              <a:rPr lang="en-US" sz="4800" b="1" dirty="0">
                <a:cs typeface="+mj-cs"/>
              </a:rPr>
              <a:t>Magnets</a:t>
            </a:r>
            <a:br>
              <a:rPr lang="en-US" sz="4800" b="1" dirty="0">
                <a:cs typeface="+mj-cs"/>
              </a:rPr>
            </a:br>
            <a:r>
              <a:rPr lang="en-US" sz="4800" b="1" dirty="0">
                <a:cs typeface="+mj-cs"/>
              </a:rPr>
              <a:t>Superconductors</a:t>
            </a:r>
          </a:p>
        </p:txBody>
      </p:sp>
      <p:sp>
        <p:nvSpPr>
          <p:cNvPr id="2051" name="Rectangle 3"/>
          <p:cNvSpPr>
            <a:spLocks noGrp="1" noChangeArrowheads="1"/>
          </p:cNvSpPr>
          <p:nvPr>
            <p:ph type="subTitle" idx="1"/>
          </p:nvPr>
        </p:nvSpPr>
        <p:spPr>
          <a:xfrm>
            <a:off x="3821494" y="4282307"/>
            <a:ext cx="4926970" cy="993886"/>
          </a:xfrm>
        </p:spPr>
        <p:txBody>
          <a:bodyPr>
            <a:normAutofit/>
          </a:bodyPr>
          <a:lstStyle/>
          <a:p>
            <a:pPr algn="r" eaLnBrk="1" hangingPunct="1">
              <a:defRPr/>
            </a:pPr>
            <a:r>
              <a:rPr lang="en-US" dirty="0" err="1">
                <a:solidFill>
                  <a:schemeClr val="tx1"/>
                </a:solidFill>
              </a:rPr>
              <a:t>Luca.Bottura@cern.ch</a:t>
            </a:r>
            <a:endParaRPr lang="en-US" dirty="0">
              <a:solidFill>
                <a:schemeClr val="tx1"/>
              </a:solidFill>
            </a:endParaRPr>
          </a:p>
          <a:p>
            <a:pPr algn="r">
              <a:defRPr/>
            </a:pPr>
            <a:r>
              <a:rPr lang="en-US" sz="1600" dirty="0" err="1"/>
              <a:t>Erice</a:t>
            </a:r>
            <a:r>
              <a:rPr lang="en-US" sz="1600" dirty="0"/>
              <a:t>, Sicilia, 27 July - 2 August 2023</a:t>
            </a:r>
          </a:p>
          <a:p>
            <a:pPr algn="r" eaLnBrk="1" hangingPunct="1">
              <a:defRPr/>
            </a:pPr>
            <a:endParaRPr lang="en-US" sz="2000" dirty="0">
              <a:solidFill>
                <a:schemeClr val="tx1"/>
              </a:solidFill>
            </a:endParaRPr>
          </a:p>
        </p:txBody>
      </p:sp>
      <p:grpSp>
        <p:nvGrpSpPr>
          <p:cNvPr id="3" name="Group 2"/>
          <p:cNvGrpSpPr>
            <a:grpSpLocks noChangeAspect="1"/>
          </p:cNvGrpSpPr>
          <p:nvPr/>
        </p:nvGrpSpPr>
        <p:grpSpPr>
          <a:xfrm>
            <a:off x="0" y="204496"/>
            <a:ext cx="9180512" cy="2000368"/>
            <a:chOff x="285082" y="228444"/>
            <a:chExt cx="8659543" cy="1886853"/>
          </a:xfrm>
        </p:grpSpPr>
        <p:pic>
          <p:nvPicPr>
            <p:cNvPr id="6" name="Picture 5" descr="hiY1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950" y="228444"/>
              <a:ext cx="3289675" cy="1886853"/>
            </a:xfrm>
            <a:prstGeom prst="rect">
              <a:avLst/>
            </a:prstGeom>
          </p:spPr>
        </p:pic>
        <p:pic>
          <p:nvPicPr>
            <p:cNvPr id="7" name="Picture 6" descr="run204769_evt71902630_VP1Ba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82" y="228444"/>
              <a:ext cx="2854063" cy="1886853"/>
            </a:xfrm>
            <a:prstGeom prst="rect">
              <a:avLst/>
            </a:prstGeom>
          </p:spPr>
        </p:pic>
        <p:pic>
          <p:nvPicPr>
            <p:cNvPr id="8" name="Picture 7" descr="2304201331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9145" y="228444"/>
              <a:ext cx="2515805" cy="1886853"/>
            </a:xfrm>
            <a:prstGeom prst="rect">
              <a:avLst/>
            </a:prstGeom>
          </p:spPr>
        </p:pic>
      </p:grpSp>
      <p:pic>
        <p:nvPicPr>
          <p:cNvPr id="4" name="Picture 2" descr="International School of Particle Accelerators  - ERICE_2023">
            <a:extLst>
              <a:ext uri="{FF2B5EF4-FFF2-40B4-BE49-F238E27FC236}">
                <a16:creationId xmlns:a16="http://schemas.microsoft.com/office/drawing/2014/main" id="{4F6F7624-1AA5-B7EC-9AAE-2C3708651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95046"/>
            <a:ext cx="9144000" cy="127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53" name="Rectangle 57"/>
          <p:cNvSpPr>
            <a:spLocks noGrp="1" noChangeArrowheads="1"/>
          </p:cNvSpPr>
          <p:nvPr>
            <p:ph type="title"/>
          </p:nvPr>
        </p:nvSpPr>
        <p:spPr>
          <a:xfrm>
            <a:off x="457200" y="297657"/>
            <a:ext cx="8229600" cy="1143000"/>
          </a:xfrm>
        </p:spPr>
        <p:txBody>
          <a:bodyPr/>
          <a:lstStyle/>
          <a:p>
            <a:pPr>
              <a:defRPr/>
            </a:pPr>
            <a:r>
              <a:rPr lang="en-GB" dirty="0"/>
              <a:t>Nb</a:t>
            </a:r>
            <a:r>
              <a:rPr lang="en-GB" baseline="-25000" dirty="0"/>
              <a:t>3</a:t>
            </a:r>
            <a:r>
              <a:rPr lang="en-GB" dirty="0"/>
              <a:t>Sn manufacturing routes </a:t>
            </a:r>
            <a:endParaRPr lang="en-US" dirty="0"/>
          </a:p>
        </p:txBody>
      </p:sp>
      <p:sp>
        <p:nvSpPr>
          <p:cNvPr id="183355" name="Rectangle 59"/>
          <p:cNvSpPr>
            <a:spLocks noChangeArrowheads="1"/>
          </p:cNvSpPr>
          <p:nvPr/>
        </p:nvSpPr>
        <p:spPr bwMode="auto">
          <a:xfrm>
            <a:off x="152400" y="1752600"/>
            <a:ext cx="4267200"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l">
              <a:defRPr/>
            </a:pPr>
            <a:r>
              <a:rPr lang="en-US"/>
              <a:t>Nb</a:t>
            </a:r>
            <a:r>
              <a:rPr lang="en-US" baseline="-25000"/>
              <a:t>3</a:t>
            </a:r>
            <a:r>
              <a:rPr lang="en-US"/>
              <a:t>Sn is brittle and cannot be drawn in final form. The precursors are drawn and only later the wire is heat-treated to ≈650 C for several hrs, to form the Nb</a:t>
            </a:r>
            <a:r>
              <a:rPr lang="en-US" baseline="-25000"/>
              <a:t>3</a:t>
            </a:r>
            <a:r>
              <a:rPr lang="en-US"/>
              <a:t>Sn phase</a:t>
            </a:r>
          </a:p>
        </p:txBody>
      </p:sp>
      <p:pic>
        <p:nvPicPr>
          <p:cNvPr id="87043" name="Picture 60" descr="Nb3SnITBronzeandPITCompositeSchematic-V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540250"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59" name="Rectangle 63"/>
          <p:cNvSpPr>
            <a:spLocks noChangeArrowheads="1"/>
          </p:cNvSpPr>
          <p:nvPr/>
        </p:nvSpPr>
        <p:spPr bwMode="auto">
          <a:xfrm>
            <a:off x="385763" y="6248400"/>
            <a:ext cx="3413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dirty="0">
                <a:solidFill>
                  <a:srgbClr val="FF0000"/>
                </a:solidFill>
              </a:rPr>
              <a:t>I</a:t>
            </a:r>
            <a:r>
              <a:rPr lang="en-US" baseline="-25000" dirty="0">
                <a:solidFill>
                  <a:srgbClr val="FF0000"/>
                </a:solidFill>
              </a:rPr>
              <a:t>C</a:t>
            </a:r>
            <a:r>
              <a:rPr lang="en-US" dirty="0">
                <a:solidFill>
                  <a:srgbClr val="FF0000"/>
                </a:solidFill>
              </a:rPr>
              <a:t>(12 T, 4.2 K) ≈ 1.5 kA</a:t>
            </a:r>
          </a:p>
        </p:txBody>
      </p:sp>
      <p:pic>
        <p:nvPicPr>
          <p:cNvPr id="87046" name="Picture 64"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2451100"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7047" name="Group 66"/>
          <p:cNvGrpSpPr>
            <a:grpSpLocks/>
          </p:cNvGrpSpPr>
          <p:nvPr/>
        </p:nvGrpSpPr>
        <p:grpSpPr bwMode="auto">
          <a:xfrm flipH="1">
            <a:off x="3721100" y="5765800"/>
            <a:ext cx="622300" cy="330200"/>
            <a:chOff x="3392" y="2048"/>
            <a:chExt cx="352" cy="208"/>
          </a:xfrm>
        </p:grpSpPr>
        <p:sp>
          <p:nvSpPr>
            <p:cNvPr id="183363" name="AutoShape 67"/>
            <p:cNvSpPr>
              <a:spLocks noChangeArrowheads="1"/>
            </p:cNvSpPr>
            <p:nvPr/>
          </p:nvSpPr>
          <p:spPr bwMode="auto">
            <a:xfrm>
              <a:off x="3408" y="2064"/>
              <a:ext cx="336" cy="192"/>
            </a:xfrm>
            <a:prstGeom prst="rightArrow">
              <a:avLst>
                <a:gd name="adj1" fmla="val 50000"/>
                <a:gd name="adj2" fmla="val 43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3364" name="AutoShape 68"/>
            <p:cNvSpPr>
              <a:spLocks noChangeArrowheads="1"/>
            </p:cNvSpPr>
            <p:nvPr/>
          </p:nvSpPr>
          <p:spPr bwMode="auto">
            <a:xfrm>
              <a:off x="3392" y="2048"/>
              <a:ext cx="336" cy="192"/>
            </a:xfrm>
            <a:prstGeom prst="rightArrow">
              <a:avLst>
                <a:gd name="adj1" fmla="val 50000"/>
                <a:gd name="adj2" fmla="val 4375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 name="Rectangle 18">
            <a:extLst>
              <a:ext uri="{FF2B5EF4-FFF2-40B4-BE49-F238E27FC236}">
                <a16:creationId xmlns:a16="http://schemas.microsoft.com/office/drawing/2014/main" id="{ACA20EAD-55AA-106D-0F2A-E589C2DF3B2A}"/>
              </a:ext>
            </a:extLst>
          </p:cNvPr>
          <p:cNvSpPr>
            <a:spLocks noChangeArrowheads="1"/>
          </p:cNvSpPr>
          <p:nvPr/>
        </p:nvSpPr>
        <p:spPr bwMode="auto">
          <a:xfrm>
            <a:off x="2046239" y="90488"/>
            <a:ext cx="7016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lgn="r">
              <a:defRPr/>
            </a:pPr>
            <a:r>
              <a:rPr lang="en-US" sz="1800" i="1" dirty="0">
                <a:cs typeface="+mn-cs"/>
              </a:rPr>
              <a:t>Graphics by courtesy of Applied Superconductivity Center at NHMFL</a:t>
            </a:r>
          </a:p>
        </p:txBody>
      </p:sp>
    </p:spTree>
    <p:extLst>
      <p:ext uri="{BB962C8B-B14F-4D97-AF65-F5344CB8AC3E}">
        <p14:creationId xmlns:p14="http://schemas.microsoft.com/office/powerpoint/2010/main" val="9937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62"/>
          <p:cNvGrpSpPr>
            <a:grpSpLocks/>
          </p:cNvGrpSpPr>
          <p:nvPr/>
        </p:nvGrpSpPr>
        <p:grpSpPr bwMode="auto">
          <a:xfrm>
            <a:off x="304800" y="1905000"/>
            <a:ext cx="4343400" cy="4024313"/>
            <a:chOff x="2784" y="873"/>
            <a:chExt cx="2736" cy="2535"/>
          </a:xfrm>
        </p:grpSpPr>
        <p:grpSp>
          <p:nvGrpSpPr>
            <p:cNvPr id="89096" name="Group 3"/>
            <p:cNvGrpSpPr>
              <a:grpSpLocks/>
            </p:cNvGrpSpPr>
            <p:nvPr/>
          </p:nvGrpSpPr>
          <p:grpSpPr bwMode="auto">
            <a:xfrm>
              <a:off x="4320" y="1728"/>
              <a:ext cx="969" cy="960"/>
              <a:chOff x="3072" y="1248"/>
              <a:chExt cx="864" cy="864"/>
            </a:xfrm>
          </p:grpSpPr>
          <p:sp>
            <p:nvSpPr>
              <p:cNvPr id="186372" name="Oval 4"/>
              <p:cNvSpPr>
                <a:spLocks noChangeArrowheads="1"/>
              </p:cNvSpPr>
              <p:nvPr/>
            </p:nvSpPr>
            <p:spPr bwMode="auto">
              <a:xfrm>
                <a:off x="3216" y="1392"/>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3" name="Oval 5"/>
              <p:cNvSpPr>
                <a:spLocks noChangeArrowheads="1"/>
              </p:cNvSpPr>
              <p:nvPr/>
            </p:nvSpPr>
            <p:spPr bwMode="auto">
              <a:xfrm>
                <a:off x="3312" y="1488"/>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4" name="Oval 6"/>
              <p:cNvSpPr>
                <a:spLocks noChangeArrowheads="1"/>
              </p:cNvSpPr>
              <p:nvPr/>
            </p:nvSpPr>
            <p:spPr bwMode="auto">
              <a:xfrm>
                <a:off x="3408" y="158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5" name="Oval 7"/>
              <p:cNvSpPr>
                <a:spLocks noChangeArrowheads="1"/>
              </p:cNvSpPr>
              <p:nvPr/>
            </p:nvSpPr>
            <p:spPr bwMode="auto">
              <a:xfrm>
                <a:off x="3504" y="1680"/>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6" name="Oval 8"/>
              <p:cNvSpPr>
                <a:spLocks noChangeArrowheads="1"/>
              </p:cNvSpPr>
              <p:nvPr/>
            </p:nvSpPr>
            <p:spPr bwMode="auto">
              <a:xfrm>
                <a:off x="3600" y="1776"/>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7" name="Oval 9"/>
              <p:cNvSpPr>
                <a:spLocks noChangeArrowheads="1"/>
              </p:cNvSpPr>
              <p:nvPr/>
            </p:nvSpPr>
            <p:spPr bwMode="auto">
              <a:xfrm>
                <a:off x="3696" y="18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8" name="Oval 10"/>
              <p:cNvSpPr>
                <a:spLocks noChangeArrowheads="1"/>
              </p:cNvSpPr>
              <p:nvPr/>
            </p:nvSpPr>
            <p:spPr bwMode="auto">
              <a:xfrm>
                <a:off x="3360" y="1344"/>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79" name="Oval 11"/>
              <p:cNvSpPr>
                <a:spLocks noChangeArrowheads="1"/>
              </p:cNvSpPr>
              <p:nvPr/>
            </p:nvSpPr>
            <p:spPr bwMode="auto">
              <a:xfrm>
                <a:off x="3456" y="1440"/>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0" name="Oval 12"/>
              <p:cNvSpPr>
                <a:spLocks noChangeArrowheads="1"/>
              </p:cNvSpPr>
              <p:nvPr/>
            </p:nvSpPr>
            <p:spPr bwMode="auto">
              <a:xfrm>
                <a:off x="3552"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1" name="Oval 13"/>
              <p:cNvSpPr>
                <a:spLocks noChangeArrowheads="1"/>
              </p:cNvSpPr>
              <p:nvPr/>
            </p:nvSpPr>
            <p:spPr bwMode="auto">
              <a:xfrm>
                <a:off x="3648" y="1632"/>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2" name="Oval 14"/>
              <p:cNvSpPr>
                <a:spLocks noChangeArrowheads="1"/>
              </p:cNvSpPr>
              <p:nvPr/>
            </p:nvSpPr>
            <p:spPr bwMode="auto">
              <a:xfrm>
                <a:off x="3744" y="1728"/>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3" name="Oval 15"/>
              <p:cNvSpPr>
                <a:spLocks noChangeArrowheads="1"/>
              </p:cNvSpPr>
              <p:nvPr/>
            </p:nvSpPr>
            <p:spPr bwMode="auto">
              <a:xfrm>
                <a:off x="3168" y="1536"/>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4" name="Oval 16"/>
              <p:cNvSpPr>
                <a:spLocks noChangeArrowheads="1"/>
              </p:cNvSpPr>
              <p:nvPr/>
            </p:nvSpPr>
            <p:spPr bwMode="auto">
              <a:xfrm>
                <a:off x="3552" y="1344"/>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5" name="Oval 17"/>
              <p:cNvSpPr>
                <a:spLocks noChangeArrowheads="1"/>
              </p:cNvSpPr>
              <p:nvPr/>
            </p:nvSpPr>
            <p:spPr bwMode="auto">
              <a:xfrm>
                <a:off x="3264" y="1632"/>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6" name="Oval 18"/>
              <p:cNvSpPr>
                <a:spLocks noChangeArrowheads="1"/>
              </p:cNvSpPr>
              <p:nvPr/>
            </p:nvSpPr>
            <p:spPr bwMode="auto">
              <a:xfrm>
                <a:off x="3360" y="17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7" name="Oval 19"/>
              <p:cNvSpPr>
                <a:spLocks noChangeArrowheads="1"/>
              </p:cNvSpPr>
              <p:nvPr/>
            </p:nvSpPr>
            <p:spPr bwMode="auto">
              <a:xfrm>
                <a:off x="3456" y="1824"/>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8" name="Oval 20"/>
              <p:cNvSpPr>
                <a:spLocks noChangeArrowheads="1"/>
              </p:cNvSpPr>
              <p:nvPr/>
            </p:nvSpPr>
            <p:spPr bwMode="auto">
              <a:xfrm>
                <a:off x="3552" y="1920"/>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89" name="Oval 21"/>
              <p:cNvSpPr>
                <a:spLocks noChangeArrowheads="1"/>
              </p:cNvSpPr>
              <p:nvPr/>
            </p:nvSpPr>
            <p:spPr bwMode="auto">
              <a:xfrm>
                <a:off x="3648" y="14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0" name="Oval 22"/>
              <p:cNvSpPr>
                <a:spLocks noChangeArrowheads="1"/>
              </p:cNvSpPr>
              <p:nvPr/>
            </p:nvSpPr>
            <p:spPr bwMode="auto">
              <a:xfrm>
                <a:off x="3744" y="1536"/>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1" name="Oval 23"/>
              <p:cNvSpPr>
                <a:spLocks noChangeArrowheads="1"/>
              </p:cNvSpPr>
              <p:nvPr/>
            </p:nvSpPr>
            <p:spPr bwMode="auto">
              <a:xfrm>
                <a:off x="3264" y="18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2" name="Oval 24"/>
              <p:cNvSpPr>
                <a:spLocks noChangeArrowheads="1"/>
              </p:cNvSpPr>
              <p:nvPr/>
            </p:nvSpPr>
            <p:spPr bwMode="auto">
              <a:xfrm>
                <a:off x="3360" y="1920"/>
                <a:ext cx="96" cy="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3" name="Oval 25"/>
              <p:cNvSpPr>
                <a:spLocks noChangeArrowheads="1"/>
              </p:cNvSpPr>
              <p:nvPr/>
            </p:nvSpPr>
            <p:spPr bwMode="auto">
              <a:xfrm>
                <a:off x="3168" y="1728"/>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4" name="Oval 26"/>
              <p:cNvSpPr>
                <a:spLocks noChangeArrowheads="1"/>
              </p:cNvSpPr>
              <p:nvPr/>
            </p:nvSpPr>
            <p:spPr bwMode="auto">
              <a:xfrm>
                <a:off x="3072" y="1248"/>
                <a:ext cx="864" cy="86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89097" name="Group 27"/>
            <p:cNvGrpSpPr>
              <a:grpSpLocks/>
            </p:cNvGrpSpPr>
            <p:nvPr/>
          </p:nvGrpSpPr>
          <p:grpSpPr bwMode="auto">
            <a:xfrm>
              <a:off x="4560" y="1152"/>
              <a:ext cx="488" cy="480"/>
              <a:chOff x="720" y="1344"/>
              <a:chExt cx="576" cy="576"/>
            </a:xfrm>
          </p:grpSpPr>
          <p:sp>
            <p:nvSpPr>
              <p:cNvPr id="186396" name="Oval 28"/>
              <p:cNvSpPr>
                <a:spLocks noChangeArrowheads="1"/>
              </p:cNvSpPr>
              <p:nvPr/>
            </p:nvSpPr>
            <p:spPr bwMode="auto">
              <a:xfrm>
                <a:off x="816" y="1440"/>
                <a:ext cx="385"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397" name="Oval 29"/>
              <p:cNvSpPr>
                <a:spLocks noChangeArrowheads="1"/>
              </p:cNvSpPr>
              <p:nvPr/>
            </p:nvSpPr>
            <p:spPr bwMode="auto">
              <a:xfrm>
                <a:off x="720" y="134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89098" name="Group 30"/>
            <p:cNvGrpSpPr>
              <a:grpSpLocks/>
            </p:cNvGrpSpPr>
            <p:nvPr/>
          </p:nvGrpSpPr>
          <p:grpSpPr bwMode="auto">
            <a:xfrm>
              <a:off x="3072" y="3096"/>
              <a:ext cx="2208" cy="312"/>
              <a:chOff x="1104" y="2448"/>
              <a:chExt cx="2688" cy="336"/>
            </a:xfrm>
          </p:grpSpPr>
          <p:sp>
            <p:nvSpPr>
              <p:cNvPr id="186399" name="Oval 31"/>
              <p:cNvSpPr>
                <a:spLocks noChangeArrowheads="1"/>
              </p:cNvSpPr>
              <p:nvPr/>
            </p:nvSpPr>
            <p:spPr bwMode="auto">
              <a:xfrm>
                <a:off x="1296" y="2496"/>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0" name="Oval 32"/>
              <p:cNvSpPr>
                <a:spLocks noChangeArrowheads="1"/>
              </p:cNvSpPr>
              <p:nvPr/>
            </p:nvSpPr>
            <p:spPr bwMode="auto">
              <a:xfrm>
                <a:off x="1632" y="2496"/>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1" name="Oval 33"/>
              <p:cNvSpPr>
                <a:spLocks noChangeArrowheads="1"/>
              </p:cNvSpPr>
              <p:nvPr/>
            </p:nvSpPr>
            <p:spPr bwMode="auto">
              <a:xfrm>
                <a:off x="1968" y="2496"/>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2" name="Oval 34"/>
              <p:cNvSpPr>
                <a:spLocks noChangeArrowheads="1"/>
              </p:cNvSpPr>
              <p:nvPr/>
            </p:nvSpPr>
            <p:spPr bwMode="auto">
              <a:xfrm>
                <a:off x="2304" y="2496"/>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3" name="Oval 35"/>
              <p:cNvSpPr>
                <a:spLocks noChangeArrowheads="1"/>
              </p:cNvSpPr>
              <p:nvPr/>
            </p:nvSpPr>
            <p:spPr bwMode="auto">
              <a:xfrm>
                <a:off x="2640" y="2496"/>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4" name="Oval 36"/>
              <p:cNvSpPr>
                <a:spLocks noChangeArrowheads="1"/>
              </p:cNvSpPr>
              <p:nvPr/>
            </p:nvSpPr>
            <p:spPr bwMode="auto">
              <a:xfrm>
                <a:off x="1151"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5" name="Oval 37"/>
              <p:cNvSpPr>
                <a:spLocks noChangeArrowheads="1"/>
              </p:cNvSpPr>
              <p:nvPr/>
            </p:nvSpPr>
            <p:spPr bwMode="auto">
              <a:xfrm>
                <a:off x="2112"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6" name="Oval 38"/>
              <p:cNvSpPr>
                <a:spLocks noChangeArrowheads="1"/>
              </p:cNvSpPr>
              <p:nvPr/>
            </p:nvSpPr>
            <p:spPr bwMode="auto">
              <a:xfrm>
                <a:off x="2448"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7" name="Oval 39"/>
              <p:cNvSpPr>
                <a:spLocks noChangeArrowheads="1"/>
              </p:cNvSpPr>
              <p:nvPr/>
            </p:nvSpPr>
            <p:spPr bwMode="auto">
              <a:xfrm>
                <a:off x="2784"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8" name="Oval 40"/>
              <p:cNvSpPr>
                <a:spLocks noChangeArrowheads="1"/>
              </p:cNvSpPr>
              <p:nvPr/>
            </p:nvSpPr>
            <p:spPr bwMode="auto">
              <a:xfrm>
                <a:off x="1487"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09" name="Oval 41"/>
              <p:cNvSpPr>
                <a:spLocks noChangeArrowheads="1"/>
              </p:cNvSpPr>
              <p:nvPr/>
            </p:nvSpPr>
            <p:spPr bwMode="auto">
              <a:xfrm>
                <a:off x="1823" y="2592"/>
                <a:ext cx="241"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0" name="Oval 42"/>
              <p:cNvSpPr>
                <a:spLocks noChangeArrowheads="1"/>
              </p:cNvSpPr>
              <p:nvPr/>
            </p:nvSpPr>
            <p:spPr bwMode="auto">
              <a:xfrm>
                <a:off x="1296"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1" name="Oval 43"/>
              <p:cNvSpPr>
                <a:spLocks noChangeArrowheads="1"/>
              </p:cNvSpPr>
              <p:nvPr/>
            </p:nvSpPr>
            <p:spPr bwMode="auto">
              <a:xfrm>
                <a:off x="1632"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2" name="Oval 44"/>
              <p:cNvSpPr>
                <a:spLocks noChangeArrowheads="1"/>
              </p:cNvSpPr>
              <p:nvPr/>
            </p:nvSpPr>
            <p:spPr bwMode="auto">
              <a:xfrm>
                <a:off x="1968"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3" name="Oval 45"/>
              <p:cNvSpPr>
                <a:spLocks noChangeArrowheads="1"/>
              </p:cNvSpPr>
              <p:nvPr/>
            </p:nvSpPr>
            <p:spPr bwMode="auto">
              <a:xfrm>
                <a:off x="2304"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4" name="Oval 46"/>
              <p:cNvSpPr>
                <a:spLocks noChangeArrowheads="1"/>
              </p:cNvSpPr>
              <p:nvPr/>
            </p:nvSpPr>
            <p:spPr bwMode="auto">
              <a:xfrm>
                <a:off x="2640"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5" name="Oval 47"/>
              <p:cNvSpPr>
                <a:spLocks noChangeArrowheads="1"/>
              </p:cNvSpPr>
              <p:nvPr/>
            </p:nvSpPr>
            <p:spPr bwMode="auto">
              <a:xfrm>
                <a:off x="2976" y="2496"/>
                <a:ext cx="28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6" name="Oval 48"/>
              <p:cNvSpPr>
                <a:spLocks noChangeArrowheads="1"/>
              </p:cNvSpPr>
              <p:nvPr/>
            </p:nvSpPr>
            <p:spPr bwMode="auto">
              <a:xfrm>
                <a:off x="3312" y="2496"/>
                <a:ext cx="28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7" name="Oval 49"/>
              <p:cNvSpPr>
                <a:spLocks noChangeArrowheads="1"/>
              </p:cNvSpPr>
              <p:nvPr/>
            </p:nvSpPr>
            <p:spPr bwMode="auto">
              <a:xfrm>
                <a:off x="3120" y="2592"/>
                <a:ext cx="289"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8" name="Oval 50"/>
              <p:cNvSpPr>
                <a:spLocks noChangeArrowheads="1"/>
              </p:cNvSpPr>
              <p:nvPr/>
            </p:nvSpPr>
            <p:spPr bwMode="auto">
              <a:xfrm>
                <a:off x="3456" y="2592"/>
                <a:ext cx="289"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19" name="Oval 51"/>
              <p:cNvSpPr>
                <a:spLocks noChangeArrowheads="1"/>
              </p:cNvSpPr>
              <p:nvPr/>
            </p:nvSpPr>
            <p:spPr bwMode="auto">
              <a:xfrm>
                <a:off x="2976"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20" name="Oval 52"/>
              <p:cNvSpPr>
                <a:spLocks noChangeArrowheads="1"/>
              </p:cNvSpPr>
              <p:nvPr/>
            </p:nvSpPr>
            <p:spPr bwMode="auto">
              <a:xfrm>
                <a:off x="3312" y="2688"/>
                <a:ext cx="28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6421" name="Rectangle 53"/>
              <p:cNvSpPr>
                <a:spLocks noChangeArrowheads="1"/>
              </p:cNvSpPr>
              <p:nvPr/>
            </p:nvSpPr>
            <p:spPr bwMode="auto">
              <a:xfrm>
                <a:off x="1104" y="2448"/>
                <a:ext cx="2688" cy="3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86422" name="Text Box 54"/>
            <p:cNvSpPr txBox="1">
              <a:spLocks noChangeArrowheads="1"/>
            </p:cNvSpPr>
            <p:nvPr/>
          </p:nvSpPr>
          <p:spPr bwMode="auto">
            <a:xfrm>
              <a:off x="3120" y="873"/>
              <a:ext cx="19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GB" sz="1800" b="1">
                  <a:solidFill>
                    <a:srgbClr val="FF0000"/>
                  </a:solidFill>
                  <a:latin typeface="Arial" charset="0"/>
                </a:rPr>
                <a:t>Oxide powder in tube OPIT</a:t>
              </a:r>
              <a:endParaRPr lang="en-GB" sz="1800" b="1">
                <a:latin typeface="Arial" charset="0"/>
              </a:endParaRPr>
            </a:p>
          </p:txBody>
        </p:sp>
        <p:sp>
          <p:nvSpPr>
            <p:cNvPr id="186423" name="Text Box 55"/>
            <p:cNvSpPr txBox="1">
              <a:spLocks noChangeArrowheads="1"/>
            </p:cNvSpPr>
            <p:nvPr/>
          </p:nvSpPr>
          <p:spPr bwMode="auto">
            <a:xfrm>
              <a:off x="2784" y="1152"/>
              <a:ext cx="1488"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66700" indent="-266700" algn="l" eaLnBrk="0" hangingPunct="0">
                <a:defRPr sz="2400">
                  <a:solidFill>
                    <a:schemeClr val="tx1"/>
                  </a:solidFill>
                  <a:latin typeface="Times" charset="0"/>
                  <a:ea typeface="ＭＳ Ｐゴシック" charset="0"/>
                </a:defRPr>
              </a:lvl1pPr>
              <a:lvl2pPr algn="l" eaLnBrk="0" hangingPunct="0">
                <a:defRPr sz="2400">
                  <a:solidFill>
                    <a:schemeClr val="tx1"/>
                  </a:solidFill>
                  <a:latin typeface="Times" charset="0"/>
                  <a:ea typeface="ＭＳ Ｐゴシック" charset="0"/>
                </a:defRPr>
              </a:lvl2pPr>
              <a:lvl3pPr algn="l" eaLnBrk="0" hangingPunct="0">
                <a:defRPr sz="2400">
                  <a:solidFill>
                    <a:schemeClr val="tx1"/>
                  </a:solidFill>
                  <a:latin typeface="Times" charset="0"/>
                  <a:ea typeface="ＭＳ Ｐゴシック" charset="0"/>
                </a:defRPr>
              </a:lvl3pPr>
              <a:lvl4pPr algn="l" eaLnBrk="0" hangingPunct="0">
                <a:defRPr sz="2400">
                  <a:solidFill>
                    <a:schemeClr val="tx1"/>
                  </a:solidFill>
                  <a:latin typeface="Times" charset="0"/>
                  <a:ea typeface="ＭＳ Ｐゴシック" charset="0"/>
                </a:defRPr>
              </a:lvl4pPr>
              <a:lvl5pPr algn="l" eaLnBrk="0" hangingPunct="0">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GB" sz="1600">
                  <a:latin typeface="Arial" charset="0"/>
                </a:rPr>
                <a:t>1) 	draw down BSCCO powder in a silver tube</a:t>
              </a:r>
            </a:p>
          </p:txBody>
        </p:sp>
        <p:sp>
          <p:nvSpPr>
            <p:cNvPr id="186424" name="Text Box 56"/>
            <p:cNvSpPr txBox="1">
              <a:spLocks noChangeArrowheads="1"/>
            </p:cNvSpPr>
            <p:nvPr/>
          </p:nvSpPr>
          <p:spPr bwMode="auto">
            <a:xfrm>
              <a:off x="2784" y="1872"/>
              <a:ext cx="1536" cy="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66700" indent="-266700" algn="l" eaLnBrk="0" hangingPunct="0">
                <a:defRPr sz="2400">
                  <a:solidFill>
                    <a:schemeClr val="tx1"/>
                  </a:solidFill>
                  <a:latin typeface="Times" charset="0"/>
                  <a:ea typeface="ＭＳ Ｐゴシック" charset="0"/>
                </a:defRPr>
              </a:lvl1pPr>
              <a:lvl2pPr algn="l" eaLnBrk="0" hangingPunct="0">
                <a:defRPr sz="2400">
                  <a:solidFill>
                    <a:schemeClr val="tx1"/>
                  </a:solidFill>
                  <a:latin typeface="Times" charset="0"/>
                  <a:ea typeface="ＭＳ Ｐゴシック" charset="0"/>
                </a:defRPr>
              </a:lvl2pPr>
              <a:lvl3pPr algn="l" eaLnBrk="0" hangingPunct="0">
                <a:defRPr sz="2400">
                  <a:solidFill>
                    <a:schemeClr val="tx1"/>
                  </a:solidFill>
                  <a:latin typeface="Times" charset="0"/>
                  <a:ea typeface="ＭＳ Ｐゴシック" charset="0"/>
                </a:defRPr>
              </a:lvl3pPr>
              <a:lvl4pPr algn="l" eaLnBrk="0" hangingPunct="0">
                <a:defRPr sz="2400">
                  <a:solidFill>
                    <a:schemeClr val="tx1"/>
                  </a:solidFill>
                  <a:latin typeface="Times" charset="0"/>
                  <a:ea typeface="ＭＳ Ｐゴシック" charset="0"/>
                </a:defRPr>
              </a:lvl4pPr>
              <a:lvl5pPr algn="l" eaLnBrk="0" hangingPunct="0">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GB" sz="1600">
                  <a:latin typeface="Arial" charset="0"/>
                </a:rPr>
                <a:t>2) 	stack many drawn wires in another silver tube and draw down again</a:t>
              </a:r>
            </a:p>
          </p:txBody>
        </p:sp>
        <p:sp>
          <p:nvSpPr>
            <p:cNvPr id="186425" name="Text Box 57"/>
            <p:cNvSpPr txBox="1">
              <a:spLocks noChangeArrowheads="1"/>
            </p:cNvSpPr>
            <p:nvPr/>
          </p:nvSpPr>
          <p:spPr bwMode="auto">
            <a:xfrm>
              <a:off x="2784" y="2736"/>
              <a:ext cx="2736"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66700" indent="-266700" algn="l" eaLnBrk="0" hangingPunct="0">
                <a:defRPr sz="2400">
                  <a:solidFill>
                    <a:schemeClr val="tx1"/>
                  </a:solidFill>
                  <a:latin typeface="Times" charset="0"/>
                  <a:ea typeface="ＭＳ Ｐゴシック" charset="0"/>
                </a:defRPr>
              </a:lvl1pPr>
              <a:lvl2pPr algn="l" eaLnBrk="0" hangingPunct="0">
                <a:defRPr sz="2400">
                  <a:solidFill>
                    <a:schemeClr val="tx1"/>
                  </a:solidFill>
                  <a:latin typeface="Times" charset="0"/>
                  <a:ea typeface="ＭＳ Ｐゴシック" charset="0"/>
                </a:defRPr>
              </a:lvl2pPr>
              <a:lvl3pPr algn="l" eaLnBrk="0" hangingPunct="0">
                <a:defRPr sz="2400">
                  <a:solidFill>
                    <a:schemeClr val="tx1"/>
                  </a:solidFill>
                  <a:latin typeface="Times" charset="0"/>
                  <a:ea typeface="ＭＳ Ｐゴシック" charset="0"/>
                </a:defRPr>
              </a:lvl3pPr>
              <a:lvl4pPr algn="l" eaLnBrk="0" hangingPunct="0">
                <a:defRPr sz="2400">
                  <a:solidFill>
                    <a:schemeClr val="tx1"/>
                  </a:solidFill>
                  <a:latin typeface="Times" charset="0"/>
                  <a:ea typeface="ＭＳ Ｐゴシック" charset="0"/>
                </a:defRPr>
              </a:lvl4pPr>
              <a:lvl5pPr algn="l" eaLnBrk="0" hangingPunct="0">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GB" sz="1600" dirty="0">
                  <a:latin typeface="Arial" charset="0"/>
                </a:rPr>
                <a:t>3)	roll the final wire to tape and heat treat at 900C in oxygen to melt the B2212</a:t>
              </a:r>
            </a:p>
          </p:txBody>
        </p:sp>
      </p:grpSp>
      <p:sp>
        <p:nvSpPr>
          <p:cNvPr id="186427" name="Rectangle 59"/>
          <p:cNvSpPr>
            <a:spLocks noGrp="1" noChangeArrowheads="1"/>
          </p:cNvSpPr>
          <p:nvPr>
            <p:ph type="title"/>
          </p:nvPr>
        </p:nvSpPr>
        <p:spPr>
          <a:xfrm>
            <a:off x="457200" y="557758"/>
            <a:ext cx="8229600" cy="1143000"/>
          </a:xfrm>
        </p:spPr>
        <p:txBody>
          <a:bodyPr/>
          <a:lstStyle/>
          <a:p>
            <a:pPr>
              <a:defRPr/>
            </a:pPr>
            <a:r>
              <a:rPr lang="en-GB" dirty="0"/>
              <a:t>BSCCO manufacturing routes</a:t>
            </a:r>
          </a:p>
        </p:txBody>
      </p:sp>
      <p:sp>
        <p:nvSpPr>
          <p:cNvPr id="186431" name="Rectangle 63"/>
          <p:cNvSpPr>
            <a:spLocks noChangeArrowheads="1"/>
          </p:cNvSpPr>
          <p:nvPr/>
        </p:nvSpPr>
        <p:spPr bwMode="auto">
          <a:xfrm>
            <a:off x="4419600" y="1752600"/>
            <a:ext cx="44958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l">
              <a:defRPr/>
            </a:pPr>
            <a:r>
              <a:rPr lang="en-US"/>
              <a:t>BSCCO is also brittle: a special sequence of rolling and sintering heat treatments must used. Silver has the important feature that it is transparent to Oxygen at high temperature, but does not react with it</a:t>
            </a:r>
          </a:p>
        </p:txBody>
      </p:sp>
      <p:pic>
        <p:nvPicPr>
          <p:cNvPr id="8909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172200"/>
            <a:ext cx="4122738"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3" name="Picture 65" descr="bi-2212_round_wire_ig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2139950"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434" name="Rectangle 66"/>
          <p:cNvSpPr>
            <a:spLocks noChangeArrowheads="1"/>
          </p:cNvSpPr>
          <p:nvPr/>
        </p:nvSpPr>
        <p:spPr bwMode="auto">
          <a:xfrm>
            <a:off x="4572000" y="5105400"/>
            <a:ext cx="179546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r">
              <a:defRPr/>
            </a:pPr>
            <a:r>
              <a:rPr lang="en-US"/>
              <a:t>BSCCO wire and tape</a:t>
            </a:r>
          </a:p>
        </p:txBody>
      </p:sp>
      <p:sp>
        <p:nvSpPr>
          <p:cNvPr id="64" name="Rectangle 63">
            <a:extLst>
              <a:ext uri="{FF2B5EF4-FFF2-40B4-BE49-F238E27FC236}">
                <a16:creationId xmlns:a16="http://schemas.microsoft.com/office/drawing/2014/main" id="{BF45093D-0E4F-8B47-85E4-1D657DD7DC61}"/>
              </a:ext>
            </a:extLst>
          </p:cNvPr>
          <p:cNvSpPr>
            <a:spLocks noChangeArrowheads="1"/>
          </p:cNvSpPr>
          <p:nvPr/>
        </p:nvSpPr>
        <p:spPr bwMode="auto">
          <a:xfrm>
            <a:off x="1293340" y="6185694"/>
            <a:ext cx="31441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dirty="0">
                <a:solidFill>
                  <a:srgbClr val="FF0000"/>
                </a:solidFill>
              </a:rPr>
              <a:t>I</a:t>
            </a:r>
            <a:r>
              <a:rPr lang="en-US" baseline="-25000" dirty="0">
                <a:solidFill>
                  <a:srgbClr val="FF0000"/>
                </a:solidFill>
              </a:rPr>
              <a:t>C</a:t>
            </a:r>
            <a:r>
              <a:rPr lang="en-US" dirty="0">
                <a:solidFill>
                  <a:srgbClr val="FF0000"/>
                </a:solidFill>
              </a:rPr>
              <a:t>(20 T, 4.2 K) ≈ 1 kA</a:t>
            </a:r>
          </a:p>
        </p:txBody>
      </p:sp>
      <p:sp>
        <p:nvSpPr>
          <p:cNvPr id="2" name="Rectangle 18">
            <a:extLst>
              <a:ext uri="{FF2B5EF4-FFF2-40B4-BE49-F238E27FC236}">
                <a16:creationId xmlns:a16="http://schemas.microsoft.com/office/drawing/2014/main" id="{9DD4D205-3AD6-A199-0231-E7A91222AA75}"/>
              </a:ext>
            </a:extLst>
          </p:cNvPr>
          <p:cNvSpPr>
            <a:spLocks noChangeArrowheads="1"/>
          </p:cNvSpPr>
          <p:nvPr/>
        </p:nvSpPr>
        <p:spPr bwMode="auto">
          <a:xfrm>
            <a:off x="2046239" y="90488"/>
            <a:ext cx="7016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lgn="r">
              <a:defRPr/>
            </a:pPr>
            <a:r>
              <a:rPr lang="en-US" sz="1800" i="1" dirty="0">
                <a:cs typeface="+mn-cs"/>
              </a:rPr>
              <a:t>Graphics by courtesy of Applied Superconductivity Center at NHMFL</a:t>
            </a:r>
          </a:p>
        </p:txBody>
      </p:sp>
    </p:spTree>
    <p:extLst>
      <p:ext uri="{BB962C8B-B14F-4D97-AF65-F5344CB8AC3E}">
        <p14:creationId xmlns:p14="http://schemas.microsoft.com/office/powerpoint/2010/main" val="1496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ChangeArrowheads="1"/>
          </p:cNvSpPr>
          <p:nvPr/>
        </p:nvSpPr>
        <p:spPr bwMode="auto">
          <a:xfrm>
            <a:off x="5508104" y="1824187"/>
            <a:ext cx="2971800" cy="251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266700" indent="-266700" algn="l" eaLnBrk="0" hangingPunct="0">
              <a:spcAft>
                <a:spcPct val="30000"/>
              </a:spcAft>
              <a:defRPr/>
            </a:pPr>
            <a:r>
              <a:rPr lang="en-GB" sz="1600" dirty="0">
                <a:latin typeface="Times New Roman" charset="0"/>
              </a:rPr>
              <a:t>1) 	</a:t>
            </a:r>
            <a:r>
              <a:rPr lang="en-GB" sz="1600" dirty="0">
                <a:latin typeface="Arial" charset="0"/>
              </a:rPr>
              <a:t>produce a tape with an aligned texture</a:t>
            </a:r>
          </a:p>
          <a:p>
            <a:pPr marL="266700" indent="-266700" algn="l" eaLnBrk="0" hangingPunct="0">
              <a:spcAft>
                <a:spcPct val="30000"/>
              </a:spcAft>
              <a:defRPr/>
            </a:pPr>
            <a:r>
              <a:rPr lang="en-GB" sz="1600" dirty="0">
                <a:latin typeface="Arial" charset="0"/>
              </a:rPr>
              <a:t>2) 	coat the tape with a buffer layer</a:t>
            </a:r>
          </a:p>
          <a:p>
            <a:pPr marL="266700" indent="-266700" algn="l" eaLnBrk="0" hangingPunct="0">
              <a:spcAft>
                <a:spcPct val="30000"/>
              </a:spcAft>
              <a:defRPr/>
            </a:pPr>
            <a:r>
              <a:rPr lang="en-GB" sz="1600" dirty="0">
                <a:latin typeface="Arial" charset="0"/>
              </a:rPr>
              <a:t>3) 	coat the buffer with a layer RE-Ba</a:t>
            </a:r>
            <a:r>
              <a:rPr lang="en-GB" sz="1600" baseline="-25000" dirty="0">
                <a:latin typeface="Arial" charset="0"/>
              </a:rPr>
              <a:t>2</a:t>
            </a:r>
            <a:r>
              <a:rPr lang="en-GB" sz="1600" dirty="0">
                <a:latin typeface="Arial" charset="0"/>
              </a:rPr>
              <a:t>Cu</a:t>
            </a:r>
            <a:r>
              <a:rPr lang="en-GB" sz="1600" baseline="-25000" dirty="0">
                <a:latin typeface="Arial" charset="0"/>
              </a:rPr>
              <a:t>3</a:t>
            </a:r>
            <a:r>
              <a:rPr lang="en-GB" sz="1600" dirty="0">
                <a:latin typeface="Arial" charset="0"/>
              </a:rPr>
              <a:t>O</a:t>
            </a:r>
            <a:r>
              <a:rPr lang="en-GB" sz="1600" baseline="-25000" dirty="0">
                <a:latin typeface="Arial" charset="0"/>
              </a:rPr>
              <a:t>7 </a:t>
            </a:r>
            <a:r>
              <a:rPr lang="en-GB" sz="1600" dirty="0">
                <a:latin typeface="Arial" charset="0"/>
              </a:rPr>
              <a:t>such that the texture of the RE-BCO follows that of the buffer and substrate</a:t>
            </a:r>
          </a:p>
        </p:txBody>
      </p:sp>
      <p:sp>
        <p:nvSpPr>
          <p:cNvPr id="187438" name="Rectangle 46"/>
          <p:cNvSpPr>
            <a:spLocks noGrp="1" noChangeArrowheads="1"/>
          </p:cNvSpPr>
          <p:nvPr>
            <p:ph type="title"/>
          </p:nvPr>
        </p:nvSpPr>
        <p:spPr>
          <a:xfrm>
            <a:off x="457200" y="322815"/>
            <a:ext cx="8229600" cy="1143000"/>
          </a:xfrm>
        </p:spPr>
        <p:txBody>
          <a:bodyPr/>
          <a:lstStyle/>
          <a:p>
            <a:pPr>
              <a:defRPr/>
            </a:pPr>
            <a:r>
              <a:rPr lang="en-GB" dirty="0"/>
              <a:t>REBCO manufacturing routes</a:t>
            </a:r>
          </a:p>
        </p:txBody>
      </p:sp>
      <p:sp>
        <p:nvSpPr>
          <p:cNvPr id="187440" name="Rectangle 48"/>
          <p:cNvSpPr>
            <a:spLocks noChangeArrowheads="1"/>
          </p:cNvSpPr>
          <p:nvPr/>
        </p:nvSpPr>
        <p:spPr bwMode="auto">
          <a:xfrm>
            <a:off x="323528" y="1702099"/>
            <a:ext cx="4800600" cy="3083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r">
              <a:lnSpc>
                <a:spcPct val="90000"/>
              </a:lnSpc>
              <a:spcBef>
                <a:spcPct val="20000"/>
              </a:spcBef>
              <a:buClr>
                <a:schemeClr val="folHlink"/>
              </a:buClr>
              <a:buSzPct val="60000"/>
              <a:buFont typeface="Wingdings" charset="0"/>
              <a:buNone/>
              <a:defRPr/>
            </a:pPr>
            <a:r>
              <a:rPr lang="en-GB" dirty="0"/>
              <a:t>REBCO has better critical properties than BSCCO but, unlike BSCCO, grains do not align during processing.  If grains are not aligned the supercurrent cannot jump between the grains. The manufacturing processes are all forcing a certain degree of alignment in the microstructure </a:t>
            </a:r>
            <a:endParaRPr lang="en-US" dirty="0"/>
          </a:p>
        </p:txBody>
      </p:sp>
      <p:pic>
        <p:nvPicPr>
          <p:cNvPr id="470018" name="Picture 2" descr="Schematic layout of REBCO tapes. The layers are not up to scale.">
            <a:extLst>
              <a:ext uri="{FF2B5EF4-FFF2-40B4-BE49-F238E27FC236}">
                <a16:creationId xmlns:a16="http://schemas.microsoft.com/office/drawing/2014/main" id="{E910F0E4-9A92-2740-B939-D7B7F671A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840" y="4751687"/>
            <a:ext cx="5588174" cy="1992727"/>
          </a:xfrm>
          <a:prstGeom prst="rect">
            <a:avLst/>
          </a:prstGeom>
          <a:noFill/>
          <a:extLst>
            <a:ext uri="{909E8E84-426E-40DD-AFC4-6F175D3DCCD1}">
              <a14:hiddenFill xmlns:a14="http://schemas.microsoft.com/office/drawing/2010/main">
                <a:solidFill>
                  <a:srgbClr val="FFFFFF"/>
                </a:solidFill>
              </a14:hiddenFill>
            </a:ext>
          </a:extLst>
        </p:spPr>
      </p:pic>
      <p:sp>
        <p:nvSpPr>
          <p:cNvPr id="187448" name="Line 56"/>
          <p:cNvSpPr>
            <a:spLocks noChangeShapeType="1"/>
          </p:cNvSpPr>
          <p:nvPr/>
        </p:nvSpPr>
        <p:spPr bwMode="auto">
          <a:xfrm flipH="1">
            <a:off x="2065163" y="5663654"/>
            <a:ext cx="1548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87449" name="Line 57"/>
          <p:cNvSpPr>
            <a:spLocks noChangeShapeType="1"/>
          </p:cNvSpPr>
          <p:nvPr/>
        </p:nvSpPr>
        <p:spPr bwMode="auto">
          <a:xfrm flipH="1">
            <a:off x="2770612" y="5859973"/>
            <a:ext cx="1728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87450" name="Line 58"/>
          <p:cNvSpPr>
            <a:spLocks noChangeShapeType="1"/>
          </p:cNvSpPr>
          <p:nvPr/>
        </p:nvSpPr>
        <p:spPr bwMode="auto">
          <a:xfrm flipH="1">
            <a:off x="2065163" y="6165304"/>
            <a:ext cx="1548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87451" name="Line 59"/>
          <p:cNvSpPr>
            <a:spLocks noChangeShapeType="1"/>
          </p:cNvSpPr>
          <p:nvPr/>
        </p:nvSpPr>
        <p:spPr bwMode="auto">
          <a:xfrm>
            <a:off x="2127920" y="4869904"/>
            <a:ext cx="0" cy="1371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87452" name="Line 60"/>
          <p:cNvSpPr>
            <a:spLocks noChangeShapeType="1"/>
          </p:cNvSpPr>
          <p:nvPr/>
        </p:nvSpPr>
        <p:spPr bwMode="auto">
          <a:xfrm flipH="1">
            <a:off x="2813718" y="4869904"/>
            <a:ext cx="1" cy="106997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87453" name="Rectangle 61"/>
          <p:cNvSpPr>
            <a:spLocks noChangeArrowheads="1"/>
          </p:cNvSpPr>
          <p:nvPr/>
        </p:nvSpPr>
        <p:spPr bwMode="auto">
          <a:xfrm rot="-5400000">
            <a:off x="2146176" y="4992936"/>
            <a:ext cx="877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dirty="0"/>
              <a:t>1 </a:t>
            </a:r>
            <a:r>
              <a:rPr lang="en-US" dirty="0">
                <a:latin typeface="Symbol" charset="0"/>
                <a:sym typeface="Symbol" charset="0"/>
              </a:rPr>
              <a:t></a:t>
            </a:r>
            <a:r>
              <a:rPr lang="en-US" dirty="0"/>
              <a:t>m</a:t>
            </a:r>
          </a:p>
        </p:txBody>
      </p:sp>
      <p:sp>
        <p:nvSpPr>
          <p:cNvPr id="187454" name="Rectangle 62"/>
          <p:cNvSpPr>
            <a:spLocks noChangeArrowheads="1"/>
          </p:cNvSpPr>
          <p:nvPr/>
        </p:nvSpPr>
        <p:spPr bwMode="auto">
          <a:xfrm rot="-5400000">
            <a:off x="1103982" y="5284242"/>
            <a:ext cx="1438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a:t>≈0.1 mm</a:t>
            </a:r>
          </a:p>
        </p:txBody>
      </p:sp>
      <p:sp>
        <p:nvSpPr>
          <p:cNvPr id="52" name="Line 57">
            <a:extLst>
              <a:ext uri="{FF2B5EF4-FFF2-40B4-BE49-F238E27FC236}">
                <a16:creationId xmlns:a16="http://schemas.microsoft.com/office/drawing/2014/main" id="{C07AA790-EEAC-994F-BF34-52051D3DE406}"/>
              </a:ext>
            </a:extLst>
          </p:cNvPr>
          <p:cNvSpPr>
            <a:spLocks noChangeShapeType="1"/>
          </p:cNvSpPr>
          <p:nvPr/>
        </p:nvSpPr>
        <p:spPr bwMode="auto">
          <a:xfrm flipH="1" flipV="1">
            <a:off x="2770612" y="5882185"/>
            <a:ext cx="1728000" cy="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p>
        </p:txBody>
      </p:sp>
      <p:sp>
        <p:nvSpPr>
          <p:cNvPr id="14" name="Rectangle 13">
            <a:extLst>
              <a:ext uri="{FF2B5EF4-FFF2-40B4-BE49-F238E27FC236}">
                <a16:creationId xmlns:a16="http://schemas.microsoft.com/office/drawing/2014/main" id="{9F7A2D39-EA19-6943-BCAB-123DB90D9DE3}"/>
              </a:ext>
            </a:extLst>
          </p:cNvPr>
          <p:cNvSpPr>
            <a:spLocks noChangeArrowheads="1"/>
          </p:cNvSpPr>
          <p:nvPr/>
        </p:nvSpPr>
        <p:spPr bwMode="auto">
          <a:xfrm>
            <a:off x="368508" y="6271959"/>
            <a:ext cx="305423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dirty="0">
                <a:solidFill>
                  <a:srgbClr val="FF0000"/>
                </a:solidFill>
              </a:rPr>
              <a:t>I</a:t>
            </a:r>
            <a:r>
              <a:rPr lang="en-US" baseline="-25000" dirty="0">
                <a:solidFill>
                  <a:srgbClr val="FF0000"/>
                </a:solidFill>
              </a:rPr>
              <a:t>C</a:t>
            </a:r>
            <a:r>
              <a:rPr lang="en-US" dirty="0">
                <a:solidFill>
                  <a:srgbClr val="FF0000"/>
                </a:solidFill>
              </a:rPr>
              <a:t>(20 T, 20 K) ≈ 1 kA</a:t>
            </a:r>
          </a:p>
        </p:txBody>
      </p:sp>
    </p:spTree>
    <p:extLst>
      <p:ext uri="{BB962C8B-B14F-4D97-AF65-F5344CB8AC3E}">
        <p14:creationId xmlns:p14="http://schemas.microsoft.com/office/powerpoint/2010/main" val="6606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pPr eaLnBrk="1" hangingPunct="1">
              <a:defRPr/>
            </a:pPr>
            <a:r>
              <a:rPr lang="en-US">
                <a:cs typeface="+mj-cs"/>
              </a:rPr>
              <a:t>A great physics problem in 1900</a:t>
            </a:r>
          </a:p>
        </p:txBody>
      </p:sp>
      <p:sp>
        <p:nvSpPr>
          <p:cNvPr id="679939" name="Rectangle 3"/>
          <p:cNvSpPr>
            <a:spLocks noGrp="1" noChangeArrowheads="1"/>
          </p:cNvSpPr>
          <p:nvPr>
            <p:ph type="body" idx="1"/>
          </p:nvPr>
        </p:nvSpPr>
        <p:spPr>
          <a:xfrm>
            <a:off x="261938" y="1782763"/>
            <a:ext cx="5573712" cy="1104900"/>
          </a:xfrm>
        </p:spPr>
        <p:txBody>
          <a:bodyPr>
            <a:normAutofit fontScale="92500"/>
          </a:bodyPr>
          <a:lstStyle/>
          <a:p>
            <a:pPr eaLnBrk="1" hangingPunct="1">
              <a:defRPr/>
            </a:pPr>
            <a:r>
              <a:rPr lang="en-US">
                <a:cs typeface="+mn-cs"/>
              </a:rPr>
              <a:t>What is the limit of electrical resistivity at the absolute zero ?</a:t>
            </a:r>
          </a:p>
        </p:txBody>
      </p:sp>
      <p:pic>
        <p:nvPicPr>
          <p:cNvPr id="40963" name="Picture 4" descr="Lord_Kelvin_photograph"/>
          <p:cNvPicPr>
            <a:picLocks noChangeAspect="1" noChangeArrowheads="1"/>
          </p:cNvPicPr>
          <p:nvPr/>
        </p:nvPicPr>
        <p:blipFill>
          <a:blip r:embed="rId3">
            <a:extLst>
              <a:ext uri="{28A0092B-C50C-407E-A947-70E740481C1C}">
                <a14:useLocalDpi xmlns:a14="http://schemas.microsoft.com/office/drawing/2010/main" val="0"/>
              </a:ext>
            </a:extLst>
          </a:blip>
          <a:srcRect l="20308" t="7762" r="20711" b="25349"/>
          <a:stretch>
            <a:fillRect/>
          </a:stretch>
        </p:blipFill>
        <p:spPr bwMode="auto">
          <a:xfrm>
            <a:off x="6705600" y="3581400"/>
            <a:ext cx="2187575"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9942" name="Rectangle 6"/>
          <p:cNvSpPr>
            <a:spLocks noChangeArrowheads="1"/>
          </p:cNvSpPr>
          <p:nvPr/>
        </p:nvSpPr>
        <p:spPr bwMode="auto">
          <a:xfrm>
            <a:off x="76200" y="3095625"/>
            <a:ext cx="6545263" cy="358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529" tIns="49265" rIns="98529" bIns="49265">
            <a:spAutoFit/>
          </a:bodyPr>
          <a:lstStyle/>
          <a:p>
            <a:pPr algn="l" defTabSz="977900" eaLnBrk="0" hangingPunct="0">
              <a:spcBef>
                <a:spcPct val="50000"/>
              </a:spcBef>
              <a:defRPr/>
            </a:pPr>
            <a:r>
              <a:rPr lang="en-US" sz="1900">
                <a:latin typeface="Times" charset="0"/>
                <a:cs typeface="+mn-cs"/>
              </a:rPr>
              <a:t>… </a:t>
            </a:r>
            <a:r>
              <a:rPr lang="en-US">
                <a:latin typeface="Times" charset="0"/>
                <a:cs typeface="+mn-cs"/>
              </a:rPr>
              <a:t>electrons  flowing through a conductor would come to a complete halt or, in other words, metal resistivity will become infinity at absolute zero.</a:t>
            </a:r>
          </a:p>
          <a:p>
            <a:pPr algn="l" defTabSz="977900" eaLnBrk="0" hangingPunct="0">
              <a:defRPr/>
            </a:pPr>
            <a:endParaRPr lang="en-US" sz="1600">
              <a:latin typeface="Times" charset="0"/>
              <a:cs typeface="+mn-cs"/>
            </a:endParaRPr>
          </a:p>
          <a:p>
            <a:pPr algn="l" defTabSz="977900" eaLnBrk="0" hangingPunct="0">
              <a:defRPr/>
            </a:pPr>
            <a:r>
              <a:rPr lang="ja-JP" altLang="en-US" sz="1600">
                <a:latin typeface="Times" charset="0"/>
                <a:cs typeface="+mn-cs"/>
              </a:rPr>
              <a:t>“</a:t>
            </a:r>
            <a:r>
              <a:rPr lang="en-US" sz="1600" i="1">
                <a:latin typeface="Times" charset="0"/>
                <a:cs typeface="+mn-cs"/>
              </a:rPr>
              <a:t>X-rays are an hoax</a:t>
            </a:r>
            <a:r>
              <a:rPr lang="ja-JP" altLang="en-US" sz="1600">
                <a:latin typeface="Arial"/>
                <a:cs typeface="+mn-cs"/>
              </a:rPr>
              <a:t>”</a:t>
            </a:r>
            <a:endParaRPr lang="en-US" sz="1600">
              <a:latin typeface="Times" charset="0"/>
              <a:cs typeface="+mn-cs"/>
            </a:endParaRPr>
          </a:p>
          <a:p>
            <a:pPr algn="l" defTabSz="977900" eaLnBrk="0" hangingPunct="0">
              <a:defRPr/>
            </a:pPr>
            <a:endParaRPr lang="en-US" sz="1600">
              <a:latin typeface="Times" charset="0"/>
              <a:cs typeface="+mn-cs"/>
            </a:endParaRPr>
          </a:p>
          <a:p>
            <a:pPr algn="l" defTabSz="977900" eaLnBrk="0" hangingPunct="0">
              <a:defRPr/>
            </a:pPr>
            <a:r>
              <a:rPr lang="ja-JP" altLang="en-US" sz="1600">
                <a:latin typeface="Arial"/>
                <a:cs typeface="+mn-cs"/>
              </a:rPr>
              <a:t>“</a:t>
            </a:r>
            <a:r>
              <a:rPr lang="en-US" sz="1600" i="1">
                <a:latin typeface="Times" charset="0"/>
                <a:cs typeface="+mn-cs"/>
              </a:rPr>
              <a:t>I have not the smallest molecule of faith in aerial navigation other than ballooning or of expectation of good results from any of the trials we hear of</a:t>
            </a:r>
            <a:r>
              <a:rPr lang="ja-JP" altLang="en-US" sz="1600">
                <a:latin typeface="Arial"/>
                <a:cs typeface="+mn-cs"/>
              </a:rPr>
              <a:t>”</a:t>
            </a:r>
            <a:endParaRPr lang="en-US" sz="1600">
              <a:latin typeface="Times" charset="0"/>
              <a:cs typeface="+mn-cs"/>
            </a:endParaRPr>
          </a:p>
          <a:p>
            <a:pPr algn="l" defTabSz="977900" eaLnBrk="0" hangingPunct="0">
              <a:defRPr/>
            </a:pPr>
            <a:endParaRPr lang="en-US" sz="1600" i="1">
              <a:latin typeface="Times" charset="0"/>
              <a:cs typeface="+mn-cs"/>
            </a:endParaRPr>
          </a:p>
          <a:p>
            <a:pPr algn="l" defTabSz="977900" eaLnBrk="0" hangingPunct="0">
              <a:defRPr/>
            </a:pPr>
            <a:r>
              <a:rPr lang="en-US" sz="1600" i="1">
                <a:latin typeface="Times" charset="0"/>
                <a:cs typeface="+mn-cs"/>
              </a:rPr>
              <a:t>"There is nothing new to be discovered in physics now. All that remains is more and more precise measurement</a:t>
            </a:r>
            <a:r>
              <a:rPr lang="ja-JP" altLang="en-US" sz="1600">
                <a:latin typeface="Arial"/>
                <a:cs typeface="+mn-cs"/>
              </a:rPr>
              <a:t>”</a:t>
            </a:r>
            <a:endParaRPr lang="en-US" sz="1300" i="1">
              <a:latin typeface="Book Antiqua" charset="0"/>
              <a:cs typeface="+mn-cs"/>
            </a:endParaRPr>
          </a:p>
          <a:p>
            <a:pPr algn="r" defTabSz="977900" eaLnBrk="0" hangingPunct="0">
              <a:spcBef>
                <a:spcPct val="50000"/>
              </a:spcBef>
              <a:defRPr/>
            </a:pPr>
            <a:r>
              <a:rPr lang="en-US" sz="1900">
                <a:cs typeface="+mn-cs"/>
              </a:rPr>
              <a:t>W. Thomson (Lord Kelvin)</a:t>
            </a:r>
          </a:p>
        </p:txBody>
      </p:sp>
      <p:sp>
        <p:nvSpPr>
          <p:cNvPr id="679943" name="Line 7"/>
          <p:cNvSpPr>
            <a:spLocks noChangeShapeType="1"/>
          </p:cNvSpPr>
          <p:nvPr/>
        </p:nvSpPr>
        <p:spPr bwMode="auto">
          <a:xfrm flipV="1">
            <a:off x="6705600" y="1524000"/>
            <a:ext cx="0" cy="1752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679944" name="Line 8"/>
          <p:cNvSpPr>
            <a:spLocks noChangeShapeType="1"/>
          </p:cNvSpPr>
          <p:nvPr/>
        </p:nvSpPr>
        <p:spPr bwMode="auto">
          <a:xfrm flipV="1">
            <a:off x="6553200" y="3124200"/>
            <a:ext cx="2362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679945" name="Freeform 9"/>
          <p:cNvSpPr>
            <a:spLocks/>
          </p:cNvSpPr>
          <p:nvPr/>
        </p:nvSpPr>
        <p:spPr bwMode="auto">
          <a:xfrm>
            <a:off x="6870700" y="1524000"/>
            <a:ext cx="1968500" cy="1011238"/>
          </a:xfrm>
          <a:custGeom>
            <a:avLst/>
            <a:gdLst>
              <a:gd name="T0" fmla="*/ 1052 w 1052"/>
              <a:gd name="T1" fmla="*/ 145 h 621"/>
              <a:gd name="T2" fmla="*/ 781 w 1052"/>
              <a:gd name="T3" fmla="*/ 443 h 621"/>
              <a:gd name="T4" fmla="*/ 571 w 1052"/>
              <a:gd name="T5" fmla="*/ 584 h 621"/>
              <a:gd name="T6" fmla="*/ 328 w 1052"/>
              <a:gd name="T7" fmla="*/ 608 h 621"/>
              <a:gd name="T8" fmla="*/ 147 w 1052"/>
              <a:gd name="T9" fmla="*/ 507 h 621"/>
              <a:gd name="T10" fmla="*/ 35 w 1052"/>
              <a:gd name="T11" fmla="*/ 253 h 621"/>
              <a:gd name="T12" fmla="*/ 0 w 1052"/>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1052" h="621">
                <a:moveTo>
                  <a:pt x="1052" y="145"/>
                </a:moveTo>
                <a:cubicBezTo>
                  <a:pt x="1007" y="195"/>
                  <a:pt x="861" y="370"/>
                  <a:pt x="781" y="443"/>
                </a:cubicBezTo>
                <a:cubicBezTo>
                  <a:pt x="701" y="516"/>
                  <a:pt x="646" y="556"/>
                  <a:pt x="571" y="584"/>
                </a:cubicBezTo>
                <a:cubicBezTo>
                  <a:pt x="496" y="612"/>
                  <a:pt x="399" y="621"/>
                  <a:pt x="328" y="608"/>
                </a:cubicBezTo>
                <a:cubicBezTo>
                  <a:pt x="257" y="595"/>
                  <a:pt x="196" y="566"/>
                  <a:pt x="147" y="507"/>
                </a:cubicBezTo>
                <a:cubicBezTo>
                  <a:pt x="98" y="448"/>
                  <a:pt x="59" y="337"/>
                  <a:pt x="35" y="253"/>
                </a:cubicBezTo>
                <a:cubicBezTo>
                  <a:pt x="11" y="169"/>
                  <a:pt x="7" y="53"/>
                  <a:pt x="0" y="0"/>
                </a:cubicBezTo>
              </a:path>
            </a:pathLst>
          </a:custGeom>
          <a:noFill/>
          <a:ln w="12700" cap="flat" cmpd="sng">
            <a:solidFill>
              <a:schemeClr val="hlink"/>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679947" name="Freeform 11"/>
          <p:cNvSpPr>
            <a:spLocks/>
          </p:cNvSpPr>
          <p:nvPr/>
        </p:nvSpPr>
        <p:spPr bwMode="auto">
          <a:xfrm>
            <a:off x="6705600" y="1765300"/>
            <a:ext cx="2133600" cy="1358900"/>
          </a:xfrm>
          <a:custGeom>
            <a:avLst/>
            <a:gdLst>
              <a:gd name="T0" fmla="*/ 1165 w 1165"/>
              <a:gd name="T1" fmla="*/ 0 h 856"/>
              <a:gd name="T2" fmla="*/ 800 w 1165"/>
              <a:gd name="T3" fmla="*/ 413 h 856"/>
              <a:gd name="T4" fmla="*/ 376 w 1165"/>
              <a:gd name="T5" fmla="*/ 715 h 856"/>
              <a:gd name="T6" fmla="*/ 0 w 1165"/>
              <a:gd name="T7" fmla="*/ 856 h 856"/>
            </a:gdLst>
            <a:ahLst/>
            <a:cxnLst>
              <a:cxn ang="0">
                <a:pos x="T0" y="T1"/>
              </a:cxn>
              <a:cxn ang="0">
                <a:pos x="T2" y="T3"/>
              </a:cxn>
              <a:cxn ang="0">
                <a:pos x="T4" y="T5"/>
              </a:cxn>
              <a:cxn ang="0">
                <a:pos x="T6" y="T7"/>
              </a:cxn>
            </a:cxnLst>
            <a:rect l="0" t="0" r="r" b="b"/>
            <a:pathLst>
              <a:path w="1165" h="856">
                <a:moveTo>
                  <a:pt x="1165" y="0"/>
                </a:moveTo>
                <a:cubicBezTo>
                  <a:pt x="1104" y="69"/>
                  <a:pt x="932" y="294"/>
                  <a:pt x="800" y="413"/>
                </a:cubicBezTo>
                <a:cubicBezTo>
                  <a:pt x="668" y="532"/>
                  <a:pt x="509" y="641"/>
                  <a:pt x="376" y="715"/>
                </a:cubicBezTo>
                <a:cubicBezTo>
                  <a:pt x="243" y="789"/>
                  <a:pt x="78" y="827"/>
                  <a:pt x="0" y="856"/>
                </a:cubicBezTo>
              </a:path>
            </a:pathLst>
          </a:custGeom>
          <a:noFill/>
          <a:ln w="12700"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679948" name="Rectangle 12"/>
          <p:cNvSpPr>
            <a:spLocks noChangeArrowheads="1"/>
          </p:cNvSpPr>
          <p:nvPr/>
        </p:nvSpPr>
        <p:spPr bwMode="auto">
          <a:xfrm>
            <a:off x="8610600" y="3124200"/>
            <a:ext cx="361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defRPr/>
            </a:pPr>
            <a:r>
              <a:rPr lang="en-US">
                <a:cs typeface="+mn-cs"/>
              </a:rPr>
              <a:t>T</a:t>
            </a:r>
          </a:p>
        </p:txBody>
      </p:sp>
      <p:sp>
        <p:nvSpPr>
          <p:cNvPr id="679949" name="Rectangle 13"/>
          <p:cNvSpPr>
            <a:spLocks noChangeArrowheads="1"/>
          </p:cNvSpPr>
          <p:nvPr/>
        </p:nvSpPr>
        <p:spPr bwMode="auto">
          <a:xfrm>
            <a:off x="6354763" y="1524000"/>
            <a:ext cx="350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defRPr/>
            </a:pPr>
            <a:r>
              <a:rPr lang="en-US">
                <a:latin typeface="Symbol" charset="0"/>
                <a:cs typeface="+mn-cs"/>
                <a:sym typeface="Symbol" charset="0"/>
              </a:rPr>
              <a:t></a:t>
            </a:r>
            <a:endParaRPr lang="en-US">
              <a:cs typeface="+mn-cs"/>
            </a:endParaRPr>
          </a:p>
        </p:txBody>
      </p:sp>
    </p:spTree>
    <p:extLst>
      <p:ext uri="{BB962C8B-B14F-4D97-AF65-F5344CB8AC3E}">
        <p14:creationId xmlns:p14="http://schemas.microsoft.com/office/powerpoint/2010/main" val="359660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a:cs typeface="+mj-cs"/>
              </a:rPr>
              <a:t>Superconductors Pre-history</a:t>
            </a:r>
          </a:p>
        </p:txBody>
      </p:sp>
      <p:pic>
        <p:nvPicPr>
          <p:cNvPr id="1904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2133600" cy="277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0468" name="Rectangle 4"/>
          <p:cNvSpPr>
            <a:spLocks noChangeArrowheads="1"/>
          </p:cNvSpPr>
          <p:nvPr/>
        </p:nvSpPr>
        <p:spPr bwMode="auto">
          <a:xfrm>
            <a:off x="671513" y="4616450"/>
            <a:ext cx="4494212" cy="168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529" tIns="49265" rIns="98529" bIns="49265">
            <a:spAutoFit/>
          </a:bodyPr>
          <a:lstStyle/>
          <a:p>
            <a:pPr algn="l" defTabSz="977900" eaLnBrk="0" hangingPunct="0">
              <a:spcBef>
                <a:spcPct val="50000"/>
              </a:spcBef>
              <a:defRPr/>
            </a:pPr>
            <a:r>
              <a:rPr lang="en-US" sz="1900">
                <a:latin typeface="Book Antiqua" charset="0"/>
                <a:cs typeface="+mn-cs"/>
              </a:rPr>
              <a:t>… thus the mercury at 4.2 K has entered a new state, which, owing to its particular electrical properties, can be called the state of </a:t>
            </a:r>
            <a:r>
              <a:rPr lang="en-US" sz="1900" i="1">
                <a:latin typeface="Book Antiqua" charset="0"/>
                <a:cs typeface="+mn-cs"/>
              </a:rPr>
              <a:t>superconductivity…</a:t>
            </a:r>
          </a:p>
          <a:p>
            <a:pPr algn="l" defTabSz="977900" eaLnBrk="0" hangingPunct="0">
              <a:spcBef>
                <a:spcPct val="50000"/>
              </a:spcBef>
              <a:defRPr/>
            </a:pPr>
            <a:r>
              <a:rPr lang="en-US" sz="1900">
                <a:cs typeface="+mn-cs"/>
              </a:rPr>
              <a:t>H. Kamerlingh-Onnes (1911)</a:t>
            </a:r>
          </a:p>
        </p:txBody>
      </p:sp>
      <p:pic>
        <p:nvPicPr>
          <p:cNvPr id="43012" name="Picture 5" descr="r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81200"/>
            <a:ext cx="3135313" cy="38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354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94" name="AutoShape 270"/>
          <p:cNvSpPr>
            <a:spLocks noChangeArrowheads="1"/>
          </p:cNvSpPr>
          <p:nvPr/>
        </p:nvSpPr>
        <p:spPr bwMode="auto">
          <a:xfrm flipV="1">
            <a:off x="1804988" y="4114800"/>
            <a:ext cx="609600" cy="1371600"/>
          </a:xfrm>
          <a:prstGeom prst="curvedLeftArrow">
            <a:avLst>
              <a:gd name="adj1" fmla="val 45000"/>
              <a:gd name="adj2" fmla="val 9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rot="10800000" wrap="none" anchor="ctr"/>
          <a:lstStyle/>
          <a:p>
            <a:pPr>
              <a:defRPr/>
            </a:pPr>
            <a:endParaRPr lang="en-US">
              <a:cs typeface="+mn-cs"/>
            </a:endParaRPr>
          </a:p>
        </p:txBody>
      </p:sp>
      <p:sp>
        <p:nvSpPr>
          <p:cNvPr id="180493" name="AutoShape 269"/>
          <p:cNvSpPr>
            <a:spLocks noChangeArrowheads="1"/>
          </p:cNvSpPr>
          <p:nvPr/>
        </p:nvSpPr>
        <p:spPr bwMode="auto">
          <a:xfrm>
            <a:off x="1804988" y="2514600"/>
            <a:ext cx="609600" cy="1371600"/>
          </a:xfrm>
          <a:prstGeom prst="curvedLeftArrow">
            <a:avLst>
              <a:gd name="adj1" fmla="val 45000"/>
              <a:gd name="adj2" fmla="val 9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80227" name="Rectangle 3"/>
          <p:cNvSpPr>
            <a:spLocks noGrp="1" noChangeArrowheads="1"/>
          </p:cNvSpPr>
          <p:nvPr>
            <p:ph type="title"/>
          </p:nvPr>
        </p:nvSpPr>
        <p:spPr>
          <a:xfrm>
            <a:off x="990599" y="228600"/>
            <a:ext cx="5508649" cy="1143000"/>
          </a:xfrm>
        </p:spPr>
        <p:txBody>
          <a:bodyPr>
            <a:normAutofit fontScale="90000"/>
          </a:bodyPr>
          <a:lstStyle/>
          <a:p>
            <a:pPr eaLnBrk="1" hangingPunct="1">
              <a:defRPr/>
            </a:pPr>
            <a:r>
              <a:rPr lang="en-GB" dirty="0">
                <a:cs typeface="+mj-cs"/>
              </a:rPr>
              <a:t>A fundamental definition of superconductors</a:t>
            </a:r>
            <a:endParaRPr lang="en-US" dirty="0">
              <a:cs typeface="+mj-cs"/>
            </a:endParaRPr>
          </a:p>
        </p:txBody>
      </p:sp>
      <p:sp>
        <p:nvSpPr>
          <p:cNvPr id="180256" name="Rectangle 32"/>
          <p:cNvSpPr>
            <a:spLocks noChangeArrowheads="1"/>
          </p:cNvSpPr>
          <p:nvPr/>
        </p:nvSpPr>
        <p:spPr bwMode="auto">
          <a:xfrm>
            <a:off x="2559050" y="5181600"/>
            <a:ext cx="695325"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700" tIns="12700" rIns="12700" bIns="12700">
            <a:spAutoFit/>
          </a:bodyPr>
          <a:lstStyle/>
          <a:p>
            <a:pPr algn="r" eaLnBrk="0" hangingPunct="0">
              <a:defRPr/>
            </a:pPr>
            <a:r>
              <a:rPr lang="en-US" sz="2200"/>
              <a:t>Cool </a:t>
            </a:r>
          </a:p>
          <a:p>
            <a:pPr algn="r" eaLnBrk="0" hangingPunct="0">
              <a:defRPr/>
            </a:pPr>
            <a:r>
              <a:rPr lang="en-US" sz="2200"/>
              <a:t>down</a:t>
            </a:r>
            <a:endParaRPr lang="en-US" sz="1200"/>
          </a:p>
        </p:txBody>
      </p:sp>
      <p:grpSp>
        <p:nvGrpSpPr>
          <p:cNvPr id="59397" name="Group 151"/>
          <p:cNvGrpSpPr>
            <a:grpSpLocks/>
          </p:cNvGrpSpPr>
          <p:nvPr/>
        </p:nvGrpSpPr>
        <p:grpSpPr bwMode="auto">
          <a:xfrm>
            <a:off x="573088" y="4724400"/>
            <a:ext cx="1028700" cy="1524000"/>
            <a:chOff x="432" y="1152"/>
            <a:chExt cx="648" cy="960"/>
          </a:xfrm>
        </p:grpSpPr>
        <p:sp>
          <p:nvSpPr>
            <p:cNvPr id="180254" name="Rectangle 30"/>
            <p:cNvSpPr>
              <a:spLocks noChangeArrowheads="1"/>
            </p:cNvSpPr>
            <p:nvPr/>
          </p:nvSpPr>
          <p:spPr bwMode="auto">
            <a:xfrm>
              <a:off x="960" y="1152"/>
              <a:ext cx="120" cy="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700" tIns="12700" rIns="12700" bIns="12700">
              <a:spAutoFit/>
            </a:bodyPr>
            <a:lstStyle/>
            <a:p>
              <a:pPr algn="l" eaLnBrk="0" hangingPunct="0">
                <a:defRPr/>
              </a:pPr>
              <a:r>
                <a:rPr lang="en-US" sz="2200">
                  <a:solidFill>
                    <a:srgbClr val="0000FF"/>
                  </a:solidFill>
                </a:rPr>
                <a:t>B</a:t>
              </a:r>
              <a:endParaRPr lang="en-US" sz="1200">
                <a:solidFill>
                  <a:srgbClr val="0000FF"/>
                </a:solidFill>
              </a:endParaRPr>
            </a:p>
          </p:txBody>
        </p:sp>
        <p:grpSp>
          <p:nvGrpSpPr>
            <p:cNvPr id="59521" name="Group 99"/>
            <p:cNvGrpSpPr>
              <a:grpSpLocks/>
            </p:cNvGrpSpPr>
            <p:nvPr/>
          </p:nvGrpSpPr>
          <p:grpSpPr bwMode="auto">
            <a:xfrm>
              <a:off x="432" y="1200"/>
              <a:ext cx="624" cy="912"/>
              <a:chOff x="672" y="1152"/>
              <a:chExt cx="624" cy="912"/>
            </a:xfrm>
          </p:grpSpPr>
          <p:sp>
            <p:nvSpPr>
              <p:cNvPr id="180321" name="Line 97"/>
              <p:cNvSpPr>
                <a:spLocks noChangeShapeType="1"/>
              </p:cNvSpPr>
              <p:nvPr/>
            </p:nvSpPr>
            <p:spPr bwMode="auto">
              <a:xfrm>
                <a:off x="864" y="1488"/>
                <a:ext cx="0" cy="576"/>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19" name="Line 95"/>
              <p:cNvSpPr>
                <a:spLocks noChangeShapeType="1"/>
              </p:cNvSpPr>
              <p:nvPr/>
            </p:nvSpPr>
            <p:spPr bwMode="auto">
              <a:xfrm>
                <a:off x="1008" y="1440"/>
                <a:ext cx="0" cy="576"/>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252" name="Line 28"/>
              <p:cNvSpPr>
                <a:spLocks noChangeShapeType="1"/>
              </p:cNvSpPr>
              <p:nvPr/>
            </p:nvSpPr>
            <p:spPr bwMode="auto">
              <a:xfrm>
                <a:off x="1152" y="1488"/>
                <a:ext cx="0" cy="576"/>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18" name="AutoShape 94"/>
              <p:cNvSpPr>
                <a:spLocks noChangeArrowheads="1"/>
              </p:cNvSpPr>
              <p:nvPr/>
            </p:nvSpPr>
            <p:spPr bwMode="auto">
              <a:xfrm>
                <a:off x="672" y="1392"/>
                <a:ext cx="624" cy="528"/>
              </a:xfrm>
              <a:prstGeom prst="can">
                <a:avLst>
                  <a:gd name="adj" fmla="val 25000"/>
                </a:avLst>
              </a:prstGeom>
              <a:solidFill>
                <a:srgbClr val="C0C0C0"/>
              </a:solidFill>
              <a:ln w="9525">
                <a:solidFill>
                  <a:schemeClr val="tx1"/>
                </a:solidFill>
                <a:round/>
                <a:headEnd/>
                <a:tailEnd/>
              </a:ln>
              <a:effectLst>
                <a:outerShdw blurRad="127000" dist="38099" dir="2640022" algn="ctr" rotWithShape="0">
                  <a:schemeClr val="bg2"/>
                </a:outerShdw>
              </a:effectLst>
            </p:spPr>
            <p:txBody>
              <a:bodyPr wrap="none" anchor="ctr"/>
              <a:lstStyle/>
              <a:p>
                <a:pPr>
                  <a:defRPr/>
                </a:pPr>
                <a:endParaRPr lang="en-US">
                  <a:cs typeface="+mn-cs"/>
                </a:endParaRPr>
              </a:p>
            </p:txBody>
          </p:sp>
          <p:sp>
            <p:nvSpPr>
              <p:cNvPr id="180253" name="Line 29"/>
              <p:cNvSpPr>
                <a:spLocks noChangeShapeType="1"/>
              </p:cNvSpPr>
              <p:nvPr/>
            </p:nvSpPr>
            <p:spPr bwMode="auto">
              <a:xfrm flipH="1">
                <a:off x="1152" y="1200"/>
                <a:ext cx="0" cy="288"/>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20" name="Line 96"/>
              <p:cNvSpPr>
                <a:spLocks noChangeShapeType="1"/>
              </p:cNvSpPr>
              <p:nvPr/>
            </p:nvSpPr>
            <p:spPr bwMode="auto">
              <a:xfrm flipH="1">
                <a:off x="1008" y="1152"/>
                <a:ext cx="0" cy="288"/>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22" name="Line 98"/>
              <p:cNvSpPr>
                <a:spLocks noChangeShapeType="1"/>
              </p:cNvSpPr>
              <p:nvPr/>
            </p:nvSpPr>
            <p:spPr bwMode="auto">
              <a:xfrm flipH="1">
                <a:off x="864" y="1200"/>
                <a:ext cx="0" cy="288"/>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sp>
        <p:nvSpPr>
          <p:cNvPr id="180338" name="AutoShape 114"/>
          <p:cNvSpPr>
            <a:spLocks noChangeArrowheads="1"/>
          </p:cNvSpPr>
          <p:nvPr/>
        </p:nvSpPr>
        <p:spPr bwMode="auto">
          <a:xfrm>
            <a:off x="592138" y="2035175"/>
            <a:ext cx="990600" cy="838200"/>
          </a:xfrm>
          <a:prstGeom prst="can">
            <a:avLst>
              <a:gd name="adj" fmla="val 25000"/>
            </a:avLst>
          </a:prstGeom>
          <a:solidFill>
            <a:srgbClr val="FF6666"/>
          </a:solidFill>
          <a:ln w="9525">
            <a:solidFill>
              <a:schemeClr val="tx1"/>
            </a:solidFill>
            <a:round/>
            <a:headEnd/>
            <a:tailEnd/>
          </a:ln>
          <a:effectLst>
            <a:outerShdw blurRad="127000" dist="38099" dir="2640022" algn="ctr" rotWithShape="0">
              <a:schemeClr val="bg2"/>
            </a:outerShdw>
          </a:effectLst>
        </p:spPr>
        <p:txBody>
          <a:bodyPr wrap="none" anchor="ctr"/>
          <a:lstStyle/>
          <a:p>
            <a:pPr>
              <a:defRPr/>
            </a:pPr>
            <a:endParaRPr lang="en-US">
              <a:cs typeface="+mn-cs"/>
            </a:endParaRPr>
          </a:p>
        </p:txBody>
      </p:sp>
      <p:grpSp>
        <p:nvGrpSpPr>
          <p:cNvPr id="59399" name="Group 268"/>
          <p:cNvGrpSpPr>
            <a:grpSpLocks/>
          </p:cNvGrpSpPr>
          <p:nvPr/>
        </p:nvGrpSpPr>
        <p:grpSpPr bwMode="auto">
          <a:xfrm>
            <a:off x="506413" y="3048000"/>
            <a:ext cx="1155700" cy="1697038"/>
            <a:chOff x="382" y="1824"/>
            <a:chExt cx="728" cy="1069"/>
          </a:xfrm>
        </p:grpSpPr>
        <p:sp>
          <p:nvSpPr>
            <p:cNvPr id="180324" name="Rectangle 100"/>
            <p:cNvSpPr>
              <a:spLocks noChangeArrowheads="1"/>
            </p:cNvSpPr>
            <p:nvPr/>
          </p:nvSpPr>
          <p:spPr bwMode="auto">
            <a:xfrm>
              <a:off x="960" y="1824"/>
              <a:ext cx="120" cy="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700" tIns="12700" rIns="12700" bIns="12700">
              <a:spAutoFit/>
            </a:bodyPr>
            <a:lstStyle/>
            <a:p>
              <a:pPr algn="l" eaLnBrk="0" hangingPunct="0">
                <a:defRPr/>
              </a:pPr>
              <a:r>
                <a:rPr lang="en-US" sz="2200">
                  <a:solidFill>
                    <a:srgbClr val="0000FF"/>
                  </a:solidFill>
                </a:rPr>
                <a:t>B</a:t>
              </a:r>
              <a:endParaRPr lang="en-US" sz="1200">
                <a:solidFill>
                  <a:srgbClr val="0000FF"/>
                </a:solidFill>
              </a:endParaRPr>
            </a:p>
          </p:txBody>
        </p:sp>
        <p:sp>
          <p:nvSpPr>
            <p:cNvPr id="180329" name="AutoShape 105"/>
            <p:cNvSpPr>
              <a:spLocks noChangeArrowheads="1"/>
            </p:cNvSpPr>
            <p:nvPr/>
          </p:nvSpPr>
          <p:spPr bwMode="auto">
            <a:xfrm>
              <a:off x="434" y="2126"/>
              <a:ext cx="624" cy="528"/>
            </a:xfrm>
            <a:prstGeom prst="can">
              <a:avLst>
                <a:gd name="adj" fmla="val 25000"/>
              </a:avLst>
            </a:prstGeom>
            <a:solidFill>
              <a:srgbClr val="FF6666"/>
            </a:solidFill>
            <a:ln w="9525">
              <a:solidFill>
                <a:schemeClr val="tx1"/>
              </a:solidFill>
              <a:round/>
              <a:headEnd/>
              <a:tailEnd/>
            </a:ln>
            <a:effectLst>
              <a:outerShdw blurRad="127000" dist="38099" dir="2640022" algn="ctr" rotWithShape="0">
                <a:schemeClr val="bg2"/>
              </a:outerShdw>
            </a:effectLst>
          </p:spPr>
          <p:txBody>
            <a:bodyPr wrap="none" anchor="ctr"/>
            <a:lstStyle/>
            <a:p>
              <a:pPr>
                <a:defRPr/>
              </a:pPr>
              <a:endParaRPr lang="en-US">
                <a:cs typeface="+mn-cs"/>
              </a:endParaRPr>
            </a:p>
          </p:txBody>
        </p:sp>
        <p:grpSp>
          <p:nvGrpSpPr>
            <p:cNvPr id="59500" name="Group 138"/>
            <p:cNvGrpSpPr>
              <a:grpSpLocks/>
            </p:cNvGrpSpPr>
            <p:nvPr/>
          </p:nvGrpSpPr>
          <p:grpSpPr bwMode="auto">
            <a:xfrm>
              <a:off x="382" y="1982"/>
              <a:ext cx="186" cy="879"/>
              <a:chOff x="382" y="2270"/>
              <a:chExt cx="186" cy="879"/>
            </a:xfrm>
          </p:grpSpPr>
          <p:grpSp>
            <p:nvGrpSpPr>
              <p:cNvPr id="59516" name="Group 125"/>
              <p:cNvGrpSpPr>
                <a:grpSpLocks/>
              </p:cNvGrpSpPr>
              <p:nvPr/>
            </p:nvGrpSpPr>
            <p:grpSpPr bwMode="auto">
              <a:xfrm>
                <a:off x="382" y="2414"/>
                <a:ext cx="186" cy="735"/>
                <a:chOff x="382" y="2414"/>
                <a:chExt cx="186" cy="735"/>
              </a:xfrm>
            </p:grpSpPr>
            <p:sp>
              <p:nvSpPr>
                <p:cNvPr id="180326" name="Line 102"/>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42" name="Freeform 118"/>
                <p:cNvSpPr>
                  <a:spLocks/>
                </p:cNvSpPr>
                <p:nvPr/>
              </p:nvSpPr>
              <p:spPr bwMode="auto">
                <a:xfrm>
                  <a:off x="382" y="2414"/>
                  <a:ext cx="186"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0332" name="Line 108"/>
              <p:cNvSpPr>
                <a:spLocks noChangeShapeType="1"/>
              </p:cNvSpPr>
              <p:nvPr/>
            </p:nvSpPr>
            <p:spPr bwMode="auto">
              <a:xfrm flipH="1">
                <a:off x="556" y="2270"/>
                <a:ext cx="3"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59501" name="Group 139"/>
            <p:cNvGrpSpPr>
              <a:grpSpLocks/>
            </p:cNvGrpSpPr>
            <p:nvPr/>
          </p:nvGrpSpPr>
          <p:grpSpPr bwMode="auto">
            <a:xfrm>
              <a:off x="574" y="2014"/>
              <a:ext cx="125" cy="879"/>
              <a:chOff x="558" y="2290"/>
              <a:chExt cx="125" cy="879"/>
            </a:xfrm>
          </p:grpSpPr>
          <p:sp>
            <p:nvSpPr>
              <p:cNvPr id="180346" name="Line 122"/>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59513" name="Group 124"/>
              <p:cNvGrpSpPr>
                <a:grpSpLocks/>
              </p:cNvGrpSpPr>
              <p:nvPr/>
            </p:nvGrpSpPr>
            <p:grpSpPr bwMode="auto">
              <a:xfrm>
                <a:off x="558" y="2434"/>
                <a:ext cx="125" cy="735"/>
                <a:chOff x="558" y="2434"/>
                <a:chExt cx="125" cy="735"/>
              </a:xfrm>
            </p:grpSpPr>
            <p:sp>
              <p:nvSpPr>
                <p:cNvPr id="180345" name="Line 121"/>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47" name="Freeform 123"/>
                <p:cNvSpPr>
                  <a:spLocks/>
                </p:cNvSpPr>
                <p:nvPr/>
              </p:nvSpPr>
              <p:spPr bwMode="auto">
                <a:xfrm>
                  <a:off x="558" y="2434"/>
                  <a:ext cx="125"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grpSp>
          <p:nvGrpSpPr>
            <p:cNvPr id="59502" name="Group 140"/>
            <p:cNvGrpSpPr>
              <a:grpSpLocks/>
            </p:cNvGrpSpPr>
            <p:nvPr/>
          </p:nvGrpSpPr>
          <p:grpSpPr bwMode="auto">
            <a:xfrm flipH="1">
              <a:off x="924" y="1994"/>
              <a:ext cx="186" cy="879"/>
              <a:chOff x="382" y="2270"/>
              <a:chExt cx="186" cy="879"/>
            </a:xfrm>
          </p:grpSpPr>
          <p:grpSp>
            <p:nvGrpSpPr>
              <p:cNvPr id="59508" name="Group 141"/>
              <p:cNvGrpSpPr>
                <a:grpSpLocks/>
              </p:cNvGrpSpPr>
              <p:nvPr/>
            </p:nvGrpSpPr>
            <p:grpSpPr bwMode="auto">
              <a:xfrm>
                <a:off x="382" y="2414"/>
                <a:ext cx="186" cy="735"/>
                <a:chOff x="382" y="2414"/>
                <a:chExt cx="186" cy="735"/>
              </a:xfrm>
            </p:grpSpPr>
            <p:sp>
              <p:nvSpPr>
                <p:cNvPr id="180366" name="Line 142"/>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67" name="Freeform 143"/>
                <p:cNvSpPr>
                  <a:spLocks/>
                </p:cNvSpPr>
                <p:nvPr/>
              </p:nvSpPr>
              <p:spPr bwMode="auto">
                <a:xfrm>
                  <a:off x="382" y="2414"/>
                  <a:ext cx="186"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0368" name="Line 144"/>
              <p:cNvSpPr>
                <a:spLocks noChangeShapeType="1"/>
              </p:cNvSpPr>
              <p:nvPr/>
            </p:nvSpPr>
            <p:spPr bwMode="auto">
              <a:xfrm flipH="1">
                <a:off x="556" y="2270"/>
                <a:ext cx="3"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59503" name="Group 145"/>
            <p:cNvGrpSpPr>
              <a:grpSpLocks/>
            </p:cNvGrpSpPr>
            <p:nvPr/>
          </p:nvGrpSpPr>
          <p:grpSpPr bwMode="auto">
            <a:xfrm flipH="1">
              <a:off x="788" y="2008"/>
              <a:ext cx="125" cy="879"/>
              <a:chOff x="558" y="2290"/>
              <a:chExt cx="125" cy="879"/>
            </a:xfrm>
          </p:grpSpPr>
          <p:sp>
            <p:nvSpPr>
              <p:cNvPr id="180370" name="Line 146"/>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59505" name="Group 147"/>
              <p:cNvGrpSpPr>
                <a:grpSpLocks/>
              </p:cNvGrpSpPr>
              <p:nvPr/>
            </p:nvGrpSpPr>
            <p:grpSpPr bwMode="auto">
              <a:xfrm>
                <a:off x="558" y="2434"/>
                <a:ext cx="125" cy="735"/>
                <a:chOff x="558" y="2434"/>
                <a:chExt cx="125" cy="735"/>
              </a:xfrm>
            </p:grpSpPr>
            <p:sp>
              <p:nvSpPr>
                <p:cNvPr id="180372" name="Line 148"/>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373" name="Freeform 149"/>
                <p:cNvSpPr>
                  <a:spLocks/>
                </p:cNvSpPr>
                <p:nvPr/>
              </p:nvSpPr>
              <p:spPr bwMode="auto">
                <a:xfrm>
                  <a:off x="558" y="2434"/>
                  <a:ext cx="125"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grpSp>
      <p:sp>
        <p:nvSpPr>
          <p:cNvPr id="180376" name="Rectangle 152"/>
          <p:cNvSpPr>
            <a:spLocks noChangeArrowheads="1"/>
          </p:cNvSpPr>
          <p:nvPr/>
        </p:nvSpPr>
        <p:spPr bwMode="auto">
          <a:xfrm>
            <a:off x="2109788" y="2362200"/>
            <a:ext cx="868362" cy="695325"/>
          </a:xfrm>
          <a:prstGeom prst="rect">
            <a:avLst/>
          </a:prstGeom>
          <a:noFill/>
          <a:ln>
            <a:noFill/>
          </a:ln>
          <a:effectLst/>
          <a:extLst>
            <a:ext uri="{909E8E84-426E-40dd-AFC4-6F175D3DCCD1}">
              <a14:hiddenFill xmlns:a14="http://schemas.microsoft.com/office/drawing/2010/main" xmlns="">
                <a:solidFill>
                  <a:schemeClr val="bg1">
                    <a:alpha val="50000"/>
                  </a:schemeClr>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spAutoFit/>
          </a:bodyPr>
          <a:lstStyle/>
          <a:p>
            <a:pPr algn="r" eaLnBrk="0" hangingPunct="0">
              <a:defRPr/>
            </a:pPr>
            <a:r>
              <a:rPr lang="en-US" sz="2200"/>
              <a:t>Raise field</a:t>
            </a:r>
            <a:endParaRPr lang="en-US" sz="1200"/>
          </a:p>
        </p:txBody>
      </p:sp>
      <p:grpSp>
        <p:nvGrpSpPr>
          <p:cNvPr id="8" name="Group 7"/>
          <p:cNvGrpSpPr/>
          <p:nvPr/>
        </p:nvGrpSpPr>
        <p:grpSpPr>
          <a:xfrm>
            <a:off x="3347864" y="1700808"/>
            <a:ext cx="5662612" cy="2603500"/>
            <a:chOff x="3347864" y="1700808"/>
            <a:chExt cx="5662612" cy="2603500"/>
          </a:xfrm>
        </p:grpSpPr>
        <p:sp>
          <p:nvSpPr>
            <p:cNvPr id="180377" name="Rectangle 153"/>
            <p:cNvSpPr>
              <a:spLocks noChangeArrowheads="1"/>
            </p:cNvSpPr>
            <p:nvPr/>
          </p:nvSpPr>
          <p:spPr bwMode="auto">
            <a:xfrm>
              <a:off x="5508104" y="3933056"/>
              <a:ext cx="31194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sz="1800" dirty="0" err="1">
                  <a:cs typeface="+mn-cs"/>
                </a:rPr>
                <a:t>Meissner</a:t>
              </a:r>
              <a:r>
                <a:rPr lang="en-US" sz="1800" dirty="0">
                  <a:cs typeface="+mn-cs"/>
                </a:rPr>
                <a:t> &amp; </a:t>
              </a:r>
              <a:r>
                <a:rPr lang="en-US" sz="1800" dirty="0" err="1">
                  <a:cs typeface="+mn-cs"/>
                </a:rPr>
                <a:t>Ochsenfeld</a:t>
              </a:r>
              <a:r>
                <a:rPr lang="en-US" sz="1800" dirty="0">
                  <a:cs typeface="+mn-cs"/>
                </a:rPr>
                <a:t>, 1933</a:t>
              </a:r>
            </a:p>
          </p:txBody>
        </p:sp>
        <p:sp>
          <p:nvSpPr>
            <p:cNvPr id="180381" name="Rectangle 157"/>
            <p:cNvSpPr>
              <a:spLocks noChangeArrowheads="1"/>
            </p:cNvSpPr>
            <p:nvPr/>
          </p:nvSpPr>
          <p:spPr bwMode="auto">
            <a:xfrm>
              <a:off x="3347864" y="1700808"/>
              <a:ext cx="23669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r>
                <a:rPr lang="en-US" dirty="0">
                  <a:cs typeface="+mn-cs"/>
                </a:rPr>
                <a:t>Type I </a:t>
              </a:r>
              <a:r>
                <a:rPr lang="en-US" sz="1400" dirty="0">
                  <a:cs typeface="+mn-cs"/>
                </a:rPr>
                <a:t>(</a:t>
              </a:r>
              <a:r>
                <a:rPr lang="en-US" sz="1400" dirty="0">
                  <a:latin typeface="Symbol" charset="0"/>
                  <a:cs typeface="+mn-cs"/>
                  <a:sym typeface="Symbol" charset="0"/>
                </a:rPr>
                <a:t></a:t>
              </a:r>
              <a:r>
                <a:rPr lang="en-US" sz="1400" dirty="0">
                  <a:cs typeface="+mn-cs"/>
                </a:rPr>
                <a:t> &lt; 1/√2)</a:t>
              </a:r>
            </a:p>
          </p:txBody>
        </p:sp>
        <p:grpSp>
          <p:nvGrpSpPr>
            <p:cNvPr id="59472" name="Group 265"/>
            <p:cNvGrpSpPr>
              <a:grpSpLocks/>
            </p:cNvGrpSpPr>
            <p:nvPr/>
          </p:nvGrpSpPr>
          <p:grpSpPr bwMode="auto">
            <a:xfrm>
              <a:off x="3428826" y="2078633"/>
              <a:ext cx="1981200" cy="2225675"/>
              <a:chOff x="3360" y="1171"/>
              <a:chExt cx="1248" cy="1402"/>
            </a:xfrm>
          </p:grpSpPr>
          <p:sp>
            <p:nvSpPr>
              <p:cNvPr id="180379" name="AutoShape 155"/>
              <p:cNvSpPr>
                <a:spLocks noChangeArrowheads="1"/>
              </p:cNvSpPr>
              <p:nvPr/>
            </p:nvSpPr>
            <p:spPr bwMode="auto">
              <a:xfrm>
                <a:off x="3456" y="1390"/>
                <a:ext cx="1056" cy="816"/>
              </a:xfrm>
              <a:prstGeom prst="can">
                <a:avLst>
                  <a:gd name="adj" fmla="val 25000"/>
                </a:avLst>
              </a:prstGeom>
              <a:solidFill>
                <a:srgbClr val="FF6666"/>
              </a:solidFill>
              <a:ln w="9525">
                <a:solidFill>
                  <a:schemeClr val="tx1"/>
                </a:solidFill>
                <a:round/>
                <a:headEnd/>
                <a:tailEnd/>
              </a:ln>
              <a:effectLst/>
              <a:extLst>
                <a:ext uri="{AF507438-7753-43e0-B8FC-AC1667EBCBE1}">
                  <a14:hiddenEffects xmlns:a14="http://schemas.microsoft.com/office/drawing/2010/main" xmlns="">
                    <a:effectLst>
                      <a:outerShdw blurRad="127000" dist="38099" dir="2640022" algn="ctr" rotWithShape="0">
                        <a:schemeClr val="bg2"/>
                      </a:outerShdw>
                    </a:effectLst>
                  </a14:hiddenEffects>
                </a:ext>
              </a:extLst>
            </p:spPr>
            <p:txBody>
              <a:bodyPr wrap="none" anchor="ctr"/>
              <a:lstStyle/>
              <a:p>
                <a:pPr>
                  <a:defRPr/>
                </a:pPr>
                <a:endParaRPr lang="en-US">
                  <a:cs typeface="+mn-cs"/>
                </a:endParaRPr>
              </a:p>
            </p:txBody>
          </p:sp>
          <p:sp>
            <p:nvSpPr>
              <p:cNvPr id="180378" name="AutoShape 154"/>
              <p:cNvSpPr>
                <a:spLocks noChangeArrowheads="1"/>
              </p:cNvSpPr>
              <p:nvPr/>
            </p:nvSpPr>
            <p:spPr bwMode="auto">
              <a:xfrm>
                <a:off x="3360" y="1294"/>
                <a:ext cx="1248" cy="1008"/>
              </a:xfrm>
              <a:prstGeom prst="can">
                <a:avLst>
                  <a:gd name="adj" fmla="val 25000"/>
                </a:avLst>
              </a:prstGeom>
              <a:solidFill>
                <a:srgbClr val="C0C0C0">
                  <a:alpha val="34000"/>
                </a:srgbClr>
              </a:solidFill>
              <a:ln w="9525">
                <a:solidFill>
                  <a:schemeClr val="tx1"/>
                </a:solidFill>
                <a:round/>
                <a:headEnd/>
                <a:tailEnd/>
              </a:ln>
              <a:effectLst/>
              <a:extLst>
                <a:ext uri="{AF507438-7753-43e0-B8FC-AC1667EBCBE1}">
                  <a14:hiddenEffects xmlns:a14="http://schemas.microsoft.com/office/drawing/2010/main" xmlns="">
                    <a:effectLst>
                      <a:outerShdw blurRad="127000" dist="38099" dir="2640022" algn="ctr" rotWithShape="0">
                        <a:schemeClr val="bg2"/>
                      </a:outerShdw>
                    </a:effectLst>
                  </a14:hiddenEffects>
                </a:ext>
              </a:extLst>
            </p:spPr>
            <p:txBody>
              <a:bodyPr wrap="none" anchor="ctr"/>
              <a:lstStyle/>
              <a:p>
                <a:pPr>
                  <a:defRPr/>
                </a:pPr>
                <a:endParaRPr lang="en-US">
                  <a:cs typeface="+mn-cs"/>
                </a:endParaRPr>
              </a:p>
            </p:txBody>
          </p:sp>
          <p:grpSp>
            <p:nvGrpSpPr>
              <p:cNvPr id="59477" name="Group 203"/>
              <p:cNvGrpSpPr>
                <a:grpSpLocks/>
              </p:cNvGrpSpPr>
              <p:nvPr/>
            </p:nvGrpSpPr>
            <p:grpSpPr bwMode="auto">
              <a:xfrm>
                <a:off x="3407" y="1171"/>
                <a:ext cx="1174" cy="1402"/>
                <a:chOff x="3611" y="1427"/>
                <a:chExt cx="728" cy="911"/>
              </a:xfrm>
            </p:grpSpPr>
            <p:grpSp>
              <p:nvGrpSpPr>
                <p:cNvPr id="59478" name="Group 183"/>
                <p:cNvGrpSpPr>
                  <a:grpSpLocks/>
                </p:cNvGrpSpPr>
                <p:nvPr/>
              </p:nvGrpSpPr>
              <p:grpSpPr bwMode="auto">
                <a:xfrm>
                  <a:off x="3611" y="1427"/>
                  <a:ext cx="186" cy="879"/>
                  <a:chOff x="382" y="2270"/>
                  <a:chExt cx="186" cy="879"/>
                </a:xfrm>
              </p:grpSpPr>
              <p:grpSp>
                <p:nvGrpSpPr>
                  <p:cNvPr id="59494" name="Group 184"/>
                  <p:cNvGrpSpPr>
                    <a:grpSpLocks/>
                  </p:cNvGrpSpPr>
                  <p:nvPr/>
                </p:nvGrpSpPr>
                <p:grpSpPr bwMode="auto">
                  <a:xfrm>
                    <a:off x="382" y="2414"/>
                    <a:ext cx="186" cy="735"/>
                    <a:chOff x="382" y="2414"/>
                    <a:chExt cx="186" cy="735"/>
                  </a:xfrm>
                </p:grpSpPr>
                <p:sp>
                  <p:nvSpPr>
                    <p:cNvPr id="180409" name="Line 185"/>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410" name="Freeform 186"/>
                    <p:cNvSpPr>
                      <a:spLocks/>
                    </p:cNvSpPr>
                    <p:nvPr/>
                  </p:nvSpPr>
                  <p:spPr bwMode="auto">
                    <a:xfrm>
                      <a:off x="382" y="2414"/>
                      <a:ext cx="186"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0411" name="Line 187"/>
                  <p:cNvSpPr>
                    <a:spLocks noChangeShapeType="1"/>
                  </p:cNvSpPr>
                  <p:nvPr/>
                </p:nvSpPr>
                <p:spPr bwMode="auto">
                  <a:xfrm flipH="1">
                    <a:off x="556" y="227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59479" name="Group 188"/>
                <p:cNvGrpSpPr>
                  <a:grpSpLocks/>
                </p:cNvGrpSpPr>
                <p:nvPr/>
              </p:nvGrpSpPr>
              <p:grpSpPr bwMode="auto">
                <a:xfrm>
                  <a:off x="3803" y="1459"/>
                  <a:ext cx="125" cy="879"/>
                  <a:chOff x="558" y="2290"/>
                  <a:chExt cx="125" cy="879"/>
                </a:xfrm>
              </p:grpSpPr>
              <p:sp>
                <p:nvSpPr>
                  <p:cNvPr id="180413" name="Line 189"/>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59491" name="Group 190"/>
                  <p:cNvGrpSpPr>
                    <a:grpSpLocks/>
                  </p:cNvGrpSpPr>
                  <p:nvPr/>
                </p:nvGrpSpPr>
                <p:grpSpPr bwMode="auto">
                  <a:xfrm>
                    <a:off x="558" y="2434"/>
                    <a:ext cx="125" cy="735"/>
                    <a:chOff x="558" y="2434"/>
                    <a:chExt cx="125" cy="735"/>
                  </a:xfrm>
                </p:grpSpPr>
                <p:sp>
                  <p:nvSpPr>
                    <p:cNvPr id="180415" name="Line 191"/>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416" name="Freeform 192"/>
                    <p:cNvSpPr>
                      <a:spLocks/>
                    </p:cNvSpPr>
                    <p:nvPr/>
                  </p:nvSpPr>
                  <p:spPr bwMode="auto">
                    <a:xfrm>
                      <a:off x="558" y="2434"/>
                      <a:ext cx="125"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grpSp>
              <p:nvGrpSpPr>
                <p:cNvPr id="59480" name="Group 193"/>
                <p:cNvGrpSpPr>
                  <a:grpSpLocks/>
                </p:cNvGrpSpPr>
                <p:nvPr/>
              </p:nvGrpSpPr>
              <p:grpSpPr bwMode="auto">
                <a:xfrm flipH="1">
                  <a:off x="4153" y="1439"/>
                  <a:ext cx="186" cy="879"/>
                  <a:chOff x="382" y="2270"/>
                  <a:chExt cx="186" cy="879"/>
                </a:xfrm>
              </p:grpSpPr>
              <p:grpSp>
                <p:nvGrpSpPr>
                  <p:cNvPr id="59486" name="Group 194"/>
                  <p:cNvGrpSpPr>
                    <a:grpSpLocks/>
                  </p:cNvGrpSpPr>
                  <p:nvPr/>
                </p:nvGrpSpPr>
                <p:grpSpPr bwMode="auto">
                  <a:xfrm>
                    <a:off x="382" y="2414"/>
                    <a:ext cx="186" cy="735"/>
                    <a:chOff x="382" y="2414"/>
                    <a:chExt cx="186" cy="735"/>
                  </a:xfrm>
                </p:grpSpPr>
                <p:sp>
                  <p:nvSpPr>
                    <p:cNvPr id="180419" name="Line 195"/>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420" name="Freeform 196"/>
                    <p:cNvSpPr>
                      <a:spLocks/>
                    </p:cNvSpPr>
                    <p:nvPr/>
                  </p:nvSpPr>
                  <p:spPr bwMode="auto">
                    <a:xfrm>
                      <a:off x="382" y="2414"/>
                      <a:ext cx="186"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80421" name="Line 197"/>
                  <p:cNvSpPr>
                    <a:spLocks noChangeShapeType="1"/>
                  </p:cNvSpPr>
                  <p:nvPr/>
                </p:nvSpPr>
                <p:spPr bwMode="auto">
                  <a:xfrm flipH="1">
                    <a:off x="556" y="227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59481" name="Group 198"/>
                <p:cNvGrpSpPr>
                  <a:grpSpLocks/>
                </p:cNvGrpSpPr>
                <p:nvPr/>
              </p:nvGrpSpPr>
              <p:grpSpPr bwMode="auto">
                <a:xfrm flipH="1">
                  <a:off x="4017" y="1453"/>
                  <a:ext cx="125" cy="879"/>
                  <a:chOff x="558" y="2290"/>
                  <a:chExt cx="125" cy="879"/>
                </a:xfrm>
              </p:grpSpPr>
              <p:sp>
                <p:nvSpPr>
                  <p:cNvPr id="180423" name="Line 199"/>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59483" name="Group 200"/>
                  <p:cNvGrpSpPr>
                    <a:grpSpLocks/>
                  </p:cNvGrpSpPr>
                  <p:nvPr/>
                </p:nvGrpSpPr>
                <p:grpSpPr bwMode="auto">
                  <a:xfrm>
                    <a:off x="558" y="2434"/>
                    <a:ext cx="125" cy="735"/>
                    <a:chOff x="558" y="2434"/>
                    <a:chExt cx="125" cy="735"/>
                  </a:xfrm>
                </p:grpSpPr>
                <p:sp>
                  <p:nvSpPr>
                    <p:cNvPr id="180425" name="Line 201"/>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80426" name="Freeform 202"/>
                    <p:cNvSpPr>
                      <a:spLocks/>
                    </p:cNvSpPr>
                    <p:nvPr/>
                  </p:nvSpPr>
                  <p:spPr bwMode="auto">
                    <a:xfrm>
                      <a:off x="558" y="2434"/>
                      <a:ext cx="125" cy="582"/>
                    </a:xfrm>
                    <a:custGeom>
                      <a:avLst/>
                      <a:gdLst>
                        <a:gd name="T0" fmla="*/ 123 w 125"/>
                        <a:gd name="T1" fmla="*/ 587 h 587"/>
                        <a:gd name="T2" fmla="*/ 109 w 125"/>
                        <a:gd name="T3" fmla="*/ 510 h 587"/>
                        <a:gd name="T4" fmla="*/ 24 w 125"/>
                        <a:gd name="T5" fmla="*/ 459 h 587"/>
                        <a:gd name="T6" fmla="*/ 13 w 125"/>
                        <a:gd name="T7" fmla="*/ 131 h 587"/>
                        <a:gd name="T8" fmla="*/ 104 w 125"/>
                        <a:gd name="T9" fmla="*/ 78 h 587"/>
                        <a:gd name="T10" fmla="*/ 117 w 125"/>
                        <a:gd name="T11" fmla="*/ 0 h 587"/>
                      </a:gdLst>
                      <a:ahLst/>
                      <a:cxnLst>
                        <a:cxn ang="0">
                          <a:pos x="T0" y="T1"/>
                        </a:cxn>
                        <a:cxn ang="0">
                          <a:pos x="T2" y="T3"/>
                        </a:cxn>
                        <a:cxn ang="0">
                          <a:pos x="T4" y="T5"/>
                        </a:cxn>
                        <a:cxn ang="0">
                          <a:pos x="T6" y="T7"/>
                        </a:cxn>
                        <a:cxn ang="0">
                          <a:pos x="T8" y="T9"/>
                        </a:cxn>
                        <a:cxn ang="0">
                          <a:pos x="T10" y="T11"/>
                        </a:cxn>
                      </a:cxnLst>
                      <a:rect l="0" t="0" r="r" b="b"/>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grpSp>
        </p:grpSp>
        <p:sp>
          <p:nvSpPr>
            <p:cNvPr id="180490" name="Rectangle 266"/>
            <p:cNvSpPr>
              <a:spLocks noChangeArrowheads="1"/>
            </p:cNvSpPr>
            <p:nvPr/>
          </p:nvSpPr>
          <p:spPr bwMode="auto">
            <a:xfrm>
              <a:off x="5486226" y="2839046"/>
              <a:ext cx="245586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lgn="l">
                <a:defRPr/>
              </a:pPr>
              <a:r>
                <a:rPr lang="en-US" dirty="0">
                  <a:cs typeface="+mn-cs"/>
                </a:rPr>
                <a:t>Pure metals</a:t>
              </a:r>
            </a:p>
            <a:p>
              <a:pPr algn="l">
                <a:defRPr/>
              </a:pPr>
              <a:r>
                <a:rPr lang="en-US" dirty="0">
                  <a:cs typeface="+mn-cs"/>
                </a:rPr>
                <a:t>B</a:t>
              </a:r>
              <a:r>
                <a:rPr lang="en-US" baseline="-25000" dirty="0">
                  <a:cs typeface="+mn-cs"/>
                </a:rPr>
                <a:t>C</a:t>
              </a:r>
              <a:r>
                <a:rPr lang="en-US" dirty="0">
                  <a:cs typeface="+mn-cs"/>
                </a:rPr>
                <a:t> ≈ 10</a:t>
              </a:r>
              <a:r>
                <a:rPr lang="en-US" baseline="30000" dirty="0">
                  <a:cs typeface="+mn-cs"/>
                </a:rPr>
                <a:t>-3</a:t>
              </a:r>
              <a:r>
                <a:rPr lang="en-US" dirty="0">
                  <a:cs typeface="+mn-cs"/>
                </a:rPr>
                <a:t>…10</a:t>
              </a:r>
              <a:r>
                <a:rPr lang="en-US" baseline="30000" dirty="0">
                  <a:cs typeface="+mn-cs"/>
                </a:rPr>
                <a:t>-2</a:t>
              </a:r>
              <a:r>
                <a:rPr lang="en-US" dirty="0">
                  <a:cs typeface="+mn-cs"/>
                </a:rPr>
                <a:t> T</a:t>
              </a:r>
            </a:p>
          </p:txBody>
        </p:sp>
        <p:sp>
          <p:nvSpPr>
            <p:cNvPr id="180496" name="AutoShape 272"/>
            <p:cNvSpPr>
              <a:spLocks/>
            </p:cNvSpPr>
            <p:nvPr/>
          </p:nvSpPr>
          <p:spPr bwMode="auto">
            <a:xfrm>
              <a:off x="5562426" y="1975446"/>
              <a:ext cx="3448050" cy="466725"/>
            </a:xfrm>
            <a:prstGeom prst="accentCallout2">
              <a:avLst>
                <a:gd name="adj1" fmla="val 24491"/>
                <a:gd name="adj2" fmla="val -2208"/>
                <a:gd name="adj3" fmla="val 24491"/>
                <a:gd name="adj4" fmla="val -6722"/>
                <a:gd name="adj5" fmla="val 123810"/>
                <a:gd name="adj6" fmla="val -22972"/>
              </a:avLst>
            </a:prstGeom>
            <a:noFill/>
            <a:ln w="95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i="1">
                  <a:cs typeface="+mn-cs"/>
                </a:rPr>
                <a:t>Complete field exclusion</a:t>
              </a:r>
              <a:endParaRPr lang="en-US">
                <a:cs typeface="+mn-cs"/>
              </a:endParaRPr>
            </a:p>
          </p:txBody>
        </p:sp>
      </p:grpSp>
      <p:sp>
        <p:nvSpPr>
          <p:cNvPr id="180498" name="Rectangle 274"/>
          <p:cNvSpPr>
            <a:spLocks noChangeArrowheads="1"/>
          </p:cNvSpPr>
          <p:nvPr/>
        </p:nvSpPr>
        <p:spPr bwMode="auto">
          <a:xfrm rot="-5400000">
            <a:off x="-539750" y="2816225"/>
            <a:ext cx="16573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sz="1600">
                <a:cs typeface="+mn-cs"/>
              </a:rPr>
              <a:t>superconducting</a:t>
            </a:r>
          </a:p>
        </p:txBody>
      </p:sp>
      <p:sp>
        <p:nvSpPr>
          <p:cNvPr id="180499" name="Rectangle 275"/>
          <p:cNvSpPr>
            <a:spLocks noChangeArrowheads="1"/>
          </p:cNvSpPr>
          <p:nvPr/>
        </p:nvSpPr>
        <p:spPr bwMode="auto">
          <a:xfrm rot="-5400000">
            <a:off x="-638969" y="5068094"/>
            <a:ext cx="18557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sz="1600">
                <a:cs typeface="+mn-cs"/>
              </a:rPr>
              <a:t>normal-conducting</a:t>
            </a:r>
          </a:p>
        </p:txBody>
      </p:sp>
      <p:grpSp>
        <p:nvGrpSpPr>
          <p:cNvPr id="7" name="Group 6"/>
          <p:cNvGrpSpPr/>
          <p:nvPr/>
        </p:nvGrpSpPr>
        <p:grpSpPr>
          <a:xfrm>
            <a:off x="3569283" y="4365104"/>
            <a:ext cx="5035165" cy="2304256"/>
            <a:chOff x="3569283" y="4365104"/>
            <a:chExt cx="5035165" cy="2304256"/>
          </a:xfrm>
        </p:grpSpPr>
        <p:pic>
          <p:nvPicPr>
            <p:cNvPr id="2" name="Picture 1" descr="fsuperconductiv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283" y="4911551"/>
              <a:ext cx="5035165" cy="1240548"/>
            </a:xfrm>
            <a:prstGeom prst="rect">
              <a:avLst/>
            </a:prstGeom>
          </p:spPr>
        </p:pic>
        <p:sp>
          <p:nvSpPr>
            <p:cNvPr id="3" name="TextBox 2"/>
            <p:cNvSpPr txBox="1"/>
            <p:nvPr/>
          </p:nvSpPr>
          <p:spPr>
            <a:xfrm>
              <a:off x="6804248" y="4911551"/>
              <a:ext cx="1682394" cy="830997"/>
            </a:xfrm>
            <a:prstGeom prst="rect">
              <a:avLst/>
            </a:prstGeom>
            <a:noFill/>
          </p:spPr>
          <p:txBody>
            <a:bodyPr wrap="square" rtlCol="0">
              <a:spAutoFit/>
            </a:bodyPr>
            <a:lstStyle/>
            <a:p>
              <a:r>
                <a:rPr lang="en-US" dirty="0">
                  <a:solidFill>
                    <a:schemeClr val="bg1"/>
                  </a:solidFill>
                </a:rPr>
                <a:t>Levitated magnet</a:t>
              </a:r>
            </a:p>
          </p:txBody>
        </p:sp>
        <p:sp>
          <p:nvSpPr>
            <p:cNvPr id="4" name="TextBox 3"/>
            <p:cNvSpPr txBox="1"/>
            <p:nvPr/>
          </p:nvSpPr>
          <p:spPr>
            <a:xfrm>
              <a:off x="4428609" y="6207695"/>
              <a:ext cx="3095719" cy="461665"/>
            </a:xfrm>
            <a:prstGeom prst="rect">
              <a:avLst/>
            </a:prstGeom>
            <a:noFill/>
          </p:spPr>
          <p:txBody>
            <a:bodyPr wrap="none" rtlCol="0">
              <a:spAutoFit/>
            </a:bodyPr>
            <a:lstStyle/>
            <a:p>
              <a:r>
                <a:rPr lang="en-US" dirty="0"/>
                <a:t>Superconducting disk</a:t>
              </a:r>
            </a:p>
          </p:txBody>
        </p:sp>
        <p:sp>
          <p:nvSpPr>
            <p:cNvPr id="6" name="TextBox 5"/>
            <p:cNvSpPr txBox="1"/>
            <p:nvPr/>
          </p:nvSpPr>
          <p:spPr>
            <a:xfrm>
              <a:off x="3835504" y="4365104"/>
              <a:ext cx="4357984" cy="461665"/>
            </a:xfrm>
            <a:prstGeom prst="rect">
              <a:avLst/>
            </a:prstGeom>
            <a:noFill/>
          </p:spPr>
          <p:txBody>
            <a:bodyPr wrap="none" rtlCol="0">
              <a:spAutoFit/>
            </a:bodyPr>
            <a:lstStyle/>
            <a:p>
              <a:r>
                <a:rPr lang="en-US" dirty="0">
                  <a:solidFill>
                    <a:srgbClr val="FF0000"/>
                  </a:solidFill>
                </a:rPr>
                <a:t>Example of magnetic levitation</a:t>
              </a:r>
            </a:p>
          </p:txBody>
        </p:sp>
      </p:grpSp>
      <p:grpSp>
        <p:nvGrpSpPr>
          <p:cNvPr id="11" name="Group 10"/>
          <p:cNvGrpSpPr/>
          <p:nvPr/>
        </p:nvGrpSpPr>
        <p:grpSpPr>
          <a:xfrm>
            <a:off x="6499249" y="116632"/>
            <a:ext cx="2619527" cy="1562690"/>
            <a:chOff x="6499249" y="116632"/>
            <a:chExt cx="2619527" cy="1562690"/>
          </a:xfrm>
        </p:grpSpPr>
        <p:sp>
          <p:nvSpPr>
            <p:cNvPr id="149" name="Rectangle 280"/>
            <p:cNvSpPr>
              <a:spLocks noChangeArrowheads="1"/>
            </p:cNvSpPr>
            <p:nvPr/>
          </p:nvSpPr>
          <p:spPr bwMode="auto">
            <a:xfrm>
              <a:off x="6499249" y="1340768"/>
              <a:ext cx="2619527"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sz="1600" dirty="0">
                  <a:cs typeface="+mn-cs"/>
                </a:rPr>
                <a:t>W. </a:t>
              </a:r>
              <a:r>
                <a:rPr lang="en-US" sz="1600" dirty="0" err="1">
                  <a:cs typeface="+mn-cs"/>
                </a:rPr>
                <a:t>Meissner</a:t>
              </a:r>
              <a:r>
                <a:rPr lang="en-US" sz="1600" dirty="0">
                  <a:cs typeface="+mn-cs"/>
                </a:rPr>
                <a:t>, R. </a:t>
              </a:r>
              <a:r>
                <a:rPr lang="en-US" sz="1600" dirty="0" err="1">
                  <a:cs typeface="+mn-cs"/>
                </a:rPr>
                <a:t>Ochsenfeld</a:t>
              </a:r>
              <a:endParaRPr lang="en-US" sz="1600" dirty="0">
                <a:cs typeface="+mn-cs"/>
              </a:endParaRPr>
            </a:p>
          </p:txBody>
        </p:sp>
        <p:pic>
          <p:nvPicPr>
            <p:cNvPr id="9" name="Picture 8" descr="inde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116632"/>
              <a:ext cx="971600" cy="1207935"/>
            </a:xfrm>
            <a:prstGeom prst="rect">
              <a:avLst/>
            </a:prstGeom>
          </p:spPr>
        </p:pic>
        <p:pic>
          <p:nvPicPr>
            <p:cNvPr id="10" name="Picture 9" descr="220px-Walther_Meissner.jpg"/>
            <p:cNvPicPr>
              <a:picLocks noChangeAspect="1"/>
            </p:cNvPicPr>
            <p:nvPr/>
          </p:nvPicPr>
          <p:blipFill rotWithShape="1">
            <a:blip r:embed="rId5">
              <a:extLst>
                <a:ext uri="{28A0092B-C50C-407E-A947-70E740481C1C}">
                  <a14:useLocalDpi xmlns:a14="http://schemas.microsoft.com/office/drawing/2010/main" val="0"/>
                </a:ext>
              </a:extLst>
            </a:blip>
            <a:srcRect b="19356"/>
            <a:stretch/>
          </p:blipFill>
          <p:spPr>
            <a:xfrm>
              <a:off x="6660232" y="116632"/>
              <a:ext cx="1152128" cy="1207860"/>
            </a:xfrm>
            <a:prstGeom prst="rect">
              <a:avLst/>
            </a:prstGeom>
          </p:spPr>
        </p:pic>
      </p:grpSp>
    </p:spTree>
    <p:extLst>
      <p:ext uri="{BB962C8B-B14F-4D97-AF65-F5344CB8AC3E}">
        <p14:creationId xmlns:p14="http://schemas.microsoft.com/office/powerpoint/2010/main" val="312269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en-US" i="1">
                <a:cs typeface="+mj-cs"/>
              </a:rPr>
              <a:t>Cooper</a:t>
            </a:r>
            <a:r>
              <a:rPr lang="en-US">
                <a:cs typeface="+mj-cs"/>
              </a:rPr>
              <a:t> Pairs</a:t>
            </a:r>
          </a:p>
        </p:txBody>
      </p:sp>
      <p:sp>
        <p:nvSpPr>
          <p:cNvPr id="191491" name="Rectangle 3"/>
          <p:cNvSpPr>
            <a:spLocks noGrp="1" noChangeArrowheads="1"/>
          </p:cNvSpPr>
          <p:nvPr>
            <p:ph type="body" idx="1"/>
          </p:nvPr>
        </p:nvSpPr>
        <p:spPr>
          <a:xfrm>
            <a:off x="152400" y="3962400"/>
            <a:ext cx="4114800" cy="2673350"/>
          </a:xfrm>
        </p:spPr>
        <p:txBody>
          <a:bodyPr>
            <a:normAutofit fontScale="92500" lnSpcReduction="10000"/>
          </a:bodyPr>
          <a:lstStyle/>
          <a:p>
            <a:pPr eaLnBrk="1" hangingPunct="1">
              <a:defRPr/>
            </a:pPr>
            <a:r>
              <a:rPr lang="en-US">
                <a:cs typeface="+mn-cs"/>
              </a:rPr>
              <a:t>Superconductor</a:t>
            </a:r>
          </a:p>
          <a:p>
            <a:pPr lvl="2" eaLnBrk="1" hangingPunct="1">
              <a:defRPr/>
            </a:pPr>
            <a:r>
              <a:rPr lang="en-US"/>
              <a:t>paired electrons forming a quasi particle in </a:t>
            </a:r>
            <a:r>
              <a:rPr lang="en-US" i="1"/>
              <a:t>condensed</a:t>
            </a:r>
            <a:r>
              <a:rPr lang="en-US"/>
              <a:t> state</a:t>
            </a:r>
          </a:p>
          <a:p>
            <a:pPr lvl="2" eaLnBrk="1" hangingPunct="1">
              <a:defRPr/>
            </a:pPr>
            <a:r>
              <a:rPr lang="en-US"/>
              <a:t>zero resistance because the scattering does not excite the quasi-particle </a:t>
            </a:r>
          </a:p>
        </p:txBody>
      </p:sp>
      <p:grpSp>
        <p:nvGrpSpPr>
          <p:cNvPr id="45059" name="Group 4"/>
          <p:cNvGrpSpPr>
            <a:grpSpLocks/>
          </p:cNvGrpSpPr>
          <p:nvPr/>
        </p:nvGrpSpPr>
        <p:grpSpPr bwMode="auto">
          <a:xfrm>
            <a:off x="4930775" y="1706563"/>
            <a:ext cx="3427413" cy="1803400"/>
            <a:chOff x="2962" y="1152"/>
            <a:chExt cx="2159" cy="1136"/>
          </a:xfrm>
        </p:grpSpPr>
        <p:sp>
          <p:nvSpPr>
            <p:cNvPr id="191493" name="Oval 5"/>
            <p:cNvSpPr>
              <a:spLocks noChangeArrowheads="1"/>
            </p:cNvSpPr>
            <p:nvPr/>
          </p:nvSpPr>
          <p:spPr bwMode="auto">
            <a:xfrm>
              <a:off x="3473" y="1152"/>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4" name="Oval 6"/>
            <p:cNvSpPr>
              <a:spLocks noChangeArrowheads="1"/>
            </p:cNvSpPr>
            <p:nvPr/>
          </p:nvSpPr>
          <p:spPr bwMode="auto">
            <a:xfrm>
              <a:off x="3984" y="1152"/>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5" name="Oval 7"/>
            <p:cNvSpPr>
              <a:spLocks noChangeArrowheads="1"/>
            </p:cNvSpPr>
            <p:nvPr/>
          </p:nvSpPr>
          <p:spPr bwMode="auto">
            <a:xfrm>
              <a:off x="4496" y="1152"/>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6" name="Oval 8"/>
            <p:cNvSpPr>
              <a:spLocks noChangeArrowheads="1"/>
            </p:cNvSpPr>
            <p:nvPr/>
          </p:nvSpPr>
          <p:spPr bwMode="auto">
            <a:xfrm>
              <a:off x="5007" y="1152"/>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7" name="Oval 9"/>
            <p:cNvSpPr>
              <a:spLocks noChangeArrowheads="1"/>
            </p:cNvSpPr>
            <p:nvPr/>
          </p:nvSpPr>
          <p:spPr bwMode="auto">
            <a:xfrm>
              <a:off x="2962" y="1152"/>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8" name="Oval 10"/>
            <p:cNvSpPr>
              <a:spLocks noChangeArrowheads="1"/>
            </p:cNvSpPr>
            <p:nvPr/>
          </p:nvSpPr>
          <p:spPr bwMode="auto">
            <a:xfrm>
              <a:off x="3473" y="149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499" name="Oval 11"/>
            <p:cNvSpPr>
              <a:spLocks noChangeArrowheads="1"/>
            </p:cNvSpPr>
            <p:nvPr/>
          </p:nvSpPr>
          <p:spPr bwMode="auto">
            <a:xfrm>
              <a:off x="3984" y="149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0" name="Oval 12"/>
            <p:cNvSpPr>
              <a:spLocks noChangeArrowheads="1"/>
            </p:cNvSpPr>
            <p:nvPr/>
          </p:nvSpPr>
          <p:spPr bwMode="auto">
            <a:xfrm>
              <a:off x="4496" y="149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1" name="Oval 13"/>
            <p:cNvSpPr>
              <a:spLocks noChangeArrowheads="1"/>
            </p:cNvSpPr>
            <p:nvPr/>
          </p:nvSpPr>
          <p:spPr bwMode="auto">
            <a:xfrm>
              <a:off x="5007" y="149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2" name="Oval 14"/>
            <p:cNvSpPr>
              <a:spLocks noChangeArrowheads="1"/>
            </p:cNvSpPr>
            <p:nvPr/>
          </p:nvSpPr>
          <p:spPr bwMode="auto">
            <a:xfrm>
              <a:off x="2962" y="149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3" name="Oval 15"/>
            <p:cNvSpPr>
              <a:spLocks noChangeArrowheads="1"/>
            </p:cNvSpPr>
            <p:nvPr/>
          </p:nvSpPr>
          <p:spPr bwMode="auto">
            <a:xfrm>
              <a:off x="3473" y="183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4" name="Oval 16"/>
            <p:cNvSpPr>
              <a:spLocks noChangeArrowheads="1"/>
            </p:cNvSpPr>
            <p:nvPr/>
          </p:nvSpPr>
          <p:spPr bwMode="auto">
            <a:xfrm>
              <a:off x="3984" y="183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5" name="Oval 17"/>
            <p:cNvSpPr>
              <a:spLocks noChangeArrowheads="1"/>
            </p:cNvSpPr>
            <p:nvPr/>
          </p:nvSpPr>
          <p:spPr bwMode="auto">
            <a:xfrm>
              <a:off x="4496" y="183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6" name="Oval 18"/>
            <p:cNvSpPr>
              <a:spLocks noChangeArrowheads="1"/>
            </p:cNvSpPr>
            <p:nvPr/>
          </p:nvSpPr>
          <p:spPr bwMode="auto">
            <a:xfrm>
              <a:off x="5007" y="183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7" name="Oval 19"/>
            <p:cNvSpPr>
              <a:spLocks noChangeArrowheads="1"/>
            </p:cNvSpPr>
            <p:nvPr/>
          </p:nvSpPr>
          <p:spPr bwMode="auto">
            <a:xfrm>
              <a:off x="2962" y="1833"/>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8" name="Oval 20"/>
            <p:cNvSpPr>
              <a:spLocks noChangeArrowheads="1"/>
            </p:cNvSpPr>
            <p:nvPr/>
          </p:nvSpPr>
          <p:spPr bwMode="auto">
            <a:xfrm>
              <a:off x="3473" y="2174"/>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09" name="Oval 21"/>
            <p:cNvSpPr>
              <a:spLocks noChangeArrowheads="1"/>
            </p:cNvSpPr>
            <p:nvPr/>
          </p:nvSpPr>
          <p:spPr bwMode="auto">
            <a:xfrm>
              <a:off x="3984" y="2174"/>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0" name="Oval 22"/>
            <p:cNvSpPr>
              <a:spLocks noChangeArrowheads="1"/>
            </p:cNvSpPr>
            <p:nvPr/>
          </p:nvSpPr>
          <p:spPr bwMode="auto">
            <a:xfrm>
              <a:off x="4496" y="2174"/>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1" name="Oval 23"/>
            <p:cNvSpPr>
              <a:spLocks noChangeArrowheads="1"/>
            </p:cNvSpPr>
            <p:nvPr/>
          </p:nvSpPr>
          <p:spPr bwMode="auto">
            <a:xfrm>
              <a:off x="5007" y="2174"/>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2" name="Oval 24"/>
            <p:cNvSpPr>
              <a:spLocks noChangeArrowheads="1"/>
            </p:cNvSpPr>
            <p:nvPr/>
          </p:nvSpPr>
          <p:spPr bwMode="auto">
            <a:xfrm>
              <a:off x="2962" y="2174"/>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sp>
        <p:nvSpPr>
          <p:cNvPr id="191513" name="Oval 25"/>
          <p:cNvSpPr>
            <a:spLocks noChangeArrowheads="1"/>
          </p:cNvSpPr>
          <p:nvPr/>
        </p:nvSpPr>
        <p:spPr bwMode="auto">
          <a:xfrm>
            <a:off x="4479925" y="1976438"/>
            <a:ext cx="90488" cy="90487"/>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45061" name="Group 26"/>
          <p:cNvGrpSpPr>
            <a:grpSpLocks/>
          </p:cNvGrpSpPr>
          <p:nvPr/>
        </p:nvGrpSpPr>
        <p:grpSpPr bwMode="auto">
          <a:xfrm>
            <a:off x="4953000" y="4197350"/>
            <a:ext cx="3427413" cy="1803400"/>
            <a:chOff x="2976" y="2688"/>
            <a:chExt cx="2159" cy="1136"/>
          </a:xfrm>
        </p:grpSpPr>
        <p:sp>
          <p:nvSpPr>
            <p:cNvPr id="191515" name="Oval 27"/>
            <p:cNvSpPr>
              <a:spLocks noChangeArrowheads="1"/>
            </p:cNvSpPr>
            <p:nvPr/>
          </p:nvSpPr>
          <p:spPr bwMode="auto">
            <a:xfrm>
              <a:off x="3487" y="268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6" name="Oval 28"/>
            <p:cNvSpPr>
              <a:spLocks noChangeArrowheads="1"/>
            </p:cNvSpPr>
            <p:nvPr/>
          </p:nvSpPr>
          <p:spPr bwMode="auto">
            <a:xfrm>
              <a:off x="3999" y="268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7" name="Oval 29"/>
            <p:cNvSpPr>
              <a:spLocks noChangeArrowheads="1"/>
            </p:cNvSpPr>
            <p:nvPr/>
          </p:nvSpPr>
          <p:spPr bwMode="auto">
            <a:xfrm>
              <a:off x="4510" y="268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8" name="Oval 30"/>
            <p:cNvSpPr>
              <a:spLocks noChangeArrowheads="1"/>
            </p:cNvSpPr>
            <p:nvPr/>
          </p:nvSpPr>
          <p:spPr bwMode="auto">
            <a:xfrm>
              <a:off x="5021" y="268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19" name="Oval 31"/>
            <p:cNvSpPr>
              <a:spLocks noChangeArrowheads="1"/>
            </p:cNvSpPr>
            <p:nvPr/>
          </p:nvSpPr>
          <p:spPr bwMode="auto">
            <a:xfrm>
              <a:off x="2976" y="268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0" name="Oval 32"/>
            <p:cNvSpPr>
              <a:spLocks noChangeArrowheads="1"/>
            </p:cNvSpPr>
            <p:nvPr/>
          </p:nvSpPr>
          <p:spPr bwMode="auto">
            <a:xfrm>
              <a:off x="3487" y="302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1" name="Oval 33"/>
            <p:cNvSpPr>
              <a:spLocks noChangeArrowheads="1"/>
            </p:cNvSpPr>
            <p:nvPr/>
          </p:nvSpPr>
          <p:spPr bwMode="auto">
            <a:xfrm>
              <a:off x="3999" y="302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2" name="Oval 34"/>
            <p:cNvSpPr>
              <a:spLocks noChangeArrowheads="1"/>
            </p:cNvSpPr>
            <p:nvPr/>
          </p:nvSpPr>
          <p:spPr bwMode="auto">
            <a:xfrm>
              <a:off x="4510" y="302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3" name="Oval 35"/>
            <p:cNvSpPr>
              <a:spLocks noChangeArrowheads="1"/>
            </p:cNvSpPr>
            <p:nvPr/>
          </p:nvSpPr>
          <p:spPr bwMode="auto">
            <a:xfrm>
              <a:off x="5021" y="302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4" name="Oval 36"/>
            <p:cNvSpPr>
              <a:spLocks noChangeArrowheads="1"/>
            </p:cNvSpPr>
            <p:nvPr/>
          </p:nvSpPr>
          <p:spPr bwMode="auto">
            <a:xfrm>
              <a:off x="2976" y="3028"/>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5" name="Oval 37"/>
            <p:cNvSpPr>
              <a:spLocks noChangeArrowheads="1"/>
            </p:cNvSpPr>
            <p:nvPr/>
          </p:nvSpPr>
          <p:spPr bwMode="auto">
            <a:xfrm>
              <a:off x="3487" y="3369"/>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6" name="Oval 38"/>
            <p:cNvSpPr>
              <a:spLocks noChangeArrowheads="1"/>
            </p:cNvSpPr>
            <p:nvPr/>
          </p:nvSpPr>
          <p:spPr bwMode="auto">
            <a:xfrm>
              <a:off x="3999" y="3369"/>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7" name="Oval 39"/>
            <p:cNvSpPr>
              <a:spLocks noChangeArrowheads="1"/>
            </p:cNvSpPr>
            <p:nvPr/>
          </p:nvSpPr>
          <p:spPr bwMode="auto">
            <a:xfrm>
              <a:off x="4510" y="3369"/>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8" name="Oval 40"/>
            <p:cNvSpPr>
              <a:spLocks noChangeArrowheads="1"/>
            </p:cNvSpPr>
            <p:nvPr/>
          </p:nvSpPr>
          <p:spPr bwMode="auto">
            <a:xfrm>
              <a:off x="5021" y="3369"/>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29" name="Oval 41"/>
            <p:cNvSpPr>
              <a:spLocks noChangeArrowheads="1"/>
            </p:cNvSpPr>
            <p:nvPr/>
          </p:nvSpPr>
          <p:spPr bwMode="auto">
            <a:xfrm>
              <a:off x="2976" y="3369"/>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0" name="Oval 42"/>
            <p:cNvSpPr>
              <a:spLocks noChangeArrowheads="1"/>
            </p:cNvSpPr>
            <p:nvPr/>
          </p:nvSpPr>
          <p:spPr bwMode="auto">
            <a:xfrm>
              <a:off x="3487" y="3710"/>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1" name="Oval 43"/>
            <p:cNvSpPr>
              <a:spLocks noChangeArrowheads="1"/>
            </p:cNvSpPr>
            <p:nvPr/>
          </p:nvSpPr>
          <p:spPr bwMode="auto">
            <a:xfrm>
              <a:off x="3999" y="3710"/>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2" name="Oval 44"/>
            <p:cNvSpPr>
              <a:spLocks noChangeArrowheads="1"/>
            </p:cNvSpPr>
            <p:nvPr/>
          </p:nvSpPr>
          <p:spPr bwMode="auto">
            <a:xfrm>
              <a:off x="4510" y="3710"/>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3" name="Oval 45"/>
            <p:cNvSpPr>
              <a:spLocks noChangeArrowheads="1"/>
            </p:cNvSpPr>
            <p:nvPr/>
          </p:nvSpPr>
          <p:spPr bwMode="auto">
            <a:xfrm>
              <a:off x="5021" y="3710"/>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4" name="Oval 46"/>
            <p:cNvSpPr>
              <a:spLocks noChangeArrowheads="1"/>
            </p:cNvSpPr>
            <p:nvPr/>
          </p:nvSpPr>
          <p:spPr bwMode="auto">
            <a:xfrm>
              <a:off x="2976" y="3710"/>
              <a:ext cx="114" cy="114"/>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5062" name="Group 47"/>
          <p:cNvGrpSpPr>
            <a:grpSpLocks/>
          </p:cNvGrpSpPr>
          <p:nvPr/>
        </p:nvGrpSpPr>
        <p:grpSpPr bwMode="auto">
          <a:xfrm>
            <a:off x="4502150" y="4441825"/>
            <a:ext cx="90488" cy="1352550"/>
            <a:chOff x="2692" y="2842"/>
            <a:chExt cx="57" cy="852"/>
          </a:xfrm>
        </p:grpSpPr>
        <p:sp>
          <p:nvSpPr>
            <p:cNvPr id="191536" name="Oval 48"/>
            <p:cNvSpPr>
              <a:spLocks noChangeArrowheads="1"/>
            </p:cNvSpPr>
            <p:nvPr/>
          </p:nvSpPr>
          <p:spPr bwMode="auto">
            <a:xfrm>
              <a:off x="2692" y="2842"/>
              <a:ext cx="57" cy="57"/>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7" name="Oval 49"/>
            <p:cNvSpPr>
              <a:spLocks noChangeArrowheads="1"/>
            </p:cNvSpPr>
            <p:nvPr/>
          </p:nvSpPr>
          <p:spPr bwMode="auto">
            <a:xfrm>
              <a:off x="2692" y="3637"/>
              <a:ext cx="57" cy="57"/>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sp>
        <p:nvSpPr>
          <p:cNvPr id="191538" name="Line 50"/>
          <p:cNvSpPr>
            <a:spLocks noChangeShapeType="1"/>
          </p:cNvSpPr>
          <p:nvPr/>
        </p:nvSpPr>
        <p:spPr bwMode="auto">
          <a:xfrm>
            <a:off x="4548188" y="4587875"/>
            <a:ext cx="0" cy="1068388"/>
          </a:xfrm>
          <a:prstGeom prst="line">
            <a:avLst/>
          </a:prstGeom>
          <a:noFill/>
          <a:ln w="28575" cap="rnd">
            <a:solidFill>
              <a:srgbClr val="FF00FF"/>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39" name="AutoShape 51"/>
          <p:cNvSpPr>
            <a:spLocks noChangeArrowheads="1"/>
          </p:cNvSpPr>
          <p:nvPr/>
        </p:nvSpPr>
        <p:spPr bwMode="auto">
          <a:xfrm>
            <a:off x="5562600" y="2087563"/>
            <a:ext cx="609600" cy="304800"/>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40" name="AutoShape 52"/>
          <p:cNvSpPr>
            <a:spLocks noChangeArrowheads="1"/>
          </p:cNvSpPr>
          <p:nvPr/>
        </p:nvSpPr>
        <p:spPr bwMode="auto">
          <a:xfrm>
            <a:off x="7162800" y="1782763"/>
            <a:ext cx="609600" cy="304800"/>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41" name="AutoShape 53"/>
          <p:cNvSpPr>
            <a:spLocks noChangeArrowheads="1"/>
          </p:cNvSpPr>
          <p:nvPr/>
        </p:nvSpPr>
        <p:spPr bwMode="auto">
          <a:xfrm>
            <a:off x="8077200" y="2620963"/>
            <a:ext cx="609600" cy="304800"/>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42" name="Line 54"/>
          <p:cNvSpPr>
            <a:spLocks noChangeShapeType="1"/>
          </p:cNvSpPr>
          <p:nvPr/>
        </p:nvSpPr>
        <p:spPr bwMode="auto">
          <a:xfrm flipV="1">
            <a:off x="5922963" y="1885950"/>
            <a:ext cx="1533525" cy="361950"/>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43" name="Line 55"/>
          <p:cNvSpPr>
            <a:spLocks noChangeShapeType="1"/>
          </p:cNvSpPr>
          <p:nvPr/>
        </p:nvSpPr>
        <p:spPr bwMode="auto">
          <a:xfrm>
            <a:off x="4660900" y="2066925"/>
            <a:ext cx="1082675" cy="180975"/>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44" name="Line 56"/>
          <p:cNvSpPr>
            <a:spLocks noChangeShapeType="1"/>
          </p:cNvSpPr>
          <p:nvPr/>
        </p:nvSpPr>
        <p:spPr bwMode="auto">
          <a:xfrm>
            <a:off x="7545388" y="1885950"/>
            <a:ext cx="812800" cy="812800"/>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nvGrpSpPr>
          <p:cNvPr id="45070" name="Group 57"/>
          <p:cNvGrpSpPr>
            <a:grpSpLocks/>
          </p:cNvGrpSpPr>
          <p:nvPr/>
        </p:nvGrpSpPr>
        <p:grpSpPr bwMode="auto">
          <a:xfrm>
            <a:off x="5638800" y="4578350"/>
            <a:ext cx="609600" cy="1066800"/>
            <a:chOff x="3408" y="2928"/>
            <a:chExt cx="384" cy="672"/>
          </a:xfrm>
        </p:grpSpPr>
        <p:sp>
          <p:nvSpPr>
            <p:cNvPr id="191546" name="AutoShape 58"/>
            <p:cNvSpPr>
              <a:spLocks noChangeArrowheads="1"/>
            </p:cNvSpPr>
            <p:nvPr/>
          </p:nvSpPr>
          <p:spPr bwMode="auto">
            <a:xfrm>
              <a:off x="3408" y="2928"/>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47" name="AutoShape 59"/>
            <p:cNvSpPr>
              <a:spLocks noChangeArrowheads="1"/>
            </p:cNvSpPr>
            <p:nvPr/>
          </p:nvSpPr>
          <p:spPr bwMode="auto">
            <a:xfrm>
              <a:off x="3408" y="3408"/>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5071" name="Group 60"/>
          <p:cNvGrpSpPr>
            <a:grpSpLocks/>
          </p:cNvGrpSpPr>
          <p:nvPr/>
        </p:nvGrpSpPr>
        <p:grpSpPr bwMode="auto">
          <a:xfrm>
            <a:off x="7086600" y="4197350"/>
            <a:ext cx="762000" cy="1752600"/>
            <a:chOff x="4320" y="2688"/>
            <a:chExt cx="480" cy="1104"/>
          </a:xfrm>
        </p:grpSpPr>
        <p:sp>
          <p:nvSpPr>
            <p:cNvPr id="191549" name="AutoShape 61"/>
            <p:cNvSpPr>
              <a:spLocks noChangeArrowheads="1"/>
            </p:cNvSpPr>
            <p:nvPr/>
          </p:nvSpPr>
          <p:spPr bwMode="auto">
            <a:xfrm>
              <a:off x="4416" y="2688"/>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50" name="AutoShape 62"/>
            <p:cNvSpPr>
              <a:spLocks noChangeArrowheads="1"/>
            </p:cNvSpPr>
            <p:nvPr/>
          </p:nvSpPr>
          <p:spPr bwMode="auto">
            <a:xfrm>
              <a:off x="4320" y="3600"/>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5072" name="Group 63"/>
          <p:cNvGrpSpPr>
            <a:grpSpLocks/>
          </p:cNvGrpSpPr>
          <p:nvPr/>
        </p:nvGrpSpPr>
        <p:grpSpPr bwMode="auto">
          <a:xfrm>
            <a:off x="8077200" y="4806950"/>
            <a:ext cx="609600" cy="609600"/>
            <a:chOff x="4944" y="3072"/>
            <a:chExt cx="384" cy="384"/>
          </a:xfrm>
        </p:grpSpPr>
        <p:sp>
          <p:nvSpPr>
            <p:cNvPr id="191552" name="AutoShape 64"/>
            <p:cNvSpPr>
              <a:spLocks noChangeArrowheads="1"/>
            </p:cNvSpPr>
            <p:nvPr/>
          </p:nvSpPr>
          <p:spPr bwMode="auto">
            <a:xfrm>
              <a:off x="4944" y="3264"/>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53" name="AutoShape 65"/>
            <p:cNvSpPr>
              <a:spLocks noChangeArrowheads="1"/>
            </p:cNvSpPr>
            <p:nvPr/>
          </p:nvSpPr>
          <p:spPr bwMode="auto">
            <a:xfrm>
              <a:off x="4944" y="3072"/>
              <a:ext cx="384" cy="192"/>
            </a:xfrm>
            <a:prstGeom prst="irregularSeal1">
              <a:avLst/>
            </a:prstGeom>
            <a:solidFill>
              <a:srgbClr val="FFFF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5073" name="Group 66"/>
          <p:cNvGrpSpPr>
            <a:grpSpLocks/>
          </p:cNvGrpSpPr>
          <p:nvPr/>
        </p:nvGrpSpPr>
        <p:grpSpPr bwMode="auto">
          <a:xfrm>
            <a:off x="4683125" y="4557713"/>
            <a:ext cx="1082675" cy="1147762"/>
            <a:chOff x="2806" y="2915"/>
            <a:chExt cx="682" cy="723"/>
          </a:xfrm>
        </p:grpSpPr>
        <p:sp>
          <p:nvSpPr>
            <p:cNvPr id="191555" name="Line 67"/>
            <p:cNvSpPr>
              <a:spLocks noChangeShapeType="1"/>
            </p:cNvSpPr>
            <p:nvPr/>
          </p:nvSpPr>
          <p:spPr bwMode="auto">
            <a:xfrm>
              <a:off x="2806" y="2915"/>
              <a:ext cx="682" cy="114"/>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56" name="Line 68"/>
            <p:cNvSpPr>
              <a:spLocks noChangeShapeType="1"/>
            </p:cNvSpPr>
            <p:nvPr/>
          </p:nvSpPr>
          <p:spPr bwMode="auto">
            <a:xfrm flipV="1">
              <a:off x="2806" y="3524"/>
              <a:ext cx="682" cy="114"/>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5074" name="Group 69"/>
          <p:cNvGrpSpPr>
            <a:grpSpLocks/>
          </p:cNvGrpSpPr>
          <p:nvPr/>
        </p:nvGrpSpPr>
        <p:grpSpPr bwMode="auto">
          <a:xfrm>
            <a:off x="5764213" y="4376738"/>
            <a:ext cx="1714500" cy="1492250"/>
            <a:chOff x="3487" y="2801"/>
            <a:chExt cx="1080" cy="940"/>
          </a:xfrm>
        </p:grpSpPr>
        <p:sp>
          <p:nvSpPr>
            <p:cNvPr id="191558" name="Line 70"/>
            <p:cNvSpPr>
              <a:spLocks noChangeShapeType="1"/>
            </p:cNvSpPr>
            <p:nvPr/>
          </p:nvSpPr>
          <p:spPr bwMode="auto">
            <a:xfrm flipV="1">
              <a:off x="3601" y="2801"/>
              <a:ext cx="966" cy="228"/>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59" name="Line 71"/>
            <p:cNvSpPr>
              <a:spLocks noChangeShapeType="1"/>
            </p:cNvSpPr>
            <p:nvPr/>
          </p:nvSpPr>
          <p:spPr bwMode="auto">
            <a:xfrm>
              <a:off x="3487" y="3524"/>
              <a:ext cx="936" cy="217"/>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5075" name="Group 72"/>
          <p:cNvGrpSpPr>
            <a:grpSpLocks/>
          </p:cNvGrpSpPr>
          <p:nvPr/>
        </p:nvGrpSpPr>
        <p:grpSpPr bwMode="auto">
          <a:xfrm>
            <a:off x="7478713" y="4376738"/>
            <a:ext cx="901700" cy="1417637"/>
            <a:chOff x="4567" y="2801"/>
            <a:chExt cx="568" cy="893"/>
          </a:xfrm>
        </p:grpSpPr>
        <p:sp>
          <p:nvSpPr>
            <p:cNvPr id="191561" name="Line 73"/>
            <p:cNvSpPr>
              <a:spLocks noChangeShapeType="1"/>
            </p:cNvSpPr>
            <p:nvPr/>
          </p:nvSpPr>
          <p:spPr bwMode="auto">
            <a:xfrm>
              <a:off x="4623" y="2801"/>
              <a:ext cx="512" cy="512"/>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62" name="Line 74"/>
            <p:cNvSpPr>
              <a:spLocks noChangeShapeType="1"/>
            </p:cNvSpPr>
            <p:nvPr/>
          </p:nvSpPr>
          <p:spPr bwMode="auto">
            <a:xfrm flipV="1">
              <a:off x="4567" y="3183"/>
              <a:ext cx="511" cy="511"/>
            </a:xfrm>
            <a:prstGeom prst="line">
              <a:avLst/>
            </a:prstGeom>
            <a:noFill/>
            <a:ln w="9525">
              <a:solidFill>
                <a:srgbClr val="0000FF"/>
              </a:solidFill>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sp>
        <p:nvSpPr>
          <p:cNvPr id="191563" name="Line 75"/>
          <p:cNvSpPr>
            <a:spLocks noChangeShapeType="1"/>
          </p:cNvSpPr>
          <p:nvPr/>
        </p:nvSpPr>
        <p:spPr bwMode="auto">
          <a:xfrm flipV="1">
            <a:off x="4419600" y="5035550"/>
            <a:ext cx="4419600" cy="76200"/>
          </a:xfrm>
          <a:prstGeom prst="line">
            <a:avLst/>
          </a:prstGeom>
          <a:noFill/>
          <a:ln w="25400">
            <a:solidFill>
              <a:srgbClr val="0000FF"/>
            </a:solidFill>
            <a:prstDash val="dash"/>
            <a:round/>
            <a:headEnd type="non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64" name="Line 76"/>
          <p:cNvSpPr>
            <a:spLocks noChangeShapeType="1"/>
          </p:cNvSpPr>
          <p:nvPr/>
        </p:nvSpPr>
        <p:spPr bwMode="auto">
          <a:xfrm flipH="1">
            <a:off x="7467600" y="4425950"/>
            <a:ext cx="0" cy="1371600"/>
          </a:xfrm>
          <a:prstGeom prst="line">
            <a:avLst/>
          </a:prstGeom>
          <a:noFill/>
          <a:ln w="28575" cap="rnd">
            <a:solidFill>
              <a:srgbClr val="FF00FF"/>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65" name="Line 77"/>
          <p:cNvSpPr>
            <a:spLocks noChangeShapeType="1"/>
          </p:cNvSpPr>
          <p:nvPr/>
        </p:nvSpPr>
        <p:spPr bwMode="auto">
          <a:xfrm flipH="1">
            <a:off x="5867400" y="4806950"/>
            <a:ext cx="0" cy="609600"/>
          </a:xfrm>
          <a:prstGeom prst="line">
            <a:avLst/>
          </a:prstGeom>
          <a:noFill/>
          <a:ln w="28575" cap="rnd">
            <a:solidFill>
              <a:srgbClr val="FF00FF"/>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66" name="Line 78"/>
          <p:cNvSpPr>
            <a:spLocks noChangeShapeType="1"/>
          </p:cNvSpPr>
          <p:nvPr/>
        </p:nvSpPr>
        <p:spPr bwMode="auto">
          <a:xfrm flipH="1">
            <a:off x="8382000" y="4883150"/>
            <a:ext cx="0" cy="381000"/>
          </a:xfrm>
          <a:prstGeom prst="line">
            <a:avLst/>
          </a:prstGeom>
          <a:noFill/>
          <a:ln w="28575" cap="rnd">
            <a:solidFill>
              <a:srgbClr val="FF00FF"/>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1567" name="Oval 79"/>
          <p:cNvSpPr>
            <a:spLocks noChangeArrowheads="1"/>
          </p:cNvSpPr>
          <p:nvPr/>
        </p:nvSpPr>
        <p:spPr bwMode="auto">
          <a:xfrm>
            <a:off x="4394200" y="4959350"/>
            <a:ext cx="304800" cy="304800"/>
          </a:xfrm>
          <a:prstGeom prst="ellipse">
            <a:avLst/>
          </a:prstGeom>
          <a:solidFill>
            <a:srgbClr val="0000FF">
              <a:alpha val="50000"/>
            </a:srgbClr>
          </a:solidFill>
          <a:ln w="9525">
            <a:solidFill>
              <a:srgbClr val="0000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81" name="Rectangle 80"/>
          <p:cNvSpPr>
            <a:spLocks noChangeArrowheads="1"/>
          </p:cNvSpPr>
          <p:nvPr/>
        </p:nvSpPr>
        <p:spPr bwMode="auto">
          <a:xfrm>
            <a:off x="152400" y="1878013"/>
            <a:ext cx="3911600" cy="173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l">
              <a:spcBef>
                <a:spcPct val="20000"/>
              </a:spcBef>
              <a:buClr>
                <a:schemeClr val="folHlink"/>
              </a:buClr>
              <a:buSzPct val="60000"/>
              <a:buFont typeface="Wingdings" charset="0"/>
              <a:buChar char="n"/>
            </a:pPr>
            <a:r>
              <a:rPr lang="en-US" sz="2800"/>
              <a:t>Normal conductor</a:t>
            </a:r>
          </a:p>
          <a:p>
            <a:pPr marL="1143000" lvl="2" indent="-228600" algn="l">
              <a:spcBef>
                <a:spcPct val="20000"/>
              </a:spcBef>
              <a:buClr>
                <a:schemeClr val="folHlink"/>
              </a:buClr>
              <a:buSzPct val="50000"/>
              <a:buFont typeface="Wingdings" charset="0"/>
              <a:buChar char="n"/>
            </a:pPr>
            <a:r>
              <a:rPr lang="en-US" sz="2000"/>
              <a:t>scattering of e</a:t>
            </a:r>
            <a:r>
              <a:rPr lang="en-US" sz="2000" baseline="30000"/>
              <a:t>-</a:t>
            </a:r>
          </a:p>
          <a:p>
            <a:pPr marL="1143000" lvl="2" indent="-228600" algn="l">
              <a:spcBef>
                <a:spcPct val="20000"/>
              </a:spcBef>
              <a:buClr>
                <a:schemeClr val="folHlink"/>
              </a:buClr>
              <a:buSzPct val="50000"/>
              <a:buFont typeface="Wingdings" charset="0"/>
              <a:buChar char="n"/>
            </a:pPr>
            <a:r>
              <a:rPr lang="en-US" sz="2000"/>
              <a:t>finite resistance due to energy dissipation</a:t>
            </a:r>
          </a:p>
        </p:txBody>
      </p:sp>
      <p:pic>
        <p:nvPicPr>
          <p:cNvPr id="45082" name="Picture 81"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47625"/>
            <a:ext cx="887413"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83" name="Picture 82" descr="fig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363" y="38100"/>
            <a:ext cx="903287"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84" name="Picture 83" descr="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388" y="49213"/>
            <a:ext cx="887412"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1572" name="Rectangle 84"/>
          <p:cNvSpPr>
            <a:spLocks noChangeArrowheads="1"/>
          </p:cNvSpPr>
          <p:nvPr/>
        </p:nvSpPr>
        <p:spPr bwMode="auto">
          <a:xfrm>
            <a:off x="6149975" y="1263650"/>
            <a:ext cx="2998788" cy="3365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eaLnBrk="0" hangingPunct="0">
              <a:spcBef>
                <a:spcPct val="50000"/>
              </a:spcBef>
              <a:defRPr/>
            </a:pPr>
            <a:r>
              <a:rPr lang="en-US" sz="1600">
                <a:cs typeface="+mn-cs"/>
              </a:rPr>
              <a:t>Bardeen, Cooper and Schrieffer</a:t>
            </a:r>
          </a:p>
        </p:txBody>
      </p:sp>
      <p:sp>
        <p:nvSpPr>
          <p:cNvPr id="191573" name="Rectangle 85"/>
          <p:cNvSpPr>
            <a:spLocks noChangeArrowheads="1"/>
          </p:cNvSpPr>
          <p:nvPr/>
        </p:nvSpPr>
        <p:spPr bwMode="auto">
          <a:xfrm>
            <a:off x="4191000" y="3505200"/>
            <a:ext cx="4800600"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l">
              <a:defRPr/>
            </a:pPr>
            <a:r>
              <a:rPr lang="en-US" sz="1200" i="1">
                <a:cs typeface="+mn-cs"/>
              </a:rPr>
              <a:t>Proper physics</a:t>
            </a:r>
            <a:r>
              <a:rPr lang="en-US" sz="1200">
                <a:cs typeface="+mn-cs"/>
              </a:rPr>
              <a:t>: a gas of Fermions. The conduction electrons at the Fermi surface have large energy (few eV) and interact with lattice defects, displacements or thermal excitations (hence </a:t>
            </a:r>
            <a:r>
              <a:rPr lang="en-US" sz="1200">
                <a:latin typeface="Symbol" charset="0"/>
                <a:cs typeface="+mn-cs"/>
                <a:sym typeface="Symbol" charset="0"/>
              </a:rPr>
              <a:t></a:t>
            </a:r>
            <a:r>
              <a:rPr lang="en-US" sz="1200">
                <a:cs typeface="+mn-cs"/>
              </a:rPr>
              <a:t>(T))</a:t>
            </a:r>
          </a:p>
        </p:txBody>
      </p:sp>
      <p:sp>
        <p:nvSpPr>
          <p:cNvPr id="191574" name="Rectangle 86"/>
          <p:cNvSpPr>
            <a:spLocks noChangeArrowheads="1"/>
          </p:cNvSpPr>
          <p:nvPr/>
        </p:nvSpPr>
        <p:spPr bwMode="auto">
          <a:xfrm>
            <a:off x="4267200" y="5975350"/>
            <a:ext cx="4800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l">
              <a:defRPr/>
            </a:pPr>
            <a:r>
              <a:rPr lang="en-US" sz="1200" i="1">
                <a:cs typeface="+mn-cs"/>
              </a:rPr>
              <a:t>Proper physics</a:t>
            </a:r>
            <a:r>
              <a:rPr lang="en-US" sz="1200">
                <a:cs typeface="+mn-cs"/>
              </a:rPr>
              <a:t>: paired electrons in the vicinity of the Fermi surface, with opposite momentum and spin (bosons with zero spin). The binding energy introduces a small energy gap between paired and unpaired state. An external electric field makes the pair drift.</a:t>
            </a:r>
          </a:p>
        </p:txBody>
      </p:sp>
    </p:spTree>
    <p:extLst>
      <p:ext uri="{BB962C8B-B14F-4D97-AF65-F5344CB8AC3E}">
        <p14:creationId xmlns:p14="http://schemas.microsoft.com/office/powerpoint/2010/main" val="37456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4689475" y="1740879"/>
            <a:ext cx="2795588" cy="1173162"/>
            <a:chOff x="2954" y="1477"/>
            <a:chExt cx="1761" cy="739"/>
          </a:xfrm>
        </p:grpSpPr>
        <p:grpSp>
          <p:nvGrpSpPr>
            <p:cNvPr id="47182" name="Group 3"/>
            <p:cNvGrpSpPr>
              <a:grpSpLocks/>
            </p:cNvGrpSpPr>
            <p:nvPr/>
          </p:nvGrpSpPr>
          <p:grpSpPr bwMode="auto">
            <a:xfrm>
              <a:off x="3578" y="1477"/>
              <a:ext cx="1137" cy="739"/>
              <a:chOff x="3578" y="1477"/>
              <a:chExt cx="1137" cy="739"/>
            </a:xfrm>
          </p:grpSpPr>
          <p:sp>
            <p:nvSpPr>
              <p:cNvPr id="192516" name="Oval 4"/>
              <p:cNvSpPr>
                <a:spLocks noChangeArrowheads="1"/>
              </p:cNvSpPr>
              <p:nvPr/>
            </p:nvSpPr>
            <p:spPr bwMode="auto">
              <a:xfrm>
                <a:off x="3578" y="1477"/>
                <a:ext cx="1137" cy="739"/>
              </a:xfrm>
              <a:prstGeom prst="ellipse">
                <a:avLst/>
              </a:prstGeom>
              <a:solidFill>
                <a:srgbClr val="DFDFD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17" name="Oval 5"/>
              <p:cNvSpPr>
                <a:spLocks noChangeArrowheads="1"/>
              </p:cNvSpPr>
              <p:nvPr/>
            </p:nvSpPr>
            <p:spPr bwMode="auto">
              <a:xfrm>
                <a:off x="3749" y="1534"/>
                <a:ext cx="909" cy="595"/>
              </a:xfrm>
              <a:prstGeom prst="ellipse">
                <a:avLst/>
              </a:prstGeom>
              <a:solidFill>
                <a:srgbClr val="BFBFB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18" name="Oval 6"/>
              <p:cNvSpPr>
                <a:spLocks noChangeArrowheads="1"/>
              </p:cNvSpPr>
              <p:nvPr/>
            </p:nvSpPr>
            <p:spPr bwMode="auto">
              <a:xfrm>
                <a:off x="4033" y="1648"/>
                <a:ext cx="568" cy="398"/>
              </a:xfrm>
              <a:prstGeom prst="ellipse">
                <a:avLst/>
              </a:prstGeom>
              <a:solidFill>
                <a:srgbClr val="A6A6A6"/>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7183" name="Group 7"/>
            <p:cNvGrpSpPr>
              <a:grpSpLocks/>
            </p:cNvGrpSpPr>
            <p:nvPr/>
          </p:nvGrpSpPr>
          <p:grpSpPr bwMode="auto">
            <a:xfrm>
              <a:off x="4033" y="1818"/>
              <a:ext cx="341" cy="58"/>
              <a:chOff x="4033" y="1818"/>
              <a:chExt cx="341" cy="58"/>
            </a:xfrm>
          </p:grpSpPr>
          <p:sp>
            <p:nvSpPr>
              <p:cNvPr id="192520" name="Oval 8"/>
              <p:cNvSpPr>
                <a:spLocks noChangeArrowheads="1"/>
              </p:cNvSpPr>
              <p:nvPr/>
            </p:nvSpPr>
            <p:spPr bwMode="auto">
              <a:xfrm>
                <a:off x="4317" y="1818"/>
                <a:ext cx="57" cy="5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21" name="Line 9"/>
              <p:cNvSpPr>
                <a:spLocks noChangeShapeType="1"/>
              </p:cNvSpPr>
              <p:nvPr/>
            </p:nvSpPr>
            <p:spPr bwMode="auto">
              <a:xfrm flipH="1">
                <a:off x="4146" y="1818"/>
                <a:ext cx="171" cy="1"/>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22" name="Line 10"/>
              <p:cNvSpPr>
                <a:spLocks noChangeShapeType="1"/>
              </p:cNvSpPr>
              <p:nvPr/>
            </p:nvSpPr>
            <p:spPr bwMode="auto">
              <a:xfrm flipH="1">
                <a:off x="4033" y="1875"/>
                <a:ext cx="284" cy="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7184" name="Group 11"/>
            <p:cNvGrpSpPr>
              <a:grpSpLocks/>
            </p:cNvGrpSpPr>
            <p:nvPr/>
          </p:nvGrpSpPr>
          <p:grpSpPr bwMode="auto">
            <a:xfrm>
              <a:off x="2954" y="1818"/>
              <a:ext cx="341" cy="57"/>
              <a:chOff x="2954" y="1818"/>
              <a:chExt cx="341" cy="57"/>
            </a:xfrm>
          </p:grpSpPr>
          <p:sp>
            <p:nvSpPr>
              <p:cNvPr id="192524" name="Oval 12"/>
              <p:cNvSpPr>
                <a:spLocks noChangeArrowheads="1"/>
              </p:cNvSpPr>
              <p:nvPr/>
            </p:nvSpPr>
            <p:spPr bwMode="auto">
              <a:xfrm>
                <a:off x="3238" y="1818"/>
                <a:ext cx="57" cy="57"/>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25" name="Line 13"/>
              <p:cNvSpPr>
                <a:spLocks noChangeShapeType="1"/>
              </p:cNvSpPr>
              <p:nvPr/>
            </p:nvSpPr>
            <p:spPr bwMode="auto">
              <a:xfrm flipH="1">
                <a:off x="3067" y="1818"/>
                <a:ext cx="171" cy="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26" name="Line 14"/>
              <p:cNvSpPr>
                <a:spLocks noChangeShapeType="1"/>
              </p:cNvSpPr>
              <p:nvPr/>
            </p:nvSpPr>
            <p:spPr bwMode="auto">
              <a:xfrm flipH="1">
                <a:off x="2954" y="1874"/>
                <a:ext cx="284" cy="1"/>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grpSp>
        <p:nvGrpSpPr>
          <p:cNvPr id="47106" name="Group 15"/>
          <p:cNvGrpSpPr>
            <a:grpSpLocks/>
          </p:cNvGrpSpPr>
          <p:nvPr/>
        </p:nvGrpSpPr>
        <p:grpSpPr bwMode="auto">
          <a:xfrm>
            <a:off x="6248400" y="4238016"/>
            <a:ext cx="2746375" cy="1173163"/>
            <a:chOff x="3962" y="3114"/>
            <a:chExt cx="1704" cy="739"/>
          </a:xfrm>
        </p:grpSpPr>
        <p:grpSp>
          <p:nvGrpSpPr>
            <p:cNvPr id="47170" name="Group 16"/>
            <p:cNvGrpSpPr>
              <a:grpSpLocks/>
            </p:cNvGrpSpPr>
            <p:nvPr/>
          </p:nvGrpSpPr>
          <p:grpSpPr bwMode="auto">
            <a:xfrm>
              <a:off x="4530" y="3114"/>
              <a:ext cx="1136" cy="739"/>
              <a:chOff x="4530" y="3020"/>
              <a:chExt cx="1136" cy="739"/>
            </a:xfrm>
          </p:grpSpPr>
          <p:sp>
            <p:nvSpPr>
              <p:cNvPr id="192529" name="Oval 17"/>
              <p:cNvSpPr>
                <a:spLocks noChangeArrowheads="1"/>
              </p:cNvSpPr>
              <p:nvPr/>
            </p:nvSpPr>
            <p:spPr bwMode="auto">
              <a:xfrm>
                <a:off x="4530" y="3020"/>
                <a:ext cx="1136" cy="739"/>
              </a:xfrm>
              <a:prstGeom prst="ellipse">
                <a:avLst/>
              </a:prstGeom>
              <a:solidFill>
                <a:srgbClr val="DFDFD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0" name="Oval 18"/>
              <p:cNvSpPr>
                <a:spLocks noChangeArrowheads="1"/>
              </p:cNvSpPr>
              <p:nvPr/>
            </p:nvSpPr>
            <p:spPr bwMode="auto">
              <a:xfrm>
                <a:off x="4705" y="3077"/>
                <a:ext cx="905" cy="595"/>
              </a:xfrm>
              <a:prstGeom prst="ellipse">
                <a:avLst/>
              </a:prstGeom>
              <a:solidFill>
                <a:srgbClr val="BFBFBF"/>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1" name="Oval 19"/>
              <p:cNvSpPr>
                <a:spLocks noChangeArrowheads="1"/>
              </p:cNvSpPr>
              <p:nvPr/>
            </p:nvSpPr>
            <p:spPr bwMode="auto">
              <a:xfrm>
                <a:off x="4984" y="3190"/>
                <a:ext cx="564" cy="398"/>
              </a:xfrm>
              <a:prstGeom prst="ellipse">
                <a:avLst/>
              </a:prstGeom>
              <a:solidFill>
                <a:srgbClr val="A6A6A6"/>
              </a:solidFill>
              <a:ln>
                <a:noFill/>
              </a:ln>
              <a:effectLst/>
              <a:extLst>
                <a:ext uri="{91240B29-F687-4f45-9708-019B960494DF}">
                  <a14:hiddenLine xmlns:a14="http://schemas.microsoft.com/office/drawing/2010/main" xmlns="" w="1270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7171" name="Group 20"/>
            <p:cNvGrpSpPr>
              <a:grpSpLocks/>
            </p:cNvGrpSpPr>
            <p:nvPr/>
          </p:nvGrpSpPr>
          <p:grpSpPr bwMode="auto">
            <a:xfrm>
              <a:off x="5041" y="3455"/>
              <a:ext cx="341" cy="57"/>
              <a:chOff x="0" y="0"/>
              <a:chExt cx="20000" cy="20000"/>
            </a:xfrm>
          </p:grpSpPr>
          <p:sp>
            <p:nvSpPr>
              <p:cNvPr id="192533" name="Oval 21"/>
              <p:cNvSpPr>
                <a:spLocks noChangeArrowheads="1"/>
              </p:cNvSpPr>
              <p:nvPr/>
            </p:nvSpPr>
            <p:spPr bwMode="auto">
              <a:xfrm>
                <a:off x="16669" y="0"/>
                <a:ext cx="3351" cy="20000"/>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4" name="Line 22"/>
              <p:cNvSpPr>
                <a:spLocks noChangeShapeType="1"/>
              </p:cNvSpPr>
              <p:nvPr/>
            </p:nvSpPr>
            <p:spPr bwMode="auto">
              <a:xfrm flipH="1">
                <a:off x="6617" y="0"/>
                <a:ext cx="10052" cy="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5" name="Line 23"/>
              <p:cNvSpPr>
                <a:spLocks noChangeShapeType="1"/>
              </p:cNvSpPr>
              <p:nvPr/>
            </p:nvSpPr>
            <p:spPr bwMode="auto">
              <a:xfrm flipH="1">
                <a:off x="-27" y="19649"/>
                <a:ext cx="16695" cy="351"/>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nvGrpSpPr>
            <p:cNvPr id="47172" name="Group 24"/>
            <p:cNvGrpSpPr>
              <a:grpSpLocks/>
            </p:cNvGrpSpPr>
            <p:nvPr/>
          </p:nvGrpSpPr>
          <p:grpSpPr bwMode="auto">
            <a:xfrm>
              <a:off x="3962" y="3455"/>
              <a:ext cx="341" cy="57"/>
              <a:chOff x="-3" y="0"/>
              <a:chExt cx="20003" cy="20000"/>
            </a:xfrm>
          </p:grpSpPr>
          <p:sp>
            <p:nvSpPr>
              <p:cNvPr id="192537" name="Oval 25"/>
              <p:cNvSpPr>
                <a:spLocks noChangeArrowheads="1"/>
              </p:cNvSpPr>
              <p:nvPr/>
            </p:nvSpPr>
            <p:spPr bwMode="auto">
              <a:xfrm>
                <a:off x="16637" y="0"/>
                <a:ext cx="3351" cy="20000"/>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8" name="Line 26"/>
              <p:cNvSpPr>
                <a:spLocks noChangeShapeType="1"/>
              </p:cNvSpPr>
              <p:nvPr/>
            </p:nvSpPr>
            <p:spPr bwMode="auto">
              <a:xfrm flipH="1">
                <a:off x="6642" y="0"/>
                <a:ext cx="9996" cy="0"/>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39" name="Line 27"/>
              <p:cNvSpPr>
                <a:spLocks noChangeShapeType="1"/>
              </p:cNvSpPr>
              <p:nvPr/>
            </p:nvSpPr>
            <p:spPr bwMode="auto">
              <a:xfrm flipH="1">
                <a:off x="-3" y="19649"/>
                <a:ext cx="16640" cy="351"/>
              </a:xfrm>
              <a:prstGeom prst="line">
                <a:avLst/>
              </a:prstGeom>
              <a:noFill/>
              <a:ln w="9525">
                <a:solidFill>
                  <a:srgbClr val="000000"/>
                </a:solidFill>
                <a:round/>
                <a:headEnd type="none" w="sm" len="lg"/>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grpSp>
      </p:grpSp>
      <p:sp>
        <p:nvSpPr>
          <p:cNvPr id="192540" name="Rectangle 28"/>
          <p:cNvSpPr>
            <a:spLocks noGrp="1" noChangeArrowheads="1"/>
          </p:cNvSpPr>
          <p:nvPr>
            <p:ph type="title"/>
          </p:nvPr>
        </p:nvSpPr>
        <p:spPr/>
        <p:txBody>
          <a:bodyPr/>
          <a:lstStyle/>
          <a:p>
            <a:pPr eaLnBrk="1" hangingPunct="1">
              <a:defRPr/>
            </a:pPr>
            <a:r>
              <a:rPr lang="en-US">
                <a:cs typeface="+mj-cs"/>
              </a:rPr>
              <a:t>Pairing mechanism</a:t>
            </a:r>
          </a:p>
        </p:txBody>
      </p:sp>
      <p:sp>
        <p:nvSpPr>
          <p:cNvPr id="192541" name="Rectangle 29"/>
          <p:cNvSpPr>
            <a:spLocks noGrp="1" noChangeArrowheads="1"/>
          </p:cNvSpPr>
          <p:nvPr>
            <p:ph type="body" idx="1"/>
          </p:nvPr>
        </p:nvSpPr>
        <p:spPr>
          <a:xfrm>
            <a:off x="76200" y="1847241"/>
            <a:ext cx="4419600" cy="4483100"/>
          </a:xfrm>
        </p:spPr>
        <p:txBody>
          <a:bodyPr>
            <a:normAutofit fontScale="92500" lnSpcReduction="10000"/>
          </a:bodyPr>
          <a:lstStyle/>
          <a:p>
            <a:pPr algn="ctr" eaLnBrk="1" hangingPunct="1">
              <a:lnSpc>
                <a:spcPct val="90000"/>
              </a:lnSpc>
              <a:buFont typeface="Wingdings" charset="0"/>
              <a:buNone/>
              <a:defRPr/>
            </a:pPr>
            <a:r>
              <a:rPr lang="en-US">
                <a:cs typeface="+mn-cs"/>
              </a:rPr>
              <a:t>Lattice displacement</a:t>
            </a:r>
          </a:p>
          <a:p>
            <a:pPr algn="ctr" eaLnBrk="1" hangingPunct="1">
              <a:lnSpc>
                <a:spcPct val="90000"/>
              </a:lnSpc>
              <a:buFont typeface="Wingdings" charset="0"/>
              <a:buNone/>
              <a:defRPr/>
            </a:pPr>
            <a:r>
              <a:rPr lang="en-GB">
                <a:latin typeface="Symbol" charset="0"/>
                <a:cs typeface="+mn-cs"/>
                <a:sym typeface="Symbol" charset="0"/>
              </a:rPr>
              <a:t></a:t>
            </a:r>
            <a:endParaRPr lang="en-US">
              <a:cs typeface="+mn-cs"/>
            </a:endParaRPr>
          </a:p>
          <a:p>
            <a:pPr algn="ctr" eaLnBrk="1" hangingPunct="1">
              <a:lnSpc>
                <a:spcPct val="90000"/>
              </a:lnSpc>
              <a:buFont typeface="Wingdings" charset="0"/>
              <a:buNone/>
              <a:defRPr/>
            </a:pPr>
            <a:r>
              <a:rPr lang="en-US">
                <a:cs typeface="+mn-cs"/>
              </a:rPr>
              <a:t>phonons (sound)</a:t>
            </a:r>
          </a:p>
          <a:p>
            <a:pPr algn="ctr" eaLnBrk="1" hangingPunct="1">
              <a:lnSpc>
                <a:spcPct val="90000"/>
              </a:lnSpc>
              <a:buFont typeface="Wingdings" charset="0"/>
              <a:buNone/>
              <a:defRPr/>
            </a:pPr>
            <a:r>
              <a:rPr lang="en-GB">
                <a:latin typeface="Symbol" charset="0"/>
                <a:cs typeface="+mn-cs"/>
                <a:sym typeface="Symbol" charset="0"/>
              </a:rPr>
              <a:t></a:t>
            </a:r>
            <a:endParaRPr lang="en-GB">
              <a:latin typeface="Symbol" charset="0"/>
              <a:cs typeface="+mn-cs"/>
            </a:endParaRPr>
          </a:p>
          <a:p>
            <a:pPr algn="ctr" eaLnBrk="1" hangingPunct="1">
              <a:lnSpc>
                <a:spcPct val="90000"/>
              </a:lnSpc>
              <a:buFont typeface="Wingdings" charset="0"/>
              <a:buNone/>
              <a:defRPr/>
            </a:pPr>
            <a:r>
              <a:rPr lang="en-US">
                <a:cs typeface="+mn-cs"/>
              </a:rPr>
              <a:t>coupling of charge carriers</a:t>
            </a:r>
            <a:endParaRPr lang="en-GB" sz="1800">
              <a:cs typeface="+mn-cs"/>
            </a:endParaRPr>
          </a:p>
          <a:p>
            <a:pPr eaLnBrk="1" hangingPunct="1">
              <a:lnSpc>
                <a:spcPct val="90000"/>
              </a:lnSpc>
              <a:buFont typeface="Wingdings" charset="0"/>
              <a:buNone/>
              <a:defRPr/>
            </a:pPr>
            <a:endParaRPr lang="en-GB" sz="1800">
              <a:cs typeface="+mn-cs"/>
            </a:endParaRPr>
          </a:p>
          <a:p>
            <a:pPr algn="ctr" eaLnBrk="1" hangingPunct="1">
              <a:lnSpc>
                <a:spcPct val="90000"/>
              </a:lnSpc>
              <a:buFont typeface="Wingdings" charset="0"/>
              <a:buNone/>
              <a:defRPr/>
            </a:pPr>
            <a:r>
              <a:rPr lang="en-GB" b="1">
                <a:solidFill>
                  <a:schemeClr val="hlink"/>
                </a:solidFill>
                <a:cs typeface="+mn-cs"/>
              </a:rPr>
              <a:t>Only works at low</a:t>
            </a:r>
          </a:p>
          <a:p>
            <a:pPr algn="ctr" eaLnBrk="1" hangingPunct="1">
              <a:lnSpc>
                <a:spcPct val="90000"/>
              </a:lnSpc>
              <a:buFont typeface="Wingdings" charset="0"/>
              <a:buNone/>
              <a:defRPr/>
            </a:pPr>
            <a:r>
              <a:rPr lang="en-GB" b="1">
                <a:solidFill>
                  <a:schemeClr val="hlink"/>
                </a:solidFill>
                <a:cs typeface="+mn-cs"/>
              </a:rPr>
              <a:t>temperature</a:t>
            </a:r>
            <a:r>
              <a:rPr lang="en-GB" sz="1800">
                <a:cs typeface="+mn-cs"/>
              </a:rPr>
              <a:t> </a:t>
            </a:r>
          </a:p>
          <a:p>
            <a:pPr eaLnBrk="1" hangingPunct="1">
              <a:lnSpc>
                <a:spcPct val="90000"/>
              </a:lnSpc>
              <a:buFont typeface="Wingdings" charset="0"/>
              <a:buNone/>
              <a:defRPr/>
            </a:pPr>
            <a:endParaRPr lang="en-GB" sz="1800">
              <a:cs typeface="+mn-cs"/>
            </a:endParaRPr>
          </a:p>
          <a:p>
            <a:pPr eaLnBrk="1" hangingPunct="1">
              <a:lnSpc>
                <a:spcPct val="90000"/>
              </a:lnSpc>
              <a:buFont typeface="Wingdings" charset="0"/>
              <a:buNone/>
              <a:defRPr/>
            </a:pPr>
            <a:endParaRPr lang="en-GB" sz="1800">
              <a:cs typeface="+mn-cs"/>
            </a:endParaRPr>
          </a:p>
          <a:p>
            <a:pPr eaLnBrk="1" hangingPunct="1">
              <a:lnSpc>
                <a:spcPct val="90000"/>
              </a:lnSpc>
              <a:buFont typeface="Wingdings" charset="0"/>
              <a:buNone/>
              <a:defRPr/>
            </a:pPr>
            <a:r>
              <a:rPr lang="en-GB" sz="1400">
                <a:cs typeface="+mn-cs"/>
              </a:rPr>
              <a:t>Bardeen, Cooper, Schrieffer (BCS) - 1957</a:t>
            </a:r>
            <a:endParaRPr lang="en-US" sz="1400">
              <a:latin typeface="Arial" charset="0"/>
              <a:cs typeface="+mn-cs"/>
            </a:endParaRPr>
          </a:p>
        </p:txBody>
      </p:sp>
      <p:sp>
        <p:nvSpPr>
          <p:cNvPr id="192542" name="Oval 30"/>
          <p:cNvSpPr>
            <a:spLocks noChangeArrowheads="1"/>
          </p:cNvSpPr>
          <p:nvPr/>
        </p:nvSpPr>
        <p:spPr bwMode="auto">
          <a:xfrm>
            <a:off x="5410200" y="1921854"/>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3" name="Oval 31"/>
          <p:cNvSpPr>
            <a:spLocks noChangeArrowheads="1"/>
          </p:cNvSpPr>
          <p:nvPr/>
        </p:nvSpPr>
        <p:spPr bwMode="auto">
          <a:xfrm>
            <a:off x="5410200" y="25219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4" name="Oval 32"/>
          <p:cNvSpPr>
            <a:spLocks noChangeArrowheads="1"/>
          </p:cNvSpPr>
          <p:nvPr/>
        </p:nvSpPr>
        <p:spPr bwMode="auto">
          <a:xfrm>
            <a:off x="7032625" y="25219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5" name="Oval 33"/>
          <p:cNvSpPr>
            <a:spLocks noChangeArrowheads="1"/>
          </p:cNvSpPr>
          <p:nvPr/>
        </p:nvSpPr>
        <p:spPr bwMode="auto">
          <a:xfrm>
            <a:off x="6221413" y="25219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6" name="Oval 34"/>
          <p:cNvSpPr>
            <a:spLocks noChangeArrowheads="1"/>
          </p:cNvSpPr>
          <p:nvPr/>
        </p:nvSpPr>
        <p:spPr bwMode="auto">
          <a:xfrm>
            <a:off x="7032625" y="1921854"/>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7" name="Oval 35"/>
          <p:cNvSpPr>
            <a:spLocks noChangeArrowheads="1"/>
          </p:cNvSpPr>
          <p:nvPr/>
        </p:nvSpPr>
        <p:spPr bwMode="auto">
          <a:xfrm>
            <a:off x="6221413" y="1921854"/>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8" name="Oval 36"/>
          <p:cNvSpPr>
            <a:spLocks noChangeArrowheads="1"/>
          </p:cNvSpPr>
          <p:nvPr/>
        </p:nvSpPr>
        <p:spPr bwMode="auto">
          <a:xfrm>
            <a:off x="6221413" y="13995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49" name="Oval 37"/>
          <p:cNvSpPr>
            <a:spLocks noChangeArrowheads="1"/>
          </p:cNvSpPr>
          <p:nvPr/>
        </p:nvSpPr>
        <p:spPr bwMode="auto">
          <a:xfrm>
            <a:off x="7032625" y="13995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0" name="Oval 38"/>
          <p:cNvSpPr>
            <a:spLocks noChangeArrowheads="1"/>
          </p:cNvSpPr>
          <p:nvPr/>
        </p:nvSpPr>
        <p:spPr bwMode="auto">
          <a:xfrm>
            <a:off x="7845425" y="13995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1" name="Oval 39"/>
          <p:cNvSpPr>
            <a:spLocks noChangeArrowheads="1"/>
          </p:cNvSpPr>
          <p:nvPr/>
        </p:nvSpPr>
        <p:spPr bwMode="auto">
          <a:xfrm>
            <a:off x="8656638" y="13995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2" name="Oval 40"/>
          <p:cNvSpPr>
            <a:spLocks noChangeArrowheads="1"/>
          </p:cNvSpPr>
          <p:nvPr/>
        </p:nvSpPr>
        <p:spPr bwMode="auto">
          <a:xfrm>
            <a:off x="5410200" y="13995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3" name="Oval 41"/>
          <p:cNvSpPr>
            <a:spLocks noChangeArrowheads="1"/>
          </p:cNvSpPr>
          <p:nvPr/>
        </p:nvSpPr>
        <p:spPr bwMode="auto">
          <a:xfrm>
            <a:off x="6221413" y="21012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4" name="Oval 42"/>
          <p:cNvSpPr>
            <a:spLocks noChangeArrowheads="1"/>
          </p:cNvSpPr>
          <p:nvPr/>
        </p:nvSpPr>
        <p:spPr bwMode="auto">
          <a:xfrm>
            <a:off x="7032625" y="20123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5" name="Oval 43"/>
          <p:cNvSpPr>
            <a:spLocks noChangeArrowheads="1"/>
          </p:cNvSpPr>
          <p:nvPr/>
        </p:nvSpPr>
        <p:spPr bwMode="auto">
          <a:xfrm>
            <a:off x="7845425" y="1947254"/>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6" name="Oval 44"/>
          <p:cNvSpPr>
            <a:spLocks noChangeArrowheads="1"/>
          </p:cNvSpPr>
          <p:nvPr/>
        </p:nvSpPr>
        <p:spPr bwMode="auto">
          <a:xfrm>
            <a:off x="8656638" y="1947254"/>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7" name="Oval 45"/>
          <p:cNvSpPr>
            <a:spLocks noChangeArrowheads="1"/>
          </p:cNvSpPr>
          <p:nvPr/>
        </p:nvSpPr>
        <p:spPr bwMode="auto">
          <a:xfrm>
            <a:off x="5410200" y="20123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8" name="Oval 46"/>
          <p:cNvSpPr>
            <a:spLocks noChangeArrowheads="1"/>
          </p:cNvSpPr>
          <p:nvPr/>
        </p:nvSpPr>
        <p:spPr bwMode="auto">
          <a:xfrm>
            <a:off x="6221413" y="2342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59" name="Oval 47"/>
          <p:cNvSpPr>
            <a:spLocks noChangeArrowheads="1"/>
          </p:cNvSpPr>
          <p:nvPr/>
        </p:nvSpPr>
        <p:spPr bwMode="auto">
          <a:xfrm>
            <a:off x="7032625" y="243302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0" name="Oval 48"/>
          <p:cNvSpPr>
            <a:spLocks noChangeArrowheads="1"/>
          </p:cNvSpPr>
          <p:nvPr/>
        </p:nvSpPr>
        <p:spPr bwMode="auto">
          <a:xfrm>
            <a:off x="7845425" y="252192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1" name="Oval 49"/>
          <p:cNvSpPr>
            <a:spLocks noChangeArrowheads="1"/>
          </p:cNvSpPr>
          <p:nvPr/>
        </p:nvSpPr>
        <p:spPr bwMode="auto">
          <a:xfrm>
            <a:off x="8656638" y="252192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2" name="Oval 50"/>
          <p:cNvSpPr>
            <a:spLocks noChangeArrowheads="1"/>
          </p:cNvSpPr>
          <p:nvPr/>
        </p:nvSpPr>
        <p:spPr bwMode="auto">
          <a:xfrm>
            <a:off x="5410200" y="243302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3" name="Oval 51"/>
          <p:cNvSpPr>
            <a:spLocks noChangeArrowheads="1"/>
          </p:cNvSpPr>
          <p:nvPr/>
        </p:nvSpPr>
        <p:spPr bwMode="auto">
          <a:xfrm>
            <a:off x="6221413" y="2999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4" name="Oval 52"/>
          <p:cNvSpPr>
            <a:spLocks noChangeArrowheads="1"/>
          </p:cNvSpPr>
          <p:nvPr/>
        </p:nvSpPr>
        <p:spPr bwMode="auto">
          <a:xfrm>
            <a:off x="7032625" y="2999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5" name="Oval 53"/>
          <p:cNvSpPr>
            <a:spLocks noChangeArrowheads="1"/>
          </p:cNvSpPr>
          <p:nvPr/>
        </p:nvSpPr>
        <p:spPr bwMode="auto">
          <a:xfrm>
            <a:off x="7845425" y="2999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6" name="Oval 54"/>
          <p:cNvSpPr>
            <a:spLocks noChangeArrowheads="1"/>
          </p:cNvSpPr>
          <p:nvPr/>
        </p:nvSpPr>
        <p:spPr bwMode="auto">
          <a:xfrm>
            <a:off x="8656638" y="2999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7" name="Oval 55"/>
          <p:cNvSpPr>
            <a:spLocks noChangeArrowheads="1"/>
          </p:cNvSpPr>
          <p:nvPr/>
        </p:nvSpPr>
        <p:spPr bwMode="auto">
          <a:xfrm>
            <a:off x="5410200" y="2999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68" name="Rectangle 56"/>
          <p:cNvSpPr>
            <a:spLocks noChangeArrowheads="1"/>
          </p:cNvSpPr>
          <p:nvPr/>
        </p:nvSpPr>
        <p:spPr bwMode="auto">
          <a:xfrm>
            <a:off x="4778375" y="1199541"/>
            <a:ext cx="271463" cy="450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just" eaLnBrk="0" hangingPunct="0">
              <a:defRPr/>
            </a:pPr>
            <a:r>
              <a:rPr lang="en-AU">
                <a:latin typeface="Arial" charset="0"/>
                <a:cs typeface="+mn-cs"/>
              </a:rPr>
              <a:t>t</a:t>
            </a:r>
            <a:r>
              <a:rPr lang="en-AU" baseline="-25000">
                <a:latin typeface="Arial" charset="0"/>
                <a:cs typeface="+mn-cs"/>
              </a:rPr>
              <a:t>1</a:t>
            </a:r>
            <a:endParaRPr lang="en-AU">
              <a:latin typeface="Arial" charset="0"/>
              <a:cs typeface="+mn-cs"/>
            </a:endParaRPr>
          </a:p>
          <a:p>
            <a:pPr algn="l" eaLnBrk="0" hangingPunct="0">
              <a:defRPr/>
            </a:pPr>
            <a:endParaRPr lang="en-AU" sz="1000">
              <a:latin typeface="Times New Roman" charset="0"/>
              <a:cs typeface="+mn-cs"/>
            </a:endParaRPr>
          </a:p>
        </p:txBody>
      </p:sp>
      <p:sp>
        <p:nvSpPr>
          <p:cNvPr id="192569" name="Oval 57"/>
          <p:cNvSpPr>
            <a:spLocks noChangeArrowheads="1"/>
          </p:cNvSpPr>
          <p:nvPr/>
        </p:nvSpPr>
        <p:spPr bwMode="auto">
          <a:xfrm>
            <a:off x="6199188" y="50111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0" name="Oval 58"/>
          <p:cNvSpPr>
            <a:spLocks noChangeArrowheads="1"/>
          </p:cNvSpPr>
          <p:nvPr/>
        </p:nvSpPr>
        <p:spPr bwMode="auto">
          <a:xfrm>
            <a:off x="6199188" y="4418991"/>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1" name="Oval 59"/>
          <p:cNvSpPr>
            <a:spLocks noChangeArrowheads="1"/>
          </p:cNvSpPr>
          <p:nvPr/>
        </p:nvSpPr>
        <p:spPr bwMode="auto">
          <a:xfrm>
            <a:off x="8634413" y="4418991"/>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2" name="Oval 60"/>
          <p:cNvSpPr>
            <a:spLocks noChangeArrowheads="1"/>
          </p:cNvSpPr>
          <p:nvPr/>
        </p:nvSpPr>
        <p:spPr bwMode="auto">
          <a:xfrm>
            <a:off x="7823200" y="4418991"/>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3" name="Oval 61"/>
          <p:cNvSpPr>
            <a:spLocks noChangeArrowheads="1"/>
          </p:cNvSpPr>
          <p:nvPr/>
        </p:nvSpPr>
        <p:spPr bwMode="auto">
          <a:xfrm>
            <a:off x="7010400" y="50111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4" name="Oval 62"/>
          <p:cNvSpPr>
            <a:spLocks noChangeArrowheads="1"/>
          </p:cNvSpPr>
          <p:nvPr/>
        </p:nvSpPr>
        <p:spPr bwMode="auto">
          <a:xfrm>
            <a:off x="7823200" y="50111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5" name="Oval 63"/>
          <p:cNvSpPr>
            <a:spLocks noChangeArrowheads="1"/>
          </p:cNvSpPr>
          <p:nvPr/>
        </p:nvSpPr>
        <p:spPr bwMode="auto">
          <a:xfrm>
            <a:off x="7010400" y="4418991"/>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6" name="Oval 64"/>
          <p:cNvSpPr>
            <a:spLocks noChangeArrowheads="1"/>
          </p:cNvSpPr>
          <p:nvPr/>
        </p:nvSpPr>
        <p:spPr bwMode="auto">
          <a:xfrm>
            <a:off x="8634413" y="5011129"/>
            <a:ext cx="180975" cy="180975"/>
          </a:xfrm>
          <a:prstGeom prst="ellipse">
            <a:avLst/>
          </a:prstGeom>
          <a:solidFill>
            <a:srgbClr val="BFBFB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7" name="Oval 65"/>
          <p:cNvSpPr>
            <a:spLocks noChangeArrowheads="1"/>
          </p:cNvSpPr>
          <p:nvPr/>
        </p:nvSpPr>
        <p:spPr bwMode="auto">
          <a:xfrm>
            <a:off x="6199188" y="3888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8" name="Oval 66"/>
          <p:cNvSpPr>
            <a:spLocks noChangeArrowheads="1"/>
          </p:cNvSpPr>
          <p:nvPr/>
        </p:nvSpPr>
        <p:spPr bwMode="auto">
          <a:xfrm>
            <a:off x="7010400" y="3888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79" name="Oval 67"/>
          <p:cNvSpPr>
            <a:spLocks noChangeArrowheads="1"/>
          </p:cNvSpPr>
          <p:nvPr/>
        </p:nvSpPr>
        <p:spPr bwMode="auto">
          <a:xfrm>
            <a:off x="7823200" y="3888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0" name="Oval 68"/>
          <p:cNvSpPr>
            <a:spLocks noChangeArrowheads="1"/>
          </p:cNvSpPr>
          <p:nvPr/>
        </p:nvSpPr>
        <p:spPr bwMode="auto">
          <a:xfrm>
            <a:off x="8634413" y="3888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1" name="Oval 69"/>
          <p:cNvSpPr>
            <a:spLocks noChangeArrowheads="1"/>
          </p:cNvSpPr>
          <p:nvPr/>
        </p:nvSpPr>
        <p:spPr bwMode="auto">
          <a:xfrm>
            <a:off x="5387975" y="388876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2" name="Oval 70"/>
          <p:cNvSpPr>
            <a:spLocks noChangeArrowheads="1"/>
          </p:cNvSpPr>
          <p:nvPr/>
        </p:nvSpPr>
        <p:spPr bwMode="auto">
          <a:xfrm>
            <a:off x="6199188" y="4328504"/>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3" name="Oval 71"/>
          <p:cNvSpPr>
            <a:spLocks noChangeArrowheads="1"/>
          </p:cNvSpPr>
          <p:nvPr/>
        </p:nvSpPr>
        <p:spPr bwMode="auto">
          <a:xfrm>
            <a:off x="7010400" y="450789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4" name="Oval 72"/>
          <p:cNvSpPr>
            <a:spLocks noChangeArrowheads="1"/>
          </p:cNvSpPr>
          <p:nvPr/>
        </p:nvSpPr>
        <p:spPr bwMode="auto">
          <a:xfrm>
            <a:off x="7823200" y="459837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5" name="Oval 73"/>
          <p:cNvSpPr>
            <a:spLocks noChangeArrowheads="1"/>
          </p:cNvSpPr>
          <p:nvPr/>
        </p:nvSpPr>
        <p:spPr bwMode="auto">
          <a:xfrm>
            <a:off x="8634413" y="450789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6" name="Oval 74"/>
          <p:cNvSpPr>
            <a:spLocks noChangeArrowheads="1"/>
          </p:cNvSpPr>
          <p:nvPr/>
        </p:nvSpPr>
        <p:spPr bwMode="auto">
          <a:xfrm>
            <a:off x="5387975" y="444439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7" name="Oval 75"/>
          <p:cNvSpPr>
            <a:spLocks noChangeArrowheads="1"/>
          </p:cNvSpPr>
          <p:nvPr/>
        </p:nvSpPr>
        <p:spPr bwMode="auto">
          <a:xfrm>
            <a:off x="6199188" y="5101616"/>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8" name="Oval 76"/>
          <p:cNvSpPr>
            <a:spLocks noChangeArrowheads="1"/>
          </p:cNvSpPr>
          <p:nvPr/>
        </p:nvSpPr>
        <p:spPr bwMode="auto">
          <a:xfrm>
            <a:off x="7010400" y="49206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89" name="Oval 77"/>
          <p:cNvSpPr>
            <a:spLocks noChangeArrowheads="1"/>
          </p:cNvSpPr>
          <p:nvPr/>
        </p:nvSpPr>
        <p:spPr bwMode="auto">
          <a:xfrm>
            <a:off x="7823200" y="48317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0" name="Oval 78"/>
          <p:cNvSpPr>
            <a:spLocks noChangeArrowheads="1"/>
          </p:cNvSpPr>
          <p:nvPr/>
        </p:nvSpPr>
        <p:spPr bwMode="auto">
          <a:xfrm>
            <a:off x="8634413" y="49206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1" name="Oval 79"/>
          <p:cNvSpPr>
            <a:spLocks noChangeArrowheads="1"/>
          </p:cNvSpPr>
          <p:nvPr/>
        </p:nvSpPr>
        <p:spPr bwMode="auto">
          <a:xfrm>
            <a:off x="5387975" y="5011129"/>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2" name="Oval 80"/>
          <p:cNvSpPr>
            <a:spLocks noChangeArrowheads="1"/>
          </p:cNvSpPr>
          <p:nvPr/>
        </p:nvSpPr>
        <p:spPr bwMode="auto">
          <a:xfrm>
            <a:off x="6199188" y="5517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3" name="Oval 81"/>
          <p:cNvSpPr>
            <a:spLocks noChangeArrowheads="1"/>
          </p:cNvSpPr>
          <p:nvPr/>
        </p:nvSpPr>
        <p:spPr bwMode="auto">
          <a:xfrm>
            <a:off x="7010400" y="5517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4" name="Oval 82"/>
          <p:cNvSpPr>
            <a:spLocks noChangeArrowheads="1"/>
          </p:cNvSpPr>
          <p:nvPr/>
        </p:nvSpPr>
        <p:spPr bwMode="auto">
          <a:xfrm>
            <a:off x="7823200" y="5517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5" name="Oval 83"/>
          <p:cNvSpPr>
            <a:spLocks noChangeArrowheads="1"/>
          </p:cNvSpPr>
          <p:nvPr/>
        </p:nvSpPr>
        <p:spPr bwMode="auto">
          <a:xfrm>
            <a:off x="8634413" y="5517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6" name="Oval 84"/>
          <p:cNvSpPr>
            <a:spLocks noChangeArrowheads="1"/>
          </p:cNvSpPr>
          <p:nvPr/>
        </p:nvSpPr>
        <p:spPr bwMode="auto">
          <a:xfrm>
            <a:off x="5387975" y="5517541"/>
            <a:ext cx="180975" cy="180975"/>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192597" name="Rectangle 85"/>
          <p:cNvSpPr>
            <a:spLocks noChangeArrowheads="1"/>
          </p:cNvSpPr>
          <p:nvPr/>
        </p:nvSpPr>
        <p:spPr bwMode="auto">
          <a:xfrm>
            <a:off x="4756150" y="3696679"/>
            <a:ext cx="361950" cy="541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700" tIns="12700" rIns="12700" bIns="12700"/>
          <a:lstStyle/>
          <a:p>
            <a:pPr algn="just" eaLnBrk="0" hangingPunct="0">
              <a:defRPr/>
            </a:pPr>
            <a:r>
              <a:rPr lang="en-AU">
                <a:latin typeface="Arial" charset="0"/>
                <a:cs typeface="+mn-cs"/>
              </a:rPr>
              <a:t>t</a:t>
            </a:r>
            <a:r>
              <a:rPr lang="en-AU" baseline="-25000">
                <a:latin typeface="Arial" charset="0"/>
                <a:cs typeface="+mn-cs"/>
              </a:rPr>
              <a:t>2</a:t>
            </a:r>
            <a:endParaRPr lang="en-AU">
              <a:latin typeface="Arial" charset="0"/>
              <a:cs typeface="+mn-cs"/>
            </a:endParaRPr>
          </a:p>
          <a:p>
            <a:pPr algn="l" eaLnBrk="0" hangingPunct="0">
              <a:defRPr/>
            </a:pPr>
            <a:endParaRPr lang="en-AU" sz="1000">
              <a:latin typeface="Times New Roman" charset="0"/>
              <a:cs typeface="+mn-cs"/>
            </a:endParaRPr>
          </a:p>
        </p:txBody>
      </p:sp>
      <p:sp>
        <p:nvSpPr>
          <p:cNvPr id="192598" name="Line 86"/>
          <p:cNvSpPr>
            <a:spLocks noChangeShapeType="1"/>
          </p:cNvSpPr>
          <p:nvPr/>
        </p:nvSpPr>
        <p:spPr bwMode="auto">
          <a:xfrm>
            <a:off x="6781800" y="3409341"/>
            <a:ext cx="0" cy="1371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92599" name="Line 87"/>
          <p:cNvSpPr>
            <a:spLocks noChangeShapeType="1"/>
          </p:cNvSpPr>
          <p:nvPr/>
        </p:nvSpPr>
        <p:spPr bwMode="auto">
          <a:xfrm>
            <a:off x="8534400" y="3409341"/>
            <a:ext cx="0" cy="1371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92600" name="Line 88"/>
          <p:cNvSpPr>
            <a:spLocks noChangeShapeType="1"/>
          </p:cNvSpPr>
          <p:nvPr/>
        </p:nvSpPr>
        <p:spPr bwMode="auto">
          <a:xfrm>
            <a:off x="6629400" y="3637941"/>
            <a:ext cx="2057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92601" name="Rectangle 89"/>
          <p:cNvSpPr>
            <a:spLocks noChangeArrowheads="1"/>
          </p:cNvSpPr>
          <p:nvPr/>
        </p:nvSpPr>
        <p:spPr bwMode="auto">
          <a:xfrm>
            <a:off x="6716713" y="3256941"/>
            <a:ext cx="1817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defRPr/>
            </a:pPr>
            <a:r>
              <a:rPr lang="en-US">
                <a:latin typeface="Times" charset="0"/>
                <a:cs typeface="+mn-cs"/>
              </a:rPr>
              <a:t>100-1000 nm</a:t>
            </a:r>
          </a:p>
        </p:txBody>
      </p:sp>
      <p:sp>
        <p:nvSpPr>
          <p:cNvPr id="192602" name="Rectangle 90"/>
          <p:cNvSpPr>
            <a:spLocks noChangeArrowheads="1"/>
          </p:cNvSpPr>
          <p:nvPr/>
        </p:nvSpPr>
        <p:spPr bwMode="auto">
          <a:xfrm>
            <a:off x="4267200" y="5817579"/>
            <a:ext cx="4800600"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l">
              <a:defRPr/>
            </a:pPr>
            <a:r>
              <a:rPr lang="en-US" sz="1200" i="1">
                <a:cs typeface="+mn-cs"/>
              </a:rPr>
              <a:t>Proper physics</a:t>
            </a:r>
            <a:r>
              <a:rPr lang="en-US" sz="1200">
                <a:cs typeface="+mn-cs"/>
              </a:rPr>
              <a:t>: the binding energy is small, of the order of 10</a:t>
            </a:r>
            <a:r>
              <a:rPr lang="en-US" sz="1200" baseline="30000">
                <a:cs typeface="+mn-cs"/>
              </a:rPr>
              <a:t>-3</a:t>
            </a:r>
            <a:r>
              <a:rPr lang="en-US" sz="1200">
                <a:cs typeface="+mn-cs"/>
              </a:rPr>
              <a:t> eV. Pairs can be broken easily by thermal energy. The interaction is long range, and Cooper pairs overlap and can exchange electrons</a:t>
            </a:r>
          </a:p>
        </p:txBody>
      </p:sp>
    </p:spTree>
    <p:extLst>
      <p:ext uri="{BB962C8B-B14F-4D97-AF65-F5344CB8AC3E}">
        <p14:creationId xmlns:p14="http://schemas.microsoft.com/office/powerpoint/2010/main" val="12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a:cs typeface="+mj-cs"/>
              </a:rPr>
              <a:t>1986 - A Big Surprise</a:t>
            </a:r>
          </a:p>
        </p:txBody>
      </p:sp>
      <p:pic>
        <p:nvPicPr>
          <p:cNvPr id="3" name="Picture 2" descr="Diagram&#10;&#10;Description automatically generated">
            <a:extLst>
              <a:ext uri="{FF2B5EF4-FFF2-40B4-BE49-F238E27FC236}">
                <a16:creationId xmlns:a16="http://schemas.microsoft.com/office/drawing/2014/main" id="{0A0EDA43-15DD-F047-97A5-AAF5AC27CAB0}"/>
              </a:ext>
            </a:extLst>
          </p:cNvPr>
          <p:cNvPicPr>
            <a:picLocks noChangeAspect="1"/>
          </p:cNvPicPr>
          <p:nvPr/>
        </p:nvPicPr>
        <p:blipFill>
          <a:blip r:embed="rId3"/>
          <a:stretch>
            <a:fillRect/>
          </a:stretch>
        </p:blipFill>
        <p:spPr>
          <a:xfrm>
            <a:off x="2818395" y="1258620"/>
            <a:ext cx="3283918" cy="5015438"/>
          </a:xfrm>
          <a:prstGeom prst="rect">
            <a:avLst/>
          </a:prstGeom>
        </p:spPr>
      </p:pic>
      <p:grpSp>
        <p:nvGrpSpPr>
          <p:cNvPr id="51" name="Group 50">
            <a:extLst>
              <a:ext uri="{FF2B5EF4-FFF2-40B4-BE49-F238E27FC236}">
                <a16:creationId xmlns:a16="http://schemas.microsoft.com/office/drawing/2014/main" id="{F223FF13-18AF-324B-B608-5D1D3A9DEF02}"/>
              </a:ext>
            </a:extLst>
          </p:cNvPr>
          <p:cNvGrpSpPr/>
          <p:nvPr/>
        </p:nvGrpSpPr>
        <p:grpSpPr>
          <a:xfrm>
            <a:off x="10025" y="2030740"/>
            <a:ext cx="2735262" cy="4068636"/>
            <a:chOff x="6279237" y="1597025"/>
            <a:chExt cx="2735262" cy="4068636"/>
          </a:xfrm>
        </p:grpSpPr>
        <p:pic>
          <p:nvPicPr>
            <p:cNvPr id="52" name="Picture 4" descr="matthiasb.jpg">
              <a:extLst>
                <a:ext uri="{FF2B5EF4-FFF2-40B4-BE49-F238E27FC236}">
                  <a16:creationId xmlns:a16="http://schemas.microsoft.com/office/drawing/2014/main" id="{5514ECDA-3100-574A-A576-EBEA097D30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4225" y="1597025"/>
              <a:ext cx="2475503" cy="31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TextBox 5">
              <a:extLst>
                <a:ext uri="{FF2B5EF4-FFF2-40B4-BE49-F238E27FC236}">
                  <a16:creationId xmlns:a16="http://schemas.microsoft.com/office/drawing/2014/main" id="{8A0F79BD-A158-F947-A92B-D1A2E90C96FD}"/>
                </a:ext>
              </a:extLst>
            </p:cNvPr>
            <p:cNvSpPr txBox="1">
              <a:spLocks noChangeArrowheads="1"/>
            </p:cNvSpPr>
            <p:nvPr/>
          </p:nvSpPr>
          <p:spPr bwMode="auto">
            <a:xfrm>
              <a:off x="6279237" y="4649661"/>
              <a:ext cx="2735262" cy="1016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i="1" dirty="0"/>
                <a:t>One Thousand and One Superconductors</a:t>
              </a:r>
            </a:p>
            <a:p>
              <a:pPr eaLnBrk="1" hangingPunct="1"/>
              <a:r>
                <a:rPr lang="en-US" sz="2000" dirty="0"/>
                <a:t>B. Matthias </a:t>
              </a:r>
              <a:r>
                <a:rPr lang="en-US" sz="1400" dirty="0"/>
                <a:t>(1918-1980)</a:t>
              </a:r>
            </a:p>
          </p:txBody>
        </p:sp>
      </p:grpSp>
      <p:sp>
        <p:nvSpPr>
          <p:cNvPr id="8" name="Freeform 7">
            <a:extLst>
              <a:ext uri="{FF2B5EF4-FFF2-40B4-BE49-F238E27FC236}">
                <a16:creationId xmlns:a16="http://schemas.microsoft.com/office/drawing/2014/main" id="{317E7A61-FB51-484F-B8EA-1DFA2C3C319B}"/>
              </a:ext>
            </a:extLst>
          </p:cNvPr>
          <p:cNvSpPr/>
          <p:nvPr/>
        </p:nvSpPr>
        <p:spPr bwMode="auto">
          <a:xfrm>
            <a:off x="4151586" y="1243612"/>
            <a:ext cx="2017986" cy="4351283"/>
          </a:xfrm>
          <a:custGeom>
            <a:avLst/>
            <a:gdLst>
              <a:gd name="connsiteX0" fmla="*/ 641131 w 2017986"/>
              <a:gd name="connsiteY0" fmla="*/ 10511 h 4351283"/>
              <a:gd name="connsiteX1" fmla="*/ 73573 w 2017986"/>
              <a:gd name="connsiteY1" fmla="*/ 451945 h 4351283"/>
              <a:gd name="connsiteX2" fmla="*/ 0 w 2017986"/>
              <a:gd name="connsiteY2" fmla="*/ 3100552 h 4351283"/>
              <a:gd name="connsiteX3" fmla="*/ 683173 w 2017986"/>
              <a:gd name="connsiteY3" fmla="*/ 3342290 h 4351283"/>
              <a:gd name="connsiteX4" fmla="*/ 693683 w 2017986"/>
              <a:gd name="connsiteY4" fmla="*/ 4351283 h 4351283"/>
              <a:gd name="connsiteX5" fmla="*/ 2017986 w 2017986"/>
              <a:gd name="connsiteY5" fmla="*/ 4340773 h 4351283"/>
              <a:gd name="connsiteX6" fmla="*/ 1996966 w 2017986"/>
              <a:gd name="connsiteY6" fmla="*/ 0 h 4351283"/>
              <a:gd name="connsiteX7" fmla="*/ 641131 w 2017986"/>
              <a:gd name="connsiteY7" fmla="*/ 10511 h 435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7986" h="4351283">
                <a:moveTo>
                  <a:pt x="641131" y="10511"/>
                </a:moveTo>
                <a:lnTo>
                  <a:pt x="73573" y="451945"/>
                </a:lnTo>
                <a:lnTo>
                  <a:pt x="0" y="3100552"/>
                </a:lnTo>
                <a:lnTo>
                  <a:pt x="683173" y="3342290"/>
                </a:lnTo>
                <a:lnTo>
                  <a:pt x="693683" y="4351283"/>
                </a:lnTo>
                <a:lnTo>
                  <a:pt x="2017986" y="4340773"/>
                </a:lnTo>
                <a:lnTo>
                  <a:pt x="1996966" y="0"/>
                </a:lnTo>
                <a:lnTo>
                  <a:pt x="641131" y="10511"/>
                </a:lnTo>
                <a:close/>
              </a:path>
            </a:pathLst>
          </a:cu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H" sz="3800" b="0" i="0" u="none" strike="noStrike" cap="none" normalizeH="0" baseline="0">
              <a:ln>
                <a:noFill/>
              </a:ln>
              <a:solidFill>
                <a:srgbClr val="000000"/>
              </a:solidFill>
              <a:effectLst/>
              <a:latin typeface="Tahoma" charset="0"/>
              <a:ea typeface="ＭＳ Ｐゴシック" charset="0"/>
            </a:endParaRPr>
          </a:p>
        </p:txBody>
      </p:sp>
      <p:grpSp>
        <p:nvGrpSpPr>
          <p:cNvPr id="6" name="Group 5">
            <a:extLst>
              <a:ext uri="{FF2B5EF4-FFF2-40B4-BE49-F238E27FC236}">
                <a16:creationId xmlns:a16="http://schemas.microsoft.com/office/drawing/2014/main" id="{0032D82B-806F-CA45-82FE-863CB348C26B}"/>
              </a:ext>
            </a:extLst>
          </p:cNvPr>
          <p:cNvGrpSpPr/>
          <p:nvPr/>
        </p:nvGrpSpPr>
        <p:grpSpPr>
          <a:xfrm>
            <a:off x="6072391" y="1386156"/>
            <a:ext cx="2843808" cy="4543357"/>
            <a:chOff x="6072391" y="1463090"/>
            <a:chExt cx="2843808" cy="4543357"/>
          </a:xfrm>
        </p:grpSpPr>
        <p:pic>
          <p:nvPicPr>
            <p:cNvPr id="194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107674"/>
              <a:ext cx="2449556" cy="31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4565" name="Rectangle 5"/>
            <p:cNvSpPr>
              <a:spLocks noChangeArrowheads="1"/>
            </p:cNvSpPr>
            <p:nvPr/>
          </p:nvSpPr>
          <p:spPr bwMode="auto">
            <a:xfrm>
              <a:off x="6300192" y="5330172"/>
              <a:ext cx="2376488"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8529" tIns="49265" rIns="98529" bIns="49265">
              <a:spAutoFit/>
            </a:bodyPr>
            <a:lstStyle/>
            <a:p>
              <a:pPr algn="l" defTabSz="977900" eaLnBrk="0" hangingPunct="0">
                <a:defRPr/>
              </a:pPr>
              <a:r>
                <a:rPr lang="en-US" sz="1900" dirty="0">
                  <a:cs typeface="+mn-cs"/>
                </a:rPr>
                <a:t>Bednorz and Mueller</a:t>
              </a:r>
            </a:p>
            <a:p>
              <a:pPr algn="l" defTabSz="977900" eaLnBrk="0" hangingPunct="0">
                <a:defRPr/>
              </a:pPr>
              <a:r>
                <a:rPr lang="en-US" sz="1900" dirty="0">
                  <a:cs typeface="+mn-cs"/>
                </a:rPr>
                <a:t>IBM </a:t>
              </a:r>
              <a:r>
                <a:rPr lang="en-US" sz="1900" dirty="0" err="1">
                  <a:cs typeface="+mn-cs"/>
                </a:rPr>
                <a:t>Zuerich</a:t>
              </a:r>
              <a:r>
                <a:rPr lang="en-US" sz="1900" dirty="0">
                  <a:cs typeface="+mn-cs"/>
                </a:rPr>
                <a:t>, 1986</a:t>
              </a:r>
            </a:p>
          </p:txBody>
        </p:sp>
        <p:pic>
          <p:nvPicPr>
            <p:cNvPr id="5" name="Picture 4" descr="Text&#10;&#10;Description automatically generated">
              <a:extLst>
                <a:ext uri="{FF2B5EF4-FFF2-40B4-BE49-F238E27FC236}">
                  <a16:creationId xmlns:a16="http://schemas.microsoft.com/office/drawing/2014/main" id="{FB82EBF6-5AA0-8E4D-BD40-847B8B5BE38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072391" y="1463090"/>
              <a:ext cx="2843808" cy="599335"/>
            </a:xfrm>
            <a:prstGeom prst="rect">
              <a:avLst/>
            </a:prstGeom>
          </p:spPr>
        </p:pic>
      </p:grpSp>
      <p:sp>
        <p:nvSpPr>
          <p:cNvPr id="58" name="Rectangle 14">
            <a:extLst>
              <a:ext uri="{FF2B5EF4-FFF2-40B4-BE49-F238E27FC236}">
                <a16:creationId xmlns:a16="http://schemas.microsoft.com/office/drawing/2014/main" id="{E255D882-7FA1-D148-B9F4-A33E4A74B770}"/>
              </a:ext>
            </a:extLst>
          </p:cNvPr>
          <p:cNvSpPr>
            <a:spLocks noChangeArrowheads="1"/>
          </p:cNvSpPr>
          <p:nvPr/>
        </p:nvSpPr>
        <p:spPr bwMode="auto">
          <a:xfrm>
            <a:off x="3203848" y="3867128"/>
            <a:ext cx="1656184" cy="584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p>
            <a:pPr algn="r">
              <a:defRPr/>
            </a:pPr>
            <a:r>
              <a:rPr lang="en-US" sz="1600" i="1" dirty="0">
                <a:solidFill>
                  <a:schemeClr val="hlink"/>
                </a:solidFill>
                <a:cs typeface="+mn-cs"/>
              </a:rPr>
              <a:t>Theoretical</a:t>
            </a:r>
            <a:r>
              <a:rPr lang="en-US" sz="1600" dirty="0">
                <a:solidFill>
                  <a:schemeClr val="hlink"/>
                </a:solidFill>
                <a:cs typeface="+mn-cs"/>
              </a:rPr>
              <a:t> limit around</a:t>
            </a:r>
            <a:r>
              <a:rPr lang="en-US" sz="1600" b="1" dirty="0">
                <a:solidFill>
                  <a:schemeClr val="hlink"/>
                </a:solidFill>
                <a:cs typeface="+mn-cs"/>
              </a:rPr>
              <a:t> 30 K </a:t>
            </a:r>
          </a:p>
        </p:txBody>
      </p:sp>
    </p:spTree>
    <p:extLst>
      <p:ext uri="{BB962C8B-B14F-4D97-AF65-F5344CB8AC3E}">
        <p14:creationId xmlns:p14="http://schemas.microsoft.com/office/powerpoint/2010/main" val="6828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a:cs typeface="+mj-cs"/>
              </a:rPr>
              <a:t>1987 - The prize !</a:t>
            </a:r>
          </a:p>
        </p:txBody>
      </p:sp>
      <p:pic>
        <p:nvPicPr>
          <p:cNvPr id="19558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137275" cy="457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950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326629"/>
            <a:ext cx="8229600" cy="1143000"/>
          </a:xfrm>
        </p:spPr>
        <p:txBody>
          <a:bodyPr/>
          <a:lstStyle/>
          <a:p>
            <a:pPr eaLnBrk="1" hangingPunct="1">
              <a:defRPr/>
            </a:pPr>
            <a:r>
              <a:rPr lang="en-US" dirty="0">
                <a:cs typeface="+mj-cs"/>
              </a:rPr>
              <a:t>Nb-</a:t>
            </a:r>
            <a:r>
              <a:rPr lang="en-US" dirty="0" err="1">
                <a:cs typeface="+mj-cs"/>
              </a:rPr>
              <a:t>Ti</a:t>
            </a:r>
            <a:r>
              <a:rPr lang="en-US" dirty="0">
                <a:cs typeface="+mj-cs"/>
              </a:rPr>
              <a:t> manufacturing route</a:t>
            </a:r>
          </a:p>
        </p:txBody>
      </p:sp>
      <p:pic>
        <p:nvPicPr>
          <p:cNvPr id="84994" name="Picture 3" descr="compfab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276600"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4995" name="Group 24"/>
          <p:cNvGrpSpPr>
            <a:grpSpLocks/>
          </p:cNvGrpSpPr>
          <p:nvPr/>
        </p:nvGrpSpPr>
        <p:grpSpPr bwMode="auto">
          <a:xfrm>
            <a:off x="4572000" y="2362200"/>
            <a:ext cx="1905000" cy="2193925"/>
            <a:chOff x="2880" y="1488"/>
            <a:chExt cx="1200" cy="1382"/>
          </a:xfrm>
        </p:grpSpPr>
        <p:grpSp>
          <p:nvGrpSpPr>
            <p:cNvPr id="85010" name="Group 10"/>
            <p:cNvGrpSpPr>
              <a:grpSpLocks/>
            </p:cNvGrpSpPr>
            <p:nvPr/>
          </p:nvGrpSpPr>
          <p:grpSpPr bwMode="auto">
            <a:xfrm>
              <a:off x="3256" y="2064"/>
              <a:ext cx="392" cy="208"/>
              <a:chOff x="3392" y="2048"/>
              <a:chExt cx="352" cy="208"/>
            </a:xfrm>
          </p:grpSpPr>
          <p:sp>
            <p:nvSpPr>
              <p:cNvPr id="199691" name="AutoShape 11"/>
              <p:cNvSpPr>
                <a:spLocks noChangeArrowheads="1"/>
              </p:cNvSpPr>
              <p:nvPr/>
            </p:nvSpPr>
            <p:spPr bwMode="auto">
              <a:xfrm>
                <a:off x="3408" y="2064"/>
                <a:ext cx="336" cy="192"/>
              </a:xfrm>
              <a:prstGeom prst="rightArrow">
                <a:avLst>
                  <a:gd name="adj1" fmla="val 50000"/>
                  <a:gd name="adj2" fmla="val 43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9692" name="AutoShape 12"/>
              <p:cNvSpPr>
                <a:spLocks noChangeArrowheads="1"/>
              </p:cNvSpPr>
              <p:nvPr/>
            </p:nvSpPr>
            <p:spPr bwMode="auto">
              <a:xfrm>
                <a:off x="3392" y="2048"/>
                <a:ext cx="336" cy="192"/>
              </a:xfrm>
              <a:prstGeom prst="rightArrow">
                <a:avLst>
                  <a:gd name="adj1" fmla="val 50000"/>
                  <a:gd name="adj2" fmla="val 4375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99693" name="Text Box 13"/>
            <p:cNvSpPr txBox="1">
              <a:spLocks noChangeArrowheads="1"/>
            </p:cNvSpPr>
            <p:nvPr/>
          </p:nvSpPr>
          <p:spPr bwMode="auto">
            <a:xfrm>
              <a:off x="2880" y="1488"/>
              <a:ext cx="120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cs typeface="+mn-cs"/>
                </a:rPr>
                <a:t>extrusion</a:t>
              </a:r>
            </a:p>
            <a:p>
              <a:pPr eaLnBrk="0" hangingPunct="0">
                <a:defRPr/>
              </a:pPr>
              <a:r>
                <a:rPr lang="en-US">
                  <a:cs typeface="+mn-cs"/>
                </a:rPr>
                <a:t>cold drawing</a:t>
              </a:r>
            </a:p>
          </p:txBody>
        </p:sp>
        <p:sp>
          <p:nvSpPr>
            <p:cNvPr id="199694" name="Text Box 14"/>
            <p:cNvSpPr txBox="1">
              <a:spLocks noChangeArrowheads="1"/>
            </p:cNvSpPr>
            <p:nvPr/>
          </p:nvSpPr>
          <p:spPr bwMode="auto">
            <a:xfrm>
              <a:off x="2933" y="2352"/>
              <a:ext cx="1035"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heat </a:t>
              </a:r>
            </a:p>
            <a:p>
              <a:pPr eaLnBrk="0" hangingPunct="0">
                <a:defRPr/>
              </a:pPr>
              <a:r>
                <a:rPr lang="en-US">
                  <a:cs typeface="+mn-cs"/>
                </a:rPr>
                <a:t>treatments</a:t>
              </a:r>
            </a:p>
          </p:txBody>
        </p:sp>
      </p:grpSp>
      <p:sp>
        <p:nvSpPr>
          <p:cNvPr id="199695" name="Rectangle 15"/>
          <p:cNvSpPr>
            <a:spLocks noChangeArrowheads="1"/>
          </p:cNvSpPr>
          <p:nvPr/>
        </p:nvSpPr>
        <p:spPr bwMode="auto">
          <a:xfrm>
            <a:off x="1066800" y="5486400"/>
            <a:ext cx="3276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lgn="l">
              <a:defRPr/>
            </a:pPr>
            <a:r>
              <a:rPr lang="en-US">
                <a:cs typeface="+mn-cs"/>
              </a:rPr>
              <a:t>NbTi is a ductile alloy that can sustain large deformations</a:t>
            </a:r>
          </a:p>
        </p:txBody>
      </p:sp>
      <p:sp>
        <p:nvSpPr>
          <p:cNvPr id="199696" name="Rectangle 16"/>
          <p:cNvSpPr>
            <a:spLocks noChangeArrowheads="1"/>
          </p:cNvSpPr>
          <p:nvPr/>
        </p:nvSpPr>
        <p:spPr bwMode="auto">
          <a:xfrm>
            <a:off x="5851525" y="1752600"/>
            <a:ext cx="2987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dirty="0">
                <a:solidFill>
                  <a:srgbClr val="FF0000"/>
                </a:solidFill>
                <a:cs typeface="+mn-cs"/>
              </a:rPr>
              <a:t>I</a:t>
            </a:r>
            <a:r>
              <a:rPr lang="en-US" baseline="-25000" dirty="0">
                <a:solidFill>
                  <a:srgbClr val="FF0000"/>
                </a:solidFill>
                <a:cs typeface="+mn-cs"/>
              </a:rPr>
              <a:t>C</a:t>
            </a:r>
            <a:r>
              <a:rPr lang="en-US" dirty="0">
                <a:solidFill>
                  <a:srgbClr val="FF0000"/>
                </a:solidFill>
                <a:cs typeface="+mn-cs"/>
              </a:rPr>
              <a:t>(5 T, 4.2 K) ≈ 1 kA</a:t>
            </a:r>
          </a:p>
        </p:txBody>
      </p:sp>
      <p:sp>
        <p:nvSpPr>
          <p:cNvPr id="199697" name="Rectangle 17"/>
          <p:cNvSpPr>
            <a:spLocks noChangeArrowheads="1"/>
          </p:cNvSpPr>
          <p:nvPr/>
        </p:nvSpPr>
        <p:spPr bwMode="auto">
          <a:xfrm>
            <a:off x="1447800" y="1676400"/>
            <a:ext cx="1538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a:cs typeface="+mn-cs"/>
              </a:rPr>
              <a:t>NbTi billet</a:t>
            </a:r>
          </a:p>
        </p:txBody>
      </p:sp>
      <p:sp>
        <p:nvSpPr>
          <p:cNvPr id="199698" name="Rectangle 18"/>
          <p:cNvSpPr>
            <a:spLocks noChangeArrowheads="1"/>
          </p:cNvSpPr>
          <p:nvPr/>
        </p:nvSpPr>
        <p:spPr bwMode="auto">
          <a:xfrm>
            <a:off x="2046239" y="90488"/>
            <a:ext cx="70167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lgn="r">
              <a:defRPr/>
            </a:pPr>
            <a:r>
              <a:rPr lang="en-US" sz="1800" i="1" dirty="0">
                <a:cs typeface="+mn-cs"/>
              </a:rPr>
              <a:t>Graphics by courtesy of Applied Superconductivity Center at NHMFL</a:t>
            </a:r>
          </a:p>
        </p:txBody>
      </p:sp>
      <p:grpSp>
        <p:nvGrpSpPr>
          <p:cNvPr id="85000" name="Group 25"/>
          <p:cNvGrpSpPr>
            <a:grpSpLocks/>
          </p:cNvGrpSpPr>
          <p:nvPr/>
        </p:nvGrpSpPr>
        <p:grpSpPr bwMode="auto">
          <a:xfrm>
            <a:off x="6215063" y="2424113"/>
            <a:ext cx="2654300" cy="4146550"/>
            <a:chOff x="3915" y="1527"/>
            <a:chExt cx="1672" cy="2612"/>
          </a:xfrm>
        </p:grpSpPr>
        <p:pic>
          <p:nvPicPr>
            <p:cNvPr id="85002" name="Picture 5" descr="inner st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1527"/>
              <a:ext cx="1042" cy="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5003" name="Group 6"/>
            <p:cNvGrpSpPr>
              <a:grpSpLocks/>
            </p:cNvGrpSpPr>
            <p:nvPr/>
          </p:nvGrpSpPr>
          <p:grpSpPr bwMode="auto">
            <a:xfrm rot="-5400000">
              <a:off x="5011" y="1871"/>
              <a:ext cx="864" cy="289"/>
              <a:chOff x="4564" y="2880"/>
              <a:chExt cx="864" cy="289"/>
            </a:xfrm>
          </p:grpSpPr>
          <p:sp>
            <p:nvSpPr>
              <p:cNvPr id="199687" name="Line 7"/>
              <p:cNvSpPr>
                <a:spLocks noChangeShapeType="1"/>
              </p:cNvSpPr>
              <p:nvPr/>
            </p:nvSpPr>
            <p:spPr bwMode="auto">
              <a:xfrm flipV="1">
                <a:off x="4569" y="2871"/>
                <a:ext cx="864"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9688" name="Text Box 8"/>
              <p:cNvSpPr txBox="1">
                <a:spLocks noChangeArrowheads="1"/>
              </p:cNvSpPr>
              <p:nvPr/>
            </p:nvSpPr>
            <p:spPr bwMode="auto">
              <a:xfrm>
                <a:off x="4653" y="2881"/>
                <a:ext cx="70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cs typeface="+mn-cs"/>
                    <a:sym typeface="Symbol" charset="0"/>
                  </a:rPr>
                  <a:t></a:t>
                </a:r>
                <a:r>
                  <a:rPr lang="en-US">
                    <a:cs typeface="+mn-cs"/>
                  </a:rPr>
                  <a:t>1 mm</a:t>
                </a:r>
              </a:p>
            </p:txBody>
          </p:sp>
        </p:grpSp>
        <p:pic>
          <p:nvPicPr>
            <p:cNvPr id="85004" name="Picture 4" descr="NbTi filaments inside copper"/>
            <p:cNvPicPr>
              <a:picLocks noChangeAspect="1" noChangeArrowheads="1"/>
            </p:cNvPicPr>
            <p:nvPr/>
          </p:nvPicPr>
          <p:blipFill>
            <a:blip r:embed="rId5">
              <a:extLst>
                <a:ext uri="{28A0092B-C50C-407E-A947-70E740481C1C}">
                  <a14:useLocalDpi xmlns:a14="http://schemas.microsoft.com/office/drawing/2010/main" val="0"/>
                </a:ext>
              </a:extLst>
            </a:blip>
            <a:srcRect l="2144"/>
            <a:stretch>
              <a:fillRect/>
            </a:stretch>
          </p:blipFill>
          <p:spPr bwMode="auto">
            <a:xfrm>
              <a:off x="3921" y="2944"/>
              <a:ext cx="1597" cy="1195"/>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199700" name="Rectangle 20"/>
            <p:cNvSpPr>
              <a:spLocks noChangeArrowheads="1"/>
            </p:cNvSpPr>
            <p:nvPr/>
          </p:nvSpPr>
          <p:spPr bwMode="auto">
            <a:xfrm>
              <a:off x="4602" y="2068"/>
              <a:ext cx="150" cy="92"/>
            </a:xfrm>
            <a:prstGeom prst="rect">
              <a:avLst/>
            </a:prstGeom>
            <a:noFill/>
            <a:ln w="12700">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99701" name="Line 21"/>
            <p:cNvSpPr>
              <a:spLocks noChangeShapeType="1"/>
            </p:cNvSpPr>
            <p:nvPr/>
          </p:nvSpPr>
          <p:spPr bwMode="auto">
            <a:xfrm flipH="1">
              <a:off x="3915" y="2067"/>
              <a:ext cx="686" cy="873"/>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99702" name="Line 22"/>
            <p:cNvSpPr>
              <a:spLocks noChangeShapeType="1"/>
            </p:cNvSpPr>
            <p:nvPr/>
          </p:nvSpPr>
          <p:spPr bwMode="auto">
            <a:xfrm>
              <a:off x="4748" y="2065"/>
              <a:ext cx="770" cy="881"/>
            </a:xfrm>
            <a:prstGeom prst="line">
              <a:avLst/>
            </a:prstGeom>
            <a:noFill/>
            <a:ln w="127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199706" name="Rectangle 26"/>
          <p:cNvSpPr>
            <a:spLocks noChangeArrowheads="1"/>
          </p:cNvSpPr>
          <p:nvPr/>
        </p:nvSpPr>
        <p:spPr bwMode="auto">
          <a:xfrm>
            <a:off x="4800600" y="6096000"/>
            <a:ext cx="1385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r>
              <a:rPr lang="en-US">
                <a:cs typeface="+mn-cs"/>
              </a:rPr>
              <a:t>LHC wire</a:t>
            </a:r>
          </a:p>
        </p:txBody>
      </p:sp>
    </p:spTree>
    <p:extLst>
      <p:ext uri="{BB962C8B-B14F-4D97-AF65-F5344CB8AC3E}">
        <p14:creationId xmlns:p14="http://schemas.microsoft.com/office/powerpoint/2010/main" val="18525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26467</TotalTime>
  <Words>791</Words>
  <Application>Microsoft Macintosh PowerPoint</Application>
  <PresentationFormat>On-screen Show (4:3)</PresentationFormat>
  <Paragraphs>112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Book Antiqua</vt:lpstr>
      <vt:lpstr>Calibri</vt:lpstr>
      <vt:lpstr>Symbol</vt:lpstr>
      <vt:lpstr>Tahoma</vt:lpstr>
      <vt:lpstr>Times</vt:lpstr>
      <vt:lpstr>Times New Roman</vt:lpstr>
      <vt:lpstr>Wingdings</vt:lpstr>
      <vt:lpstr>Office Theme</vt:lpstr>
      <vt:lpstr>Magnets Superconductors</vt:lpstr>
      <vt:lpstr>A great physics problem in 1900</vt:lpstr>
      <vt:lpstr>Superconductors Pre-history</vt:lpstr>
      <vt:lpstr>A fundamental definition of superconductors</vt:lpstr>
      <vt:lpstr>Cooper Pairs</vt:lpstr>
      <vt:lpstr>Pairing mechanism</vt:lpstr>
      <vt:lpstr>1986 - A Big Surprise</vt:lpstr>
      <vt:lpstr>1987 - The prize !</vt:lpstr>
      <vt:lpstr>Nb-Ti manufacturing route</vt:lpstr>
      <vt:lpstr>Nb3Sn manufacturing routes </vt:lpstr>
      <vt:lpstr>BSCCO manufacturing routes</vt:lpstr>
      <vt:lpstr>REBCO manufacturing routes</vt:lpstr>
    </vt:vector>
  </TitlesOfParts>
  <Company>CryoSoft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Measurement</dc:title>
  <dc:creator>Cri &amp; Lu</dc:creator>
  <cp:lastModifiedBy>Luca Bottura</cp:lastModifiedBy>
  <cp:revision>459</cp:revision>
  <cp:lastPrinted>2003-04-28T12:48:53Z</cp:lastPrinted>
  <dcterms:created xsi:type="dcterms:W3CDTF">2002-02-15T21:15:21Z</dcterms:created>
  <dcterms:modified xsi:type="dcterms:W3CDTF">2023-07-28T08:25:57Z</dcterms:modified>
</cp:coreProperties>
</file>