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63" r:id="rId2"/>
    <p:sldId id="289" r:id="rId3"/>
    <p:sldId id="322" r:id="rId4"/>
    <p:sldId id="294" r:id="rId5"/>
    <p:sldId id="296" r:id="rId6"/>
    <p:sldId id="366" r:id="rId7"/>
    <p:sldId id="300" r:id="rId8"/>
    <p:sldId id="363" r:id="rId9"/>
    <p:sldId id="311" r:id="rId10"/>
    <p:sldId id="312" r:id="rId11"/>
    <p:sldId id="308" r:id="rId12"/>
    <p:sldId id="309" r:id="rId13"/>
    <p:sldId id="313" r:id="rId14"/>
    <p:sldId id="323" r:id="rId15"/>
    <p:sldId id="324" r:id="rId16"/>
    <p:sldId id="325" r:id="rId17"/>
    <p:sldId id="330" r:id="rId18"/>
    <p:sldId id="304" r:id="rId19"/>
    <p:sldId id="307" r:id="rId20"/>
    <p:sldId id="305" r:id="rId21"/>
    <p:sldId id="306" r:id="rId22"/>
    <p:sldId id="327" r:id="rId23"/>
    <p:sldId id="521" r:id="rId24"/>
    <p:sldId id="522" r:id="rId25"/>
    <p:sldId id="523" r:id="rId26"/>
    <p:sldId id="532" r:id="rId27"/>
    <p:sldId id="531" r:id="rId28"/>
    <p:sldId id="318" r:id="rId29"/>
    <p:sldId id="310" r:id="rId30"/>
    <p:sldId id="349" r:id="rId31"/>
    <p:sldId id="344" r:id="rId32"/>
    <p:sldId id="345" r:id="rId33"/>
    <p:sldId id="346" r:id="rId34"/>
    <p:sldId id="347" r:id="rId35"/>
    <p:sldId id="348" r:id="rId36"/>
    <p:sldId id="357" r:id="rId37"/>
    <p:sldId id="326" r:id="rId38"/>
    <p:sldId id="359" r:id="rId39"/>
    <p:sldId id="563" r:id="rId40"/>
    <p:sldId id="533" r:id="rId41"/>
    <p:sldId id="534" r:id="rId42"/>
    <p:sldId id="544" r:id="rId43"/>
    <p:sldId id="545" r:id="rId44"/>
    <p:sldId id="516" r:id="rId45"/>
    <p:sldId id="317" r:id="rId46"/>
    <p:sldId id="319" r:id="rId47"/>
    <p:sldId id="334" r:id="rId48"/>
    <p:sldId id="335" r:id="rId49"/>
    <p:sldId id="338" r:id="rId50"/>
    <p:sldId id="341" r:id="rId51"/>
    <p:sldId id="342" r:id="rId52"/>
    <p:sldId id="365" r:id="rId53"/>
    <p:sldId id="361" r:id="rId54"/>
    <p:sldId id="362" r:id="rId5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98C2-3D49-4CF3-863B-C550AB35DD17}" type="datetimeFigureOut">
              <a:rPr lang="de-CH" smtClean="0"/>
              <a:t>23.07.23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D973-18D6-47A8-9BB5-59A24086B3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6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8DCC9-2E2D-9B49-A293-0E49C3F5F8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fld id="{21A0ADB6-7E9D-43C3-89CB-EC59AB4A0F00}" type="slidenum">
              <a:rPr lang="fr-FR" altLang="en-US">
                <a:solidFill>
                  <a:srgbClr val="000000"/>
                </a:solidFill>
                <a:latin typeface="Times" pitchFamily="18" charset="0"/>
              </a:rPr>
              <a:pPr/>
              <a:t>29</a:t>
            </a:fld>
            <a:endParaRPr lang="fr-FR" alt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2630-4475-45A7-8526-A6126DE093A3}" type="datetime1">
              <a:rPr lang="de-CH" smtClean="0"/>
              <a:t>23.07.23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7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E5CB26-BAF5-4B05-B144-6888C89277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13475" y="971082"/>
            <a:ext cx="7877576" cy="51124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86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F12F-656C-4DD8-B6E6-B89969F6C12C}" type="datetime1">
              <a:rPr lang="de-CH" smtClean="0"/>
              <a:t>23.07.23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99689" y="1554690"/>
            <a:ext cx="6744622" cy="61070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3600"/>
            </a:lvl1pPr>
            <a:lvl2pPr marL="342900" indent="0">
              <a:buFontTx/>
              <a:buNone/>
              <a:defRPr sz="3600"/>
            </a:lvl2pPr>
            <a:lvl3pPr marL="685800" indent="0">
              <a:buFontTx/>
              <a:buNone/>
              <a:defRPr sz="3600"/>
            </a:lvl3pPr>
            <a:lvl4pPr marL="1028700" indent="0">
              <a:buFontTx/>
              <a:buNone/>
              <a:defRPr sz="3600"/>
            </a:lvl4pPr>
            <a:lvl5pPr marL="1371600" indent="0">
              <a:buFontTx/>
              <a:buNone/>
              <a:defRPr sz="3600"/>
            </a:lvl5pPr>
          </a:lstStyle>
          <a:p>
            <a:r>
              <a:rPr lang="en-GB" sz="3600" noProof="0" dirty="0">
                <a:solidFill>
                  <a:schemeClr val="tx1"/>
                </a:solidFill>
                <a:sym typeface="Symbol" panose="05050102010706020507" pitchFamily="18" charset="2"/>
              </a:rPr>
              <a:t>Next</a:t>
            </a:r>
            <a:r>
              <a:rPr lang="en-GB" sz="3600" noProof="0" dirty="0"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451100"/>
            <a:ext cx="6743700" cy="383182"/>
          </a:xfrm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180804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0B-1F17-4292-A885-F3CD10A8C42F}" type="datetime1">
              <a:rPr lang="de-CH" smtClean="0"/>
              <a:t>23.07.23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E63-FA20-4F3C-B646-D3B9F915BF6F}" type="datetime1">
              <a:rPr lang="de-CH" smtClean="0"/>
              <a:t>23.07.23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1B44-6BB7-4510-AF67-C3F1D614FD74}" type="datetime1">
              <a:rPr lang="de-CH" smtClean="0"/>
              <a:t>23.07.23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47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91C0-558D-4FE0-B0A5-89EB93DE3A1D}" type="datetime1">
              <a:rPr lang="de-CH" smtClean="0"/>
              <a:t>23.07.23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E2CC-95F6-4961-BD1C-734A58BD59E8}" type="datetime1">
              <a:rPr lang="de-CH" smtClean="0"/>
              <a:t>23.07.23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324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07F3-95B4-4BD6-BFDF-634E8AD81250}" type="datetime1">
              <a:rPr lang="de-CH" smtClean="0"/>
              <a:t>23.07.23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26494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4642" y="6356351"/>
            <a:ext cx="1461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13BB-2B37-412D-8F31-BE9BC8BC6E8B}" type="datetime1">
              <a:rPr lang="de-CH" smtClean="0"/>
              <a:t>23.07.23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0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4" r:id="rId5"/>
    <p:sldLayoutId id="2147483657" r:id="rId6"/>
    <p:sldLayoutId id="2147483655" r:id="rId7"/>
    <p:sldLayoutId id="2147483658" r:id="rId8"/>
    <p:sldLayoutId id="2147483660" r:id="rId9"/>
    <p:sldLayoutId id="214748366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5.png"/><Relationship Id="rId5" Type="http://schemas.openxmlformats.org/officeDocument/2006/relationships/tags" Target="../tags/tag19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tags" Target="../tags/tag18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5" Type="http://schemas.openxmlformats.org/officeDocument/2006/relationships/image" Target="../media/image44.png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5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8.xml"/><Relationship Id="rId7" Type="http://schemas.openxmlformats.org/officeDocument/2006/relationships/image" Target="../media/image5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60.png"/><Relationship Id="rId5" Type="http://schemas.openxmlformats.org/officeDocument/2006/relationships/tags" Target="../tags/tag40.xml"/><Relationship Id="rId10" Type="http://schemas.openxmlformats.org/officeDocument/2006/relationships/image" Target="../media/image59.png"/><Relationship Id="rId4" Type="http://schemas.openxmlformats.org/officeDocument/2006/relationships/tags" Target="../tags/tag39.xml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3.xml"/><Relationship Id="rId7" Type="http://schemas.openxmlformats.org/officeDocument/2006/relationships/image" Target="../media/image6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4.xml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0.gif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55.xml"/><Relationship Id="rId7" Type="http://schemas.openxmlformats.org/officeDocument/2006/relationships/image" Target="../media/image70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99.png"/><Relationship Id="rId5" Type="http://schemas.openxmlformats.org/officeDocument/2006/relationships/image" Target="../media/image138.png"/><Relationship Id="rId10" Type="http://schemas.openxmlformats.org/officeDocument/2006/relationships/image" Target="../media/image1000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5131" y="1122363"/>
            <a:ext cx="7633252" cy="2387600"/>
          </a:xfrm>
          <a:solidFill>
            <a:schemeClr val="bg1">
              <a:alpha val="14000"/>
            </a:schemeClr>
          </a:solidFill>
        </p:spPr>
        <p:txBody>
          <a:bodyPr/>
          <a:lstStyle/>
          <a:p>
            <a:pPr lvl="0">
              <a:spcBef>
                <a:spcPct val="40000"/>
              </a:spcBef>
            </a:pPr>
            <a:r>
              <a:rPr lang="en-US" b="1" dirty="0"/>
              <a:t>Introductions to accelerators II:</a:t>
            </a:r>
            <a:br>
              <a:rPr lang="en-US" b="1" dirty="0"/>
            </a:br>
            <a:r>
              <a:rPr lang="en-US" b="1" dirty="0"/>
              <a:t>Transverse Dynamics </a:t>
            </a:r>
            <a:endParaRPr lang="en-US" altLang="de-DE" sz="3600" dirty="0">
              <a:solidFill>
                <a:schemeClr val="tx1"/>
              </a:solidFill>
              <a:effectLst>
                <a:glow rad="17272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143000" y="3970900"/>
            <a:ext cx="6858000" cy="1286900"/>
          </a:xfrm>
        </p:spPr>
        <p:txBody>
          <a:bodyPr/>
          <a:lstStyle/>
          <a:p>
            <a:r>
              <a:rPr lang="en-US" altLang="de-DE" dirty="0"/>
              <a:t>Dr Tatiana </a:t>
            </a:r>
            <a:r>
              <a:rPr lang="en-US" altLang="de-DE" dirty="0" err="1"/>
              <a:t>Pieloni</a:t>
            </a:r>
            <a:r>
              <a:rPr lang="en-US" altLang="de-DE" dirty="0"/>
              <a:t> (</a:t>
            </a:r>
            <a:r>
              <a:rPr lang="en-US" altLang="de-DE" dirty="0" err="1"/>
              <a:t>Tatiana.Pieloni@epfl.ch</a:t>
            </a:r>
            <a:r>
              <a:rPr lang="en-US" altLang="de-DE" dirty="0"/>
              <a:t>)</a:t>
            </a:r>
          </a:p>
          <a:p>
            <a:r>
              <a:rPr lang="en-US" altLang="de-DE" dirty="0"/>
              <a:t>Laboratory for Particle Accelerator Physics, EPFL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493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Conservation of Emittance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5F043F-E714-4AC3-88B2-7D415069DAAE}"/>
              </a:ext>
            </a:extLst>
          </p:cNvPr>
          <p:cNvGrpSpPr/>
          <p:nvPr/>
        </p:nvGrpSpPr>
        <p:grpSpPr>
          <a:xfrm>
            <a:off x="4923256" y="1938130"/>
            <a:ext cx="2826705" cy="2286747"/>
            <a:chOff x="1715460" y="2428155"/>
            <a:chExt cx="2109267" cy="1706354"/>
          </a:xfrm>
        </p:grpSpPr>
        <p:cxnSp>
          <p:nvCxnSpPr>
            <p:cNvPr id="6" name="Gerade Verbindung mit Pfeil 5"/>
            <p:cNvCxnSpPr/>
            <p:nvPr/>
          </p:nvCxnSpPr>
          <p:spPr>
            <a:xfrm flipV="1">
              <a:off x="2072767" y="2428155"/>
              <a:ext cx="0" cy="137544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2072767" y="3799756"/>
              <a:ext cx="175196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2787382" y="2770095"/>
              <a:ext cx="218995" cy="81066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409789" y="3765177"/>
              <a:ext cx="3073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715460" y="2470417"/>
              <a:ext cx="4149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GB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96E94D-E6B8-4157-A499-D98462056E56}"/>
              </a:ext>
            </a:extLst>
          </p:cNvPr>
          <p:cNvGrpSpPr/>
          <p:nvPr/>
        </p:nvGrpSpPr>
        <p:grpSpPr>
          <a:xfrm>
            <a:off x="1301904" y="1938130"/>
            <a:ext cx="2826705" cy="2286747"/>
            <a:chOff x="4366452" y="2431996"/>
            <a:chExt cx="2109267" cy="1706354"/>
          </a:xfrm>
        </p:grpSpPr>
        <p:cxnSp>
          <p:nvCxnSpPr>
            <p:cNvPr id="17" name="Gerade Verbindung mit Pfeil 16"/>
            <p:cNvCxnSpPr/>
            <p:nvPr/>
          </p:nvCxnSpPr>
          <p:spPr>
            <a:xfrm flipV="1">
              <a:off x="4723759" y="2431996"/>
              <a:ext cx="0" cy="137544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V="1">
              <a:off x="4723759" y="3803597"/>
              <a:ext cx="175196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 rot="5400000">
              <a:off x="5438374" y="2773936"/>
              <a:ext cx="218995" cy="81066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060781" y="3769018"/>
              <a:ext cx="3073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366452" y="2474258"/>
              <a:ext cx="4149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GB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835638" y="4625202"/>
            <a:ext cx="74765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with a given emittance a beam can be made small with large angular spread, or can have small angular spread with a large size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53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Space Ellipse in Drift Space</a:t>
            </a:r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4" y="2335046"/>
            <a:ext cx="6954050" cy="3619857"/>
          </a:xfrm>
          <a:prstGeom prst="rect">
            <a:avLst/>
          </a:prstGeom>
        </p:spPr>
      </p:pic>
      <p:sp>
        <p:nvSpPr>
          <p:cNvPr id="76" name="Textfeld 75"/>
          <p:cNvSpPr txBox="1"/>
          <p:nvPr/>
        </p:nvSpPr>
        <p:spPr>
          <a:xfrm>
            <a:off x="3400186" y="2150380"/>
            <a:ext cx="1401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remember: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1494545" y="5809131"/>
            <a:ext cx="6177963" cy="230521"/>
          </a:xfrm>
          <a:prstGeom prst="rightArrow">
            <a:avLst>
              <a:gd name="adj1" fmla="val 50000"/>
              <a:gd name="adj2" fmla="val 121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93" y="2200189"/>
            <a:ext cx="1714286" cy="26971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1870935" y="3326035"/>
            <a:ext cx="464246" cy="0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64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Space Ellipse after focusing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76251" y="1901826"/>
            <a:ext cx="7559681" cy="3554415"/>
            <a:chOff x="300" y="1198"/>
            <a:chExt cx="4762" cy="223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0" y="1198"/>
              <a:ext cx="4762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50" y="1198"/>
              <a:ext cx="0" cy="2239"/>
            </a:xfrm>
            <a:custGeom>
              <a:avLst/>
              <a:gdLst>
                <a:gd name="T0" fmla="*/ 4478 h 4478"/>
                <a:gd name="T1" fmla="*/ 2484 h 4478"/>
                <a:gd name="T2" fmla="*/ 0 h 4478"/>
                <a:gd name="T3" fmla="*/ 4478 h 44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478">
                  <a:moveTo>
                    <a:pt x="0" y="4478"/>
                  </a:moveTo>
                  <a:lnTo>
                    <a:pt x="0" y="2484"/>
                  </a:lnTo>
                  <a:lnTo>
                    <a:pt x="0" y="0"/>
                  </a:lnTo>
                  <a:lnTo>
                    <a:pt x="0" y="4478"/>
                  </a:ln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0" y="1198"/>
              <a:ext cx="0" cy="2239"/>
            </a:xfrm>
            <a:custGeom>
              <a:avLst/>
              <a:gdLst>
                <a:gd name="T0" fmla="*/ 4478 h 4478"/>
                <a:gd name="T1" fmla="*/ 2484 h 4478"/>
                <a:gd name="T2" fmla="*/ 0 h 44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78">
                  <a:moveTo>
                    <a:pt x="0" y="4478"/>
                  </a:moveTo>
                  <a:lnTo>
                    <a:pt x="0" y="2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0" y="1243"/>
              <a:ext cx="0" cy="2194"/>
            </a:xfrm>
            <a:custGeom>
              <a:avLst/>
              <a:gdLst>
                <a:gd name="T0" fmla="*/ 4389 h 4389"/>
                <a:gd name="T1" fmla="*/ 2395 h 4389"/>
                <a:gd name="T2" fmla="*/ 0 h 438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89">
                  <a:moveTo>
                    <a:pt x="0" y="4389"/>
                  </a:moveTo>
                  <a:lnTo>
                    <a:pt x="0" y="239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22" y="1198"/>
              <a:ext cx="56" cy="65"/>
            </a:xfrm>
            <a:custGeom>
              <a:avLst/>
              <a:gdLst>
                <a:gd name="T0" fmla="*/ 111 w 111"/>
                <a:gd name="T1" fmla="*/ 130 h 130"/>
                <a:gd name="T2" fmla="*/ 55 w 111"/>
                <a:gd name="T3" fmla="*/ 108 h 130"/>
                <a:gd name="T4" fmla="*/ 0 w 111"/>
                <a:gd name="T5" fmla="*/ 130 h 130"/>
                <a:gd name="T6" fmla="*/ 55 w 111"/>
                <a:gd name="T7" fmla="*/ 0 h 130"/>
                <a:gd name="T8" fmla="*/ 111 w 111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0">
                  <a:moveTo>
                    <a:pt x="111" y="130"/>
                  </a:moveTo>
                  <a:lnTo>
                    <a:pt x="55" y="108"/>
                  </a:lnTo>
                  <a:lnTo>
                    <a:pt x="0" y="130"/>
                  </a:lnTo>
                  <a:lnTo>
                    <a:pt x="55" y="0"/>
                  </a:lnTo>
                  <a:lnTo>
                    <a:pt x="111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05" y="2440"/>
              <a:ext cx="4757" cy="0"/>
            </a:xfrm>
            <a:custGeom>
              <a:avLst/>
              <a:gdLst>
                <a:gd name="T0" fmla="*/ 0 w 9515"/>
                <a:gd name="T1" fmla="*/ 9515 w 9515"/>
                <a:gd name="T2" fmla="*/ 0 w 95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515">
                  <a:moveTo>
                    <a:pt x="0" y="0"/>
                  </a:moveTo>
                  <a:lnTo>
                    <a:pt x="95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05" y="2440"/>
              <a:ext cx="475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05" y="2440"/>
              <a:ext cx="471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997" y="2412"/>
              <a:ext cx="65" cy="56"/>
            </a:xfrm>
            <a:custGeom>
              <a:avLst/>
              <a:gdLst>
                <a:gd name="T0" fmla="*/ 0 w 130"/>
                <a:gd name="T1" fmla="*/ 111 h 111"/>
                <a:gd name="T2" fmla="*/ 24 w 130"/>
                <a:gd name="T3" fmla="*/ 55 h 111"/>
                <a:gd name="T4" fmla="*/ 0 w 130"/>
                <a:gd name="T5" fmla="*/ 0 h 111"/>
                <a:gd name="T6" fmla="*/ 130 w 130"/>
                <a:gd name="T7" fmla="*/ 55 h 111"/>
                <a:gd name="T8" fmla="*/ 0 w 130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1">
                  <a:moveTo>
                    <a:pt x="0" y="111"/>
                  </a:moveTo>
                  <a:lnTo>
                    <a:pt x="24" y="55"/>
                  </a:lnTo>
                  <a:lnTo>
                    <a:pt x="0" y="0"/>
                  </a:lnTo>
                  <a:lnTo>
                    <a:pt x="130" y="5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231" y="1867"/>
              <a:ext cx="264" cy="1150"/>
            </a:xfrm>
            <a:custGeom>
              <a:avLst/>
              <a:gdLst>
                <a:gd name="T0" fmla="*/ 528 w 528"/>
                <a:gd name="T1" fmla="*/ 1149 h 2298"/>
                <a:gd name="T2" fmla="*/ 522 w 528"/>
                <a:gd name="T3" fmla="*/ 1382 h 2298"/>
                <a:gd name="T4" fmla="*/ 507 w 528"/>
                <a:gd name="T5" fmla="*/ 1597 h 2298"/>
                <a:gd name="T6" fmla="*/ 483 w 528"/>
                <a:gd name="T7" fmla="*/ 1793 h 2298"/>
                <a:gd name="T8" fmla="*/ 450 w 528"/>
                <a:gd name="T9" fmla="*/ 1962 h 2298"/>
                <a:gd name="T10" fmla="*/ 411 w 528"/>
                <a:gd name="T11" fmla="*/ 2101 h 2298"/>
                <a:gd name="T12" fmla="*/ 379 w 528"/>
                <a:gd name="T13" fmla="*/ 2185 h 2298"/>
                <a:gd name="T14" fmla="*/ 355 w 528"/>
                <a:gd name="T15" fmla="*/ 2230 h 2298"/>
                <a:gd name="T16" fmla="*/ 329 w 528"/>
                <a:gd name="T17" fmla="*/ 2263 h 2298"/>
                <a:gd name="T18" fmla="*/ 305 w 528"/>
                <a:gd name="T19" fmla="*/ 2285 h 2298"/>
                <a:gd name="T20" fmla="*/ 277 w 528"/>
                <a:gd name="T21" fmla="*/ 2297 h 2298"/>
                <a:gd name="T22" fmla="*/ 264 w 528"/>
                <a:gd name="T23" fmla="*/ 2298 h 2298"/>
                <a:gd name="T24" fmla="*/ 236 w 528"/>
                <a:gd name="T25" fmla="*/ 2293 h 2298"/>
                <a:gd name="T26" fmla="*/ 210 w 528"/>
                <a:gd name="T27" fmla="*/ 2274 h 2298"/>
                <a:gd name="T28" fmla="*/ 186 w 528"/>
                <a:gd name="T29" fmla="*/ 2246 h 2298"/>
                <a:gd name="T30" fmla="*/ 162 w 528"/>
                <a:gd name="T31" fmla="*/ 2207 h 2298"/>
                <a:gd name="T32" fmla="*/ 137 w 528"/>
                <a:gd name="T33" fmla="*/ 2159 h 2298"/>
                <a:gd name="T34" fmla="*/ 96 w 528"/>
                <a:gd name="T35" fmla="*/ 2036 h 2298"/>
                <a:gd name="T36" fmla="*/ 59 w 528"/>
                <a:gd name="T37" fmla="*/ 1880 h 2298"/>
                <a:gd name="T38" fmla="*/ 31 w 528"/>
                <a:gd name="T39" fmla="*/ 1698 h 2298"/>
                <a:gd name="T40" fmla="*/ 11 w 528"/>
                <a:gd name="T41" fmla="*/ 1491 h 2298"/>
                <a:gd name="T42" fmla="*/ 2 w 528"/>
                <a:gd name="T43" fmla="*/ 1266 h 2298"/>
                <a:gd name="T44" fmla="*/ 0 w 528"/>
                <a:gd name="T45" fmla="*/ 1149 h 2298"/>
                <a:gd name="T46" fmla="*/ 5 w 528"/>
                <a:gd name="T47" fmla="*/ 917 h 2298"/>
                <a:gd name="T48" fmla="*/ 20 w 528"/>
                <a:gd name="T49" fmla="*/ 701 h 2298"/>
                <a:gd name="T50" fmla="*/ 44 w 528"/>
                <a:gd name="T51" fmla="*/ 506 h 2298"/>
                <a:gd name="T52" fmla="*/ 78 w 528"/>
                <a:gd name="T53" fmla="*/ 337 h 2298"/>
                <a:gd name="T54" fmla="*/ 117 w 528"/>
                <a:gd name="T55" fmla="*/ 197 h 2298"/>
                <a:gd name="T56" fmla="*/ 149 w 528"/>
                <a:gd name="T57" fmla="*/ 113 h 2298"/>
                <a:gd name="T58" fmla="*/ 173 w 528"/>
                <a:gd name="T59" fmla="*/ 71 h 2298"/>
                <a:gd name="T60" fmla="*/ 199 w 528"/>
                <a:gd name="T61" fmla="*/ 35 h 2298"/>
                <a:gd name="T62" fmla="*/ 223 w 528"/>
                <a:gd name="T63" fmla="*/ 13 h 2298"/>
                <a:gd name="T64" fmla="*/ 251 w 528"/>
                <a:gd name="T65" fmla="*/ 2 h 2298"/>
                <a:gd name="T66" fmla="*/ 264 w 528"/>
                <a:gd name="T67" fmla="*/ 0 h 2298"/>
                <a:gd name="T68" fmla="*/ 292 w 528"/>
                <a:gd name="T69" fmla="*/ 6 h 2298"/>
                <a:gd name="T70" fmla="*/ 318 w 528"/>
                <a:gd name="T71" fmla="*/ 24 h 2298"/>
                <a:gd name="T72" fmla="*/ 342 w 528"/>
                <a:gd name="T73" fmla="*/ 52 h 2298"/>
                <a:gd name="T74" fmla="*/ 366 w 528"/>
                <a:gd name="T75" fmla="*/ 91 h 2298"/>
                <a:gd name="T76" fmla="*/ 390 w 528"/>
                <a:gd name="T77" fmla="*/ 139 h 2298"/>
                <a:gd name="T78" fmla="*/ 431 w 528"/>
                <a:gd name="T79" fmla="*/ 262 h 2298"/>
                <a:gd name="T80" fmla="*/ 468 w 528"/>
                <a:gd name="T81" fmla="*/ 418 h 2298"/>
                <a:gd name="T82" fmla="*/ 496 w 528"/>
                <a:gd name="T83" fmla="*/ 601 h 2298"/>
                <a:gd name="T84" fmla="*/ 517 w 528"/>
                <a:gd name="T85" fmla="*/ 807 h 2298"/>
                <a:gd name="T86" fmla="*/ 526 w 528"/>
                <a:gd name="T87" fmla="*/ 1032 h 2298"/>
                <a:gd name="T88" fmla="*/ 528 w 528"/>
                <a:gd name="T89" fmla="*/ 1149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8" h="2298">
                  <a:moveTo>
                    <a:pt x="528" y="1149"/>
                  </a:moveTo>
                  <a:lnTo>
                    <a:pt x="528" y="1149"/>
                  </a:lnTo>
                  <a:lnTo>
                    <a:pt x="526" y="1266"/>
                  </a:lnTo>
                  <a:lnTo>
                    <a:pt x="522" y="1382"/>
                  </a:lnTo>
                  <a:lnTo>
                    <a:pt x="517" y="1491"/>
                  </a:lnTo>
                  <a:lnTo>
                    <a:pt x="507" y="1597"/>
                  </a:lnTo>
                  <a:lnTo>
                    <a:pt x="496" y="1698"/>
                  </a:lnTo>
                  <a:lnTo>
                    <a:pt x="483" y="1793"/>
                  </a:lnTo>
                  <a:lnTo>
                    <a:pt x="468" y="1880"/>
                  </a:lnTo>
                  <a:lnTo>
                    <a:pt x="450" y="1962"/>
                  </a:lnTo>
                  <a:lnTo>
                    <a:pt x="431" y="2036"/>
                  </a:lnTo>
                  <a:lnTo>
                    <a:pt x="411" y="2101"/>
                  </a:lnTo>
                  <a:lnTo>
                    <a:pt x="390" y="2159"/>
                  </a:lnTo>
                  <a:lnTo>
                    <a:pt x="379" y="2185"/>
                  </a:lnTo>
                  <a:lnTo>
                    <a:pt x="366" y="2207"/>
                  </a:lnTo>
                  <a:lnTo>
                    <a:pt x="355" y="2230"/>
                  </a:lnTo>
                  <a:lnTo>
                    <a:pt x="342" y="2246"/>
                  </a:lnTo>
                  <a:lnTo>
                    <a:pt x="329" y="2263"/>
                  </a:lnTo>
                  <a:lnTo>
                    <a:pt x="318" y="2274"/>
                  </a:lnTo>
                  <a:lnTo>
                    <a:pt x="305" y="2285"/>
                  </a:lnTo>
                  <a:lnTo>
                    <a:pt x="292" y="2293"/>
                  </a:lnTo>
                  <a:lnTo>
                    <a:pt x="277" y="2297"/>
                  </a:lnTo>
                  <a:lnTo>
                    <a:pt x="264" y="2298"/>
                  </a:lnTo>
                  <a:lnTo>
                    <a:pt x="264" y="2298"/>
                  </a:lnTo>
                  <a:lnTo>
                    <a:pt x="251" y="2297"/>
                  </a:lnTo>
                  <a:lnTo>
                    <a:pt x="236" y="2293"/>
                  </a:lnTo>
                  <a:lnTo>
                    <a:pt x="223" y="2285"/>
                  </a:lnTo>
                  <a:lnTo>
                    <a:pt x="210" y="2274"/>
                  </a:lnTo>
                  <a:lnTo>
                    <a:pt x="199" y="2263"/>
                  </a:lnTo>
                  <a:lnTo>
                    <a:pt x="186" y="2246"/>
                  </a:lnTo>
                  <a:lnTo>
                    <a:pt x="173" y="2230"/>
                  </a:lnTo>
                  <a:lnTo>
                    <a:pt x="162" y="2207"/>
                  </a:lnTo>
                  <a:lnTo>
                    <a:pt x="149" y="2185"/>
                  </a:lnTo>
                  <a:lnTo>
                    <a:pt x="137" y="2159"/>
                  </a:lnTo>
                  <a:lnTo>
                    <a:pt x="117" y="2101"/>
                  </a:lnTo>
                  <a:lnTo>
                    <a:pt x="96" y="2036"/>
                  </a:lnTo>
                  <a:lnTo>
                    <a:pt x="78" y="1962"/>
                  </a:lnTo>
                  <a:lnTo>
                    <a:pt x="59" y="1880"/>
                  </a:lnTo>
                  <a:lnTo>
                    <a:pt x="44" y="1793"/>
                  </a:lnTo>
                  <a:lnTo>
                    <a:pt x="31" y="1698"/>
                  </a:lnTo>
                  <a:lnTo>
                    <a:pt x="20" y="1597"/>
                  </a:lnTo>
                  <a:lnTo>
                    <a:pt x="11" y="1491"/>
                  </a:lnTo>
                  <a:lnTo>
                    <a:pt x="5" y="1382"/>
                  </a:lnTo>
                  <a:lnTo>
                    <a:pt x="2" y="1266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2" y="1032"/>
                  </a:lnTo>
                  <a:lnTo>
                    <a:pt x="5" y="917"/>
                  </a:lnTo>
                  <a:lnTo>
                    <a:pt x="11" y="807"/>
                  </a:lnTo>
                  <a:lnTo>
                    <a:pt x="20" y="701"/>
                  </a:lnTo>
                  <a:lnTo>
                    <a:pt x="31" y="601"/>
                  </a:lnTo>
                  <a:lnTo>
                    <a:pt x="44" y="506"/>
                  </a:lnTo>
                  <a:lnTo>
                    <a:pt x="59" y="418"/>
                  </a:lnTo>
                  <a:lnTo>
                    <a:pt x="78" y="337"/>
                  </a:lnTo>
                  <a:lnTo>
                    <a:pt x="96" y="262"/>
                  </a:lnTo>
                  <a:lnTo>
                    <a:pt x="117" y="197"/>
                  </a:lnTo>
                  <a:lnTo>
                    <a:pt x="137" y="139"/>
                  </a:lnTo>
                  <a:lnTo>
                    <a:pt x="149" y="113"/>
                  </a:lnTo>
                  <a:lnTo>
                    <a:pt x="162" y="91"/>
                  </a:lnTo>
                  <a:lnTo>
                    <a:pt x="173" y="71"/>
                  </a:lnTo>
                  <a:lnTo>
                    <a:pt x="186" y="52"/>
                  </a:lnTo>
                  <a:lnTo>
                    <a:pt x="199" y="35"/>
                  </a:lnTo>
                  <a:lnTo>
                    <a:pt x="210" y="24"/>
                  </a:lnTo>
                  <a:lnTo>
                    <a:pt x="223" y="13"/>
                  </a:lnTo>
                  <a:lnTo>
                    <a:pt x="236" y="6"/>
                  </a:lnTo>
                  <a:lnTo>
                    <a:pt x="251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77" y="2"/>
                  </a:lnTo>
                  <a:lnTo>
                    <a:pt x="292" y="6"/>
                  </a:lnTo>
                  <a:lnTo>
                    <a:pt x="305" y="13"/>
                  </a:lnTo>
                  <a:lnTo>
                    <a:pt x="318" y="24"/>
                  </a:lnTo>
                  <a:lnTo>
                    <a:pt x="329" y="35"/>
                  </a:lnTo>
                  <a:lnTo>
                    <a:pt x="342" y="52"/>
                  </a:lnTo>
                  <a:lnTo>
                    <a:pt x="355" y="71"/>
                  </a:lnTo>
                  <a:lnTo>
                    <a:pt x="366" y="91"/>
                  </a:lnTo>
                  <a:lnTo>
                    <a:pt x="379" y="113"/>
                  </a:lnTo>
                  <a:lnTo>
                    <a:pt x="390" y="139"/>
                  </a:lnTo>
                  <a:lnTo>
                    <a:pt x="411" y="197"/>
                  </a:lnTo>
                  <a:lnTo>
                    <a:pt x="431" y="262"/>
                  </a:lnTo>
                  <a:lnTo>
                    <a:pt x="450" y="337"/>
                  </a:lnTo>
                  <a:lnTo>
                    <a:pt x="468" y="418"/>
                  </a:lnTo>
                  <a:lnTo>
                    <a:pt x="483" y="506"/>
                  </a:lnTo>
                  <a:lnTo>
                    <a:pt x="496" y="601"/>
                  </a:lnTo>
                  <a:lnTo>
                    <a:pt x="507" y="701"/>
                  </a:lnTo>
                  <a:lnTo>
                    <a:pt x="517" y="807"/>
                  </a:lnTo>
                  <a:lnTo>
                    <a:pt x="522" y="917"/>
                  </a:lnTo>
                  <a:lnTo>
                    <a:pt x="526" y="1032"/>
                  </a:lnTo>
                  <a:lnTo>
                    <a:pt x="528" y="1149"/>
                  </a:lnTo>
                  <a:lnTo>
                    <a:pt x="528" y="1149"/>
                  </a:lnTo>
                  <a:close/>
                </a:path>
              </a:pathLst>
            </a:custGeom>
            <a:solidFill>
              <a:schemeClr val="accent4">
                <a:alpha val="39000"/>
              </a:schemeClr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9" y="1867"/>
              <a:ext cx="1151" cy="1152"/>
            </a:xfrm>
            <a:custGeom>
              <a:avLst/>
              <a:gdLst>
                <a:gd name="T0" fmla="*/ 1360 w 2302"/>
                <a:gd name="T1" fmla="*/ 1359 h 2304"/>
                <a:gd name="T2" fmla="*/ 1127 w 2302"/>
                <a:gd name="T3" fmla="*/ 1584 h 2304"/>
                <a:gd name="T4" fmla="*/ 902 w 2302"/>
                <a:gd name="T5" fmla="*/ 1785 h 2304"/>
                <a:gd name="T6" fmla="*/ 690 w 2302"/>
                <a:gd name="T7" fmla="*/ 1958 h 2304"/>
                <a:gd name="T8" fmla="*/ 497 w 2302"/>
                <a:gd name="T9" fmla="*/ 2100 h 2304"/>
                <a:gd name="T10" fmla="*/ 328 w 2302"/>
                <a:gd name="T11" fmla="*/ 2207 h 2304"/>
                <a:gd name="T12" fmla="*/ 255 w 2302"/>
                <a:gd name="T13" fmla="*/ 2248 h 2304"/>
                <a:gd name="T14" fmla="*/ 188 w 2302"/>
                <a:gd name="T15" fmla="*/ 2278 h 2304"/>
                <a:gd name="T16" fmla="*/ 131 w 2302"/>
                <a:gd name="T17" fmla="*/ 2297 h 2304"/>
                <a:gd name="T18" fmla="*/ 84 w 2302"/>
                <a:gd name="T19" fmla="*/ 2304 h 2304"/>
                <a:gd name="T20" fmla="*/ 45 w 2302"/>
                <a:gd name="T21" fmla="*/ 2300 h 2304"/>
                <a:gd name="T22" fmla="*/ 19 w 2302"/>
                <a:gd name="T23" fmla="*/ 2286 h 2304"/>
                <a:gd name="T24" fmla="*/ 10 w 2302"/>
                <a:gd name="T25" fmla="*/ 2273 h 2304"/>
                <a:gd name="T26" fmla="*/ 0 w 2302"/>
                <a:gd name="T27" fmla="*/ 2241 h 2304"/>
                <a:gd name="T28" fmla="*/ 2 w 2302"/>
                <a:gd name="T29" fmla="*/ 2198 h 2304"/>
                <a:gd name="T30" fmla="*/ 15 w 2302"/>
                <a:gd name="T31" fmla="*/ 2146 h 2304"/>
                <a:gd name="T32" fmla="*/ 39 w 2302"/>
                <a:gd name="T33" fmla="*/ 2083 h 2304"/>
                <a:gd name="T34" fmla="*/ 75 w 2302"/>
                <a:gd name="T35" fmla="*/ 2014 h 2304"/>
                <a:gd name="T36" fmla="*/ 145 w 2302"/>
                <a:gd name="T37" fmla="*/ 1895 h 2304"/>
                <a:gd name="T38" fmla="*/ 270 w 2302"/>
                <a:gd name="T39" fmla="*/ 1713 h 2304"/>
                <a:gd name="T40" fmla="*/ 428 w 2302"/>
                <a:gd name="T41" fmla="*/ 1510 h 2304"/>
                <a:gd name="T42" fmla="*/ 616 w 2302"/>
                <a:gd name="T43" fmla="*/ 1291 h 2304"/>
                <a:gd name="T44" fmla="*/ 830 w 2302"/>
                <a:gd name="T45" fmla="*/ 1062 h 2304"/>
                <a:gd name="T46" fmla="*/ 943 w 2302"/>
                <a:gd name="T47" fmla="*/ 945 h 2304"/>
                <a:gd name="T48" fmla="*/ 1176 w 2302"/>
                <a:gd name="T49" fmla="*/ 720 h 2304"/>
                <a:gd name="T50" fmla="*/ 1401 w 2302"/>
                <a:gd name="T51" fmla="*/ 521 h 2304"/>
                <a:gd name="T52" fmla="*/ 1612 w 2302"/>
                <a:gd name="T53" fmla="*/ 346 h 2304"/>
                <a:gd name="T54" fmla="*/ 1806 w 2302"/>
                <a:gd name="T55" fmla="*/ 205 h 2304"/>
                <a:gd name="T56" fmla="*/ 1975 w 2302"/>
                <a:gd name="T57" fmla="*/ 97 h 2304"/>
                <a:gd name="T58" fmla="*/ 2049 w 2302"/>
                <a:gd name="T59" fmla="*/ 58 h 2304"/>
                <a:gd name="T60" fmla="*/ 2115 w 2302"/>
                <a:gd name="T61" fmla="*/ 28 h 2304"/>
                <a:gd name="T62" fmla="*/ 2172 w 2302"/>
                <a:gd name="T63" fmla="*/ 9 h 2304"/>
                <a:gd name="T64" fmla="*/ 2219 w 2302"/>
                <a:gd name="T65" fmla="*/ 0 h 2304"/>
                <a:gd name="T66" fmla="*/ 2258 w 2302"/>
                <a:gd name="T67" fmla="*/ 4 h 2304"/>
                <a:gd name="T68" fmla="*/ 2284 w 2302"/>
                <a:gd name="T69" fmla="*/ 19 h 2304"/>
                <a:gd name="T70" fmla="*/ 2293 w 2302"/>
                <a:gd name="T71" fmla="*/ 32 h 2304"/>
                <a:gd name="T72" fmla="*/ 2302 w 2302"/>
                <a:gd name="T73" fmla="*/ 65 h 2304"/>
                <a:gd name="T74" fmla="*/ 2300 w 2302"/>
                <a:gd name="T75" fmla="*/ 108 h 2304"/>
                <a:gd name="T76" fmla="*/ 2287 w 2302"/>
                <a:gd name="T77" fmla="*/ 160 h 2304"/>
                <a:gd name="T78" fmla="*/ 2263 w 2302"/>
                <a:gd name="T79" fmla="*/ 221 h 2304"/>
                <a:gd name="T80" fmla="*/ 2228 w 2302"/>
                <a:gd name="T81" fmla="*/ 292 h 2304"/>
                <a:gd name="T82" fmla="*/ 2157 w 2302"/>
                <a:gd name="T83" fmla="*/ 411 h 2304"/>
                <a:gd name="T84" fmla="*/ 2033 w 2302"/>
                <a:gd name="T85" fmla="*/ 591 h 2304"/>
                <a:gd name="T86" fmla="*/ 1875 w 2302"/>
                <a:gd name="T87" fmla="*/ 796 h 2304"/>
                <a:gd name="T88" fmla="*/ 1687 w 2302"/>
                <a:gd name="T89" fmla="*/ 1014 h 2304"/>
                <a:gd name="T90" fmla="*/ 1475 w 2302"/>
                <a:gd name="T91" fmla="*/ 1244 h 2304"/>
                <a:gd name="T92" fmla="*/ 1360 w 2302"/>
                <a:gd name="T93" fmla="*/ 135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2" h="2304">
                  <a:moveTo>
                    <a:pt x="1360" y="1359"/>
                  </a:moveTo>
                  <a:lnTo>
                    <a:pt x="1360" y="1359"/>
                  </a:lnTo>
                  <a:lnTo>
                    <a:pt x="1242" y="1475"/>
                  </a:lnTo>
                  <a:lnTo>
                    <a:pt x="1127" y="1584"/>
                  </a:lnTo>
                  <a:lnTo>
                    <a:pt x="1014" y="1689"/>
                  </a:lnTo>
                  <a:lnTo>
                    <a:pt x="902" y="1785"/>
                  </a:lnTo>
                  <a:lnTo>
                    <a:pt x="794" y="1875"/>
                  </a:lnTo>
                  <a:lnTo>
                    <a:pt x="690" y="1958"/>
                  </a:lnTo>
                  <a:lnTo>
                    <a:pt x="592" y="2033"/>
                  </a:lnTo>
                  <a:lnTo>
                    <a:pt x="497" y="2100"/>
                  </a:lnTo>
                  <a:lnTo>
                    <a:pt x="409" y="2159"/>
                  </a:lnTo>
                  <a:lnTo>
                    <a:pt x="328" y="2207"/>
                  </a:lnTo>
                  <a:lnTo>
                    <a:pt x="290" y="2230"/>
                  </a:lnTo>
                  <a:lnTo>
                    <a:pt x="255" y="2248"/>
                  </a:lnTo>
                  <a:lnTo>
                    <a:pt x="220" y="2263"/>
                  </a:lnTo>
                  <a:lnTo>
                    <a:pt x="188" y="2278"/>
                  </a:lnTo>
                  <a:lnTo>
                    <a:pt x="158" y="2287"/>
                  </a:lnTo>
                  <a:lnTo>
                    <a:pt x="131" y="2297"/>
                  </a:lnTo>
                  <a:lnTo>
                    <a:pt x="106" y="2302"/>
                  </a:lnTo>
                  <a:lnTo>
                    <a:pt x="84" y="2304"/>
                  </a:lnTo>
                  <a:lnTo>
                    <a:pt x="64" y="2304"/>
                  </a:lnTo>
                  <a:lnTo>
                    <a:pt x="45" y="2300"/>
                  </a:lnTo>
                  <a:lnTo>
                    <a:pt x="30" y="2295"/>
                  </a:lnTo>
                  <a:lnTo>
                    <a:pt x="19" y="2286"/>
                  </a:lnTo>
                  <a:lnTo>
                    <a:pt x="19" y="2286"/>
                  </a:lnTo>
                  <a:lnTo>
                    <a:pt x="10" y="2273"/>
                  </a:lnTo>
                  <a:lnTo>
                    <a:pt x="4" y="2258"/>
                  </a:lnTo>
                  <a:lnTo>
                    <a:pt x="0" y="2241"/>
                  </a:lnTo>
                  <a:lnTo>
                    <a:pt x="0" y="2220"/>
                  </a:lnTo>
                  <a:lnTo>
                    <a:pt x="2" y="2198"/>
                  </a:lnTo>
                  <a:lnTo>
                    <a:pt x="8" y="2172"/>
                  </a:lnTo>
                  <a:lnTo>
                    <a:pt x="15" y="2146"/>
                  </a:lnTo>
                  <a:lnTo>
                    <a:pt x="26" y="2116"/>
                  </a:lnTo>
                  <a:lnTo>
                    <a:pt x="39" y="2083"/>
                  </a:lnTo>
                  <a:lnTo>
                    <a:pt x="56" y="2049"/>
                  </a:lnTo>
                  <a:lnTo>
                    <a:pt x="75" y="2014"/>
                  </a:lnTo>
                  <a:lnTo>
                    <a:pt x="95" y="1975"/>
                  </a:lnTo>
                  <a:lnTo>
                    <a:pt x="145" y="1895"/>
                  </a:lnTo>
                  <a:lnTo>
                    <a:pt x="203" y="1806"/>
                  </a:lnTo>
                  <a:lnTo>
                    <a:pt x="270" y="1713"/>
                  </a:lnTo>
                  <a:lnTo>
                    <a:pt x="346" y="1614"/>
                  </a:lnTo>
                  <a:lnTo>
                    <a:pt x="428" y="1510"/>
                  </a:lnTo>
                  <a:lnTo>
                    <a:pt x="519" y="1402"/>
                  </a:lnTo>
                  <a:lnTo>
                    <a:pt x="616" y="1291"/>
                  </a:lnTo>
                  <a:lnTo>
                    <a:pt x="720" y="1177"/>
                  </a:lnTo>
                  <a:lnTo>
                    <a:pt x="830" y="1062"/>
                  </a:lnTo>
                  <a:lnTo>
                    <a:pt x="943" y="945"/>
                  </a:lnTo>
                  <a:lnTo>
                    <a:pt x="943" y="945"/>
                  </a:lnTo>
                  <a:lnTo>
                    <a:pt x="1060" y="829"/>
                  </a:lnTo>
                  <a:lnTo>
                    <a:pt x="1176" y="720"/>
                  </a:lnTo>
                  <a:lnTo>
                    <a:pt x="1291" y="617"/>
                  </a:lnTo>
                  <a:lnTo>
                    <a:pt x="1401" y="521"/>
                  </a:lnTo>
                  <a:lnTo>
                    <a:pt x="1508" y="430"/>
                  </a:lnTo>
                  <a:lnTo>
                    <a:pt x="1612" y="346"/>
                  </a:lnTo>
                  <a:lnTo>
                    <a:pt x="1711" y="272"/>
                  </a:lnTo>
                  <a:lnTo>
                    <a:pt x="1806" y="205"/>
                  </a:lnTo>
                  <a:lnTo>
                    <a:pt x="1893" y="147"/>
                  </a:lnTo>
                  <a:lnTo>
                    <a:pt x="1975" y="97"/>
                  </a:lnTo>
                  <a:lnTo>
                    <a:pt x="2012" y="76"/>
                  </a:lnTo>
                  <a:lnTo>
                    <a:pt x="2049" y="58"/>
                  </a:lnTo>
                  <a:lnTo>
                    <a:pt x="2083" y="41"/>
                  </a:lnTo>
                  <a:lnTo>
                    <a:pt x="2115" y="28"/>
                  </a:lnTo>
                  <a:lnTo>
                    <a:pt x="2144" y="17"/>
                  </a:lnTo>
                  <a:lnTo>
                    <a:pt x="2172" y="9"/>
                  </a:lnTo>
                  <a:lnTo>
                    <a:pt x="2196" y="4"/>
                  </a:lnTo>
                  <a:lnTo>
                    <a:pt x="2219" y="0"/>
                  </a:lnTo>
                  <a:lnTo>
                    <a:pt x="2239" y="0"/>
                  </a:lnTo>
                  <a:lnTo>
                    <a:pt x="2258" y="4"/>
                  </a:lnTo>
                  <a:lnTo>
                    <a:pt x="2273" y="11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93" y="32"/>
                  </a:lnTo>
                  <a:lnTo>
                    <a:pt x="2300" y="47"/>
                  </a:lnTo>
                  <a:lnTo>
                    <a:pt x="2302" y="65"/>
                  </a:lnTo>
                  <a:lnTo>
                    <a:pt x="2302" y="84"/>
                  </a:lnTo>
                  <a:lnTo>
                    <a:pt x="2300" y="108"/>
                  </a:lnTo>
                  <a:lnTo>
                    <a:pt x="2295" y="132"/>
                  </a:lnTo>
                  <a:lnTo>
                    <a:pt x="2287" y="160"/>
                  </a:lnTo>
                  <a:lnTo>
                    <a:pt x="2276" y="190"/>
                  </a:lnTo>
                  <a:lnTo>
                    <a:pt x="2263" y="221"/>
                  </a:lnTo>
                  <a:lnTo>
                    <a:pt x="2247" y="255"/>
                  </a:lnTo>
                  <a:lnTo>
                    <a:pt x="2228" y="292"/>
                  </a:lnTo>
                  <a:lnTo>
                    <a:pt x="2208" y="329"/>
                  </a:lnTo>
                  <a:lnTo>
                    <a:pt x="2157" y="411"/>
                  </a:lnTo>
                  <a:lnTo>
                    <a:pt x="2100" y="498"/>
                  </a:lnTo>
                  <a:lnTo>
                    <a:pt x="2033" y="591"/>
                  </a:lnTo>
                  <a:lnTo>
                    <a:pt x="1956" y="692"/>
                  </a:lnTo>
                  <a:lnTo>
                    <a:pt x="1875" y="796"/>
                  </a:lnTo>
                  <a:lnTo>
                    <a:pt x="1784" y="904"/>
                  </a:lnTo>
                  <a:lnTo>
                    <a:pt x="1687" y="1014"/>
                  </a:lnTo>
                  <a:lnTo>
                    <a:pt x="1583" y="1127"/>
                  </a:lnTo>
                  <a:lnTo>
                    <a:pt x="1475" y="1244"/>
                  </a:lnTo>
                  <a:lnTo>
                    <a:pt x="1360" y="1359"/>
                  </a:lnTo>
                  <a:lnTo>
                    <a:pt x="1360" y="1359"/>
                  </a:lnTo>
                  <a:close/>
                </a:path>
              </a:pathLst>
            </a:custGeom>
            <a:solidFill>
              <a:schemeClr val="accent4">
                <a:alpha val="39000"/>
              </a:schemeClr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675" y="1867"/>
              <a:ext cx="1152" cy="1152"/>
            </a:xfrm>
            <a:custGeom>
              <a:avLst/>
              <a:gdLst>
                <a:gd name="T0" fmla="*/ 1359 w 2304"/>
                <a:gd name="T1" fmla="*/ 1359 h 2304"/>
                <a:gd name="T2" fmla="*/ 1127 w 2304"/>
                <a:gd name="T3" fmla="*/ 1584 h 2304"/>
                <a:gd name="T4" fmla="*/ 902 w 2304"/>
                <a:gd name="T5" fmla="*/ 1785 h 2304"/>
                <a:gd name="T6" fmla="*/ 690 w 2304"/>
                <a:gd name="T7" fmla="*/ 1958 h 2304"/>
                <a:gd name="T8" fmla="*/ 498 w 2304"/>
                <a:gd name="T9" fmla="*/ 2101 h 2304"/>
                <a:gd name="T10" fmla="*/ 329 w 2304"/>
                <a:gd name="T11" fmla="*/ 2207 h 2304"/>
                <a:gd name="T12" fmla="*/ 254 w 2304"/>
                <a:gd name="T13" fmla="*/ 2248 h 2304"/>
                <a:gd name="T14" fmla="*/ 188 w 2304"/>
                <a:gd name="T15" fmla="*/ 2278 h 2304"/>
                <a:gd name="T16" fmla="*/ 132 w 2304"/>
                <a:gd name="T17" fmla="*/ 2297 h 2304"/>
                <a:gd name="T18" fmla="*/ 83 w 2304"/>
                <a:gd name="T19" fmla="*/ 2304 h 2304"/>
                <a:gd name="T20" fmla="*/ 46 w 2304"/>
                <a:gd name="T21" fmla="*/ 2300 h 2304"/>
                <a:gd name="T22" fmla="*/ 18 w 2304"/>
                <a:gd name="T23" fmla="*/ 2286 h 2304"/>
                <a:gd name="T24" fmla="*/ 9 w 2304"/>
                <a:gd name="T25" fmla="*/ 2273 h 2304"/>
                <a:gd name="T26" fmla="*/ 0 w 2304"/>
                <a:gd name="T27" fmla="*/ 2241 h 2304"/>
                <a:gd name="T28" fmla="*/ 2 w 2304"/>
                <a:gd name="T29" fmla="*/ 2198 h 2304"/>
                <a:gd name="T30" fmla="*/ 16 w 2304"/>
                <a:gd name="T31" fmla="*/ 2146 h 2304"/>
                <a:gd name="T32" fmla="*/ 41 w 2304"/>
                <a:gd name="T33" fmla="*/ 2083 h 2304"/>
                <a:gd name="T34" fmla="*/ 74 w 2304"/>
                <a:gd name="T35" fmla="*/ 2014 h 2304"/>
                <a:gd name="T36" fmla="*/ 145 w 2304"/>
                <a:gd name="T37" fmla="*/ 1895 h 2304"/>
                <a:gd name="T38" fmla="*/ 271 w 2304"/>
                <a:gd name="T39" fmla="*/ 1713 h 2304"/>
                <a:gd name="T40" fmla="*/ 429 w 2304"/>
                <a:gd name="T41" fmla="*/ 1510 h 2304"/>
                <a:gd name="T42" fmla="*/ 617 w 2304"/>
                <a:gd name="T43" fmla="*/ 1291 h 2304"/>
                <a:gd name="T44" fmla="*/ 829 w 2304"/>
                <a:gd name="T45" fmla="*/ 1062 h 2304"/>
                <a:gd name="T46" fmla="*/ 944 w 2304"/>
                <a:gd name="T47" fmla="*/ 945 h 2304"/>
                <a:gd name="T48" fmla="*/ 1177 w 2304"/>
                <a:gd name="T49" fmla="*/ 720 h 2304"/>
                <a:gd name="T50" fmla="*/ 1402 w 2304"/>
                <a:gd name="T51" fmla="*/ 521 h 2304"/>
                <a:gd name="T52" fmla="*/ 1612 w 2304"/>
                <a:gd name="T53" fmla="*/ 346 h 2304"/>
                <a:gd name="T54" fmla="*/ 1805 w 2304"/>
                <a:gd name="T55" fmla="*/ 205 h 2304"/>
                <a:gd name="T56" fmla="*/ 1974 w 2304"/>
                <a:gd name="T57" fmla="*/ 97 h 2304"/>
                <a:gd name="T58" fmla="*/ 2049 w 2304"/>
                <a:gd name="T59" fmla="*/ 58 h 2304"/>
                <a:gd name="T60" fmla="*/ 2114 w 2304"/>
                <a:gd name="T61" fmla="*/ 28 h 2304"/>
                <a:gd name="T62" fmla="*/ 2172 w 2304"/>
                <a:gd name="T63" fmla="*/ 9 h 2304"/>
                <a:gd name="T64" fmla="*/ 2220 w 2304"/>
                <a:gd name="T65" fmla="*/ 0 h 2304"/>
                <a:gd name="T66" fmla="*/ 2257 w 2304"/>
                <a:gd name="T67" fmla="*/ 4 h 2304"/>
                <a:gd name="T68" fmla="*/ 2285 w 2304"/>
                <a:gd name="T69" fmla="*/ 19 h 2304"/>
                <a:gd name="T70" fmla="*/ 2294 w 2304"/>
                <a:gd name="T71" fmla="*/ 32 h 2304"/>
                <a:gd name="T72" fmla="*/ 2304 w 2304"/>
                <a:gd name="T73" fmla="*/ 65 h 2304"/>
                <a:gd name="T74" fmla="*/ 2300 w 2304"/>
                <a:gd name="T75" fmla="*/ 108 h 2304"/>
                <a:gd name="T76" fmla="*/ 2287 w 2304"/>
                <a:gd name="T77" fmla="*/ 160 h 2304"/>
                <a:gd name="T78" fmla="*/ 2263 w 2304"/>
                <a:gd name="T79" fmla="*/ 221 h 2304"/>
                <a:gd name="T80" fmla="*/ 2227 w 2304"/>
                <a:gd name="T81" fmla="*/ 292 h 2304"/>
                <a:gd name="T82" fmla="*/ 2159 w 2304"/>
                <a:gd name="T83" fmla="*/ 411 h 2304"/>
                <a:gd name="T84" fmla="*/ 2032 w 2304"/>
                <a:gd name="T85" fmla="*/ 591 h 2304"/>
                <a:gd name="T86" fmla="*/ 1874 w 2304"/>
                <a:gd name="T87" fmla="*/ 796 h 2304"/>
                <a:gd name="T88" fmla="*/ 1686 w 2304"/>
                <a:gd name="T89" fmla="*/ 1014 h 2304"/>
                <a:gd name="T90" fmla="*/ 1474 w 2304"/>
                <a:gd name="T91" fmla="*/ 1244 h 2304"/>
                <a:gd name="T92" fmla="*/ 1359 w 2304"/>
                <a:gd name="T93" fmla="*/ 135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" h="2304">
                  <a:moveTo>
                    <a:pt x="1359" y="1359"/>
                  </a:moveTo>
                  <a:lnTo>
                    <a:pt x="1359" y="1359"/>
                  </a:lnTo>
                  <a:lnTo>
                    <a:pt x="1242" y="1475"/>
                  </a:lnTo>
                  <a:lnTo>
                    <a:pt x="1127" y="1584"/>
                  </a:lnTo>
                  <a:lnTo>
                    <a:pt x="1013" y="1689"/>
                  </a:lnTo>
                  <a:lnTo>
                    <a:pt x="902" y="1785"/>
                  </a:lnTo>
                  <a:lnTo>
                    <a:pt x="794" y="1875"/>
                  </a:lnTo>
                  <a:lnTo>
                    <a:pt x="690" y="1958"/>
                  </a:lnTo>
                  <a:lnTo>
                    <a:pt x="591" y="2033"/>
                  </a:lnTo>
                  <a:lnTo>
                    <a:pt x="498" y="2101"/>
                  </a:lnTo>
                  <a:lnTo>
                    <a:pt x="409" y="2159"/>
                  </a:lnTo>
                  <a:lnTo>
                    <a:pt x="329" y="2207"/>
                  </a:lnTo>
                  <a:lnTo>
                    <a:pt x="290" y="2230"/>
                  </a:lnTo>
                  <a:lnTo>
                    <a:pt x="254" y="2248"/>
                  </a:lnTo>
                  <a:lnTo>
                    <a:pt x="221" y="2263"/>
                  </a:lnTo>
                  <a:lnTo>
                    <a:pt x="188" y="2278"/>
                  </a:lnTo>
                  <a:lnTo>
                    <a:pt x="160" y="2287"/>
                  </a:lnTo>
                  <a:lnTo>
                    <a:pt x="132" y="2297"/>
                  </a:lnTo>
                  <a:lnTo>
                    <a:pt x="106" y="2302"/>
                  </a:lnTo>
                  <a:lnTo>
                    <a:pt x="83" y="2304"/>
                  </a:lnTo>
                  <a:lnTo>
                    <a:pt x="63" y="2304"/>
                  </a:lnTo>
                  <a:lnTo>
                    <a:pt x="46" y="2300"/>
                  </a:lnTo>
                  <a:lnTo>
                    <a:pt x="31" y="2295"/>
                  </a:lnTo>
                  <a:lnTo>
                    <a:pt x="18" y="2286"/>
                  </a:lnTo>
                  <a:lnTo>
                    <a:pt x="18" y="2286"/>
                  </a:lnTo>
                  <a:lnTo>
                    <a:pt x="9" y="2273"/>
                  </a:lnTo>
                  <a:lnTo>
                    <a:pt x="3" y="2258"/>
                  </a:lnTo>
                  <a:lnTo>
                    <a:pt x="0" y="2241"/>
                  </a:lnTo>
                  <a:lnTo>
                    <a:pt x="0" y="2220"/>
                  </a:lnTo>
                  <a:lnTo>
                    <a:pt x="2" y="2198"/>
                  </a:lnTo>
                  <a:lnTo>
                    <a:pt x="7" y="2172"/>
                  </a:lnTo>
                  <a:lnTo>
                    <a:pt x="16" y="2146"/>
                  </a:lnTo>
                  <a:lnTo>
                    <a:pt x="28" y="2116"/>
                  </a:lnTo>
                  <a:lnTo>
                    <a:pt x="41" y="2083"/>
                  </a:lnTo>
                  <a:lnTo>
                    <a:pt x="56" y="2049"/>
                  </a:lnTo>
                  <a:lnTo>
                    <a:pt x="74" y="2014"/>
                  </a:lnTo>
                  <a:lnTo>
                    <a:pt x="96" y="1975"/>
                  </a:lnTo>
                  <a:lnTo>
                    <a:pt x="145" y="1895"/>
                  </a:lnTo>
                  <a:lnTo>
                    <a:pt x="204" y="1808"/>
                  </a:lnTo>
                  <a:lnTo>
                    <a:pt x="271" y="1713"/>
                  </a:lnTo>
                  <a:lnTo>
                    <a:pt x="346" y="1614"/>
                  </a:lnTo>
                  <a:lnTo>
                    <a:pt x="429" y="1510"/>
                  </a:lnTo>
                  <a:lnTo>
                    <a:pt x="519" y="1402"/>
                  </a:lnTo>
                  <a:lnTo>
                    <a:pt x="617" y="1291"/>
                  </a:lnTo>
                  <a:lnTo>
                    <a:pt x="719" y="1177"/>
                  </a:lnTo>
                  <a:lnTo>
                    <a:pt x="829" y="1062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1061" y="829"/>
                  </a:lnTo>
                  <a:lnTo>
                    <a:pt x="1177" y="720"/>
                  </a:lnTo>
                  <a:lnTo>
                    <a:pt x="1290" y="617"/>
                  </a:lnTo>
                  <a:lnTo>
                    <a:pt x="1402" y="521"/>
                  </a:lnTo>
                  <a:lnTo>
                    <a:pt x="1510" y="430"/>
                  </a:lnTo>
                  <a:lnTo>
                    <a:pt x="1612" y="346"/>
                  </a:lnTo>
                  <a:lnTo>
                    <a:pt x="1712" y="272"/>
                  </a:lnTo>
                  <a:lnTo>
                    <a:pt x="1805" y="205"/>
                  </a:lnTo>
                  <a:lnTo>
                    <a:pt x="1893" y="147"/>
                  </a:lnTo>
                  <a:lnTo>
                    <a:pt x="1974" y="97"/>
                  </a:lnTo>
                  <a:lnTo>
                    <a:pt x="2012" y="76"/>
                  </a:lnTo>
                  <a:lnTo>
                    <a:pt x="2049" y="58"/>
                  </a:lnTo>
                  <a:lnTo>
                    <a:pt x="2082" y="41"/>
                  </a:lnTo>
                  <a:lnTo>
                    <a:pt x="2114" y="28"/>
                  </a:lnTo>
                  <a:lnTo>
                    <a:pt x="2144" y="17"/>
                  </a:lnTo>
                  <a:lnTo>
                    <a:pt x="2172" y="9"/>
                  </a:lnTo>
                  <a:lnTo>
                    <a:pt x="2198" y="4"/>
                  </a:lnTo>
                  <a:lnTo>
                    <a:pt x="2220" y="0"/>
                  </a:lnTo>
                  <a:lnTo>
                    <a:pt x="2240" y="0"/>
                  </a:lnTo>
                  <a:lnTo>
                    <a:pt x="2257" y="4"/>
                  </a:lnTo>
                  <a:lnTo>
                    <a:pt x="2272" y="11"/>
                  </a:lnTo>
                  <a:lnTo>
                    <a:pt x="2285" y="19"/>
                  </a:lnTo>
                  <a:lnTo>
                    <a:pt x="2285" y="19"/>
                  </a:lnTo>
                  <a:lnTo>
                    <a:pt x="2294" y="32"/>
                  </a:lnTo>
                  <a:lnTo>
                    <a:pt x="2300" y="47"/>
                  </a:lnTo>
                  <a:lnTo>
                    <a:pt x="2304" y="65"/>
                  </a:lnTo>
                  <a:lnTo>
                    <a:pt x="2304" y="84"/>
                  </a:lnTo>
                  <a:lnTo>
                    <a:pt x="2300" y="108"/>
                  </a:lnTo>
                  <a:lnTo>
                    <a:pt x="2294" y="132"/>
                  </a:lnTo>
                  <a:lnTo>
                    <a:pt x="2287" y="160"/>
                  </a:lnTo>
                  <a:lnTo>
                    <a:pt x="2276" y="190"/>
                  </a:lnTo>
                  <a:lnTo>
                    <a:pt x="2263" y="221"/>
                  </a:lnTo>
                  <a:lnTo>
                    <a:pt x="2246" y="255"/>
                  </a:lnTo>
                  <a:lnTo>
                    <a:pt x="2227" y="292"/>
                  </a:lnTo>
                  <a:lnTo>
                    <a:pt x="2207" y="329"/>
                  </a:lnTo>
                  <a:lnTo>
                    <a:pt x="2159" y="411"/>
                  </a:lnTo>
                  <a:lnTo>
                    <a:pt x="2099" y="498"/>
                  </a:lnTo>
                  <a:lnTo>
                    <a:pt x="2032" y="591"/>
                  </a:lnTo>
                  <a:lnTo>
                    <a:pt x="1958" y="692"/>
                  </a:lnTo>
                  <a:lnTo>
                    <a:pt x="1874" y="796"/>
                  </a:lnTo>
                  <a:lnTo>
                    <a:pt x="1783" y="904"/>
                  </a:lnTo>
                  <a:lnTo>
                    <a:pt x="1686" y="1014"/>
                  </a:lnTo>
                  <a:lnTo>
                    <a:pt x="1584" y="1127"/>
                  </a:lnTo>
                  <a:lnTo>
                    <a:pt x="1474" y="1244"/>
                  </a:lnTo>
                  <a:lnTo>
                    <a:pt x="1359" y="1359"/>
                  </a:lnTo>
                  <a:lnTo>
                    <a:pt x="1359" y="1359"/>
                  </a:lnTo>
                  <a:close/>
                </a:path>
              </a:pathLst>
            </a:custGeom>
            <a:solidFill>
              <a:schemeClr val="accent4">
                <a:alpha val="39000"/>
              </a:schemeClr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902" y="1867"/>
              <a:ext cx="1152" cy="1152"/>
            </a:xfrm>
            <a:custGeom>
              <a:avLst/>
              <a:gdLst>
                <a:gd name="T0" fmla="*/ 944 w 2304"/>
                <a:gd name="T1" fmla="*/ 1359 h 2304"/>
                <a:gd name="T2" fmla="*/ 1177 w 2304"/>
                <a:gd name="T3" fmla="*/ 1584 h 2304"/>
                <a:gd name="T4" fmla="*/ 1402 w 2304"/>
                <a:gd name="T5" fmla="*/ 1785 h 2304"/>
                <a:gd name="T6" fmla="*/ 1614 w 2304"/>
                <a:gd name="T7" fmla="*/ 1958 h 2304"/>
                <a:gd name="T8" fmla="*/ 1807 w 2304"/>
                <a:gd name="T9" fmla="*/ 2100 h 2304"/>
                <a:gd name="T10" fmla="*/ 1976 w 2304"/>
                <a:gd name="T11" fmla="*/ 2207 h 2304"/>
                <a:gd name="T12" fmla="*/ 2049 w 2304"/>
                <a:gd name="T13" fmla="*/ 2248 h 2304"/>
                <a:gd name="T14" fmla="*/ 2116 w 2304"/>
                <a:gd name="T15" fmla="*/ 2278 h 2304"/>
                <a:gd name="T16" fmla="*/ 2172 w 2304"/>
                <a:gd name="T17" fmla="*/ 2297 h 2304"/>
                <a:gd name="T18" fmla="*/ 2220 w 2304"/>
                <a:gd name="T19" fmla="*/ 2304 h 2304"/>
                <a:gd name="T20" fmla="*/ 2257 w 2304"/>
                <a:gd name="T21" fmla="*/ 2300 h 2304"/>
                <a:gd name="T22" fmla="*/ 2285 w 2304"/>
                <a:gd name="T23" fmla="*/ 2286 h 2304"/>
                <a:gd name="T24" fmla="*/ 2294 w 2304"/>
                <a:gd name="T25" fmla="*/ 2273 h 2304"/>
                <a:gd name="T26" fmla="*/ 2304 w 2304"/>
                <a:gd name="T27" fmla="*/ 2241 h 2304"/>
                <a:gd name="T28" fmla="*/ 2302 w 2304"/>
                <a:gd name="T29" fmla="*/ 2198 h 2304"/>
                <a:gd name="T30" fmla="*/ 2287 w 2304"/>
                <a:gd name="T31" fmla="*/ 2146 h 2304"/>
                <a:gd name="T32" fmla="*/ 2263 w 2304"/>
                <a:gd name="T33" fmla="*/ 2083 h 2304"/>
                <a:gd name="T34" fmla="*/ 2229 w 2304"/>
                <a:gd name="T35" fmla="*/ 2014 h 2304"/>
                <a:gd name="T36" fmla="*/ 2159 w 2304"/>
                <a:gd name="T37" fmla="*/ 1895 h 2304"/>
                <a:gd name="T38" fmla="*/ 2034 w 2304"/>
                <a:gd name="T39" fmla="*/ 1713 h 2304"/>
                <a:gd name="T40" fmla="*/ 1874 w 2304"/>
                <a:gd name="T41" fmla="*/ 1510 h 2304"/>
                <a:gd name="T42" fmla="*/ 1688 w 2304"/>
                <a:gd name="T43" fmla="*/ 1291 h 2304"/>
                <a:gd name="T44" fmla="*/ 1474 w 2304"/>
                <a:gd name="T45" fmla="*/ 1062 h 2304"/>
                <a:gd name="T46" fmla="*/ 1361 w 2304"/>
                <a:gd name="T47" fmla="*/ 945 h 2304"/>
                <a:gd name="T48" fmla="*/ 1127 w 2304"/>
                <a:gd name="T49" fmla="*/ 720 h 2304"/>
                <a:gd name="T50" fmla="*/ 903 w 2304"/>
                <a:gd name="T51" fmla="*/ 521 h 2304"/>
                <a:gd name="T52" fmla="*/ 692 w 2304"/>
                <a:gd name="T53" fmla="*/ 346 h 2304"/>
                <a:gd name="T54" fmla="*/ 498 w 2304"/>
                <a:gd name="T55" fmla="*/ 205 h 2304"/>
                <a:gd name="T56" fmla="*/ 329 w 2304"/>
                <a:gd name="T57" fmla="*/ 97 h 2304"/>
                <a:gd name="T58" fmla="*/ 255 w 2304"/>
                <a:gd name="T59" fmla="*/ 58 h 2304"/>
                <a:gd name="T60" fmla="*/ 189 w 2304"/>
                <a:gd name="T61" fmla="*/ 28 h 2304"/>
                <a:gd name="T62" fmla="*/ 132 w 2304"/>
                <a:gd name="T63" fmla="*/ 9 h 2304"/>
                <a:gd name="T64" fmla="*/ 83 w 2304"/>
                <a:gd name="T65" fmla="*/ 0 h 2304"/>
                <a:gd name="T66" fmla="*/ 46 w 2304"/>
                <a:gd name="T67" fmla="*/ 4 h 2304"/>
                <a:gd name="T68" fmla="*/ 20 w 2304"/>
                <a:gd name="T69" fmla="*/ 19 h 2304"/>
                <a:gd name="T70" fmla="*/ 11 w 2304"/>
                <a:gd name="T71" fmla="*/ 32 h 2304"/>
                <a:gd name="T72" fmla="*/ 2 w 2304"/>
                <a:gd name="T73" fmla="*/ 65 h 2304"/>
                <a:gd name="T74" fmla="*/ 4 w 2304"/>
                <a:gd name="T75" fmla="*/ 108 h 2304"/>
                <a:gd name="T76" fmla="*/ 17 w 2304"/>
                <a:gd name="T77" fmla="*/ 160 h 2304"/>
                <a:gd name="T78" fmla="*/ 41 w 2304"/>
                <a:gd name="T79" fmla="*/ 221 h 2304"/>
                <a:gd name="T80" fmla="*/ 76 w 2304"/>
                <a:gd name="T81" fmla="*/ 292 h 2304"/>
                <a:gd name="T82" fmla="*/ 147 w 2304"/>
                <a:gd name="T83" fmla="*/ 411 h 2304"/>
                <a:gd name="T84" fmla="*/ 271 w 2304"/>
                <a:gd name="T85" fmla="*/ 591 h 2304"/>
                <a:gd name="T86" fmla="*/ 429 w 2304"/>
                <a:gd name="T87" fmla="*/ 796 h 2304"/>
                <a:gd name="T88" fmla="*/ 617 w 2304"/>
                <a:gd name="T89" fmla="*/ 1014 h 2304"/>
                <a:gd name="T90" fmla="*/ 829 w 2304"/>
                <a:gd name="T91" fmla="*/ 1244 h 2304"/>
                <a:gd name="T92" fmla="*/ 944 w 2304"/>
                <a:gd name="T93" fmla="*/ 135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" h="2304">
                  <a:moveTo>
                    <a:pt x="944" y="1359"/>
                  </a:moveTo>
                  <a:lnTo>
                    <a:pt x="944" y="1359"/>
                  </a:lnTo>
                  <a:lnTo>
                    <a:pt x="1062" y="1475"/>
                  </a:lnTo>
                  <a:lnTo>
                    <a:pt x="1177" y="1584"/>
                  </a:lnTo>
                  <a:lnTo>
                    <a:pt x="1290" y="1689"/>
                  </a:lnTo>
                  <a:lnTo>
                    <a:pt x="1402" y="1785"/>
                  </a:lnTo>
                  <a:lnTo>
                    <a:pt x="1510" y="1875"/>
                  </a:lnTo>
                  <a:lnTo>
                    <a:pt x="1614" y="1958"/>
                  </a:lnTo>
                  <a:lnTo>
                    <a:pt x="1712" y="2033"/>
                  </a:lnTo>
                  <a:lnTo>
                    <a:pt x="1807" y="2100"/>
                  </a:lnTo>
                  <a:lnTo>
                    <a:pt x="1895" y="2159"/>
                  </a:lnTo>
                  <a:lnTo>
                    <a:pt x="1976" y="2207"/>
                  </a:lnTo>
                  <a:lnTo>
                    <a:pt x="2014" y="2230"/>
                  </a:lnTo>
                  <a:lnTo>
                    <a:pt x="2049" y="2248"/>
                  </a:lnTo>
                  <a:lnTo>
                    <a:pt x="2084" y="2263"/>
                  </a:lnTo>
                  <a:lnTo>
                    <a:pt x="2116" y="2278"/>
                  </a:lnTo>
                  <a:lnTo>
                    <a:pt x="2146" y="2287"/>
                  </a:lnTo>
                  <a:lnTo>
                    <a:pt x="2172" y="2297"/>
                  </a:lnTo>
                  <a:lnTo>
                    <a:pt x="2198" y="2302"/>
                  </a:lnTo>
                  <a:lnTo>
                    <a:pt x="2220" y="2304"/>
                  </a:lnTo>
                  <a:lnTo>
                    <a:pt x="2240" y="2304"/>
                  </a:lnTo>
                  <a:lnTo>
                    <a:pt x="2257" y="2300"/>
                  </a:lnTo>
                  <a:lnTo>
                    <a:pt x="2272" y="2295"/>
                  </a:lnTo>
                  <a:lnTo>
                    <a:pt x="2285" y="2286"/>
                  </a:lnTo>
                  <a:lnTo>
                    <a:pt x="2285" y="2286"/>
                  </a:lnTo>
                  <a:lnTo>
                    <a:pt x="2294" y="2273"/>
                  </a:lnTo>
                  <a:lnTo>
                    <a:pt x="2300" y="2258"/>
                  </a:lnTo>
                  <a:lnTo>
                    <a:pt x="2304" y="2241"/>
                  </a:lnTo>
                  <a:lnTo>
                    <a:pt x="2304" y="2220"/>
                  </a:lnTo>
                  <a:lnTo>
                    <a:pt x="2302" y="2198"/>
                  </a:lnTo>
                  <a:lnTo>
                    <a:pt x="2296" y="2172"/>
                  </a:lnTo>
                  <a:lnTo>
                    <a:pt x="2287" y="2146"/>
                  </a:lnTo>
                  <a:lnTo>
                    <a:pt x="2278" y="2116"/>
                  </a:lnTo>
                  <a:lnTo>
                    <a:pt x="2263" y="2083"/>
                  </a:lnTo>
                  <a:lnTo>
                    <a:pt x="2248" y="2049"/>
                  </a:lnTo>
                  <a:lnTo>
                    <a:pt x="2229" y="2014"/>
                  </a:lnTo>
                  <a:lnTo>
                    <a:pt x="2207" y="1975"/>
                  </a:lnTo>
                  <a:lnTo>
                    <a:pt x="2159" y="1895"/>
                  </a:lnTo>
                  <a:lnTo>
                    <a:pt x="2101" y="1806"/>
                  </a:lnTo>
                  <a:lnTo>
                    <a:pt x="2034" y="1713"/>
                  </a:lnTo>
                  <a:lnTo>
                    <a:pt x="1958" y="1614"/>
                  </a:lnTo>
                  <a:lnTo>
                    <a:pt x="1874" y="1510"/>
                  </a:lnTo>
                  <a:lnTo>
                    <a:pt x="1785" y="1402"/>
                  </a:lnTo>
                  <a:lnTo>
                    <a:pt x="1688" y="1291"/>
                  </a:lnTo>
                  <a:lnTo>
                    <a:pt x="1584" y="1177"/>
                  </a:lnTo>
                  <a:lnTo>
                    <a:pt x="1474" y="1062"/>
                  </a:lnTo>
                  <a:lnTo>
                    <a:pt x="1361" y="945"/>
                  </a:lnTo>
                  <a:lnTo>
                    <a:pt x="1361" y="945"/>
                  </a:lnTo>
                  <a:lnTo>
                    <a:pt x="1244" y="829"/>
                  </a:lnTo>
                  <a:lnTo>
                    <a:pt x="1127" y="720"/>
                  </a:lnTo>
                  <a:lnTo>
                    <a:pt x="1013" y="617"/>
                  </a:lnTo>
                  <a:lnTo>
                    <a:pt x="903" y="521"/>
                  </a:lnTo>
                  <a:lnTo>
                    <a:pt x="796" y="430"/>
                  </a:lnTo>
                  <a:lnTo>
                    <a:pt x="692" y="346"/>
                  </a:lnTo>
                  <a:lnTo>
                    <a:pt x="591" y="272"/>
                  </a:lnTo>
                  <a:lnTo>
                    <a:pt x="498" y="205"/>
                  </a:lnTo>
                  <a:lnTo>
                    <a:pt x="411" y="147"/>
                  </a:lnTo>
                  <a:lnTo>
                    <a:pt x="329" y="97"/>
                  </a:lnTo>
                  <a:lnTo>
                    <a:pt x="292" y="76"/>
                  </a:lnTo>
                  <a:lnTo>
                    <a:pt x="255" y="58"/>
                  </a:lnTo>
                  <a:lnTo>
                    <a:pt x="221" y="41"/>
                  </a:lnTo>
                  <a:lnTo>
                    <a:pt x="189" y="28"/>
                  </a:lnTo>
                  <a:lnTo>
                    <a:pt x="160" y="17"/>
                  </a:lnTo>
                  <a:lnTo>
                    <a:pt x="132" y="9"/>
                  </a:lnTo>
                  <a:lnTo>
                    <a:pt x="108" y="4"/>
                  </a:lnTo>
                  <a:lnTo>
                    <a:pt x="83" y="0"/>
                  </a:lnTo>
                  <a:lnTo>
                    <a:pt x="65" y="0"/>
                  </a:lnTo>
                  <a:lnTo>
                    <a:pt x="46" y="4"/>
                  </a:lnTo>
                  <a:lnTo>
                    <a:pt x="31" y="11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1" y="32"/>
                  </a:lnTo>
                  <a:lnTo>
                    <a:pt x="4" y="47"/>
                  </a:lnTo>
                  <a:lnTo>
                    <a:pt x="2" y="65"/>
                  </a:lnTo>
                  <a:lnTo>
                    <a:pt x="0" y="84"/>
                  </a:lnTo>
                  <a:lnTo>
                    <a:pt x="4" y="108"/>
                  </a:lnTo>
                  <a:lnTo>
                    <a:pt x="9" y="132"/>
                  </a:lnTo>
                  <a:lnTo>
                    <a:pt x="17" y="160"/>
                  </a:lnTo>
                  <a:lnTo>
                    <a:pt x="28" y="190"/>
                  </a:lnTo>
                  <a:lnTo>
                    <a:pt x="41" y="221"/>
                  </a:lnTo>
                  <a:lnTo>
                    <a:pt x="57" y="255"/>
                  </a:lnTo>
                  <a:lnTo>
                    <a:pt x="76" y="292"/>
                  </a:lnTo>
                  <a:lnTo>
                    <a:pt x="96" y="329"/>
                  </a:lnTo>
                  <a:lnTo>
                    <a:pt x="147" y="411"/>
                  </a:lnTo>
                  <a:lnTo>
                    <a:pt x="204" y="498"/>
                  </a:lnTo>
                  <a:lnTo>
                    <a:pt x="271" y="591"/>
                  </a:lnTo>
                  <a:lnTo>
                    <a:pt x="348" y="692"/>
                  </a:lnTo>
                  <a:lnTo>
                    <a:pt x="429" y="796"/>
                  </a:lnTo>
                  <a:lnTo>
                    <a:pt x="520" y="904"/>
                  </a:lnTo>
                  <a:lnTo>
                    <a:pt x="617" y="1014"/>
                  </a:lnTo>
                  <a:lnTo>
                    <a:pt x="721" y="1127"/>
                  </a:lnTo>
                  <a:lnTo>
                    <a:pt x="829" y="1244"/>
                  </a:lnTo>
                  <a:lnTo>
                    <a:pt x="944" y="1359"/>
                  </a:lnTo>
                  <a:lnTo>
                    <a:pt x="944" y="1359"/>
                  </a:lnTo>
                  <a:close/>
                </a:path>
              </a:pathLst>
            </a:custGeom>
            <a:solidFill>
              <a:schemeClr val="accent4">
                <a:alpha val="39000"/>
              </a:schemeClr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080" y="2381"/>
              <a:ext cx="0" cy="11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75" y="2381"/>
              <a:ext cx="0" cy="11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363" y="2381"/>
              <a:ext cx="0" cy="11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4252" y="2381"/>
              <a:ext cx="0" cy="11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05" y="1254"/>
              <a:ext cx="12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x‘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775" y="2455"/>
              <a:ext cx="1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s, x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862" y="3064"/>
              <a:ext cx="10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918" y="3064"/>
              <a:ext cx="7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951" y="3064"/>
              <a:ext cx="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988" y="3064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013" y="3064"/>
              <a:ext cx="17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ging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62" y="315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beam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61" y="3064"/>
              <a:ext cx="7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392" y="3064"/>
              <a:ext cx="8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31" y="3064"/>
              <a:ext cx="8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69" y="3064"/>
              <a:ext cx="7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502" y="3064"/>
              <a:ext cx="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539" y="3064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64" y="3064"/>
              <a:ext cx="17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ging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361" y="315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beam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636" y="3064"/>
              <a:ext cx="6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656" y="3064"/>
              <a:ext cx="28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ocusing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636" y="3153"/>
              <a:ext cx="41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quadrupole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291" y="3064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beam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291" y="3153"/>
              <a:ext cx="9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343" y="3153"/>
              <a:ext cx="9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396" y="3153"/>
              <a:ext cx="7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424" y="3153"/>
              <a:ext cx="6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120" y="3064"/>
              <a:ext cx="10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176" y="3064"/>
              <a:ext cx="7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209" y="3064"/>
              <a:ext cx="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246" y="3064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71" y="3064"/>
              <a:ext cx="17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ging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120" y="315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beam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781" y="1867"/>
              <a:ext cx="0" cy="1153"/>
            </a:xfrm>
            <a:custGeom>
              <a:avLst/>
              <a:gdLst>
                <a:gd name="T0" fmla="*/ 0 h 2306"/>
                <a:gd name="T1" fmla="*/ 2306 h 2306"/>
                <a:gd name="T2" fmla="*/ 0 h 23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06">
                  <a:moveTo>
                    <a:pt x="0" y="0"/>
                  </a:moveTo>
                  <a:lnTo>
                    <a:pt x="0" y="2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1781" y="1867"/>
              <a:ext cx="0" cy="115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1781" y="1867"/>
              <a:ext cx="0" cy="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1781" y="1934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1781" y="2024"/>
              <a:ext cx="0" cy="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1781" y="2113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1781" y="2202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1781" y="2291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1781" y="2381"/>
              <a:ext cx="0" cy="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1781" y="2470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1781" y="2559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1781" y="2649"/>
              <a:ext cx="0" cy="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1781" y="2738"/>
              <a:ext cx="0" cy="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1781" y="2827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1781" y="2916"/>
              <a:ext cx="0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1781" y="2998"/>
              <a:ext cx="0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978" y="1951"/>
              <a:ext cx="294" cy="0"/>
            </a:xfrm>
            <a:custGeom>
              <a:avLst/>
              <a:gdLst>
                <a:gd name="T0" fmla="*/ 0 w 588"/>
                <a:gd name="T1" fmla="*/ 588 w 588"/>
                <a:gd name="T2" fmla="*/ 0 w 5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8">
                  <a:moveTo>
                    <a:pt x="0" y="0"/>
                  </a:moveTo>
                  <a:lnTo>
                    <a:pt x="5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1978" y="1951"/>
              <a:ext cx="29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Pfeil nach unten 73"/>
          <p:cNvSpPr/>
          <p:nvPr/>
        </p:nvSpPr>
        <p:spPr>
          <a:xfrm>
            <a:off x="2542549" y="1721224"/>
            <a:ext cx="569582" cy="906715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Quad</a:t>
            </a:r>
          </a:p>
        </p:txBody>
      </p:sp>
      <p:sp>
        <p:nvSpPr>
          <p:cNvPr id="75" name="Pfeil nach rechts 74"/>
          <p:cNvSpPr/>
          <p:nvPr/>
        </p:nvSpPr>
        <p:spPr>
          <a:xfrm>
            <a:off x="1217920" y="5313511"/>
            <a:ext cx="6177963" cy="230521"/>
          </a:xfrm>
          <a:prstGeom prst="rightArrow">
            <a:avLst>
              <a:gd name="adj1" fmla="val 50000"/>
              <a:gd name="adj2" fmla="val 121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5342741" y="3173028"/>
            <a:ext cx="495301" cy="0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2432846" y="3162050"/>
            <a:ext cx="2248445" cy="1502822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endCxn id="70" idx="0"/>
          </p:cNvCxnSpPr>
          <p:nvPr/>
        </p:nvCxnSpPr>
        <p:spPr>
          <a:xfrm flipV="1">
            <a:off x="964706" y="3097214"/>
            <a:ext cx="2175372" cy="1555890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57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8787"/>
            <a:ext cx="7886700" cy="954568"/>
          </a:xfrm>
        </p:spPr>
        <p:txBody>
          <a:bodyPr/>
          <a:lstStyle/>
          <a:p>
            <a:r>
              <a:rPr lang="en-GB" sz="3200" dirty="0"/>
              <a:t>Beam Waist </a:t>
            </a:r>
            <a:r>
              <a:rPr lang="en-GB" sz="2000" dirty="0"/>
              <a:t>(e.g. interaction point collider)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6" y="1103355"/>
            <a:ext cx="3960000" cy="39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00" y="1105836"/>
            <a:ext cx="3960000" cy="39600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13</a:t>
            </a:fld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4963847" y="6291426"/>
            <a:ext cx="23193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>
                <a:sym typeface="Symbol" panose="05050102010706020507" pitchFamily="18" charset="2"/>
              </a:rPr>
              <a:t>β</a:t>
            </a:r>
            <a:r>
              <a:rPr lang="de-DE" sz="1400" dirty="0">
                <a:sym typeface="Symbol" panose="05050102010706020507" pitchFamily="18" charset="2"/>
              </a:rPr>
              <a:t>* = Beta </a:t>
            </a:r>
            <a:r>
              <a:rPr lang="de-DE" sz="1400" dirty="0" err="1">
                <a:sym typeface="Symbol" panose="05050102010706020507" pitchFamily="18" charset="2"/>
              </a:rPr>
              <a:t>function</a:t>
            </a:r>
            <a:r>
              <a:rPr lang="de-DE" sz="1400" dirty="0">
                <a:sym typeface="Symbol" panose="05050102010706020507" pitchFamily="18" charset="2"/>
              </a:rPr>
              <a:t> at </a:t>
            </a:r>
            <a:r>
              <a:rPr lang="de-DE" sz="1400" dirty="0" err="1">
                <a:sym typeface="Symbol" panose="05050102010706020507" pitchFamily="18" charset="2"/>
              </a:rPr>
              <a:t>waist</a:t>
            </a:r>
            <a:endParaRPr lang="en-US" sz="1400" dirty="0" err="1">
              <a:sym typeface="Symbol" panose="05050102010706020507" pitchFamily="18" charset="2"/>
            </a:endParaRP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9" y="5298239"/>
            <a:ext cx="3058860" cy="14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6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9C72-0965-4339-939E-ED0AD759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Space Ellipse - Parameters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339605" y="5173005"/>
            <a:ext cx="2644838" cy="760672"/>
            <a:chOff x="6339605" y="4852513"/>
            <a:chExt cx="2644838" cy="760672"/>
          </a:xfrm>
        </p:grpSpPr>
        <p:sp>
          <p:nvSpPr>
            <p:cNvPr id="33" name="Textfeld 32"/>
            <p:cNvSpPr txBox="1"/>
            <p:nvPr/>
          </p:nvSpPr>
          <p:spPr>
            <a:xfrm>
              <a:off x="6339605" y="4852513"/>
              <a:ext cx="26448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for upright ellipse:</a:t>
              </a:r>
            </a:p>
          </p:txBody>
        </p:sp>
        <p:pic>
          <p:nvPicPr>
            <p:cNvPr id="35" name="Grafik 3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493" y="5398328"/>
              <a:ext cx="1955047" cy="214857"/>
            </a:xfrm>
            <a:prstGeom prst="rect">
              <a:avLst/>
            </a:prstGeom>
          </p:spPr>
        </p:pic>
      </p:grpSp>
      <p:grpSp>
        <p:nvGrpSpPr>
          <p:cNvPr id="19" name="Gruppieren 18"/>
          <p:cNvGrpSpPr/>
          <p:nvPr/>
        </p:nvGrpSpPr>
        <p:grpSpPr>
          <a:xfrm>
            <a:off x="6339605" y="2664578"/>
            <a:ext cx="2644838" cy="1899545"/>
            <a:chOff x="6339605" y="2664578"/>
            <a:chExt cx="2644838" cy="1899545"/>
          </a:xfrm>
        </p:grpSpPr>
        <p:pic>
          <p:nvPicPr>
            <p:cNvPr id="32" name="Grafik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015" y="3250598"/>
              <a:ext cx="1234285" cy="1313525"/>
            </a:xfrm>
            <a:prstGeom prst="rect">
              <a:avLst/>
            </a:prstGeom>
          </p:spPr>
        </p:pic>
        <p:sp>
          <p:nvSpPr>
            <p:cNvPr id="36" name="Textfeld 35"/>
            <p:cNvSpPr txBox="1"/>
            <p:nvPr/>
          </p:nvSpPr>
          <p:spPr>
            <a:xfrm>
              <a:off x="6339605" y="2664578"/>
              <a:ext cx="26448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reminder: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75448" y="1656323"/>
            <a:ext cx="5440346" cy="3701348"/>
            <a:chOff x="464159" y="1964044"/>
            <a:chExt cx="5440346" cy="3701348"/>
          </a:xfrm>
        </p:grpSpPr>
        <p:cxnSp>
          <p:nvCxnSpPr>
            <p:cNvPr id="4" name="Gerade Verbindung mit Pfeil 3"/>
            <p:cNvCxnSpPr/>
            <p:nvPr/>
          </p:nvCxnSpPr>
          <p:spPr>
            <a:xfrm flipV="1">
              <a:off x="2715349" y="2200873"/>
              <a:ext cx="0" cy="34645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/>
          </p:nvCxnSpPr>
          <p:spPr>
            <a:xfrm rot="5400000" flipV="1">
              <a:off x="2835569" y="2202696"/>
              <a:ext cx="0" cy="34645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/>
            <p:cNvSpPr/>
            <p:nvPr/>
          </p:nvSpPr>
          <p:spPr>
            <a:xfrm rot="19120998">
              <a:off x="1073835" y="3286497"/>
              <a:ext cx="3283029" cy="129691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Gerade Verbindung 7"/>
            <p:cNvCxnSpPr/>
            <p:nvPr/>
          </p:nvCxnSpPr>
          <p:spPr>
            <a:xfrm>
              <a:off x="4019553" y="3071557"/>
              <a:ext cx="0" cy="86339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rot="5400000">
              <a:off x="3147048" y="2310165"/>
              <a:ext cx="0" cy="86339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2285470" y="1964044"/>
              <a:ext cx="4663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500234" y="3849793"/>
              <a:ext cx="4663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pic>
          <p:nvPicPr>
            <p:cNvPr id="13" name="Grafik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553" y="4635222"/>
              <a:ext cx="1884952" cy="303238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59" y="2540483"/>
              <a:ext cx="1889523" cy="310857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10" y="2932890"/>
              <a:ext cx="1243428" cy="304762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748" y="5021386"/>
              <a:ext cx="1231238" cy="303238"/>
            </a:xfrm>
            <a:prstGeom prst="rect">
              <a:avLst/>
            </a:prstGeom>
          </p:spPr>
        </p:pic>
        <p:cxnSp>
          <p:nvCxnSpPr>
            <p:cNvPr id="22" name="Gerade Verbindung mit Pfeil 21"/>
            <p:cNvCxnSpPr/>
            <p:nvPr/>
          </p:nvCxnSpPr>
          <p:spPr>
            <a:xfrm flipV="1">
              <a:off x="4019553" y="3923448"/>
              <a:ext cx="0" cy="7473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V="1">
              <a:off x="3618820" y="3934956"/>
              <a:ext cx="0" cy="10864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V="1">
              <a:off x="2136107" y="3121281"/>
              <a:ext cx="570048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2421131" y="2741866"/>
              <a:ext cx="2841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H="1">
              <a:off x="4021568" y="3070764"/>
              <a:ext cx="3548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fik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162" y="2781271"/>
              <a:ext cx="810667" cy="608000"/>
            </a:xfrm>
            <a:prstGeom prst="rect">
              <a:avLst/>
            </a:prstGeom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15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F2FE-0F36-4601-BF39-CAB67753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on Beam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BB8D-5F52-44BB-8366-E83EF6B9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31947"/>
            <a:ext cx="7886700" cy="1950720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Protons, Ions</a:t>
            </a:r>
          </a:p>
          <a:p>
            <a:pPr marL="0" indent="0">
              <a:buNone/>
            </a:pPr>
            <a:r>
              <a:rPr lang="en-US" dirty="0"/>
              <a:t>“protons never forget” </a:t>
            </a:r>
            <a:r>
              <a:rPr lang="en-US" dirty="0" err="1"/>
              <a:t>G.Voss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can have “strange” distributions since those depend on the history of beam generation and acceleration; i.e. no damping mechanism</a:t>
            </a:r>
          </a:p>
          <a:p>
            <a:pPr marL="0" indent="0">
              <a:buNone/>
            </a:pPr>
            <a:r>
              <a:rPr lang="en-US" dirty="0"/>
              <a:t>however: in practice often close to Gaussian distribution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271656-7F0F-4872-A4F8-A6DFFD0155F2}"/>
              </a:ext>
            </a:extLst>
          </p:cNvPr>
          <p:cNvSpPr txBox="1">
            <a:spLocks/>
          </p:cNvSpPr>
          <p:nvPr/>
        </p:nvSpPr>
        <p:spPr>
          <a:xfrm>
            <a:off x="628650" y="1414527"/>
            <a:ext cx="7886700" cy="195072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/>
                </a:solidFill>
              </a:rPr>
              <a:t>Electrons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a ring electrons radiate photons which continuously mixes particles in phase space and generates an equilibrium Gaussian distribution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i.e. a large injected beam will shrink to equilibrium while a small beam will grow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5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Next: FODO Lattices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200150" y="2451100"/>
            <a:ext cx="6743700" cy="776623"/>
          </a:xfrm>
        </p:spPr>
        <p:txBody>
          <a:bodyPr/>
          <a:lstStyle/>
          <a:p>
            <a:r>
              <a:rPr lang="en-GB" dirty="0"/>
              <a:t>FODO parameter space</a:t>
            </a:r>
          </a:p>
          <a:p>
            <a:r>
              <a:rPr lang="en-GB" dirty="0"/>
              <a:t>FODO with bending magnets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811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364" y="281336"/>
            <a:ext cx="7886700" cy="643993"/>
          </a:xfrm>
        </p:spPr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Quadrupole </a:t>
            </a:r>
            <a:r>
              <a:rPr lang="de-DE" dirty="0" err="1"/>
              <a:t>Doublet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50" y="3576123"/>
            <a:ext cx="3762285" cy="758857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778332" y="2010662"/>
            <a:ext cx="2262788" cy="1187999"/>
            <a:chOff x="2886866" y="2193103"/>
            <a:chExt cx="2262788" cy="118799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866" y="2193103"/>
              <a:ext cx="2262788" cy="1187999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3854323" y="2971325"/>
              <a:ext cx="393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02" y="4827076"/>
            <a:ext cx="1372952" cy="55771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355120" y="4921267"/>
            <a:ext cx="4944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/>
              </a:rPr>
              <a:t>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doublet</a:t>
            </a:r>
            <a:r>
              <a:rPr lang="en-GB" dirty="0">
                <a:sym typeface="Symbol" panose="05050102010706020507" pitchFamily="18" charset="2"/>
              </a:rPr>
              <a:t> is always focusing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62" y="2010662"/>
            <a:ext cx="2222144" cy="108503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36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FODO Cell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76" y="906293"/>
            <a:ext cx="2803487" cy="14382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3" y="3044685"/>
            <a:ext cx="8616606" cy="91863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18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89A16-765E-DCEF-468B-3B4F900B0C75}"/>
              </a:ext>
            </a:extLst>
          </p:cNvPr>
          <p:cNvSpPr txBox="1"/>
          <p:nvPr/>
        </p:nvSpPr>
        <p:spPr>
          <a:xfrm>
            <a:off x="725557" y="4939748"/>
            <a:ext cx="7789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dirty="0">
                <a:sym typeface="Symbol" panose="05050102010706020507" pitchFamily="18" charset="2"/>
              </a:rPr>
              <a:t>Unit sequence of magnets used to build an accelerator</a:t>
            </a:r>
          </a:p>
          <a:p>
            <a:pPr algn="ctr"/>
            <a:r>
              <a:rPr lang="en-CH" dirty="0">
                <a:sym typeface="Symbol" panose="05050102010706020507" pitchFamily="18" charset="2"/>
              </a:rPr>
              <a:t>Alternating gradients </a:t>
            </a:r>
            <a:r>
              <a:rPr lang="en-CH" dirty="0">
                <a:sym typeface="Wingdings" pitchFamily="2" charset="2"/>
              </a:rPr>
              <a:t></a:t>
            </a:r>
            <a:r>
              <a:rPr lang="en-CH" dirty="0">
                <a:sym typeface="Symbol" panose="05050102010706020507" pitchFamily="18" charset="2"/>
              </a:rPr>
              <a:t> net focusing!</a:t>
            </a:r>
          </a:p>
        </p:txBody>
      </p:sp>
    </p:spTree>
    <p:extLst>
      <p:ext uri="{BB962C8B-B14F-4D97-AF65-F5344CB8AC3E}">
        <p14:creationId xmlns:p14="http://schemas.microsoft.com/office/powerpoint/2010/main" val="409952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FODO Cell II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138409" y="1654091"/>
            <a:ext cx="3821938" cy="4450874"/>
            <a:chOff x="4842113" y="1654091"/>
            <a:chExt cx="3821938" cy="4450874"/>
          </a:xfrm>
        </p:grpSpPr>
        <p:pic>
          <p:nvPicPr>
            <p:cNvPr id="1026" name="Picture 2" descr="C:\O\EPFL\Course\calcs\FODO\fodo_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113" y="2283027"/>
              <a:ext cx="3821938" cy="382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51" y="1654091"/>
              <a:ext cx="2274472" cy="1166820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5609345" y="3455332"/>
            <a:ext cx="300061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ym typeface="Symbol" panose="05050102010706020507" pitchFamily="18" charset="2"/>
              </a:rPr>
              <a:t>illustration</a:t>
            </a:r>
            <a:r>
              <a:rPr lang="en-GB" dirty="0">
                <a:sym typeface="Symbol" panose="05050102010706020507" pitchFamily="18" charset="2"/>
              </a:rPr>
              <a:t>:</a:t>
            </a:r>
          </a:p>
          <a:p>
            <a:r>
              <a:rPr lang="en-GB" dirty="0">
                <a:sym typeface="Symbol" panose="05050102010706020507" pitchFamily="18" charset="2"/>
              </a:rPr>
              <a:t>particle trajectories of varying phase and amplitude in a FODO cell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Gaussian (projected) profile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8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9860"/>
          </a:xfrm>
        </p:spPr>
        <p:txBody>
          <a:bodyPr/>
          <a:lstStyle/>
          <a:p>
            <a:r>
              <a:rPr lang="en-GB" dirty="0"/>
              <a:t>Linear Dynamics - continued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39534" y="2877249"/>
            <a:ext cx="7686789" cy="28469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ym typeface="Symbol" panose="05050102010706020507" pitchFamily="18" charset="2"/>
              </a:rPr>
              <a:t>practical questions to be answered</a:t>
            </a:r>
            <a:r>
              <a:rPr lang="en-GB" dirty="0">
                <a:sym typeface="Symbol" panose="05050102010706020507" pitchFamily="18" charset="2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sym typeface="Symbol" panose="05050102010706020507" pitchFamily="18" charset="2"/>
              </a:rPr>
              <a:t>How to ensure bound motion of a particle beam?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sym typeface="Symbol" panose="05050102010706020507" pitchFamily="18" charset="2"/>
              </a:rPr>
              <a:t>What are conditions for stability?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sym typeface="Symbol" panose="05050102010706020507" pitchFamily="18" charset="2"/>
              </a:rPr>
              <a:t>Amplitude and frequency of particle oscillations?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Statistical beam properties like beam width and angular spread?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How to design magnet lattices (arrangements of dipoles and quads in a line)?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Chromaticity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What is the impact of field errors in bending and focusing magnets?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65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FODO Cell Parameters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03198" y="1695350"/>
            <a:ext cx="36768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we obtain for </a:t>
            </a:r>
            <a:r>
              <a:rPr lang="en-GB" dirty="0">
                <a:sym typeface="Symbol"/>
              </a:rPr>
              <a:t></a:t>
            </a:r>
            <a:r>
              <a:rPr lang="en-GB" baseline="30000" dirty="0">
                <a:sym typeface="Symbol"/>
              </a:rPr>
              <a:t>+</a:t>
            </a:r>
            <a:r>
              <a:rPr lang="en-GB" dirty="0">
                <a:sym typeface="Symbol"/>
              </a:rPr>
              <a:t> in the focusing quad and </a:t>
            </a:r>
            <a:r>
              <a:rPr lang="en-GB" baseline="30000" dirty="0">
                <a:sym typeface="Symbol"/>
              </a:rPr>
              <a:t>-</a:t>
            </a:r>
            <a:r>
              <a:rPr lang="en-GB" dirty="0">
                <a:sym typeface="Symbol"/>
              </a:rPr>
              <a:t> in the defocusing: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29" y="1406178"/>
            <a:ext cx="4088184" cy="20972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6" y="5051310"/>
            <a:ext cx="1551238" cy="56838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03091" y="4517767"/>
            <a:ext cx="3676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phase advance per cell</a:t>
            </a:r>
            <a:r>
              <a:rPr lang="en-GB" dirty="0">
                <a:sym typeface="Symbol"/>
              </a:rPr>
              <a:t>: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4" y="4248502"/>
            <a:ext cx="3804325" cy="2282595"/>
          </a:xfrm>
          <a:prstGeom prst="rect">
            <a:avLst/>
          </a:prstGeom>
        </p:spPr>
      </p:pic>
      <p:sp>
        <p:nvSpPr>
          <p:cNvPr id="10" name="Pfeil nach links 9"/>
          <p:cNvSpPr/>
          <p:nvPr/>
        </p:nvSpPr>
        <p:spPr>
          <a:xfrm rot="19065871">
            <a:off x="5438326" y="3977657"/>
            <a:ext cx="599447" cy="613954"/>
          </a:xfrm>
          <a:prstGeom prst="left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baseline="30000" dirty="0">
                <a:solidFill>
                  <a:schemeClr val="tx1"/>
                </a:solidFill>
                <a:sym typeface="Symbol"/>
              </a:rPr>
              <a:t>+</a:t>
            </a:r>
            <a:endParaRPr lang="en-GB" baseline="30000" dirty="0">
              <a:solidFill>
                <a:schemeClr val="tx1"/>
              </a:solidFill>
            </a:endParaRPr>
          </a:p>
        </p:txBody>
      </p:sp>
      <p:sp>
        <p:nvSpPr>
          <p:cNvPr id="14" name="Pfeil nach links 13"/>
          <p:cNvSpPr/>
          <p:nvPr/>
        </p:nvSpPr>
        <p:spPr>
          <a:xfrm rot="1875650">
            <a:off x="6901801" y="5165400"/>
            <a:ext cx="611475" cy="613954"/>
          </a:xfrm>
          <a:prstGeom prst="leftArrow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baseline="30000" dirty="0">
                <a:solidFill>
                  <a:schemeClr val="tx1"/>
                </a:solidFill>
                <a:sym typeface="Symbol"/>
              </a:rPr>
              <a:t>-</a:t>
            </a:r>
            <a:endParaRPr lang="en-GB" baseline="3000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5351929" y="3273398"/>
            <a:ext cx="0" cy="109497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8317966" y="3273398"/>
            <a:ext cx="0" cy="109497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7" y="2893968"/>
            <a:ext cx="3196953" cy="75885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20</a:t>
            </a:fld>
            <a:endParaRPr lang="de-CH"/>
          </a:p>
        </p:txBody>
      </p:sp>
      <p:sp>
        <p:nvSpPr>
          <p:cNvPr id="18" name="Textfeld 17"/>
          <p:cNvSpPr txBox="1"/>
          <p:nvPr/>
        </p:nvSpPr>
        <p:spPr>
          <a:xfrm>
            <a:off x="782009" y="6392501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10.1 </a:t>
            </a:r>
          </a:p>
        </p:txBody>
      </p:sp>
    </p:spTree>
    <p:extLst>
      <p:ext uri="{BB962C8B-B14F-4D97-AF65-F5344CB8AC3E}">
        <p14:creationId xmlns:p14="http://schemas.microsoft.com/office/powerpoint/2010/main" val="274598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FODO Cell: choice of phase advance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39" y="1648226"/>
            <a:ext cx="4298790" cy="42987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4723" y="1909556"/>
            <a:ext cx="396000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216000" rtlCol="0" anchor="ctr">
            <a:spAutoFit/>
          </a:bodyPr>
          <a:lstStyle/>
          <a:p>
            <a:r>
              <a:rPr lang="en-GB" dirty="0">
                <a:sym typeface="Symbol"/>
              </a:rPr>
              <a:t></a:t>
            </a:r>
            <a:r>
              <a:rPr lang="en-GB" baseline="30000" dirty="0">
                <a:sym typeface="Symbol"/>
              </a:rPr>
              <a:t>+</a:t>
            </a:r>
            <a:r>
              <a:rPr lang="en-GB" dirty="0">
                <a:sym typeface="Symbol"/>
              </a:rPr>
              <a:t> reaches minimum at </a:t>
            </a:r>
            <a:r>
              <a:rPr lang="en-GB" i="1" dirty="0">
                <a:sym typeface="Symbol"/>
              </a:rPr>
              <a:t></a:t>
            </a:r>
            <a:r>
              <a:rPr lang="en-GB" baseline="-25000" dirty="0">
                <a:sym typeface="Symbol"/>
              </a:rPr>
              <a:t>opt</a:t>
            </a:r>
            <a:r>
              <a:rPr lang="en-GB" dirty="0">
                <a:sym typeface="Symbol"/>
              </a:rPr>
              <a:t>=76.3deg</a:t>
            </a:r>
          </a:p>
          <a:p>
            <a:r>
              <a:rPr lang="en-GB" dirty="0">
                <a:sym typeface="Symbol"/>
              </a:rPr>
              <a:t>at this point the vacuum chamber needs a minimal size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1" y="3221619"/>
            <a:ext cx="2098287" cy="576000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8846910">
            <a:off x="3504226" y="4287173"/>
            <a:ext cx="1659751" cy="699246"/>
          </a:xfrm>
          <a:prstGeom prst="rightArrow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note scaling per 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21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614723" y="4176889"/>
            <a:ext cx="2867899" cy="16312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err="1">
                <a:sym typeface="Symbol" panose="05050102010706020507" pitchFamily="18" charset="2"/>
              </a:rPr>
              <a:t>Example</a:t>
            </a:r>
            <a:r>
              <a:rPr lang="de-DE" dirty="0">
                <a:sym typeface="Symbol" panose="05050102010706020507" pitchFamily="18" charset="2"/>
              </a:rPr>
              <a:t> LEP(CERN) </a:t>
            </a:r>
            <a:r>
              <a:rPr lang="de-DE" dirty="0" err="1">
                <a:sym typeface="Symbol" panose="05050102010706020507" pitchFamily="18" charset="2"/>
              </a:rPr>
              <a:t>operating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modes</a:t>
            </a:r>
            <a:r>
              <a:rPr lang="de-DE" dirty="0">
                <a:sym typeface="Symbol" panose="05050102010706020507" pitchFamily="18" charset="2"/>
              </a:rPr>
              <a:t>:</a:t>
            </a:r>
          </a:p>
          <a:p>
            <a:r>
              <a:rPr lang="de-DE" dirty="0">
                <a:sym typeface="Symbol" panose="05050102010706020507" pitchFamily="18" charset="2"/>
              </a:rPr>
              <a:t>µ</a:t>
            </a:r>
            <a:r>
              <a:rPr lang="de-DE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de-DE" dirty="0">
                <a:sym typeface="Symbol" panose="05050102010706020507" pitchFamily="18" charset="2"/>
              </a:rPr>
              <a:t>/µ</a:t>
            </a:r>
            <a:r>
              <a:rPr lang="de-DE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/>
              <a:t> [degrees]:</a:t>
            </a:r>
          </a:p>
          <a:p>
            <a:pPr>
              <a:spcAft>
                <a:spcPts val="600"/>
              </a:spcAft>
            </a:pPr>
            <a:r>
              <a:rPr lang="en-US" dirty="0"/>
              <a:t>60/60, 90/60, 90/90, 102/90</a:t>
            </a:r>
          </a:p>
          <a:p>
            <a:pPr algn="ctr"/>
            <a:r>
              <a:rPr lang="en-US" sz="1400" dirty="0">
                <a:sym typeface="Symbol" panose="05050102010706020507" pitchFamily="18" charset="2"/>
              </a:rPr>
              <a:t>(stronger </a:t>
            </a:r>
            <a:r>
              <a:rPr lang="en-US" sz="1400" dirty="0" err="1">
                <a:sym typeface="Symbol" panose="05050102010706020507" pitchFamily="18" charset="2"/>
              </a:rPr>
              <a:t>foc</a:t>
            </a:r>
            <a:r>
              <a:rPr lang="en-US" sz="1400" dirty="0">
                <a:sym typeface="Symbol" panose="05050102010706020507" pitchFamily="18" charset="2"/>
              </a:rPr>
              <a:t>. = smaller emittance)</a:t>
            </a:r>
            <a:r>
              <a:rPr lang="de-DE" dirty="0">
                <a:sym typeface="Symbol" panose="05050102010706020507" pitchFamily="18" charset="2"/>
              </a:rPr>
              <a:t> </a:t>
            </a:r>
            <a:endParaRPr lang="de-CH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66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FODO Cell with Bending Magnets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1340" y="1130871"/>
            <a:ext cx="89307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FODO structure with bending magnets to form a ring - the standard scheme for synchrotrons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213228" y="1465733"/>
            <a:ext cx="5826422" cy="3884281"/>
            <a:chOff x="1630296" y="1863376"/>
            <a:chExt cx="5826422" cy="388428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296" y="1863376"/>
              <a:ext cx="5826422" cy="3884281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366681" y="4610420"/>
              <a:ext cx="6108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D/2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526971" y="4067948"/>
              <a:ext cx="38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F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019825" y="4248772"/>
              <a:ext cx="38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B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049485" y="3983672"/>
              <a:ext cx="38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B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140618" y="3975489"/>
              <a:ext cx="38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B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70171" y="4248772"/>
              <a:ext cx="38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B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720762" y="4055674"/>
              <a:ext cx="38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F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625788" y="3963963"/>
              <a:ext cx="38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D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654373" y="4618104"/>
              <a:ext cx="6108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D/2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6423853" y="2073711"/>
            <a:ext cx="1732749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ym typeface="Symbol" panose="05050102010706020507" pitchFamily="18" charset="2"/>
              </a:rPr>
              <a:t>example: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sz="1200" b="1" dirty="0">
                <a:sym typeface="Symbol" panose="05050102010706020507" pitchFamily="18" charset="2"/>
              </a:rPr>
              <a:t>2 FODO cells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sz="1200" b="1" dirty="0">
                <a:sym typeface="Symbol" panose="05050102010706020507" pitchFamily="18" charset="2"/>
              </a:rPr>
              <a:t> = 55m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sz="1200" b="1" dirty="0">
                <a:sym typeface="Symbol" panose="05050102010706020507" pitchFamily="18" charset="2"/>
              </a:rPr>
              <a:t>separated function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22</a:t>
            </a:fld>
            <a:endParaRPr lang="de-CH"/>
          </a:p>
        </p:txBody>
      </p:sp>
      <p:grpSp>
        <p:nvGrpSpPr>
          <p:cNvPr id="13" name="Gruppieren 6">
            <a:extLst>
              <a:ext uri="{FF2B5EF4-FFF2-40B4-BE49-F238E27FC236}">
                <a16:creationId xmlns:a16="http://schemas.microsoft.com/office/drawing/2014/main" id="{2090C40E-F6EB-3927-4D8A-A26314EA0F94}"/>
              </a:ext>
            </a:extLst>
          </p:cNvPr>
          <p:cNvGrpSpPr/>
          <p:nvPr/>
        </p:nvGrpSpPr>
        <p:grpSpPr>
          <a:xfrm>
            <a:off x="5950369" y="3584332"/>
            <a:ext cx="3111743" cy="1113171"/>
            <a:chOff x="728607" y="1551930"/>
            <a:chExt cx="3770396" cy="1348793"/>
          </a:xfrm>
        </p:grpSpPr>
        <p:pic>
          <p:nvPicPr>
            <p:cNvPr id="18" name="Grafik 5">
              <a:extLst>
                <a:ext uri="{FF2B5EF4-FFF2-40B4-BE49-F238E27FC236}">
                  <a16:creationId xmlns:a16="http://schemas.microsoft.com/office/drawing/2014/main" id="{94ED572B-8094-DE01-7540-402ED4266C3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78" y="1785599"/>
              <a:ext cx="3152763" cy="96304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9" name="Rechteck 10">
              <a:extLst>
                <a:ext uri="{FF2B5EF4-FFF2-40B4-BE49-F238E27FC236}">
                  <a16:creationId xmlns:a16="http://schemas.microsoft.com/office/drawing/2014/main" id="{BAF5B129-E985-344E-8ACC-E8CF11001276}"/>
                </a:ext>
              </a:extLst>
            </p:cNvPr>
            <p:cNvSpPr/>
            <p:nvPr/>
          </p:nvSpPr>
          <p:spPr>
            <a:xfrm>
              <a:off x="728607" y="1551930"/>
              <a:ext cx="3770396" cy="13487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9081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" y="501208"/>
            <a:ext cx="7912572" cy="5641370"/>
          </a:xfrm>
          <a:prstGeom prst="rect">
            <a:avLst/>
          </a:prstGeom>
        </p:spPr>
      </p:pic>
      <p:grpSp>
        <p:nvGrpSpPr>
          <p:cNvPr id="2" name="Gruppieren 6">
            <a:extLst>
              <a:ext uri="{FF2B5EF4-FFF2-40B4-BE49-F238E27FC236}">
                <a16:creationId xmlns:a16="http://schemas.microsoft.com/office/drawing/2014/main" id="{053F3B0F-A1EF-6067-76BD-53AB464D055B}"/>
              </a:ext>
            </a:extLst>
          </p:cNvPr>
          <p:cNvGrpSpPr/>
          <p:nvPr/>
        </p:nvGrpSpPr>
        <p:grpSpPr>
          <a:xfrm>
            <a:off x="5813893" y="199686"/>
            <a:ext cx="3111743" cy="1113171"/>
            <a:chOff x="728607" y="1551930"/>
            <a:chExt cx="3770396" cy="1348793"/>
          </a:xfrm>
        </p:grpSpPr>
        <p:pic>
          <p:nvPicPr>
            <p:cNvPr id="3" name="Grafik 5">
              <a:extLst>
                <a:ext uri="{FF2B5EF4-FFF2-40B4-BE49-F238E27FC236}">
                  <a16:creationId xmlns:a16="http://schemas.microsoft.com/office/drawing/2014/main" id="{20BC8662-DB8E-F49F-841C-9B012300ECD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78" y="1785599"/>
              <a:ext cx="3152763" cy="96304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5" name="Rechteck 10">
              <a:extLst>
                <a:ext uri="{FF2B5EF4-FFF2-40B4-BE49-F238E27FC236}">
                  <a16:creationId xmlns:a16="http://schemas.microsoft.com/office/drawing/2014/main" id="{ADFBA91D-58F5-9915-92EF-99C7CDD30961}"/>
                </a:ext>
              </a:extLst>
            </p:cNvPr>
            <p:cNvSpPr/>
            <p:nvPr/>
          </p:nvSpPr>
          <p:spPr>
            <a:xfrm>
              <a:off x="728607" y="1551930"/>
              <a:ext cx="3770396" cy="13487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8ECCEF57-35C0-EA76-F947-2C3071F5B279}"/>
              </a:ext>
            </a:extLst>
          </p:cNvPr>
          <p:cNvSpPr/>
          <p:nvPr/>
        </p:nvSpPr>
        <p:spPr>
          <a:xfrm>
            <a:off x="6591870" y="351592"/>
            <a:ext cx="341194" cy="6037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CDB02-0CC3-76CF-73BB-5F501C524E29}"/>
              </a:ext>
            </a:extLst>
          </p:cNvPr>
          <p:cNvSpPr txBox="1"/>
          <p:nvPr/>
        </p:nvSpPr>
        <p:spPr>
          <a:xfrm>
            <a:off x="914399" y="6279058"/>
            <a:ext cx="782842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H" sz="2000" b="1" dirty="0">
                <a:sym typeface="Symbol" panose="05050102010706020507" pitchFamily="18" charset="2"/>
              </a:rPr>
              <a:t>Weak focusing can be neglected for machines with large bending radius</a:t>
            </a:r>
            <a:r>
              <a:rPr lang="en-CH" dirty="0"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64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556" y="30054"/>
            <a:ext cx="8688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Dispersion</a:t>
            </a:r>
          </a:p>
          <a:p>
            <a:r>
              <a:rPr lang="mr-IN" sz="2800" dirty="0"/>
              <a:t>…</a:t>
            </a:r>
            <a:r>
              <a:rPr lang="en-US" sz="2800" dirty="0"/>
              <a:t>.for particles with </a:t>
            </a:r>
            <a:r>
              <a:rPr lang="en-US" sz="2800" dirty="0">
                <a:latin typeface="Symbol" charset="2"/>
                <a:cs typeface="Symbol" charset="2"/>
              </a:rPr>
              <a:t>d</a:t>
            </a:r>
            <a:r>
              <a:rPr lang="en-US" sz="2800" dirty="0"/>
              <a:t> energy equations of motion change!</a:t>
            </a:r>
          </a:p>
        </p:txBody>
      </p:sp>
      <p:pic>
        <p:nvPicPr>
          <p:cNvPr id="10" name="Picture 9" descr="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2" y="2841271"/>
            <a:ext cx="5418667" cy="3465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556" y="3866444"/>
            <a:ext cx="3598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Bending in a dipole changes with the particle energy</a:t>
            </a:r>
            <a:r>
              <a:rPr lang="mr-IN" sz="2200" dirty="0"/>
              <a:t>…</a:t>
            </a:r>
            <a:endParaRPr lang="en-US" sz="22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72" y="1039989"/>
            <a:ext cx="1028700" cy="431800"/>
          </a:xfrm>
          <a:prstGeom prst="rect">
            <a:avLst/>
          </a:prstGeom>
        </p:spPr>
      </p:pic>
      <p:grpSp>
        <p:nvGrpSpPr>
          <p:cNvPr id="4" name="Gruppieren 6">
            <a:extLst>
              <a:ext uri="{FF2B5EF4-FFF2-40B4-BE49-F238E27FC236}">
                <a16:creationId xmlns:a16="http://schemas.microsoft.com/office/drawing/2014/main" id="{7F0AE172-20BD-DD7B-9E6F-D218BF9D22ED}"/>
              </a:ext>
            </a:extLst>
          </p:cNvPr>
          <p:cNvGrpSpPr/>
          <p:nvPr/>
        </p:nvGrpSpPr>
        <p:grpSpPr>
          <a:xfrm>
            <a:off x="854428" y="1215513"/>
            <a:ext cx="4964726" cy="1776043"/>
            <a:chOff x="728607" y="1551930"/>
            <a:chExt cx="3770396" cy="1348793"/>
          </a:xfrm>
        </p:grpSpPr>
        <p:pic>
          <p:nvPicPr>
            <p:cNvPr id="5" name="Grafik 5">
              <a:extLst>
                <a:ext uri="{FF2B5EF4-FFF2-40B4-BE49-F238E27FC236}">
                  <a16:creationId xmlns:a16="http://schemas.microsoft.com/office/drawing/2014/main" id="{DAB48641-F2DA-E8EB-7AFB-E9873B0746F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78" y="1785599"/>
              <a:ext cx="3152763" cy="96304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6" name="Rechteck 10">
              <a:extLst>
                <a:ext uri="{FF2B5EF4-FFF2-40B4-BE49-F238E27FC236}">
                  <a16:creationId xmlns:a16="http://schemas.microsoft.com/office/drawing/2014/main" id="{E8B0C5CD-C07F-B659-D498-072AFECF7A36}"/>
                </a:ext>
              </a:extLst>
            </p:cNvPr>
            <p:cNvSpPr/>
            <p:nvPr/>
          </p:nvSpPr>
          <p:spPr>
            <a:xfrm>
              <a:off x="728607" y="1551930"/>
              <a:ext cx="3770396" cy="13487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56D217B-BEEA-705D-65CA-4A44CC5E632E}"/>
              </a:ext>
            </a:extLst>
          </p:cNvPr>
          <p:cNvSpPr/>
          <p:nvPr/>
        </p:nvSpPr>
        <p:spPr>
          <a:xfrm>
            <a:off x="4435522" y="1419963"/>
            <a:ext cx="1035687" cy="9632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89047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97"/>
            <a:ext cx="9144000" cy="658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7666" y="4120444"/>
            <a:ext cx="3189111" cy="129822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26"/>
            <a:ext cx="9144000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06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869300"/>
            <a:ext cx="7956645" cy="5733865"/>
          </a:xfrm>
          <a:prstGeom prst="rect">
            <a:avLst/>
          </a:prstGeom>
        </p:spPr>
      </p:pic>
      <p:sp>
        <p:nvSpPr>
          <p:cNvPr id="2" name="Textfeld 4">
            <a:extLst>
              <a:ext uri="{FF2B5EF4-FFF2-40B4-BE49-F238E27FC236}">
                <a16:creationId xmlns:a16="http://schemas.microsoft.com/office/drawing/2014/main" id="{DC122157-A6B4-7841-DACC-F981B9BF69FC}"/>
              </a:ext>
            </a:extLst>
          </p:cNvPr>
          <p:cNvSpPr txBox="1"/>
          <p:nvPr/>
        </p:nvSpPr>
        <p:spPr>
          <a:xfrm>
            <a:off x="4572000" y="851180"/>
            <a:ext cx="41625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/>
              </a:rPr>
              <a:t>D(s) is a periodic function in FODO cells</a:t>
            </a:r>
            <a:endParaRPr lang="en-GB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6315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Dispersion Function in a Ring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6454" y="1289632"/>
            <a:ext cx="75556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the dispersion function at position s is calculated by integrating over contributions from bending magnets (1/</a:t>
            </a:r>
            <a:r>
              <a:rPr lang="en-US" dirty="0">
                <a:sym typeface="Symbol"/>
              </a:rPr>
              <a:t>≠0) around the ring:</a:t>
            </a: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5" y="5644836"/>
            <a:ext cx="4123427" cy="268191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768678" y="2451758"/>
            <a:ext cx="7511924" cy="2222247"/>
            <a:chOff x="768678" y="2451758"/>
            <a:chExt cx="7511924" cy="2222247"/>
          </a:xfrm>
        </p:grpSpPr>
        <p:pic>
          <p:nvPicPr>
            <p:cNvPr id="11" name="Grafik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85" y="2781414"/>
              <a:ext cx="5852949" cy="64000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87" y="3698103"/>
              <a:ext cx="7028620" cy="699032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768678" y="2451758"/>
              <a:ext cx="7511924" cy="22222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88532" y="5125740"/>
            <a:ext cx="40911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D, D’ are periodic functions: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953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Beam size with finite momentum spread</a:t>
            </a:r>
          </a:p>
        </p:txBody>
      </p:sp>
      <p:sp>
        <p:nvSpPr>
          <p:cNvPr id="67587" name="Rectangle 3 1"/>
          <p:cNvSpPr>
            <a:spLocks noGrp="1" noChangeArrowheads="1"/>
          </p:cNvSpPr>
          <p:nvPr>
            <p:ph type="body" idx="1"/>
          </p:nvPr>
        </p:nvSpPr>
        <p:spPr>
          <a:xfrm>
            <a:off x="626418" y="1296095"/>
            <a:ext cx="7886700" cy="522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besides emittance also momentum spread may contribute to beam size and angular spread, via dispersion function; w</a:t>
            </a:r>
            <a:r>
              <a:rPr lang="en-US" altLang="en-US" dirty="0"/>
              <a:t>hen the beam momentum spread is </a:t>
            </a:r>
            <a:r>
              <a:rPr lang="en-US" altLang="en-US" dirty="0">
                <a:latin typeface="Symbol" pitchFamily="2" charset="2"/>
              </a:rPr>
              <a:t>d</a:t>
            </a:r>
            <a:r>
              <a:rPr lang="en-US" altLang="en-US" dirty="0"/>
              <a:t>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67588" name="Group 4"/>
          <p:cNvGrpSpPr>
            <a:grpSpLocks noChangeAspect="1"/>
          </p:cNvGrpSpPr>
          <p:nvPr/>
        </p:nvGrpSpPr>
        <p:grpSpPr bwMode="auto">
          <a:xfrm>
            <a:off x="317524" y="2113364"/>
            <a:ext cx="3482975" cy="2173288"/>
            <a:chOff x="2352" y="4224"/>
            <a:chExt cx="1584" cy="912"/>
          </a:xfrm>
        </p:grpSpPr>
        <p:grpSp>
          <p:nvGrpSpPr>
            <p:cNvPr id="67590" name="Group 5"/>
            <p:cNvGrpSpPr>
              <a:grpSpLocks noChangeAspect="1"/>
            </p:cNvGrpSpPr>
            <p:nvPr/>
          </p:nvGrpSpPr>
          <p:grpSpPr bwMode="auto">
            <a:xfrm>
              <a:off x="2400" y="4368"/>
              <a:ext cx="1536" cy="768"/>
              <a:chOff x="2400" y="4368"/>
              <a:chExt cx="1536" cy="768"/>
            </a:xfrm>
          </p:grpSpPr>
          <p:sp>
            <p:nvSpPr>
              <p:cNvPr id="67598" name="Line 6"/>
              <p:cNvSpPr>
                <a:spLocks noChangeAspect="1" noChangeShapeType="1"/>
              </p:cNvSpPr>
              <p:nvPr/>
            </p:nvSpPr>
            <p:spPr bwMode="auto">
              <a:xfrm>
                <a:off x="2400" y="48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599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3120" y="436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7591" name="Oval 8"/>
            <p:cNvSpPr>
              <a:spLocks noChangeAspect="1" noChangeArrowheads="1"/>
            </p:cNvSpPr>
            <p:nvPr/>
          </p:nvSpPr>
          <p:spPr bwMode="auto">
            <a:xfrm rot="1748802">
              <a:off x="2832" y="4560"/>
              <a:ext cx="192" cy="4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sp>
          <p:nvSpPr>
            <p:cNvPr id="67592" name="Oval 9"/>
            <p:cNvSpPr>
              <a:spLocks noChangeAspect="1" noChangeArrowheads="1"/>
            </p:cNvSpPr>
            <p:nvPr/>
          </p:nvSpPr>
          <p:spPr bwMode="auto">
            <a:xfrm rot="1748802">
              <a:off x="3024" y="4560"/>
              <a:ext cx="192" cy="4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sp>
          <p:nvSpPr>
            <p:cNvPr id="67593" name="Oval 10"/>
            <p:cNvSpPr>
              <a:spLocks noChangeAspect="1" noChangeArrowheads="1"/>
            </p:cNvSpPr>
            <p:nvPr/>
          </p:nvSpPr>
          <p:spPr bwMode="auto">
            <a:xfrm rot="1748802">
              <a:off x="3216" y="4560"/>
              <a:ext cx="192" cy="4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sp>
          <p:nvSpPr>
            <p:cNvPr id="67594" name="Text Box 11"/>
            <p:cNvSpPr txBox="1">
              <a:spLocks noChangeAspect="1" noChangeArrowheads="1"/>
            </p:cNvSpPr>
            <p:nvPr/>
          </p:nvSpPr>
          <p:spPr bwMode="auto">
            <a:xfrm>
              <a:off x="3504" y="4443"/>
              <a:ext cx="2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Symbol" pitchFamily="18" charset="2"/>
                </a:rPr>
                <a:t>d &gt; 0</a:t>
              </a:r>
            </a:p>
          </p:txBody>
        </p:sp>
        <p:sp>
          <p:nvSpPr>
            <p:cNvPr id="67595" name="Text Box 12"/>
            <p:cNvSpPr txBox="1">
              <a:spLocks noChangeAspect="1" noChangeArrowheads="1"/>
            </p:cNvSpPr>
            <p:nvPr/>
          </p:nvSpPr>
          <p:spPr bwMode="auto">
            <a:xfrm>
              <a:off x="2352" y="4443"/>
              <a:ext cx="2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Symbol" pitchFamily="18" charset="2"/>
                </a:rPr>
                <a:t>d &lt; 0</a:t>
              </a:r>
            </a:p>
          </p:txBody>
        </p:sp>
        <p:sp>
          <p:nvSpPr>
            <p:cNvPr id="67596" name="Text Box 13"/>
            <p:cNvSpPr txBox="1">
              <a:spLocks noChangeAspect="1" noChangeArrowheads="1"/>
            </p:cNvSpPr>
            <p:nvPr/>
          </p:nvSpPr>
          <p:spPr bwMode="auto">
            <a:xfrm>
              <a:off x="3734" y="4803"/>
              <a:ext cx="13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7597" name="Text Box 14"/>
            <p:cNvSpPr txBox="1">
              <a:spLocks noChangeAspect="1" noChangeArrowheads="1"/>
            </p:cNvSpPr>
            <p:nvPr/>
          </p:nvSpPr>
          <p:spPr bwMode="auto">
            <a:xfrm>
              <a:off x="3168" y="4224"/>
              <a:ext cx="18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x’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29</a:t>
            </a:fld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4154717" y="2016590"/>
            <a:ext cx="4721123" cy="2391508"/>
            <a:chOff x="4569768" y="2185516"/>
            <a:chExt cx="4721123" cy="2391508"/>
          </a:xfrm>
        </p:grpSpPr>
        <p:pic>
          <p:nvPicPr>
            <p:cNvPr id="5" name="Picture 4 1">
              <a:extLst>
                <a:ext uri="{FF2B5EF4-FFF2-40B4-BE49-F238E27FC236}">
                  <a16:creationId xmlns:a16="http://schemas.microsoft.com/office/drawing/2014/main" id="{84E56BAC-966E-42C2-9171-AF46F8B7199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757" y="2965011"/>
              <a:ext cx="3233522" cy="624762"/>
            </a:xfrm>
            <a:prstGeom prst="rect">
              <a:avLst/>
            </a:prstGeom>
          </p:spPr>
        </p:pic>
        <p:sp>
          <p:nvSpPr>
            <p:cNvPr id="17" name="Rectangle 3 2"/>
            <p:cNvSpPr txBox="1">
              <a:spLocks noChangeArrowheads="1"/>
            </p:cNvSpPr>
            <p:nvPr/>
          </p:nvSpPr>
          <p:spPr>
            <a:xfrm>
              <a:off x="4734938" y="2391031"/>
              <a:ext cx="3479589" cy="5225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en-US" sz="1800" dirty="0"/>
                <a:t>quadratic addition of transverse and longitudinal contributions:</a:t>
              </a:r>
              <a:endParaRPr lang="en-US" altLang="en-US" sz="1800" dirty="0">
                <a:latin typeface="Symbol" pitchFamily="18" charset="2"/>
              </a:endParaRPr>
            </a:p>
          </p:txBody>
        </p:sp>
        <p:sp>
          <p:nvSpPr>
            <p:cNvPr id="3" name="Rectangle 2 2"/>
            <p:cNvSpPr/>
            <p:nvPr/>
          </p:nvSpPr>
          <p:spPr>
            <a:xfrm>
              <a:off x="4569768" y="2185516"/>
              <a:ext cx="4721123" cy="239150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7" name="Grafik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971" y="3752525"/>
              <a:ext cx="4224594" cy="627584"/>
            </a:xfrm>
            <a:prstGeom prst="rect">
              <a:avLst/>
            </a:prstGeom>
          </p:spPr>
        </p:pic>
      </p:grpSp>
      <p:sp>
        <p:nvSpPr>
          <p:cNvPr id="6" name="Textfeld 5"/>
          <p:cNvSpPr txBox="1"/>
          <p:nvPr/>
        </p:nvSpPr>
        <p:spPr>
          <a:xfrm>
            <a:off x="757248" y="4737798"/>
            <a:ext cx="728041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at </a:t>
            </a:r>
            <a:r>
              <a:rPr lang="de-DE" dirty="0" err="1">
                <a:sym typeface="Symbol" panose="05050102010706020507" pitchFamily="18" charset="2"/>
              </a:rPr>
              <a:t>some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locations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the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momentum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contribution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should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suppressed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by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designing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for</a:t>
            </a:r>
            <a:r>
              <a:rPr lang="de-DE" dirty="0">
                <a:sym typeface="Symbol" panose="05050102010706020507" pitchFamily="18" charset="2"/>
              </a:rPr>
              <a:t> D=0, D‘=0</a:t>
            </a:r>
          </a:p>
          <a:p>
            <a:r>
              <a:rPr lang="de-DE" dirty="0" err="1">
                <a:sym typeface="Symbol" panose="05050102010706020507" pitchFamily="18" charset="2"/>
              </a:rPr>
              <a:t>examples</a:t>
            </a:r>
            <a:r>
              <a:rPr lang="de-DE" dirty="0">
                <a:sym typeface="Symbol" panose="05050102010706020507" pitchFamily="18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Symbol" panose="05050102010706020507" pitchFamily="18" charset="2"/>
              </a:rPr>
              <a:t>interaction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point</a:t>
            </a:r>
            <a:r>
              <a:rPr lang="de-DE" dirty="0">
                <a:sym typeface="Symbol" panose="05050102010706020507" pitchFamily="18" charset="2"/>
              </a:rPr>
              <a:t> in a </a:t>
            </a:r>
            <a:r>
              <a:rPr lang="de-DE" dirty="0" err="1">
                <a:sym typeface="Symbol" panose="05050102010706020507" pitchFamily="18" charset="2"/>
              </a:rPr>
              <a:t>collider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where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beams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should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small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possible</a:t>
            </a:r>
            <a:endParaRPr lang="de-DE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Symbol" panose="05050102010706020507" pitchFamily="18" charset="2"/>
              </a:rPr>
              <a:t>undulators</a:t>
            </a:r>
            <a:r>
              <a:rPr lang="de-DE" dirty="0">
                <a:sym typeface="Symbol" panose="05050102010706020507" pitchFamily="18" charset="2"/>
              </a:rPr>
              <a:t>/</a:t>
            </a:r>
            <a:r>
              <a:rPr lang="de-DE" dirty="0" err="1">
                <a:sym typeface="Symbol" panose="05050102010706020507" pitchFamily="18" charset="2"/>
              </a:rPr>
              <a:t>source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magnets</a:t>
            </a:r>
            <a:r>
              <a:rPr lang="de-DE" dirty="0">
                <a:sym typeface="Symbol" panose="05050102010706020507" pitchFamily="18" charset="2"/>
              </a:rPr>
              <a:t>, </a:t>
            </a:r>
            <a:r>
              <a:rPr lang="de-DE" dirty="0" err="1">
                <a:sym typeface="Symbol" panose="05050102010706020507" pitchFamily="18" charset="2"/>
              </a:rPr>
              <a:t>where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divergence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of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emitted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radiation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should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small</a:t>
            </a:r>
            <a:endParaRPr lang="de-CH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07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01141-F4D4-4DD2-B877-6A0B379BA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Statistical Beam Properties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3F11A-5AA7-4488-99FF-98E1CAECB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50" y="2451100"/>
            <a:ext cx="6743700" cy="2350387"/>
          </a:xfrm>
        </p:spPr>
        <p:txBody>
          <a:bodyPr/>
          <a:lstStyle/>
          <a:p>
            <a:r>
              <a:rPr lang="en-US" dirty="0"/>
              <a:t>Single particle Phase space ellipse</a:t>
            </a:r>
          </a:p>
          <a:p>
            <a:r>
              <a:rPr lang="en-US" dirty="0"/>
              <a:t>Courant-Snyder Invariant of motion</a:t>
            </a:r>
          </a:p>
          <a:p>
            <a:r>
              <a:rPr lang="en-US" dirty="0"/>
              <a:t>Particle Action versus beam emittance</a:t>
            </a:r>
          </a:p>
          <a:p>
            <a:r>
              <a:rPr lang="en-US" dirty="0"/>
              <a:t>Emittance and distribution function</a:t>
            </a:r>
          </a:p>
          <a:p>
            <a:r>
              <a:rPr lang="en-US" dirty="0"/>
              <a:t>Liouville theorem</a:t>
            </a:r>
          </a:p>
          <a:p>
            <a:r>
              <a:rPr lang="en-US" dirty="0"/>
              <a:t>consequences of conservation of emittance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9698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Path </a:t>
            </a:r>
            <a:r>
              <a:rPr lang="de-DE" dirty="0" err="1"/>
              <a:t>Length</a:t>
            </a:r>
            <a:r>
              <a:rPr lang="de-DE" dirty="0"/>
              <a:t> Change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Momentum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30</a:t>
            </a:fld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468489" y="1140178"/>
            <a:ext cx="79078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for</a:t>
            </a:r>
            <a:r>
              <a:rPr lang="de-DE" dirty="0">
                <a:sym typeface="Symbol" panose="05050102010706020507" pitchFamily="18" charset="2"/>
              </a:rPr>
              <a:t> an off-</a:t>
            </a:r>
            <a:r>
              <a:rPr lang="de-DE" dirty="0" err="1">
                <a:sym typeface="Symbol" panose="05050102010706020507" pitchFamily="18" charset="2"/>
              </a:rPr>
              <a:t>momentum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particle</a:t>
            </a:r>
            <a:r>
              <a:rPr lang="de-DE" dirty="0">
                <a:sym typeface="Symbol" panose="05050102010706020507" pitchFamily="18" charset="2"/>
              </a:rPr>
              <a:t> the </a:t>
            </a:r>
            <a:r>
              <a:rPr lang="de-DE" dirty="0" err="1">
                <a:sym typeface="Symbol" panose="05050102010706020507" pitchFamily="18" charset="2"/>
              </a:rPr>
              <a:t>path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length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changes</a:t>
            </a:r>
            <a:r>
              <a:rPr lang="de-DE" dirty="0">
                <a:sym typeface="Symbol" panose="05050102010706020507" pitchFamily="18" charset="2"/>
              </a:rPr>
              <a:t>; </a:t>
            </a:r>
            <a:r>
              <a:rPr lang="de-DE" dirty="0" err="1">
                <a:sym typeface="Symbol" panose="05050102010706020507" pitchFamily="18" charset="2"/>
              </a:rPr>
              <a:t>consider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particle</a:t>
            </a:r>
            <a:r>
              <a:rPr lang="de-DE" dirty="0">
                <a:sym typeface="Symbol" panose="05050102010706020507" pitchFamily="18" charset="2"/>
              </a:rPr>
              <a:t> on a </a:t>
            </a:r>
            <a:r>
              <a:rPr lang="de-DE" dirty="0" err="1">
                <a:sym typeface="Symbol" panose="05050102010706020507" pitchFamily="18" charset="2"/>
              </a:rPr>
              <a:t>closed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dispersion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trajectory</a:t>
            </a:r>
            <a:r>
              <a:rPr lang="de-DE" dirty="0">
                <a:sym typeface="Symbol" panose="05050102010706020507" pitchFamily="18" charset="2"/>
              </a:rPr>
              <a:t>, i.e. </a:t>
            </a:r>
            <a:r>
              <a:rPr lang="de-DE" dirty="0" err="1">
                <a:sym typeface="Symbol" panose="05050102010706020507" pitchFamily="18" charset="2"/>
              </a:rPr>
              <a:t>no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betatron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oscillation</a:t>
            </a:r>
            <a:r>
              <a:rPr lang="de-DE" dirty="0">
                <a:sym typeface="Symbol" panose="05050102010706020507" pitchFamily="18" charset="2"/>
              </a:rPr>
              <a:t>: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de-DE" dirty="0">
                <a:sym typeface="Symbol" panose="05050102010706020507" pitchFamily="18" charset="2"/>
              </a:rPr>
              <a:t>=0, but 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de-DE" dirty="0">
                <a:sym typeface="Symbol" panose="05050102010706020507" pitchFamily="18" charset="2"/>
              </a:rPr>
              <a:t> ≠0</a:t>
            </a:r>
            <a:endParaRPr lang="de-CH" dirty="0" err="1">
              <a:sym typeface="Symbol" panose="05050102010706020507" pitchFamily="18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3" y="1913464"/>
            <a:ext cx="1874286" cy="574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488" y="2771524"/>
            <a:ext cx="7907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the </a:t>
            </a:r>
            <a:r>
              <a:rPr lang="de-DE" dirty="0" err="1">
                <a:sym typeface="Symbol" panose="05050102010706020507" pitchFamily="18" charset="2"/>
              </a:rPr>
              <a:t>change</a:t>
            </a:r>
            <a:r>
              <a:rPr lang="de-DE" dirty="0">
                <a:sym typeface="Symbol" panose="05050102010706020507" pitchFamily="18" charset="2"/>
              </a:rPr>
              <a:t> in </a:t>
            </a:r>
            <a:r>
              <a:rPr lang="de-DE" dirty="0" err="1">
                <a:sym typeface="Symbol" panose="05050102010706020507" pitchFamily="18" charset="2"/>
              </a:rPr>
              <a:t>circumference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for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this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particle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is</a:t>
            </a:r>
            <a:r>
              <a:rPr lang="de-DE" dirty="0">
                <a:sym typeface="Symbol" panose="05050102010706020507" pitchFamily="18" charset="2"/>
              </a:rPr>
              <a:t>:</a:t>
            </a:r>
            <a:endParaRPr lang="de-CH" dirty="0" err="1">
              <a:sym typeface="Symbol" panose="05050102010706020507" pitchFamily="18" charset="2"/>
            </a:endParaRP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3" y="3547681"/>
            <a:ext cx="1971810" cy="598857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4668211" y="2870101"/>
            <a:ext cx="4068253" cy="1694088"/>
            <a:chOff x="4668211" y="2870101"/>
            <a:chExt cx="4068253" cy="169408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722186" y="3300306"/>
              <a:ext cx="1619956" cy="701432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22186" y="4001738"/>
              <a:ext cx="1619956" cy="341569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 rot="3157673">
              <a:off x="4947653" y="3201440"/>
              <a:ext cx="1263199" cy="1192113"/>
            </a:xfrm>
            <a:prstGeom prst="arc">
              <a:avLst>
                <a:gd name="adj1" fmla="val 16200000"/>
                <a:gd name="adj2" fmla="val 21374306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Arc 14"/>
            <p:cNvSpPr/>
            <p:nvPr/>
          </p:nvSpPr>
          <p:spPr>
            <a:xfrm rot="2739582">
              <a:off x="5065104" y="3089791"/>
              <a:ext cx="1478633" cy="1470164"/>
            </a:xfrm>
            <a:prstGeom prst="arc">
              <a:avLst>
                <a:gd name="adj1" fmla="val 16200000"/>
                <a:gd name="adj2" fmla="val 21521519"/>
              </a:avLst>
            </a:prstGeom>
            <a:ln w="19050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668211" y="3300307"/>
              <a:ext cx="1295753" cy="5587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963964" y="3178561"/>
              <a:ext cx="289711" cy="12174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85875" y="3300305"/>
              <a:ext cx="3443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dirty="0">
                  <a:sym typeface="Symbol" panose="05050102010706020507" pitchFamily="18" charset="2"/>
                </a:rPr>
                <a:t>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75497" y="2870101"/>
              <a:ext cx="3443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de-CH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458" y="3713998"/>
              <a:ext cx="228571" cy="178286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372" y="3520873"/>
              <a:ext cx="2086092" cy="60800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8488" y="4731109"/>
            <a:ext cx="7907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we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introduce</a:t>
            </a:r>
            <a:r>
              <a:rPr lang="de-DE" dirty="0">
                <a:sym typeface="Symbol" panose="05050102010706020507" pitchFamily="18" charset="2"/>
              </a:rPr>
              <a:t> the </a:t>
            </a:r>
            <a:r>
              <a:rPr lang="de-DE" b="1" dirty="0" err="1">
                <a:sym typeface="Symbol" panose="05050102010706020507" pitchFamily="18" charset="2"/>
              </a:rPr>
              <a:t>momentum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compaction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factor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de-DE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de-DE" dirty="0">
                <a:sym typeface="Symbol" panose="05050102010706020507" pitchFamily="18" charset="2"/>
              </a:rPr>
              <a:t>:</a:t>
            </a:r>
            <a:endParaRPr lang="de-CH" dirty="0" err="1">
              <a:sym typeface="Symbol" panose="05050102010706020507" pitchFamily="18" charset="2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473200" y="5362222"/>
            <a:ext cx="4344723" cy="1044222"/>
            <a:chOff x="1473200" y="5362222"/>
            <a:chExt cx="4344723" cy="1044222"/>
          </a:xfrm>
        </p:grpSpPr>
        <p:pic>
          <p:nvPicPr>
            <p:cNvPr id="25" name="Grafik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446" y="5597528"/>
              <a:ext cx="3667810" cy="59885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473200" y="5362222"/>
              <a:ext cx="4344723" cy="104422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6167925" y="6395599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8.4.6 </a:t>
            </a:r>
          </a:p>
        </p:txBody>
      </p:sp>
    </p:spTree>
    <p:extLst>
      <p:ext uri="{BB962C8B-B14F-4D97-AF65-F5344CB8AC3E}">
        <p14:creationId xmlns:p14="http://schemas.microsoft.com/office/powerpoint/2010/main" val="757518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Next: </a:t>
            </a:r>
            <a:r>
              <a:rPr lang="de-DE" dirty="0" err="1"/>
              <a:t>Chromatic</a:t>
            </a:r>
            <a:r>
              <a:rPr lang="de-DE" dirty="0"/>
              <a:t> </a:t>
            </a:r>
            <a:r>
              <a:rPr lang="de-DE" dirty="0" err="1"/>
              <a:t>Focusing</a:t>
            </a:r>
            <a:r>
              <a:rPr lang="de-DE" dirty="0"/>
              <a:t> Error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00150" y="2451100"/>
            <a:ext cx="6743700" cy="1170064"/>
          </a:xfrm>
        </p:spPr>
        <p:txBody>
          <a:bodyPr/>
          <a:lstStyle/>
          <a:p>
            <a:r>
              <a:rPr lang="de-DE" dirty="0" err="1"/>
              <a:t>Focusing</a:t>
            </a:r>
            <a:r>
              <a:rPr lang="de-DE" dirty="0"/>
              <a:t> Error -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?</a:t>
            </a:r>
          </a:p>
          <a:p>
            <a:r>
              <a:rPr lang="de-DE" dirty="0" err="1"/>
              <a:t>Chromaticity</a:t>
            </a:r>
            <a:endParaRPr lang="de-DE" dirty="0"/>
          </a:p>
          <a:p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Sextupole</a:t>
            </a:r>
            <a:r>
              <a:rPr lang="de-DE" dirty="0"/>
              <a:t> Magnets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2353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Chromatic Errors</a:t>
            </a:r>
          </a:p>
        </p:txBody>
      </p:sp>
      <p:sp>
        <p:nvSpPr>
          <p:cNvPr id="4" name="Textfeld 4"/>
          <p:cNvSpPr txBox="1"/>
          <p:nvPr/>
        </p:nvSpPr>
        <p:spPr>
          <a:xfrm>
            <a:off x="751327" y="1257364"/>
            <a:ext cx="6911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a spread of momentum leads to </a:t>
            </a:r>
            <a:r>
              <a:rPr lang="en-GB">
                <a:sym typeface="Symbol" panose="05050102010706020507" pitchFamily="18" charset="2"/>
              </a:rPr>
              <a:t>chromatic aberrations, </a:t>
            </a:r>
            <a:r>
              <a:rPr lang="en-GB" dirty="0">
                <a:sym typeface="Symbol" panose="05050102010706020507" pitchFamily="18" charset="2"/>
              </a:rPr>
              <a:t>similarly to aberrations of optical lenses: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27175" y="2387600"/>
            <a:ext cx="631507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359025" y="2981325"/>
            <a:ext cx="166688" cy="2647950"/>
          </a:xfrm>
          <a:custGeom>
            <a:avLst/>
            <a:gdLst>
              <a:gd name="T0" fmla="*/ 105 w 105"/>
              <a:gd name="T1" fmla="*/ 0 h 1668"/>
              <a:gd name="T2" fmla="*/ 105 w 105"/>
              <a:gd name="T3" fmla="*/ 0 h 1668"/>
              <a:gd name="T4" fmla="*/ 84 w 105"/>
              <a:gd name="T5" fmla="*/ 84 h 1668"/>
              <a:gd name="T6" fmla="*/ 67 w 105"/>
              <a:gd name="T7" fmla="*/ 171 h 1668"/>
              <a:gd name="T8" fmla="*/ 47 w 105"/>
              <a:gd name="T9" fmla="*/ 266 h 1668"/>
              <a:gd name="T10" fmla="*/ 32 w 105"/>
              <a:gd name="T11" fmla="*/ 370 h 1668"/>
              <a:gd name="T12" fmla="*/ 21 w 105"/>
              <a:gd name="T13" fmla="*/ 478 h 1668"/>
              <a:gd name="T14" fmla="*/ 9 w 105"/>
              <a:gd name="T15" fmla="*/ 591 h 1668"/>
              <a:gd name="T16" fmla="*/ 3 w 105"/>
              <a:gd name="T17" fmla="*/ 709 h 1668"/>
              <a:gd name="T18" fmla="*/ 0 w 105"/>
              <a:gd name="T19" fmla="*/ 834 h 1668"/>
              <a:gd name="T20" fmla="*/ 0 w 105"/>
              <a:gd name="T21" fmla="*/ 834 h 1668"/>
              <a:gd name="T22" fmla="*/ 0 w 105"/>
              <a:gd name="T23" fmla="*/ 918 h 1668"/>
              <a:gd name="T24" fmla="*/ 6 w 105"/>
              <a:gd name="T25" fmla="*/ 1011 h 1668"/>
              <a:gd name="T26" fmla="*/ 12 w 105"/>
              <a:gd name="T27" fmla="*/ 1106 h 1668"/>
              <a:gd name="T28" fmla="*/ 21 w 105"/>
              <a:gd name="T29" fmla="*/ 1211 h 1668"/>
              <a:gd name="T30" fmla="*/ 35 w 105"/>
              <a:gd name="T31" fmla="*/ 1318 h 1668"/>
              <a:gd name="T32" fmla="*/ 53 w 105"/>
              <a:gd name="T33" fmla="*/ 1431 h 1668"/>
              <a:gd name="T34" fmla="*/ 76 w 105"/>
              <a:gd name="T35" fmla="*/ 1547 h 1668"/>
              <a:gd name="T36" fmla="*/ 105 w 105"/>
              <a:gd name="T37" fmla="*/ 1668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5" h="1668">
                <a:moveTo>
                  <a:pt x="105" y="0"/>
                </a:moveTo>
                <a:lnTo>
                  <a:pt x="105" y="0"/>
                </a:lnTo>
                <a:lnTo>
                  <a:pt x="84" y="84"/>
                </a:lnTo>
                <a:lnTo>
                  <a:pt x="67" y="171"/>
                </a:lnTo>
                <a:lnTo>
                  <a:pt x="47" y="266"/>
                </a:lnTo>
                <a:lnTo>
                  <a:pt x="32" y="370"/>
                </a:lnTo>
                <a:lnTo>
                  <a:pt x="21" y="478"/>
                </a:lnTo>
                <a:lnTo>
                  <a:pt x="9" y="591"/>
                </a:lnTo>
                <a:lnTo>
                  <a:pt x="3" y="709"/>
                </a:lnTo>
                <a:lnTo>
                  <a:pt x="0" y="834"/>
                </a:lnTo>
                <a:lnTo>
                  <a:pt x="0" y="834"/>
                </a:lnTo>
                <a:lnTo>
                  <a:pt x="0" y="918"/>
                </a:lnTo>
                <a:lnTo>
                  <a:pt x="6" y="1011"/>
                </a:lnTo>
                <a:lnTo>
                  <a:pt x="12" y="1106"/>
                </a:lnTo>
                <a:lnTo>
                  <a:pt x="21" y="1211"/>
                </a:lnTo>
                <a:lnTo>
                  <a:pt x="35" y="1318"/>
                </a:lnTo>
                <a:lnTo>
                  <a:pt x="53" y="1431"/>
                </a:lnTo>
                <a:lnTo>
                  <a:pt x="76" y="1547"/>
                </a:lnTo>
                <a:lnTo>
                  <a:pt x="105" y="1668"/>
                </a:lnTo>
              </a:path>
            </a:pathLst>
          </a:custGeom>
          <a:noFill/>
          <a:ln w="555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538413" y="2981325"/>
            <a:ext cx="166688" cy="2647950"/>
          </a:xfrm>
          <a:custGeom>
            <a:avLst/>
            <a:gdLst>
              <a:gd name="T0" fmla="*/ 0 w 105"/>
              <a:gd name="T1" fmla="*/ 0 h 1668"/>
              <a:gd name="T2" fmla="*/ 0 w 105"/>
              <a:gd name="T3" fmla="*/ 0 h 1668"/>
              <a:gd name="T4" fmla="*/ 21 w 105"/>
              <a:gd name="T5" fmla="*/ 81 h 1668"/>
              <a:gd name="T6" fmla="*/ 41 w 105"/>
              <a:gd name="T7" fmla="*/ 171 h 1668"/>
              <a:gd name="T8" fmla="*/ 58 w 105"/>
              <a:gd name="T9" fmla="*/ 266 h 1668"/>
              <a:gd name="T10" fmla="*/ 73 w 105"/>
              <a:gd name="T11" fmla="*/ 368 h 1668"/>
              <a:gd name="T12" fmla="*/ 87 w 105"/>
              <a:gd name="T13" fmla="*/ 478 h 1668"/>
              <a:gd name="T14" fmla="*/ 96 w 105"/>
              <a:gd name="T15" fmla="*/ 591 h 1668"/>
              <a:gd name="T16" fmla="*/ 105 w 105"/>
              <a:gd name="T17" fmla="*/ 709 h 1668"/>
              <a:gd name="T18" fmla="*/ 105 w 105"/>
              <a:gd name="T19" fmla="*/ 834 h 1668"/>
              <a:gd name="T20" fmla="*/ 105 w 105"/>
              <a:gd name="T21" fmla="*/ 834 h 1668"/>
              <a:gd name="T22" fmla="*/ 105 w 105"/>
              <a:gd name="T23" fmla="*/ 918 h 1668"/>
              <a:gd name="T24" fmla="*/ 102 w 105"/>
              <a:gd name="T25" fmla="*/ 1011 h 1668"/>
              <a:gd name="T26" fmla="*/ 96 w 105"/>
              <a:gd name="T27" fmla="*/ 1106 h 1668"/>
              <a:gd name="T28" fmla="*/ 84 w 105"/>
              <a:gd name="T29" fmla="*/ 1211 h 1668"/>
              <a:gd name="T30" fmla="*/ 73 w 105"/>
              <a:gd name="T31" fmla="*/ 1318 h 1668"/>
              <a:gd name="T32" fmla="*/ 53 w 105"/>
              <a:gd name="T33" fmla="*/ 1431 h 1668"/>
              <a:gd name="T34" fmla="*/ 29 w 105"/>
              <a:gd name="T35" fmla="*/ 1547 h 1668"/>
              <a:gd name="T36" fmla="*/ 0 w 105"/>
              <a:gd name="T37" fmla="*/ 1668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5" h="1668">
                <a:moveTo>
                  <a:pt x="0" y="0"/>
                </a:moveTo>
                <a:lnTo>
                  <a:pt x="0" y="0"/>
                </a:lnTo>
                <a:lnTo>
                  <a:pt x="21" y="81"/>
                </a:lnTo>
                <a:lnTo>
                  <a:pt x="41" y="171"/>
                </a:lnTo>
                <a:lnTo>
                  <a:pt x="58" y="266"/>
                </a:lnTo>
                <a:lnTo>
                  <a:pt x="73" y="368"/>
                </a:lnTo>
                <a:lnTo>
                  <a:pt x="87" y="478"/>
                </a:lnTo>
                <a:lnTo>
                  <a:pt x="96" y="591"/>
                </a:lnTo>
                <a:lnTo>
                  <a:pt x="105" y="709"/>
                </a:lnTo>
                <a:lnTo>
                  <a:pt x="105" y="834"/>
                </a:lnTo>
                <a:lnTo>
                  <a:pt x="105" y="834"/>
                </a:lnTo>
                <a:lnTo>
                  <a:pt x="105" y="918"/>
                </a:lnTo>
                <a:lnTo>
                  <a:pt x="102" y="1011"/>
                </a:lnTo>
                <a:lnTo>
                  <a:pt x="96" y="1106"/>
                </a:lnTo>
                <a:lnTo>
                  <a:pt x="84" y="1211"/>
                </a:lnTo>
                <a:lnTo>
                  <a:pt x="73" y="1318"/>
                </a:lnTo>
                <a:lnTo>
                  <a:pt x="53" y="1431"/>
                </a:lnTo>
                <a:lnTo>
                  <a:pt x="29" y="1547"/>
                </a:lnTo>
                <a:lnTo>
                  <a:pt x="0" y="1668"/>
                </a:lnTo>
              </a:path>
            </a:pathLst>
          </a:custGeom>
          <a:noFill/>
          <a:ln w="555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41463" y="4295775"/>
            <a:ext cx="10953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876425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17750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759075" y="4295775"/>
            <a:ext cx="222250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201988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643313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84638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525963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967288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408613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849938" y="4295775"/>
            <a:ext cx="222250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292850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6734175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175500" y="4295775"/>
            <a:ext cx="2206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723188" y="4295775"/>
            <a:ext cx="10953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1531938" y="3127375"/>
            <a:ext cx="5003800" cy="1325563"/>
          </a:xfrm>
          <a:custGeom>
            <a:avLst/>
            <a:gdLst>
              <a:gd name="T0" fmla="*/ 0 w 3152"/>
              <a:gd name="T1" fmla="*/ 0 h 835"/>
              <a:gd name="T2" fmla="*/ 637 w 3152"/>
              <a:gd name="T3" fmla="*/ 0 h 835"/>
              <a:gd name="T4" fmla="*/ 3152 w 3152"/>
              <a:gd name="T5" fmla="*/ 83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52" h="835">
                <a:moveTo>
                  <a:pt x="0" y="0"/>
                </a:moveTo>
                <a:lnTo>
                  <a:pt x="637" y="0"/>
                </a:lnTo>
                <a:lnTo>
                  <a:pt x="3152" y="83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1531938" y="4140200"/>
            <a:ext cx="5003800" cy="1304925"/>
          </a:xfrm>
          <a:custGeom>
            <a:avLst/>
            <a:gdLst>
              <a:gd name="T0" fmla="*/ 0 w 3152"/>
              <a:gd name="T1" fmla="*/ 822 h 822"/>
              <a:gd name="T2" fmla="*/ 637 w 3152"/>
              <a:gd name="T3" fmla="*/ 822 h 822"/>
              <a:gd name="T4" fmla="*/ 3152 w 3152"/>
              <a:gd name="T5" fmla="*/ 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52" h="822">
                <a:moveTo>
                  <a:pt x="0" y="822"/>
                </a:moveTo>
                <a:lnTo>
                  <a:pt x="637" y="822"/>
                </a:lnTo>
                <a:lnTo>
                  <a:pt x="3152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6057900" y="2392363"/>
            <a:ext cx="0" cy="2060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2525713" y="2392363"/>
            <a:ext cx="0" cy="6619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2525713" y="2520950"/>
            <a:ext cx="3532188" cy="0"/>
          </a:xfrm>
          <a:custGeom>
            <a:avLst/>
            <a:gdLst>
              <a:gd name="T0" fmla="*/ 0 w 2225"/>
              <a:gd name="T1" fmla="*/ 2225 w 2225"/>
              <a:gd name="T2" fmla="*/ 0 w 222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25">
                <a:moveTo>
                  <a:pt x="0" y="0"/>
                </a:moveTo>
                <a:lnTo>
                  <a:pt x="2225" y="0"/>
                </a:lnTo>
                <a:lnTo>
                  <a:pt x="0" y="0"/>
                </a:lnTo>
                <a:close/>
              </a:path>
            </a:pathLst>
          </a:custGeom>
          <a:solidFill>
            <a:srgbClr val="3FA9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2525713" y="2520950"/>
            <a:ext cx="35321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579688" y="2520950"/>
            <a:ext cx="34226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2525713" y="2489200"/>
            <a:ext cx="82550" cy="63500"/>
          </a:xfrm>
          <a:custGeom>
            <a:avLst/>
            <a:gdLst>
              <a:gd name="T0" fmla="*/ 52 w 52"/>
              <a:gd name="T1" fmla="*/ 40 h 40"/>
              <a:gd name="T2" fmla="*/ 40 w 52"/>
              <a:gd name="T3" fmla="*/ 20 h 40"/>
              <a:gd name="T4" fmla="*/ 52 w 52"/>
              <a:gd name="T5" fmla="*/ 0 h 40"/>
              <a:gd name="T6" fmla="*/ 0 w 52"/>
              <a:gd name="T7" fmla="*/ 20 h 40"/>
              <a:gd name="T8" fmla="*/ 52 w 52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0">
                <a:moveTo>
                  <a:pt x="52" y="40"/>
                </a:moveTo>
                <a:lnTo>
                  <a:pt x="40" y="20"/>
                </a:lnTo>
                <a:lnTo>
                  <a:pt x="52" y="0"/>
                </a:lnTo>
                <a:lnTo>
                  <a:pt x="0" y="20"/>
                </a:lnTo>
                <a:lnTo>
                  <a:pt x="52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5975350" y="2489200"/>
            <a:ext cx="82550" cy="63500"/>
          </a:xfrm>
          <a:custGeom>
            <a:avLst/>
            <a:gdLst>
              <a:gd name="T0" fmla="*/ 0 w 52"/>
              <a:gd name="T1" fmla="*/ 40 h 40"/>
              <a:gd name="T2" fmla="*/ 11 w 52"/>
              <a:gd name="T3" fmla="*/ 20 h 40"/>
              <a:gd name="T4" fmla="*/ 0 w 52"/>
              <a:gd name="T5" fmla="*/ 0 h 40"/>
              <a:gd name="T6" fmla="*/ 52 w 52"/>
              <a:gd name="T7" fmla="*/ 20 h 40"/>
              <a:gd name="T8" fmla="*/ 0 w 52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0">
                <a:moveTo>
                  <a:pt x="0" y="40"/>
                </a:moveTo>
                <a:lnTo>
                  <a:pt x="11" y="20"/>
                </a:lnTo>
                <a:lnTo>
                  <a:pt x="0" y="0"/>
                </a:lnTo>
                <a:lnTo>
                  <a:pt x="52" y="2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2543175" y="3127375"/>
            <a:ext cx="4967288" cy="1325563"/>
          </a:xfrm>
          <a:custGeom>
            <a:avLst/>
            <a:gdLst>
              <a:gd name="T0" fmla="*/ 0 w 3129"/>
              <a:gd name="T1" fmla="*/ 0 h 835"/>
              <a:gd name="T2" fmla="*/ 3129 w 3129"/>
              <a:gd name="T3" fmla="*/ 835 h 835"/>
              <a:gd name="T4" fmla="*/ 0 w 3129"/>
              <a:gd name="T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9" h="835">
                <a:moveTo>
                  <a:pt x="0" y="0"/>
                </a:moveTo>
                <a:lnTo>
                  <a:pt x="3129" y="83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2543175" y="3127375"/>
            <a:ext cx="4967288" cy="1325563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2543175" y="4140200"/>
            <a:ext cx="4967288" cy="1304925"/>
          </a:xfrm>
          <a:custGeom>
            <a:avLst/>
            <a:gdLst>
              <a:gd name="T0" fmla="*/ 0 w 3129"/>
              <a:gd name="T1" fmla="*/ 822 h 822"/>
              <a:gd name="T2" fmla="*/ 3129 w 3129"/>
              <a:gd name="T3" fmla="*/ 0 h 822"/>
              <a:gd name="T4" fmla="*/ 0 w 3129"/>
              <a:gd name="T5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9" h="822">
                <a:moveTo>
                  <a:pt x="0" y="822"/>
                </a:moveTo>
                <a:lnTo>
                  <a:pt x="3129" y="0"/>
                </a:lnTo>
                <a:lnTo>
                  <a:pt x="0" y="8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2543175" y="4140200"/>
            <a:ext cx="4967288" cy="1304925"/>
          </a:xfrm>
          <a:prstGeom prst="line">
            <a:avLst/>
          </a:prstGeom>
          <a:noFill/>
          <a:ln w="142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2525713" y="3127375"/>
            <a:ext cx="3255963" cy="1325563"/>
          </a:xfrm>
          <a:custGeom>
            <a:avLst/>
            <a:gdLst>
              <a:gd name="T0" fmla="*/ 0 w 2051"/>
              <a:gd name="T1" fmla="*/ 0 h 835"/>
              <a:gd name="T2" fmla="*/ 2051 w 2051"/>
              <a:gd name="T3" fmla="*/ 835 h 835"/>
              <a:gd name="T4" fmla="*/ 0 w 2051"/>
              <a:gd name="T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1" h="835">
                <a:moveTo>
                  <a:pt x="0" y="0"/>
                </a:moveTo>
                <a:lnTo>
                  <a:pt x="2051" y="83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2525713" y="3127375"/>
            <a:ext cx="3255963" cy="1325563"/>
          </a:xfrm>
          <a:prstGeom prst="line">
            <a:avLst/>
          </a:prstGeom>
          <a:noFill/>
          <a:ln w="14288">
            <a:solidFill>
              <a:srgbClr val="C127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2525713" y="4140200"/>
            <a:ext cx="3255963" cy="1304925"/>
          </a:xfrm>
          <a:custGeom>
            <a:avLst/>
            <a:gdLst>
              <a:gd name="T0" fmla="*/ 0 w 2051"/>
              <a:gd name="T1" fmla="*/ 822 h 822"/>
              <a:gd name="T2" fmla="*/ 2051 w 2051"/>
              <a:gd name="T3" fmla="*/ 0 h 822"/>
              <a:gd name="T4" fmla="*/ 0 w 2051"/>
              <a:gd name="T5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1" h="822">
                <a:moveTo>
                  <a:pt x="0" y="822"/>
                </a:moveTo>
                <a:lnTo>
                  <a:pt x="2051" y="0"/>
                </a:lnTo>
                <a:lnTo>
                  <a:pt x="0" y="8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2525713" y="4140200"/>
            <a:ext cx="3255963" cy="1304925"/>
          </a:xfrm>
          <a:prstGeom prst="line">
            <a:avLst/>
          </a:prstGeom>
          <a:noFill/>
          <a:ln w="14288">
            <a:solidFill>
              <a:srgbClr val="C127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Textfeld 42"/>
          <p:cNvSpPr txBox="1"/>
          <p:nvPr/>
        </p:nvSpPr>
        <p:spPr>
          <a:xfrm>
            <a:off x="2912468" y="2240915"/>
            <a:ext cx="26213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ym typeface="Symbol" panose="05050102010706020507" pitchFamily="18" charset="2"/>
              </a:rPr>
              <a:t>nominal focal length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513513" y="4976072"/>
            <a:ext cx="9916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66FF"/>
                </a:solidFill>
                <a:sym typeface="Symbol"/>
              </a:rPr>
              <a:t>p/p &gt; 0</a:t>
            </a:r>
            <a:endParaRPr lang="en-GB" sz="1400" dirty="0">
              <a:solidFill>
                <a:srgbClr val="0066FF"/>
              </a:solidFill>
              <a:sym typeface="Symbol" panose="05050102010706020507" pitchFamily="18" charset="2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672906" y="4969464"/>
            <a:ext cx="9916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ym typeface="Symbol"/>
              </a:rPr>
              <a:t>p/p = 0</a:t>
            </a:r>
            <a:endParaRPr lang="en-GB" sz="1400" dirty="0">
              <a:sym typeface="Symbol" panose="05050102010706020507" pitchFamily="18" charset="2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858311" y="4969463"/>
            <a:ext cx="9916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  <a:sym typeface="Symbol"/>
              </a:rPr>
              <a:t>p/p &lt; 0</a:t>
            </a:r>
            <a:endParaRPr lang="en-GB" sz="1400" dirty="0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939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27027"/>
            <a:ext cx="7886700" cy="837797"/>
          </a:xfrm>
        </p:spPr>
        <p:txBody>
          <a:bodyPr/>
          <a:lstStyle/>
          <a:p>
            <a:r>
              <a:rPr lang="en-GB" dirty="0"/>
              <a:t>Chromaticity</a:t>
            </a:r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77" y="5194833"/>
            <a:ext cx="2817523" cy="5622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9983" y="1421546"/>
            <a:ext cx="6911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particles with momentum deviation are focused differently, leading to a shift of the </a:t>
            </a:r>
            <a:r>
              <a:rPr lang="en-GB" dirty="0" err="1">
                <a:sym typeface="Symbol" panose="05050102010706020507" pitchFamily="18" charset="2"/>
              </a:rPr>
              <a:t>betatron</a:t>
            </a:r>
            <a:r>
              <a:rPr lang="en-GB" dirty="0">
                <a:sym typeface="Symbol" panose="05050102010706020507" pitchFamily="18" charset="2"/>
              </a:rPr>
              <a:t> frequency</a:t>
            </a: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77" y="2386627"/>
            <a:ext cx="841143" cy="5043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5" y="2322627"/>
            <a:ext cx="2649904" cy="568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51D96C-B674-487C-B548-D1F3A079D7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78" y="3579176"/>
            <a:ext cx="1270858" cy="5744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58551" y="3098488"/>
            <a:ext cx="6911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Chromaticity  = change of tune per relative change of momentum: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8551" y="4589191"/>
            <a:ext cx="77822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integration over gradients around ring, </a:t>
            </a:r>
            <a:r>
              <a:rPr lang="en-GB" dirty="0" err="1">
                <a:sym typeface="Symbol" panose="05050102010706020507" pitchFamily="18" charset="2"/>
              </a:rPr>
              <a:t>betafunction</a:t>
            </a:r>
            <a:r>
              <a:rPr lang="en-GB" dirty="0">
                <a:sym typeface="Symbol" panose="05050102010706020507" pitchFamily="18" charset="2"/>
              </a:rPr>
              <a:t> as “sensitivity factor”: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33</a:t>
            </a:fld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782009" y="6392501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15.4.1 </a:t>
            </a:r>
          </a:p>
        </p:txBody>
      </p:sp>
    </p:spTree>
    <p:extLst>
      <p:ext uri="{BB962C8B-B14F-4D97-AF65-F5344CB8AC3E}">
        <p14:creationId xmlns:p14="http://schemas.microsoft.com/office/powerpoint/2010/main" val="2451004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Sextupol</a:t>
            </a:r>
            <a:r>
              <a:rPr lang="en-GB" dirty="0"/>
              <a:t> Magnet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7" y="2920036"/>
            <a:ext cx="3470580" cy="294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46" y="2856468"/>
            <a:ext cx="3135651" cy="3135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2862" y="6087140"/>
            <a:ext cx="22913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[PSI / SLS </a:t>
            </a:r>
            <a:r>
              <a:rPr lang="de-DE" dirty="0" err="1">
                <a:sym typeface="Symbol" panose="05050102010706020507" pitchFamily="18" charset="2"/>
              </a:rPr>
              <a:t>Sextupol</a:t>
            </a:r>
            <a:r>
              <a:rPr lang="de-DE" dirty="0">
                <a:sym typeface="Symbol" panose="05050102010706020507" pitchFamily="18" charset="2"/>
              </a:rPr>
              <a:t>]</a:t>
            </a:r>
            <a:endParaRPr lang="de-CH" dirty="0" err="1">
              <a:sym typeface="Symbol" panose="05050102010706020507" pitchFamily="18" charset="2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75307" y="1532541"/>
            <a:ext cx="7471892" cy="646331"/>
            <a:chOff x="475307" y="1532541"/>
            <a:chExt cx="7471892" cy="646331"/>
          </a:xfrm>
        </p:grpSpPr>
        <p:sp>
          <p:nvSpPr>
            <p:cNvPr id="4" name="Rechteck 3"/>
            <p:cNvSpPr/>
            <p:nvPr/>
          </p:nvSpPr>
          <p:spPr>
            <a:xfrm>
              <a:off x="475307" y="1532541"/>
              <a:ext cx="74718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de-CH" altLang="en-US" dirty="0" err="1"/>
                <a:t>Sextupoles</a:t>
              </a:r>
              <a:r>
                <a:rPr lang="de-CH" altLang="en-US" dirty="0"/>
                <a:t> </a:t>
              </a:r>
              <a:r>
                <a:rPr lang="de-CH" altLang="en-US" dirty="0" err="1"/>
                <a:t>are</a:t>
              </a:r>
              <a:r>
                <a:rPr lang="de-CH" altLang="en-US" dirty="0"/>
                <a:t> </a:t>
              </a:r>
              <a:r>
                <a:rPr lang="de-CH" altLang="en-US" dirty="0" err="1"/>
                <a:t>placed</a:t>
              </a:r>
              <a:r>
                <a:rPr lang="de-CH" altLang="en-US" dirty="0"/>
                <a:t> in a </a:t>
              </a:r>
              <a:r>
                <a:rPr lang="de-CH" altLang="en-US" dirty="0" err="1"/>
                <a:t>region</a:t>
              </a:r>
              <a:r>
                <a:rPr lang="de-CH" altLang="en-US" dirty="0"/>
                <a:t> of finite </a:t>
              </a:r>
              <a:r>
                <a:rPr lang="de-CH" altLang="en-US" dirty="0" err="1"/>
                <a:t>dispersion</a:t>
              </a:r>
              <a:r>
                <a:rPr lang="de-CH" altLang="en-US" dirty="0"/>
                <a:t>:</a:t>
              </a:r>
              <a:r>
                <a:rPr lang="en-US" altLang="en-US" dirty="0"/>
                <a:t> </a:t>
              </a:r>
            </a:p>
            <a:p>
              <a:pPr>
                <a:buClr>
                  <a:srgbClr val="FF3300"/>
                </a:buClr>
              </a:pPr>
              <a:r>
                <a:rPr lang="en-US" altLang="en-US" dirty="0">
                  <a:solidFill>
                    <a:schemeClr val="tx2"/>
                  </a:solidFill>
                </a:rPr>
                <a:t>sort particles according to their energy deviation</a:t>
              </a:r>
            </a:p>
          </p:txBody>
        </p:sp>
        <p:pic>
          <p:nvPicPr>
            <p:cNvPr id="10" name="Grafik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575" y="1604396"/>
              <a:ext cx="1676190" cy="57447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0361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Chromaticity – Correction using </a:t>
            </a:r>
            <a:r>
              <a:rPr lang="en-GB" dirty="0" err="1"/>
              <a:t>Sextupoles</a:t>
            </a:r>
            <a:endParaRPr lang="en-GB" dirty="0"/>
          </a:p>
        </p:txBody>
      </p:sp>
      <p:grpSp>
        <p:nvGrpSpPr>
          <p:cNvPr id="77" name="Gruppieren 76"/>
          <p:cNvGrpSpPr/>
          <p:nvPr/>
        </p:nvGrpSpPr>
        <p:grpSpPr>
          <a:xfrm>
            <a:off x="1822265" y="1230465"/>
            <a:ext cx="6716154" cy="4244777"/>
            <a:chOff x="1302309" y="1794073"/>
            <a:chExt cx="6716154" cy="424477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4788" y="1930400"/>
              <a:ext cx="6543675" cy="410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505201" y="2716213"/>
              <a:ext cx="47625" cy="825500"/>
            </a:xfrm>
            <a:custGeom>
              <a:avLst/>
              <a:gdLst>
                <a:gd name="T0" fmla="*/ 30 w 30"/>
                <a:gd name="T1" fmla="*/ 0 h 520"/>
                <a:gd name="T2" fmla="*/ 30 w 30"/>
                <a:gd name="T3" fmla="*/ 0 h 520"/>
                <a:gd name="T4" fmla="*/ 18 w 30"/>
                <a:gd name="T5" fmla="*/ 54 h 520"/>
                <a:gd name="T6" fmla="*/ 9 w 30"/>
                <a:gd name="T7" fmla="*/ 114 h 520"/>
                <a:gd name="T8" fmla="*/ 3 w 30"/>
                <a:gd name="T9" fmla="*/ 184 h 520"/>
                <a:gd name="T10" fmla="*/ 0 w 30"/>
                <a:gd name="T11" fmla="*/ 259 h 520"/>
                <a:gd name="T12" fmla="*/ 0 w 30"/>
                <a:gd name="T13" fmla="*/ 259 h 520"/>
                <a:gd name="T14" fmla="*/ 0 w 30"/>
                <a:gd name="T15" fmla="*/ 316 h 520"/>
                <a:gd name="T16" fmla="*/ 6 w 30"/>
                <a:gd name="T17" fmla="*/ 376 h 520"/>
                <a:gd name="T18" fmla="*/ 15 w 30"/>
                <a:gd name="T19" fmla="*/ 445 h 520"/>
                <a:gd name="T20" fmla="*/ 30 w 30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520">
                  <a:moveTo>
                    <a:pt x="30" y="0"/>
                  </a:moveTo>
                  <a:lnTo>
                    <a:pt x="30" y="0"/>
                  </a:lnTo>
                  <a:lnTo>
                    <a:pt x="18" y="54"/>
                  </a:lnTo>
                  <a:lnTo>
                    <a:pt x="9" y="114"/>
                  </a:lnTo>
                  <a:lnTo>
                    <a:pt x="3" y="184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316"/>
                  </a:lnTo>
                  <a:lnTo>
                    <a:pt x="6" y="376"/>
                  </a:lnTo>
                  <a:lnTo>
                    <a:pt x="15" y="445"/>
                  </a:lnTo>
                  <a:lnTo>
                    <a:pt x="30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81401" y="4279900"/>
              <a:ext cx="52388" cy="825500"/>
            </a:xfrm>
            <a:custGeom>
              <a:avLst/>
              <a:gdLst>
                <a:gd name="T0" fmla="*/ 33 w 33"/>
                <a:gd name="T1" fmla="*/ 0 h 520"/>
                <a:gd name="T2" fmla="*/ 33 w 33"/>
                <a:gd name="T3" fmla="*/ 0 h 520"/>
                <a:gd name="T4" fmla="*/ 21 w 33"/>
                <a:gd name="T5" fmla="*/ 54 h 520"/>
                <a:gd name="T6" fmla="*/ 12 w 33"/>
                <a:gd name="T7" fmla="*/ 114 h 520"/>
                <a:gd name="T8" fmla="*/ 3 w 33"/>
                <a:gd name="T9" fmla="*/ 183 h 520"/>
                <a:gd name="T10" fmla="*/ 0 w 33"/>
                <a:gd name="T11" fmla="*/ 258 h 520"/>
                <a:gd name="T12" fmla="*/ 0 w 33"/>
                <a:gd name="T13" fmla="*/ 258 h 520"/>
                <a:gd name="T14" fmla="*/ 3 w 33"/>
                <a:gd name="T15" fmla="*/ 315 h 520"/>
                <a:gd name="T16" fmla="*/ 6 w 33"/>
                <a:gd name="T17" fmla="*/ 375 h 520"/>
                <a:gd name="T18" fmla="*/ 18 w 33"/>
                <a:gd name="T19" fmla="*/ 444 h 520"/>
                <a:gd name="T20" fmla="*/ 33 w 33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0">
                  <a:moveTo>
                    <a:pt x="33" y="0"/>
                  </a:moveTo>
                  <a:lnTo>
                    <a:pt x="33" y="0"/>
                  </a:lnTo>
                  <a:lnTo>
                    <a:pt x="21" y="54"/>
                  </a:lnTo>
                  <a:lnTo>
                    <a:pt x="12" y="114"/>
                  </a:lnTo>
                  <a:lnTo>
                    <a:pt x="3" y="183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315"/>
                  </a:lnTo>
                  <a:lnTo>
                    <a:pt x="6" y="375"/>
                  </a:lnTo>
                  <a:lnTo>
                    <a:pt x="18" y="444"/>
                  </a:lnTo>
                  <a:lnTo>
                    <a:pt x="33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81401" y="4279900"/>
              <a:ext cx="52388" cy="825500"/>
            </a:xfrm>
            <a:custGeom>
              <a:avLst/>
              <a:gdLst>
                <a:gd name="T0" fmla="*/ 33 w 33"/>
                <a:gd name="T1" fmla="*/ 0 h 520"/>
                <a:gd name="T2" fmla="*/ 33 w 33"/>
                <a:gd name="T3" fmla="*/ 0 h 520"/>
                <a:gd name="T4" fmla="*/ 21 w 33"/>
                <a:gd name="T5" fmla="*/ 54 h 520"/>
                <a:gd name="T6" fmla="*/ 12 w 33"/>
                <a:gd name="T7" fmla="*/ 114 h 520"/>
                <a:gd name="T8" fmla="*/ 3 w 33"/>
                <a:gd name="T9" fmla="*/ 183 h 520"/>
                <a:gd name="T10" fmla="*/ 0 w 33"/>
                <a:gd name="T11" fmla="*/ 258 h 520"/>
                <a:gd name="T12" fmla="*/ 0 w 33"/>
                <a:gd name="T13" fmla="*/ 258 h 520"/>
                <a:gd name="T14" fmla="*/ 3 w 33"/>
                <a:gd name="T15" fmla="*/ 315 h 520"/>
                <a:gd name="T16" fmla="*/ 6 w 33"/>
                <a:gd name="T17" fmla="*/ 375 h 520"/>
                <a:gd name="T18" fmla="*/ 18 w 33"/>
                <a:gd name="T19" fmla="*/ 444 h 520"/>
                <a:gd name="T20" fmla="*/ 33 w 33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0">
                  <a:moveTo>
                    <a:pt x="33" y="0"/>
                  </a:moveTo>
                  <a:lnTo>
                    <a:pt x="33" y="0"/>
                  </a:lnTo>
                  <a:lnTo>
                    <a:pt x="21" y="54"/>
                  </a:lnTo>
                  <a:lnTo>
                    <a:pt x="12" y="114"/>
                  </a:lnTo>
                  <a:lnTo>
                    <a:pt x="3" y="183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315"/>
                  </a:lnTo>
                  <a:lnTo>
                    <a:pt x="6" y="375"/>
                  </a:lnTo>
                  <a:lnTo>
                    <a:pt x="18" y="444"/>
                  </a:lnTo>
                  <a:lnTo>
                    <a:pt x="33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57588" y="2716213"/>
              <a:ext cx="52388" cy="825500"/>
            </a:xfrm>
            <a:custGeom>
              <a:avLst/>
              <a:gdLst>
                <a:gd name="T0" fmla="*/ 0 w 33"/>
                <a:gd name="T1" fmla="*/ 0 h 520"/>
                <a:gd name="T2" fmla="*/ 0 w 33"/>
                <a:gd name="T3" fmla="*/ 0 h 520"/>
                <a:gd name="T4" fmla="*/ 15 w 33"/>
                <a:gd name="T5" fmla="*/ 54 h 520"/>
                <a:gd name="T6" fmla="*/ 24 w 33"/>
                <a:gd name="T7" fmla="*/ 114 h 520"/>
                <a:gd name="T8" fmla="*/ 30 w 33"/>
                <a:gd name="T9" fmla="*/ 184 h 520"/>
                <a:gd name="T10" fmla="*/ 33 w 33"/>
                <a:gd name="T11" fmla="*/ 259 h 520"/>
                <a:gd name="T12" fmla="*/ 33 w 33"/>
                <a:gd name="T13" fmla="*/ 259 h 520"/>
                <a:gd name="T14" fmla="*/ 33 w 33"/>
                <a:gd name="T15" fmla="*/ 316 h 520"/>
                <a:gd name="T16" fmla="*/ 27 w 33"/>
                <a:gd name="T17" fmla="*/ 376 h 520"/>
                <a:gd name="T18" fmla="*/ 18 w 33"/>
                <a:gd name="T19" fmla="*/ 445 h 520"/>
                <a:gd name="T20" fmla="*/ 0 w 33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0">
                  <a:moveTo>
                    <a:pt x="0" y="0"/>
                  </a:moveTo>
                  <a:lnTo>
                    <a:pt x="0" y="0"/>
                  </a:lnTo>
                  <a:lnTo>
                    <a:pt x="15" y="54"/>
                  </a:lnTo>
                  <a:lnTo>
                    <a:pt x="24" y="114"/>
                  </a:lnTo>
                  <a:lnTo>
                    <a:pt x="30" y="184"/>
                  </a:lnTo>
                  <a:lnTo>
                    <a:pt x="33" y="259"/>
                  </a:lnTo>
                  <a:lnTo>
                    <a:pt x="33" y="259"/>
                  </a:lnTo>
                  <a:lnTo>
                    <a:pt x="33" y="316"/>
                  </a:lnTo>
                  <a:lnTo>
                    <a:pt x="27" y="376"/>
                  </a:lnTo>
                  <a:lnTo>
                    <a:pt x="18" y="445"/>
                  </a:lnTo>
                  <a:lnTo>
                    <a:pt x="0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581401" y="4279900"/>
              <a:ext cx="52388" cy="825500"/>
            </a:xfrm>
            <a:custGeom>
              <a:avLst/>
              <a:gdLst>
                <a:gd name="T0" fmla="*/ 33 w 33"/>
                <a:gd name="T1" fmla="*/ 0 h 520"/>
                <a:gd name="T2" fmla="*/ 33 w 33"/>
                <a:gd name="T3" fmla="*/ 0 h 520"/>
                <a:gd name="T4" fmla="*/ 21 w 33"/>
                <a:gd name="T5" fmla="*/ 54 h 520"/>
                <a:gd name="T6" fmla="*/ 12 w 33"/>
                <a:gd name="T7" fmla="*/ 114 h 520"/>
                <a:gd name="T8" fmla="*/ 3 w 33"/>
                <a:gd name="T9" fmla="*/ 183 h 520"/>
                <a:gd name="T10" fmla="*/ 0 w 33"/>
                <a:gd name="T11" fmla="*/ 258 h 520"/>
                <a:gd name="T12" fmla="*/ 0 w 33"/>
                <a:gd name="T13" fmla="*/ 258 h 520"/>
                <a:gd name="T14" fmla="*/ 3 w 33"/>
                <a:gd name="T15" fmla="*/ 315 h 520"/>
                <a:gd name="T16" fmla="*/ 6 w 33"/>
                <a:gd name="T17" fmla="*/ 375 h 520"/>
                <a:gd name="T18" fmla="*/ 18 w 33"/>
                <a:gd name="T19" fmla="*/ 444 h 520"/>
                <a:gd name="T20" fmla="*/ 33 w 33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0">
                  <a:moveTo>
                    <a:pt x="33" y="0"/>
                  </a:moveTo>
                  <a:lnTo>
                    <a:pt x="33" y="0"/>
                  </a:lnTo>
                  <a:lnTo>
                    <a:pt x="21" y="54"/>
                  </a:lnTo>
                  <a:lnTo>
                    <a:pt x="12" y="114"/>
                  </a:lnTo>
                  <a:lnTo>
                    <a:pt x="3" y="183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315"/>
                  </a:lnTo>
                  <a:lnTo>
                    <a:pt x="6" y="375"/>
                  </a:lnTo>
                  <a:lnTo>
                    <a:pt x="18" y="444"/>
                  </a:lnTo>
                  <a:lnTo>
                    <a:pt x="33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81401" y="4279900"/>
              <a:ext cx="52388" cy="825500"/>
            </a:xfrm>
            <a:custGeom>
              <a:avLst/>
              <a:gdLst>
                <a:gd name="T0" fmla="*/ 33 w 33"/>
                <a:gd name="T1" fmla="*/ 0 h 520"/>
                <a:gd name="T2" fmla="*/ 33 w 33"/>
                <a:gd name="T3" fmla="*/ 0 h 520"/>
                <a:gd name="T4" fmla="*/ 21 w 33"/>
                <a:gd name="T5" fmla="*/ 54 h 520"/>
                <a:gd name="T6" fmla="*/ 12 w 33"/>
                <a:gd name="T7" fmla="*/ 114 h 520"/>
                <a:gd name="T8" fmla="*/ 3 w 33"/>
                <a:gd name="T9" fmla="*/ 183 h 520"/>
                <a:gd name="T10" fmla="*/ 0 w 33"/>
                <a:gd name="T11" fmla="*/ 258 h 520"/>
                <a:gd name="T12" fmla="*/ 0 w 33"/>
                <a:gd name="T13" fmla="*/ 258 h 520"/>
                <a:gd name="T14" fmla="*/ 3 w 33"/>
                <a:gd name="T15" fmla="*/ 315 h 520"/>
                <a:gd name="T16" fmla="*/ 6 w 33"/>
                <a:gd name="T17" fmla="*/ 375 h 520"/>
                <a:gd name="T18" fmla="*/ 18 w 33"/>
                <a:gd name="T19" fmla="*/ 444 h 520"/>
                <a:gd name="T20" fmla="*/ 33 w 33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0">
                  <a:moveTo>
                    <a:pt x="33" y="0"/>
                  </a:moveTo>
                  <a:lnTo>
                    <a:pt x="33" y="0"/>
                  </a:lnTo>
                  <a:lnTo>
                    <a:pt x="21" y="54"/>
                  </a:lnTo>
                  <a:lnTo>
                    <a:pt x="12" y="114"/>
                  </a:lnTo>
                  <a:lnTo>
                    <a:pt x="3" y="183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315"/>
                  </a:lnTo>
                  <a:lnTo>
                    <a:pt x="6" y="375"/>
                  </a:lnTo>
                  <a:lnTo>
                    <a:pt x="18" y="444"/>
                  </a:lnTo>
                  <a:lnTo>
                    <a:pt x="33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81401" y="4279900"/>
              <a:ext cx="52388" cy="825500"/>
            </a:xfrm>
            <a:custGeom>
              <a:avLst/>
              <a:gdLst>
                <a:gd name="T0" fmla="*/ 33 w 33"/>
                <a:gd name="T1" fmla="*/ 0 h 520"/>
                <a:gd name="T2" fmla="*/ 33 w 33"/>
                <a:gd name="T3" fmla="*/ 0 h 520"/>
                <a:gd name="T4" fmla="*/ 21 w 33"/>
                <a:gd name="T5" fmla="*/ 54 h 520"/>
                <a:gd name="T6" fmla="*/ 12 w 33"/>
                <a:gd name="T7" fmla="*/ 114 h 520"/>
                <a:gd name="T8" fmla="*/ 3 w 33"/>
                <a:gd name="T9" fmla="*/ 183 h 520"/>
                <a:gd name="T10" fmla="*/ 0 w 33"/>
                <a:gd name="T11" fmla="*/ 258 h 520"/>
                <a:gd name="T12" fmla="*/ 0 w 33"/>
                <a:gd name="T13" fmla="*/ 258 h 520"/>
                <a:gd name="T14" fmla="*/ 3 w 33"/>
                <a:gd name="T15" fmla="*/ 315 h 520"/>
                <a:gd name="T16" fmla="*/ 6 w 33"/>
                <a:gd name="T17" fmla="*/ 375 h 520"/>
                <a:gd name="T18" fmla="*/ 18 w 33"/>
                <a:gd name="T19" fmla="*/ 444 h 520"/>
                <a:gd name="T20" fmla="*/ 33 w 33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0">
                  <a:moveTo>
                    <a:pt x="33" y="0"/>
                  </a:moveTo>
                  <a:lnTo>
                    <a:pt x="33" y="0"/>
                  </a:lnTo>
                  <a:lnTo>
                    <a:pt x="21" y="54"/>
                  </a:lnTo>
                  <a:lnTo>
                    <a:pt x="12" y="114"/>
                  </a:lnTo>
                  <a:lnTo>
                    <a:pt x="3" y="183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315"/>
                  </a:lnTo>
                  <a:lnTo>
                    <a:pt x="6" y="375"/>
                  </a:lnTo>
                  <a:lnTo>
                    <a:pt x="18" y="444"/>
                  </a:lnTo>
                  <a:lnTo>
                    <a:pt x="33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1401" y="4279900"/>
              <a:ext cx="52388" cy="825500"/>
            </a:xfrm>
            <a:custGeom>
              <a:avLst/>
              <a:gdLst>
                <a:gd name="T0" fmla="*/ 33 w 33"/>
                <a:gd name="T1" fmla="*/ 0 h 520"/>
                <a:gd name="T2" fmla="*/ 33 w 33"/>
                <a:gd name="T3" fmla="*/ 0 h 520"/>
                <a:gd name="T4" fmla="*/ 21 w 33"/>
                <a:gd name="T5" fmla="*/ 54 h 520"/>
                <a:gd name="T6" fmla="*/ 12 w 33"/>
                <a:gd name="T7" fmla="*/ 114 h 520"/>
                <a:gd name="T8" fmla="*/ 3 w 33"/>
                <a:gd name="T9" fmla="*/ 183 h 520"/>
                <a:gd name="T10" fmla="*/ 0 w 33"/>
                <a:gd name="T11" fmla="*/ 258 h 520"/>
                <a:gd name="T12" fmla="*/ 0 w 33"/>
                <a:gd name="T13" fmla="*/ 258 h 520"/>
                <a:gd name="T14" fmla="*/ 3 w 33"/>
                <a:gd name="T15" fmla="*/ 315 h 520"/>
                <a:gd name="T16" fmla="*/ 6 w 33"/>
                <a:gd name="T17" fmla="*/ 375 h 520"/>
                <a:gd name="T18" fmla="*/ 18 w 33"/>
                <a:gd name="T19" fmla="*/ 444 h 520"/>
                <a:gd name="T20" fmla="*/ 33 w 33"/>
                <a:gd name="T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0">
                  <a:moveTo>
                    <a:pt x="33" y="0"/>
                  </a:moveTo>
                  <a:lnTo>
                    <a:pt x="33" y="0"/>
                  </a:lnTo>
                  <a:lnTo>
                    <a:pt x="21" y="54"/>
                  </a:lnTo>
                  <a:lnTo>
                    <a:pt x="12" y="114"/>
                  </a:lnTo>
                  <a:lnTo>
                    <a:pt x="3" y="183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315"/>
                  </a:lnTo>
                  <a:lnTo>
                    <a:pt x="6" y="375"/>
                  </a:lnTo>
                  <a:lnTo>
                    <a:pt x="18" y="444"/>
                  </a:lnTo>
                  <a:lnTo>
                    <a:pt x="33" y="5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481388" y="4279900"/>
              <a:ext cx="152400" cy="825500"/>
            </a:xfrm>
            <a:custGeom>
              <a:avLst/>
              <a:gdLst>
                <a:gd name="T0" fmla="*/ 30 w 96"/>
                <a:gd name="T1" fmla="*/ 258 h 520"/>
                <a:gd name="T2" fmla="*/ 30 w 96"/>
                <a:gd name="T3" fmla="*/ 258 h 520"/>
                <a:gd name="T4" fmla="*/ 30 w 96"/>
                <a:gd name="T5" fmla="*/ 315 h 520"/>
                <a:gd name="T6" fmla="*/ 24 w 96"/>
                <a:gd name="T7" fmla="*/ 375 h 520"/>
                <a:gd name="T8" fmla="*/ 15 w 96"/>
                <a:gd name="T9" fmla="*/ 444 h 520"/>
                <a:gd name="T10" fmla="*/ 0 w 96"/>
                <a:gd name="T11" fmla="*/ 520 h 520"/>
                <a:gd name="T12" fmla="*/ 96 w 96"/>
                <a:gd name="T13" fmla="*/ 520 h 520"/>
                <a:gd name="T14" fmla="*/ 96 w 96"/>
                <a:gd name="T15" fmla="*/ 520 h 520"/>
                <a:gd name="T16" fmla="*/ 81 w 96"/>
                <a:gd name="T17" fmla="*/ 444 h 520"/>
                <a:gd name="T18" fmla="*/ 69 w 96"/>
                <a:gd name="T19" fmla="*/ 375 h 520"/>
                <a:gd name="T20" fmla="*/ 66 w 96"/>
                <a:gd name="T21" fmla="*/ 315 h 520"/>
                <a:gd name="T22" fmla="*/ 63 w 96"/>
                <a:gd name="T23" fmla="*/ 258 h 520"/>
                <a:gd name="T24" fmla="*/ 63 w 96"/>
                <a:gd name="T25" fmla="*/ 258 h 520"/>
                <a:gd name="T26" fmla="*/ 66 w 96"/>
                <a:gd name="T27" fmla="*/ 183 h 520"/>
                <a:gd name="T28" fmla="*/ 75 w 96"/>
                <a:gd name="T29" fmla="*/ 114 h 520"/>
                <a:gd name="T30" fmla="*/ 84 w 96"/>
                <a:gd name="T31" fmla="*/ 54 h 520"/>
                <a:gd name="T32" fmla="*/ 96 w 96"/>
                <a:gd name="T33" fmla="*/ 0 h 520"/>
                <a:gd name="T34" fmla="*/ 0 w 96"/>
                <a:gd name="T35" fmla="*/ 0 h 520"/>
                <a:gd name="T36" fmla="*/ 0 w 96"/>
                <a:gd name="T37" fmla="*/ 0 h 520"/>
                <a:gd name="T38" fmla="*/ 12 w 96"/>
                <a:gd name="T39" fmla="*/ 54 h 520"/>
                <a:gd name="T40" fmla="*/ 21 w 96"/>
                <a:gd name="T41" fmla="*/ 114 h 520"/>
                <a:gd name="T42" fmla="*/ 30 w 96"/>
                <a:gd name="T43" fmla="*/ 183 h 520"/>
                <a:gd name="T44" fmla="*/ 30 w 96"/>
                <a:gd name="T45" fmla="*/ 258 h 520"/>
                <a:gd name="T46" fmla="*/ 30 w 96"/>
                <a:gd name="T47" fmla="*/ 25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520">
                  <a:moveTo>
                    <a:pt x="30" y="258"/>
                  </a:moveTo>
                  <a:lnTo>
                    <a:pt x="30" y="258"/>
                  </a:lnTo>
                  <a:lnTo>
                    <a:pt x="30" y="315"/>
                  </a:lnTo>
                  <a:lnTo>
                    <a:pt x="24" y="375"/>
                  </a:lnTo>
                  <a:lnTo>
                    <a:pt x="15" y="444"/>
                  </a:lnTo>
                  <a:lnTo>
                    <a:pt x="0" y="520"/>
                  </a:lnTo>
                  <a:lnTo>
                    <a:pt x="96" y="520"/>
                  </a:lnTo>
                  <a:lnTo>
                    <a:pt x="96" y="520"/>
                  </a:lnTo>
                  <a:lnTo>
                    <a:pt x="81" y="444"/>
                  </a:lnTo>
                  <a:lnTo>
                    <a:pt x="69" y="375"/>
                  </a:lnTo>
                  <a:lnTo>
                    <a:pt x="66" y="315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6" y="183"/>
                  </a:lnTo>
                  <a:lnTo>
                    <a:pt x="75" y="114"/>
                  </a:lnTo>
                  <a:lnTo>
                    <a:pt x="84" y="54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54"/>
                  </a:lnTo>
                  <a:lnTo>
                    <a:pt x="21" y="114"/>
                  </a:lnTo>
                  <a:lnTo>
                    <a:pt x="30" y="183"/>
                  </a:lnTo>
                  <a:lnTo>
                    <a:pt x="30" y="258"/>
                  </a:lnTo>
                  <a:lnTo>
                    <a:pt x="30" y="258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336801" y="2544763"/>
              <a:ext cx="171450" cy="2746375"/>
            </a:xfrm>
            <a:custGeom>
              <a:avLst/>
              <a:gdLst>
                <a:gd name="T0" fmla="*/ 108 w 108"/>
                <a:gd name="T1" fmla="*/ 0 h 1730"/>
                <a:gd name="T2" fmla="*/ 108 w 108"/>
                <a:gd name="T3" fmla="*/ 0 h 1730"/>
                <a:gd name="T4" fmla="*/ 87 w 108"/>
                <a:gd name="T5" fmla="*/ 87 h 1730"/>
                <a:gd name="T6" fmla="*/ 69 w 108"/>
                <a:gd name="T7" fmla="*/ 177 h 1730"/>
                <a:gd name="T8" fmla="*/ 48 w 108"/>
                <a:gd name="T9" fmla="*/ 277 h 1730"/>
                <a:gd name="T10" fmla="*/ 33 w 108"/>
                <a:gd name="T11" fmla="*/ 385 h 1730"/>
                <a:gd name="T12" fmla="*/ 21 w 108"/>
                <a:gd name="T13" fmla="*/ 496 h 1730"/>
                <a:gd name="T14" fmla="*/ 9 w 108"/>
                <a:gd name="T15" fmla="*/ 613 h 1730"/>
                <a:gd name="T16" fmla="*/ 3 w 108"/>
                <a:gd name="T17" fmla="*/ 736 h 1730"/>
                <a:gd name="T18" fmla="*/ 0 w 108"/>
                <a:gd name="T19" fmla="*/ 865 h 1730"/>
                <a:gd name="T20" fmla="*/ 0 w 108"/>
                <a:gd name="T21" fmla="*/ 865 h 1730"/>
                <a:gd name="T22" fmla="*/ 0 w 108"/>
                <a:gd name="T23" fmla="*/ 952 h 1730"/>
                <a:gd name="T24" fmla="*/ 6 w 108"/>
                <a:gd name="T25" fmla="*/ 1048 h 1730"/>
                <a:gd name="T26" fmla="*/ 12 w 108"/>
                <a:gd name="T27" fmla="*/ 1147 h 1730"/>
                <a:gd name="T28" fmla="*/ 21 w 108"/>
                <a:gd name="T29" fmla="*/ 1255 h 1730"/>
                <a:gd name="T30" fmla="*/ 36 w 108"/>
                <a:gd name="T31" fmla="*/ 1366 h 1730"/>
                <a:gd name="T32" fmla="*/ 54 w 108"/>
                <a:gd name="T33" fmla="*/ 1483 h 1730"/>
                <a:gd name="T34" fmla="*/ 78 w 108"/>
                <a:gd name="T35" fmla="*/ 1604 h 1730"/>
                <a:gd name="T36" fmla="*/ 108 w 108"/>
                <a:gd name="T37" fmla="*/ 173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730">
                  <a:moveTo>
                    <a:pt x="108" y="0"/>
                  </a:moveTo>
                  <a:lnTo>
                    <a:pt x="108" y="0"/>
                  </a:lnTo>
                  <a:lnTo>
                    <a:pt x="87" y="87"/>
                  </a:lnTo>
                  <a:lnTo>
                    <a:pt x="69" y="177"/>
                  </a:lnTo>
                  <a:lnTo>
                    <a:pt x="48" y="277"/>
                  </a:lnTo>
                  <a:lnTo>
                    <a:pt x="33" y="385"/>
                  </a:lnTo>
                  <a:lnTo>
                    <a:pt x="21" y="496"/>
                  </a:lnTo>
                  <a:lnTo>
                    <a:pt x="9" y="613"/>
                  </a:lnTo>
                  <a:lnTo>
                    <a:pt x="3" y="736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952"/>
                  </a:lnTo>
                  <a:lnTo>
                    <a:pt x="6" y="1048"/>
                  </a:lnTo>
                  <a:lnTo>
                    <a:pt x="12" y="1147"/>
                  </a:lnTo>
                  <a:lnTo>
                    <a:pt x="21" y="1255"/>
                  </a:lnTo>
                  <a:lnTo>
                    <a:pt x="36" y="1366"/>
                  </a:lnTo>
                  <a:lnTo>
                    <a:pt x="54" y="1483"/>
                  </a:lnTo>
                  <a:lnTo>
                    <a:pt x="78" y="1604"/>
                  </a:lnTo>
                  <a:lnTo>
                    <a:pt x="108" y="173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522538" y="2544763"/>
              <a:ext cx="173038" cy="2746375"/>
            </a:xfrm>
            <a:custGeom>
              <a:avLst/>
              <a:gdLst>
                <a:gd name="T0" fmla="*/ 0 w 109"/>
                <a:gd name="T1" fmla="*/ 0 h 1730"/>
                <a:gd name="T2" fmla="*/ 0 w 109"/>
                <a:gd name="T3" fmla="*/ 0 h 1730"/>
                <a:gd name="T4" fmla="*/ 21 w 109"/>
                <a:gd name="T5" fmla="*/ 84 h 1730"/>
                <a:gd name="T6" fmla="*/ 43 w 109"/>
                <a:gd name="T7" fmla="*/ 177 h 1730"/>
                <a:gd name="T8" fmla="*/ 61 w 109"/>
                <a:gd name="T9" fmla="*/ 277 h 1730"/>
                <a:gd name="T10" fmla="*/ 76 w 109"/>
                <a:gd name="T11" fmla="*/ 382 h 1730"/>
                <a:gd name="T12" fmla="*/ 91 w 109"/>
                <a:gd name="T13" fmla="*/ 496 h 1730"/>
                <a:gd name="T14" fmla="*/ 100 w 109"/>
                <a:gd name="T15" fmla="*/ 613 h 1730"/>
                <a:gd name="T16" fmla="*/ 109 w 109"/>
                <a:gd name="T17" fmla="*/ 736 h 1730"/>
                <a:gd name="T18" fmla="*/ 109 w 109"/>
                <a:gd name="T19" fmla="*/ 865 h 1730"/>
                <a:gd name="T20" fmla="*/ 109 w 109"/>
                <a:gd name="T21" fmla="*/ 865 h 1730"/>
                <a:gd name="T22" fmla="*/ 109 w 109"/>
                <a:gd name="T23" fmla="*/ 952 h 1730"/>
                <a:gd name="T24" fmla="*/ 106 w 109"/>
                <a:gd name="T25" fmla="*/ 1048 h 1730"/>
                <a:gd name="T26" fmla="*/ 100 w 109"/>
                <a:gd name="T27" fmla="*/ 1147 h 1730"/>
                <a:gd name="T28" fmla="*/ 88 w 109"/>
                <a:gd name="T29" fmla="*/ 1255 h 1730"/>
                <a:gd name="T30" fmla="*/ 76 w 109"/>
                <a:gd name="T31" fmla="*/ 1366 h 1730"/>
                <a:gd name="T32" fmla="*/ 55 w 109"/>
                <a:gd name="T33" fmla="*/ 1483 h 1730"/>
                <a:gd name="T34" fmla="*/ 31 w 109"/>
                <a:gd name="T35" fmla="*/ 1604 h 1730"/>
                <a:gd name="T36" fmla="*/ 0 w 109"/>
                <a:gd name="T37" fmla="*/ 173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730">
                  <a:moveTo>
                    <a:pt x="0" y="0"/>
                  </a:moveTo>
                  <a:lnTo>
                    <a:pt x="0" y="0"/>
                  </a:lnTo>
                  <a:lnTo>
                    <a:pt x="21" y="84"/>
                  </a:lnTo>
                  <a:lnTo>
                    <a:pt x="43" y="177"/>
                  </a:lnTo>
                  <a:lnTo>
                    <a:pt x="61" y="277"/>
                  </a:lnTo>
                  <a:lnTo>
                    <a:pt x="76" y="382"/>
                  </a:lnTo>
                  <a:lnTo>
                    <a:pt x="91" y="496"/>
                  </a:lnTo>
                  <a:lnTo>
                    <a:pt x="100" y="613"/>
                  </a:lnTo>
                  <a:lnTo>
                    <a:pt x="109" y="736"/>
                  </a:lnTo>
                  <a:lnTo>
                    <a:pt x="109" y="865"/>
                  </a:lnTo>
                  <a:lnTo>
                    <a:pt x="109" y="865"/>
                  </a:lnTo>
                  <a:lnTo>
                    <a:pt x="109" y="952"/>
                  </a:lnTo>
                  <a:lnTo>
                    <a:pt x="106" y="1048"/>
                  </a:lnTo>
                  <a:lnTo>
                    <a:pt x="100" y="1147"/>
                  </a:lnTo>
                  <a:lnTo>
                    <a:pt x="88" y="1255"/>
                  </a:lnTo>
                  <a:lnTo>
                    <a:pt x="76" y="1366"/>
                  </a:lnTo>
                  <a:lnTo>
                    <a:pt x="55" y="1483"/>
                  </a:lnTo>
                  <a:lnTo>
                    <a:pt x="31" y="1604"/>
                  </a:lnTo>
                  <a:lnTo>
                    <a:pt x="0" y="173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489076" y="3908425"/>
              <a:ext cx="1143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36738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293938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752726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209926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667126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124326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581526" y="3908425"/>
              <a:ext cx="230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5040313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497513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954713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6411913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69113" y="3908425"/>
              <a:ext cx="230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327901" y="3908425"/>
              <a:ext cx="2286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7894638" y="3908425"/>
              <a:ext cx="1143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79551" y="2697163"/>
              <a:ext cx="5165725" cy="1392238"/>
            </a:xfrm>
            <a:custGeom>
              <a:avLst/>
              <a:gdLst>
                <a:gd name="T0" fmla="*/ 0 w 3254"/>
                <a:gd name="T1" fmla="*/ 0 h 877"/>
                <a:gd name="T2" fmla="*/ 660 w 3254"/>
                <a:gd name="T3" fmla="*/ 0 h 877"/>
                <a:gd name="T4" fmla="*/ 1309 w 3254"/>
                <a:gd name="T5" fmla="*/ 144 h 877"/>
                <a:gd name="T6" fmla="*/ 3254 w 3254"/>
                <a:gd name="T7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4" h="877">
                  <a:moveTo>
                    <a:pt x="0" y="0"/>
                  </a:moveTo>
                  <a:lnTo>
                    <a:pt x="660" y="0"/>
                  </a:lnTo>
                  <a:lnTo>
                    <a:pt x="1309" y="144"/>
                  </a:lnTo>
                  <a:lnTo>
                    <a:pt x="3254" y="8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479551" y="3765550"/>
              <a:ext cx="5165725" cy="1335088"/>
            </a:xfrm>
            <a:custGeom>
              <a:avLst/>
              <a:gdLst>
                <a:gd name="T0" fmla="*/ 0 w 3254"/>
                <a:gd name="T1" fmla="*/ 841 h 841"/>
                <a:gd name="T2" fmla="*/ 660 w 3254"/>
                <a:gd name="T3" fmla="*/ 841 h 841"/>
                <a:gd name="T4" fmla="*/ 1309 w 3254"/>
                <a:gd name="T5" fmla="*/ 588 h 841"/>
                <a:gd name="T6" fmla="*/ 3254 w 3254"/>
                <a:gd name="T7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4" h="841">
                  <a:moveTo>
                    <a:pt x="0" y="841"/>
                  </a:moveTo>
                  <a:lnTo>
                    <a:pt x="660" y="841"/>
                  </a:lnTo>
                  <a:lnTo>
                    <a:pt x="1309" y="588"/>
                  </a:lnTo>
                  <a:lnTo>
                    <a:pt x="3254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3557588" y="2925763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776663" y="2984500"/>
              <a:ext cx="114300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000501" y="30416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219576" y="3098800"/>
              <a:ext cx="114300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443413" y="31559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662488" y="3213100"/>
              <a:ext cx="11588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4887913" y="32702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5106988" y="3327400"/>
              <a:ext cx="114300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5330826" y="33845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5549901" y="3441700"/>
              <a:ext cx="114300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5773738" y="34988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5992813" y="3556000"/>
              <a:ext cx="114300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6216651" y="36131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6435726" y="3670300"/>
              <a:ext cx="114300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659563" y="37274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6878638" y="3784600"/>
              <a:ext cx="111125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7104063" y="3841750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7323138" y="3894138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7546976" y="3951288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7766051" y="4008438"/>
              <a:ext cx="109538" cy="28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7989888" y="4065588"/>
              <a:ext cx="9525" cy="47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3557588" y="4656138"/>
              <a:ext cx="104775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 flipV="1">
              <a:off x="3771901" y="4575175"/>
              <a:ext cx="104775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V="1">
              <a:off x="3986213" y="4494213"/>
              <a:ext cx="104775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 flipV="1">
              <a:off x="4200526" y="4413250"/>
              <a:ext cx="104775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V="1">
              <a:off x="4410076" y="4332288"/>
              <a:ext cx="109538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 flipV="1">
              <a:off x="4624388" y="4251325"/>
              <a:ext cx="109538" cy="381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V="1">
              <a:off x="4840288" y="4170363"/>
              <a:ext cx="104775" cy="381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 flipV="1">
              <a:off x="5054601" y="4089400"/>
              <a:ext cx="104775" cy="381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V="1">
              <a:off x="5268913" y="4008438"/>
              <a:ext cx="104775" cy="381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flipV="1">
              <a:off x="5483226" y="3922713"/>
              <a:ext cx="104775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5692776" y="3841750"/>
              <a:ext cx="109538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 flipV="1">
              <a:off x="5907088" y="3760788"/>
              <a:ext cx="109538" cy="428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V="1">
              <a:off x="6169026" y="1935163"/>
              <a:ext cx="0" cy="2135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2508251" y="1935163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508251" y="2068513"/>
              <a:ext cx="3660775" cy="0"/>
            </a:xfrm>
            <a:custGeom>
              <a:avLst/>
              <a:gdLst>
                <a:gd name="T0" fmla="*/ 0 w 2306"/>
                <a:gd name="T1" fmla="*/ 2306 w 2306"/>
                <a:gd name="T2" fmla="*/ 0 w 230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306">
                  <a:moveTo>
                    <a:pt x="0" y="0"/>
                  </a:moveTo>
                  <a:lnTo>
                    <a:pt x="2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2508251" y="2068513"/>
              <a:ext cx="3660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2566988" y="2068513"/>
              <a:ext cx="3544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508251" y="2035175"/>
              <a:ext cx="87313" cy="66675"/>
            </a:xfrm>
            <a:custGeom>
              <a:avLst/>
              <a:gdLst>
                <a:gd name="T0" fmla="*/ 55 w 55"/>
                <a:gd name="T1" fmla="*/ 42 h 42"/>
                <a:gd name="T2" fmla="*/ 43 w 55"/>
                <a:gd name="T3" fmla="*/ 21 h 42"/>
                <a:gd name="T4" fmla="*/ 55 w 55"/>
                <a:gd name="T5" fmla="*/ 0 h 42"/>
                <a:gd name="T6" fmla="*/ 0 w 55"/>
                <a:gd name="T7" fmla="*/ 21 h 42"/>
                <a:gd name="T8" fmla="*/ 55 w 5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2">
                  <a:moveTo>
                    <a:pt x="55" y="42"/>
                  </a:moveTo>
                  <a:lnTo>
                    <a:pt x="43" y="21"/>
                  </a:lnTo>
                  <a:lnTo>
                    <a:pt x="55" y="0"/>
                  </a:lnTo>
                  <a:lnTo>
                    <a:pt x="0" y="21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083301" y="2035175"/>
              <a:ext cx="85725" cy="66675"/>
            </a:xfrm>
            <a:custGeom>
              <a:avLst/>
              <a:gdLst>
                <a:gd name="T0" fmla="*/ 0 w 54"/>
                <a:gd name="T1" fmla="*/ 42 h 42"/>
                <a:gd name="T2" fmla="*/ 12 w 54"/>
                <a:gd name="T3" fmla="*/ 21 h 42"/>
                <a:gd name="T4" fmla="*/ 0 w 54"/>
                <a:gd name="T5" fmla="*/ 0 h 42"/>
                <a:gd name="T6" fmla="*/ 54 w 54"/>
                <a:gd name="T7" fmla="*/ 21 h 42"/>
                <a:gd name="T8" fmla="*/ 0 w 54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12" y="21"/>
                  </a:lnTo>
                  <a:lnTo>
                    <a:pt x="0" y="0"/>
                  </a:lnTo>
                  <a:lnTo>
                    <a:pt x="54" y="2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3122940" y="1794073"/>
              <a:ext cx="26213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ym typeface="Symbol" panose="05050102010706020507" pitchFamily="18" charset="2"/>
                </a:rPr>
                <a:t>nominal focal length</a:t>
              </a: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2012437" y="5447682"/>
              <a:ext cx="9916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>
                  <a:sym typeface="Symbol" panose="05050102010706020507" pitchFamily="18" charset="2"/>
                </a:rPr>
                <a:t>quadrupol</a:t>
              </a:r>
              <a:endParaRPr lang="en-GB" sz="1400" dirty="0">
                <a:sym typeface="Symbol" panose="05050102010706020507" pitchFamily="18" charset="2"/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3087968" y="5447681"/>
              <a:ext cx="9916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>
                  <a:sym typeface="Symbol" panose="05050102010706020507" pitchFamily="18" charset="2"/>
                </a:rPr>
                <a:t>sextupol</a:t>
              </a:r>
              <a:endParaRPr lang="en-GB" sz="1400" dirty="0">
                <a:sym typeface="Symbol" panose="05050102010706020507" pitchFamily="18" charset="2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1302310" y="2408436"/>
              <a:ext cx="9916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ym typeface="Symbol"/>
                </a:rPr>
                <a:t>p/p &gt; 0</a:t>
              </a:r>
              <a:endParaRPr lang="en-GB" sz="1400" dirty="0">
                <a:sym typeface="Symbol" panose="05050102010706020507" pitchFamily="18" charset="2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302309" y="3587848"/>
              <a:ext cx="9916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ym typeface="Symbol"/>
                </a:rPr>
                <a:t>p/p = 0</a:t>
              </a:r>
              <a:endParaRPr lang="en-GB" sz="1400" dirty="0">
                <a:sym typeface="Symbol" panose="05050102010706020507" pitchFamily="18" charset="2"/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1340924" y="4800657"/>
              <a:ext cx="9916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ym typeface="Symbol"/>
                </a:rPr>
                <a:t>p/p &lt; 0</a:t>
              </a:r>
              <a:endParaRPr lang="en-GB" sz="1400" dirty="0">
                <a:sym typeface="Symbol" panose="05050102010706020507" pitchFamily="18" charset="2"/>
              </a:endParaRP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5173670" y="4438509"/>
            <a:ext cx="3082131" cy="646331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a </a:t>
            </a:r>
            <a:r>
              <a:rPr lang="en-GB" dirty="0" err="1">
                <a:sym typeface="Symbol" panose="05050102010706020507" pitchFamily="18" charset="2"/>
              </a:rPr>
              <a:t>sextupol</a:t>
            </a:r>
            <a:r>
              <a:rPr lang="en-GB" dirty="0">
                <a:sym typeface="Symbol" panose="05050102010706020507" pitchFamily="18" charset="2"/>
              </a:rPr>
              <a:t> acts like a position dependent quadrupole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299676" y="2763792"/>
            <a:ext cx="10002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/>
              </a:rPr>
              <a:t>positive dispersion</a:t>
            </a:r>
          </a:p>
          <a:p>
            <a:r>
              <a:rPr lang="en-GB" sz="1400" dirty="0" err="1">
                <a:sym typeface="Symbol"/>
              </a:rPr>
              <a:t>D</a:t>
            </a:r>
            <a:r>
              <a:rPr lang="en-GB" sz="1400" baseline="-25000" dirty="0" err="1">
                <a:sym typeface="Symbol"/>
              </a:rPr>
              <a:t>x</a:t>
            </a:r>
            <a:r>
              <a:rPr lang="en-GB" sz="1400" dirty="0">
                <a:sym typeface="Symbol"/>
              </a:rPr>
              <a:t> &gt; 0</a:t>
            </a:r>
            <a:endParaRPr lang="en-GB" sz="1400" dirty="0">
              <a:sym typeface="Symbol" panose="05050102010706020507" pitchFamily="18" charset="2"/>
            </a:endParaRPr>
          </a:p>
        </p:txBody>
      </p:sp>
      <p:cxnSp>
        <p:nvCxnSpPr>
          <p:cNvPr id="84" name="Gerade Verbindung mit Pfeil 83"/>
          <p:cNvCxnSpPr/>
          <p:nvPr/>
        </p:nvCxnSpPr>
        <p:spPr>
          <a:xfrm flipV="1">
            <a:off x="1191024" y="2678067"/>
            <a:ext cx="0" cy="10477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 flipH="1">
            <a:off x="3974475" y="5267405"/>
            <a:ext cx="78580" cy="5109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35</a:t>
            </a:fld>
            <a:endParaRPr lang="de-CH"/>
          </a:p>
        </p:txBody>
      </p:sp>
      <p:grpSp>
        <p:nvGrpSpPr>
          <p:cNvPr id="90" name="Gruppieren 89"/>
          <p:cNvGrpSpPr/>
          <p:nvPr/>
        </p:nvGrpSpPr>
        <p:grpSpPr>
          <a:xfrm>
            <a:off x="346088" y="5424469"/>
            <a:ext cx="6500057" cy="976331"/>
            <a:chOff x="346088" y="5424469"/>
            <a:chExt cx="6500057" cy="976331"/>
          </a:xfrm>
        </p:grpSpPr>
        <p:pic>
          <p:nvPicPr>
            <p:cNvPr id="89" name="Grafik 8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124" y="5640509"/>
              <a:ext cx="4298665" cy="562287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397090" y="5598485"/>
              <a:ext cx="18585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total chromaticity in a ring:</a:t>
              </a:r>
            </a:p>
          </p:txBody>
        </p:sp>
        <p:sp>
          <p:nvSpPr>
            <p:cNvPr id="83" name="Rechteck 82"/>
            <p:cNvSpPr/>
            <p:nvPr/>
          </p:nvSpPr>
          <p:spPr>
            <a:xfrm>
              <a:off x="346088" y="5424469"/>
              <a:ext cx="6500057" cy="97633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feld 90"/>
          <p:cNvSpPr txBox="1"/>
          <p:nvPr/>
        </p:nvSpPr>
        <p:spPr>
          <a:xfrm>
            <a:off x="7357590" y="5412943"/>
            <a:ext cx="1353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15.4.2 </a:t>
            </a:r>
          </a:p>
        </p:txBody>
      </p:sp>
    </p:spTree>
    <p:extLst>
      <p:ext uri="{BB962C8B-B14F-4D97-AF65-F5344CB8AC3E}">
        <p14:creationId xmlns:p14="http://schemas.microsoft.com/office/powerpoint/2010/main" val="2438968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with </a:t>
            </a:r>
            <a:r>
              <a:rPr lang="en-US" dirty="0" err="1"/>
              <a:t>Sextupoles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71601"/>
            <a:ext cx="7739385" cy="1761404"/>
          </a:xfrm>
        </p:spPr>
        <p:txBody>
          <a:bodyPr/>
          <a:lstStyle/>
          <a:p>
            <a:r>
              <a:rPr lang="en-US" dirty="0"/>
              <a:t>while </a:t>
            </a:r>
            <a:r>
              <a:rPr lang="en-US" dirty="0" err="1"/>
              <a:t>sextupoles</a:t>
            </a:r>
            <a:r>
              <a:rPr lang="en-US" dirty="0"/>
              <a:t> can correct chromatic focusing errors, they are </a:t>
            </a:r>
            <a:r>
              <a:rPr lang="en-US" b="1" dirty="0"/>
              <a:t>nonlinear elements</a:t>
            </a:r>
          </a:p>
          <a:p>
            <a:r>
              <a:rPr lang="en-US" dirty="0"/>
              <a:t>nonlinear elements </a:t>
            </a:r>
            <a:r>
              <a:rPr lang="en-US" b="1" dirty="0"/>
              <a:t>drive resonances and reduce the dynamic aperture</a:t>
            </a:r>
            <a:r>
              <a:rPr lang="en-US" dirty="0"/>
              <a:t> of a ring, which must be carefully optimized when designing a ring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29" y="3368991"/>
            <a:ext cx="2877991" cy="28779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08258" y="4976375"/>
            <a:ext cx="188344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phase space portrait with </a:t>
            </a:r>
            <a:r>
              <a:rPr lang="en-US" dirty="0" err="1">
                <a:sym typeface="Symbol" panose="05050102010706020507" pitchFamily="18" charset="2"/>
              </a:rPr>
              <a:t>sextupole</a:t>
            </a:r>
            <a:r>
              <a:rPr lang="en-US" dirty="0">
                <a:sym typeface="Symbol" panose="05050102010706020507" pitchFamily="18" charset="2"/>
              </a:rPr>
              <a:t> kick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5110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Next: Lattice Imperfections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200150" y="2451100"/>
            <a:ext cx="6743700" cy="776623"/>
          </a:xfrm>
        </p:spPr>
        <p:txBody>
          <a:bodyPr/>
          <a:lstStyle/>
          <a:p>
            <a:r>
              <a:rPr lang="en-GB" dirty="0"/>
              <a:t>closed orbit distortion</a:t>
            </a:r>
          </a:p>
          <a:p>
            <a:r>
              <a:rPr lang="en-GB" dirty="0"/>
              <a:t>gradient errors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0538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Closed</a:t>
            </a:r>
            <a:r>
              <a:rPr lang="de-DE" dirty="0"/>
              <a:t> Orbit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38</a:t>
            </a:fld>
            <a:endParaRPr lang="de-CH"/>
          </a:p>
        </p:txBody>
      </p:sp>
      <p:grpSp>
        <p:nvGrpSpPr>
          <p:cNvPr id="11" name="Gruppieren 10"/>
          <p:cNvGrpSpPr/>
          <p:nvPr/>
        </p:nvGrpSpPr>
        <p:grpSpPr>
          <a:xfrm>
            <a:off x="3598106" y="891068"/>
            <a:ext cx="5545894" cy="5545894"/>
            <a:chOff x="3598106" y="891068"/>
            <a:chExt cx="5545894" cy="554589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106" y="891068"/>
              <a:ext cx="5545894" cy="5545894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5951348" y="5460019"/>
              <a:ext cx="23609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ym typeface="Symbol" panose="05050102010706020507" pitchFamily="18" charset="2"/>
                </a:rPr>
                <a:t>[closed orbit – conceptual sketch]</a:t>
              </a: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7750569" y="1984564"/>
              <a:ext cx="387458" cy="300045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7265126" y="1542187"/>
              <a:ext cx="16221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ym typeface="Symbol" panose="05050102010706020507" pitchFamily="18" charset="2"/>
                </a:rPr>
                <a:t>the oscillating trajectory is not closed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50281" y="1460011"/>
            <a:ext cx="5038613" cy="10491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800" dirty="0"/>
              <a:t>The stable mean value around which the particles oscillate is called the </a:t>
            </a:r>
            <a:r>
              <a:rPr lang="en-GB" sz="1800" b="1" dirty="0">
                <a:solidFill>
                  <a:srgbClr val="009900"/>
                </a:solidFill>
              </a:rPr>
              <a:t>closed orbit</a:t>
            </a:r>
            <a:r>
              <a:rPr lang="en-GB" sz="1800" dirty="0"/>
              <a:t>. Every particle in the beam oscillates around the closed orbit.</a:t>
            </a:r>
            <a:endParaRPr lang="en-US" b="1" dirty="0">
              <a:sym typeface="Symbol" panose="05050102010706020507" pitchFamily="18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5358" y="3512636"/>
            <a:ext cx="3905347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in practice the </a:t>
            </a:r>
            <a:r>
              <a:rPr lang="en-US" b="1" dirty="0">
                <a:sym typeface="Symbol" panose="05050102010706020507" pitchFamily="18" charset="2"/>
              </a:rPr>
              <a:t>closed orbit </a:t>
            </a:r>
            <a:r>
              <a:rPr lang="en-US" dirty="0">
                <a:sym typeface="Symbol" panose="05050102010706020507" pitchFamily="18" charset="2"/>
              </a:rPr>
              <a:t>does not exactly follow the </a:t>
            </a:r>
            <a:r>
              <a:rPr lang="en-US" b="1" dirty="0">
                <a:sym typeface="Symbol" panose="05050102010706020507" pitchFamily="18" charset="2"/>
              </a:rPr>
              <a:t>design orbit</a:t>
            </a:r>
            <a:r>
              <a:rPr lang="en-US" dirty="0">
                <a:sym typeface="Symbol" panose="05050102010706020507" pitchFamily="18" charset="2"/>
              </a:rPr>
              <a:t>, but deviates due to small errors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closed orbit represents the beam center, </a:t>
            </a:r>
            <a:r>
              <a:rPr lang="en-US" b="1" dirty="0">
                <a:sym typeface="Symbol" panose="05050102010706020507" pitchFamily="18" charset="2"/>
              </a:rPr>
              <a:t>particles with nonzero actions oscillate around 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to assess practical implications and tolerances the effect of orbit distortions must be estimated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57713" y="6217851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15.2.3</a:t>
            </a:r>
          </a:p>
        </p:txBody>
      </p:sp>
    </p:spTree>
    <p:extLst>
      <p:ext uri="{BB962C8B-B14F-4D97-AF65-F5344CB8AC3E}">
        <p14:creationId xmlns:p14="http://schemas.microsoft.com/office/powerpoint/2010/main" val="3102099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closed orbit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CB26-BAF5-4B05-B144-6888C8927702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575" y="919414"/>
            <a:ext cx="8348225" cy="119376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 general expression of the </a:t>
            </a:r>
            <a:r>
              <a:rPr lang="en-GB" sz="1800" b="1" dirty="0">
                <a:solidFill>
                  <a:srgbClr val="CC3399"/>
                </a:solidFill>
              </a:rPr>
              <a:t>closed orbit </a:t>
            </a:r>
            <a:r>
              <a:rPr lang="en-GB" sz="1800" b="1" dirty="0" err="1">
                <a:solidFill>
                  <a:srgbClr val="CC3399"/>
                </a:solidFill>
              </a:rPr>
              <a:t>X</a:t>
            </a:r>
            <a:r>
              <a:rPr lang="en-GB" sz="1800" b="1" baseline="-25000" dirty="0" err="1">
                <a:solidFill>
                  <a:srgbClr val="CC3399"/>
                </a:solidFill>
              </a:rPr>
              <a:t>co</a:t>
            </a:r>
            <a:r>
              <a:rPr lang="en-GB" sz="1800" b="1" dirty="0">
                <a:solidFill>
                  <a:srgbClr val="CC3399"/>
                </a:solidFill>
              </a:rPr>
              <a:t>(s) </a:t>
            </a:r>
            <a:r>
              <a:rPr lang="en-GB" sz="1800" dirty="0"/>
              <a:t>in the presence of a </a:t>
            </a:r>
            <a:r>
              <a:rPr lang="en-GB" sz="1800" b="1" dirty="0">
                <a:solidFill>
                  <a:srgbClr val="0000FF"/>
                </a:solidFill>
              </a:rPr>
              <a:t>deflection </a:t>
            </a:r>
            <a:r>
              <a:rPr lang="en-GB" sz="1800" b="1" dirty="0">
                <a:solidFill>
                  <a:srgbClr val="0000FF"/>
                </a:solidFill>
                <a:latin typeface="Symbol" panose="05050102010706020507" pitchFamily="18" charset="2"/>
              </a:rPr>
              <a:t>q</a:t>
            </a:r>
            <a:r>
              <a:rPr lang="en-GB" sz="1800" dirty="0"/>
              <a:t> is: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64448" y="2968141"/>
            <a:ext cx="5051708" cy="2257231"/>
            <a:chOff x="2230934" y="3330781"/>
            <a:chExt cx="6735611" cy="300964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252788" y="4311650"/>
            <a:ext cx="5033962" cy="96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63480" imgH="469800" progId="Equation.3">
                    <p:embed/>
                  </p:oleObj>
                </mc:Choice>
                <mc:Fallback>
                  <p:oleObj name="Equation" r:id="rId2" imgW="2463480" imgH="4698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52788" y="4311650"/>
                          <a:ext cx="5033962" cy="960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285278" y="3599980"/>
              <a:ext cx="1408933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oscillating term</a:t>
              </a: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 bwMode="auto">
            <a:xfrm flipH="1">
              <a:off x="5769558" y="3938534"/>
              <a:ext cx="220187" cy="4889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056125" y="3330781"/>
              <a:ext cx="1910420" cy="553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kink at the location of the deflection</a:t>
              </a: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 bwMode="auto">
            <a:xfrm flipH="1">
              <a:off x="7257033" y="3884778"/>
              <a:ext cx="754303" cy="5427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213545" y="6001868"/>
              <a:ext cx="2143467" cy="33855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divergence for Q = n</a:t>
              </a: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 bwMode="auto">
            <a:xfrm flipV="1">
              <a:off x="5285278" y="5310847"/>
              <a:ext cx="925939" cy="691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230934" y="3559938"/>
              <a:ext cx="2060681" cy="553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amplitude modulated by the envelope </a:t>
              </a:r>
              <a:r>
                <a:rPr lang="en-GB" sz="1050" b="1" i="1" kern="0" dirty="0">
                  <a:latin typeface="Symbol" panose="05050102010706020507" pitchFamily="18" charset="2"/>
                </a:rPr>
                <a:t>b</a:t>
              </a:r>
              <a:endParaRPr lang="en-GB" sz="1050" b="1" i="1" kern="0" dirty="0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 bwMode="auto">
            <a:xfrm>
              <a:off x="3261275" y="4113936"/>
              <a:ext cx="1030341" cy="277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E721F3D-D7FB-0D5B-EA85-345BD6A0DBD0}"/>
              </a:ext>
            </a:extLst>
          </p:cNvPr>
          <p:cNvSpPr txBox="1"/>
          <p:nvPr/>
        </p:nvSpPr>
        <p:spPr>
          <a:xfrm>
            <a:off x="2300675" y="3885600"/>
            <a:ext cx="7727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CC3399"/>
                </a:solidFill>
              </a:rPr>
              <a:t>X</a:t>
            </a:r>
            <a:r>
              <a:rPr lang="en-GB" sz="1800" b="1" baseline="-25000" dirty="0" err="1">
                <a:solidFill>
                  <a:srgbClr val="CC3399"/>
                </a:solidFill>
              </a:rPr>
              <a:t>co</a:t>
            </a:r>
            <a:r>
              <a:rPr lang="en-GB" sz="1800" b="1" dirty="0">
                <a:solidFill>
                  <a:srgbClr val="CC3399"/>
                </a:solidFill>
              </a:rPr>
              <a:t>(s)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77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Space Ellipse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65941" y="1417499"/>
            <a:ext cx="4029854" cy="4189533"/>
            <a:chOff x="1599289" y="1927111"/>
            <a:chExt cx="4029854" cy="4189533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1599289" y="4127551"/>
              <a:ext cx="38397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3260510" y="2061954"/>
              <a:ext cx="0" cy="40546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 rot="18581337">
              <a:off x="1464498" y="3207685"/>
              <a:ext cx="3712245" cy="183972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Ellipse 8"/>
            <p:cNvSpPr/>
            <p:nvPr/>
          </p:nvSpPr>
          <p:spPr>
            <a:xfrm>
              <a:off x="4604128" y="3468163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11905" y="5573833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367309" y="3730461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622344" y="2932638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35938" y="3411301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768726" y="2747972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061954" y="3507406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59227" y="5708416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908957" y="1927111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17480" y="4189431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4469994" y="2901689"/>
            <a:ext cx="424412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GB" dirty="0">
                <a:sym typeface="Symbol" panose="05050102010706020507" pitchFamily="18" charset="2"/>
              </a:rPr>
              <a:t> = particle action (oscillation amplitude) 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olidFill>
                  <a:srgbClr val="C00000"/>
                </a:solidFill>
                <a:sym typeface="Symbol" panose="05050102010706020507" pitchFamily="18" charset="2"/>
              </a:rPr>
              <a:t>observing the coordinates of a particle at one location in a ring for consecutive turns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 x’ </a:t>
            </a:r>
            <a:r>
              <a:rPr lang="en-GB" dirty="0">
                <a:sym typeface="Symbol" panose="05050102010706020507" pitchFamily="18" charset="2"/>
              </a:rPr>
              <a:t>describe an ellipse in phase space when </a:t>
            </a:r>
            <a:r>
              <a:rPr lang="en-GB" i="1" dirty="0">
                <a:sym typeface="Symbol"/>
              </a:rPr>
              <a:t></a:t>
            </a:r>
            <a:r>
              <a:rPr lang="en-GB" dirty="0">
                <a:sym typeface="Symbol"/>
              </a:rPr>
              <a:t> is varied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cs typeface="Times New Roman" panose="02020603050405020304" pitchFamily="18" charset="0"/>
                <a:sym typeface="Symbol"/>
              </a:rPr>
              <a:t>example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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ym typeface="Symbol"/>
              </a:rPr>
              <a:t> 0.37×2 phase advance per turn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21" name="Grafik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4" y="1256072"/>
            <a:ext cx="3766856" cy="1351620"/>
          </a:xfrm>
          <a:prstGeom prst="rect">
            <a:avLst/>
          </a:prstGeom>
        </p:spPr>
      </p:pic>
      <p:sp>
        <p:nvSpPr>
          <p:cNvPr id="3" name="Bogen 2"/>
          <p:cNvSpPr/>
          <p:nvPr/>
        </p:nvSpPr>
        <p:spPr>
          <a:xfrm rot="2237949">
            <a:off x="1418002" y="2089910"/>
            <a:ext cx="1458106" cy="2729393"/>
          </a:xfrm>
          <a:prstGeom prst="arc">
            <a:avLst>
              <a:gd name="adj1" fmla="val 10897102"/>
              <a:gd name="adj2" fmla="val 18162503"/>
            </a:avLst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</a:t>
            </a:fld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24785" y="6247947"/>
            <a:ext cx="70280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see</a:t>
            </a:r>
            <a:r>
              <a:rPr lang="de-DE" dirty="0">
                <a:sym typeface="Symbol" panose="05050102010706020507" pitchFamily="18" charset="2"/>
              </a:rPr>
              <a:t> also </a:t>
            </a:r>
            <a:r>
              <a:rPr lang="de-DE" dirty="0" err="1">
                <a:sym typeface="Symbol" panose="05050102010706020507" pitchFamily="18" charset="2"/>
              </a:rPr>
              <a:t>Schmüser</a:t>
            </a:r>
            <a:r>
              <a:rPr lang="de-DE" dirty="0">
                <a:sym typeface="Symbol" panose="05050102010706020507" pitchFamily="18" charset="2"/>
              </a:rPr>
              <a:t>/</a:t>
            </a:r>
            <a:r>
              <a:rPr lang="de-DE" dirty="0" err="1">
                <a:sym typeface="Symbol" panose="05050102010706020507" pitchFamily="18" charset="2"/>
              </a:rPr>
              <a:t>Rossbach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sect</a:t>
            </a:r>
            <a:r>
              <a:rPr lang="de-DE" dirty="0">
                <a:sym typeface="Symbol" panose="05050102010706020507" pitchFamily="18" charset="2"/>
              </a:rPr>
              <a:t>. 4.3/4.4, Wiedemann </a:t>
            </a:r>
            <a:r>
              <a:rPr lang="de-DE" dirty="0" err="1">
                <a:sym typeface="Symbol" panose="05050102010706020507" pitchFamily="18" charset="2"/>
              </a:rPr>
              <a:t>chap</a:t>
            </a:r>
            <a:r>
              <a:rPr lang="de-DE" dirty="0">
                <a:sym typeface="Symbol" panose="05050102010706020507" pitchFamily="18" charset="2"/>
              </a:rPr>
              <a:t>. 8.1.2</a:t>
            </a:r>
            <a:endParaRPr lang="de-CH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4573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Unintended deflection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CB26-BAF5-4B05-B144-6888C8927702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4296" y="1067102"/>
            <a:ext cx="8714678" cy="1302110"/>
          </a:xfrm>
        </p:spPr>
        <p:txBody>
          <a:bodyPr>
            <a:normAutofit/>
          </a:bodyPr>
          <a:lstStyle/>
          <a:p>
            <a:r>
              <a:rPr lang="en-GB" sz="1800" dirty="0"/>
              <a:t>The first source is a </a:t>
            </a:r>
            <a:r>
              <a:rPr lang="en-GB" sz="1800" dirty="0">
                <a:solidFill>
                  <a:srgbClr val="FF0000"/>
                </a:solidFill>
              </a:rPr>
              <a:t>field error </a:t>
            </a:r>
            <a:r>
              <a:rPr lang="en-GB" sz="1800" dirty="0"/>
              <a:t>(deflection error) of a </a:t>
            </a:r>
            <a:r>
              <a:rPr lang="en-GB" sz="1800" u="sng" dirty="0"/>
              <a:t>dipole magnet</a:t>
            </a:r>
            <a:r>
              <a:rPr lang="en-GB" sz="1800" dirty="0"/>
              <a:t>.</a:t>
            </a:r>
          </a:p>
          <a:p>
            <a:r>
              <a:rPr lang="en-GB" sz="1800" dirty="0"/>
              <a:t>This can be due to an </a:t>
            </a:r>
            <a:r>
              <a:rPr lang="en-GB" sz="1800" b="1" dirty="0">
                <a:solidFill>
                  <a:srgbClr val="FF0000"/>
                </a:solidFill>
              </a:rPr>
              <a:t>error</a:t>
            </a:r>
            <a:r>
              <a:rPr lang="en-GB" sz="1800" dirty="0"/>
              <a:t> in the </a:t>
            </a:r>
            <a:r>
              <a:rPr lang="en-GB" sz="1800" b="1" dirty="0">
                <a:solidFill>
                  <a:srgbClr val="FF0000"/>
                </a:solidFill>
              </a:rPr>
              <a:t>magnet current </a:t>
            </a:r>
            <a:r>
              <a:rPr lang="en-GB" sz="1800" dirty="0"/>
              <a:t>or in the </a:t>
            </a:r>
            <a:r>
              <a:rPr lang="en-GB" sz="1800" b="1" dirty="0">
                <a:solidFill>
                  <a:srgbClr val="FF0000"/>
                </a:solidFill>
              </a:rPr>
              <a:t>calibration table </a:t>
            </a:r>
            <a:r>
              <a:rPr lang="en-GB" sz="1800" dirty="0"/>
              <a:t>(measurement accuracy </a:t>
            </a:r>
            <a:r>
              <a:rPr lang="en-GB" sz="1800" dirty="0" err="1"/>
              <a:t>etc</a:t>
            </a:r>
            <a:r>
              <a:rPr lang="en-GB" sz="1800" dirty="0"/>
              <a:t>).</a:t>
            </a:r>
          </a:p>
          <a:p>
            <a:pPr lvl="1"/>
            <a:r>
              <a:rPr lang="en-GB" sz="1800" dirty="0"/>
              <a:t>The imperfect dipole can be expressed as a perfect one + a small error.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13102" y="2577049"/>
            <a:ext cx="5739095" cy="1199068"/>
            <a:chOff x="893469" y="2293065"/>
            <a:chExt cx="7652126" cy="1598757"/>
          </a:xfrm>
        </p:grpSpPr>
        <p:grpSp>
          <p:nvGrpSpPr>
            <p:cNvPr id="69" name="Group 68"/>
            <p:cNvGrpSpPr/>
            <p:nvPr/>
          </p:nvGrpSpPr>
          <p:grpSpPr>
            <a:xfrm>
              <a:off x="893469" y="2655205"/>
              <a:ext cx="1736435" cy="1221654"/>
              <a:chOff x="876910" y="2699305"/>
              <a:chExt cx="1736435" cy="122165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76910" y="2699305"/>
                <a:ext cx="1736435" cy="1152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876910" y="3813050"/>
                <a:ext cx="1736435" cy="1079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1576410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169162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80684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1922055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203727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2152485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26770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2382915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249813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100033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1115550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123076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1345980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146119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3782054" y="2655205"/>
              <a:ext cx="1736435" cy="1221654"/>
              <a:chOff x="800100" y="2852925"/>
              <a:chExt cx="1736435" cy="1221654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800100" y="2852925"/>
                <a:ext cx="1736435" cy="1152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800100" y="3966670"/>
                <a:ext cx="1736435" cy="1079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92352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1038740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115395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1269170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38438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1499600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161481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173003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1845245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196046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2075675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219089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2306105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242132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1" name="Group 70"/>
            <p:cNvGrpSpPr/>
            <p:nvPr/>
          </p:nvGrpSpPr>
          <p:grpSpPr>
            <a:xfrm>
              <a:off x="6809160" y="2655205"/>
              <a:ext cx="1736435" cy="1221654"/>
              <a:chOff x="6792601" y="2699305"/>
              <a:chExt cx="1736435" cy="122165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6792601" y="2699305"/>
                <a:ext cx="1736435" cy="1152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6792601" y="3813050"/>
                <a:ext cx="1736435" cy="1079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916026" y="3198570"/>
                <a:ext cx="1497795" cy="180998"/>
                <a:chOff x="6916026" y="2951530"/>
                <a:chExt cx="1497795" cy="180998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 bwMode="auto">
                <a:xfrm>
                  <a:off x="691602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 bwMode="auto">
                <a:xfrm>
                  <a:off x="7031241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>
                  <a:off x="714645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>
                  <a:off x="7261671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0" name="Straight Arrow Connector 49"/>
                <p:cNvCxnSpPr/>
                <p:nvPr/>
              </p:nvCxnSpPr>
              <p:spPr bwMode="auto">
                <a:xfrm>
                  <a:off x="737688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1" name="Straight Arrow Connector 50"/>
                <p:cNvCxnSpPr/>
                <p:nvPr/>
              </p:nvCxnSpPr>
              <p:spPr bwMode="auto">
                <a:xfrm>
                  <a:off x="7492101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2" name="Straight Arrow Connector 51"/>
                <p:cNvCxnSpPr/>
                <p:nvPr/>
              </p:nvCxnSpPr>
              <p:spPr bwMode="auto">
                <a:xfrm>
                  <a:off x="760731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3" name="Straight Arrow Connector 52"/>
                <p:cNvCxnSpPr/>
                <p:nvPr/>
              </p:nvCxnSpPr>
              <p:spPr bwMode="auto">
                <a:xfrm>
                  <a:off x="7722531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4" name="Straight Arrow Connector 53"/>
                <p:cNvCxnSpPr/>
                <p:nvPr/>
              </p:nvCxnSpPr>
              <p:spPr bwMode="auto">
                <a:xfrm>
                  <a:off x="7837746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>
                  <a:off x="7952961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>
                  <a:off x="8068176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7" name="Straight Arrow Connector 56"/>
                <p:cNvCxnSpPr/>
                <p:nvPr/>
              </p:nvCxnSpPr>
              <p:spPr bwMode="auto">
                <a:xfrm>
                  <a:off x="8183391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8" name="Straight Arrow Connector 57"/>
                <p:cNvCxnSpPr/>
                <p:nvPr/>
              </p:nvCxnSpPr>
              <p:spPr bwMode="auto">
                <a:xfrm>
                  <a:off x="8298606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9" name="Straight Arrow Connector 58"/>
                <p:cNvCxnSpPr/>
                <p:nvPr/>
              </p:nvCxnSpPr>
              <p:spPr bwMode="auto">
                <a:xfrm>
                  <a:off x="8413821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sp>
          <p:nvSpPr>
            <p:cNvPr id="62" name="TextBox 61"/>
            <p:cNvSpPr txBox="1"/>
            <p:nvPr/>
          </p:nvSpPr>
          <p:spPr>
            <a:xfrm>
              <a:off x="2894167" y="2622576"/>
              <a:ext cx="705749" cy="123110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5400" kern="0" dirty="0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47355" y="2660716"/>
              <a:ext cx="705749" cy="123110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5400" kern="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48084" y="2293065"/>
              <a:ext cx="1156727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200" b="1" i="1" kern="0" dirty="0">
                  <a:solidFill>
                    <a:srgbClr val="CC3399"/>
                  </a:solidFill>
                </a:rPr>
                <a:t>real dipole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00459" y="2307481"/>
              <a:ext cx="124435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200" b="1" i="1" kern="0" dirty="0">
                  <a:solidFill>
                    <a:srgbClr val="CC3399"/>
                  </a:solidFill>
                </a:rPr>
                <a:t>ideal dipole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95028" y="2307481"/>
              <a:ext cx="1755181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200" b="1" i="1" kern="0" dirty="0">
                  <a:solidFill>
                    <a:srgbClr val="CC3399"/>
                  </a:solidFill>
                </a:rPr>
                <a:t>small dipole error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4297" y="3989708"/>
            <a:ext cx="8714678" cy="1820074"/>
            <a:chOff x="-1171606" y="4176609"/>
            <a:chExt cx="11619571" cy="2426765"/>
          </a:xfrm>
        </p:grpSpPr>
        <p:sp>
          <p:nvSpPr>
            <p:cNvPr id="131" name="Content Placeholder 5"/>
            <p:cNvSpPr txBox="1">
              <a:spLocks/>
            </p:cNvSpPr>
            <p:nvPr/>
          </p:nvSpPr>
          <p:spPr bwMode="auto">
            <a:xfrm>
              <a:off x="-1171606" y="4176609"/>
              <a:ext cx="11619571" cy="6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sz="1800" kern="0" dirty="0"/>
                <a:t>A small </a:t>
              </a:r>
              <a:r>
                <a:rPr lang="en-GB" sz="1800" kern="0" dirty="0">
                  <a:solidFill>
                    <a:srgbClr val="FF0000"/>
                  </a:solidFill>
                </a:rPr>
                <a:t>rotation</a:t>
              </a:r>
              <a:r>
                <a:rPr lang="en-GB" sz="1800" kern="0" dirty="0"/>
                <a:t> (</a:t>
              </a:r>
              <a:r>
                <a:rPr lang="en-GB" sz="1800" kern="0" dirty="0">
                  <a:solidFill>
                    <a:srgbClr val="FF0000"/>
                  </a:solidFill>
                </a:rPr>
                <a:t>misalignment</a:t>
              </a:r>
              <a:r>
                <a:rPr lang="en-GB" sz="1800" kern="0" dirty="0"/>
                <a:t>) of a </a:t>
              </a:r>
              <a:r>
                <a:rPr lang="en-GB" sz="1800" u="sng" kern="0" dirty="0"/>
                <a:t>dipole magnet</a:t>
              </a:r>
              <a:r>
                <a:rPr lang="en-GB" sz="1800" kern="0" dirty="0"/>
                <a:t> has the same effect, but in the other plane.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 rot="21063835">
              <a:off x="904673" y="5294390"/>
              <a:ext cx="1736435" cy="1221654"/>
              <a:chOff x="876910" y="2699305"/>
              <a:chExt cx="1736435" cy="1221654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876910" y="2699305"/>
                <a:ext cx="1736435" cy="1152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876910" y="3813050"/>
                <a:ext cx="1736435" cy="1079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 bwMode="auto">
              <a:xfrm>
                <a:off x="1576410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169162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180684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1922055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9" name="Straight Arrow Connector 138"/>
              <p:cNvCxnSpPr/>
              <p:nvPr/>
            </p:nvCxnSpPr>
            <p:spPr bwMode="auto">
              <a:xfrm>
                <a:off x="203727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152485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1" name="Straight Arrow Connector 140"/>
              <p:cNvCxnSpPr/>
              <p:nvPr/>
            </p:nvCxnSpPr>
            <p:spPr bwMode="auto">
              <a:xfrm>
                <a:off x="226770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2382915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3" name="Straight Arrow Connector 142"/>
              <p:cNvCxnSpPr/>
              <p:nvPr/>
            </p:nvCxnSpPr>
            <p:spPr bwMode="auto">
              <a:xfrm>
                <a:off x="2498130" y="2892328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4" name="Straight Arrow Connector 143"/>
              <p:cNvCxnSpPr/>
              <p:nvPr/>
            </p:nvCxnSpPr>
            <p:spPr bwMode="auto">
              <a:xfrm>
                <a:off x="100033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5" name="Straight Arrow Connector 144"/>
              <p:cNvCxnSpPr/>
              <p:nvPr/>
            </p:nvCxnSpPr>
            <p:spPr bwMode="auto">
              <a:xfrm>
                <a:off x="1115550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6" name="Straight Arrow Connector 145"/>
              <p:cNvCxnSpPr/>
              <p:nvPr/>
            </p:nvCxnSpPr>
            <p:spPr bwMode="auto">
              <a:xfrm>
                <a:off x="123076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7" name="Straight Arrow Connector 146"/>
              <p:cNvCxnSpPr/>
              <p:nvPr/>
            </p:nvCxnSpPr>
            <p:spPr bwMode="auto">
              <a:xfrm>
                <a:off x="1345980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1461195" y="2891330"/>
                <a:ext cx="0" cy="864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49" name="Group 148"/>
            <p:cNvGrpSpPr/>
            <p:nvPr/>
          </p:nvGrpSpPr>
          <p:grpSpPr>
            <a:xfrm>
              <a:off x="3728551" y="5293120"/>
              <a:ext cx="1736435" cy="1221654"/>
              <a:chOff x="800100" y="2852925"/>
              <a:chExt cx="1736435" cy="1221654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800100" y="2852925"/>
                <a:ext cx="1736435" cy="1152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800100" y="3966670"/>
                <a:ext cx="1736435" cy="1079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cxnSp>
            <p:nvCxnSpPr>
              <p:cNvPr id="152" name="Straight Arrow Connector 151"/>
              <p:cNvCxnSpPr/>
              <p:nvPr/>
            </p:nvCxnSpPr>
            <p:spPr bwMode="auto">
              <a:xfrm>
                <a:off x="92352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3" name="Straight Arrow Connector 152"/>
              <p:cNvCxnSpPr/>
              <p:nvPr/>
            </p:nvCxnSpPr>
            <p:spPr bwMode="auto">
              <a:xfrm>
                <a:off x="1038740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4" name="Straight Arrow Connector 153"/>
              <p:cNvCxnSpPr/>
              <p:nvPr/>
            </p:nvCxnSpPr>
            <p:spPr bwMode="auto">
              <a:xfrm>
                <a:off x="115395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 bwMode="auto">
              <a:xfrm>
                <a:off x="1269170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6" name="Straight Arrow Connector 155"/>
              <p:cNvCxnSpPr/>
              <p:nvPr/>
            </p:nvCxnSpPr>
            <p:spPr bwMode="auto">
              <a:xfrm>
                <a:off x="138438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7" name="Straight Arrow Connector 156"/>
              <p:cNvCxnSpPr/>
              <p:nvPr/>
            </p:nvCxnSpPr>
            <p:spPr bwMode="auto">
              <a:xfrm>
                <a:off x="1499600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 bwMode="auto">
              <a:xfrm>
                <a:off x="1614815" y="3105150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 bwMode="auto">
              <a:xfrm>
                <a:off x="173003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0" name="Straight Arrow Connector 159"/>
              <p:cNvCxnSpPr/>
              <p:nvPr/>
            </p:nvCxnSpPr>
            <p:spPr bwMode="auto">
              <a:xfrm>
                <a:off x="1845245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1" name="Straight Arrow Connector 160"/>
              <p:cNvCxnSpPr/>
              <p:nvPr/>
            </p:nvCxnSpPr>
            <p:spPr bwMode="auto">
              <a:xfrm>
                <a:off x="196046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2" name="Straight Arrow Connector 161"/>
              <p:cNvCxnSpPr/>
              <p:nvPr/>
            </p:nvCxnSpPr>
            <p:spPr bwMode="auto">
              <a:xfrm>
                <a:off x="2075675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3" name="Straight Arrow Connector 162"/>
              <p:cNvCxnSpPr/>
              <p:nvPr/>
            </p:nvCxnSpPr>
            <p:spPr bwMode="auto">
              <a:xfrm>
                <a:off x="219089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>
                <a:off x="2306105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5" name="Straight Arrow Connector 164"/>
              <p:cNvCxnSpPr/>
              <p:nvPr/>
            </p:nvCxnSpPr>
            <p:spPr bwMode="auto">
              <a:xfrm>
                <a:off x="2421320" y="3106148"/>
                <a:ext cx="0" cy="706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66" name="Group 165"/>
            <p:cNvGrpSpPr/>
            <p:nvPr/>
          </p:nvGrpSpPr>
          <p:grpSpPr>
            <a:xfrm rot="16200000">
              <a:off x="6953038" y="5311062"/>
              <a:ext cx="1342884" cy="1241740"/>
              <a:chOff x="6792602" y="2699306"/>
              <a:chExt cx="1342884" cy="1241740"/>
            </a:xfrm>
          </p:grpSpPr>
          <p:sp>
            <p:nvSpPr>
              <p:cNvPr id="167" name="Rectangle 166"/>
              <p:cNvSpPr/>
              <p:nvPr/>
            </p:nvSpPr>
            <p:spPr bwMode="auto">
              <a:xfrm>
                <a:off x="6792602" y="2699306"/>
                <a:ext cx="1342882" cy="13224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6792603" y="3813049"/>
                <a:ext cx="1342883" cy="12799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6916026" y="3198570"/>
                <a:ext cx="921720" cy="180998"/>
                <a:chOff x="6916026" y="2951530"/>
                <a:chExt cx="921720" cy="180998"/>
              </a:xfrm>
            </p:grpSpPr>
            <p:cxnSp>
              <p:nvCxnSpPr>
                <p:cNvPr id="170" name="Straight Arrow Connector 169"/>
                <p:cNvCxnSpPr/>
                <p:nvPr/>
              </p:nvCxnSpPr>
              <p:spPr bwMode="auto">
                <a:xfrm>
                  <a:off x="691602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1" name="Straight Arrow Connector 170"/>
                <p:cNvCxnSpPr/>
                <p:nvPr/>
              </p:nvCxnSpPr>
              <p:spPr bwMode="auto">
                <a:xfrm>
                  <a:off x="7031241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2" name="Straight Arrow Connector 171"/>
                <p:cNvCxnSpPr/>
                <p:nvPr/>
              </p:nvCxnSpPr>
              <p:spPr bwMode="auto">
                <a:xfrm>
                  <a:off x="714645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3" name="Straight Arrow Connector 172"/>
                <p:cNvCxnSpPr/>
                <p:nvPr/>
              </p:nvCxnSpPr>
              <p:spPr bwMode="auto">
                <a:xfrm>
                  <a:off x="7261671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4" name="Straight Arrow Connector 173"/>
                <p:cNvCxnSpPr/>
                <p:nvPr/>
              </p:nvCxnSpPr>
              <p:spPr bwMode="auto">
                <a:xfrm>
                  <a:off x="737688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5" name="Straight Arrow Connector 174"/>
                <p:cNvCxnSpPr/>
                <p:nvPr/>
              </p:nvCxnSpPr>
              <p:spPr bwMode="auto">
                <a:xfrm>
                  <a:off x="7492101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6" name="Straight Arrow Connector 175"/>
                <p:cNvCxnSpPr/>
                <p:nvPr/>
              </p:nvCxnSpPr>
              <p:spPr bwMode="auto">
                <a:xfrm>
                  <a:off x="7607316" y="2951530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7" name="Straight Arrow Connector 176"/>
                <p:cNvCxnSpPr/>
                <p:nvPr/>
              </p:nvCxnSpPr>
              <p:spPr bwMode="auto">
                <a:xfrm>
                  <a:off x="7722531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8" name="Straight Arrow Connector 177"/>
                <p:cNvCxnSpPr/>
                <p:nvPr/>
              </p:nvCxnSpPr>
              <p:spPr bwMode="auto">
                <a:xfrm>
                  <a:off x="7837746" y="2952528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sp>
          <p:nvSpPr>
            <p:cNvPr id="184" name="TextBox 183"/>
            <p:cNvSpPr txBox="1"/>
            <p:nvPr/>
          </p:nvSpPr>
          <p:spPr>
            <a:xfrm>
              <a:off x="2840664" y="5260490"/>
              <a:ext cx="705749" cy="123110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5400" kern="0" dirty="0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793852" y="5298632"/>
              <a:ext cx="705749" cy="123110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5400" kern="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907814" y="4876624"/>
              <a:ext cx="1156727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200" b="1" i="1" kern="0" dirty="0">
                  <a:solidFill>
                    <a:srgbClr val="CC3399"/>
                  </a:solidFill>
                </a:rPr>
                <a:t>real dipole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52272" y="4945396"/>
              <a:ext cx="124435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200" b="1" i="1" kern="0" dirty="0">
                  <a:solidFill>
                    <a:srgbClr val="CC3399"/>
                  </a:solidFill>
                </a:rPr>
                <a:t>ideal dipole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618219" y="4817116"/>
              <a:ext cx="1755181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200" b="1" i="1" kern="0" dirty="0">
                  <a:solidFill>
                    <a:srgbClr val="CC3399"/>
                  </a:solidFill>
                </a:rPr>
                <a:t>small dipole 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Unintended deflection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CB26-BAF5-4B05-B144-6888C8927702}" type="slidenum">
              <a:rPr lang="en-US" altLang="en-US" smtClean="0"/>
              <a:pPr/>
              <a:t>41</a:t>
            </a:fld>
            <a:endParaRPr lang="en-US" alt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559460" y="3716550"/>
            <a:ext cx="1302326" cy="916241"/>
            <a:chOff x="6792601" y="2699305"/>
            <a:chExt cx="1736435" cy="122165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92601" y="2699305"/>
              <a:ext cx="1736435" cy="1152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92601" y="3813050"/>
              <a:ext cx="1736435" cy="1079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916026" y="3198570"/>
              <a:ext cx="1497795" cy="180998"/>
              <a:chOff x="6916026" y="2951530"/>
              <a:chExt cx="1497795" cy="180998"/>
            </a:xfrm>
          </p:grpSpPr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6916026" y="2951530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7031241" y="2951530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7146456" y="2951530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7261671" y="2951530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7376886" y="2951530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7492101" y="2951530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7607316" y="2951530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7722531" y="2952528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>
                <a:off x="7837746" y="2952528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7952961" y="2952528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8068176" y="2952528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8183391" y="2952528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8298606" y="2952528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8413821" y="2952528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62" name="TextBox 61"/>
          <p:cNvSpPr txBox="1"/>
          <p:nvPr/>
        </p:nvSpPr>
        <p:spPr>
          <a:xfrm>
            <a:off x="3478104" y="3700404"/>
            <a:ext cx="529312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5400" kern="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3385" y="3729432"/>
            <a:ext cx="529312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5400" kern="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772321" y="2849779"/>
            <a:ext cx="1210588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200" b="1" i="1" kern="0" dirty="0">
                <a:solidFill>
                  <a:srgbClr val="CC3399"/>
                </a:solidFill>
              </a:rPr>
              <a:t>real quadrupole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46125" y="2823770"/>
            <a:ext cx="1276311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200" b="1" i="1" kern="0" dirty="0">
                <a:solidFill>
                  <a:srgbClr val="CC3399"/>
                </a:solidFill>
              </a:rPr>
              <a:t>ideal quadrupole</a:t>
            </a:r>
          </a:p>
        </p:txBody>
      </p:sp>
      <p:sp>
        <p:nvSpPr>
          <p:cNvPr id="75" name="Content Placeholder 5"/>
          <p:cNvSpPr txBox="1">
            <a:spLocks/>
          </p:cNvSpPr>
          <p:nvPr/>
        </p:nvSpPr>
        <p:spPr bwMode="auto">
          <a:xfrm>
            <a:off x="511801" y="1562045"/>
            <a:ext cx="7833491" cy="77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/>
              <a:t>The second source is a </a:t>
            </a:r>
            <a:r>
              <a:rPr lang="en-GB" sz="1800" kern="0" dirty="0">
                <a:solidFill>
                  <a:srgbClr val="FF0000"/>
                </a:solidFill>
              </a:rPr>
              <a:t>misalignment</a:t>
            </a:r>
            <a:r>
              <a:rPr lang="en-GB" sz="1800" kern="0" dirty="0"/>
              <a:t> of a </a:t>
            </a:r>
            <a:r>
              <a:rPr lang="en-GB" sz="1800" u="sng" kern="0" dirty="0"/>
              <a:t>quadrupole</a:t>
            </a:r>
            <a:r>
              <a:rPr lang="en-GB" sz="1800" kern="0" dirty="0"/>
              <a:t> magnet.</a:t>
            </a:r>
          </a:p>
          <a:p>
            <a:pPr lvl="1"/>
            <a:r>
              <a:rPr lang="en-GB" kern="0" dirty="0"/>
              <a:t>The misaligned quadrupole can be represented as a perfectly aligned quadrupole plus a small deflection.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452309" y="3441679"/>
            <a:ext cx="131638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200" b="1" i="1" kern="0" dirty="0">
                <a:solidFill>
                  <a:srgbClr val="CC3399"/>
                </a:solidFill>
              </a:rPr>
              <a:t>small dipole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3509" y="5157429"/>
            <a:ext cx="1367081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050" i="1" kern="0" dirty="0">
                <a:solidFill>
                  <a:srgbClr val="0000FF"/>
                </a:solidFill>
              </a:rPr>
              <a:t>No magnetic field on the beam axis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720429" y="5128319"/>
            <a:ext cx="1541505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050" i="1" kern="0" dirty="0">
                <a:solidFill>
                  <a:srgbClr val="0000FF"/>
                </a:solidFill>
              </a:rPr>
              <a:t>Non-zero magnetic field on the beam axis !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34" y="3341201"/>
            <a:ext cx="1704281" cy="164320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796" y="3341200"/>
            <a:ext cx="1694767" cy="16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51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Effect of a deflection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CB26-BAF5-4B05-B144-6888C8927702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334" y="1299378"/>
            <a:ext cx="3470369" cy="844825"/>
          </a:xfrm>
        </p:spPr>
        <p:txBody>
          <a:bodyPr>
            <a:noAutofit/>
          </a:bodyPr>
          <a:lstStyle/>
          <a:p>
            <a:r>
              <a:rPr lang="en-GB" sz="1800" dirty="0"/>
              <a:t>We set the machine tune to an integer value:</a:t>
            </a:r>
          </a:p>
          <a:p>
            <a:pPr lvl="1"/>
            <a:r>
              <a:rPr lang="en-GB" sz="1800" dirty="0"/>
              <a:t>Q = n </a:t>
            </a:r>
            <a:r>
              <a:rPr lang="en-GB" sz="1800" dirty="0">
                <a:sym typeface="Symbol" panose="05050102010706020507" pitchFamily="18" charset="2"/>
              </a:rPr>
              <a:t>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09" y="1689301"/>
            <a:ext cx="2737658" cy="1074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0421" y="2123120"/>
            <a:ext cx="712054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050" b="1" i="1" kern="0" dirty="0"/>
              <a:t>Turn no 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75110" y="2439673"/>
            <a:ext cx="3578640" cy="1074668"/>
            <a:chOff x="576146" y="2109898"/>
            <a:chExt cx="4771520" cy="14328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6" y="2109898"/>
              <a:ext cx="3650210" cy="14328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98261" y="2672064"/>
              <a:ext cx="949405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Turn no 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78235" y="3361395"/>
            <a:ext cx="3561801" cy="1073441"/>
            <a:chOff x="580313" y="3338858"/>
            <a:chExt cx="4749067" cy="14312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" y="3338858"/>
              <a:ext cx="3646042" cy="14312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79975" y="3913313"/>
              <a:ext cx="949405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Turn no 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5110" y="4513545"/>
            <a:ext cx="3564927" cy="1074668"/>
            <a:chOff x="576145" y="4875058"/>
            <a:chExt cx="4753236" cy="14328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5" y="4875058"/>
              <a:ext cx="3650210" cy="14328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79976" y="5387118"/>
              <a:ext cx="949405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Turn no 4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12331" y="1474795"/>
            <a:ext cx="84510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200" b="1" kern="0" dirty="0">
                <a:solidFill>
                  <a:srgbClr val="00B050"/>
                </a:solidFill>
              </a:rPr>
              <a:t>Deflection</a:t>
            </a:r>
          </a:p>
        </p:txBody>
      </p:sp>
      <p:cxnSp>
        <p:nvCxnSpPr>
          <p:cNvPr id="21" name="Straight Arrow Connector 20"/>
          <p:cNvCxnSpPr>
            <a:stCxn id="7" idx="0"/>
          </p:cNvCxnSpPr>
          <p:nvPr/>
        </p:nvCxnSpPr>
        <p:spPr bwMode="auto">
          <a:xfrm flipH="1">
            <a:off x="2943939" y="1689303"/>
            <a:ext cx="1" cy="3994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75109" y="2088787"/>
            <a:ext cx="5246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387836" y="1822393"/>
            <a:ext cx="841897" cy="21929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825" kern="0" dirty="0"/>
              <a:t>Beam direction</a:t>
            </a:r>
          </a:p>
        </p:txBody>
      </p:sp>
      <p:sp>
        <p:nvSpPr>
          <p:cNvPr id="25" name="Content Placeholder 5"/>
          <p:cNvSpPr txBox="1">
            <a:spLocks/>
          </p:cNvSpPr>
          <p:nvPr/>
        </p:nvSpPr>
        <p:spPr bwMode="auto">
          <a:xfrm>
            <a:off x="5487384" y="2377036"/>
            <a:ext cx="3263822" cy="14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/>
              <a:t>When the tune is an integer number, </a:t>
            </a:r>
            <a:r>
              <a:rPr lang="en-GB" sz="1800" b="1" kern="0" dirty="0">
                <a:solidFill>
                  <a:srgbClr val="FF0000"/>
                </a:solidFill>
              </a:rPr>
              <a:t>the deflections add up on every turn </a:t>
            </a:r>
            <a:r>
              <a:rPr lang="en-GB" sz="1800" kern="0" dirty="0"/>
              <a:t>!</a:t>
            </a:r>
          </a:p>
          <a:p>
            <a:pPr lvl="1"/>
            <a:r>
              <a:rPr lang="en-GB" kern="0" dirty="0"/>
              <a:t>The amplitudes diverge, the particles do not stay within the accelerator vacuum chamber.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7688B-B261-8272-04DB-16029DF531D8}"/>
              </a:ext>
            </a:extLst>
          </p:cNvPr>
          <p:cNvSpPr txBox="1"/>
          <p:nvPr/>
        </p:nvSpPr>
        <p:spPr>
          <a:xfrm>
            <a:off x="672491" y="2174776"/>
            <a:ext cx="7727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CC3399"/>
                </a:solidFill>
              </a:rPr>
              <a:t>X</a:t>
            </a:r>
            <a:r>
              <a:rPr lang="en-GB" sz="1800" b="1" baseline="-25000" dirty="0" err="1">
                <a:solidFill>
                  <a:srgbClr val="CC3399"/>
                </a:solidFill>
              </a:rPr>
              <a:t>co</a:t>
            </a:r>
            <a:r>
              <a:rPr lang="en-GB" sz="1800" b="1" dirty="0">
                <a:solidFill>
                  <a:srgbClr val="CC3399"/>
                </a:solidFill>
              </a:rPr>
              <a:t>(s)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146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Effect of a deflection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CB26-BAF5-4B05-B144-6888C8927702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24922" y="1958143"/>
            <a:ext cx="3540948" cy="844825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We set the machine tune to a half integer value:</a:t>
            </a:r>
          </a:p>
          <a:p>
            <a:pPr lvl="1"/>
            <a:r>
              <a:rPr lang="en-GB" sz="1800" dirty="0"/>
              <a:t>Q = n+0.5, n </a:t>
            </a:r>
            <a:r>
              <a:rPr lang="en-GB" sz="1800" dirty="0">
                <a:sym typeface="Symbol" panose="05050102010706020507" pitchFamily="18" charset="2"/>
              </a:rPr>
              <a:t>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09" y="1689301"/>
            <a:ext cx="2737658" cy="1074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0421" y="2123120"/>
            <a:ext cx="712054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050" b="1" i="1" kern="0" dirty="0"/>
              <a:t>Turn no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2331" y="1474795"/>
            <a:ext cx="84510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1200" b="1" kern="0" dirty="0">
                <a:solidFill>
                  <a:srgbClr val="00B050"/>
                </a:solidFill>
              </a:rPr>
              <a:t>Deflection</a:t>
            </a:r>
          </a:p>
        </p:txBody>
      </p:sp>
      <p:cxnSp>
        <p:nvCxnSpPr>
          <p:cNvPr id="21" name="Straight Arrow Connector 20"/>
          <p:cNvCxnSpPr>
            <a:stCxn id="7" idx="0"/>
          </p:cNvCxnSpPr>
          <p:nvPr/>
        </p:nvCxnSpPr>
        <p:spPr bwMode="auto">
          <a:xfrm flipH="1">
            <a:off x="2943939" y="1689303"/>
            <a:ext cx="1" cy="3994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75109" y="2088787"/>
            <a:ext cx="5246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Content Placeholder 5"/>
          <p:cNvSpPr txBox="1">
            <a:spLocks/>
          </p:cNvSpPr>
          <p:nvPr/>
        </p:nvSpPr>
        <p:spPr bwMode="auto">
          <a:xfrm>
            <a:off x="5436197" y="3222828"/>
            <a:ext cx="3457427" cy="14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/>
              <a:t>For half integer tune values, </a:t>
            </a:r>
            <a:r>
              <a:rPr lang="en-GB" sz="1800" b="1" kern="0" dirty="0">
                <a:solidFill>
                  <a:srgbClr val="FF0000"/>
                </a:solidFill>
              </a:rPr>
              <a:t>the deflections compensate on every other turn </a:t>
            </a:r>
            <a:r>
              <a:rPr lang="en-GB" sz="1800" kern="0" dirty="0"/>
              <a:t>!</a:t>
            </a:r>
          </a:p>
          <a:p>
            <a:pPr lvl="1"/>
            <a:r>
              <a:rPr lang="en-GB" kern="0" dirty="0"/>
              <a:t>The amplitudes are stable.</a:t>
            </a:r>
          </a:p>
        </p:txBody>
      </p:sp>
      <p:sp>
        <p:nvSpPr>
          <p:cNvPr id="26" name="Content Placeholder 5"/>
          <p:cNvSpPr txBox="1">
            <a:spLocks/>
          </p:cNvSpPr>
          <p:nvPr/>
        </p:nvSpPr>
        <p:spPr bwMode="auto">
          <a:xfrm>
            <a:off x="5436113" y="4758016"/>
            <a:ext cx="3527378" cy="5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lvl="1" indent="-257175"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kern="0" dirty="0"/>
              <a:t>This looks like a much better working point for Q!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72172" y="2420869"/>
            <a:ext cx="3581578" cy="1075821"/>
            <a:chOff x="572228" y="2084825"/>
            <a:chExt cx="4775436" cy="1434428"/>
          </a:xfrm>
        </p:grpSpPr>
        <p:sp>
          <p:nvSpPr>
            <p:cNvPr id="12" name="TextBox 11"/>
            <p:cNvSpPr txBox="1"/>
            <p:nvPr/>
          </p:nvSpPr>
          <p:spPr>
            <a:xfrm>
              <a:off x="4398259" y="2672065"/>
              <a:ext cx="949405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Turn no 2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28" y="2084825"/>
              <a:ext cx="3654127" cy="143442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72172" y="3227374"/>
            <a:ext cx="3567865" cy="1075821"/>
            <a:chOff x="572228" y="3160165"/>
            <a:chExt cx="4757152" cy="1434428"/>
          </a:xfrm>
        </p:grpSpPr>
        <p:sp>
          <p:nvSpPr>
            <p:cNvPr id="13" name="TextBox 12"/>
            <p:cNvSpPr txBox="1"/>
            <p:nvPr/>
          </p:nvSpPr>
          <p:spPr>
            <a:xfrm>
              <a:off x="4379975" y="3697836"/>
              <a:ext cx="949405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Turn no 3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28" y="3160165"/>
              <a:ext cx="3654127" cy="143442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571332" y="4120291"/>
            <a:ext cx="3582418" cy="1076150"/>
            <a:chOff x="571108" y="4350720"/>
            <a:chExt cx="4776556" cy="1434867"/>
          </a:xfrm>
        </p:grpSpPr>
        <p:sp>
          <p:nvSpPr>
            <p:cNvPr id="14" name="TextBox 13"/>
            <p:cNvSpPr txBox="1"/>
            <p:nvPr/>
          </p:nvSpPr>
          <p:spPr>
            <a:xfrm>
              <a:off x="4398259" y="4838257"/>
              <a:ext cx="949405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Turn no 4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08" y="4350720"/>
              <a:ext cx="3655247" cy="143486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9F99AF-F435-21C2-8E70-D3BCC0B22665}"/>
              </a:ext>
            </a:extLst>
          </p:cNvPr>
          <p:cNvSpPr txBox="1"/>
          <p:nvPr/>
        </p:nvSpPr>
        <p:spPr>
          <a:xfrm>
            <a:off x="1396633" y="1762243"/>
            <a:ext cx="841897" cy="21929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GB" sz="825" kern="0" dirty="0"/>
              <a:t>Beam direction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4027B-23CE-C720-A037-4F6EA53588AE}"/>
              </a:ext>
            </a:extLst>
          </p:cNvPr>
          <p:cNvSpPr txBox="1"/>
          <p:nvPr/>
        </p:nvSpPr>
        <p:spPr>
          <a:xfrm>
            <a:off x="661130" y="1973044"/>
            <a:ext cx="7727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CC3399"/>
                </a:solidFill>
              </a:rPr>
              <a:t>X</a:t>
            </a:r>
            <a:r>
              <a:rPr lang="en-GB" sz="1800" b="1" baseline="-25000" dirty="0" err="1">
                <a:solidFill>
                  <a:srgbClr val="CC3399"/>
                </a:solidFill>
              </a:rPr>
              <a:t>co</a:t>
            </a:r>
            <a:r>
              <a:rPr lang="en-GB" sz="1800" b="1" dirty="0">
                <a:solidFill>
                  <a:srgbClr val="CC3399"/>
                </a:solidFill>
              </a:rPr>
              <a:t>(s)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797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Many turns </a:t>
            </a:r>
            <a:r>
              <a:rPr lang="en-GB">
                <a:solidFill>
                  <a:schemeClr val="tx1"/>
                </a:solidFill>
              </a:rPr>
              <a:t>reveal something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CB26-BAF5-4B05-B144-6888C8927702}" type="slidenum">
              <a:rPr lang="en-US" altLang="en-US" smtClean="0"/>
              <a:pPr/>
              <a:t>44</a:t>
            </a:fld>
            <a:endParaRPr lang="en-US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49139" y="1844794"/>
            <a:ext cx="2762404" cy="1080456"/>
            <a:chOff x="674850" y="1239915"/>
            <a:chExt cx="3683205" cy="14406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85" y="1239915"/>
              <a:ext cx="3669870" cy="14406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4850" y="1469808"/>
              <a:ext cx="1034900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Q = n + 0.5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30041" y="1845617"/>
            <a:ext cx="2779703" cy="1080456"/>
            <a:chOff x="5049386" y="1239915"/>
            <a:chExt cx="3706271" cy="14406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787" y="1239915"/>
              <a:ext cx="3669870" cy="144060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49386" y="1468022"/>
              <a:ext cx="1034900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Q = n + 0.4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10644" y="2564888"/>
            <a:ext cx="2800898" cy="1080456"/>
            <a:chOff x="623525" y="2200040"/>
            <a:chExt cx="3734530" cy="14406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85" y="2200040"/>
              <a:ext cx="3669870" cy="14406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3525" y="2391528"/>
              <a:ext cx="1034900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Q = n + 0.3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94589" y="2563968"/>
            <a:ext cx="2810677" cy="1080456"/>
            <a:chOff x="5002117" y="2197716"/>
            <a:chExt cx="3747569" cy="144060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815" y="2197716"/>
              <a:ext cx="3669871" cy="14406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002117" y="2312931"/>
              <a:ext cx="1034900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Q = n + 0.2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88843" y="3364315"/>
            <a:ext cx="2820902" cy="1274444"/>
            <a:chOff x="4994455" y="3264843"/>
            <a:chExt cx="3761203" cy="16992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787" y="3523494"/>
              <a:ext cx="3669871" cy="14406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994455" y="3264843"/>
              <a:ext cx="1126804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Q = n + 0.05</a:t>
              </a:r>
            </a:p>
          </p:txBody>
        </p:sp>
      </p:grpSp>
      <p:sp>
        <p:nvSpPr>
          <p:cNvPr id="21" name="Content Placeholder 5"/>
          <p:cNvSpPr txBox="1">
            <a:spLocks/>
          </p:cNvSpPr>
          <p:nvPr/>
        </p:nvSpPr>
        <p:spPr bwMode="auto">
          <a:xfrm>
            <a:off x="4658412" y="4753973"/>
            <a:ext cx="4028387" cy="10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/>
              <a:t>The particles </a:t>
            </a:r>
            <a:r>
              <a:rPr lang="en-GB" sz="1800" b="1" kern="0" dirty="0">
                <a:solidFill>
                  <a:srgbClr val="0000FF"/>
                </a:solidFill>
              </a:rPr>
              <a:t>oscillate around a stable mean value </a:t>
            </a:r>
            <a:r>
              <a:rPr lang="en-GB" sz="1800" kern="0" dirty="0"/>
              <a:t>(Q </a:t>
            </a:r>
            <a:r>
              <a:rPr lang="en-GB" sz="1800" kern="0" dirty="0">
                <a:latin typeface="Sylfaen" panose="010A0502050306030303" pitchFamily="18" charset="0"/>
              </a:rPr>
              <a:t>≠</a:t>
            </a:r>
            <a:r>
              <a:rPr lang="en-GB" sz="1800" kern="0" dirty="0"/>
              <a:t> n)!</a:t>
            </a:r>
          </a:p>
          <a:p>
            <a:r>
              <a:rPr lang="en-GB" sz="1800" kern="0" dirty="0"/>
              <a:t>The amplitude diverges as we approach Q = n </a:t>
            </a:r>
            <a:r>
              <a:rPr lang="en-GB" sz="1800" kern="0" dirty="0">
                <a:sym typeface="Wingdings" panose="05000000000000000000" pitchFamily="2" charset="2"/>
              </a:rPr>
              <a:t> integer resonance</a:t>
            </a:r>
            <a:endParaRPr lang="en-GB" sz="1800" kern="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06120" y="3428598"/>
            <a:ext cx="2795422" cy="1211080"/>
            <a:chOff x="617492" y="3351653"/>
            <a:chExt cx="3727229" cy="16147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50" y="3525818"/>
              <a:ext cx="3669871" cy="144060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7492" y="3351653"/>
              <a:ext cx="1034900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Q = n + 0.1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88539" y="4524261"/>
            <a:ext cx="2836610" cy="1324255"/>
            <a:chOff x="594052" y="4812537"/>
            <a:chExt cx="3782146" cy="17656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85" y="5130480"/>
              <a:ext cx="3688013" cy="144773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4052" y="4812537"/>
              <a:ext cx="633080" cy="3385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300"/>
                </a:spcAft>
                <a:buClr>
                  <a:srgbClr val="0000FF"/>
                </a:buClr>
                <a:buSzPct val="80000"/>
              </a:pPr>
              <a:r>
                <a:rPr lang="en-GB" sz="1050" b="1" i="1" kern="0" dirty="0"/>
                <a:t>Q = n</a:t>
              </a: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5600" y="1033691"/>
            <a:ext cx="5908182" cy="432056"/>
          </a:xfrm>
        </p:spPr>
        <p:txBody>
          <a:bodyPr>
            <a:noAutofit/>
          </a:bodyPr>
          <a:lstStyle/>
          <a:p>
            <a:r>
              <a:rPr lang="en-GB" sz="1800" dirty="0"/>
              <a:t>Let’s plot the 50 first turns on top of each other and change Q.</a:t>
            </a:r>
          </a:p>
          <a:p>
            <a:pPr lvl="1"/>
            <a:r>
              <a:rPr lang="en-GB" sz="1800" dirty="0"/>
              <a:t>All plots are on the same scale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5AC4F6F-1065-D50D-BE80-AB63AF33BDD6}"/>
              </a:ext>
            </a:extLst>
          </p:cNvPr>
          <p:cNvSpPr txBox="1">
            <a:spLocks/>
          </p:cNvSpPr>
          <p:nvPr/>
        </p:nvSpPr>
        <p:spPr bwMode="auto">
          <a:xfrm>
            <a:off x="4658412" y="5929733"/>
            <a:ext cx="3949533" cy="9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lvl="1" indent="-257175"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kern="0" dirty="0"/>
              <a:t>We just encountered our first </a:t>
            </a:r>
            <a:r>
              <a:rPr lang="en-GB" b="1" kern="0" dirty="0">
                <a:solidFill>
                  <a:srgbClr val="FF0000"/>
                </a:solidFill>
              </a:rPr>
              <a:t>resonance</a:t>
            </a:r>
            <a:r>
              <a:rPr lang="en-GB" kern="0" dirty="0"/>
              <a:t> – the </a:t>
            </a:r>
            <a:r>
              <a:rPr lang="en-GB" u="sng" kern="0" dirty="0">
                <a:solidFill>
                  <a:srgbClr val="FF0000"/>
                </a:solidFill>
              </a:rPr>
              <a:t>integer resonance</a:t>
            </a:r>
            <a:r>
              <a:rPr lang="en-GB" kern="0" dirty="0">
                <a:solidFill>
                  <a:srgbClr val="FF0000"/>
                </a:solidFill>
              </a:rPr>
              <a:t> </a:t>
            </a:r>
            <a:r>
              <a:rPr lang="en-GB" kern="0" dirty="0"/>
              <a:t>that occurs when </a:t>
            </a:r>
            <a:r>
              <a:rPr lang="en-GB" dirty="0"/>
              <a:t>Q = n </a:t>
            </a:r>
            <a:r>
              <a:rPr lang="en-GB" dirty="0">
                <a:sym typeface="Symbol" panose="05050102010706020507" pitchFamily="18" charset="2"/>
              </a:rPr>
              <a:t>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9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Gradient Error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90" y="1355324"/>
            <a:ext cx="3492571" cy="268190"/>
          </a:xfrm>
          <a:prstGeom prst="rect">
            <a:avLst/>
          </a:prstGeom>
          <a:ln w="28575">
            <a:noFill/>
          </a:ln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55496" y="2525861"/>
            <a:ext cx="6919543" cy="1752600"/>
            <a:chOff x="384" y="1680"/>
            <a:chExt cx="4721" cy="110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816" y="2352"/>
              <a:ext cx="4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816" y="1776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897" y="2256"/>
              <a:ext cx="2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912" y="2112"/>
              <a:ext cx="1104" cy="672"/>
              <a:chOff x="912" y="2112"/>
              <a:chExt cx="1104" cy="672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2136" y="2112"/>
              <a:ext cx="1176" cy="672"/>
              <a:chOff x="840" y="2112"/>
              <a:chExt cx="1176" cy="672"/>
            </a:xfrm>
          </p:grpSpPr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84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936" y="2256"/>
                <a:ext cx="31" cy="96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3504" y="2112"/>
              <a:ext cx="1104" cy="672"/>
              <a:chOff x="912" y="2112"/>
              <a:chExt cx="1104" cy="672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4598" y="2323"/>
              <a:ext cx="2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84" y="1680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0090" y="1980122"/>
            <a:ext cx="48431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most</a:t>
            </a:r>
            <a:r>
              <a:rPr lang="de-DE" dirty="0">
                <a:sym typeface="Symbol" panose="05050102010706020507" pitchFamily="18" charset="2"/>
              </a:rPr>
              <a:t> simple </a:t>
            </a:r>
            <a:r>
              <a:rPr lang="de-DE" dirty="0" err="1">
                <a:sym typeface="Symbol" panose="05050102010706020507" pitchFamily="18" charset="2"/>
              </a:rPr>
              <a:t>case</a:t>
            </a:r>
            <a:r>
              <a:rPr lang="de-DE" dirty="0">
                <a:sym typeface="Symbol" panose="05050102010706020507" pitchFamily="18" charset="2"/>
              </a:rPr>
              <a:t>: the </a:t>
            </a:r>
            <a:r>
              <a:rPr lang="de-DE" dirty="0" err="1">
                <a:sym typeface="Symbol" panose="05050102010706020507" pitchFamily="18" charset="2"/>
              </a:rPr>
              <a:t>distortion</a:t>
            </a:r>
            <a:r>
              <a:rPr lang="de-DE" dirty="0">
                <a:sym typeface="Symbol" panose="05050102010706020507" pitchFamily="18" charset="2"/>
              </a:rPr>
              <a:t> of the </a:t>
            </a:r>
            <a:r>
              <a:rPr lang="de-DE" dirty="0" err="1">
                <a:sym typeface="Symbol" panose="05050102010706020507" pitchFamily="18" charset="2"/>
              </a:rPr>
              <a:t>gradient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is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short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and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can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treated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as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thin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lens</a:t>
            </a:r>
            <a:endParaRPr lang="de-CH" dirty="0" err="1">
              <a:sym typeface="Symbol" panose="05050102010706020507" pitchFamily="18" charset="2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306726" y="1643248"/>
            <a:ext cx="26581" cy="27897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231962" y="2711094"/>
            <a:ext cx="26917" cy="42436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8451" y="4758070"/>
            <a:ext cx="700154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sym typeface="Symbol" panose="05050102010706020507" pitchFamily="18" charset="2"/>
              </a:rPr>
              <a:t>we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want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to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know</a:t>
            </a:r>
            <a:r>
              <a:rPr lang="de-DE" sz="2000" dirty="0">
                <a:sym typeface="Symbol" panose="05050102010706020507" pitchFamily="18" charset="2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>
                <a:sym typeface="Symbol" panose="05050102010706020507" pitchFamily="18" charset="2"/>
              </a:rPr>
              <a:t>the </a:t>
            </a:r>
            <a:r>
              <a:rPr lang="de-DE" sz="2000" b="1" dirty="0">
                <a:sym typeface="Symbol" panose="05050102010706020507" pitchFamily="18" charset="2"/>
              </a:rPr>
              <a:t>tune </a:t>
            </a:r>
            <a:r>
              <a:rPr lang="de-DE" sz="2000" b="1" dirty="0" err="1">
                <a:sym typeface="Symbol" panose="05050102010706020507" pitchFamily="18" charset="2"/>
              </a:rPr>
              <a:t>shift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caused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by</a:t>
            </a:r>
            <a:r>
              <a:rPr lang="de-DE" sz="2000" dirty="0">
                <a:sym typeface="Symbol" panose="05050102010706020507" pitchFamily="18" charset="2"/>
              </a:rPr>
              <a:t> the </a:t>
            </a:r>
            <a:r>
              <a:rPr lang="de-DE" sz="2000" dirty="0" err="1">
                <a:sym typeface="Symbol" panose="05050102010706020507" pitchFamily="18" charset="2"/>
              </a:rPr>
              <a:t>error</a:t>
            </a:r>
            <a:endParaRPr lang="de-DE" sz="2000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>
                <a:sym typeface="Symbol" panose="05050102010706020507" pitchFamily="18" charset="2"/>
              </a:rPr>
              <a:t>the </a:t>
            </a:r>
            <a:r>
              <a:rPr lang="de-DE" sz="2000" dirty="0" err="1">
                <a:sym typeface="Symbol" panose="05050102010706020507" pitchFamily="18" charset="2"/>
              </a:rPr>
              <a:t>modification</a:t>
            </a:r>
            <a:r>
              <a:rPr lang="de-DE" sz="2000" dirty="0">
                <a:sym typeface="Symbol" panose="05050102010706020507" pitchFamily="18" charset="2"/>
              </a:rPr>
              <a:t> of the beam </a:t>
            </a:r>
            <a:r>
              <a:rPr lang="de-DE" sz="2000" dirty="0" err="1">
                <a:sym typeface="Symbol" panose="05050102010706020507" pitchFamily="18" charset="2"/>
              </a:rPr>
              <a:t>width</a:t>
            </a:r>
            <a:r>
              <a:rPr lang="de-DE" sz="2000" dirty="0">
                <a:sym typeface="Symbol" panose="05050102010706020507" pitchFamily="18" charset="2"/>
              </a:rPr>
              <a:t> (via </a:t>
            </a:r>
            <a:r>
              <a:rPr lang="de-DE" sz="2000" dirty="0" err="1">
                <a:sym typeface="Symbol" panose="05050102010706020507" pitchFamily="18" charset="2"/>
              </a:rPr>
              <a:t>computing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b="1" dirty="0">
                <a:sym typeface="Symbol" panose="05050102010706020507" pitchFamily="18" charset="2"/>
              </a:rPr>
              <a:t></a:t>
            </a:r>
            <a:r>
              <a:rPr lang="el-GR" sz="2000" b="1" dirty="0">
                <a:sym typeface="Symbol" panose="05050102010706020507" pitchFamily="18" charset="2"/>
              </a:rPr>
              <a:t>β</a:t>
            </a:r>
            <a:r>
              <a:rPr lang="de-DE" sz="2000" b="1" dirty="0">
                <a:sym typeface="Symbol" panose="05050102010706020507" pitchFamily="18" charset="2"/>
              </a:rPr>
              <a:t>(s)</a:t>
            </a:r>
            <a:r>
              <a:rPr lang="de-DE" sz="2000" dirty="0">
                <a:sym typeface="Symbol" panose="05050102010706020507" pitchFamily="18" charset="2"/>
              </a:rPr>
              <a:t>) </a:t>
            </a:r>
            <a:endParaRPr lang="de-CH" sz="2000" dirty="0" err="1">
              <a:sym typeface="Symbol" panose="05050102010706020507" pitchFamily="18" charset="2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457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1227"/>
            <a:ext cx="7886700" cy="837797"/>
          </a:xfrm>
        </p:spPr>
        <p:txBody>
          <a:bodyPr/>
          <a:lstStyle/>
          <a:p>
            <a:r>
              <a:rPr lang="en-GB" b="1" dirty="0"/>
              <a:t>Gradient Error -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779173"/>
            <a:ext cx="75109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method: modify 1-turn transport matrix by multiplying thin lens error matrix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33030" y="1225058"/>
            <a:ext cx="6333066" cy="1100666"/>
            <a:chOff x="1456267" y="5683956"/>
            <a:chExt cx="6333066" cy="1100666"/>
          </a:xfrm>
        </p:grpSpPr>
        <p:pic>
          <p:nvPicPr>
            <p:cNvPr id="33" name="Picture 3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953384"/>
              <a:ext cx="2884571" cy="56228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38489" y="5913206"/>
              <a:ext cx="27206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resulting tune shift for distributed gradient errors: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56267" y="5683956"/>
              <a:ext cx="6333066" cy="110066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46</a:t>
            </a:fld>
            <a:endParaRPr lang="de-CH"/>
          </a:p>
        </p:txBody>
      </p:sp>
      <p:sp>
        <p:nvSpPr>
          <p:cNvPr id="18" name="Textfeld 17"/>
          <p:cNvSpPr txBox="1"/>
          <p:nvPr/>
        </p:nvSpPr>
        <p:spPr>
          <a:xfrm>
            <a:off x="7052499" y="1454308"/>
            <a:ext cx="13328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15.3.1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597F71A0-C4EC-84CB-B73C-CC4CBD1F44A7}"/>
              </a:ext>
            </a:extLst>
          </p:cNvPr>
          <p:cNvSpPr txBox="1"/>
          <p:nvPr/>
        </p:nvSpPr>
        <p:spPr>
          <a:xfrm>
            <a:off x="1066802" y="4174802"/>
            <a:ext cx="42645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solution explodes for Q </a:t>
            </a:r>
            <a:r>
              <a:rPr lang="en-GB" dirty="0">
                <a:sym typeface="Symbol"/>
              </a:rPr>
              <a:t> Integer × 0.5</a:t>
            </a:r>
            <a:endParaRPr lang="en-GB" dirty="0">
              <a:sym typeface="Symbol" panose="05050102010706020507" pitchFamily="18" charset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2E14D3-EB13-4E0F-DA48-3007FF34152D}"/>
              </a:ext>
            </a:extLst>
          </p:cNvPr>
          <p:cNvGrpSpPr/>
          <p:nvPr/>
        </p:nvGrpSpPr>
        <p:grpSpPr>
          <a:xfrm>
            <a:off x="628650" y="2640170"/>
            <a:ext cx="7606594" cy="1202267"/>
            <a:chOff x="628650" y="1766711"/>
            <a:chExt cx="7606594" cy="1202267"/>
          </a:xfrm>
        </p:grpSpPr>
        <p:pic>
          <p:nvPicPr>
            <p:cNvPr id="8" name="Grafik 6">
              <a:extLst>
                <a:ext uri="{FF2B5EF4-FFF2-40B4-BE49-F238E27FC236}">
                  <a16:creationId xmlns:a16="http://schemas.microsoft.com/office/drawing/2014/main" id="{1A35FD96-0799-260F-CE22-8FEA4629565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497" y="2072306"/>
              <a:ext cx="6869331" cy="59885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49D70E-15BE-AC21-10C8-43532813C220}"/>
                </a:ext>
              </a:extLst>
            </p:cNvPr>
            <p:cNvSpPr/>
            <p:nvPr/>
          </p:nvSpPr>
          <p:spPr>
            <a:xfrm>
              <a:off x="628650" y="1766711"/>
              <a:ext cx="7606594" cy="120226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AF330B-BDD5-A267-8436-9539623D05F7}"/>
              </a:ext>
            </a:extLst>
          </p:cNvPr>
          <p:cNvSpPr txBox="1"/>
          <p:nvPr/>
        </p:nvSpPr>
        <p:spPr>
          <a:xfrm>
            <a:off x="790222" y="5167868"/>
            <a:ext cx="7191022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this error modulates the beam width around the 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effect is called </a:t>
            </a:r>
            <a:r>
              <a:rPr lang="en-US" b="1" dirty="0">
                <a:sym typeface="Symbol" panose="05050102010706020507" pitchFamily="18" charset="2"/>
              </a:rPr>
              <a:t>„Beta-Beat“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Beta-Beat propagates at the double frequency of an orbit distortion</a:t>
            </a:r>
          </a:p>
        </p:txBody>
      </p:sp>
      <p:sp>
        <p:nvSpPr>
          <p:cNvPr id="11" name="Textfeld 7">
            <a:extLst>
              <a:ext uri="{FF2B5EF4-FFF2-40B4-BE49-F238E27FC236}">
                <a16:creationId xmlns:a16="http://schemas.microsoft.com/office/drawing/2014/main" id="{13AEC6F1-3B34-FBEB-E2E8-1AA23054A062}"/>
              </a:ext>
            </a:extLst>
          </p:cNvPr>
          <p:cNvSpPr txBox="1"/>
          <p:nvPr/>
        </p:nvSpPr>
        <p:spPr>
          <a:xfrm>
            <a:off x="4989688" y="4507167"/>
            <a:ext cx="2472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note: double frequency</a:t>
            </a:r>
          </a:p>
        </p:txBody>
      </p:sp>
      <p:cxnSp>
        <p:nvCxnSpPr>
          <p:cNvPr id="12" name="Gerade Verbindung mit Pfeil 8">
            <a:extLst>
              <a:ext uri="{FF2B5EF4-FFF2-40B4-BE49-F238E27FC236}">
                <a16:creationId xmlns:a16="http://schemas.microsoft.com/office/drawing/2014/main" id="{59742FFD-64D4-16CA-7F22-C917BDA35DD3}"/>
              </a:ext>
            </a:extLst>
          </p:cNvPr>
          <p:cNvCxnSpPr/>
          <p:nvPr/>
        </p:nvCxnSpPr>
        <p:spPr>
          <a:xfrm flipV="1">
            <a:off x="5621867" y="3678092"/>
            <a:ext cx="8003" cy="82907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29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Gradient Error Example continued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2" y="2205318"/>
            <a:ext cx="6406243" cy="42708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03410" y="1148764"/>
            <a:ext cx="82488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accelerator lattice with 13 regular FODO cells, one quad in </a:t>
            </a:r>
            <a:r>
              <a:rPr lang="en-GB" dirty="0" err="1">
                <a:sym typeface="Symbol" panose="05050102010706020507" pitchFamily="18" charset="2"/>
              </a:rPr>
              <a:t>center</a:t>
            </a:r>
            <a:r>
              <a:rPr lang="en-GB" dirty="0">
                <a:sym typeface="Symbol" panose="05050102010706020507" pitchFamily="18" charset="2"/>
              </a:rPr>
              <a:t> has an error of +2%</a:t>
            </a:r>
          </a:p>
          <a:p>
            <a:r>
              <a:rPr lang="en-GB" dirty="0">
                <a:sym typeface="Symbol" panose="05050102010706020507" pitchFamily="18" charset="2"/>
              </a:rPr>
              <a:t>when </a:t>
            </a:r>
            <a:r>
              <a:rPr lang="en-GB" dirty="0">
                <a:sym typeface="Symbol"/>
              </a:rPr>
              <a:t>/ is </a:t>
            </a:r>
            <a:r>
              <a:rPr lang="en-GB" dirty="0">
                <a:sym typeface="Symbol" panose="05050102010706020507" pitchFamily="18" charset="2"/>
              </a:rPr>
              <a:t>plotted against phase advance we see the “error kick” and the double beat frequency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1550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99689" y="1554690"/>
            <a:ext cx="6744622" cy="590931"/>
          </a:xfrm>
        </p:spPr>
        <p:txBody>
          <a:bodyPr/>
          <a:lstStyle/>
          <a:p>
            <a:r>
              <a:rPr lang="en-GB" dirty="0"/>
              <a:t>Next: Lattice Insertions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200150" y="3215661"/>
            <a:ext cx="6743700" cy="383182"/>
          </a:xfrm>
        </p:spPr>
        <p:txBody>
          <a:bodyPr/>
          <a:lstStyle/>
          <a:p>
            <a:r>
              <a:rPr lang="en-GB" dirty="0"/>
              <a:t>low Beta insertion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6936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Low Beta Insertion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4" y="2186393"/>
            <a:ext cx="4691875" cy="31665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7165" y="2186393"/>
            <a:ext cx="308200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concept sketch</a:t>
            </a:r>
            <a:r>
              <a:rPr lang="en-US" dirty="0">
                <a:sym typeface="Symbol" panose="05050102010706020507" pitchFamily="18" charset="2"/>
              </a:rPr>
              <a:t>: using a quadrupole doublet it is possible to focus particles in the horizontal and vertical planes simultaneously through the interaction point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9170" y="4717525"/>
            <a:ext cx="29945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incoming trajectories, parallel to reference orbit,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3533738" y="4874371"/>
            <a:ext cx="633885" cy="435036"/>
          </a:xfrm>
          <a:prstGeom prst="rightArrow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686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Courant-Snyder Invariant</a:t>
            </a:r>
          </a:p>
        </p:txBody>
      </p:sp>
      <p:sp>
        <p:nvSpPr>
          <p:cNvPr id="4" name="Rechteck 3"/>
          <p:cNvSpPr/>
          <p:nvPr/>
        </p:nvSpPr>
        <p:spPr>
          <a:xfrm>
            <a:off x="1575226" y="5956611"/>
            <a:ext cx="5336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E.D. Courant and H.S. Snyder, Theory of the Alternating Synchrotron, Annals of Physics 3 (1958) 1</a:t>
            </a:r>
            <a:endParaRPr lang="en-GB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77360" y="1667436"/>
            <a:ext cx="3452003" cy="3592035"/>
            <a:chOff x="265941" y="2497311"/>
            <a:chExt cx="3452003" cy="3592035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1632857" y="3058245"/>
              <a:ext cx="883664" cy="384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265941" y="4383931"/>
              <a:ext cx="32921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1690244" y="2612923"/>
              <a:ext cx="0" cy="34764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 rot="18581337">
              <a:off x="150374" y="3595254"/>
              <a:ext cx="3182816" cy="157735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37022" y="2497311"/>
              <a:ext cx="4047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364991" y="4391071"/>
              <a:ext cx="3529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cxnSp>
          <p:nvCxnSpPr>
            <p:cNvPr id="21" name="Gerade Verbindung 20"/>
            <p:cNvCxnSpPr/>
            <p:nvPr/>
          </p:nvCxnSpPr>
          <p:spPr>
            <a:xfrm flipV="1">
              <a:off x="2923775" y="3523131"/>
              <a:ext cx="0" cy="94513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09" y="4575737"/>
              <a:ext cx="673524" cy="30323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77" y="2950564"/>
              <a:ext cx="662857" cy="303238"/>
            </a:xfrm>
            <a:prstGeom prst="rect">
              <a:avLst/>
            </a:prstGeom>
          </p:spPr>
        </p:pic>
      </p:grpSp>
      <p:pic>
        <p:nvPicPr>
          <p:cNvPr id="36" name="Grafik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26" y="4597058"/>
            <a:ext cx="4042666" cy="286476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053326" y="1361800"/>
            <a:ext cx="4564318" cy="2893100"/>
          </a:xfrm>
          <a:prstGeom prst="rect">
            <a:avLst/>
          </a:prstGeom>
          <a:noFill/>
          <a:ln w="19050">
            <a:solidFill>
              <a:srgbClr val="3399FF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at one location this phase space ellipse is sampled by a particle with action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when moving along the magnet lattice, the ellipse is changing shape, but it stays an ellipse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the area of the ellipse is invariant (Courant-Snyder Invariant) and equals 2</a:t>
            </a:r>
            <a:r>
              <a:rPr lang="en-GB" sz="1600" dirty="0">
                <a:sym typeface="Symbol"/>
              </a:rPr>
              <a:t> × action.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/>
              </a:rPr>
              <a:t>the unit is [</a:t>
            </a:r>
            <a:r>
              <a:rPr lang="en-GB" sz="1600" dirty="0" err="1">
                <a:sym typeface="Symbol"/>
              </a:rPr>
              <a:t>mrad</a:t>
            </a:r>
            <a:r>
              <a:rPr lang="en-GB" sz="1600" dirty="0">
                <a:sym typeface="Symbol"/>
              </a:rPr>
              <a:t>], or often  [</a:t>
            </a:r>
            <a:r>
              <a:rPr lang="en-GB" sz="1600" dirty="0" err="1">
                <a:sym typeface="Symbol"/>
              </a:rPr>
              <a:t>mmmrad</a:t>
            </a:r>
            <a:r>
              <a:rPr lang="en-GB" sz="1600" dirty="0">
                <a:sym typeface="Symbol"/>
              </a:rPr>
              <a:t>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this constant of motion refers to a </a:t>
            </a:r>
            <a:r>
              <a:rPr lang="en-GB" sz="1600" b="1" dirty="0">
                <a:sym typeface="Symbol" panose="05050102010706020507" pitchFamily="18" charset="2"/>
              </a:rPr>
              <a:t>single particle</a:t>
            </a:r>
            <a:r>
              <a:rPr lang="en-GB" sz="1600" dirty="0">
                <a:sym typeface="Symbol" panose="05050102010706020507" pitchFamily="18" charset="2"/>
              </a:rPr>
              <a:t>, </a:t>
            </a:r>
            <a:r>
              <a:rPr lang="en-GB" sz="1600" b="1" dirty="0">
                <a:sym typeface="Symbol" panose="05050102010706020507" pitchFamily="18" charset="2"/>
              </a:rPr>
              <a:t>emittance</a:t>
            </a:r>
            <a:r>
              <a:rPr lang="en-GB" sz="1600" dirty="0">
                <a:sym typeface="Symbol" panose="05050102010706020507" pitchFamily="18" charset="2"/>
              </a:rPr>
              <a:t> is a statistical property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2186108" y="4049100"/>
            <a:ext cx="1763486" cy="6911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59" y="5101344"/>
            <a:ext cx="2044953" cy="277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6824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06" y="122416"/>
            <a:ext cx="7886700" cy="837797"/>
          </a:xfrm>
        </p:spPr>
        <p:txBody>
          <a:bodyPr/>
          <a:lstStyle/>
          <a:p>
            <a:r>
              <a:rPr lang="de-DE" dirty="0"/>
              <a:t>Low Beta Insertion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48" y="954136"/>
            <a:ext cx="4696178" cy="2834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48" y="3657825"/>
            <a:ext cx="4696178" cy="267358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4136" y="3057660"/>
            <a:ext cx="3407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the most simple IR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doublet focusing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large beta function in doublet </a:t>
            </a:r>
            <a:r>
              <a:rPr lang="en-GB" dirty="0">
                <a:sym typeface="Symbol"/>
              </a:rPr>
              <a:t> aperture limitation for ring</a:t>
            </a:r>
            <a:endParaRPr lang="en-GB" dirty="0">
              <a:sym typeface="Symbol" panose="05050102010706020507" pitchFamily="18" charset="2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50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293683" y="5949828"/>
            <a:ext cx="14798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also Wiedemann sec. 10.2.4</a:t>
            </a:r>
          </a:p>
        </p:txBody>
      </p:sp>
    </p:spTree>
    <p:extLst>
      <p:ext uri="{BB962C8B-B14F-4D97-AF65-F5344CB8AC3E}">
        <p14:creationId xmlns:p14="http://schemas.microsoft.com/office/powerpoint/2010/main" val="4192312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06" y="122416"/>
            <a:ext cx="7886700" cy="837797"/>
          </a:xfrm>
        </p:spPr>
        <p:txBody>
          <a:bodyPr/>
          <a:lstStyle/>
          <a:p>
            <a:r>
              <a:rPr lang="de-DE" dirty="0"/>
              <a:t>Low Beta Insertion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LHC 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95730" y="4142504"/>
            <a:ext cx="23219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LHC interaction region</a:t>
            </a:r>
          </a:p>
          <a:p>
            <a:r>
              <a:rPr lang="en-GB" dirty="0">
                <a:sym typeface="Symbol" panose="05050102010706020507" pitchFamily="18" charset="2"/>
              </a:rPr>
              <a:t>with Low-Beta + D.S.</a:t>
            </a:r>
          </a:p>
        </p:txBody>
      </p:sp>
      <p:pic>
        <p:nvPicPr>
          <p:cNvPr id="7" name="Picture 4" descr="LHCB1IR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65" y="1775066"/>
            <a:ext cx="6126876" cy="473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007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8787"/>
            <a:ext cx="7886700" cy="954568"/>
          </a:xfrm>
        </p:spPr>
        <p:txBody>
          <a:bodyPr/>
          <a:lstStyle/>
          <a:p>
            <a:r>
              <a:rPr lang="en-GB" sz="3200" dirty="0"/>
              <a:t>Beam Waist </a:t>
            </a:r>
            <a:r>
              <a:rPr lang="en-GB" sz="2000" dirty="0"/>
              <a:t>(e.g. interaction point collider)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6" y="1103355"/>
            <a:ext cx="3960000" cy="39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00" y="1105836"/>
            <a:ext cx="3960000" cy="39600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52</a:t>
            </a:fld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4963847" y="6291426"/>
            <a:ext cx="23193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>
                <a:sym typeface="Symbol" panose="05050102010706020507" pitchFamily="18" charset="2"/>
              </a:rPr>
              <a:t>β</a:t>
            </a:r>
            <a:r>
              <a:rPr lang="de-DE" sz="1400" dirty="0">
                <a:sym typeface="Symbol" panose="05050102010706020507" pitchFamily="18" charset="2"/>
              </a:rPr>
              <a:t>* = Beta </a:t>
            </a:r>
            <a:r>
              <a:rPr lang="de-DE" sz="1400" dirty="0" err="1">
                <a:sym typeface="Symbol" panose="05050102010706020507" pitchFamily="18" charset="2"/>
              </a:rPr>
              <a:t>function</a:t>
            </a:r>
            <a:r>
              <a:rPr lang="de-DE" sz="1400" dirty="0">
                <a:sym typeface="Symbol" panose="05050102010706020507" pitchFamily="18" charset="2"/>
              </a:rPr>
              <a:t> at </a:t>
            </a:r>
            <a:r>
              <a:rPr lang="de-DE" sz="1400" dirty="0" err="1">
                <a:sym typeface="Symbol" panose="05050102010706020507" pitchFamily="18" charset="2"/>
              </a:rPr>
              <a:t>waist</a:t>
            </a:r>
            <a:endParaRPr lang="en-US" sz="1400" dirty="0" err="1">
              <a:sym typeface="Symbol" panose="05050102010706020507" pitchFamily="18" charset="2"/>
            </a:endParaRP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9" y="5298239"/>
            <a:ext cx="3058860" cy="14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04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53</a:t>
            </a:fld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84367"/>
            <a:ext cx="78867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Orbit </a:t>
            </a:r>
            <a:r>
              <a:rPr lang="de-DE" dirty="0" err="1"/>
              <a:t>Correction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Reminder</a:t>
            </a:r>
            <a:r>
              <a:rPr lang="de-DE" dirty="0"/>
              <a:t> - </a:t>
            </a:r>
            <a:r>
              <a:rPr lang="de-DE" dirty="0" err="1"/>
              <a:t>Closed</a:t>
            </a:r>
            <a:r>
              <a:rPr lang="de-DE" dirty="0"/>
              <a:t> Orbit </a:t>
            </a:r>
            <a:r>
              <a:rPr lang="de-DE" dirty="0" err="1"/>
              <a:t>Distortion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Kick </a:t>
            </a:r>
            <a:r>
              <a:rPr lang="de-DE" dirty="0">
                <a:sym typeface="Symbol"/>
              </a:rPr>
              <a:t>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76" y="1978970"/>
            <a:ext cx="3737905" cy="6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53" y="1383000"/>
            <a:ext cx="2576050" cy="25760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63576" y="2769962"/>
            <a:ext cx="40661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kick </a:t>
            </a:r>
            <a:r>
              <a:rPr lang="en-US" dirty="0">
                <a:sym typeface="Symbol"/>
              </a:rPr>
              <a:t> is caused by an unwanted magnetic field, or an off-set quadrupole (errors)</a:t>
            </a:r>
          </a:p>
          <a:p>
            <a:r>
              <a:rPr lang="en-US" dirty="0">
                <a:sym typeface="Symbol"/>
              </a:rPr>
              <a:t>however, kick can be applied also on purpose to correct the orbit</a:t>
            </a:r>
            <a:endParaRPr lang="en-US" dirty="0">
              <a:sym typeface="Symbol" panose="05050102010706020507" pitchFamily="18" charset="2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918274" y="4331776"/>
            <a:ext cx="5110566" cy="1770682"/>
            <a:chOff x="918274" y="4331776"/>
            <a:chExt cx="5110566" cy="1770682"/>
          </a:xfrm>
        </p:grpSpPr>
        <p:pic>
          <p:nvPicPr>
            <p:cNvPr id="20" name="Grafik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180" y="5113393"/>
              <a:ext cx="4412954" cy="73752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110344" y="4552627"/>
              <a:ext cx="47713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with several kicks </a:t>
              </a:r>
              <a:r>
                <a:rPr lang="en-US" baseline="-25000" dirty="0">
                  <a:sym typeface="Symbol" panose="05050102010706020507" pitchFamily="18" charset="2"/>
                </a:rPr>
                <a:t>j</a:t>
              </a:r>
              <a:r>
                <a:rPr lang="en-US" dirty="0">
                  <a:sym typeface="Symbol" panose="05050102010706020507" pitchFamily="18" charset="2"/>
                </a:rPr>
                <a:t> the contributions are added: 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918274" y="4331776"/>
              <a:ext cx="5110566" cy="177068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37945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168275"/>
            <a:ext cx="7886700" cy="836613"/>
          </a:xfrm>
        </p:spPr>
        <p:txBody>
          <a:bodyPr/>
          <a:lstStyle/>
          <a:p>
            <a:r>
              <a:rPr lang="en-US" dirty="0"/>
              <a:t>Orbit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51668" y="941522"/>
                <a:ext cx="7764651" cy="1253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>
                    <a:sym typeface="Symbol" panose="05050102010706020507" pitchFamily="18" charset="2"/>
                  </a:rPr>
                  <a:t>given is a set of beam positions representing an orbit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Symbol" panose="05050102010706020507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ym typeface="Symbol" panose="05050102010706020507" pitchFamily="18" charset="2"/>
                  </a:rPr>
                  <a:t>calculate a set of (wanted) corrector strengths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sym typeface="Symbol" panose="05050102010706020507" pitchFamily="18" charset="2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to minimize the orbit </a:t>
                </a:r>
                <a:r>
                  <a:rPr lang="en-US" dirty="0" err="1">
                    <a:sym typeface="Symbol" panose="05050102010706020507" pitchFamily="18" charset="2"/>
                  </a:rPr>
                  <a:t>amplitide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ym typeface="Symbol" panose="05050102010706020507" pitchFamily="18" charset="2"/>
                  </a:rPr>
                  <a:t>this can be formulated as a problem of linear algebra (</a:t>
                </a:r>
                <a:r>
                  <a:rPr lang="en-US" b="1" dirty="0" err="1">
                    <a:sym typeface="Symbol" panose="05050102010706020507" pitchFamily="18" charset="2"/>
                  </a:rPr>
                  <a:t>R</a:t>
                </a:r>
                <a:r>
                  <a:rPr lang="en-US" b="1" baseline="-25000" dirty="0" err="1">
                    <a:sym typeface="Symbol" panose="05050102010706020507" pitchFamily="18" charset="2"/>
                  </a:rPr>
                  <a:t>kj</a:t>
                </a:r>
                <a:r>
                  <a:rPr lang="en-US" dirty="0">
                    <a:sym typeface="Symbol" panose="05050102010706020507" pitchFamily="18" charset="2"/>
                  </a:rPr>
                  <a:t> coefficients last slide):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68" y="941522"/>
                <a:ext cx="7764651" cy="1253420"/>
              </a:xfrm>
              <a:prstGeom prst="rect">
                <a:avLst/>
              </a:prstGeom>
              <a:blipFill>
                <a:blip r:embed="rId5"/>
                <a:stretch>
                  <a:fillRect l="-628" t="-2427" b="-6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52" y="2247683"/>
            <a:ext cx="2046477" cy="321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51666" y="2646336"/>
                <a:ext cx="8148235" cy="82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de-DE" dirty="0">
                    <a:sym typeface="Symbol" panose="05050102010706020507" pitchFamily="18" charset="2"/>
                  </a:rPr>
                  <a:t>this </a:t>
                </a:r>
                <a:r>
                  <a:rPr lang="de-DE" dirty="0" err="1">
                    <a:sym typeface="Symbol" panose="05050102010706020507" pitchFamily="18" charset="2"/>
                  </a:rPr>
                  <a:t>is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err="1">
                    <a:sym typeface="Symbol" panose="05050102010706020507" pitchFamily="18" charset="2"/>
                  </a:rPr>
                  <a:t>solved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err="1">
                    <a:sym typeface="Symbol" panose="05050102010706020507" pitchFamily="18" charset="2"/>
                  </a:rPr>
                  <a:t>exactly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err="1">
                    <a:sym typeface="Symbol" panose="05050102010706020507" pitchFamily="18" charset="2"/>
                  </a:rPr>
                  <a:t>for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Symbol" panose="05050102010706020507" pitchFamily="18" charset="2"/>
                          </a:rPr>
                          <m:t>𝑝𝑜𝑠</m:t>
                        </m:r>
                      </m:sub>
                    </m:sSub>
                    <m:r>
                      <a:rPr lang="de-DE" b="0" i="1" smtClean="0"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Symbol" panose="05050102010706020507" pitchFamily="18" charset="2"/>
                          </a:rPr>
                          <m:t>𝑐𝑜𝑟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, however in practice we need flexible solutions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>
                    <a:sym typeface="Symbol" panose="05050102010706020507" pitchFamily="18" charset="2"/>
                  </a:rPr>
                  <a:t>Singular Value Decomposition (SVD)</a:t>
                </a:r>
                <a:r>
                  <a:rPr lang="en-US" dirty="0">
                    <a:sym typeface="Symbol" panose="05050102010706020507" pitchFamily="18" charset="2"/>
                  </a:rPr>
                  <a:t> is one approach: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66" y="2646336"/>
                <a:ext cx="8148235" cy="821635"/>
              </a:xfrm>
              <a:prstGeom prst="rect">
                <a:avLst/>
              </a:prstGeom>
              <a:blipFill rotWithShape="1">
                <a:blip r:embed="rId7"/>
                <a:stretch>
                  <a:fillRect l="-598" t="-2963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52" y="3524143"/>
            <a:ext cx="2389334" cy="6948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234911" y="3548406"/>
            <a:ext cx="42310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 = diagonal matrix with singular values, inversion simple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601432" y="4858718"/>
            <a:ext cx="3161654" cy="1042261"/>
            <a:chOff x="805912" y="5339166"/>
            <a:chExt cx="3161654" cy="1042261"/>
          </a:xfrm>
        </p:grpSpPr>
        <p:pic>
          <p:nvPicPr>
            <p:cNvPr id="14" name="Grafik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48" y="5816167"/>
              <a:ext cx="2758097" cy="321524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95028" y="5385661"/>
              <a:ext cx="2739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solution: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805912" y="5339166"/>
              <a:ext cx="3161654" cy="10422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923006" y="4800939"/>
                <a:ext cx="5062135" cy="1157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𝑝𝑜𝑠</m:t>
                        </m:r>
                      </m:sub>
                    </m:sSub>
                    <m:r>
                      <a:rPr lang="de-DE" i="1"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𝑐𝑜𝑟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: exact solution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𝑝𝑜𝑠</m:t>
                        </m:r>
                      </m:sub>
                    </m:sSub>
                    <m:r>
                      <a:rPr lang="de-DE" b="0" i="1" smtClean="0">
                        <a:latin typeface="Cambria Math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𝑐𝑜𝑟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: minimizes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sym typeface="Symbol" panose="05050102010706020507" pitchFamily="18" charset="2"/>
                      </a:rPr>
                      <m:t>|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Symbol" panose="05050102010706020507" pitchFamily="18" charset="2"/>
                          </a:rPr>
                          <m:t>𝜃</m:t>
                        </m:r>
                      </m:e>
                    </m:acc>
                    <m:r>
                      <a:rPr lang="de-DE" b="0" i="1" smtClean="0">
                        <a:latin typeface="Cambria Math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(magnet currents)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𝑝𝑜𝑠</m:t>
                        </m:r>
                      </m:sub>
                    </m:sSub>
                    <m:r>
                      <a:rPr lang="de-DE" b="0" i="1" smtClean="0">
                        <a:latin typeface="Cambria Math"/>
                        <a:sym typeface="Symbol" panose="05050102010706020507" pitchFamily="18" charset="2"/>
                      </a:rPr>
                      <m:t>&gt;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Symbol" panose="05050102010706020507" pitchFamily="18" charset="2"/>
                          </a:rPr>
                          <m:t>𝑐𝑜𝑟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: minimizes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sym typeface="Symbol" panose="05050102010706020507" pitchFamily="18" charset="2"/>
                      </a:rPr>
                      <m:t>|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Symbol" panose="05050102010706020507" pitchFamily="18" charset="2"/>
                          </a:rPr>
                          <m:t>𝑥</m:t>
                        </m:r>
                      </m:e>
                    </m:acc>
                    <m:r>
                      <a:rPr lang="de-DE" i="1">
                        <a:latin typeface="Cambria Math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(</a:t>
                </a:r>
                <a:r>
                  <a:rPr lang="en-US" dirty="0" err="1">
                    <a:sym typeface="Symbol" panose="05050102010706020507" pitchFamily="18" charset="2"/>
                  </a:rPr>
                  <a:t>rms</a:t>
                </a:r>
                <a:r>
                  <a:rPr lang="en-US" dirty="0">
                    <a:sym typeface="Symbol" panose="05050102010706020507" pitchFamily="18" charset="2"/>
                  </a:rPr>
                  <a:t> orbit deviation)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006" y="4800939"/>
                <a:ext cx="5062135" cy="1157817"/>
              </a:xfrm>
              <a:prstGeom prst="rect">
                <a:avLst/>
              </a:prstGeom>
              <a:blipFill rotWithShape="1">
                <a:blip r:embed="rId10"/>
                <a:stretch>
                  <a:fillRect l="-843" t="-2116"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01432" y="6066425"/>
            <a:ext cx="80939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ym typeface="Symbol" panose="05050102010706020507" pitchFamily="18" charset="2"/>
              </a:rPr>
              <a:t> in </a:t>
            </a:r>
            <a:r>
              <a:rPr lang="de-DE" b="1" dirty="0" err="1">
                <a:sym typeface="Symbol" panose="05050102010706020507" pitchFamily="18" charset="2"/>
              </a:rPr>
              <a:t>practice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this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is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done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using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computer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codes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of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the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accelerator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control</a:t>
            </a:r>
            <a:r>
              <a:rPr lang="de-DE" b="1" dirty="0">
                <a:sym typeface="Symbol" panose="05050102010706020507" pitchFamily="18" charset="2"/>
              </a:rPr>
              <a:t> </a:t>
            </a:r>
            <a:r>
              <a:rPr lang="de-DE" b="1" dirty="0" err="1">
                <a:sym typeface="Symbol" panose="05050102010706020507" pitchFamily="18" charset="2"/>
              </a:rPr>
              <a:t>system</a:t>
            </a:r>
            <a:endParaRPr lang="de-CH" b="1" dirty="0" err="1">
              <a:sym typeface="Symbol" panose="05050102010706020507" pitchFamily="18" charset="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29645" y="6543426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15.4.2</a:t>
            </a:r>
          </a:p>
        </p:txBody>
      </p:sp>
    </p:spTree>
    <p:extLst>
      <p:ext uri="{BB962C8B-B14F-4D97-AF65-F5344CB8AC3E}">
        <p14:creationId xmlns:p14="http://schemas.microsoft.com/office/powerpoint/2010/main" val="6944046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vs. Emittance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2" y="1896036"/>
            <a:ext cx="3175000" cy="3175000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>
            <a:off x="2674044" y="3369449"/>
            <a:ext cx="0" cy="158291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2674044" y="4817889"/>
            <a:ext cx="4034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193045" y="4817889"/>
            <a:ext cx="2420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077455" y="4606578"/>
            <a:ext cx="4571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ym typeface="Symbol"/>
              </a:rPr>
              <a:t>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306420" y="2098801"/>
            <a:ext cx="4541154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single particles are associated with a particular ellipse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when observing a beam with a wire scanner a (projected) rms </a:t>
            </a:r>
            <a:r>
              <a:rPr lang="en-US" dirty="0">
                <a:sym typeface="Symbol" panose="05050102010706020507" pitchFamily="18" charset="2"/>
              </a:rPr>
              <a:t>(root  mean square)</a:t>
            </a:r>
            <a:r>
              <a:rPr lang="en-GB" dirty="0">
                <a:sym typeface="Symbol" panose="05050102010706020507" pitchFamily="18" charset="2"/>
              </a:rPr>
              <a:t> width </a:t>
            </a:r>
            <a:r>
              <a:rPr lang="en-GB" i="1" dirty="0">
                <a:sym typeface="Symbol"/>
              </a:rPr>
              <a:t>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is  measured; one ellipse corresponds to </a:t>
            </a:r>
            <a:r>
              <a:rPr lang="en-GB" i="1" dirty="0">
                <a:sym typeface="Symbol"/>
              </a:rPr>
              <a:t>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  <a:sym typeface="Symbol"/>
              </a:rPr>
              <a:t>emittance </a:t>
            </a:r>
            <a:r>
              <a:rPr lang="en-GB" i="1" dirty="0"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cs typeface="Times New Roman" panose="02020603050405020304" pitchFamily="18" charset="0"/>
                <a:sym typeface="Symbol"/>
              </a:rPr>
              <a:t>is the average value of action </a:t>
            </a:r>
            <a:r>
              <a:rPr lang="en-GB" i="1" dirty="0">
                <a:cs typeface="Times New Roman" panose="02020603050405020304" pitchFamily="18" charset="0"/>
                <a:sym typeface="Symbol"/>
              </a:rPr>
              <a:t>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</a:t>
            </a:fld>
            <a:endParaRPr lang="de-CH"/>
          </a:p>
        </p:txBody>
      </p:sp>
      <p:grpSp>
        <p:nvGrpSpPr>
          <p:cNvPr id="12" name="Gruppieren 11"/>
          <p:cNvGrpSpPr/>
          <p:nvPr/>
        </p:nvGrpSpPr>
        <p:grpSpPr>
          <a:xfrm>
            <a:off x="4426002" y="4630127"/>
            <a:ext cx="2497015" cy="881817"/>
            <a:chOff x="4762919" y="4817889"/>
            <a:chExt cx="2497015" cy="881817"/>
          </a:xfrm>
        </p:grpSpPr>
        <p:pic>
          <p:nvPicPr>
            <p:cNvPr id="8" name="Grafik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826" y="5109291"/>
              <a:ext cx="1856930" cy="30329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4762919" y="4817889"/>
              <a:ext cx="2497015" cy="88181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30655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Emittance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71701" y="1521437"/>
            <a:ext cx="3851621" cy="4099005"/>
            <a:chOff x="610881" y="1521438"/>
            <a:chExt cx="3851621" cy="409900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"/>
            <a:stretch/>
          </p:blipFill>
          <p:spPr>
            <a:xfrm>
              <a:off x="610881" y="1521438"/>
              <a:ext cx="3851621" cy="4099005"/>
            </a:xfrm>
            <a:prstGeom prst="rect">
              <a:avLst/>
            </a:prstGeom>
          </p:spPr>
        </p:pic>
        <p:cxnSp>
          <p:nvCxnSpPr>
            <p:cNvPr id="6" name="Gerade Verbindung 5"/>
            <p:cNvCxnSpPr/>
            <p:nvPr/>
          </p:nvCxnSpPr>
          <p:spPr>
            <a:xfrm>
              <a:off x="2720148" y="2431997"/>
              <a:ext cx="0" cy="287767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2397418" y="3434764"/>
              <a:ext cx="0" cy="193637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8758"/>
            <a:ext cx="3818667" cy="3032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48" y="3604921"/>
            <a:ext cx="4188951" cy="4556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48" y="5081856"/>
            <a:ext cx="3393523" cy="455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7B0E8-A0CB-4F53-B86F-DE3AAE0C2FB5}"/>
              </a:ext>
            </a:extLst>
          </p:cNvPr>
          <p:cNvSpPr txBox="1"/>
          <p:nvPr/>
        </p:nvSpPr>
        <p:spPr>
          <a:xfrm>
            <a:off x="4496683" y="1575527"/>
            <a:ext cx="39692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beam emittance as statistical property: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2FF62-DBEB-4596-811A-2830E7871E8F}"/>
              </a:ext>
            </a:extLst>
          </p:cNvPr>
          <p:cNvSpPr txBox="1"/>
          <p:nvPr/>
        </p:nvSpPr>
        <p:spPr>
          <a:xfrm>
            <a:off x="4496682" y="3085152"/>
            <a:ext cx="39692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two-dimensional Gaussian distribution: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45CB84-7386-40FE-B9F6-571180EEBC95}"/>
              </a:ext>
            </a:extLst>
          </p:cNvPr>
          <p:cNvSpPr txBox="1"/>
          <p:nvPr/>
        </p:nvSpPr>
        <p:spPr>
          <a:xfrm>
            <a:off x="4583348" y="4505710"/>
            <a:ext cx="39692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projected Gaussian distribution: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7</a:t>
            </a:fld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782009" y="6392501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Wiedemann sec. 8.1.3 </a:t>
            </a:r>
          </a:p>
        </p:txBody>
      </p:sp>
    </p:spTree>
    <p:extLst>
      <p:ext uri="{BB962C8B-B14F-4D97-AF65-F5344CB8AC3E}">
        <p14:creationId xmlns:p14="http://schemas.microsoft.com/office/powerpoint/2010/main" val="181299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0DF0-1746-4528-8F89-EBF24382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243207"/>
            <a:ext cx="7886700" cy="837797"/>
          </a:xfrm>
        </p:spPr>
        <p:txBody>
          <a:bodyPr/>
          <a:lstStyle/>
          <a:p>
            <a:r>
              <a:rPr lang="en-US" dirty="0"/>
              <a:t>Fractions of Beam in rms widths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17CCE6-E3AB-4B23-989F-64F9DA47A5F6}"/>
              </a:ext>
            </a:extLst>
          </p:cNvPr>
          <p:cNvGraphicFramePr>
            <a:graphicFrameLocks noGrp="1"/>
          </p:cNvGraphicFramePr>
          <p:nvPr/>
        </p:nvGraphicFramePr>
        <p:xfrm>
          <a:off x="4925874" y="4830615"/>
          <a:ext cx="306415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668">
                  <a:extLst>
                    <a:ext uri="{9D8B030D-6E8A-4147-A177-3AD203B41FA5}">
                      <a16:colId xmlns:a16="http://schemas.microsoft.com/office/drawing/2014/main" val="939433507"/>
                    </a:ext>
                  </a:extLst>
                </a:gridCol>
                <a:gridCol w="1745483">
                  <a:extLst>
                    <a:ext uri="{9D8B030D-6E8A-4147-A177-3AD203B41FA5}">
                      <a16:colId xmlns:a16="http://schemas.microsoft.com/office/drawing/2014/main" val="36352367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rms</a:t>
                      </a:r>
                      <a:r>
                        <a:rPr lang="en-US" sz="1800" dirty="0"/>
                        <a:t> width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beam fraction 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5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5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7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1133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863398" y="1045549"/>
                <a:ext cx="702740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From practical measurements (wire scan, beam screen) the projected rms width of the beam is determined.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What fraction of beam is contained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sym typeface="Symbol" panose="05050102010706020507" pitchFamily="18" charset="2"/>
                      </a:rPr>
                      <m:t>𝑛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×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  <a:sym typeface="Symbol" panose="05050102010706020507" pitchFamily="18" charset="2"/>
                          </a:rPr>
                          <m:t>rms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?</a:t>
                </a:r>
                <a:endParaRPr lang="en-US" dirty="0" err="1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98" y="1045549"/>
                <a:ext cx="7027400" cy="923330"/>
              </a:xfrm>
              <a:prstGeom prst="rect">
                <a:avLst/>
              </a:prstGeom>
              <a:blipFill>
                <a:blip r:embed="rId5"/>
                <a:stretch>
                  <a:fillRect l="-903" t="-2703" r="-1264" b="-9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863398" y="2076525"/>
            <a:ext cx="49618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compute the beam fraction inside an ellipse corresponding to n</a:t>
            </a:r>
            <a:r>
              <a:rPr lang="en-US" dirty="0">
                <a:sym typeface="Symbol"/>
              </a:rPr>
              <a:t></a:t>
            </a:r>
            <a:r>
              <a:rPr lang="en-US" i="1" dirty="0">
                <a:sym typeface="Symbol"/>
              </a:rPr>
              <a:t>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dirty="0">
                <a:sym typeface="Symbol"/>
              </a:rPr>
              <a:t>:</a:t>
            </a: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23CFA2-248B-4AAD-8295-47EFEA835D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9" y="3575113"/>
            <a:ext cx="4457142" cy="725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A06FD6-A9AD-487D-90EE-85B85674EC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0" y="2817333"/>
            <a:ext cx="2133333" cy="554667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1431710" y="5114811"/>
            <a:ext cx="2848848" cy="823324"/>
            <a:chOff x="1431710" y="5114811"/>
            <a:chExt cx="2848848" cy="823324"/>
          </a:xfrm>
        </p:grpSpPr>
        <p:pic>
          <p:nvPicPr>
            <p:cNvPr id="12" name="Grafik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67" y="5383235"/>
              <a:ext cx="2160762" cy="286476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1431710" y="5114811"/>
              <a:ext cx="2848848" cy="82332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555619" y="3522808"/>
            <a:ext cx="2433542" cy="104910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note: This applies for a two dimensional Gaussian distribution.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992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24138"/>
          </a:xfrm>
        </p:spPr>
        <p:txBody>
          <a:bodyPr/>
          <a:lstStyle/>
          <a:p>
            <a:r>
              <a:rPr lang="en-GB" dirty="0" err="1"/>
              <a:t>Liouvilles</a:t>
            </a:r>
            <a:r>
              <a:rPr lang="en-GB" dirty="0"/>
              <a:t>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718569" y="2513513"/>
                <a:ext cx="4887235" cy="69509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lIns="180000" tIns="144000" rIns="108000" bIns="14400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b="1" dirty="0">
                    <a:solidFill>
                      <a:schemeClr val="tx1"/>
                    </a:solidFill>
                  </a:rPr>
                  <a:t>the phase space density is conserved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num>
                      <m:den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𝒅𝒕</m:t>
                        </m:r>
                      </m:den>
                    </m:f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69" y="2513513"/>
                <a:ext cx="4887235" cy="695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4805301" y="3678128"/>
            <a:ext cx="3380923" cy="8448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The phase space density behaves like an incompressible liquid.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04567" y="4032651"/>
            <a:ext cx="3303588" cy="2505061"/>
            <a:chOff x="190" y="2549"/>
            <a:chExt cx="2263" cy="171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0" y="2549"/>
              <a:ext cx="2263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11" y="2613"/>
              <a:ext cx="1978" cy="1466"/>
            </a:xfrm>
            <a:custGeom>
              <a:avLst/>
              <a:gdLst>
                <a:gd name="T0" fmla="*/ 0 w 3956"/>
                <a:gd name="T1" fmla="*/ 0 h 2931"/>
                <a:gd name="T2" fmla="*/ 0 w 3956"/>
                <a:gd name="T3" fmla="*/ 2928 h 2931"/>
                <a:gd name="T4" fmla="*/ 3956 w 3956"/>
                <a:gd name="T5" fmla="*/ 2931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56" h="2931">
                  <a:moveTo>
                    <a:pt x="0" y="0"/>
                  </a:moveTo>
                  <a:lnTo>
                    <a:pt x="0" y="2928"/>
                  </a:lnTo>
                  <a:lnTo>
                    <a:pt x="3956" y="293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2" y="2549"/>
              <a:ext cx="78" cy="93"/>
            </a:xfrm>
            <a:custGeom>
              <a:avLst/>
              <a:gdLst>
                <a:gd name="T0" fmla="*/ 0 w 156"/>
                <a:gd name="T1" fmla="*/ 186 h 186"/>
                <a:gd name="T2" fmla="*/ 78 w 156"/>
                <a:gd name="T3" fmla="*/ 153 h 186"/>
                <a:gd name="T4" fmla="*/ 156 w 156"/>
                <a:gd name="T5" fmla="*/ 186 h 186"/>
                <a:gd name="T6" fmla="*/ 78 w 156"/>
                <a:gd name="T7" fmla="*/ 0 h 186"/>
                <a:gd name="T8" fmla="*/ 0 w 156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6">
                  <a:moveTo>
                    <a:pt x="0" y="186"/>
                  </a:moveTo>
                  <a:lnTo>
                    <a:pt x="78" y="153"/>
                  </a:lnTo>
                  <a:lnTo>
                    <a:pt x="156" y="186"/>
                  </a:lnTo>
                  <a:lnTo>
                    <a:pt x="78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360" y="4039"/>
              <a:ext cx="93" cy="79"/>
            </a:xfrm>
            <a:custGeom>
              <a:avLst/>
              <a:gdLst>
                <a:gd name="T0" fmla="*/ 0 w 186"/>
                <a:gd name="T1" fmla="*/ 158 h 158"/>
                <a:gd name="T2" fmla="*/ 33 w 186"/>
                <a:gd name="T3" fmla="*/ 80 h 158"/>
                <a:gd name="T4" fmla="*/ 0 w 186"/>
                <a:gd name="T5" fmla="*/ 0 h 158"/>
                <a:gd name="T6" fmla="*/ 186 w 186"/>
                <a:gd name="T7" fmla="*/ 80 h 158"/>
                <a:gd name="T8" fmla="*/ 0 w 186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58">
                  <a:moveTo>
                    <a:pt x="0" y="158"/>
                  </a:moveTo>
                  <a:lnTo>
                    <a:pt x="33" y="80"/>
                  </a:lnTo>
                  <a:lnTo>
                    <a:pt x="0" y="0"/>
                  </a:lnTo>
                  <a:lnTo>
                    <a:pt x="186" y="8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750" y="3452"/>
              <a:ext cx="0" cy="126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750" y="3064"/>
              <a:ext cx="0" cy="129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1007" y="3452"/>
              <a:ext cx="0" cy="128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1007" y="3065"/>
              <a:ext cx="0" cy="128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1007" y="3193"/>
              <a:ext cx="124" cy="0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620" y="3193"/>
              <a:ext cx="130" cy="0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50" y="3193"/>
              <a:ext cx="257" cy="259"/>
            </a:xfrm>
            <a:prstGeom prst="rect">
              <a:avLst/>
            </a:prstGeom>
            <a:solidFill>
              <a:srgbClr val="00A99D"/>
            </a:solidFill>
            <a:ln w="11113">
              <a:solidFill>
                <a:srgbClr val="4D4D4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007" y="3452"/>
              <a:ext cx="124" cy="0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>
              <a:off x="620" y="3452"/>
              <a:ext cx="130" cy="0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1859" y="3764"/>
              <a:ext cx="76" cy="96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 flipV="1">
              <a:off x="1887" y="3378"/>
              <a:ext cx="48" cy="127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V="1">
              <a:off x="2146" y="3764"/>
              <a:ext cx="46" cy="128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 flipV="1">
              <a:off x="2164" y="3378"/>
              <a:ext cx="28" cy="127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>
              <a:off x="2192" y="3452"/>
              <a:ext cx="96" cy="53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 flipV="1">
              <a:off x="1805" y="3470"/>
              <a:ext cx="130" cy="35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935" y="3505"/>
              <a:ext cx="278" cy="277"/>
            </a:xfrm>
            <a:custGeom>
              <a:avLst/>
              <a:gdLst>
                <a:gd name="T0" fmla="*/ 514 w 557"/>
                <a:gd name="T1" fmla="*/ 0 h 553"/>
                <a:gd name="T2" fmla="*/ 514 w 557"/>
                <a:gd name="T3" fmla="*/ 0 h 553"/>
                <a:gd name="T4" fmla="*/ 530 w 557"/>
                <a:gd name="T5" fmla="*/ 71 h 553"/>
                <a:gd name="T6" fmla="*/ 546 w 557"/>
                <a:gd name="T7" fmla="*/ 140 h 553"/>
                <a:gd name="T8" fmla="*/ 552 w 557"/>
                <a:gd name="T9" fmla="*/ 174 h 553"/>
                <a:gd name="T10" fmla="*/ 555 w 557"/>
                <a:gd name="T11" fmla="*/ 207 h 553"/>
                <a:gd name="T12" fmla="*/ 557 w 557"/>
                <a:gd name="T13" fmla="*/ 241 h 553"/>
                <a:gd name="T14" fmla="*/ 557 w 557"/>
                <a:gd name="T15" fmla="*/ 277 h 553"/>
                <a:gd name="T16" fmla="*/ 557 w 557"/>
                <a:gd name="T17" fmla="*/ 277 h 553"/>
                <a:gd name="T18" fmla="*/ 553 w 557"/>
                <a:gd name="T19" fmla="*/ 321 h 553"/>
                <a:gd name="T20" fmla="*/ 550 w 557"/>
                <a:gd name="T21" fmla="*/ 357 h 553"/>
                <a:gd name="T22" fmla="*/ 546 w 557"/>
                <a:gd name="T23" fmla="*/ 387 h 553"/>
                <a:gd name="T24" fmla="*/ 541 w 557"/>
                <a:gd name="T25" fmla="*/ 412 h 553"/>
                <a:gd name="T26" fmla="*/ 529 w 557"/>
                <a:gd name="T27" fmla="*/ 458 h 553"/>
                <a:gd name="T28" fmla="*/ 514 w 557"/>
                <a:gd name="T29" fmla="*/ 518 h 553"/>
                <a:gd name="T30" fmla="*/ 514 w 557"/>
                <a:gd name="T31" fmla="*/ 518 h 553"/>
                <a:gd name="T32" fmla="*/ 474 w 557"/>
                <a:gd name="T33" fmla="*/ 530 h 553"/>
                <a:gd name="T34" fmla="*/ 435 w 557"/>
                <a:gd name="T35" fmla="*/ 539 h 553"/>
                <a:gd name="T36" fmla="*/ 399 w 557"/>
                <a:gd name="T37" fmla="*/ 545 h 553"/>
                <a:gd name="T38" fmla="*/ 365 w 557"/>
                <a:gd name="T39" fmla="*/ 550 h 553"/>
                <a:gd name="T40" fmla="*/ 335 w 557"/>
                <a:gd name="T41" fmla="*/ 552 h 553"/>
                <a:gd name="T42" fmla="*/ 307 w 557"/>
                <a:gd name="T43" fmla="*/ 553 h 553"/>
                <a:gd name="T44" fmla="*/ 259 w 557"/>
                <a:gd name="T45" fmla="*/ 553 h 553"/>
                <a:gd name="T46" fmla="*/ 259 w 557"/>
                <a:gd name="T47" fmla="*/ 553 h 553"/>
                <a:gd name="T48" fmla="*/ 232 w 557"/>
                <a:gd name="T49" fmla="*/ 552 h 553"/>
                <a:gd name="T50" fmla="*/ 202 w 557"/>
                <a:gd name="T51" fmla="*/ 550 h 553"/>
                <a:gd name="T52" fmla="*/ 129 w 557"/>
                <a:gd name="T53" fmla="*/ 541 h 553"/>
                <a:gd name="T54" fmla="*/ 57 w 557"/>
                <a:gd name="T55" fmla="*/ 530 h 553"/>
                <a:gd name="T56" fmla="*/ 0 w 557"/>
                <a:gd name="T57" fmla="*/ 518 h 553"/>
                <a:gd name="T58" fmla="*/ 0 w 557"/>
                <a:gd name="T59" fmla="*/ 518 h 553"/>
                <a:gd name="T60" fmla="*/ 16 w 557"/>
                <a:gd name="T61" fmla="*/ 493 h 553"/>
                <a:gd name="T62" fmla="*/ 28 w 557"/>
                <a:gd name="T63" fmla="*/ 470 h 553"/>
                <a:gd name="T64" fmla="*/ 39 w 557"/>
                <a:gd name="T65" fmla="*/ 445 h 553"/>
                <a:gd name="T66" fmla="*/ 48 w 557"/>
                <a:gd name="T67" fmla="*/ 422 h 553"/>
                <a:gd name="T68" fmla="*/ 53 w 557"/>
                <a:gd name="T69" fmla="*/ 397 h 553"/>
                <a:gd name="T70" fmla="*/ 57 w 557"/>
                <a:gd name="T71" fmla="*/ 374 h 553"/>
                <a:gd name="T72" fmla="*/ 60 w 557"/>
                <a:gd name="T73" fmla="*/ 349 h 553"/>
                <a:gd name="T74" fmla="*/ 60 w 557"/>
                <a:gd name="T75" fmla="*/ 326 h 553"/>
                <a:gd name="T76" fmla="*/ 60 w 557"/>
                <a:gd name="T77" fmla="*/ 326 h 553"/>
                <a:gd name="T78" fmla="*/ 60 w 557"/>
                <a:gd name="T79" fmla="*/ 286 h 553"/>
                <a:gd name="T80" fmla="*/ 57 w 557"/>
                <a:gd name="T81" fmla="*/ 245 h 553"/>
                <a:gd name="T82" fmla="*/ 53 w 557"/>
                <a:gd name="T83" fmla="*/ 202 h 553"/>
                <a:gd name="T84" fmla="*/ 48 w 557"/>
                <a:gd name="T85" fmla="*/ 161 h 553"/>
                <a:gd name="T86" fmla="*/ 39 w 557"/>
                <a:gd name="T87" fmla="*/ 121 h 553"/>
                <a:gd name="T88" fmla="*/ 28 w 557"/>
                <a:gd name="T89" fmla="*/ 80 h 553"/>
                <a:gd name="T90" fmla="*/ 16 w 557"/>
                <a:gd name="T91" fmla="*/ 41 h 553"/>
                <a:gd name="T92" fmla="*/ 0 w 557"/>
                <a:gd name="T93" fmla="*/ 0 h 553"/>
                <a:gd name="T94" fmla="*/ 0 w 557"/>
                <a:gd name="T95" fmla="*/ 0 h 553"/>
                <a:gd name="T96" fmla="*/ 90 w 557"/>
                <a:gd name="T97" fmla="*/ 19 h 553"/>
                <a:gd name="T98" fmla="*/ 168 w 557"/>
                <a:gd name="T99" fmla="*/ 32 h 553"/>
                <a:gd name="T100" fmla="*/ 204 w 557"/>
                <a:gd name="T101" fmla="*/ 37 h 553"/>
                <a:gd name="T102" fmla="*/ 241 w 557"/>
                <a:gd name="T103" fmla="*/ 41 h 553"/>
                <a:gd name="T104" fmla="*/ 277 w 557"/>
                <a:gd name="T105" fmla="*/ 42 h 553"/>
                <a:gd name="T106" fmla="*/ 316 w 557"/>
                <a:gd name="T107" fmla="*/ 42 h 553"/>
                <a:gd name="T108" fmla="*/ 316 w 557"/>
                <a:gd name="T109" fmla="*/ 42 h 553"/>
                <a:gd name="T110" fmla="*/ 358 w 557"/>
                <a:gd name="T111" fmla="*/ 42 h 553"/>
                <a:gd name="T112" fmla="*/ 378 w 557"/>
                <a:gd name="T113" fmla="*/ 42 h 553"/>
                <a:gd name="T114" fmla="*/ 397 w 557"/>
                <a:gd name="T115" fmla="*/ 41 h 553"/>
                <a:gd name="T116" fmla="*/ 419 w 557"/>
                <a:gd name="T117" fmla="*/ 35 h 553"/>
                <a:gd name="T118" fmla="*/ 445 w 557"/>
                <a:gd name="T119" fmla="*/ 28 h 553"/>
                <a:gd name="T120" fmla="*/ 475 w 557"/>
                <a:gd name="T121" fmla="*/ 16 h 553"/>
                <a:gd name="T122" fmla="*/ 514 w 557"/>
                <a:gd name="T123" fmla="*/ 0 h 553"/>
                <a:gd name="T124" fmla="*/ 514 w 557"/>
                <a:gd name="T125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7" h="553">
                  <a:moveTo>
                    <a:pt x="514" y="0"/>
                  </a:moveTo>
                  <a:lnTo>
                    <a:pt x="514" y="0"/>
                  </a:lnTo>
                  <a:lnTo>
                    <a:pt x="530" y="71"/>
                  </a:lnTo>
                  <a:lnTo>
                    <a:pt x="546" y="140"/>
                  </a:lnTo>
                  <a:lnTo>
                    <a:pt x="552" y="174"/>
                  </a:lnTo>
                  <a:lnTo>
                    <a:pt x="555" y="207"/>
                  </a:lnTo>
                  <a:lnTo>
                    <a:pt x="557" y="241"/>
                  </a:lnTo>
                  <a:lnTo>
                    <a:pt x="557" y="277"/>
                  </a:lnTo>
                  <a:lnTo>
                    <a:pt x="557" y="277"/>
                  </a:lnTo>
                  <a:lnTo>
                    <a:pt x="553" y="321"/>
                  </a:lnTo>
                  <a:lnTo>
                    <a:pt x="550" y="357"/>
                  </a:lnTo>
                  <a:lnTo>
                    <a:pt x="546" y="387"/>
                  </a:lnTo>
                  <a:lnTo>
                    <a:pt x="541" y="412"/>
                  </a:lnTo>
                  <a:lnTo>
                    <a:pt x="529" y="458"/>
                  </a:lnTo>
                  <a:lnTo>
                    <a:pt x="514" y="518"/>
                  </a:lnTo>
                  <a:lnTo>
                    <a:pt x="514" y="518"/>
                  </a:lnTo>
                  <a:lnTo>
                    <a:pt x="474" y="530"/>
                  </a:lnTo>
                  <a:lnTo>
                    <a:pt x="435" y="539"/>
                  </a:lnTo>
                  <a:lnTo>
                    <a:pt x="399" y="545"/>
                  </a:lnTo>
                  <a:lnTo>
                    <a:pt x="365" y="550"/>
                  </a:lnTo>
                  <a:lnTo>
                    <a:pt x="335" y="552"/>
                  </a:lnTo>
                  <a:lnTo>
                    <a:pt x="307" y="553"/>
                  </a:lnTo>
                  <a:lnTo>
                    <a:pt x="259" y="553"/>
                  </a:lnTo>
                  <a:lnTo>
                    <a:pt x="259" y="553"/>
                  </a:lnTo>
                  <a:lnTo>
                    <a:pt x="232" y="552"/>
                  </a:lnTo>
                  <a:lnTo>
                    <a:pt x="202" y="550"/>
                  </a:lnTo>
                  <a:lnTo>
                    <a:pt x="129" y="541"/>
                  </a:lnTo>
                  <a:lnTo>
                    <a:pt x="57" y="5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16" y="493"/>
                  </a:lnTo>
                  <a:lnTo>
                    <a:pt x="28" y="470"/>
                  </a:lnTo>
                  <a:lnTo>
                    <a:pt x="39" y="445"/>
                  </a:lnTo>
                  <a:lnTo>
                    <a:pt x="48" y="422"/>
                  </a:lnTo>
                  <a:lnTo>
                    <a:pt x="53" y="397"/>
                  </a:lnTo>
                  <a:lnTo>
                    <a:pt x="57" y="374"/>
                  </a:lnTo>
                  <a:lnTo>
                    <a:pt x="60" y="349"/>
                  </a:lnTo>
                  <a:lnTo>
                    <a:pt x="60" y="326"/>
                  </a:lnTo>
                  <a:lnTo>
                    <a:pt x="60" y="326"/>
                  </a:lnTo>
                  <a:lnTo>
                    <a:pt x="60" y="286"/>
                  </a:lnTo>
                  <a:lnTo>
                    <a:pt x="57" y="245"/>
                  </a:lnTo>
                  <a:lnTo>
                    <a:pt x="53" y="202"/>
                  </a:lnTo>
                  <a:lnTo>
                    <a:pt x="48" y="161"/>
                  </a:lnTo>
                  <a:lnTo>
                    <a:pt x="39" y="121"/>
                  </a:lnTo>
                  <a:lnTo>
                    <a:pt x="28" y="80"/>
                  </a:lnTo>
                  <a:lnTo>
                    <a:pt x="16" y="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90" y="19"/>
                  </a:lnTo>
                  <a:lnTo>
                    <a:pt x="168" y="32"/>
                  </a:lnTo>
                  <a:lnTo>
                    <a:pt x="204" y="37"/>
                  </a:lnTo>
                  <a:lnTo>
                    <a:pt x="241" y="41"/>
                  </a:lnTo>
                  <a:lnTo>
                    <a:pt x="277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58" y="42"/>
                  </a:lnTo>
                  <a:lnTo>
                    <a:pt x="378" y="42"/>
                  </a:lnTo>
                  <a:lnTo>
                    <a:pt x="397" y="41"/>
                  </a:lnTo>
                  <a:lnTo>
                    <a:pt x="419" y="35"/>
                  </a:lnTo>
                  <a:lnTo>
                    <a:pt x="445" y="28"/>
                  </a:lnTo>
                  <a:lnTo>
                    <a:pt x="475" y="16"/>
                  </a:lnTo>
                  <a:lnTo>
                    <a:pt x="514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00A99D"/>
            </a:solidFill>
            <a:ln w="11113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2192" y="3725"/>
              <a:ext cx="121" cy="39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 flipV="1">
              <a:off x="1827" y="3729"/>
              <a:ext cx="108" cy="35"/>
            </a:xfrm>
            <a:prstGeom prst="line">
              <a:avLst/>
            </a:pr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255" y="3385"/>
              <a:ext cx="487" cy="191"/>
            </a:xfrm>
            <a:custGeom>
              <a:avLst/>
              <a:gdLst>
                <a:gd name="T0" fmla="*/ 0 w 972"/>
                <a:gd name="T1" fmla="*/ 0 h 383"/>
                <a:gd name="T2" fmla="*/ 972 w 972"/>
                <a:gd name="T3" fmla="*/ 383 h 383"/>
                <a:gd name="T4" fmla="*/ 0 w 972"/>
                <a:gd name="T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2" h="383">
                  <a:moveTo>
                    <a:pt x="0" y="0"/>
                  </a:moveTo>
                  <a:lnTo>
                    <a:pt x="972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1255" y="3385"/>
              <a:ext cx="487" cy="19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255" y="3385"/>
              <a:ext cx="347" cy="136"/>
            </a:xfrm>
            <a:prstGeom prst="line">
              <a:avLst/>
            </a:prstGeom>
            <a:noFill/>
            <a:ln w="39688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501" y="3388"/>
              <a:ext cx="241" cy="220"/>
            </a:xfrm>
            <a:custGeom>
              <a:avLst/>
              <a:gdLst>
                <a:gd name="T0" fmla="*/ 481 w 481"/>
                <a:gd name="T1" fmla="*/ 376 h 440"/>
                <a:gd name="T2" fmla="*/ 481 w 481"/>
                <a:gd name="T3" fmla="*/ 376 h 440"/>
                <a:gd name="T4" fmla="*/ 423 w 481"/>
                <a:gd name="T5" fmla="*/ 376 h 440"/>
                <a:gd name="T6" fmla="*/ 362 w 481"/>
                <a:gd name="T7" fmla="*/ 378 h 440"/>
                <a:gd name="T8" fmla="*/ 298 w 481"/>
                <a:gd name="T9" fmla="*/ 383 h 440"/>
                <a:gd name="T10" fmla="*/ 234 w 481"/>
                <a:gd name="T11" fmla="*/ 388 h 440"/>
                <a:gd name="T12" fmla="*/ 172 w 481"/>
                <a:gd name="T13" fmla="*/ 397 h 440"/>
                <a:gd name="T14" fmla="*/ 110 w 481"/>
                <a:gd name="T15" fmla="*/ 410 h 440"/>
                <a:gd name="T16" fmla="*/ 54 w 481"/>
                <a:gd name="T17" fmla="*/ 424 h 440"/>
                <a:gd name="T18" fmla="*/ 0 w 481"/>
                <a:gd name="T19" fmla="*/ 440 h 440"/>
                <a:gd name="T20" fmla="*/ 165 w 481"/>
                <a:gd name="T21" fmla="*/ 252 h 440"/>
                <a:gd name="T22" fmla="*/ 172 w 481"/>
                <a:gd name="T23" fmla="*/ 0 h 440"/>
                <a:gd name="T24" fmla="*/ 172 w 481"/>
                <a:gd name="T25" fmla="*/ 0 h 440"/>
                <a:gd name="T26" fmla="*/ 201 w 481"/>
                <a:gd name="T27" fmla="*/ 49 h 440"/>
                <a:gd name="T28" fmla="*/ 233 w 481"/>
                <a:gd name="T29" fmla="*/ 99 h 440"/>
                <a:gd name="T30" fmla="*/ 270 w 481"/>
                <a:gd name="T31" fmla="*/ 149 h 440"/>
                <a:gd name="T32" fmla="*/ 309 w 481"/>
                <a:gd name="T33" fmla="*/ 198 h 440"/>
                <a:gd name="T34" fmla="*/ 352 w 481"/>
                <a:gd name="T35" fmla="*/ 246 h 440"/>
                <a:gd name="T36" fmla="*/ 394 w 481"/>
                <a:gd name="T37" fmla="*/ 292 h 440"/>
                <a:gd name="T38" fmla="*/ 439 w 481"/>
                <a:gd name="T39" fmla="*/ 337 h 440"/>
                <a:gd name="T40" fmla="*/ 481 w 481"/>
                <a:gd name="T41" fmla="*/ 376 h 440"/>
                <a:gd name="T42" fmla="*/ 481 w 481"/>
                <a:gd name="T43" fmla="*/ 37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1" h="440">
                  <a:moveTo>
                    <a:pt x="481" y="376"/>
                  </a:moveTo>
                  <a:lnTo>
                    <a:pt x="481" y="376"/>
                  </a:lnTo>
                  <a:lnTo>
                    <a:pt x="423" y="376"/>
                  </a:lnTo>
                  <a:lnTo>
                    <a:pt x="362" y="378"/>
                  </a:lnTo>
                  <a:lnTo>
                    <a:pt x="298" y="383"/>
                  </a:lnTo>
                  <a:lnTo>
                    <a:pt x="234" y="388"/>
                  </a:lnTo>
                  <a:lnTo>
                    <a:pt x="172" y="397"/>
                  </a:lnTo>
                  <a:lnTo>
                    <a:pt x="110" y="410"/>
                  </a:lnTo>
                  <a:lnTo>
                    <a:pt x="54" y="424"/>
                  </a:lnTo>
                  <a:lnTo>
                    <a:pt x="0" y="440"/>
                  </a:lnTo>
                  <a:lnTo>
                    <a:pt x="165" y="25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201" y="49"/>
                  </a:lnTo>
                  <a:lnTo>
                    <a:pt x="233" y="99"/>
                  </a:lnTo>
                  <a:lnTo>
                    <a:pt x="270" y="149"/>
                  </a:lnTo>
                  <a:lnTo>
                    <a:pt x="309" y="198"/>
                  </a:lnTo>
                  <a:lnTo>
                    <a:pt x="352" y="246"/>
                  </a:lnTo>
                  <a:lnTo>
                    <a:pt x="394" y="292"/>
                  </a:lnTo>
                  <a:lnTo>
                    <a:pt x="439" y="337"/>
                  </a:lnTo>
                  <a:lnTo>
                    <a:pt x="481" y="376"/>
                  </a:lnTo>
                  <a:lnTo>
                    <a:pt x="481" y="37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2252" y="4110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261" y="2665"/>
              <a:ext cx="11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9</a:t>
            </a:fld>
            <a:endParaRPr lang="de-CH"/>
          </a:p>
        </p:txBody>
      </p:sp>
      <p:sp>
        <p:nvSpPr>
          <p:cNvPr id="41" name="Textfeld 40"/>
          <p:cNvSpPr txBox="1"/>
          <p:nvPr/>
        </p:nvSpPr>
        <p:spPr>
          <a:xfrm>
            <a:off x="5023721" y="6368944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also Wiedemann sec. 8.1.1 </a:t>
            </a:r>
          </a:p>
        </p:txBody>
      </p:sp>
      <p:sp>
        <p:nvSpPr>
          <p:cNvPr id="3" name="Textfeld 39">
            <a:extLst>
              <a:ext uri="{FF2B5EF4-FFF2-40B4-BE49-F238E27FC236}">
                <a16:creationId xmlns:a16="http://schemas.microsoft.com/office/drawing/2014/main" id="{7DF646EE-3C1D-668D-AB61-C62AE3F363EF}"/>
              </a:ext>
            </a:extLst>
          </p:cNvPr>
          <p:cNvSpPr txBox="1"/>
          <p:nvPr/>
        </p:nvSpPr>
        <p:spPr>
          <a:xfrm>
            <a:off x="159026" y="1371716"/>
            <a:ext cx="85973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ym typeface="Symbol" panose="05050102010706020507" pitchFamily="18" charset="2"/>
              </a:rPr>
              <a:t>Beams subject to conservative forces as in our accelerator (without dissipative forces i.e. synchrotron radiation) </a:t>
            </a:r>
            <a:r>
              <a:rPr lang="en-GB" b="1" dirty="0">
                <a:sym typeface="Wingdings" pitchFamily="2" charset="2"/>
              </a:rPr>
              <a:t> preserve the phase space density over time</a:t>
            </a:r>
            <a:r>
              <a:rPr lang="en-GB" b="1" dirty="0">
                <a:sym typeface="Symbol" panose="05050102010706020507" pitchFamily="18" charset="2"/>
              </a:rPr>
              <a:t> </a:t>
            </a:r>
            <a:endParaRPr lang="en-GB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606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5.1669"/>
  <p:tag name="ORIGINALWIDTH" val="1853.76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x(s) &amp; = \sqrt{2J\beta} \cos(\varphi) \\[6pt]&#10;x'(s) &amp; = - \sqrt{\frac{2J}{\beta}} \left( \alpha\cos(\varphi) + \sin(\varphi) \right)&#10;\end{align*}&#10;\end{document}"/>
  <p:tag name="IGUANATEXSIZE" val="20"/>
  <p:tag name="IGUANATEXCURSOR" val="127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6.9554"/>
  <p:tag name="ORIGINALWIDTH" val="2193.47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&#10;\begin{equation}&#10;r =  \frac{1}{2\pi\varepsilon_x} \int_0^{\frac{n^2}{2}\varepsilon_x} \int_0^{2\pi}&#10;\exp\left(-\frac{J}{\varepsilon_x}\right)\,\,dJ\,d\varphi \nonumber&#10;\end{equation}&#10;\end{document}"/>
  <p:tag name="IGUANATEXSIZE" val="20"/>
  <p:tag name="IGUANATEXCURSOR" val="1350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049.869"/>
  <p:tag name="LATEXADDIN" val="\documentclass{article}&#10;\IfFileExists{C:/DriveO/EPFL/Course/style/Mikes.tex}{\input{C:/DriveO/EPFL/Course/style/Mikes.tex}&#10;}{\input{C:/O/EPFL/Course/style/Mikes.tex}}&#10;\begin{align*}&#10;J(x=n\sigma_x) = \frac{n^2}{2}\varepsilon_x&#10;\end{align*}&#10;\end{document}"/>
  <p:tag name="IGUANATEXSIZE" val="20"/>
  <p:tag name="IGUANATEXCURSOR" val="225"/>
  <p:tag name="TRANSPARENCY" val="True"/>
  <p:tag name="FILENAME" val=""/>
  <p:tag name="LATEXENGINEID" val="0"/>
  <p:tag name="TEMPFOLDER" val="c:\temp\"/>
  <p:tag name="LATEXFORMHEIGHT" val="552"/>
  <p:tag name="LATEXFORMWIDTH" val="572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063.367"/>
  <p:tag name="LATEXADDIN" val="\documentclass{article}&#10;\IfFileExists{C:/DriveO/EPFL/Course/style/Mikes.tex}{\input{C:/DriveO/EPFL/Course/style/Mikes.tex}&#10;}{\input{C:/O/EPFL/Course/style/Mikes.tex}}&#10;\begin{align*}&#10;r = 1- \exp(-n^2/2)&#10;\end{align*}&#10;\end{document}"/>
  <p:tag name="IGUANATEXSIZE" val="20"/>
  <p:tag name="IGUANATEXCURSOR" val="201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843.6446"/>
  <p:tag name="LATEXADDIN" val="\documentclass{article}&#10;\IfFileExists{C:/DriveO/EPFL/Course/style/Mikes.tex}{\input{C:/DriveO/EPFL/Course/style/Mikes.tex}&#10;}{\input{C:/O/EPFL/Course/style/Mikes.tex}}&#10;\begin{align*}&#10;x(s) = x_0' s + x_0&#10;\end{align*}&#10;\end{document}"/>
  <p:tag name="IGUANATEXSIZE" val="20"/>
  <p:tag name="IGUANATEXCURSOR" val="201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0,4124"/>
  <p:tag name="ORIGINALWIDTH" val="1504,312"/>
  <p:tag name="LATEXADDIN" val="\documentclass{article}&#10;\IfFileExists{C:/DriveO/EPFL/Course/style/Mikes.tex}{\input{C:/DriveO/EPFL/Course/style/Mikes.tex}&#10;}{\input{C:/O/EPFL/Course/style/Mikes.tex}}&#10;\begin{align*}&#10;\beta(s) &amp;= \beta^* + \frac{s^2}{\beta^*} \\[4pt]&#10;\sigma_\rm{rms} &amp;= \sqrt{\varepsilon \beta^*}, ~ &#10;\sigma'_\rm{rms} = \sqrt{\frac{\varepsilon}{\beta^*}}&#10;\end{align*}&#10;\end{document}"/>
  <p:tag name="IGUANATEXSIZE" val="20"/>
  <p:tag name="IGUANATEXCURSOR" val="276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927,634"/>
  <p:tag name="LATEXADDIN" val="\documentclass{article}&#10;\IfFileExists{C:/DriveO/EPFL/Course/style/Mikes.tex}{\input{C:/DriveO/EPFL/Course/style/Mikes.tex}&#10;}{\input{C:/O/EPFL/Course/style/Mikes.tex}}&#10;\begin{align*}&#10;{\color{Red4} &lt;x^2&gt;^{1/2} = \sqrt{\beta \varepsilon}}&#10;\end{align*}&#10;\end{document}"/>
  <p:tag name="IGUANATEXSIZE" val="20"/>
  <p:tag name="IGUANATEXCURSOR" val="235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929,8838"/>
  <p:tag name="LATEXADDIN" val="\documentclass{article}&#10;\IfFileExists{C:/DriveO/EPFL/Course/style/Mikes.tex}{\input{C:/DriveO/EPFL/Course/style/Mikes.tex}&#10;}{\input{C:/O/EPFL/Course/style/Mikes.tex}}&#10;\begin{align*}&#10;{\color{Red4} &lt;x'^2&gt;^{1/2} = \sqrt{\gamma \varepsilon}}&#10;\end{align*}&#10;\end{document}"/>
  <p:tag name="IGUANATEXSIZE" val="20"/>
  <p:tag name="IGUANATEXCURSOR" val="237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611.9235"/>
  <p:tag name="LATEXADDIN" val="\documentclass{article}&#10;\IfFileExists{C:/DriveO/EPFL/Course/style/Mikes.tex}{\input{C:/DriveO/EPFL/Course/style/Mikes.tex}&#10;}{\input{C:/O/EPFL/Course/style/Mikes.tex}}&#10;\begin{align*}&#10;x'_0 = \sqrt{\varepsilon/\beta}&#10;\end{align*}&#10;\end{document}"/>
  <p:tag name="IGUANATEXSIZE" val="20"/>
  <p:tag name="IGUANATEXCURSOR" val="212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605.9243"/>
  <p:tag name="LATEXADDIN" val="\documentclass{article}&#10;\IfFileExists{C:/DriveO/EPFL/Course/style/Mikes.tex}{\input{C:/DriveO/EPFL/Course/style/Mikes.tex}&#10;}{\input{C:/O/EPFL/Course/style/Mikes.tex}}&#10;\begin{align*}&#10;x_0 = \sqrt{\varepsilon/\gamma}&#10;\end{align*}&#10;\end{document}"/>
  <p:tag name="IGUANATEXSIZE" val="20"/>
  <p:tag name="IGUANATEXCURSOR" val="212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98.9502"/>
  <p:tag name="LATEXADDIN" val="\documentclass{article}&#10;\IfFileExists{C:/DriveO/EPFL/Course/style/Mikes.tex}{\input{C:/DriveO/EPFL/Course/style/Mikes.tex}&#10;}{\input{C:/O/EPFL/Course/style/Mikes.tex}}&#10;\begin{align*}&#10;-\alpha \sqrt{\frac{\varepsilon}{\beta}}&#10;\end{align*}&#10;\end{document}"/>
  <p:tag name="IGUANATEXSIZE" val="20"/>
  <p:tag name="IGUANATEXCURSOR" val="222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989.5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rea} = 2\pi J = \pi ( \gamma x^2 +2\alpha x x' + \beta x'^2)&#10;\nonumber&#10;\end{equation}&#10;\end{document}"/>
  <p:tag name="IGUANATEXSIZE" val="20"/>
  <p:tag name="IGUANATEXCURSOR" val="129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607.4241"/>
  <p:tag name="LATEXADDIN" val="\documentclass{article}&#10;\IfFileExists{C:/DriveO/EPFL/Course/style/Mikes.tex}{\input{C:/DriveO/EPFL/Course/style/Mikes.tex}&#10;}{\input{C:/O/EPFL/Course/style/Mikes.tex}}&#10;\begin{align*}&#10;\gamma &amp;= \frac{1+\alpha^2}{\beta}\\[4pt]&#10;\alpha &amp;= -\frac{1}{2} \beta'&#10;\end{align*}&#10;\end{document}"/>
  <p:tag name="IGUANATEXSIZE" val="20"/>
  <p:tag name="IGUANATEXCURSOR" val="253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62.1298"/>
  <p:tag name="LATEXADDIN" val="\documentclass{article}&#10;\IfFileExists{C:/DriveO/EPFL/Course/style/Mikes.tex}{\input{C:/DriveO/EPFL/Course/style/Mikes.tex}&#10;}{\input{C:/O/EPFL/Course/style/Mikes.tex}}&#10;\begin{align*}&#10;&lt;x x'&gt; = -\alpha = 0&#10;\end{align*}&#10;\end{document}"/>
  <p:tag name="IGUANATEXSIZE" val="20"/>
  <p:tag name="IGUANATEXCURSOR" val="185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851.51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*}&#10;\gv{M}_\rm{doublet} &amp; =  &amp; \left( \begin{array}{cc} 1 + \frac{l}{f} &amp; l \\ -\frac{1}{f^*} &amp; 1-\frac{l}{f} \end{array} \right)&#10;\end{eqnarray*}&#10;\end{document}"/>
  <p:tag name="IGUANATEXSIZE" val="20"/>
  <p:tag name="IGUANATEXCURSOR" val="128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8"/>
  <p:tag name="ORIGINALWIDTH" val="675.66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f^* = \frac{f^2}{l} &gt; 0&#10;\nonumber&#10;\end{equation}&#10;\end{document}"/>
  <p:tag name="IGUANATEXSIZE" val="20"/>
  <p:tag name="IGUANATEXCURSOR" val="125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,6936"/>
  <p:tag name="ORIGINALWIDTH" val="4238,4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_\rm{FODO} = \left( \begin{array}{cc} C &amp; S \\[6pt] C' &amp; S' \end{array} \right) = &#10;\left(&#10;\begin{array}{cc} 1 - \frac{L^2}{8f^2} &amp; L \left( 1+\frac{L}{4f} \right) \\[6pt]&#10;-\frac{1}{f^*} &amp; 1-\frac{L^2}{8f^2} \end{array} \right), ~~&#10;\frac{1}{f^*} = \frac{L}{4f^2} \,\left( 1-\frac{L}{4f} \right) &#10;\nonumber&#10;\end{equation}&#10;\end{document}"/>
  <p:tag name="IGUANATEXSIZE" val="20"/>
  <p:tag name="IGUANATEXCURSOR" val="1321"/>
  <p:tag name="TRANSPARENCY" val="Wahr"/>
  <p:tag name="FILENAME" val=""/>
  <p:tag name="LATEXENGINEID" val="0"/>
  <p:tag name="TEMPFOLDER" val="C:\Users\seidel\tmp\"/>
  <p:tag name="LATEXFORMHEIGHT" val="720"/>
  <p:tag name="LATEXFORMWIDTH" val="1171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763.404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in(\mu/2) = \frac{L}{4f}&#10;\nonumber&#10;\end{equation}&#10;\end{document}"/>
  <p:tag name="IGUANATEXSIZE" val="20"/>
  <p:tag name="IGUANATEXCURSOR" val="125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573.303"/>
  <p:tag name="LATEXADDIN" val="\documentclass{article}&#10;\IfFileExists{C:/DriveO/EPFL/Course/style/Mikes.tex}{\input{C:/DriveO/EPFL/Course/style/Mikes.tex}&#10;}{\input{C:/O/EPFL/Course/style/Mikes.tex}}&#10;\begin{align*}&#10;\beta^\pm = \frac{L}{2\sin\mu/2} \,\sqrt{\frac{1\pm\sin\mu/2}{1\mp\sin\mu/2}}&#10;\end{align*}&#10;\end{document}"/>
  <p:tag name="IGUANATEXSIZE" val="20"/>
  <p:tag name="IGUANATEXCURSOR" val="217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1032.62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in(\mu_\rm{opt}) = \frac{2}{1+\sqrt{5}}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3.9408"/>
  <p:tag name="ORIGINALWIDTH" val="1551.5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x'' + \left( \frac{1}{\rho^2} + k \right) x &amp; = &amp; \frac{1}{\rho} \frac{\Delta p}{p_0} \nonumber \\&#10;y'' - k y &amp; = &amp; 0 \nonumber&#10;\end{eqnarray}&#10;\end{document}"/>
  <p:tag name="IGUANATEXSIZE" val="20"/>
  <p:tag name="IGUANATEXCURSOR" val="1266"/>
  <p:tag name="TRANSPARENCY" val="Wahr"/>
  <p:tag name="FILENAME" val=""/>
  <p:tag name="LATEXENGINEID" val="0"/>
  <p:tag name="TEMPFOLDER" val="C:\Users\Mike\Documents\tmp\"/>
  <p:tag name="LATEXFORMHEIGHT" val="626"/>
  <p:tag name="LATEXFORMWIDTH" val="1171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3.9408"/>
  <p:tag name="ORIGINALWIDTH" val="1551.5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x'' + \left( \frac{1}{\rho^2} + k \right) x &amp; = &amp; \frac{1}{\rho} \frac{\Delta p}{p_0} \nonumber \\&#10;y'' - k y &amp; = &amp; 0 \nonumber&#10;\end{eqnarray}&#10;\end{document}"/>
  <p:tag name="IGUANATEXSIZE" val="20"/>
  <p:tag name="IGUANATEXCURSOR" val="1266"/>
  <p:tag name="TRANSPARENCY" val="Wahr"/>
  <p:tag name="FILENAME" val=""/>
  <p:tag name="LATEXENGINEID" val="0"/>
  <p:tag name="TEMPFOLDER" val="C:\Users\Mike\Documents\tmp\"/>
  <p:tag name="LATEXFORMHEIGHT" val="626"/>
  <p:tag name="LATEXFORMWIDTH" val="1171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06.37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with:} ~ \beta\gamma-\alpha^2 = 1&#10;\nonumber&#10;\end{equation}&#10;\end{document}"/>
  <p:tag name="IGUANATEXSIZE" val="20"/>
  <p:tag name="IGUANATEXCURSOR" val="12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3.9408"/>
  <p:tag name="ORIGINALWIDTH" val="1551.5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x'' + \left( \frac{1}{\rho^2} + k \right) x &amp; = &amp; \frac{1}{\rho} \frac{\Delta p}{p_0} \nonumber \\&#10;y'' - k y &amp; = &amp; 0 \nonumber&#10;\end{eqnarray}&#10;\end{document}"/>
  <p:tag name="IGUANATEXSIZE" val="20"/>
  <p:tag name="IGUANATEXCURSOR" val="1266"/>
  <p:tag name="TRANSPARENCY" val="Wahr"/>
  <p:tag name="FILENAME" val=""/>
  <p:tag name="LATEXENGINEID" val="0"/>
  <p:tag name="TEMPFOLDER" val="C:\Users\Mike\Documents\tmp\"/>
  <p:tag name="LATEXFORMHEIGHT" val="626"/>
  <p:tag name="LATEXFORMWIDTH" val="1171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029.24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(s+C) = D(s), ~D'(s+C) = D'(s)&#10;\nonumber&#10;\end{equation}&#10;\end{document}"/>
  <p:tag name="IGUANATEXSIZE" val="20"/>
  <p:tag name="IGUANATEXCURSOR" val="126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2880.3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(s) = \frac{\sqrt{\beta(s)}}{2\sin(\pi Q)}&#10;\oint dt ~\frac{\sqrt{\beta(t)}}{\rho(t)} \cos\left(&#10;\varphi(t)-\varphi(s)-\pi Q\right)&#10;\nonumber&#10;\end{equation}&#10;\end{document}"/>
  <p:tag name="IGUANATEXSIZE" val="20"/>
  <p:tag name="IGUANATEXCURSOR" val="1234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.67622"/>
  <p:tag name="ORIGINALWIDTH" val="720.689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'(s) = \frac{1}{2\sqrt{\beta(s)}\sin(\pi Q)} &#10;\oint dt ~\frac{\sqrt{\beta(t)}}{\rho(t)} &#10;\left( \alpha(s) \cos(\dots) + \sin(\dots) \right)&#10;\nonumber&#10;\end{equation}&#10;\end{document}"/>
  <p:tag name="IGUANATEXSIZE" val="20"/>
  <p:tag name="IGUANATEXCURSOR" val="1234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1591.3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igma_\rm{tot}^2 = \sigma_\varepsilon^2 + \sigma_\delta^2 = \varepsilon\beta + D^2 \frac{\delta p^2}{p_0^2}&#10;\nonumber&#10;\end{equation}&#10;\end{document}"/>
  <p:tag name="IGUANATEXSIZE" val="20"/>
  <p:tag name="IGUANATEXCURSOR" val="1341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2077.2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{{\sigma}'_\rm{tot}}^2 = {{\sigma}'_\varepsilon}^2 + {{\sigma}'_\delta}^2 =&#10;\varepsilon\frac{1+\alpha^2}{\beta} + D'^2 \frac{\delta p^2}{p_0^2}&#10;\nonumber&#10;\end{equation}&#10;\end{document}"/>
  <p:tag name="IGUANATEXSIZE" val="20"/>
  <p:tag name="IGUANATEXCURSOR" val="1304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922.384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_D(s) = D(s) \frac{\Delta p}{p_0} &#10;\nonumber&#10;\end{equation}&#10;\end{document}"/>
  <p:tag name="IGUANATEXSIZE" val="20"/>
  <p:tag name="IGUANATEXCURSOR" val="124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970.378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elta C = \oint \frac{x_D(s)}{\rho(s)} ds&#10;\nonumber&#10;\end{equation}&#10;\end{document}"/>
  <p:tag name="IGUANATEXSIZE" val="20"/>
  <p:tag name="IGUANATEXCURSOR" val="125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805.02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\Delta C}{C} = \alpha_c \frac{\Delta p}{p}, ~\alpha_c = \frac{1}{C} \oint \frac{D(s)}{\rho(s)} ds&#10;\nonumber&#10;\end{equation}&#10;\end{document}"/>
  <p:tag name="IGUANATEXSIZE" val="20"/>
  <p:tag name="IGUANATEXCURSOR" val="132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2.485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s&#10;\nonumber&#10;\end{equation}&#10;\end{document}"/>
  <p:tag name="IGUANATEXSIZE" val="20"/>
  <p:tag name="IGUANATEXCURSOR" val="1235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31.45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beta}&#10;\nonumber&#10;\end{equation}&#10;\end{document}"/>
  <p:tag name="IGUANATEXSIZE" val="20"/>
  <p:tag name="IGUANATEXCURSOR" val="124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026.62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s' = ds \left(1+\frac{x_D}{\rho}\right)&#10;\nonumber&#10;\end{equation}&#10;\end{document}"/>
  <p:tag name="IGUANATEXSIZE" val="20"/>
  <p:tag name="IGUANATEXCURSOR" val="125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386.57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xi_x = -\frac{1}{4\pi} \oint K(s) \beta_x(s) ds&#10;\nonumber&#10;\end{equation}&#10;\end{document}"/>
  <p:tag name="IGUANATEXSIZE" val="20"/>
  <p:tag name="IGUANATEXCURSOR" val="1242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413.948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K = \frac{eg}{p}&#10;\nonumber&#10;\end{equation}&#10;\end{document}"/>
  <p:tag name="IGUANATEXSIZE" val="20"/>
  <p:tag name="IGUANATEXCURSOR" val="124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1304.08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K = - \frac{eg\, dp}{p^2} = - K_0 \frac{dp}{p}&#10;\nonumber&#10;\end{equation}&#10;\end{document}"/>
  <p:tag name="IGUANATEXSIZE" val="20"/>
  <p:tag name="IGUANATEXCURSOR" val="123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625.421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elta Q = \xi \, \frac{\Delta p}{p_0}&#10;\nonumber&#10;\end{equation}&#10;\end{document}"/>
  <p:tag name="IGUANATEXSIZE" val="20"/>
  <p:tag name="IGUANATEXCURSOR" val="1251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824.896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_d = D(s)\cdot \frac{\Delta p}{p}&#10;\nonumber&#10;\end{equation}&#10;\end{document}"/>
  <p:tag name="IGUANATEXSIZE" val="20"/>
  <p:tag name="IGUANATEXCURSOR" val="1240"/>
  <p:tag name="TRANSPARENCY" val="Wahr"/>
  <p:tag name="FILENAME" val=""/>
  <p:tag name="LATEXENGINEID" val="0"/>
  <p:tag name="TEMPFOLDER" val="C:\Users\Mike\Documents\tmp\"/>
  <p:tag name="LATEXFORMHEIGHT" val="312"/>
  <p:tag name="LATEXFORMWIDTH" val="384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115.4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xi_\rm{tot} = \frac{1}{4\pi} \oint ( m(s)D(s) - K(s)) \beta_x(s) ds&#10;\nonumber&#10;\end{equation}&#10;\end{document}"/>
  <p:tag name="IGUANATEXSIZE" val="20"/>
  <p:tag name="IGUANATEXCURSOR" val="127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718.78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x'' + \left( K_0(s) + \Delta K(s) \right) x &amp; = &amp; 0 \nonumber &#10;\end{eqnarray}&#10;\end{document}"/>
  <p:tag name="IGUANATEXSIZE" val="20"/>
  <p:tag name="IGUANATEXCURSOR" val="1274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3380.57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elta \beta(s) = \frac{\beta(s)}{2\sin(2\pi Q)}&#10;\oint dt ~\beta(t) \Delta K(t) \cos\left(&#10;2(\varphi(s)-\varphi(t)-\pi Q)\right)&#10;\nonumber&#10;\end{equation}&#10;\end{document}"/>
  <p:tag name="IGUANATEXSIZE" val="20"/>
  <p:tag name="IGUANATEXCURSOR" val="1284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419.57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elta Q = \frac{1}{4\pi} \oint \beta(s) \Delta K(s) ds&#10;\nonumber&#10;\end{equation}&#10;\end{document}"/>
  <p:tag name="IGUANATEXSIZE" val="20"/>
  <p:tag name="IGUANATEXCURSOR" val="1288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26.20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gamma}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0,4124"/>
  <p:tag name="ORIGINALWIDTH" val="1504,312"/>
  <p:tag name="LATEXADDIN" val="\documentclass{article}&#10;\IfFileExists{C:/DriveO/EPFL/Course/style/Mikes.tex}{\input{C:/DriveO/EPFL/Course/style/Mikes.tex}&#10;}{\input{C:/O/EPFL/Course/style/Mikes.tex}}&#10;\begin{align*}&#10;\beta(s) &amp;= \beta^* + \frac{s^2}{\beta^*} \\[4pt]&#10;\sigma_\rm{rms} &amp;= \sqrt{\varepsilon \beta^*}, ~ &#10;\sigma'_\rm{rms} = \sqrt{\frac{\varepsilon}{\beta^*}}&#10;\end{align*}&#10;\end{document}"/>
  <p:tag name="IGUANATEXSIZE" val="20"/>
  <p:tag name="IGUANATEXCURSOR" val="276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1839.5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= \frac{\theta \sqrt{\beta(s)\beta_0}}{2\sin(\pi Q)} ~ \cos(\varphi(s) - \pi Q)&#10;\nonumber&#10;\end{equation}&#10;\end{document}"/>
  <p:tag name="IGUANATEXSIZE" val="20"/>
  <p:tag name="IGUANATEXCURSOR" val="129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9547"/>
  <p:tag name="ORIGINALWIDTH" val="2171.729"/>
  <p:tag name="LATEXADDIN" val="\documentclass{article}&#10;\IfFileExists{C:/DriveO/EPFL/Course/style/Mikes.tex}{\input{C:/DriveO/EPFL/Course/style/Mikes.tex}&#10;}{\input{C:/O/EPFL/Course/style/Mikes.tex}}&#10;\begin{align*}&#10;x_k = \sum_j &#10;\frac{\sqrt{\beta_k \beta_j}\,\cos(|\varphi_k - \varphi_j | - \pi Q)}{2\sin(\pi Q)} ~ \theta_j&#10;\end{align*}&#10;\end{document}"/>
  <p:tag name="IGUANATEXSIZE" val="20"/>
  <p:tag name="IGUANATEXCURSOR" val="255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1007.124"/>
  <p:tag name="LATEXADDIN" val="\documentclass{article}&#10;\IfFileExists{C:/DriveO/EPFL/Course/style/Mikes.tex}{\input{C:/DriveO/EPFL/Course/style/Mikes.tex}&#10;}{\input{C:/O/EPFL/Course/style/Mikes.tex}}&#10;\begin{align*}&#10;\vec{x}_\rm{pos} ~ + ~ \gv{R} \, \vec{\theta}_\rm{cor} = 0&#10;\end{align*}&#10;\end{document}"/>
  <p:tag name="IGUANATEXSIZE" val="20"/>
  <p:tag name="IGUANATEXCURSOR" val="215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9572"/>
  <p:tag name="ORIGINALWIDTH" val="1175.853"/>
  <p:tag name="LATEXADDIN" val="\documentclass{article}&#10;\IfFileExists{C:/DriveO/EPFL/Course/style/Mikes.tex}{\input{C:/DriveO/EPFL/Course/style/Mikes.tex}&#10;}{\input{C:/O/EPFL/Course/style/Mikes.tex}}&#10;\begin{align*}&#10;\gv{R} &amp;= \gv{U} \cdot \gv{W} \cdot \gv{V}^\rm{T} \\&#10;\gv{R}_\rm{inv} &amp;= \gv{V} \cdot \gv{W}^{-1} \cdot \gv{U}^\rm{T} \\&#10;\end{align*}&#10;\end{document}"/>
  <p:tag name="IGUANATEXSIZE" val="20"/>
  <p:tag name="IGUANATEXCURSOR" val="250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1357.33"/>
  <p:tag name="LATEXADDIN" val="\documentclass{article}&#10;\IfFileExists{C:/DriveO/EPFL/Course/style/Mikes.tex}{\input{C:/DriveO/EPFL/Course/style/Mikes.tex}&#10;}{\input{C:/O/EPFL/Course/style/Mikes.tex}}&#10;\begin{align*}&#10;\vec{\theta}_\rm{cor} = - \gv{V} \gv{W}^{-1} \gv{U}^\rm{T} \cdot&#10;\vec{x}_\rm{pos} &#10;\end{align*}&#10;\end{document}"/>
  <p:tag name="IGUANATEXSIZE" val="20"/>
  <p:tag name="IGUANATEXCURSOR" val="246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562,4297"/>
  <p:tag name="LATEXADDIN" val="\documentclass{article}&#10;\IfFileExists{C:/DriveO/EPFL/Course/style/Mikes.tex}{\input{C:/DriveO/EPFL/Course/style/Mikes.tex}&#10;}{\input{C:/O/EPFL/Course/style/Mikes.tex}}&#10;\begin{align*}&#10;\varepsilon \, = \, &lt; J &gt;&#10;\end{align*}&#10;\end{document}"/>
  <p:tag name="IGUANATEXSIZE" val="20"/>
  <p:tag name="IGUANATEXCURSOR" val="197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879.26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varepsilon_x = \sqrt{&lt;x^2&gt;&lt;x'^2&gt; - &lt;xx'&gt;^2}&#10;\nonumber&#10;\end{equation}&#10;\end{document}"/>
  <p:tag name="IGUANATEXSIZE" val="20"/>
  <p:tag name="IGUANATEXCURSOR" val="127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061.492"/>
  <p:tag name="LATEXADDIN" val="\documentclass{article}&#10;\usepackage{amsmath}&#10;\pagestyle{empty}&#10;\begin{document}&#10;&#10;$&#10;f(x,x') = \frac{1}{2\pi\varepsilon_x} \exp\left(&#10;-\frac{\gamma x^2 + 2\alpha x x' + \beta x'^2}{2\varepsilon_x} \right)&#10;$&#10;&#10;&#10;\end{document}"/>
  <p:tag name="IGUANATEXSIZE" val="20"/>
  <p:tag name="IGUANATEXCURSOR" val="13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670.041"/>
  <p:tag name="LATEXADDIN" val="\documentclass{article}&#10;\usepackage{amsmath}&#10;\pagestyle{empty}&#10;\begin{document}&#10;&#10;$&#10;f(x) = \frac{1}{\sqrt{2\pi} \sqrt{\beta_x \varepsilon_x}} \exp\left(&#10;-\frac{x^2}{2\beta_x\varepsilon_x} \right)&#10;$&#10;&#10;&#10;\end{document}"/>
  <p:tag name="IGUANATEXSIZE" val="20"/>
  <p:tag name="IGUANATEXCURSOR" val="13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C00000"/>
          </a:solidFill>
          <a:headEnd type="none" w="med" len="me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 err="1" smtClean="0">
            <a:sym typeface="Symbol" panose="05050102010706020507" pitchFamily="18" charset="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2420</Words>
  <Application>Microsoft Macintosh PowerPoint</Application>
  <PresentationFormat>On-screen Show (4:3)</PresentationFormat>
  <Paragraphs>417</Paragraphs>
  <Slides>54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Palatino</vt:lpstr>
      <vt:lpstr>Sylfaen</vt:lpstr>
      <vt:lpstr>Symbol</vt:lpstr>
      <vt:lpstr>Times</vt:lpstr>
      <vt:lpstr>Times New Roman</vt:lpstr>
      <vt:lpstr>Wingdings</vt:lpstr>
      <vt:lpstr>Office Theme</vt:lpstr>
      <vt:lpstr>Equation</vt:lpstr>
      <vt:lpstr>Introductions to accelerators II: Transverse Dynamics </vt:lpstr>
      <vt:lpstr>Linear Dynamics - continued</vt:lpstr>
      <vt:lpstr>PowerPoint Presentation</vt:lpstr>
      <vt:lpstr>Phase Space Ellipse</vt:lpstr>
      <vt:lpstr>Courant-Snyder Invariant</vt:lpstr>
      <vt:lpstr>Action vs. Emittance</vt:lpstr>
      <vt:lpstr>Beam Emittance</vt:lpstr>
      <vt:lpstr>Fractions of Beam in rms widths</vt:lpstr>
      <vt:lpstr>Liouvilles Theorem</vt:lpstr>
      <vt:lpstr>Conservation of Emittance</vt:lpstr>
      <vt:lpstr>Phase Space Ellipse in Drift Space</vt:lpstr>
      <vt:lpstr>Phase Space Ellipse after focusing</vt:lpstr>
      <vt:lpstr>Beam Waist (e.g. interaction point collider)</vt:lpstr>
      <vt:lpstr>Phase Space Ellipse - Parameters</vt:lpstr>
      <vt:lpstr>Remarks on Beam Distributions</vt:lpstr>
      <vt:lpstr>PowerPoint Presentation</vt:lpstr>
      <vt:lpstr>Reminder: Quadrupole Doublet</vt:lpstr>
      <vt:lpstr>FODO Cell</vt:lpstr>
      <vt:lpstr>FODO Cell II</vt:lpstr>
      <vt:lpstr>FODO Cell Parameters</vt:lpstr>
      <vt:lpstr>FODO Cell: choice of phase advance</vt:lpstr>
      <vt:lpstr>FODO Cell with Bending Magnets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Dispersion Function in a Ring</vt:lpstr>
      <vt:lpstr>Beam size with finite momentum spread</vt:lpstr>
      <vt:lpstr>Path Length Change with Momentum</vt:lpstr>
      <vt:lpstr>PowerPoint Presentation</vt:lpstr>
      <vt:lpstr>Chromatic Errors</vt:lpstr>
      <vt:lpstr>Chromaticity</vt:lpstr>
      <vt:lpstr>Sextupol Magnet</vt:lpstr>
      <vt:lpstr>Chromaticity – Correction using Sextupoles</vt:lpstr>
      <vt:lpstr>Caution with Sextupoles</vt:lpstr>
      <vt:lpstr>PowerPoint Presentation</vt:lpstr>
      <vt:lpstr>Closed Orbit</vt:lpstr>
      <vt:lpstr>The closed orbit</vt:lpstr>
      <vt:lpstr>Unintended deflection</vt:lpstr>
      <vt:lpstr>Unintended deflection</vt:lpstr>
      <vt:lpstr>Effect of a deflection</vt:lpstr>
      <vt:lpstr>Effect of a deflection</vt:lpstr>
      <vt:lpstr>Many turns reveal something</vt:lpstr>
      <vt:lpstr>Gradient Error</vt:lpstr>
      <vt:lpstr>Gradient Error - Calculation</vt:lpstr>
      <vt:lpstr>Gradient Error Example continued</vt:lpstr>
      <vt:lpstr>PowerPoint Presentation</vt:lpstr>
      <vt:lpstr>Low Beta Insertion</vt:lpstr>
      <vt:lpstr>Low Beta Insertion</vt:lpstr>
      <vt:lpstr>Low Beta Insertion – Example of LHC </vt:lpstr>
      <vt:lpstr>Beam Waist (e.g. interaction point collider)</vt:lpstr>
      <vt:lpstr>Orbit Correction:  Reminder - Closed Orbit Distortion by Kick </vt:lpstr>
      <vt:lpstr>Orbit Correction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Seidel Mike</dc:creator>
  <cp:lastModifiedBy>Microsoft Office User</cp:lastModifiedBy>
  <cp:revision>478</cp:revision>
  <dcterms:created xsi:type="dcterms:W3CDTF">2020-05-11T11:46:54Z</dcterms:created>
  <dcterms:modified xsi:type="dcterms:W3CDTF">2023-07-28T00:39:49Z</dcterms:modified>
</cp:coreProperties>
</file>