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425" r:id="rId4"/>
    <p:sldId id="259" r:id="rId5"/>
    <p:sldId id="260" r:id="rId6"/>
    <p:sldId id="261" r:id="rId7"/>
    <p:sldId id="262" r:id="rId8"/>
    <p:sldId id="399" r:id="rId9"/>
    <p:sldId id="400" r:id="rId10"/>
    <p:sldId id="420" r:id="rId11"/>
    <p:sldId id="422" r:id="rId12"/>
    <p:sldId id="424" r:id="rId13"/>
    <p:sldId id="426" r:id="rId14"/>
    <p:sldId id="427" r:id="rId15"/>
    <p:sldId id="428" r:id="rId16"/>
    <p:sldId id="309" r:id="rId17"/>
    <p:sldId id="429" r:id="rId18"/>
    <p:sldId id="336" r:id="rId19"/>
    <p:sldId id="430" r:id="rId20"/>
    <p:sldId id="432" r:id="rId21"/>
    <p:sldId id="433" r:id="rId22"/>
    <p:sldId id="258" r:id="rId23"/>
    <p:sldId id="434" r:id="rId24"/>
    <p:sldId id="264" r:id="rId25"/>
    <p:sldId id="435" r:id="rId26"/>
    <p:sldId id="299" r:id="rId27"/>
    <p:sldId id="298" r:id="rId28"/>
    <p:sldId id="437" r:id="rId29"/>
    <p:sldId id="438" r:id="rId30"/>
    <p:sldId id="440" r:id="rId31"/>
    <p:sldId id="439" r:id="rId32"/>
    <p:sldId id="442" r:id="rId33"/>
    <p:sldId id="443" r:id="rId3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9"/>
    <p:restoredTop sz="96327"/>
  </p:normalViewPr>
  <p:slideViewPr>
    <p:cSldViewPr snapToGrid="0">
      <p:cViewPr varScale="1">
        <p:scale>
          <a:sx n="89" d="100"/>
          <a:sy n="89" d="100"/>
        </p:scale>
        <p:origin x="200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D2BDB-F090-40EA-93C9-CF10BFA1119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55190DB-BE9A-450B-B226-B47883FB917F}">
      <dgm:prSet phldrT="[Testo]" custT="1"/>
      <dgm:spPr>
        <a:noFill/>
        <a:ln>
          <a:noFill/>
        </a:ln>
        <a:effectLst/>
      </dgm:spPr>
      <dgm:t>
        <a:bodyPr spcFirstLastPara="0" vert="horz" wrap="square" lIns="210741" tIns="0" rIns="0" bIns="0" numCol="1" spcCol="1270" anchor="t" anchorCtr="0"/>
        <a:lstStyle/>
        <a:p>
          <a:r>
            <a: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April 2014</a:t>
          </a:r>
        </a:p>
        <a:p>
          <a:r>
            <a:rPr lang="en-GB" sz="2000" b="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Master’s degree in physics</a:t>
          </a:r>
        </a:p>
      </dgm:t>
    </dgm:pt>
    <dgm:pt modelId="{91EA40AB-01AD-45EA-977A-A14806A207CC}" type="parTrans" cxnId="{2378A14B-8DBC-4524-A42E-F3CAB6D28DE3}">
      <dgm:prSet/>
      <dgm:spPr/>
      <dgm:t>
        <a:bodyPr/>
        <a:lstStyle/>
        <a:p>
          <a:endParaRPr lang="en-GB"/>
        </a:p>
      </dgm:t>
    </dgm:pt>
    <dgm:pt modelId="{A81BCC82-95FF-45CE-8526-F250FCD82B61}" type="sibTrans" cxnId="{2378A14B-8DBC-4524-A42E-F3CAB6D28DE3}">
      <dgm:prSet/>
      <dgm:spPr/>
      <dgm:t>
        <a:bodyPr/>
        <a:lstStyle/>
        <a:p>
          <a:endParaRPr lang="en-GB"/>
        </a:p>
      </dgm:t>
    </dgm:pt>
    <dgm:pt modelId="{3CE25C70-018F-4B2B-A62F-09C64DE6B25F}">
      <dgm:prSet phldrT="[Testo]" custT="1"/>
      <dgm:spPr/>
      <dgm:t>
        <a:bodyPr/>
        <a:lstStyle/>
        <a:p>
          <a:r>
            <a:rPr lang="it-IT" sz="2000" b="1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December</a:t>
          </a:r>
          <a:r>
            <a: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2014 – </a:t>
          </a:r>
          <a:r>
            <a:rPr lang="it-IT" sz="2000" b="1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October</a:t>
          </a:r>
          <a:r>
            <a: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2022</a:t>
          </a:r>
        </a:p>
        <a:p>
          <a:r>
            <a:rPr lang="it-IT" sz="2000" b="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IT Consultant in IBM</a:t>
          </a:r>
          <a:endParaRPr lang="en-GB" sz="2000" b="0" dirty="0">
            <a:solidFill>
              <a:schemeClr val="accent1">
                <a:lumMod val="40000"/>
                <a:lumOff val="60000"/>
              </a:schemeClr>
            </a:solidFill>
            <a:latin typeface="Bradley Hand ITC" panose="03070402050302030203" pitchFamily="66" charset="0"/>
            <a:cs typeface="ScriptC" panose="00000400000000000000" pitchFamily="2" charset="0"/>
          </a:endParaRPr>
        </a:p>
      </dgm:t>
    </dgm:pt>
    <dgm:pt modelId="{B05A141C-5082-4894-B1AC-B26DF5931F02}" type="parTrans" cxnId="{44452DBC-5583-4981-B023-983798C4B203}">
      <dgm:prSet/>
      <dgm:spPr/>
      <dgm:t>
        <a:bodyPr/>
        <a:lstStyle/>
        <a:p>
          <a:endParaRPr lang="en-GB"/>
        </a:p>
      </dgm:t>
    </dgm:pt>
    <dgm:pt modelId="{C73A341F-5159-4AC9-A545-8B8E00903952}" type="sibTrans" cxnId="{44452DBC-5583-4981-B023-983798C4B203}">
      <dgm:prSet/>
      <dgm:spPr/>
      <dgm:t>
        <a:bodyPr/>
        <a:lstStyle/>
        <a:p>
          <a:endParaRPr lang="en-GB"/>
        </a:p>
      </dgm:t>
    </dgm:pt>
    <dgm:pt modelId="{F85B5C71-58EC-44C6-BE8F-73932FC3F529}">
      <dgm:prSet phldrT="[Testo]" custT="1"/>
      <dgm:spPr/>
      <dgm:t>
        <a:bodyPr/>
        <a:lstStyle/>
        <a:p>
          <a:r>
            <a:rPr lang="it-IT" sz="2000" b="1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November 2022</a:t>
          </a:r>
        </a:p>
        <a:p>
          <a:r>
            <a:rPr lang="it-IT" sz="2000" b="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Ph.D</a:t>
          </a:r>
          <a:r>
            <a:rPr lang="it-IT" sz="2000" b="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. in </a:t>
          </a:r>
          <a:r>
            <a:rPr lang="it-IT" sz="2000" b="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accelerator</a:t>
          </a:r>
          <a:r>
            <a:rPr lang="it-IT" sz="2000" b="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</a:t>
          </a:r>
          <a:r>
            <a:rPr lang="it-IT" sz="2000" b="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physics</a:t>
          </a:r>
          <a:endParaRPr lang="it-IT" sz="2000" b="0" dirty="0">
            <a:solidFill>
              <a:schemeClr val="accent1">
                <a:lumMod val="40000"/>
                <a:lumOff val="60000"/>
              </a:schemeClr>
            </a:solidFill>
            <a:latin typeface="Bradley Hand ITC" panose="03070402050302030203" pitchFamily="66" charset="0"/>
            <a:cs typeface="ScriptC" panose="00000400000000000000" pitchFamily="2" charset="0"/>
          </a:endParaRPr>
        </a:p>
      </dgm:t>
    </dgm:pt>
    <dgm:pt modelId="{FFB8C855-0855-48F2-AF4A-A7836F862D14}" type="parTrans" cxnId="{5342F9C8-93A1-4D4F-9B9B-D70C6B8A85E1}">
      <dgm:prSet/>
      <dgm:spPr/>
      <dgm:t>
        <a:bodyPr/>
        <a:lstStyle/>
        <a:p>
          <a:endParaRPr lang="en-GB"/>
        </a:p>
      </dgm:t>
    </dgm:pt>
    <dgm:pt modelId="{46F26056-932B-4C5D-B41D-1B73DBFB76DB}" type="sibTrans" cxnId="{5342F9C8-93A1-4D4F-9B9B-D70C6B8A85E1}">
      <dgm:prSet/>
      <dgm:spPr/>
      <dgm:t>
        <a:bodyPr/>
        <a:lstStyle/>
        <a:p>
          <a:endParaRPr lang="en-GB"/>
        </a:p>
      </dgm:t>
    </dgm:pt>
    <dgm:pt modelId="{BE9FA9F8-8796-4E9F-BB04-1E7F949FD48E}" type="pres">
      <dgm:prSet presAssocID="{D5DD2BDB-F090-40EA-93C9-CF10BFA11190}" presName="arrowDiagram" presStyleCnt="0">
        <dgm:presLayoutVars>
          <dgm:chMax val="5"/>
          <dgm:dir/>
          <dgm:resizeHandles val="exact"/>
        </dgm:presLayoutVars>
      </dgm:prSet>
      <dgm:spPr/>
    </dgm:pt>
    <dgm:pt modelId="{997B60A3-C29E-4B21-9A5A-0702A15876C4}" type="pres">
      <dgm:prSet presAssocID="{D5DD2BDB-F090-40EA-93C9-CF10BFA11190}" presName="arrow" presStyleLbl="bgShp" presStyleIdx="0" presStyleCnt="1" custScaleX="137054" custLinFactNeighborY="-111"/>
      <dgm:spPr/>
    </dgm:pt>
    <dgm:pt modelId="{832270DA-53F8-4F23-ADF0-4ABD157610AE}" type="pres">
      <dgm:prSet presAssocID="{D5DD2BDB-F090-40EA-93C9-CF10BFA11190}" presName="arrowDiagram3" presStyleCnt="0"/>
      <dgm:spPr/>
    </dgm:pt>
    <dgm:pt modelId="{F1E8CB85-5758-45B3-A733-3E5FC66DF3E6}" type="pres">
      <dgm:prSet presAssocID="{B55190DB-BE9A-450B-B226-B47883FB917F}" presName="bullet3a" presStyleLbl="node1" presStyleIdx="0" presStyleCnt="3" custLinFactX="-200000" custLinFactNeighborX="-289191" custLinFactNeighborY="5197"/>
      <dgm:spPr/>
    </dgm:pt>
    <dgm:pt modelId="{F3152C6E-5A60-48E1-BD74-9A3EF4222D21}" type="pres">
      <dgm:prSet presAssocID="{B55190DB-BE9A-450B-B226-B47883FB917F}" presName="textBox3a" presStyleLbl="revTx" presStyleIdx="0" presStyleCnt="3" custScaleX="198683" custScaleY="40226" custLinFactNeighborX="-33140" custLinFactNeighborY="2757">
        <dgm:presLayoutVars>
          <dgm:bulletEnabled val="1"/>
        </dgm:presLayoutVars>
      </dgm:prSet>
      <dgm:spPr>
        <a:xfrm>
          <a:off x="1389558" y="4259258"/>
          <a:ext cx="3917335" cy="614835"/>
        </a:xfrm>
        <a:prstGeom prst="rect">
          <a:avLst/>
        </a:prstGeom>
      </dgm:spPr>
    </dgm:pt>
    <dgm:pt modelId="{3D4418FC-0C2A-4AD9-898D-2631171F87CF}" type="pres">
      <dgm:prSet presAssocID="{3CE25C70-018F-4B2B-A62F-09C64DE6B25F}" presName="bullet3b" presStyleLbl="node1" presStyleIdx="1" presStyleCnt="3" custLinFactNeighborX="92990" custLinFactNeighborY="-42315"/>
      <dgm:spPr/>
    </dgm:pt>
    <dgm:pt modelId="{BF8F71D8-7C4A-4F6E-B240-6807DEF049D3}" type="pres">
      <dgm:prSet presAssocID="{3CE25C70-018F-4B2B-A62F-09C64DE6B25F}" presName="textBox3b" presStyleLbl="revTx" presStyleIdx="1" presStyleCnt="3" custFlipVert="0" custScaleX="200376" custScaleY="23789" custLinFactNeighborX="6498" custLinFactNeighborY="-16462">
        <dgm:presLayoutVars>
          <dgm:bulletEnabled val="1"/>
        </dgm:presLayoutVars>
      </dgm:prSet>
      <dgm:spPr/>
    </dgm:pt>
    <dgm:pt modelId="{6A1D748A-613C-4C74-8932-52C1BF136E01}" type="pres">
      <dgm:prSet presAssocID="{F85B5C71-58EC-44C6-BE8F-73932FC3F529}" presName="bullet3c" presStyleLbl="node1" presStyleIdx="2" presStyleCnt="3" custLinFactX="193164" custLinFactNeighborX="200000" custLinFactNeighborY="-33135"/>
      <dgm:spPr/>
    </dgm:pt>
    <dgm:pt modelId="{CE192029-A766-432D-B8CC-E29FCA8769A0}" type="pres">
      <dgm:prSet presAssocID="{F85B5C71-58EC-44C6-BE8F-73932FC3F529}" presName="textBox3c" presStyleLbl="revTx" presStyleIdx="2" presStyleCnt="3" custScaleX="137934" custScaleY="49684" custLinFactNeighborX="57378" custLinFactNeighborY="-8458">
        <dgm:presLayoutVars>
          <dgm:bulletEnabled val="1"/>
        </dgm:presLayoutVars>
      </dgm:prSet>
      <dgm:spPr/>
    </dgm:pt>
  </dgm:ptLst>
  <dgm:cxnLst>
    <dgm:cxn modelId="{68E9CD21-6963-4597-8DC1-AF9FB09990CF}" type="presOf" srcId="{3CE25C70-018F-4B2B-A62F-09C64DE6B25F}" destId="{BF8F71D8-7C4A-4F6E-B240-6807DEF049D3}" srcOrd="0" destOrd="0" presId="urn:microsoft.com/office/officeart/2005/8/layout/arrow2"/>
    <dgm:cxn modelId="{CD475C3B-45A0-4DB7-9F8A-E604FE831E12}" type="presOf" srcId="{F85B5C71-58EC-44C6-BE8F-73932FC3F529}" destId="{CE192029-A766-432D-B8CC-E29FCA8769A0}" srcOrd="0" destOrd="0" presId="urn:microsoft.com/office/officeart/2005/8/layout/arrow2"/>
    <dgm:cxn modelId="{2378A14B-8DBC-4524-A42E-F3CAB6D28DE3}" srcId="{D5DD2BDB-F090-40EA-93C9-CF10BFA11190}" destId="{B55190DB-BE9A-450B-B226-B47883FB917F}" srcOrd="0" destOrd="0" parTransId="{91EA40AB-01AD-45EA-977A-A14806A207CC}" sibTransId="{A81BCC82-95FF-45CE-8526-F250FCD82B61}"/>
    <dgm:cxn modelId="{65548C75-2B0B-4EEE-A585-F830B011A893}" type="presOf" srcId="{B55190DB-BE9A-450B-B226-B47883FB917F}" destId="{F3152C6E-5A60-48E1-BD74-9A3EF4222D21}" srcOrd="0" destOrd="0" presId="urn:microsoft.com/office/officeart/2005/8/layout/arrow2"/>
    <dgm:cxn modelId="{44452DBC-5583-4981-B023-983798C4B203}" srcId="{D5DD2BDB-F090-40EA-93C9-CF10BFA11190}" destId="{3CE25C70-018F-4B2B-A62F-09C64DE6B25F}" srcOrd="1" destOrd="0" parTransId="{B05A141C-5082-4894-B1AC-B26DF5931F02}" sibTransId="{C73A341F-5159-4AC9-A545-8B8E00903952}"/>
    <dgm:cxn modelId="{5342F9C8-93A1-4D4F-9B9B-D70C6B8A85E1}" srcId="{D5DD2BDB-F090-40EA-93C9-CF10BFA11190}" destId="{F85B5C71-58EC-44C6-BE8F-73932FC3F529}" srcOrd="2" destOrd="0" parTransId="{FFB8C855-0855-48F2-AF4A-A7836F862D14}" sibTransId="{46F26056-932B-4C5D-B41D-1B73DBFB76DB}"/>
    <dgm:cxn modelId="{A57CDEE8-6AA6-4352-A925-69D9A0A793BD}" type="presOf" srcId="{D5DD2BDB-F090-40EA-93C9-CF10BFA11190}" destId="{BE9FA9F8-8796-4E9F-BB04-1E7F949FD48E}" srcOrd="0" destOrd="0" presId="urn:microsoft.com/office/officeart/2005/8/layout/arrow2"/>
    <dgm:cxn modelId="{F7A0C564-4E26-457C-9B0D-89C9342A8976}" type="presParOf" srcId="{BE9FA9F8-8796-4E9F-BB04-1E7F949FD48E}" destId="{997B60A3-C29E-4B21-9A5A-0702A15876C4}" srcOrd="0" destOrd="0" presId="urn:microsoft.com/office/officeart/2005/8/layout/arrow2"/>
    <dgm:cxn modelId="{93B15877-A102-46A2-B7A0-3E4C4BA51FDA}" type="presParOf" srcId="{BE9FA9F8-8796-4E9F-BB04-1E7F949FD48E}" destId="{832270DA-53F8-4F23-ADF0-4ABD157610AE}" srcOrd="1" destOrd="0" presId="urn:microsoft.com/office/officeart/2005/8/layout/arrow2"/>
    <dgm:cxn modelId="{5191148A-81FB-49E2-8536-458D3E29B5AC}" type="presParOf" srcId="{832270DA-53F8-4F23-ADF0-4ABD157610AE}" destId="{F1E8CB85-5758-45B3-A733-3E5FC66DF3E6}" srcOrd="0" destOrd="0" presId="urn:microsoft.com/office/officeart/2005/8/layout/arrow2"/>
    <dgm:cxn modelId="{B7E5C6B1-309C-4D84-AEDB-B0A5BD0B37AD}" type="presParOf" srcId="{832270DA-53F8-4F23-ADF0-4ABD157610AE}" destId="{F3152C6E-5A60-48E1-BD74-9A3EF4222D21}" srcOrd="1" destOrd="0" presId="urn:microsoft.com/office/officeart/2005/8/layout/arrow2"/>
    <dgm:cxn modelId="{0BC9B3D4-9B8C-4A8F-81B8-F9DC35E55045}" type="presParOf" srcId="{832270DA-53F8-4F23-ADF0-4ABD157610AE}" destId="{3D4418FC-0C2A-4AD9-898D-2631171F87CF}" srcOrd="2" destOrd="0" presId="urn:microsoft.com/office/officeart/2005/8/layout/arrow2"/>
    <dgm:cxn modelId="{0A1754C8-A01C-4E50-A2A2-E032B8F8C4FD}" type="presParOf" srcId="{832270DA-53F8-4F23-ADF0-4ABD157610AE}" destId="{BF8F71D8-7C4A-4F6E-B240-6807DEF049D3}" srcOrd="3" destOrd="0" presId="urn:microsoft.com/office/officeart/2005/8/layout/arrow2"/>
    <dgm:cxn modelId="{99C97FDC-8439-4455-B0F2-1A520DB289EA}" type="presParOf" srcId="{832270DA-53F8-4F23-ADF0-4ABD157610AE}" destId="{6A1D748A-613C-4C74-8932-52C1BF136E01}" srcOrd="4" destOrd="0" presId="urn:microsoft.com/office/officeart/2005/8/layout/arrow2"/>
    <dgm:cxn modelId="{7B4B1FB4-A254-4D69-8F80-83833DB036A1}" type="presParOf" srcId="{832270DA-53F8-4F23-ADF0-4ABD157610AE}" destId="{CE192029-A766-432D-B8CC-E29FCA8769A0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B60A3-C29E-4B21-9A5A-0702A15876C4}">
      <dsp:nvSpPr>
        <dsp:cNvPr id="0" name=""/>
        <dsp:cNvSpPr/>
      </dsp:nvSpPr>
      <dsp:spPr>
        <a:xfrm>
          <a:off x="263364" y="0"/>
          <a:ext cx="11597537" cy="52887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8CB85-5758-45B3-A733-3E5FC66DF3E6}">
      <dsp:nvSpPr>
        <dsp:cNvPr id="0" name=""/>
        <dsp:cNvSpPr/>
      </dsp:nvSpPr>
      <dsp:spPr>
        <a:xfrm>
          <a:off x="1829518" y="3661738"/>
          <a:ext cx="220012" cy="220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52C6E-5A60-48E1-BD74-9A3EF4222D21}">
      <dsp:nvSpPr>
        <dsp:cNvPr id="0" name=""/>
        <dsp:cNvSpPr/>
      </dsp:nvSpPr>
      <dsp:spPr>
        <a:xfrm>
          <a:off x="1389558" y="4259258"/>
          <a:ext cx="3917335" cy="614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74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April 2014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Master’s degree in physics</a:t>
          </a:r>
        </a:p>
      </dsp:txBody>
      <dsp:txXfrm>
        <a:off x="1389558" y="4259258"/>
        <a:ext cx="3917335" cy="614835"/>
      </dsp:txXfrm>
    </dsp:sp>
    <dsp:sp modelId="{3D4418FC-0C2A-4AD9-898D-2631171F87CF}">
      <dsp:nvSpPr>
        <dsp:cNvPr id="0" name=""/>
        <dsp:cNvSpPr/>
      </dsp:nvSpPr>
      <dsp:spPr>
        <a:xfrm>
          <a:off x="5217668" y="2044525"/>
          <a:ext cx="397714" cy="3977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F71D8-7C4A-4F6E-B240-6807DEF049D3}">
      <dsp:nvSpPr>
        <dsp:cNvPr id="0" name=""/>
        <dsp:cNvSpPr/>
      </dsp:nvSpPr>
      <dsp:spPr>
        <a:xfrm>
          <a:off x="4159397" y="3034378"/>
          <a:ext cx="4069406" cy="684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74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December</a:t>
          </a:r>
          <a:r>
            <a:rPr lang="it-IT" sz="2000" b="1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2014 – </a:t>
          </a:r>
          <a:r>
            <a:rPr lang="it-IT" sz="2000" b="1" kern="120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October</a:t>
          </a:r>
          <a:r>
            <a:rPr lang="it-IT" sz="2000" b="1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2022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IT Consultant in IBM</a:t>
          </a:r>
          <a:endParaRPr lang="en-GB" sz="2000" b="0" kern="1200" dirty="0">
            <a:solidFill>
              <a:schemeClr val="accent1">
                <a:lumMod val="40000"/>
                <a:lumOff val="60000"/>
              </a:schemeClr>
            </a:solidFill>
            <a:latin typeface="Bradley Hand ITC" panose="03070402050302030203" pitchFamily="66" charset="0"/>
            <a:cs typeface="ScriptC" panose="00000400000000000000" pitchFamily="2" charset="0"/>
          </a:endParaRPr>
        </a:p>
      </dsp:txBody>
      <dsp:txXfrm>
        <a:off x="4159397" y="3034378"/>
        <a:ext cx="4069406" cy="684430"/>
      </dsp:txXfrm>
    </dsp:sp>
    <dsp:sp modelId="{6A1D748A-613C-4C74-8932-52C1BF136E01}">
      <dsp:nvSpPr>
        <dsp:cNvPr id="0" name=""/>
        <dsp:cNvSpPr/>
      </dsp:nvSpPr>
      <dsp:spPr>
        <a:xfrm>
          <a:off x="9345876" y="1155804"/>
          <a:ext cx="550031" cy="550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92029-A766-432D-B8CC-E29FCA8769A0}">
      <dsp:nvSpPr>
        <dsp:cNvPr id="0" name=""/>
        <dsp:cNvSpPr/>
      </dsp:nvSpPr>
      <dsp:spPr>
        <a:xfrm>
          <a:off x="8238450" y="2226912"/>
          <a:ext cx="2801280" cy="182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5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November 2022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kern="120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Ph.D</a:t>
          </a:r>
          <a:r>
            <a:rPr lang="it-IT" sz="2000" b="0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. in </a:t>
          </a:r>
          <a:r>
            <a:rPr lang="it-IT" sz="2000" b="0" kern="120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accelerator</a:t>
          </a:r>
          <a:r>
            <a:rPr lang="it-IT" sz="2000" b="0" kern="1200" dirty="0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 </a:t>
          </a:r>
          <a:r>
            <a:rPr lang="it-IT" sz="2000" b="0" kern="1200" dirty="0" err="1">
              <a:solidFill>
                <a:schemeClr val="accent1">
                  <a:lumMod val="40000"/>
                  <a:lumOff val="60000"/>
                </a:schemeClr>
              </a:solidFill>
              <a:latin typeface="Bradley Hand ITC" panose="03070402050302030203" pitchFamily="66" charset="0"/>
              <a:cs typeface="ScriptC" panose="00000400000000000000" pitchFamily="2" charset="0"/>
            </a:rPr>
            <a:t>physics</a:t>
          </a:r>
          <a:endParaRPr lang="it-IT" sz="2000" b="0" kern="1200" dirty="0">
            <a:solidFill>
              <a:schemeClr val="accent1">
                <a:lumMod val="40000"/>
                <a:lumOff val="60000"/>
              </a:schemeClr>
            </a:solidFill>
            <a:latin typeface="Bradley Hand ITC" panose="03070402050302030203" pitchFamily="66" charset="0"/>
            <a:cs typeface="ScriptC" panose="00000400000000000000" pitchFamily="2" charset="0"/>
          </a:endParaRPr>
        </a:p>
      </dsp:txBody>
      <dsp:txXfrm>
        <a:off x="8238450" y="2226912"/>
        <a:ext cx="2801280" cy="1826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0A57-0CA1-B749-BDC5-A998196B394A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5B0BE-A36D-5249-894F-4CE27292F3B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373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834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4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groups progress column to show they are doing.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F2B8D9-F314-47B7-B1A0-117F5BE7ED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7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58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1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4126-6315-60F7-883D-59099CECA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4ECF5-40F6-B102-604A-6B4D0271F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C9DFA-451D-6CD6-33C4-EB1A4B8B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44178-333F-AF89-F975-24B4BB48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CB7E8-DC9E-2DD5-D678-09BEC58D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959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ACD6-E27F-D3A5-B8D8-3DBEF9BC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2BDDC-ACCA-E56C-DC20-E0D6D38EF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6D261-7732-5311-2E64-C8081812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872B-7F84-CA43-116B-3D56D380F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8215D-44A1-C15F-96DE-109D1117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454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B274E3-5586-8971-1EF7-556F993F2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2323F-8765-D5B4-68FE-04CFDC6AB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2E0F-2E20-FE36-D0B6-6CF8F88B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31B21-B48E-B4F4-DF0B-9BCCDB8C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DEBC0-010D-712C-197E-50A93142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683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6599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uppo di pers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BC926DD1-2816-4B16-9809-3DD34B7D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786"/>
            <a:ext cx="11238346" cy="836339"/>
          </a:xfrm>
        </p:spPr>
        <p:txBody>
          <a:bodyPr rtlCol="0" anchor="t">
            <a:normAutofit/>
          </a:bodyPr>
          <a:lstStyle/>
          <a:p>
            <a:pPr rtl="0"/>
            <a:r>
              <a:rPr lang="it-IT" noProof="0" dirty="0">
                <a:cs typeface="Segoe UI" panose="020B0502040204020203" pitchFamily="34" charset="0"/>
              </a:rPr>
              <a:t>Fare clic per modificare lo stile del titolo dello schema</a:t>
            </a:r>
          </a:p>
        </p:txBody>
      </p:sp>
      <p:sp>
        <p:nvSpPr>
          <p:cNvPr id="14" name="Segnaposto data 2">
            <a:extLst>
              <a:ext uri="{FF2B5EF4-FFF2-40B4-BE49-F238E27FC236}">
                <a16:creationId xmlns:a16="http://schemas.microsoft.com/office/drawing/2014/main" id="{8B388008-154C-4BD4-8E16-D1CB0E1D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it-IT" noProof="0"/>
              <a:t>17/11/2022</a:t>
            </a:r>
          </a:p>
        </p:txBody>
      </p:sp>
      <p:sp>
        <p:nvSpPr>
          <p:cNvPr id="15" name="Segnaposto piè di pagina 5">
            <a:extLst>
              <a:ext uri="{FF2B5EF4-FFF2-40B4-BE49-F238E27FC236}">
                <a16:creationId xmlns:a16="http://schemas.microsoft.com/office/drawing/2014/main" id="{355FD3E6-3F42-47F9-9F0F-A5E7C7CB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Stefano sorti – rtda presentation</a:t>
            </a:r>
          </a:p>
        </p:txBody>
      </p:sp>
      <p:sp>
        <p:nvSpPr>
          <p:cNvPr id="16" name="Segnaposto numero diapositiva 6">
            <a:extLst>
              <a:ext uri="{FF2B5EF4-FFF2-40B4-BE49-F238E27FC236}">
                <a16:creationId xmlns:a16="http://schemas.microsoft.com/office/drawing/2014/main" id="{585F908B-6798-4558-9125-E8DBC196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F1084A-D16F-4367-BA81-D50E03436F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525" y="1962150"/>
            <a:ext cx="11407775" cy="435133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it-IT" noProof="0"/>
              <a:t>Contenuto</a:t>
            </a:r>
          </a:p>
        </p:txBody>
      </p:sp>
    </p:spTree>
    <p:extLst>
      <p:ext uri="{BB962C8B-B14F-4D97-AF65-F5344CB8AC3E}">
        <p14:creationId xmlns:p14="http://schemas.microsoft.com/office/powerpoint/2010/main" val="964512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10171" b="10652"/>
          <a:stretch/>
        </p:blipFill>
        <p:spPr bwMode="auto">
          <a:xfrm>
            <a:off x="-12916" y="-7121"/>
            <a:ext cx="12174436" cy="620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1 18">
            <a:extLst>
              <a:ext uri="{FF2B5EF4-FFF2-40B4-BE49-F238E27FC236}">
                <a16:creationId xmlns:a16="http://schemas.microsoft.com/office/drawing/2014/main" id="{AC7A4013-E066-664B-B539-CB166C4460C1}"/>
              </a:ext>
            </a:extLst>
          </p:cNvPr>
          <p:cNvCxnSpPr>
            <a:cxnSpLocks/>
          </p:cNvCxnSpPr>
          <p:nvPr userDrawn="1"/>
        </p:nvCxnSpPr>
        <p:spPr>
          <a:xfrm>
            <a:off x="1751570" y="6200346"/>
            <a:ext cx="9855200" cy="0"/>
          </a:xfrm>
          <a:prstGeom prst="line">
            <a:avLst/>
          </a:prstGeom>
          <a:ln w="19050">
            <a:solidFill>
              <a:srgbClr val="0D2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gnaposto numero diapositiva 8">
            <a:extLst>
              <a:ext uri="{FF2B5EF4-FFF2-40B4-BE49-F238E27FC236}">
                <a16:creationId xmlns:a16="http://schemas.microsoft.com/office/drawing/2014/main" id="{74F30CBF-9582-8A4C-A00E-EAAC16E0EB4F}"/>
              </a:ext>
            </a:extLst>
          </p:cNvPr>
          <p:cNvSpPr txBox="1">
            <a:spLocks/>
          </p:cNvSpPr>
          <p:nvPr userDrawn="1"/>
        </p:nvSpPr>
        <p:spPr>
          <a:xfrm>
            <a:off x="9053580" y="6385571"/>
            <a:ext cx="2536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D2D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7B184-3341-E34E-8E6D-A81868DF281C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57CF4BD-6711-6149-B642-71D672940F0D}"/>
              </a:ext>
            </a:extLst>
          </p:cNvPr>
          <p:cNvSpPr/>
          <p:nvPr userDrawn="1"/>
        </p:nvSpPr>
        <p:spPr>
          <a:xfrm>
            <a:off x="0" y="0"/>
            <a:ext cx="275573" cy="6858000"/>
          </a:xfrm>
          <a:prstGeom prst="rect">
            <a:avLst/>
          </a:prstGeom>
          <a:solidFill>
            <a:srgbClr val="0D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59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logo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846BCE97-C3BF-6487-5F84-6B9950B8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128" y="710113"/>
            <a:ext cx="1990420" cy="19704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EA35DD-995B-D42A-7777-76BD4B10D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6" y="3429000"/>
            <a:ext cx="11376022" cy="2153265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2FFD3D-D467-361C-6CCB-25E7475FCA6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7986" y="5700250"/>
            <a:ext cx="11376022" cy="803785"/>
          </a:xfr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77168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641A01-7799-DBB7-1A99-D3B93730CC65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 marL="342900" indent="-342900">
              <a:buSzPct val="100000"/>
              <a:buFont typeface="Arial" pitchFamily="34"/>
              <a:buChar char="•"/>
              <a:defRPr/>
            </a:lvl1pPr>
            <a:lvl2pPr marL="628650" indent="-261939">
              <a:buFont typeface="Arial" pitchFamily="34"/>
              <a:defRPr/>
            </a:lvl2pPr>
            <a:lvl3pPr marL="888997" indent="-260347">
              <a:defRPr sz="1800"/>
            </a:lvl3pPr>
            <a:lvl4pPr marL="1209678" indent="-269876">
              <a:defRPr/>
            </a:lvl4pPr>
            <a:lvl5pPr marL="342900" marR="0" lvl="0" indent="-342900" fontAlgn="auto">
              <a:spcBef>
                <a:spcPts val="1800"/>
              </a:spcBef>
              <a:spcAft>
                <a:spcPts val="400"/>
              </a:spcAft>
              <a:buSzPct val="100000"/>
              <a:buFont typeface="Arial" pitchFamily="34"/>
              <a:tabLst/>
              <a:defRPr lang="en-US" sz="2100" b="1" i="0" u="none" strike="noStrike" cap="none" spc="0" baseline="0">
                <a:solidFill>
                  <a:srgbClr val="181818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C414400-5A0D-F9C3-FB3D-EFBBC63989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YYYY-MM-DD</a:t>
            </a:r>
            <a:endParaRPr lang="en-US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B939C1C6-D99D-3513-B8CD-4036D067A8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| Presentation Title | Reference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F0C15F5E-342A-189B-1E86-1D1F45806E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B45EF8-80E7-4A96-AA7E-1CE7C3ED3162}" type="slidenum"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D03952-CF05-107E-5C99-9A5FCFC0A0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0257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Antoine Bardon | Presentation INFN Accelerator School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0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80CA-E143-A06E-F1FE-02A56892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19D27-3391-A4F1-C3DD-3DE88F67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A9F6D-BCF9-6A19-5006-71349D63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A2A9E-F5D1-B7EA-D60D-031C4BFC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AEB80-5DA3-4F2F-C926-B3144FB2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591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F72F-DC7A-2E79-BF48-C801DB25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A87EE-6C91-E798-930B-C43930C3D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A2BC4-FFD9-A03A-5CD0-54D2707F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53A68-BA50-CE6F-CE60-7B0DFAB8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1094-DF1F-D82A-B637-84EB6C21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545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8942-8039-360C-CCC1-051A305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FE79-97EC-1A7E-CF1C-2DB920BA9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D4830-757A-2E8F-E765-2E0E32727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260B6-0C0D-03B7-2FCD-530B3798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EEE0F-A322-A3A9-B9F0-9A02D0CB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07A7-FF42-797E-92ED-75DE7CD1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317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911A-15B6-81FF-D435-F77E33F41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21DCE-D2B0-3FFA-256A-F89C97448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676FB-1B6C-569B-9435-835AFEE3A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EC688-C381-3F56-E7BF-B6BC38AB9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2087F-90A3-9810-93F5-A567BE7A3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45958-22EE-6ADB-7136-B9205FA1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AB56A-2D48-D662-8BA2-BD592FC0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820D6-CD82-9F53-AC45-2ED7847C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3259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2E73-1D87-2CCC-D463-15376B23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ABB67-7D9A-89A7-7494-13422CA6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9F2A9-473C-F17C-8383-3F1A208B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E44E6-CF3C-8B70-4BAD-57C0D1E4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043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1AE94-2A4A-F0C8-263A-07BF21BE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757BD-2B25-24C4-EF9D-65BD5033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004CD-1F61-EC9E-37DE-F61C17C1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6216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7DB0-CB3A-AD00-27F2-BA340AEE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1F36-B907-4890-2509-0B064A7E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C0337-E9DD-F152-848B-EEA0803AF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F7324-A1C8-31C8-2525-B19AAE91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67C1-7884-FB61-A4AD-F5D66504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C76B8-6A25-3788-B666-5EBDDF9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4068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A75F-D5D0-277B-E85F-A153C23B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DC3091-5915-F93F-3C92-44CCA991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E642A-0615-5ABB-D5E4-6D7F12D1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0500-19E1-E021-7831-0877A446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645B9-E519-A129-A658-08AC6687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DB91C-498D-F4A5-9D79-96008DD4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110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9EF32-0BA8-EF68-AF60-F0E1412F7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33608-79C0-DF0A-E3D9-606BCA295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A09D6-8B20-3471-0D1B-5C01654E3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171B-2D95-AF46-9082-E81758DE5A94}" type="datetimeFigureOut">
              <a:rPr lang="en-CH" smtClean="0"/>
              <a:t>26.07.23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4E365-9ED5-2A60-A1A7-83B0D0DAD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64BA-9D82-A37D-5A37-7B1A8280B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213A-5382-584D-AABB-E6DC807E93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563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microsoft.com/office/2007/relationships/hdphoto" Target="../media/hdphoto1.wdp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sv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microsoft.com/office/2007/relationships/media" Target="../media/media3.mp4"/><Relationship Id="rId7" Type="http://schemas.openxmlformats.org/officeDocument/2006/relationships/image" Target="../media/image14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3.pn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jpg"/><Relationship Id="rId5" Type="http://schemas.openxmlformats.org/officeDocument/2006/relationships/tags" Target="../tags/tag5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emf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806A5-7406-477B-5197-0DFA91582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GB" sz="4800" b="0" i="0">
                <a:solidFill>
                  <a:srgbClr val="FFFFFF"/>
                </a:solidFill>
                <a:effectLst/>
                <a:latin typeface="Liberation Sans"/>
              </a:rPr>
              <a:t>Introduction of the students: one slide - one minute</a:t>
            </a:r>
            <a:endParaRPr lang="en-CH" sz="48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10278" r="71659" b="67330"/>
          <a:stretch/>
        </p:blipFill>
        <p:spPr>
          <a:xfrm>
            <a:off x="406646" y="1651480"/>
            <a:ext cx="2116686" cy="3653945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315971" y="92083"/>
            <a:ext cx="3567134" cy="144655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GB" sz="3200" b="1" kern="0" dirty="0">
                <a:solidFill>
                  <a:srgbClr val="65B6D8"/>
                </a:solidFill>
              </a:rPr>
              <a:t>Personal Presentation</a:t>
            </a:r>
          </a:p>
          <a:p>
            <a:r>
              <a:rPr lang="en-GB" sz="2400" i="1" kern="0" dirty="0"/>
              <a:t>Pietro Rebesan</a:t>
            </a:r>
          </a:p>
        </p:txBody>
      </p:sp>
      <p:graphicFrame>
        <p:nvGraphicFramePr>
          <p:cNvPr id="20" name="Tabella 19"/>
          <p:cNvGraphicFramePr>
            <a:graphicFrameLocks noGrp="1"/>
          </p:cNvGraphicFramePr>
          <p:nvPr/>
        </p:nvGraphicFramePr>
        <p:xfrm>
          <a:off x="2818534" y="92083"/>
          <a:ext cx="9223940" cy="1064575"/>
        </p:xfrm>
        <a:graphic>
          <a:graphicData uri="http://schemas.openxmlformats.org/drawingml/2006/table">
            <a:tbl>
              <a:tblPr firstRow="1" firstCol="1" bandRow="1"/>
              <a:tblGrid>
                <a:gridCol w="2225906">
                  <a:extLst>
                    <a:ext uri="{9D8B030D-6E8A-4147-A177-3AD203B41FA5}">
                      <a16:colId xmlns:a16="http://schemas.microsoft.com/office/drawing/2014/main" val="635332566"/>
                    </a:ext>
                  </a:extLst>
                </a:gridCol>
                <a:gridCol w="6998034">
                  <a:extLst>
                    <a:ext uri="{9D8B030D-6E8A-4147-A177-3AD203B41FA5}">
                      <a16:colId xmlns:a16="http://schemas.microsoft.com/office/drawing/2014/main" val="3023174430"/>
                    </a:ext>
                  </a:extLst>
                </a:gridCol>
              </a:tblGrid>
              <a:tr h="4168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 Titles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90574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indent="92075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07/2022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Ph.D</a:t>
                      </a:r>
                      <a:r>
                        <a:rPr lang="it-IT" sz="14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it-IT" sz="1400" b="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it-IT" sz="14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</a:t>
                      </a:r>
                      <a:r>
                        <a:rPr lang="it-IT" sz="1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Politecnico di Milano – </a:t>
                      </a:r>
                      <a:r>
                        <a:rPr lang="it-IT" sz="1400" b="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XXXIV </a:t>
                      </a:r>
                      <a:r>
                        <a:rPr lang="it-IT" sz="1400" b="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Cycle</a:t>
                      </a:r>
                      <a:endParaRPr lang="it-IT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46887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indent="92075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02/2017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Master’s</a:t>
                      </a:r>
                      <a:r>
                        <a:rPr lang="it-IT" sz="1400" b="1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degree</a:t>
                      </a:r>
                      <a:r>
                        <a:rPr lang="it-IT" sz="1400" b="1" i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it-IT" sz="1400" b="1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</a:t>
                      </a:r>
                      <a:r>
                        <a:rPr lang="it-IT" sz="1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it-IT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Padua</a:t>
                      </a:r>
                      <a:endParaRPr lang="it-IT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7496"/>
                  </a:ext>
                </a:extLst>
              </a:tr>
            </a:tbl>
          </a:graphicData>
        </a:graphic>
      </p:graphicFrame>
      <p:graphicFrame>
        <p:nvGraphicFramePr>
          <p:cNvPr id="31" name="Tabella 30"/>
          <p:cNvGraphicFramePr>
            <a:graphicFrameLocks noGrp="1"/>
          </p:cNvGraphicFramePr>
          <p:nvPr/>
        </p:nvGraphicFramePr>
        <p:xfrm>
          <a:off x="2818534" y="1291435"/>
          <a:ext cx="9223941" cy="5389736"/>
        </p:xfrm>
        <a:graphic>
          <a:graphicData uri="http://schemas.openxmlformats.org/drawingml/2006/table">
            <a:tbl>
              <a:tblPr firstRow="1" firstCol="1" bandRow="1"/>
              <a:tblGrid>
                <a:gridCol w="2225906">
                  <a:extLst>
                    <a:ext uri="{9D8B030D-6E8A-4147-A177-3AD203B41FA5}">
                      <a16:colId xmlns:a16="http://schemas.microsoft.com/office/drawing/2014/main" val="835179740"/>
                    </a:ext>
                  </a:extLst>
                </a:gridCol>
                <a:gridCol w="6998035">
                  <a:extLst>
                    <a:ext uri="{9D8B030D-6E8A-4147-A177-3AD203B41FA5}">
                      <a16:colId xmlns:a16="http://schemas.microsoft.com/office/drawing/2014/main" val="1629748057"/>
                    </a:ext>
                  </a:extLst>
                </a:gridCol>
              </a:tblGrid>
              <a:tr h="3418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Professional Experiences</a:t>
                      </a:r>
                    </a:p>
                  </a:txBody>
                  <a:tcPr marL="22174" marR="22174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84061"/>
                  </a:ext>
                </a:extLst>
              </a:tr>
              <a:tr h="1111987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–</a:t>
                      </a:r>
                      <a:r>
                        <a:rPr lang="it-IT" sz="1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 Project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Grant</a:t>
                      </a:r>
                      <a:r>
                        <a:rPr lang="it-IT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Department of Engineering and Management (DTG), </a:t>
                      </a: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Padua</a:t>
                      </a:r>
                      <a:endParaRPr lang="it-IT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182563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of porous metallic components for functional applications.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839902"/>
                  </a:ext>
                </a:extLst>
              </a:tr>
              <a:tr h="1249195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– 2021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SATELLES Project</a:t>
                      </a:r>
                    </a:p>
                  </a:txBody>
                  <a:tcPr marL="22174" marR="2217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Grant 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INFN –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Padua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Division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182563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and manufacturing of support systems for laser retroreflector system for space applications. (Product Quality Assurance)</a:t>
                      </a:r>
                      <a:endParaRPr lang="it-IT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099250"/>
                  </a:ext>
                </a:extLst>
              </a:tr>
              <a:tr h="1263317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it-IT" sz="1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GB" sz="1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marL="0" indent="920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920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DTT Project – INFN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Grant</a:t>
                      </a:r>
                      <a:r>
                        <a:rPr lang="it-IT" sz="1400" b="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it-IT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 –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Padua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Division</a:t>
                      </a:r>
                      <a:r>
                        <a:rPr lang="it-IT" sz="1400" b="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182563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and implementation of parts of the acceleration system of the DTT Project (</a:t>
                      </a:r>
                      <a:r>
                        <a:rPr lang="en-GB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Divertor</a:t>
                      </a: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Tokamak Test) by means of Metal Additive Manufacturing, particularly focusing on the Laser Powder Bed Fusion (L-PBF) technique.</a:t>
                      </a:r>
                      <a:endParaRPr lang="it-IT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98003"/>
                  </a:ext>
                </a:extLst>
              </a:tr>
              <a:tr h="1263317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Since </a:t>
                      </a:r>
                      <a:r>
                        <a:rPr lang="en-GB" sz="1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en-GB" sz="1400" b="1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2023</a:t>
                      </a:r>
                    </a:p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 – Padua Division</a:t>
                      </a:r>
                      <a:endParaRPr lang="en-GB" sz="1400" b="1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Technologist</a:t>
                      </a:r>
                      <a:r>
                        <a:rPr lang="en-GB" sz="1400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In the Mechanics Design workgroup/DIAM workgroup, </a:t>
                      </a:r>
                      <a:r>
                        <a:rPr lang="it-IT" sz="1400" b="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 –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Padua</a:t>
                      </a:r>
                      <a:r>
                        <a:rPr lang="it-IT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Division</a:t>
                      </a:r>
                      <a:endParaRPr lang="en-GB" sz="1400" baseline="0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41325" indent="-258763" algn="just" defTabSz="449263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GB" sz="1400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I take part in Mechanics Design activities, especially those focused on </a:t>
                      </a:r>
                    </a:p>
                    <a:p>
                      <a:pPr marL="441325" indent="0" algn="just" defTabSz="449263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990600" algn="l"/>
                        </a:tabLst>
                      </a:pPr>
                      <a:r>
                        <a:rPr lang="en-GB" sz="1400" baseline="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Development and Innovation in Additive Manufacturing …</a:t>
                      </a:r>
                      <a:endParaRPr lang="en-GB" sz="1400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74" marR="22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41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8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DAB3CE-1BFE-628B-3C5D-289870848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"/>
          <a:stretch/>
        </p:blipFill>
        <p:spPr>
          <a:xfrm>
            <a:off x="6288350" y="9526"/>
            <a:ext cx="5344402" cy="68484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93BD1B-743B-0F0A-341B-B7604339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2" y="-9525"/>
            <a:ext cx="539126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232CB06-91D0-8C6C-5EAB-1F5DF2525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99" t="20614" r="20468"/>
          <a:stretch/>
        </p:blipFill>
        <p:spPr>
          <a:xfrm>
            <a:off x="6772276" y="1065970"/>
            <a:ext cx="1095374" cy="19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41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846D5B6-7B2E-53E0-F5A8-B0EE36EF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01" y="387957"/>
            <a:ext cx="5505074" cy="976961"/>
          </a:xfrm>
        </p:spPr>
        <p:txBody>
          <a:bodyPr/>
          <a:lstStyle/>
          <a:p>
            <a:pPr defTabSz="653061"/>
            <a:r>
              <a:rPr lang="it-IT" sz="3143" b="1" kern="1200" cap="all" spc="-47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Lucia Canonica</a:t>
            </a:r>
            <a:endParaRPr lang="it-IT" b="1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178B860-8279-4077-2107-184BE19EC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063" y="2273608"/>
            <a:ext cx="4978386" cy="290799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63265" indent="-163265" defTabSz="653061">
              <a:spcBef>
                <a:spcPts val="714"/>
              </a:spcBef>
              <a:spcAft>
                <a:spcPts val="183"/>
              </a:spcAft>
            </a:pP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Ph.D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Genova University</a:t>
            </a:r>
          </a:p>
          <a:p>
            <a:pPr marL="163265" indent="-163265" defTabSz="653061">
              <a:spcBef>
                <a:spcPts val="714"/>
              </a:spcBef>
              <a:spcAft>
                <a:spcPts val="183"/>
              </a:spcAft>
            </a:pP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Postdoctoral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researcher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489795" lvl="1" indent="-163265" defTabSz="653061">
              <a:spcBef>
                <a:spcPts val="357"/>
              </a:spcBef>
              <a:spcAft>
                <a:spcPts val="366"/>
              </a:spcAft>
            </a:pPr>
            <a:r>
              <a:rPr lang="it-IT" sz="171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 Sasso National </a:t>
            </a:r>
            <a:r>
              <a:rPr lang="it-IT" sz="1714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Laboratory</a:t>
            </a:r>
            <a:r>
              <a:rPr lang="it-IT" sz="171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INFN (IT)</a:t>
            </a:r>
          </a:p>
          <a:p>
            <a:pPr marL="489795" lvl="1" indent="-163265" defTabSz="653061">
              <a:spcBef>
                <a:spcPts val="357"/>
              </a:spcBef>
              <a:spcAft>
                <a:spcPts val="366"/>
              </a:spcAft>
            </a:pPr>
            <a:r>
              <a:rPr lang="it-IT" sz="171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 (US)</a:t>
            </a:r>
          </a:p>
          <a:p>
            <a:pPr marL="489795" lvl="1" indent="-163265" defTabSz="653061">
              <a:spcBef>
                <a:spcPts val="357"/>
              </a:spcBef>
              <a:spcAft>
                <a:spcPts val="366"/>
              </a:spcAft>
            </a:pPr>
            <a:r>
              <a:rPr lang="it-IT" sz="171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Planck Institut for </a:t>
            </a:r>
            <a:r>
              <a:rPr lang="it-IT" sz="1714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</a:t>
            </a:r>
            <a:r>
              <a:rPr lang="it-IT" sz="1714" dirty="0"/>
              <a:t> (DE)</a:t>
            </a:r>
            <a:endParaRPr lang="it-IT" sz="171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3265" indent="-163265" defTabSz="653061">
              <a:spcBef>
                <a:spcPts val="714"/>
              </a:spcBef>
              <a:spcAft>
                <a:spcPts val="183"/>
              </a:spcAft>
            </a:pP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06.2023 </a:t>
            </a:r>
            <a:r>
              <a:rPr lang="it-IT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INFN LASA (IRIS project)</a:t>
            </a:r>
          </a:p>
          <a:p>
            <a:endParaRPr lang="it-IT" dirty="0"/>
          </a:p>
        </p:txBody>
      </p:sp>
      <p:sp>
        <p:nvSpPr>
          <p:cNvPr id="27" name="Segnaposto contenuto 5">
            <a:extLst>
              <a:ext uri="{FF2B5EF4-FFF2-40B4-BE49-F238E27FC236}">
                <a16:creationId xmlns:a16="http://schemas.microsoft.com/office/drawing/2014/main" id="{D8DC69AD-E2C8-DD7B-8A6F-D6A15C965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9158" y="2272406"/>
            <a:ext cx="5308579" cy="290799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63265" indent="-163265" defTabSz="653061">
              <a:lnSpc>
                <a:spcPct val="100000"/>
              </a:lnSpc>
              <a:spcBef>
                <a:spcPts val="714"/>
              </a:spcBef>
              <a:spcAft>
                <a:spcPts val="183"/>
              </a:spcAft>
            </a:pP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Background: </a:t>
            </a:r>
          </a:p>
          <a:p>
            <a:pPr marL="581894" lvl="1" indent="-163265" defTabSz="653061">
              <a:lnSpc>
                <a:spcPct val="100000"/>
              </a:lnSpc>
              <a:spcBef>
                <a:spcPts val="714"/>
              </a:spcBef>
              <a:spcAft>
                <a:spcPts val="366"/>
              </a:spcAft>
            </a:pP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astroparticle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(dark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matter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search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neutrino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581894" lvl="1" indent="-163265" defTabSz="653061">
              <a:lnSpc>
                <a:spcPct val="100000"/>
              </a:lnSpc>
              <a:spcBef>
                <a:spcPts val="714"/>
              </a:spcBef>
              <a:spcAft>
                <a:spcPts val="366"/>
              </a:spcAft>
            </a:pP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(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operating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</a:t>
            </a: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581894" lvl="1" indent="-163265" defTabSz="653061">
              <a:lnSpc>
                <a:spcPct val="100000"/>
              </a:lnSpc>
              <a:spcBef>
                <a:spcPts val="714"/>
              </a:spcBef>
              <a:spcAft>
                <a:spcPts val="366"/>
              </a:spcAft>
            </a:pPr>
            <a:endParaRPr lang="it-IT" sz="169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163265" indent="-163265" defTabSz="653061">
              <a:lnSpc>
                <a:spcPct val="100000"/>
              </a:lnSpc>
              <a:spcBef>
                <a:spcPts val="714"/>
              </a:spcBef>
              <a:spcAft>
                <a:spcPts val="183"/>
              </a:spcAft>
            </a:pPr>
            <a:r>
              <a:rPr lang="it-IT" sz="169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Motivation</a:t>
            </a: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marL="581894" lvl="1" indent="-163265" defTabSz="653061">
              <a:lnSpc>
                <a:spcPct val="100000"/>
              </a:lnSpc>
              <a:spcBef>
                <a:spcPts val="714"/>
              </a:spcBef>
              <a:spcAft>
                <a:spcPts val="366"/>
              </a:spcAft>
            </a:pPr>
            <a:r>
              <a:rPr lang="it-IT" sz="169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in the field</a:t>
            </a:r>
          </a:p>
          <a:p>
            <a:pPr marL="635508" lvl="1" indent="-178308" defTabSz="713232">
              <a:lnSpc>
                <a:spcPct val="100000"/>
              </a:lnSpc>
              <a:spcBef>
                <a:spcPts val="780"/>
              </a:spcBef>
            </a:pPr>
            <a:endParaRPr lang="it-IT" sz="1700"/>
          </a:p>
        </p:txBody>
      </p:sp>
      <p:pic>
        <p:nvPicPr>
          <p:cNvPr id="7" name="Picture 6" descr="Immagine che contiene fiore, testo, arte&#10;&#10;Descrizione generata automaticamente">
            <a:extLst>
              <a:ext uri="{FF2B5EF4-FFF2-40B4-BE49-F238E27FC236}">
                <a16:creationId xmlns:a16="http://schemas.microsoft.com/office/drawing/2014/main" id="{628627BD-78A7-A23C-C188-07315B58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203" y="228601"/>
            <a:ext cx="1570534" cy="1378614"/>
          </a:xfrm>
          <a:prstGeom prst="rect">
            <a:avLst/>
          </a:prstGeom>
        </p:spPr>
      </p:pic>
      <p:pic>
        <p:nvPicPr>
          <p:cNvPr id="8" name="Picture 8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DC5DE49-51CD-6231-27B0-060ED8E6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396" y="228600"/>
            <a:ext cx="2104383" cy="12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7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nuclear power plant&#10;&#10;Description automatically generated">
            <a:extLst>
              <a:ext uri="{FF2B5EF4-FFF2-40B4-BE49-F238E27FC236}">
                <a16:creationId xmlns:a16="http://schemas.microsoft.com/office/drawing/2014/main" id="{B62A2B75-3458-9BE2-D9E0-C62ADAD27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physics&#10;&#10;Description automatically generated">
            <a:extLst>
              <a:ext uri="{FF2B5EF4-FFF2-40B4-BE49-F238E27FC236}">
                <a16:creationId xmlns:a16="http://schemas.microsoft.com/office/drawing/2014/main" id="{C4AF82B1-0F05-961D-3FB1-6BC2969F3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9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122C-851D-98FA-DDF9-C3A79A9C3608}"/>
              </a:ext>
            </a:extLst>
          </p:cNvPr>
          <p:cNvSpPr txBox="1"/>
          <p:nvPr/>
        </p:nvSpPr>
        <p:spPr>
          <a:xfrm>
            <a:off x="407986" y="3429000"/>
            <a:ext cx="11376022" cy="14913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000" b="1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Introduction – Adya Uluwita</a:t>
            </a:r>
            <a:endParaRPr lang="en-US" sz="50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41FEAF7-A169-469D-DFBB-E56D7C0686FB}"/>
              </a:ext>
            </a:extLst>
          </p:cNvPr>
          <p:cNvSpPr/>
          <p:nvPr/>
        </p:nvSpPr>
        <p:spPr>
          <a:xfrm>
            <a:off x="1776549" y="2632164"/>
            <a:ext cx="3805646" cy="15936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52F1AAA-E137-2C05-90B6-FE3400766E59}"/>
              </a:ext>
            </a:extLst>
          </p:cNvPr>
          <p:cNvSpPr txBox="1"/>
          <p:nvPr/>
        </p:nvSpPr>
        <p:spPr>
          <a:xfrm>
            <a:off x="11107545" y="6383847"/>
            <a:ext cx="681255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827B0F-2690-4E1F-AAD4-9E36ADDF4264}" type="slidenum">
              <a:rPr lang="en-US" sz="1000" b="0" i="0" u="none" strike="noStrike" kern="1200" cap="none" spc="0" baseline="0">
                <a:solidFill>
                  <a:srgbClr val="0033A0"/>
                </a:solidFill>
                <a:uFillTx/>
                <a:latin typeface="Arial"/>
              </a:rPr>
              <a:t>16</a:t>
            </a:fld>
            <a:endParaRPr lang="en-US" sz="1000" b="0" i="0" u="none" strike="noStrike" kern="1200" cap="none" spc="0" baseline="0">
              <a:solidFill>
                <a:srgbClr val="0033A0"/>
              </a:solidFill>
              <a:uFillTx/>
              <a:latin typeface="Arial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6E37A4F-9D01-8A71-BDB3-572D84A17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7414" y="3165163"/>
            <a:ext cx="2979650" cy="52767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Background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29E3DE1-81BA-D747-D7F1-525235278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88" y="243257"/>
            <a:ext cx="4538781" cy="599981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45C9DC-890F-C5FD-40AD-A2E3C95A5E89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1454331" y="1924594"/>
            <a:ext cx="879542" cy="940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7284A9-E3F6-F6B4-EC48-2E809C96E96A}"/>
              </a:ext>
            </a:extLst>
          </p:cNvPr>
          <p:cNvSpPr txBox="1"/>
          <p:nvPr/>
        </p:nvSpPr>
        <p:spPr>
          <a:xfrm>
            <a:off x="627017" y="1555262"/>
            <a:ext cx="153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Adya Uluwita </a:t>
            </a:r>
            <a:endParaRPr lang="en-GB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91BC4D-059A-451B-13A2-2E3FF21CB924}"/>
              </a:ext>
            </a:extLst>
          </p:cNvPr>
          <p:cNvCxnSpPr>
            <a:stCxn id="3" idx="0"/>
          </p:cNvCxnSpPr>
          <p:nvPr/>
        </p:nvCxnSpPr>
        <p:spPr>
          <a:xfrm flipV="1">
            <a:off x="3679372" y="1358537"/>
            <a:ext cx="0" cy="12736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National Flag of Sri Lanka | Sri Lanka Flag | Colonial Flag">
            <a:extLst>
              <a:ext uri="{FF2B5EF4-FFF2-40B4-BE49-F238E27FC236}">
                <a16:creationId xmlns:a16="http://schemas.microsoft.com/office/drawing/2014/main" id="{9172CD90-96BB-0D9B-E25D-4C2B8A5D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73" y="350789"/>
            <a:ext cx="1309687" cy="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Great Britain - Wikipedia">
            <a:extLst>
              <a:ext uri="{FF2B5EF4-FFF2-40B4-BE49-F238E27FC236}">
                <a16:creationId xmlns:a16="http://schemas.microsoft.com/office/drawing/2014/main" id="{A25ADAA6-D0A5-C4FE-E704-7BE4B9D0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72" y="316909"/>
            <a:ext cx="1565492" cy="93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k Map Outline Vector Art, Icons, and Graphics for Free Download">
            <a:extLst>
              <a:ext uri="{FF2B5EF4-FFF2-40B4-BE49-F238E27FC236}">
                <a16:creationId xmlns:a16="http://schemas.microsoft.com/office/drawing/2014/main" id="{B0FC0C9D-5C5A-D925-9147-9A8257CF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46" y="531926"/>
            <a:ext cx="1765914" cy="21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102B66-CEB3-E3FC-B751-B3EFCBB854E9}"/>
              </a:ext>
            </a:extLst>
          </p:cNvPr>
          <p:cNvCxnSpPr>
            <a:stCxn id="3" idx="7"/>
          </p:cNvCxnSpPr>
          <p:nvPr/>
        </p:nvCxnSpPr>
        <p:spPr>
          <a:xfrm flipV="1">
            <a:off x="5024871" y="2516777"/>
            <a:ext cx="322193" cy="348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61E26B6-3276-B559-E4E0-C3336CCFB2F4}"/>
              </a:ext>
            </a:extLst>
          </p:cNvPr>
          <p:cNvSpPr/>
          <p:nvPr/>
        </p:nvSpPr>
        <p:spPr>
          <a:xfrm>
            <a:off x="6417054" y="1995350"/>
            <a:ext cx="166176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A05901-9533-1D52-360F-E5F5C51C462C}"/>
              </a:ext>
            </a:extLst>
          </p:cNvPr>
          <p:cNvCxnSpPr>
            <a:stCxn id="3" idx="5"/>
          </p:cNvCxnSpPr>
          <p:nvPr/>
        </p:nvCxnSpPr>
        <p:spPr>
          <a:xfrm>
            <a:off x="5024871" y="3992446"/>
            <a:ext cx="557324" cy="588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ED7CFD-53CC-6020-AAAB-070D9923E5EB}"/>
              </a:ext>
            </a:extLst>
          </p:cNvPr>
          <p:cNvCxnSpPr>
            <a:stCxn id="3" idx="4"/>
          </p:cNvCxnSpPr>
          <p:nvPr/>
        </p:nvCxnSpPr>
        <p:spPr>
          <a:xfrm>
            <a:off x="3679372" y="4225833"/>
            <a:ext cx="0" cy="739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90FDDA-7DA1-EB44-CFA5-F121E8CE2115}"/>
              </a:ext>
            </a:extLst>
          </p:cNvPr>
          <p:cNvCxnSpPr>
            <a:stCxn id="3" idx="3"/>
          </p:cNvCxnSpPr>
          <p:nvPr/>
        </p:nvCxnSpPr>
        <p:spPr>
          <a:xfrm flipH="1">
            <a:off x="1672046" y="3992446"/>
            <a:ext cx="661827" cy="588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55CE4A-1210-3B57-4FBC-6C02AE527A8A}"/>
              </a:ext>
            </a:extLst>
          </p:cNvPr>
          <p:cNvSpPr txBox="1"/>
          <p:nvPr/>
        </p:nvSpPr>
        <p:spPr>
          <a:xfrm>
            <a:off x="4773913" y="4683785"/>
            <a:ext cx="276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University of Birmingham</a:t>
            </a:r>
          </a:p>
          <a:p>
            <a:r>
              <a:rPr lang="en-US" b="1" dirty="0"/>
              <a:t>University of Brighton</a:t>
            </a:r>
            <a:endParaRPr lang="en-GB" b="1" dirty="0"/>
          </a:p>
        </p:txBody>
      </p:sp>
      <p:pic>
        <p:nvPicPr>
          <p:cNvPr id="1034" name="Picture 10" descr="CERN - Wikipedia">
            <a:extLst>
              <a:ext uri="{FF2B5EF4-FFF2-40B4-BE49-F238E27FC236}">
                <a16:creationId xmlns:a16="http://schemas.microsoft.com/office/drawing/2014/main" id="{5A64B32A-67D7-999C-87B5-75115AB1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98" y="4933403"/>
            <a:ext cx="913491" cy="9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cience and Technology Facilities Council (STFC) – UKRI">
            <a:extLst>
              <a:ext uri="{FF2B5EF4-FFF2-40B4-BE49-F238E27FC236}">
                <a16:creationId xmlns:a16="http://schemas.microsoft.com/office/drawing/2014/main" id="{AF7BAC93-7700-6FD1-BD95-9220DE14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90" y="4933403"/>
            <a:ext cx="1095811" cy="9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Birthday SPS! | CERN">
            <a:extLst>
              <a:ext uri="{FF2B5EF4-FFF2-40B4-BE49-F238E27FC236}">
                <a16:creationId xmlns:a16="http://schemas.microsoft.com/office/drawing/2014/main" id="{9F8595AD-0A30-E966-0CB1-604466C1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" y="4618356"/>
            <a:ext cx="2056884" cy="13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llowing protons on a trip to (and through) the LHC | Ars Technica">
            <a:extLst>
              <a:ext uri="{FF2B5EF4-FFF2-40B4-BE49-F238E27FC236}">
                <a16:creationId xmlns:a16="http://schemas.microsoft.com/office/drawing/2014/main" id="{7FB0AC53-6807-EFA9-A017-CA176939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" y="3526045"/>
            <a:ext cx="1698188" cy="10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3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C1F2B52-1B0F-2B46-F88F-22D88A0992EF}"/>
              </a:ext>
            </a:extLst>
          </p:cNvPr>
          <p:cNvSpPr txBox="1"/>
          <p:nvPr/>
        </p:nvSpPr>
        <p:spPr>
          <a:xfrm>
            <a:off x="11107545" y="6383847"/>
            <a:ext cx="681255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7A020F-FE2D-4866-ACC2-797F87F8DFFF}" type="slidenum">
              <a:rPr lang="en-US" sz="1000" b="0" i="0" u="none" strike="noStrike" kern="1200" cap="none" spc="0" baseline="0">
                <a:solidFill>
                  <a:srgbClr val="0033A0"/>
                </a:solidFill>
                <a:uFillTx/>
                <a:latin typeface="Arial"/>
              </a:rPr>
              <a:t>17</a:t>
            </a:fld>
            <a:endParaRPr lang="en-US" sz="1000" b="0" i="0" u="none" strike="noStrike" kern="1200" cap="none" spc="0" baseline="0">
              <a:solidFill>
                <a:srgbClr val="0033A0"/>
              </a:solidFill>
              <a:uFillTx/>
              <a:latin typeface="Arial"/>
            </a:endParaRP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7CBE7AE4-D957-E48A-8478-04626DA8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6" y="342899"/>
            <a:ext cx="11557483" cy="63750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A1FE8F-98FF-8AF0-2C79-B3FE193B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4247852" cy="519136"/>
          </a:xfrm>
        </p:spPr>
        <p:txBody>
          <a:bodyPr>
            <a:normAutofit fontScale="90000"/>
          </a:bodyPr>
          <a:lstStyle/>
          <a:p>
            <a:r>
              <a:rPr lang="en-GB" dirty="0"/>
              <a:t>Antoine BARDON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D0246-AABE-E58E-51A1-E769861D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F5FA9-6791-C352-CC93-1ACB5F7C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Antoine Bardon | Presentation INFN Accelerator School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E0273-17AB-1011-46A1-55E7420DC9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" b="105"/>
          <a:stretch/>
        </p:blipFill>
        <p:spPr>
          <a:xfrm>
            <a:off x="5519936" y="512778"/>
            <a:ext cx="1061559" cy="1412451"/>
          </a:xfrm>
          <a:prstGeom prst="ellipse">
            <a:avLst/>
          </a:prstGeom>
        </p:spPr>
      </p:pic>
      <p:pic>
        <p:nvPicPr>
          <p:cNvPr id="13" name="Content Placeholder 12" descr="A map of france with a red white and blue flag&#10;&#10;Description automatically generated">
            <a:extLst>
              <a:ext uri="{FF2B5EF4-FFF2-40B4-BE49-F238E27FC236}">
                <a16:creationId xmlns:a16="http://schemas.microsoft.com/office/drawing/2014/main" id="{DACA3446-0CD9-00D0-3414-60A522BC2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7374" y="373593"/>
            <a:ext cx="2143125" cy="2143125"/>
          </a:xfrm>
        </p:spPr>
      </p:pic>
      <p:pic>
        <p:nvPicPr>
          <p:cNvPr id="15" name="Graphic 14" descr="Mountains with solid fill">
            <a:extLst>
              <a:ext uri="{FF2B5EF4-FFF2-40B4-BE49-F238E27FC236}">
                <a16:creationId xmlns:a16="http://schemas.microsoft.com/office/drawing/2014/main" id="{644E51B7-6AC3-83EA-4E8E-33B05BE6D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2453" y="3136060"/>
            <a:ext cx="928523" cy="928523"/>
          </a:xfrm>
          <a:prstGeom prst="rect">
            <a:avLst/>
          </a:prstGeom>
        </p:spPr>
      </p:pic>
      <p:pic>
        <p:nvPicPr>
          <p:cNvPr id="17" name="Graphic 16" descr="Cross country skiing with solid fill">
            <a:extLst>
              <a:ext uri="{FF2B5EF4-FFF2-40B4-BE49-F238E27FC236}">
                <a16:creationId xmlns:a16="http://schemas.microsoft.com/office/drawing/2014/main" id="{B8189DA6-4A14-D16D-0FCB-FC48C9387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0976" y="3180901"/>
            <a:ext cx="928523" cy="928523"/>
          </a:xfrm>
          <a:prstGeom prst="rect">
            <a:avLst/>
          </a:prstGeom>
        </p:spPr>
      </p:pic>
      <p:pic>
        <p:nvPicPr>
          <p:cNvPr id="21" name="Graphic 20" descr="Volleyball with solid fill">
            <a:extLst>
              <a:ext uri="{FF2B5EF4-FFF2-40B4-BE49-F238E27FC236}">
                <a16:creationId xmlns:a16="http://schemas.microsoft.com/office/drawing/2014/main" id="{EB34C952-4E77-ACC2-ACB2-6A04EEB5F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2453" y="4120225"/>
            <a:ext cx="928523" cy="928523"/>
          </a:xfrm>
          <a:prstGeom prst="rect">
            <a:avLst/>
          </a:prstGeom>
        </p:spPr>
      </p:pic>
      <p:pic>
        <p:nvPicPr>
          <p:cNvPr id="23" name="Graphic 22" descr="Cycling with solid fill">
            <a:extLst>
              <a:ext uri="{FF2B5EF4-FFF2-40B4-BE49-F238E27FC236}">
                <a16:creationId xmlns:a16="http://schemas.microsoft.com/office/drawing/2014/main" id="{52E6956D-D764-1C27-095D-A0C5DE667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49342" y="4120225"/>
            <a:ext cx="928523" cy="928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4BDC5E-6A87-277D-72F6-34982FFF9D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9105"/>
          <a:stretch/>
        </p:blipFill>
        <p:spPr>
          <a:xfrm>
            <a:off x="7081933" y="1944549"/>
            <a:ext cx="1872208" cy="19186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C5C540-8FDC-C665-BE4B-39A6BFC993ED}"/>
              </a:ext>
            </a:extLst>
          </p:cNvPr>
          <p:cNvSpPr txBox="1"/>
          <p:nvPr/>
        </p:nvSpPr>
        <p:spPr>
          <a:xfrm>
            <a:off x="1030891" y="1296189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cs typeface="Times New Roman" panose="02020603050405020304" pitchFamily="18" charset="0"/>
              </a:rPr>
              <a:t>Study Maths and Physics</a:t>
            </a:r>
          </a:p>
          <a:p>
            <a:r>
              <a:rPr lang="en-GB" dirty="0">
                <a:latin typeface="Verdana" panose="020B0604030504040204" pitchFamily="34" charset="0"/>
                <a:cs typeface="Times New Roman" panose="02020603050405020304" pitchFamily="18" charset="0"/>
              </a:rPr>
              <a:t>Mechanical Engineer</a:t>
            </a:r>
          </a:p>
          <a:p>
            <a:r>
              <a:rPr lang="en-GB" dirty="0">
                <a:latin typeface="Verdana" panose="020B0604030504040204" pitchFamily="34" charset="0"/>
                <a:cs typeface="Times New Roman" panose="02020603050405020304" pitchFamily="18" charset="0"/>
              </a:rPr>
              <a:t>Master in management (Poland)</a:t>
            </a:r>
          </a:p>
        </p:txBody>
      </p:sp>
      <p:pic>
        <p:nvPicPr>
          <p:cNvPr id="28" name="Graphic 27" descr="Briefcase with solid fill">
            <a:extLst>
              <a:ext uri="{FF2B5EF4-FFF2-40B4-BE49-F238E27FC236}">
                <a16:creationId xmlns:a16="http://schemas.microsoft.com/office/drawing/2014/main" id="{539FA542-152D-83BE-7084-2A982670BC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838" y="2552934"/>
            <a:ext cx="701893" cy="701893"/>
          </a:xfrm>
          <a:prstGeom prst="rect">
            <a:avLst/>
          </a:prstGeom>
        </p:spPr>
      </p:pic>
      <p:pic>
        <p:nvPicPr>
          <p:cNvPr id="30" name="Graphic 29" descr="Graduation cap with solid fill">
            <a:extLst>
              <a:ext uri="{FF2B5EF4-FFF2-40B4-BE49-F238E27FC236}">
                <a16:creationId xmlns:a16="http://schemas.microsoft.com/office/drawing/2014/main" id="{9E1D8DC3-9AA9-62C7-7F9D-117538C39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5131" y="1151224"/>
            <a:ext cx="693600" cy="693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DDEB34-54B7-10D1-0B8A-937277E698B3}"/>
              </a:ext>
            </a:extLst>
          </p:cNvPr>
          <p:cNvSpPr txBox="1"/>
          <p:nvPr/>
        </p:nvSpPr>
        <p:spPr>
          <a:xfrm>
            <a:off x="1030891" y="2592779"/>
            <a:ext cx="6097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cs typeface="Times New Roman" panose="02020603050405020304" pitchFamily="18" charset="0"/>
              </a:rPr>
              <a:t>CERN LHC facility coordinator</a:t>
            </a:r>
          </a:p>
          <a:p>
            <a:pPr marL="85725" lvl="1"/>
            <a:r>
              <a:rPr lang="en-GB" sz="1600" dirty="0">
                <a:latin typeface="Verdan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GB" sz="1600" b="0" dirty="0">
                <a:latin typeface="Verdana" panose="020B0604030504040204" pitchFamily="34" charset="0"/>
                <a:cs typeface="Times New Roman" panose="02020603050405020304" pitchFamily="18" charset="0"/>
              </a:rPr>
              <a:t>cheduling and </a:t>
            </a:r>
            <a:r>
              <a:rPr lang="en-GB" sz="1600" dirty="0">
                <a:latin typeface="Verdana" panose="020B0604030504040204" pitchFamily="34" charset="0"/>
                <a:cs typeface="Times New Roman" panose="02020603050405020304" pitchFamily="18" charset="0"/>
              </a:rPr>
              <a:t>coordination of installation activities</a:t>
            </a:r>
            <a:r>
              <a:rPr lang="en-GB" sz="1600" b="0" dirty="0">
                <a:latin typeface="Verdana" panose="020B0604030504040204" pitchFamily="34" charset="0"/>
                <a:cs typeface="Times New Roman" panose="02020603050405020304" pitchFamily="18" charset="0"/>
              </a:rPr>
              <a:t> during programmed </a:t>
            </a:r>
            <a:r>
              <a:rPr lang="en-GB" sz="1600" dirty="0">
                <a:latin typeface="Verdana" panose="020B0604030504040204" pitchFamily="34" charset="0"/>
                <a:cs typeface="Times New Roman" panose="02020603050405020304" pitchFamily="18" charset="0"/>
              </a:rPr>
              <a:t>stops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3BB0486-D1BC-D714-FA09-8DFA6F10B2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688" y="4032573"/>
            <a:ext cx="3296565" cy="2020971"/>
          </a:xfrm>
          <a:prstGeom prst="rect">
            <a:avLst/>
          </a:prstGeom>
        </p:spPr>
      </p:pic>
      <p:pic>
        <p:nvPicPr>
          <p:cNvPr id="37" name="Picture 2" descr="What is problem solving? Definition and examples.">
            <a:extLst>
              <a:ext uri="{FF2B5EF4-FFF2-40B4-BE49-F238E27FC236}">
                <a16:creationId xmlns:a16="http://schemas.microsoft.com/office/drawing/2014/main" id="{A1D3B14D-13E9-5ACB-C1C1-D6044433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36" y="4374680"/>
            <a:ext cx="2533641" cy="16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Null - Business Meeting Icon, HD Png Download , Transparent Png Image -  PNGitem">
            <a:extLst>
              <a:ext uri="{FF2B5EF4-FFF2-40B4-BE49-F238E27FC236}">
                <a16:creationId xmlns:a16="http://schemas.microsoft.com/office/drawing/2014/main" id="{44B60ABB-A8C9-A6A9-E62E-46BBBD605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5341"/>
          <a:stretch/>
        </p:blipFill>
        <p:spPr bwMode="auto">
          <a:xfrm>
            <a:off x="4328624" y="4155382"/>
            <a:ext cx="1425372" cy="116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D2FA2CB4-D854-0667-B8B7-D8DA5663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453099" y="5048748"/>
            <a:ext cx="1050806" cy="10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81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C063475A-84D3-F404-C7F1-5D359978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4" y="59905"/>
            <a:ext cx="10143511" cy="67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Education"/>
          <p:cNvSpPr txBox="1">
            <a:spLocks noGrp="1"/>
          </p:cNvSpPr>
          <p:nvPr>
            <p:ph type="title"/>
          </p:nvPr>
        </p:nvSpPr>
        <p:spPr>
          <a:xfrm>
            <a:off x="603288" y="343806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Antonio Bianchi</a:t>
            </a:r>
            <a:endParaRPr dirty="0"/>
          </a:p>
        </p:txBody>
      </p:sp>
      <p:sp>
        <p:nvSpPr>
          <p:cNvPr id="157" name="Master of Science in Applied Physics at University of Torino…"/>
          <p:cNvSpPr txBox="1">
            <a:spLocks noGrp="1"/>
          </p:cNvSpPr>
          <p:nvPr>
            <p:ph type="body" idx="1"/>
          </p:nvPr>
        </p:nvSpPr>
        <p:spPr>
          <a:xfrm>
            <a:off x="627385" y="1204512"/>
            <a:ext cx="10985500" cy="50277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/>
              <a:t>PhD</a:t>
            </a:r>
            <a:r>
              <a:rPr dirty="0"/>
              <a:t> at University of Torino and INFN</a:t>
            </a:r>
            <a:endParaRPr lang="it-IT" dirty="0"/>
          </a:p>
          <a:p>
            <a:pPr lvl="1">
              <a:defRPr sz="3700"/>
            </a:pPr>
            <a:r>
              <a:rPr lang="it-IT" sz="1600" dirty="0" err="1"/>
              <a:t>Dissertation</a:t>
            </a:r>
            <a:r>
              <a:rPr lang="it-IT" sz="1600" dirty="0"/>
              <a:t>: “R&amp;D Studies on Eco-friendly Gas </a:t>
            </a:r>
            <a:r>
              <a:rPr lang="it-IT" sz="1600" dirty="0" err="1"/>
              <a:t>Mixtures</a:t>
            </a:r>
            <a:r>
              <a:rPr lang="it-IT" sz="1600" dirty="0"/>
              <a:t> for Resistive </a:t>
            </a:r>
            <a:r>
              <a:rPr lang="it-IT" sz="1600" dirty="0" err="1"/>
              <a:t>Plate</a:t>
            </a:r>
            <a:r>
              <a:rPr lang="it-IT" sz="1600" dirty="0"/>
              <a:t> Chambers </a:t>
            </a:r>
            <a:r>
              <a:rPr lang="it-IT" sz="1600" dirty="0" err="1"/>
              <a:t>at</a:t>
            </a:r>
            <a:r>
              <a:rPr lang="it-IT" sz="1600" dirty="0"/>
              <a:t> the ALICE </a:t>
            </a:r>
            <a:r>
              <a:rPr lang="it-IT" sz="1600" dirty="0" err="1"/>
              <a:t>Muon</a:t>
            </a:r>
            <a:r>
              <a:rPr lang="it-IT" sz="1600" dirty="0"/>
              <a:t> </a:t>
            </a:r>
            <a:r>
              <a:rPr lang="it-IT" sz="1600" dirty="0" err="1"/>
              <a:t>Spectrometer</a:t>
            </a:r>
            <a:r>
              <a:rPr lang="it-IT" sz="1600" dirty="0"/>
              <a:t>”</a:t>
            </a:r>
          </a:p>
          <a:p>
            <a:r>
              <a:rPr lang="it-IT" b="1" dirty="0" err="1"/>
              <a:t>Postdoctoral</a:t>
            </a:r>
            <a:r>
              <a:rPr lang="it-IT" b="1" dirty="0"/>
              <a:t> </a:t>
            </a:r>
            <a:r>
              <a:rPr lang="it-IT" b="1" dirty="0" err="1"/>
              <a:t>research</a:t>
            </a:r>
            <a:r>
              <a:rPr lang="it-IT" dirty="0"/>
              <a:t>: </a:t>
            </a:r>
            <a:r>
              <a:rPr lang="it-IT" sz="2000" dirty="0"/>
              <a:t>System </a:t>
            </a:r>
            <a:r>
              <a:rPr lang="it-IT" sz="2000" dirty="0" err="1"/>
              <a:t>Run</a:t>
            </a:r>
            <a:r>
              <a:rPr lang="it-IT" sz="2000" dirty="0"/>
              <a:t> </a:t>
            </a:r>
            <a:r>
              <a:rPr lang="it-IT" sz="2000"/>
              <a:t>Coordinator of </a:t>
            </a:r>
            <a:r>
              <a:rPr lang="it-IT" sz="2000" dirty="0"/>
              <a:t>the </a:t>
            </a:r>
            <a:r>
              <a:rPr lang="it-IT" sz="2000" dirty="0" err="1"/>
              <a:t>Muon</a:t>
            </a:r>
            <a:r>
              <a:rPr lang="it-IT" sz="2000" dirty="0"/>
              <a:t> </a:t>
            </a:r>
            <a:r>
              <a:rPr lang="it-IT" sz="2000" dirty="0" err="1"/>
              <a:t>Identifier</a:t>
            </a:r>
            <a:r>
              <a:rPr lang="it-IT" sz="2000" dirty="0"/>
              <a:t> </a:t>
            </a:r>
          </a:p>
          <a:p>
            <a:r>
              <a:rPr lang="it-IT" b="1" dirty="0"/>
              <a:t>CERN Senior </a:t>
            </a:r>
            <a:r>
              <a:rPr lang="it-IT" b="1" dirty="0" err="1"/>
              <a:t>Fellowship</a:t>
            </a:r>
            <a:r>
              <a:rPr lang="it-IT" dirty="0"/>
              <a:t>:</a:t>
            </a:r>
            <a:r>
              <a:rPr lang="it-IT" sz="2000" dirty="0"/>
              <a:t> </a:t>
            </a:r>
            <a:r>
              <a:rPr lang="it-IT" sz="2000" dirty="0" err="1"/>
              <a:t>thermal</a:t>
            </a:r>
            <a:r>
              <a:rPr lang="it-IT" sz="2000" dirty="0"/>
              <a:t> mapping system for </a:t>
            </a:r>
            <a:r>
              <a:rPr lang="it-IT" sz="2000" dirty="0" err="1"/>
              <a:t>superconducting</a:t>
            </a:r>
            <a:r>
              <a:rPr lang="it-IT" sz="2000" dirty="0"/>
              <a:t> radio-frequency </a:t>
            </a:r>
            <a:r>
              <a:rPr lang="it-IT" sz="2000" dirty="0" err="1"/>
              <a:t>cavities</a:t>
            </a:r>
            <a:endParaRPr lang="it-IT" sz="2000" dirty="0"/>
          </a:p>
          <a:p>
            <a:endParaRPr lang="it-IT" dirty="0"/>
          </a:p>
          <a:p>
            <a:r>
              <a:rPr lang="it-IT" b="1" dirty="0"/>
              <a:t>INFN </a:t>
            </a:r>
            <a:r>
              <a:rPr lang="it-IT" b="1" dirty="0" err="1"/>
              <a:t>Technologist</a:t>
            </a:r>
            <a:r>
              <a:rPr lang="it-IT" b="1" dirty="0"/>
              <a:t> </a:t>
            </a:r>
          </a:p>
          <a:p>
            <a:pPr lvl="1"/>
            <a:r>
              <a:rPr lang="it-IT" sz="2000" dirty="0"/>
              <a:t>IRIS Project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pPr lvl="1">
              <a:defRPr sz="3700"/>
            </a:pPr>
            <a:endParaRPr lang="it-IT" dirty="0"/>
          </a:p>
        </p:txBody>
      </p:sp>
      <p:pic>
        <p:nvPicPr>
          <p:cNvPr id="158" name="Schermata 2023-05-28 alle 20.00.03.png" descr="Schermata 2023-05-28 alle 20.00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739" y="1055431"/>
            <a:ext cx="765163" cy="716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nfnlogo.png" descr="infn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386" y="1157464"/>
            <a:ext cx="1044682" cy="52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nimazione_2e4K.gif" descr="animazione_2e4K.gif">
            <a:extLst>
              <a:ext uri="{FF2B5EF4-FFF2-40B4-BE49-F238E27FC236}">
                <a16:creationId xmlns:a16="http://schemas.microsoft.com/office/drawing/2014/main" id="{D08CA3BC-0F10-EAA1-652E-3EB2D6736A1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79" y="3774001"/>
            <a:ext cx="4788645" cy="242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7694.jpeg" descr="IMG_7694.jpeg">
            <a:extLst>
              <a:ext uri="{FF2B5EF4-FFF2-40B4-BE49-F238E27FC236}">
                <a16:creationId xmlns:a16="http://schemas.microsoft.com/office/drawing/2014/main" id="{283A6261-5A73-F030-1607-433891B2E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806" y="3754487"/>
            <a:ext cx="2422773" cy="242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lice_logo.png" descr="alice_logo.png">
            <a:extLst>
              <a:ext uri="{FF2B5EF4-FFF2-40B4-BE49-F238E27FC236}">
                <a16:creationId xmlns:a16="http://schemas.microsoft.com/office/drawing/2014/main" id="{DAE58E45-8808-7D42-72DA-96C1A01D7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078" y="2243545"/>
            <a:ext cx="574955" cy="777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chermata 2023-05-28 alle 19.56.08.png" descr="Schermata 2023-05-28 alle 19.56.0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9075" y="3164756"/>
            <a:ext cx="613958" cy="608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1D1C89-635C-C5FB-2C14-DF6D1708E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669" y="5159568"/>
            <a:ext cx="1404353" cy="12217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88884E8F-19B6-97C2-D6B1-5355DF4FB45A}"/>
              </a:ext>
            </a:extLst>
          </p:cNvPr>
          <p:cNvSpPr/>
          <p:nvPr/>
        </p:nvSpPr>
        <p:spPr>
          <a:xfrm>
            <a:off x="6204716" y="0"/>
            <a:ext cx="6107678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9F9C066-626B-0747-6C94-1C63AB7E281E}"/>
              </a:ext>
            </a:extLst>
          </p:cNvPr>
          <p:cNvSpPr/>
          <p:nvPr/>
        </p:nvSpPr>
        <p:spPr>
          <a:xfrm>
            <a:off x="0" y="0"/>
            <a:ext cx="620471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85CE87-A90D-1378-8BBF-EBF9F61D6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0" y="541773"/>
            <a:ext cx="6189306" cy="914479"/>
          </a:xfrm>
        </p:spPr>
        <p:txBody>
          <a:bodyPr/>
          <a:lstStyle/>
          <a:p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Anna Giulia Carloni</a:t>
            </a:r>
          </a:p>
        </p:txBody>
      </p:sp>
      <p:pic>
        <p:nvPicPr>
          <p:cNvPr id="5" name="Immagine 4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40BB0F43-36CF-ECE8-CDD4-DD61F1CC3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r="1757"/>
          <a:stretch/>
        </p:blipFill>
        <p:spPr>
          <a:xfrm>
            <a:off x="3344901" y="5800725"/>
            <a:ext cx="2598699" cy="79414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8F5FED03-7929-48DD-6949-6D4C449B845F}"/>
              </a:ext>
            </a:extLst>
          </p:cNvPr>
          <p:cNvGrpSpPr/>
          <p:nvPr/>
        </p:nvGrpSpPr>
        <p:grpSpPr>
          <a:xfrm>
            <a:off x="7470353" y="221994"/>
            <a:ext cx="4134695" cy="1853140"/>
            <a:chOff x="1875454" y="1470968"/>
            <a:chExt cx="4028286" cy="1872765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01229E1-74CF-A174-7D28-362A251965F5}"/>
                </a:ext>
              </a:extLst>
            </p:cNvPr>
            <p:cNvSpPr txBox="1"/>
            <p:nvPr/>
          </p:nvSpPr>
          <p:spPr>
            <a:xfrm>
              <a:off x="1875454" y="1470968"/>
              <a:ext cx="4028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Master degree in Nuclear Engineering</a:t>
              </a:r>
            </a:p>
            <a:p>
              <a:r>
                <a:rPr lang="it-IT" dirty="0"/>
                <a:t>(October 2020) </a:t>
              </a:r>
            </a:p>
          </p:txBody>
        </p:sp>
        <p:pic>
          <p:nvPicPr>
            <p:cNvPr id="10" name="Immagine 9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812FD8C9-680A-7DD4-0306-68B473F11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939" y="2169008"/>
              <a:ext cx="2118184" cy="1174725"/>
            </a:xfrm>
            <a:prstGeom prst="rect">
              <a:avLst/>
            </a:prstGeom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B3E1C50-8F43-D9FB-9089-A325D7E547F2}"/>
              </a:ext>
            </a:extLst>
          </p:cNvPr>
          <p:cNvGrpSpPr/>
          <p:nvPr/>
        </p:nvGrpSpPr>
        <p:grpSpPr>
          <a:xfrm>
            <a:off x="7458591" y="2425548"/>
            <a:ext cx="4294741" cy="1484433"/>
            <a:chOff x="130628" y="3251244"/>
            <a:chExt cx="4292081" cy="144068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ABDE960-2007-1075-A652-2CF0C51F56B7}"/>
                </a:ext>
              </a:extLst>
            </p:cNvPr>
            <p:cNvSpPr txBox="1"/>
            <p:nvPr/>
          </p:nvSpPr>
          <p:spPr>
            <a:xfrm>
              <a:off x="130628" y="3251244"/>
              <a:ext cx="4292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System engineer at Dana Mechatronics</a:t>
              </a:r>
            </a:p>
            <a:p>
              <a:r>
                <a:rPr lang="it-IT" dirty="0"/>
                <a:t>( December 2021- October 2022)</a:t>
              </a:r>
            </a:p>
          </p:txBody>
        </p:sp>
        <p:pic>
          <p:nvPicPr>
            <p:cNvPr id="1032" name="Picture 8" descr="Liebherr ECU3 Engine Control Unit From: Liebherr-Component Technologies AG  | OEM Off-Highway">
              <a:extLst>
                <a:ext uri="{FF2B5EF4-FFF2-40B4-BE49-F238E27FC236}">
                  <a16:creationId xmlns:a16="http://schemas.microsoft.com/office/drawing/2014/main" id="{DF39077F-9D1B-E6BF-66E1-E5D8011CC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40" y="3697768"/>
              <a:ext cx="1767388" cy="99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BD3EB2-5540-0CCE-910B-A77FF6489BA1}"/>
              </a:ext>
            </a:extLst>
          </p:cNvPr>
          <p:cNvSpPr txBox="1"/>
          <p:nvPr/>
        </p:nvSpPr>
        <p:spPr>
          <a:xfrm>
            <a:off x="7470353" y="4124193"/>
            <a:ext cx="412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Current research activity (at INFN)</a:t>
            </a:r>
            <a:r>
              <a:rPr lang="it-IT" dirty="0"/>
              <a:t>: Strongly Curved NbTi Superconducting Magnet for Ion Gantry (Hadrontherapy)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E8A2C4C-2315-A2B2-028C-B73A9C902252}"/>
              </a:ext>
            </a:extLst>
          </p:cNvPr>
          <p:cNvGrpSpPr/>
          <p:nvPr/>
        </p:nvGrpSpPr>
        <p:grpSpPr>
          <a:xfrm>
            <a:off x="387080" y="1622747"/>
            <a:ext cx="10755557" cy="5360539"/>
            <a:chOff x="-3785453" y="1299252"/>
            <a:chExt cx="10615241" cy="5360539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08D986E-F67E-6CAF-1BF2-D2CA0B2F1DB8}"/>
                </a:ext>
              </a:extLst>
            </p:cNvPr>
            <p:cNvSpPr txBox="1"/>
            <p:nvPr/>
          </p:nvSpPr>
          <p:spPr>
            <a:xfrm>
              <a:off x="-3785453" y="1299252"/>
              <a:ext cx="49887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>
                      <a:lumMod val="95000"/>
                    </a:schemeClr>
                  </a:solidFill>
                </a:rPr>
                <a:t>Research fellow at INFN Milano, LASA laboratory</a:t>
              </a:r>
            </a:p>
            <a:p>
              <a:pPr algn="ctr"/>
              <a:r>
                <a:rPr lang="it-IT" dirty="0">
                  <a:solidFill>
                    <a:schemeClr val="bg1">
                      <a:lumMod val="95000"/>
                    </a:schemeClr>
                  </a:solidFill>
                </a:rPr>
                <a:t>(November 2022- current date)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9623D35-ED48-0BFC-DF48-72B0BB03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7545">
              <a:off x="1593610" y="4024225"/>
              <a:ext cx="5236178" cy="2635566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4ECF29C-C696-E085-D35D-F717668D7D5E}"/>
              </a:ext>
            </a:extLst>
          </p:cNvPr>
          <p:cNvSpPr txBox="1"/>
          <p:nvPr/>
        </p:nvSpPr>
        <p:spPr>
          <a:xfrm>
            <a:off x="228838" y="4124193"/>
            <a:ext cx="443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1" dirty="0">
                <a:solidFill>
                  <a:schemeClr val="bg1">
                    <a:lumMod val="95000"/>
                  </a:schemeClr>
                </a:solidFill>
              </a:rPr>
              <a:t>Widen the spectrum of knowledge on Accelerator Science Applications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1" dirty="0">
                <a:solidFill>
                  <a:schemeClr val="bg1">
                    <a:lumMod val="95000"/>
                  </a:schemeClr>
                </a:solidFill>
              </a:rPr>
              <a:t>Updates in technologies for Accelerators</a:t>
            </a:r>
          </a:p>
          <a:p>
            <a:endParaRPr lang="it-IT" i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96E04CA-9EDA-FFA8-C039-14F38D411C2B}"/>
              </a:ext>
            </a:extLst>
          </p:cNvPr>
          <p:cNvSpPr txBox="1"/>
          <p:nvPr/>
        </p:nvSpPr>
        <p:spPr>
          <a:xfrm>
            <a:off x="228838" y="363886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95000"/>
                  </a:schemeClr>
                </a:solidFill>
              </a:rPr>
              <a:t>Reasons to attend ERICE Accelerator School:</a:t>
            </a:r>
          </a:p>
        </p:txBody>
      </p:sp>
      <p:pic>
        <p:nvPicPr>
          <p:cNvPr id="22" name="Immagine 2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1A2CE34-1764-9681-2E30-F02E7ED6B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35" y="2586203"/>
            <a:ext cx="3084715" cy="5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>
            <a:extLst>
              <a:ext uri="{FF2B5EF4-FFF2-40B4-BE49-F238E27FC236}">
                <a16:creationId xmlns:a16="http://schemas.microsoft.com/office/drawing/2014/main" id="{8312182C-15C8-938E-40D3-A39D3E6A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980" y="144218"/>
            <a:ext cx="2132948" cy="1954055"/>
          </a:xfrm>
          <a:prstGeom prst="rect">
            <a:avLst/>
          </a:prstGeom>
        </p:spPr>
      </p:pic>
      <p:pic>
        <p:nvPicPr>
          <p:cNvPr id="35" name="Segnaposto contenuto 17">
            <a:extLst>
              <a:ext uri="{FF2B5EF4-FFF2-40B4-BE49-F238E27FC236}">
                <a16:creationId xmlns:a16="http://schemas.microsoft.com/office/drawing/2014/main" id="{78BD971A-3343-8B50-9CA1-F6A6A9755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088" y="164460"/>
            <a:ext cx="3148229" cy="272322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637D4B45-D437-3BEB-4513-119E42F8B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331" y="1926087"/>
            <a:ext cx="2132949" cy="1261902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3C5420CF-1EF1-1184-5CB1-2C8AC1277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532"/>
          <a:stretch/>
        </p:blipFill>
        <p:spPr>
          <a:xfrm>
            <a:off x="8733505" y="3132777"/>
            <a:ext cx="3283286" cy="914028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DABA8D4F-48B6-61F8-E3C2-08DDDC885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514" y="4151276"/>
            <a:ext cx="3074350" cy="183249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4E8AFFE-7136-3187-282A-A95F9763B05E}"/>
              </a:ext>
            </a:extLst>
          </p:cNvPr>
          <p:cNvSpPr/>
          <p:nvPr/>
        </p:nvSpPr>
        <p:spPr>
          <a:xfrm>
            <a:off x="0" y="6312311"/>
            <a:ext cx="12192000" cy="5456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22413D-4DB1-A328-5847-2686EAC1FD3C}"/>
              </a:ext>
            </a:extLst>
          </p:cNvPr>
          <p:cNvSpPr txBox="1"/>
          <p:nvPr/>
        </p:nvSpPr>
        <p:spPr>
          <a:xfrm>
            <a:off x="2040193" y="6415879"/>
            <a:ext cx="8111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School of Particle Accelerators –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Erice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1AD20D-B8E0-9DB0-8F9C-92FCDF4B931A}"/>
              </a:ext>
            </a:extLst>
          </p:cNvPr>
          <p:cNvSpPr txBox="1"/>
          <p:nvPr/>
        </p:nvSpPr>
        <p:spPr>
          <a:xfrm>
            <a:off x="575187" y="382848"/>
            <a:ext cx="2856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563C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Lorenzo Balconi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119E9C1F-9CCA-CAD7-1C56-F685A970BD33}"/>
              </a:ext>
            </a:extLst>
          </p:cNvPr>
          <p:cNvCxnSpPr>
            <a:cxnSpLocks/>
          </p:cNvCxnSpPr>
          <p:nvPr/>
        </p:nvCxnSpPr>
        <p:spPr>
          <a:xfrm>
            <a:off x="575187" y="844513"/>
            <a:ext cx="52731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715F778-E902-E1E9-144B-8FB232969136}"/>
              </a:ext>
            </a:extLst>
          </p:cNvPr>
          <p:cNvSpPr txBox="1"/>
          <p:nvPr/>
        </p:nvSpPr>
        <p:spPr>
          <a:xfrm>
            <a:off x="666521" y="1201478"/>
            <a:ext cx="412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563C1"/>
                </a:solidFill>
              </a:rPr>
              <a:t>Background</a:t>
            </a:r>
            <a:endParaRPr lang="it-IT" dirty="0">
              <a:solidFill>
                <a:srgbClr val="0563C1"/>
              </a:solidFill>
            </a:endParaRPr>
          </a:p>
        </p:txBody>
      </p:sp>
      <p:pic>
        <p:nvPicPr>
          <p:cNvPr id="40" name="Immagine 39" descr="Immagine che contiene schermata, Policromia, testo, Blu elettrico&#10;&#10;Descrizione generata automaticamente">
            <a:extLst>
              <a:ext uri="{FF2B5EF4-FFF2-40B4-BE49-F238E27FC236}">
                <a16:creationId xmlns:a16="http://schemas.microsoft.com/office/drawing/2014/main" id="{FC1F4EF2-17BD-43F8-AB54-FAC90F31EE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6048" r="29274" b="5262"/>
          <a:stretch/>
        </p:blipFill>
        <p:spPr>
          <a:xfrm>
            <a:off x="6241200" y="3131695"/>
            <a:ext cx="2660314" cy="2845687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B57C409-03C3-5BF1-819E-EDC55B99544A}"/>
              </a:ext>
            </a:extLst>
          </p:cNvPr>
          <p:cNvSpPr txBox="1"/>
          <p:nvPr/>
        </p:nvSpPr>
        <p:spPr>
          <a:xfrm>
            <a:off x="666520" y="1674378"/>
            <a:ext cx="44134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Bachelor degree in </a:t>
            </a:r>
            <a:r>
              <a:rPr lang="it-IT" b="1" dirty="0" err="1"/>
              <a:t>physics</a:t>
            </a:r>
            <a:r>
              <a:rPr lang="it-IT" b="1" dirty="0"/>
              <a:t> </a:t>
            </a:r>
          </a:p>
          <a:p>
            <a:pPr lvl="1" algn="just">
              <a:spcAft>
                <a:spcPts val="600"/>
              </a:spcAft>
            </a:pPr>
            <a:r>
              <a:rPr lang="it-IT" dirty="0"/>
              <a:t>Università degli studi di Milano</a:t>
            </a:r>
          </a:p>
          <a:p>
            <a:pPr lvl="1" algn="just">
              <a:spcAft>
                <a:spcPts val="2400"/>
              </a:spcAft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Feasibility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study of a range monitoring technique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using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prompt gamma in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particle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therapy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389DB14-CC5E-9D73-CEC1-42231208337C}"/>
              </a:ext>
            </a:extLst>
          </p:cNvPr>
          <p:cNvSpPr txBox="1"/>
          <p:nvPr/>
        </p:nvSpPr>
        <p:spPr>
          <a:xfrm>
            <a:off x="666520" y="3550682"/>
            <a:ext cx="441347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Master degree in </a:t>
            </a:r>
            <a:r>
              <a:rPr lang="it-IT" b="1" dirty="0" err="1"/>
              <a:t>physics</a:t>
            </a:r>
            <a:r>
              <a:rPr lang="it-IT" b="1" dirty="0"/>
              <a:t> </a:t>
            </a:r>
            <a:endParaRPr lang="it-IT" dirty="0"/>
          </a:p>
          <a:p>
            <a:pPr lvl="1" algn="just">
              <a:spcAft>
                <a:spcPts val="600"/>
              </a:spcAft>
            </a:pPr>
            <a:r>
              <a:rPr lang="it-IT" dirty="0"/>
              <a:t>Università degli studi di Milano &amp; RFX</a:t>
            </a:r>
          </a:p>
          <a:p>
            <a:pPr lvl="1" algn="just"/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Spectroscopic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diagnostics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for negative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</a:rPr>
              <a:t>ions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 plasma sources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FDD52B8E-639D-70E1-630B-BBB3307DECB5}"/>
              </a:ext>
            </a:extLst>
          </p:cNvPr>
          <p:cNvSpPr txBox="1"/>
          <p:nvPr/>
        </p:nvSpPr>
        <p:spPr>
          <a:xfrm>
            <a:off x="10208864" y="3986404"/>
            <a:ext cx="850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 [nm]</a:t>
            </a:r>
            <a:endParaRPr lang="it-IT" sz="800" dirty="0"/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A26B56ED-B93D-D51F-3C60-E3D00F4E7D4B}"/>
              </a:ext>
            </a:extLst>
          </p:cNvPr>
          <p:cNvGrpSpPr/>
          <p:nvPr/>
        </p:nvGrpSpPr>
        <p:grpSpPr>
          <a:xfrm>
            <a:off x="4544227" y="948082"/>
            <a:ext cx="2009705" cy="617191"/>
            <a:chOff x="3944990" y="5193287"/>
            <a:chExt cx="2368560" cy="741298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018A9D8B-4480-E759-F53D-154306FC1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1552"/>
            <a:stretch/>
          </p:blipFill>
          <p:spPr>
            <a:xfrm>
              <a:off x="3961598" y="5198063"/>
              <a:ext cx="2351952" cy="736522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718F4B1-6947-26A6-87BD-FBFCE039B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990" y="5193287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7113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2">
            <a:extLst>
              <a:ext uri="{FF2B5EF4-FFF2-40B4-BE49-F238E27FC236}">
                <a16:creationId xmlns:a16="http://schemas.microsoft.com/office/drawing/2014/main" id="{068ECF21-03C9-805F-6A80-7C242CED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3" b="20694"/>
          <a:stretch/>
        </p:blipFill>
        <p:spPr>
          <a:xfrm>
            <a:off x="7155514" y="-105488"/>
            <a:ext cx="5267234" cy="3534488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2370D2A-D2BD-A6B4-4EE0-27ADBAA4A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19020" r="28907" b="21394"/>
          <a:stretch/>
        </p:blipFill>
        <p:spPr>
          <a:xfrm>
            <a:off x="6557532" y="3331834"/>
            <a:ext cx="2507119" cy="228439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6CE22A3-35F2-A815-21E9-F70E606D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52" y="960257"/>
            <a:ext cx="614224" cy="6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4E8AFFE-7136-3187-282A-A95F9763B05E}"/>
              </a:ext>
            </a:extLst>
          </p:cNvPr>
          <p:cNvSpPr/>
          <p:nvPr/>
        </p:nvSpPr>
        <p:spPr>
          <a:xfrm>
            <a:off x="0" y="6312311"/>
            <a:ext cx="12192000" cy="5456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22413D-4DB1-A328-5847-2686EAC1FD3C}"/>
              </a:ext>
            </a:extLst>
          </p:cNvPr>
          <p:cNvSpPr txBox="1"/>
          <p:nvPr/>
        </p:nvSpPr>
        <p:spPr>
          <a:xfrm>
            <a:off x="2040193" y="6415879"/>
            <a:ext cx="8111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School of Particle Accelerators –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Erice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1AD20D-B8E0-9DB0-8F9C-92FCDF4B931A}"/>
              </a:ext>
            </a:extLst>
          </p:cNvPr>
          <p:cNvSpPr txBox="1"/>
          <p:nvPr/>
        </p:nvSpPr>
        <p:spPr>
          <a:xfrm>
            <a:off x="575187" y="382848"/>
            <a:ext cx="2856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563C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Lorenzo Balconi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6728C3-1299-1ADE-CF75-C7D386BB7252}"/>
              </a:ext>
            </a:extLst>
          </p:cNvPr>
          <p:cNvSpPr txBox="1"/>
          <p:nvPr/>
        </p:nvSpPr>
        <p:spPr>
          <a:xfrm>
            <a:off x="666521" y="1678707"/>
            <a:ext cx="4413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it-IT" b="1" dirty="0" err="1"/>
              <a:t>Currently</a:t>
            </a:r>
            <a:r>
              <a:rPr lang="it-IT" b="1" dirty="0"/>
              <a:t> PhD </a:t>
            </a:r>
            <a:r>
              <a:rPr lang="it-IT" b="1" dirty="0" err="1"/>
              <a:t>at</a:t>
            </a:r>
            <a:r>
              <a:rPr lang="it-IT" b="1" dirty="0"/>
              <a:t> Milano LASA  </a:t>
            </a:r>
          </a:p>
          <a:p>
            <a:pPr lvl="1" algn="just">
              <a:spcAft>
                <a:spcPts val="600"/>
              </a:spcAft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ESMA IRIS</a:t>
            </a:r>
          </a:p>
          <a:p>
            <a:pPr lvl="1" algn="just">
              <a:spcAft>
                <a:spcPts val="2400"/>
              </a:spcAft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HTS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dipole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demonstrator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for future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particle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accelerators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  <a:p>
            <a:pPr lvl="1" algn="just">
              <a:spcAft>
                <a:spcPts val="600"/>
              </a:spcAft>
            </a:pP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Muon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collider</a:t>
            </a:r>
          </a:p>
          <a:p>
            <a:pPr lvl="1" algn="just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Small Pancakes in HTS, Insulated &amp; Non-insulated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Xperiments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7" name="Picture Placeholder 3">
            <a:extLst>
              <a:ext uri="{FF2B5EF4-FFF2-40B4-BE49-F238E27FC236}">
                <a16:creationId xmlns:a16="http://schemas.microsoft.com/office/drawing/2014/main" id="{7FA9520C-4E2C-C02E-9E35-846F64916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355" b="1300"/>
          <a:stretch/>
        </p:blipFill>
        <p:spPr>
          <a:xfrm>
            <a:off x="490697" y="2140279"/>
            <a:ext cx="630652" cy="553702"/>
          </a:xfrm>
          <a:prstGeom prst="rect">
            <a:avLst/>
          </a:prstGeom>
        </p:spPr>
      </p:pic>
      <p:pic>
        <p:nvPicPr>
          <p:cNvPr id="38" name="Picture 10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F704BAF7-37EC-91D1-C6EB-889CDDE51C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t="25519" r="28259" b="23960"/>
          <a:stretch/>
        </p:blipFill>
        <p:spPr>
          <a:xfrm>
            <a:off x="6462575" y="651744"/>
            <a:ext cx="3465140" cy="26535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9D1FA2-7E15-D992-4BD0-92B09DFF11DF}"/>
              </a:ext>
            </a:extLst>
          </p:cNvPr>
          <p:cNvSpPr txBox="1"/>
          <p:nvPr/>
        </p:nvSpPr>
        <p:spPr>
          <a:xfrm>
            <a:off x="666521" y="1201479"/>
            <a:ext cx="412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563C1"/>
                </a:solidFill>
              </a:rPr>
              <a:t>Current</a:t>
            </a:r>
            <a:r>
              <a:rPr lang="it-IT" sz="2000" dirty="0">
                <a:solidFill>
                  <a:srgbClr val="0563C1"/>
                </a:solidFill>
              </a:rPr>
              <a:t> Activities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8AC1DFA-0FCC-313E-8718-FCED08E8C52D}"/>
              </a:ext>
            </a:extLst>
          </p:cNvPr>
          <p:cNvCxnSpPr>
            <a:cxnSpLocks/>
          </p:cNvCxnSpPr>
          <p:nvPr/>
        </p:nvCxnSpPr>
        <p:spPr>
          <a:xfrm>
            <a:off x="575187" y="844513"/>
            <a:ext cx="52731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F414365E-649B-256D-911E-EBD0C627B0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12"/>
          <a:stretch/>
        </p:blipFill>
        <p:spPr>
          <a:xfrm>
            <a:off x="4815576" y="979143"/>
            <a:ext cx="1178365" cy="564880"/>
          </a:xfrm>
          <a:prstGeom prst="rect">
            <a:avLst/>
          </a:prstGeom>
        </p:spPr>
      </p:pic>
      <p:pic>
        <p:nvPicPr>
          <p:cNvPr id="12" name="Picture 8" descr="A picture containing candle, birthday cake&#10;&#10;Description automatically generated">
            <a:extLst>
              <a:ext uri="{FF2B5EF4-FFF2-40B4-BE49-F238E27FC236}">
                <a16:creationId xmlns:a16="http://schemas.microsoft.com/office/drawing/2014/main" id="{344B3D25-4745-80B7-456F-D3300672AD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r="15487" b="34205"/>
          <a:stretch/>
        </p:blipFill>
        <p:spPr>
          <a:xfrm>
            <a:off x="8322041" y="3331833"/>
            <a:ext cx="3869959" cy="298047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4A53A04-F9F9-24C1-B141-C5B907E70B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2159"/>
          <a:stretch/>
        </p:blipFill>
        <p:spPr>
          <a:xfrm>
            <a:off x="490697" y="3439894"/>
            <a:ext cx="606046" cy="3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resentation&#10;&#10;Description automatically generated">
            <a:extLst>
              <a:ext uri="{FF2B5EF4-FFF2-40B4-BE49-F238E27FC236}">
                <a16:creationId xmlns:a16="http://schemas.microsoft.com/office/drawing/2014/main" id="{BCADB6CC-AD83-67D4-88AC-5061DCA39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5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8ED5A4-BEF7-E7ED-B3CB-84A8622E98C2}"/>
              </a:ext>
            </a:extLst>
          </p:cNvPr>
          <p:cNvSpPr txBox="1"/>
          <p:nvPr/>
        </p:nvSpPr>
        <p:spPr>
          <a:xfrm>
            <a:off x="450877" y="759702"/>
            <a:ext cx="11853012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International School of Particle Accelerators–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Erice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2023</a:t>
            </a:r>
            <a:endParaRPr lang="it-IT" sz="3200" dirty="0">
              <a:solidFill>
                <a:srgbClr val="00206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629207-95F1-3F49-A638-FEEE0F31FA71}"/>
              </a:ext>
            </a:extLst>
          </p:cNvPr>
          <p:cNvCxnSpPr/>
          <p:nvPr/>
        </p:nvCxnSpPr>
        <p:spPr>
          <a:xfrm flipV="1">
            <a:off x="226761" y="1495259"/>
            <a:ext cx="11502787" cy="56055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482FAD1-16D8-D2DB-3BFA-E7FED819C0E7}"/>
              </a:ext>
            </a:extLst>
          </p:cNvPr>
          <p:cNvSpPr txBox="1"/>
          <p:nvPr/>
        </p:nvSpPr>
        <p:spPr>
          <a:xfrm>
            <a:off x="4548367" y="1859330"/>
            <a:ext cx="24543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cs typeface="Calibri"/>
              </a:rPr>
              <a:t>CLAUDIA SALVIA</a:t>
            </a:r>
          </a:p>
        </p:txBody>
      </p:sp>
      <p:pic>
        <p:nvPicPr>
          <p:cNvPr id="13" name="Immagine 12" descr="Immagine che contiene Carattere, logo, testo, simbolo&#10;&#10;Descrizione generata automaticamente">
            <a:extLst>
              <a:ext uri="{FF2B5EF4-FFF2-40B4-BE49-F238E27FC236}">
                <a16:creationId xmlns:a16="http://schemas.microsoft.com/office/drawing/2014/main" id="{CEBB32CC-1190-6265-5CE0-23B932EF1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02" y="2744706"/>
            <a:ext cx="3232472" cy="1362600"/>
          </a:xfrm>
          <a:prstGeom prst="rect">
            <a:avLst/>
          </a:prstGeom>
        </p:spPr>
      </p:pic>
      <p:pic>
        <p:nvPicPr>
          <p:cNvPr id="15" name="Immagine 14" descr="Immagine che contiene simbolo, logo, Carattere, emblema&#10;&#10;Descrizione generata automaticamente">
            <a:extLst>
              <a:ext uri="{FF2B5EF4-FFF2-40B4-BE49-F238E27FC236}">
                <a16:creationId xmlns:a16="http://schemas.microsoft.com/office/drawing/2014/main" id="{383F991A-572A-6AE0-67A5-D394410F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57" y="4293865"/>
            <a:ext cx="2332138" cy="1865710"/>
          </a:xfrm>
          <a:prstGeom prst="rect">
            <a:avLst/>
          </a:prstGeom>
        </p:spPr>
      </p:pic>
      <p:pic>
        <p:nvPicPr>
          <p:cNvPr id="17" name="Immagine 16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F596B623-AD40-ED07-AA86-733D15A70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7" y="3146947"/>
            <a:ext cx="1736738" cy="238326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90413F0-0420-C0D9-6660-BD2CBB9EE169}"/>
              </a:ext>
            </a:extLst>
          </p:cNvPr>
          <p:cNvSpPr txBox="1"/>
          <p:nvPr/>
        </p:nvSpPr>
        <p:spPr>
          <a:xfrm>
            <a:off x="2303362" y="3370740"/>
            <a:ext cx="8437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October 2020		Bachelor’s Degree  in </a:t>
            </a:r>
            <a:r>
              <a:rPr lang="en-GB" sz="1600" dirty="0" err="1"/>
              <a:t>Scienze</a:t>
            </a:r>
            <a:r>
              <a:rPr lang="en-GB" sz="1600" dirty="0"/>
              <a:t> </a:t>
            </a:r>
            <a:r>
              <a:rPr lang="en-GB" sz="1600" dirty="0" err="1"/>
              <a:t>Fisiche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				</a:t>
            </a:r>
          </a:p>
          <a:p>
            <a:r>
              <a:rPr lang="en-GB" sz="1600" dirty="0"/>
              <a:t>July 2023			Master’s Degree in Physics – Nuclear physics </a:t>
            </a:r>
          </a:p>
          <a:p>
            <a:r>
              <a:rPr lang="en-GB" sz="1600" dirty="0"/>
              <a:t>				Thesis Title: Modelling radio-frequency waves </a:t>
            </a:r>
          </a:p>
          <a:p>
            <a:r>
              <a:rPr lang="en-GB" sz="1600" dirty="0"/>
              <a:t>				propagation in hot magnetized plasma   </a:t>
            </a:r>
          </a:p>
          <a:p>
            <a:r>
              <a:rPr lang="en-GB" sz="16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336016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786483D0-86F7-4BE8-26C6-D6EFDFC5B8EF}"/>
              </a:ext>
            </a:extLst>
          </p:cNvPr>
          <p:cNvSpPr/>
          <p:nvPr/>
        </p:nvSpPr>
        <p:spPr>
          <a:xfrm>
            <a:off x="134839" y="477556"/>
            <a:ext cx="231374" cy="288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1">
            <a:extLst>
              <a:ext uri="{FF2B5EF4-FFF2-40B4-BE49-F238E27FC236}">
                <a16:creationId xmlns:a16="http://schemas.microsoft.com/office/drawing/2014/main" id="{C94DD475-8F81-78DD-33D4-26B91961C0AF}"/>
              </a:ext>
            </a:extLst>
          </p:cNvPr>
          <p:cNvCxnSpPr/>
          <p:nvPr/>
        </p:nvCxnSpPr>
        <p:spPr>
          <a:xfrm flipV="1">
            <a:off x="338920" y="933336"/>
            <a:ext cx="11502787" cy="56055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077915-ED5D-F418-160D-BA9CD75C38B6}"/>
              </a:ext>
            </a:extLst>
          </p:cNvPr>
          <p:cNvSpPr txBox="1"/>
          <p:nvPr/>
        </p:nvSpPr>
        <p:spPr>
          <a:xfrm>
            <a:off x="121347" y="1229492"/>
            <a:ext cx="5168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cs typeface="Calibri"/>
              </a:rPr>
              <a:t>MODELLING RADIO-FREQUENCY WAVES PROPAGATION IN HOT-MAGNETIZED PLASMA</a:t>
            </a:r>
            <a:endParaRPr lang="en-US" sz="1800" b="1" dirty="0"/>
          </a:p>
        </p:txBody>
      </p:sp>
      <p:pic>
        <p:nvPicPr>
          <p:cNvPr id="7" name="Immagine 6" descr="Immagine che contiene cartone animato&#10;&#10;Descrizione generata automaticamente">
            <a:extLst>
              <a:ext uri="{FF2B5EF4-FFF2-40B4-BE49-F238E27FC236}">
                <a16:creationId xmlns:a16="http://schemas.microsoft.com/office/drawing/2014/main" id="{6FEE4E5F-2FDC-E6E7-71FF-D3F9D475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" y="1983984"/>
            <a:ext cx="3491137" cy="37701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4657147-1080-CED0-13B0-40F0C779C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27" y="2721944"/>
            <a:ext cx="6232402" cy="245975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6D32D1-7A7E-7DC6-CA10-045B968F7C94}"/>
              </a:ext>
            </a:extLst>
          </p:cNvPr>
          <p:cNvSpPr txBox="1"/>
          <p:nvPr/>
        </p:nvSpPr>
        <p:spPr>
          <a:xfrm>
            <a:off x="3702644" y="2939735"/>
            <a:ext cx="60370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u="sng" dirty="0">
                <a:solidFill>
                  <a:schemeClr val="accent6">
                    <a:lumMod val="50000"/>
                  </a:schemeClr>
                </a:solidFill>
              </a:rPr>
              <a:t>THE AUXILIARY HEATING POWER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u="sng" dirty="0">
              <a:solidFill>
                <a:srgbClr val="00B050"/>
              </a:solidFill>
            </a:endParaRPr>
          </a:p>
          <a:p>
            <a:pPr algn="just"/>
            <a:r>
              <a:rPr lang="it-IT" dirty="0"/>
              <a:t>Three </a:t>
            </a:r>
            <a:r>
              <a:rPr lang="it-IT" dirty="0" err="1"/>
              <a:t>components</a:t>
            </a:r>
            <a:r>
              <a:rPr lang="it-IT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	Electron </a:t>
            </a:r>
            <a:r>
              <a:rPr lang="it-IT" dirty="0" err="1"/>
              <a:t>cyclotron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 </a:t>
            </a:r>
            <a:r>
              <a:rPr lang="it-IT" dirty="0" err="1"/>
              <a:t>heating</a:t>
            </a:r>
            <a:r>
              <a:rPr lang="it-IT" dirty="0"/>
              <a:t> 	(ECRH) 25 MW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	</a:t>
            </a:r>
            <a:r>
              <a:rPr lang="it-IT" b="1" dirty="0"/>
              <a:t>Ion </a:t>
            </a:r>
            <a:r>
              <a:rPr lang="it-IT" b="1" dirty="0" err="1"/>
              <a:t>cyclotron</a:t>
            </a:r>
            <a:r>
              <a:rPr lang="it-IT" b="1" dirty="0"/>
              <a:t> </a:t>
            </a:r>
            <a:r>
              <a:rPr lang="it-IT" b="1" dirty="0" err="1"/>
              <a:t>resonance</a:t>
            </a:r>
            <a:r>
              <a:rPr lang="it-IT" b="1" dirty="0"/>
              <a:t> </a:t>
            </a:r>
            <a:r>
              <a:rPr lang="it-IT" b="1" dirty="0" err="1"/>
              <a:t>heating</a:t>
            </a:r>
            <a:r>
              <a:rPr lang="it-IT" b="1" dirty="0"/>
              <a:t> (ICRH) 6 MW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	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injection (NBI) 10 MW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F90276-68AC-536B-688A-A1B8117775D0}"/>
              </a:ext>
            </a:extLst>
          </p:cNvPr>
          <p:cNvSpPr txBox="1"/>
          <p:nvPr/>
        </p:nvSpPr>
        <p:spPr>
          <a:xfrm>
            <a:off x="338920" y="5856417"/>
            <a:ext cx="32265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Figure. </a:t>
            </a:r>
            <a:r>
              <a:rPr lang="it-IT" sz="1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Pictorical</a:t>
            </a:r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view</a:t>
            </a:r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of DTT tokamak </a:t>
            </a:r>
            <a:r>
              <a:rPr lang="it-IT" sz="1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basic</a:t>
            </a:r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machine. </a:t>
            </a:r>
          </a:p>
          <a:p>
            <a:pPr algn="just"/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Credit: DTT</a:t>
            </a:r>
            <a:r>
              <a:rPr lang="it-IT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97C9E70-08F7-BE55-5BC6-76192D5CC245}"/>
              </a:ext>
            </a:extLst>
          </p:cNvPr>
          <p:cNvSpPr txBox="1"/>
          <p:nvPr/>
        </p:nvSpPr>
        <p:spPr>
          <a:xfrm>
            <a:off x="341239" y="524237"/>
            <a:ext cx="2647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u="sng" dirty="0">
                <a:ea typeface="Bodoni Ornaments" pitchFamily="2" charset="0"/>
              </a:rPr>
              <a:t>Research activities :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1075040-E4D7-7204-EEC9-E32F2318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341" y="397760"/>
            <a:ext cx="675044" cy="50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Immagine che contiene condizionatore, elettrodomestico&#10;&#10;Descrizione generata automaticamente">
            <a:extLst>
              <a:ext uri="{FF2B5EF4-FFF2-40B4-BE49-F238E27FC236}">
                <a16:creationId xmlns:a16="http://schemas.microsoft.com/office/drawing/2014/main" id="{50B0CC23-A485-713B-EE48-1B62A0E23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54" y="5248563"/>
            <a:ext cx="2099767" cy="1531184"/>
          </a:xfrm>
          <a:prstGeom prst="rect">
            <a:avLst/>
          </a:prstGeom>
        </p:spPr>
      </p:pic>
      <p:pic>
        <p:nvPicPr>
          <p:cNvPr id="22" name="Immagine 21" descr="Immagine che contiene schermata, testo, Policromia, design&#10;&#10;Descrizione generata automaticamente">
            <a:extLst>
              <a:ext uri="{FF2B5EF4-FFF2-40B4-BE49-F238E27FC236}">
                <a16:creationId xmlns:a16="http://schemas.microsoft.com/office/drawing/2014/main" id="{06DA37E8-1B36-A6E3-08C6-775EE80EA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10" y="5248563"/>
            <a:ext cx="2135696" cy="157058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DC9219C-9B7A-9967-5A80-911DBBDDAAD3}"/>
              </a:ext>
            </a:extLst>
          </p:cNvPr>
          <p:cNvSpPr txBox="1"/>
          <p:nvPr/>
        </p:nvSpPr>
        <p:spPr>
          <a:xfrm>
            <a:off x="8771318" y="5512722"/>
            <a:ext cx="2998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Figure. 3-Strap antenna CST model for ICH.</a:t>
            </a:r>
          </a:p>
          <a:p>
            <a:pPr algn="just"/>
            <a:r>
              <a:rPr lang="it-IT" sz="1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Credit: DTT</a:t>
            </a: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B4DB2DDE-7879-4191-C7FE-6F578D303514}"/>
              </a:ext>
            </a:extLst>
          </p:cNvPr>
          <p:cNvSpPr/>
          <p:nvPr/>
        </p:nvSpPr>
        <p:spPr>
          <a:xfrm>
            <a:off x="5196795" y="1475415"/>
            <a:ext cx="859536" cy="40040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9F47467E-D6BE-B4DC-704F-B650853EF7C3}"/>
              </a:ext>
            </a:extLst>
          </p:cNvPr>
          <p:cNvSpPr/>
          <p:nvPr/>
        </p:nvSpPr>
        <p:spPr>
          <a:xfrm>
            <a:off x="0" y="10317"/>
            <a:ext cx="12192000" cy="356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42E8ED5-1989-FD6D-5C19-C5DCD67622F6}"/>
              </a:ext>
            </a:extLst>
          </p:cNvPr>
          <p:cNvSpPr txBox="1"/>
          <p:nvPr/>
        </p:nvSpPr>
        <p:spPr>
          <a:xfrm>
            <a:off x="8021547" y="10317"/>
            <a:ext cx="2602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cs typeface="Calibri"/>
              </a:rPr>
              <a:t>CLAUDIA SALVIA</a:t>
            </a: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0E216F92-FF57-4A82-2DE1-0B61206475F7}"/>
              </a:ext>
            </a:extLst>
          </p:cNvPr>
          <p:cNvSpPr/>
          <p:nvPr/>
        </p:nvSpPr>
        <p:spPr>
          <a:xfrm>
            <a:off x="6135670" y="1037746"/>
            <a:ext cx="4488278" cy="14873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DDAABBC-5610-20BD-2C65-6E24FD3FD8B7}"/>
              </a:ext>
            </a:extLst>
          </p:cNvPr>
          <p:cNvSpPr txBox="1"/>
          <p:nvPr/>
        </p:nvSpPr>
        <p:spPr>
          <a:xfrm>
            <a:off x="2747518" y="429537"/>
            <a:ext cx="195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Msc</a:t>
            </a:r>
            <a:r>
              <a:rPr lang="it-IT" sz="2800" b="1" dirty="0"/>
              <a:t> Thesis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7FE19A78-6EAC-476B-BFB8-9C50A499AAE9}"/>
              </a:ext>
            </a:extLst>
          </p:cNvPr>
          <p:cNvSpPr/>
          <p:nvPr/>
        </p:nvSpPr>
        <p:spPr>
          <a:xfrm>
            <a:off x="8278289" y="1510593"/>
            <a:ext cx="3766104" cy="1143221"/>
          </a:xfrm>
          <a:prstGeom prst="roundRect">
            <a:avLst/>
          </a:prstGeom>
          <a:solidFill>
            <a:srgbClr val="F7CD9B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Wave propagation and interaction in the plasma chamber by modelling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 a hot electromagnetic tensor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2B010DD-B008-BA65-D7BB-963A25A0C993}"/>
              </a:ext>
            </a:extLst>
          </p:cNvPr>
          <p:cNvSpPr txBox="1"/>
          <p:nvPr/>
        </p:nvSpPr>
        <p:spPr>
          <a:xfrm>
            <a:off x="6321695" y="1020995"/>
            <a:ext cx="50777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Magnetically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confined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plasma in Tokamak </a:t>
            </a:r>
            <a:r>
              <a:rPr lang="it-IT" b="1" dirty="0"/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∼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it-IT" sz="18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kumimoji="0" lang="it-IT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18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∼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B7F181E-11D7-D54A-F1AD-2A011F1BFC0C}"/>
              </a:ext>
            </a:extLst>
          </p:cNvPr>
          <p:cNvSpPr txBox="1"/>
          <p:nvPr/>
        </p:nvSpPr>
        <p:spPr>
          <a:xfrm>
            <a:off x="136490" y="17057"/>
            <a:ext cx="699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International School of Particle Accelerators–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Erice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2023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D28AB0-1642-CC15-FD4D-0F60F8125492}"/>
              </a:ext>
            </a:extLst>
          </p:cNvPr>
          <p:cNvSpPr txBox="1"/>
          <p:nvPr/>
        </p:nvSpPr>
        <p:spPr>
          <a:xfrm>
            <a:off x="11487022" y="6103256"/>
            <a:ext cx="54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1</a:t>
            </a: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72C87936-E23A-5D2B-7F3C-20D432E25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1125" y="396412"/>
            <a:ext cx="790839" cy="5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9" grpId="0"/>
      <p:bldP spid="24" grpId="0"/>
      <p:bldP spid="26" grpId="0" animBg="1"/>
      <p:bldP spid="34" grpId="0" animBg="1"/>
      <p:bldP spid="25" grpId="0" animBg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C093321-2FDF-9FA9-80E0-A097C3081B07}"/>
              </a:ext>
            </a:extLst>
          </p:cNvPr>
          <p:cNvSpPr/>
          <p:nvPr/>
        </p:nvSpPr>
        <p:spPr>
          <a:xfrm>
            <a:off x="0" y="1968153"/>
            <a:ext cx="12192000" cy="2486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190BBB-62DE-85F3-1CAC-7D05AA1F90CD}"/>
              </a:ext>
            </a:extLst>
          </p:cNvPr>
          <p:cNvSpPr txBox="1"/>
          <p:nvPr/>
        </p:nvSpPr>
        <p:spPr>
          <a:xfrm>
            <a:off x="669309" y="389145"/>
            <a:ext cx="11022767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International School of Particle Accelerators –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Erice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2023</a:t>
            </a:r>
          </a:p>
          <a:p>
            <a:pPr algn="ctr"/>
            <a:endParaRPr lang="en-GB" sz="2400" b="1" i="1" dirty="0">
              <a:solidFill>
                <a:schemeClr val="bg1"/>
              </a:solidFill>
            </a:endParaRPr>
          </a:p>
          <a:p>
            <a:pPr algn="ctr"/>
            <a:r>
              <a:rPr lang="en-GB" sz="2400" b="1" i="1" dirty="0">
                <a:solidFill>
                  <a:schemeClr val="bg1"/>
                </a:solidFill>
              </a:rPr>
              <a:t>Giulia Emma</a:t>
            </a:r>
            <a:endParaRPr lang="en-GB" sz="240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65D457-B70B-6692-FC8F-5113F4F8D562}"/>
              </a:ext>
            </a:extLst>
          </p:cNvPr>
          <p:cNvSpPr txBox="1"/>
          <p:nvPr/>
        </p:nvSpPr>
        <p:spPr>
          <a:xfrm>
            <a:off x="455520" y="2356375"/>
            <a:ext cx="11921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2014 – 2019              </a:t>
            </a:r>
            <a:r>
              <a:rPr lang="en-GB" b="1" dirty="0">
                <a:solidFill>
                  <a:srgbClr val="0070C0"/>
                </a:solidFill>
              </a:rPr>
              <a:t>Bachelor’s Degree</a:t>
            </a:r>
            <a:r>
              <a:rPr lang="en-GB" dirty="0"/>
              <a:t> (University of Catania)</a:t>
            </a:r>
          </a:p>
          <a:p>
            <a:r>
              <a:rPr lang="en-GB" dirty="0"/>
              <a:t>                                        </a:t>
            </a:r>
            <a:r>
              <a:rPr lang="en-GB" b="1" dirty="0"/>
              <a:t>Thesis title: </a:t>
            </a:r>
            <a:r>
              <a:rPr lang="en-GB" dirty="0"/>
              <a:t>”</a:t>
            </a:r>
            <a:r>
              <a:rPr lang="it-IT" i="1" dirty="0"/>
              <a:t>Spettroscopia ottica ad alta risoluzione di plasmi di idrogeno e argon</a:t>
            </a:r>
            <a:r>
              <a:rPr lang="en-GB" dirty="0"/>
              <a:t>” (INFN - LNS)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2019 – 2022               </a:t>
            </a:r>
            <a:r>
              <a:rPr lang="en-GB" b="1" dirty="0">
                <a:solidFill>
                  <a:srgbClr val="0070C0"/>
                </a:solidFill>
              </a:rPr>
              <a:t>Master’s Degree</a:t>
            </a:r>
            <a:r>
              <a:rPr lang="en-GB" dirty="0"/>
              <a:t>    (University of Catania)                        </a:t>
            </a:r>
          </a:p>
          <a:p>
            <a:pPr algn="just"/>
            <a:r>
              <a:rPr lang="en-GB" dirty="0"/>
              <a:t>		      </a:t>
            </a:r>
            <a:r>
              <a:rPr lang="en-GB" b="1" dirty="0"/>
              <a:t>Thesis title:</a:t>
            </a:r>
            <a:r>
              <a:rPr lang="en-GB" dirty="0"/>
              <a:t> ”</a:t>
            </a:r>
            <a:r>
              <a:rPr lang="en-GB" i="1" dirty="0"/>
              <a:t>High resolution optical emission spectroscopy </a:t>
            </a:r>
          </a:p>
          <a:p>
            <a:pPr algn="just"/>
            <a:r>
              <a:rPr lang="en-GB" i="1" dirty="0"/>
              <a:t>		       characterization of hydrogen and argon laboratory </a:t>
            </a:r>
          </a:p>
          <a:p>
            <a:pPr algn="just"/>
            <a:r>
              <a:rPr lang="en-GB" i="1" dirty="0"/>
              <a:t>		       magnetoplasmas of astrophysical interest</a:t>
            </a:r>
            <a:r>
              <a:rPr lang="en-GB" dirty="0"/>
              <a:t>”        (INFN - LNS)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r>
              <a:rPr lang="en-GB" dirty="0"/>
              <a:t>2023 – ongoing 	  </a:t>
            </a:r>
            <a:r>
              <a:rPr lang="en-GB" b="1" dirty="0">
                <a:solidFill>
                  <a:srgbClr val="0070C0"/>
                </a:solidFill>
              </a:rPr>
              <a:t>Research grant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(INFN- LNS &amp; Consorzio RFX for DTT project)</a:t>
            </a:r>
          </a:p>
          <a:p>
            <a:pPr algn="just"/>
            <a:r>
              <a:rPr lang="en-GB" dirty="0"/>
              <a:t>		      </a:t>
            </a:r>
            <a:r>
              <a:rPr lang="en-GB" b="1" dirty="0"/>
              <a:t>Project title:</a:t>
            </a:r>
            <a:r>
              <a:rPr lang="en-GB" dirty="0"/>
              <a:t> ”</a:t>
            </a:r>
            <a:r>
              <a:rPr lang="en-US" i="1" dirty="0"/>
              <a:t>Design and development of a reflectometric system for the DTT plasma diagnostics</a:t>
            </a:r>
            <a:r>
              <a:rPr lang="en-GB" dirty="0"/>
              <a:t>”                </a:t>
            </a:r>
          </a:p>
          <a:p>
            <a:endParaRPr lang="en-GB" dirty="0"/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B0FF9404-9EE3-F830-2AFC-7DC4F1F80C74}"/>
              </a:ext>
            </a:extLst>
          </p:cNvPr>
          <p:cNvCxnSpPr>
            <a:cxnSpLocks/>
          </p:cNvCxnSpPr>
          <p:nvPr/>
        </p:nvCxnSpPr>
        <p:spPr>
          <a:xfrm>
            <a:off x="2265384" y="2356375"/>
            <a:ext cx="0" cy="2110777"/>
          </a:xfrm>
          <a:prstGeom prst="line">
            <a:avLst/>
          </a:prstGeom>
          <a:ln w="38100">
            <a:solidFill>
              <a:srgbClr val="254275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6B7918C6-D24D-FF94-10BF-3CE364AA6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04" y="2935109"/>
            <a:ext cx="3448007" cy="2586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645EC3-D4FD-8264-B8C4-67A03966F43C}"/>
              </a:ext>
            </a:extLst>
          </p:cNvPr>
          <p:cNvSpPr txBox="1"/>
          <p:nvPr/>
        </p:nvSpPr>
        <p:spPr>
          <a:xfrm>
            <a:off x="8836715" y="5388956"/>
            <a:ext cx="344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Flexible Plasma Trap at INFN LNS</a:t>
            </a:r>
          </a:p>
        </p:txBody>
      </p:sp>
      <p:cxnSp>
        <p:nvCxnSpPr>
          <p:cNvPr id="24" name="Connettore diritto 4">
            <a:extLst>
              <a:ext uri="{FF2B5EF4-FFF2-40B4-BE49-F238E27FC236}">
                <a16:creationId xmlns:a16="http://schemas.microsoft.com/office/drawing/2014/main" id="{A01346F2-9B81-8F0B-C7EF-26185C90B83A}"/>
              </a:ext>
            </a:extLst>
          </p:cNvPr>
          <p:cNvCxnSpPr>
            <a:cxnSpLocks/>
          </p:cNvCxnSpPr>
          <p:nvPr/>
        </p:nvCxnSpPr>
        <p:spPr>
          <a:xfrm>
            <a:off x="2264059" y="4467152"/>
            <a:ext cx="1325" cy="1805651"/>
          </a:xfrm>
          <a:prstGeom prst="line">
            <a:avLst/>
          </a:prstGeom>
          <a:ln w="38100">
            <a:solidFill>
              <a:srgbClr val="254275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DC8CE9A-3F8F-6901-8002-341A2F0567B0}"/>
              </a:ext>
            </a:extLst>
          </p:cNvPr>
          <p:cNvSpPr/>
          <p:nvPr/>
        </p:nvSpPr>
        <p:spPr>
          <a:xfrm>
            <a:off x="2357" y="411432"/>
            <a:ext cx="12191996" cy="128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612C0078-FBEA-D8B1-22A0-5C856095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400" y="6530975"/>
            <a:ext cx="2743200" cy="365125"/>
          </a:xfrm>
        </p:spPr>
        <p:txBody>
          <a:bodyPr/>
          <a:lstStyle/>
          <a:p>
            <a:fld id="{74C8FD40-7467-4C98-A19C-D177F7DB3DC0}" type="slidenum">
              <a:rPr lang="it-IT" sz="1600" b="1" smtClean="0">
                <a:solidFill>
                  <a:schemeClr val="bg1"/>
                </a:solidFill>
              </a:rPr>
              <a:t>27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A02F93-DD7D-A5F5-6DD4-CE649D991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0242"/>
            <a:ext cx="12192003" cy="2835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6CFD5C-3553-9AE3-A8C4-57B56D137014}"/>
              </a:ext>
            </a:extLst>
          </p:cNvPr>
          <p:cNvSpPr txBox="1"/>
          <p:nvPr/>
        </p:nvSpPr>
        <p:spPr>
          <a:xfrm>
            <a:off x="406403" y="6600242"/>
            <a:ext cx="91313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GIULIA EMMA				International School of Particle Accelerators –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Erice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2023</a:t>
            </a:r>
          </a:p>
        </p:txBody>
      </p:sp>
      <p:sp>
        <p:nvSpPr>
          <p:cNvPr id="5" name="Segnaposto numero diapositiva 28">
            <a:extLst>
              <a:ext uri="{FF2B5EF4-FFF2-40B4-BE49-F238E27FC236}">
                <a16:creationId xmlns:a16="http://schemas.microsoft.com/office/drawing/2014/main" id="{A729A0F1-73CD-6FD4-2E92-DBBEDC42E4E3}"/>
              </a:ext>
            </a:extLst>
          </p:cNvPr>
          <p:cNvSpPr txBox="1">
            <a:spLocks/>
          </p:cNvSpPr>
          <p:nvPr/>
        </p:nvSpPr>
        <p:spPr>
          <a:xfrm>
            <a:off x="9169403" y="6545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C8FD40-7467-4C98-A19C-D177F7DB3DC0}" type="slidenum">
              <a:rPr lang="it-IT" sz="1600" b="1" smtClean="0">
                <a:solidFill>
                  <a:schemeClr val="bg1"/>
                </a:solidFill>
              </a:rPr>
              <a:pPr/>
              <a:t>27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57" name="Picture 2" descr="Index of /download/LOGO_DECLINAZIONI/LNS">
            <a:extLst>
              <a:ext uri="{FF2B5EF4-FFF2-40B4-BE49-F238E27FC236}">
                <a16:creationId xmlns:a16="http://schemas.microsoft.com/office/drawing/2014/main" id="{C6FFCE0D-FD21-B0B2-BC62-CE29CE93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07" y="19711"/>
            <a:ext cx="572658" cy="3705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Arrow: Right 22">
            <a:extLst>
              <a:ext uri="{FF2B5EF4-FFF2-40B4-BE49-F238E27FC236}">
                <a16:creationId xmlns:a16="http://schemas.microsoft.com/office/drawing/2014/main" id="{EDF3177D-4C7E-9CD1-9708-41BC8F256694}"/>
              </a:ext>
            </a:extLst>
          </p:cNvPr>
          <p:cNvSpPr/>
          <p:nvPr/>
        </p:nvSpPr>
        <p:spPr>
          <a:xfrm>
            <a:off x="4423050" y="835190"/>
            <a:ext cx="748389" cy="287994"/>
          </a:xfrm>
          <a:prstGeom prst="rightArrow">
            <a:avLst>
              <a:gd name="adj1" fmla="val 50000"/>
              <a:gd name="adj2" fmla="val 5803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71A66150-4EC6-F20B-950B-B9674FF3BB90}"/>
              </a:ext>
            </a:extLst>
          </p:cNvPr>
          <p:cNvGrpSpPr/>
          <p:nvPr/>
        </p:nvGrpSpPr>
        <p:grpSpPr>
          <a:xfrm>
            <a:off x="7861892" y="418530"/>
            <a:ext cx="3715814" cy="745463"/>
            <a:chOff x="1318534" y="2925776"/>
            <a:chExt cx="3715814" cy="745463"/>
          </a:xfrm>
        </p:grpSpPr>
        <p:sp>
          <p:nvSpPr>
            <p:cNvPr id="60" name="Rectangle: Rounded Corners 33">
              <a:extLst>
                <a:ext uri="{FF2B5EF4-FFF2-40B4-BE49-F238E27FC236}">
                  <a16:creationId xmlns:a16="http://schemas.microsoft.com/office/drawing/2014/main" id="{FE246FAC-FA0C-4F33-87B3-AFF1055EDB8A}"/>
                </a:ext>
              </a:extLst>
            </p:cNvPr>
            <p:cNvSpPr/>
            <p:nvPr/>
          </p:nvSpPr>
          <p:spPr>
            <a:xfrm>
              <a:off x="3079977" y="2925776"/>
              <a:ext cx="1954371" cy="639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Wingdings" panose="05000000000000000000" pitchFamily="2" charset="2"/>
                <a:buChar char="q"/>
                <a:tabLst/>
                <a:defRPr/>
              </a:pPr>
              <a:r>
                <a:rPr lang="it-IT" sz="1300" b="1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kumimoji="0" lang="it-IT" sz="13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lang="it-IT" sz="1300" b="1" dirty="0">
                  <a:solidFill>
                    <a:prstClr val="black"/>
                  </a:solidFill>
                  <a:latin typeface="Calibri" panose="020F0502020204030204"/>
                </a:rPr>
                <a:t> ∼</a:t>
              </a:r>
              <a:r>
                <a:rPr kumimoji="0" lang="it-IT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r>
                <a:rPr kumimoji="0" lang="it-IT" sz="13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r>
                <a:rPr kumimoji="0" lang="it-IT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- 10</a:t>
              </a:r>
              <a:r>
                <a:rPr kumimoji="0" lang="it-IT" sz="13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  <a:r>
                <a:rPr kumimoji="0" lang="it-IT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cm</a:t>
              </a:r>
              <a:r>
                <a:rPr kumimoji="0" lang="it-IT" sz="13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it-IT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it-IT" sz="13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lang="it-IT" sz="1300" b="1" dirty="0">
                  <a:solidFill>
                    <a:prstClr val="black"/>
                  </a:solidFill>
                  <a:latin typeface="Calibri" panose="020F0502020204030204"/>
                </a:rPr>
                <a:t> ∼ 0.01 - 10 </a:t>
              </a:r>
              <a:r>
                <a:rPr lang="it-IT" sz="1300" b="1" dirty="0" err="1">
                  <a:solidFill>
                    <a:prstClr val="black"/>
                  </a:solidFill>
                  <a:latin typeface="Calibri" panose="020F0502020204030204"/>
                </a:rPr>
                <a:t>KeV</a:t>
              </a:r>
              <a:endPara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34">
              <a:extLst>
                <a:ext uri="{FF2B5EF4-FFF2-40B4-BE49-F238E27FC236}">
                  <a16:creationId xmlns:a16="http://schemas.microsoft.com/office/drawing/2014/main" id="{A5F8331D-412F-9F23-CDD9-A6D4D877CC01}"/>
                </a:ext>
              </a:extLst>
            </p:cNvPr>
            <p:cNvSpPr txBox="1"/>
            <p:nvPr/>
          </p:nvSpPr>
          <p:spPr>
            <a:xfrm>
              <a:off x="1318534" y="2994131"/>
              <a:ext cx="1809517" cy="67710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Compact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traps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it-IT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Left Brace 46">
            <a:extLst>
              <a:ext uri="{FF2B5EF4-FFF2-40B4-BE49-F238E27FC236}">
                <a16:creationId xmlns:a16="http://schemas.microsoft.com/office/drawing/2014/main" id="{EB77B8A8-9585-7F1F-2072-AC8FDC32CE03}"/>
              </a:ext>
            </a:extLst>
          </p:cNvPr>
          <p:cNvSpPr/>
          <p:nvPr/>
        </p:nvSpPr>
        <p:spPr>
          <a:xfrm rot="10800000" flipH="1">
            <a:off x="7622763" y="452396"/>
            <a:ext cx="368255" cy="1239146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14">
            <a:extLst>
              <a:ext uri="{FF2B5EF4-FFF2-40B4-BE49-F238E27FC236}">
                <a16:creationId xmlns:a16="http://schemas.microsoft.com/office/drawing/2014/main" id="{9ED73E66-4793-CFC0-4E61-F7AEA35AB433}"/>
              </a:ext>
            </a:extLst>
          </p:cNvPr>
          <p:cNvSpPr/>
          <p:nvPr/>
        </p:nvSpPr>
        <p:spPr>
          <a:xfrm>
            <a:off x="392554" y="489205"/>
            <a:ext cx="3913251" cy="87488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characterization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/>
              </a:rPr>
              <a:t>(density, temperature, </a:t>
            </a:r>
            <a:r>
              <a:rPr lang="it-IT" sz="1600" b="1" dirty="0" err="1">
                <a:solidFill>
                  <a:schemeClr val="tx1"/>
                </a:solidFill>
                <a:latin typeface="Calibri" panose="020F0502020204030204"/>
              </a:rPr>
              <a:t>instabilities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/>
              </a:rPr>
              <a:t>…)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33">
            <a:extLst>
              <a:ext uri="{FF2B5EF4-FFF2-40B4-BE49-F238E27FC236}">
                <a16:creationId xmlns:a16="http://schemas.microsoft.com/office/drawing/2014/main" id="{94383456-789C-7EDB-E297-B6FE29A22F3E}"/>
              </a:ext>
            </a:extLst>
          </p:cNvPr>
          <p:cNvSpPr/>
          <p:nvPr/>
        </p:nvSpPr>
        <p:spPr>
          <a:xfrm>
            <a:off x="9634911" y="1159099"/>
            <a:ext cx="1954371" cy="6393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it-IT" sz="1300" b="1" dirty="0" err="1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it-IT" sz="1300" b="1" dirty="0">
                <a:solidFill>
                  <a:prstClr val="black"/>
                </a:solidFill>
                <a:latin typeface="Calibri" panose="020F0502020204030204"/>
              </a:rPr>
              <a:t> ∼</a:t>
            </a: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</a:t>
            </a:r>
            <a:r>
              <a:rPr lang="it-IT" sz="1300" b="1" baseline="30000" dirty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it-IT" sz="13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lang="it-IT" sz="1300" b="1" baseline="-25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300" b="1" dirty="0">
                <a:solidFill>
                  <a:prstClr val="black"/>
                </a:solidFill>
                <a:latin typeface="Calibri" panose="020F0502020204030204"/>
              </a:rPr>
              <a:t>∼</a:t>
            </a: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endParaRPr kumimoji="0" lang="it-IT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32">
            <a:extLst>
              <a:ext uri="{FF2B5EF4-FFF2-40B4-BE49-F238E27FC236}">
                <a16:creationId xmlns:a16="http://schemas.microsoft.com/office/drawing/2014/main" id="{4C9C5359-F26F-0324-2AEA-368C473CF91D}"/>
              </a:ext>
            </a:extLst>
          </p:cNvPr>
          <p:cNvSpPr txBox="1"/>
          <p:nvPr/>
        </p:nvSpPr>
        <p:spPr>
          <a:xfrm>
            <a:off x="7878545" y="1270569"/>
            <a:ext cx="1659151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2060"/>
                </a:solidFill>
                <a:latin typeface="Calibri" panose="020F0502020204030204"/>
              </a:rPr>
              <a:t>Fusion devices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14">
            <a:extLst>
              <a:ext uri="{FF2B5EF4-FFF2-40B4-BE49-F238E27FC236}">
                <a16:creationId xmlns:a16="http://schemas.microsoft.com/office/drawing/2014/main" id="{4E3FFD2E-4D3B-2D4F-6730-86EC5F8BFD86}"/>
              </a:ext>
            </a:extLst>
          </p:cNvPr>
          <p:cNvSpPr/>
          <p:nvPr/>
        </p:nvSpPr>
        <p:spPr>
          <a:xfrm>
            <a:off x="5278527" y="658869"/>
            <a:ext cx="2174477" cy="660088"/>
          </a:xfrm>
          <a:prstGeom prst="roundRect">
            <a:avLst/>
          </a:prstGeom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dirty="0"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Magnetically confined plasmas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F5CCE9E3-3E4E-21A9-9486-1AD86C5F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403" y="14803"/>
            <a:ext cx="500526" cy="3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17">
            <a:extLst>
              <a:ext uri="{FF2B5EF4-FFF2-40B4-BE49-F238E27FC236}">
                <a16:creationId xmlns:a16="http://schemas.microsoft.com/office/drawing/2014/main" id="{2DE2D679-0680-3F93-2295-3D34F523667F}"/>
              </a:ext>
            </a:extLst>
          </p:cNvPr>
          <p:cNvSpPr txBox="1"/>
          <p:nvPr/>
        </p:nvSpPr>
        <p:spPr>
          <a:xfrm>
            <a:off x="973052" y="1676825"/>
            <a:ext cx="202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0" name="Segnaposto contenuto 4" descr="Immagine che contiene testo, forbici&#10;&#10;Descrizione generata automaticamente">
            <a:extLst>
              <a:ext uri="{FF2B5EF4-FFF2-40B4-BE49-F238E27FC236}">
                <a16:creationId xmlns:a16="http://schemas.microsoft.com/office/drawing/2014/main" id="{BEF47FF7-E65E-5A58-B02C-D42D14935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24" y="17560"/>
            <a:ext cx="509606" cy="365744"/>
          </a:xfrm>
          <a:prstGeom prst="rect">
            <a:avLst/>
          </a:prstGeom>
        </p:spPr>
      </p:pic>
      <p:sp>
        <p:nvSpPr>
          <p:cNvPr id="106" name="TextBox 11">
            <a:extLst>
              <a:ext uri="{FF2B5EF4-FFF2-40B4-BE49-F238E27FC236}">
                <a16:creationId xmlns:a16="http://schemas.microsoft.com/office/drawing/2014/main" id="{97BBCC3B-1493-034A-7E74-565A1589D848}"/>
              </a:ext>
            </a:extLst>
          </p:cNvPr>
          <p:cNvSpPr txBox="1"/>
          <p:nvPr/>
        </p:nvSpPr>
        <p:spPr>
          <a:xfrm>
            <a:off x="174412" y="-60412"/>
            <a:ext cx="6999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chemeClr val="bg1"/>
                </a:solidFill>
              </a:rPr>
              <a:t>Research activities</a:t>
            </a:r>
            <a:endParaRPr lang="it-IT" sz="2600" b="1" i="1" dirty="0">
              <a:solidFill>
                <a:schemeClr val="bg1"/>
              </a:solidFill>
            </a:endParaRPr>
          </a:p>
        </p:txBody>
      </p:sp>
      <p:sp>
        <p:nvSpPr>
          <p:cNvPr id="69" name="Arrow: Bent 37">
            <a:extLst>
              <a:ext uri="{FF2B5EF4-FFF2-40B4-BE49-F238E27FC236}">
                <a16:creationId xmlns:a16="http://schemas.microsoft.com/office/drawing/2014/main" id="{B41E7703-50D9-E7C2-E017-DED26E9C52A1}"/>
              </a:ext>
            </a:extLst>
          </p:cNvPr>
          <p:cNvSpPr/>
          <p:nvPr/>
        </p:nvSpPr>
        <p:spPr>
          <a:xfrm flipV="1">
            <a:off x="2897048" y="1489070"/>
            <a:ext cx="962371" cy="625280"/>
          </a:xfrm>
          <a:prstGeom prst="bentArrow">
            <a:avLst>
              <a:gd name="adj1" fmla="val 11916"/>
              <a:gd name="adj2" fmla="val 17523"/>
              <a:gd name="adj3" fmla="val 25000"/>
              <a:gd name="adj4" fmla="val 41881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E3747FA3-8E88-AFC2-3A9C-3AF080D2D3FB}"/>
              </a:ext>
            </a:extLst>
          </p:cNvPr>
          <p:cNvGrpSpPr/>
          <p:nvPr/>
        </p:nvGrpSpPr>
        <p:grpSpPr>
          <a:xfrm>
            <a:off x="76899" y="2405734"/>
            <a:ext cx="12028010" cy="1119340"/>
            <a:chOff x="2116663" y="2412888"/>
            <a:chExt cx="5682653" cy="1381610"/>
          </a:xfrm>
        </p:grpSpPr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B6B48964-051B-ACB0-A6D4-2E9864353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663" y="2963119"/>
              <a:ext cx="5682653" cy="558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7D8CE8B-99EC-83E7-B35C-68D67440CC91}"/>
                </a:ext>
              </a:extLst>
            </p:cNvPr>
            <p:cNvSpPr txBox="1"/>
            <p:nvPr/>
          </p:nvSpPr>
          <p:spPr>
            <a:xfrm>
              <a:off x="2391833" y="2718656"/>
              <a:ext cx="307336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RF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736C678-E41F-DFDF-D468-F79F6AB2F070}"/>
                </a:ext>
              </a:extLst>
            </p:cNvPr>
            <p:cNvSpPr txBox="1"/>
            <p:nvPr/>
          </p:nvSpPr>
          <p:spPr>
            <a:xfrm>
              <a:off x="3138191" y="2723020"/>
              <a:ext cx="250137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IR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D8C5822-F07B-C08C-5403-DC59AAB0249C}"/>
                </a:ext>
              </a:extLst>
            </p:cNvPr>
            <p:cNvSpPr txBox="1"/>
            <p:nvPr/>
          </p:nvSpPr>
          <p:spPr>
            <a:xfrm>
              <a:off x="3813406" y="2717249"/>
              <a:ext cx="699158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VISIBLE &amp; UV 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B1F3D21-4BD2-1771-195C-CC7B23AB39A8}"/>
                </a:ext>
              </a:extLst>
            </p:cNvPr>
            <p:cNvSpPr txBox="1"/>
            <p:nvPr/>
          </p:nvSpPr>
          <p:spPr>
            <a:xfrm>
              <a:off x="4787999" y="2715080"/>
              <a:ext cx="565679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EUV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F581AF5-1BC7-C3E8-0C55-4C9CC6578BC0}"/>
                </a:ext>
              </a:extLst>
            </p:cNvPr>
            <p:cNvSpPr txBox="1"/>
            <p:nvPr/>
          </p:nvSpPr>
          <p:spPr>
            <a:xfrm>
              <a:off x="5616227" y="2711748"/>
              <a:ext cx="1216274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SOFT  X-RAY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43FF9BB-95FA-7957-1070-76AF4F9EC028}"/>
                </a:ext>
              </a:extLst>
            </p:cNvPr>
            <p:cNvSpPr txBox="1"/>
            <p:nvPr/>
          </p:nvSpPr>
          <p:spPr>
            <a:xfrm>
              <a:off x="2246814" y="3016374"/>
              <a:ext cx="588660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3 kHz – 300 GHz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E0994178-7D41-8862-58C5-6089613CCB64}"/>
                </a:ext>
              </a:extLst>
            </p:cNvPr>
            <p:cNvSpPr txBox="1"/>
            <p:nvPr/>
          </p:nvSpPr>
          <p:spPr>
            <a:xfrm>
              <a:off x="2905482" y="2986194"/>
              <a:ext cx="847191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300 GHz – 430 THz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057EB66-C854-5A26-F198-A260DFE485EC}"/>
                </a:ext>
              </a:extLst>
            </p:cNvPr>
            <p:cNvSpPr txBox="1"/>
            <p:nvPr/>
          </p:nvSpPr>
          <p:spPr>
            <a:xfrm>
              <a:off x="3876256" y="2971344"/>
              <a:ext cx="627355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1,6 – 12 eV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2438ED6-7007-C6E0-319E-7D46CA66A541}"/>
                </a:ext>
              </a:extLst>
            </p:cNvPr>
            <p:cNvSpPr txBox="1"/>
            <p:nvPr/>
          </p:nvSpPr>
          <p:spPr>
            <a:xfrm>
              <a:off x="4738668" y="2948290"/>
              <a:ext cx="422081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10 – 120 eV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9EB00939-D8AC-C141-2117-E5807E8DB878}"/>
                </a:ext>
              </a:extLst>
            </p:cNvPr>
            <p:cNvSpPr txBox="1"/>
            <p:nvPr/>
          </p:nvSpPr>
          <p:spPr>
            <a:xfrm>
              <a:off x="5615262" y="2961716"/>
              <a:ext cx="495681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0,12 – 12 KeV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F8AF83C-3C61-9D55-5DB2-9DE392F18AD4}"/>
                </a:ext>
              </a:extLst>
            </p:cNvPr>
            <p:cNvSpPr txBox="1"/>
            <p:nvPr/>
          </p:nvSpPr>
          <p:spPr>
            <a:xfrm>
              <a:off x="6658562" y="2958619"/>
              <a:ext cx="434642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10 – 100 KeV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580F6B90-B47A-A3B5-9193-5EF2A65E6BCE}"/>
                </a:ext>
              </a:extLst>
            </p:cNvPr>
            <p:cNvSpPr txBox="1"/>
            <p:nvPr/>
          </p:nvSpPr>
          <p:spPr>
            <a:xfrm>
              <a:off x="2132092" y="2449942"/>
              <a:ext cx="602143" cy="303912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Spectrum Analyzer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1F8EF32-2E80-4809-B899-6E8C387F9B3A}"/>
                </a:ext>
              </a:extLst>
            </p:cNvPr>
            <p:cNvSpPr txBox="1"/>
            <p:nvPr/>
          </p:nvSpPr>
          <p:spPr>
            <a:xfrm>
              <a:off x="3556348" y="2460024"/>
              <a:ext cx="995174" cy="303912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Langmuir Probe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529DFD5-4D34-0F78-9A4B-BF8472296F3D}"/>
                </a:ext>
              </a:extLst>
            </p:cNvPr>
            <p:cNvSpPr txBox="1"/>
            <p:nvPr/>
          </p:nvSpPr>
          <p:spPr>
            <a:xfrm>
              <a:off x="3511846" y="3223412"/>
              <a:ext cx="1086857" cy="30391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Optical plasma observation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5989039-A3B0-2EB9-0151-A29E393BB26F}"/>
                </a:ext>
              </a:extLst>
            </p:cNvPr>
            <p:cNvSpPr txBox="1"/>
            <p:nvPr/>
          </p:nvSpPr>
          <p:spPr>
            <a:xfrm>
              <a:off x="4669625" y="3216995"/>
              <a:ext cx="1504666" cy="303912"/>
            </a:xfrm>
            <a:prstGeom prst="rect">
              <a:avLst/>
            </a:prstGeom>
            <a:noFill/>
            <a:ln w="19050">
              <a:solidFill>
                <a:srgbClr val="008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X-ray Pinhole camera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43D5A80-771E-6EC2-B982-F4A1087EA0D6}"/>
                </a:ext>
              </a:extLst>
            </p:cNvPr>
            <p:cNvSpPr txBox="1"/>
            <p:nvPr/>
          </p:nvSpPr>
          <p:spPr>
            <a:xfrm>
              <a:off x="6206036" y="3223096"/>
              <a:ext cx="1482015" cy="30391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SDD – </a:t>
              </a:r>
              <a:r>
                <a:rPr lang="en-GB" sz="1000" b="1" dirty="0" err="1"/>
                <a:t>HpGe</a:t>
              </a:r>
              <a:r>
                <a:rPr lang="en-GB" sz="1000" b="1" dirty="0"/>
                <a:t> – X-ray Detectors</a:t>
              </a:r>
            </a:p>
          </p:txBody>
        </p:sp>
        <p:sp>
          <p:nvSpPr>
            <p:cNvPr id="38" name="Freccia bidirezionale orizzontale 37">
              <a:extLst>
                <a:ext uri="{FF2B5EF4-FFF2-40B4-BE49-F238E27FC236}">
                  <a16:creationId xmlns:a16="http://schemas.microsoft.com/office/drawing/2014/main" id="{C78BC071-4BD3-FF62-C81A-D8A4AFBC47B5}"/>
                </a:ext>
              </a:extLst>
            </p:cNvPr>
            <p:cNvSpPr/>
            <p:nvPr/>
          </p:nvSpPr>
          <p:spPr>
            <a:xfrm>
              <a:off x="2134418" y="3518503"/>
              <a:ext cx="5647292" cy="275995"/>
            </a:xfrm>
            <a:prstGeom prst="leftRightArrow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/>
                <a:t>Microwave interferometry and polarimetry</a:t>
              </a:r>
            </a:p>
          </p:txBody>
        </p:sp>
        <p:sp>
          <p:nvSpPr>
            <p:cNvPr id="39" name="Freccia sinistra 38">
              <a:extLst>
                <a:ext uri="{FF2B5EF4-FFF2-40B4-BE49-F238E27FC236}">
                  <a16:creationId xmlns:a16="http://schemas.microsoft.com/office/drawing/2014/main" id="{96ACB251-1102-090F-8FA4-66BC4747A302}"/>
                </a:ext>
              </a:extLst>
            </p:cNvPr>
            <p:cNvSpPr/>
            <p:nvPr/>
          </p:nvSpPr>
          <p:spPr>
            <a:xfrm>
              <a:off x="4711674" y="2412888"/>
              <a:ext cx="1455467" cy="333096"/>
            </a:xfrm>
            <a:prstGeom prst="left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/>
                <a:t>Invasive tools</a:t>
              </a:r>
            </a:p>
          </p:txBody>
        </p:sp>
        <p:sp>
          <p:nvSpPr>
            <p:cNvPr id="40" name="Freccia destra 39">
              <a:extLst>
                <a:ext uri="{FF2B5EF4-FFF2-40B4-BE49-F238E27FC236}">
                  <a16:creationId xmlns:a16="http://schemas.microsoft.com/office/drawing/2014/main" id="{608C76CC-F070-DAD5-75D7-FE30184DC2A8}"/>
                </a:ext>
              </a:extLst>
            </p:cNvPr>
            <p:cNvSpPr/>
            <p:nvPr/>
          </p:nvSpPr>
          <p:spPr>
            <a:xfrm>
              <a:off x="2260054" y="3228828"/>
              <a:ext cx="1213347" cy="317228"/>
            </a:xfrm>
            <a:prstGeom prst="rightArrow">
              <a:avLst/>
            </a:prstGeom>
            <a:solidFill>
              <a:srgbClr val="008F00"/>
            </a:solidFill>
            <a:ln>
              <a:solidFill>
                <a:srgbClr val="008F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/>
                <a:t>Non invasive tools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C8534D32-F66F-8BA7-BA51-B5BD586678C0}"/>
                </a:ext>
              </a:extLst>
            </p:cNvPr>
            <p:cNvSpPr txBox="1"/>
            <p:nvPr/>
          </p:nvSpPr>
          <p:spPr>
            <a:xfrm>
              <a:off x="6649605" y="2696274"/>
              <a:ext cx="523466" cy="30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HARD X-RAY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84FC79C-5217-AFD7-0707-C5DBAB3CAA5D}"/>
              </a:ext>
            </a:extLst>
          </p:cNvPr>
          <p:cNvSpPr txBox="1"/>
          <p:nvPr/>
        </p:nvSpPr>
        <p:spPr>
          <a:xfrm>
            <a:off x="11068892" y="2649245"/>
            <a:ext cx="731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𝛾-RAY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B84550C-18A3-4DFF-528D-04B51131051B}"/>
              </a:ext>
            </a:extLst>
          </p:cNvPr>
          <p:cNvSpPr txBox="1"/>
          <p:nvPr/>
        </p:nvSpPr>
        <p:spPr>
          <a:xfrm>
            <a:off x="10975930" y="2841042"/>
            <a:ext cx="857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prstClr val="black"/>
                </a:solidFill>
                <a:latin typeface="Calibri" panose="020F0502020204030204"/>
              </a:rPr>
              <a:t>∼ </a:t>
            </a:r>
            <a:r>
              <a:rPr lang="en-GB" sz="1000" b="1" dirty="0"/>
              <a:t>1 MeV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45134FB7-D387-1BE2-1B2E-E2ABA4432C15}"/>
              </a:ext>
            </a:extLst>
          </p:cNvPr>
          <p:cNvCxnSpPr>
            <a:cxnSpLocks/>
          </p:cNvCxnSpPr>
          <p:nvPr/>
        </p:nvCxnSpPr>
        <p:spPr>
          <a:xfrm>
            <a:off x="1430023" y="2641514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70EC85F5-FA7D-67AD-6936-4AC3908B67FF}"/>
              </a:ext>
            </a:extLst>
          </p:cNvPr>
          <p:cNvCxnSpPr>
            <a:cxnSpLocks/>
          </p:cNvCxnSpPr>
          <p:nvPr/>
        </p:nvCxnSpPr>
        <p:spPr>
          <a:xfrm>
            <a:off x="2994459" y="2625655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2 101">
            <a:extLst>
              <a:ext uri="{FF2B5EF4-FFF2-40B4-BE49-F238E27FC236}">
                <a16:creationId xmlns:a16="http://schemas.microsoft.com/office/drawing/2014/main" id="{9ECAD31A-83DF-D4E9-0631-E032E4AD53EF}"/>
              </a:ext>
            </a:extLst>
          </p:cNvPr>
          <p:cNvCxnSpPr>
            <a:cxnSpLocks/>
          </p:cNvCxnSpPr>
          <p:nvPr/>
        </p:nvCxnSpPr>
        <p:spPr>
          <a:xfrm>
            <a:off x="10808695" y="2628799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E738A0A3-B5F1-F60D-D1E7-CCC69CE46792}"/>
              </a:ext>
            </a:extLst>
          </p:cNvPr>
          <p:cNvCxnSpPr>
            <a:cxnSpLocks/>
          </p:cNvCxnSpPr>
          <p:nvPr/>
        </p:nvCxnSpPr>
        <p:spPr>
          <a:xfrm>
            <a:off x="8970124" y="2628500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B0C4DC62-B3EA-28C1-FFAF-F83D2DE656F8}"/>
              </a:ext>
            </a:extLst>
          </p:cNvPr>
          <p:cNvCxnSpPr>
            <a:cxnSpLocks/>
          </p:cNvCxnSpPr>
          <p:nvPr/>
        </p:nvCxnSpPr>
        <p:spPr>
          <a:xfrm>
            <a:off x="6842663" y="2615932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C8103CE8-36C7-8B73-F6AD-55A69398FC78}"/>
              </a:ext>
            </a:extLst>
          </p:cNvPr>
          <p:cNvCxnSpPr>
            <a:cxnSpLocks/>
          </p:cNvCxnSpPr>
          <p:nvPr/>
        </p:nvCxnSpPr>
        <p:spPr>
          <a:xfrm>
            <a:off x="5377627" y="2635037"/>
            <a:ext cx="0" cy="43079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14">
            <a:extLst>
              <a:ext uri="{FF2B5EF4-FFF2-40B4-BE49-F238E27FC236}">
                <a16:creationId xmlns:a16="http://schemas.microsoft.com/office/drawing/2014/main" id="{6E602C30-4E41-76C8-5F71-50258A291572}"/>
              </a:ext>
            </a:extLst>
          </p:cNvPr>
          <p:cNvSpPr/>
          <p:nvPr/>
        </p:nvSpPr>
        <p:spPr>
          <a:xfrm>
            <a:off x="4029067" y="1704523"/>
            <a:ext cx="2663668" cy="587673"/>
          </a:xfrm>
          <a:prstGeom prst="roundRect">
            <a:avLst/>
          </a:prstGeom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dirty="0"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Multi-diagnostic setup</a:t>
            </a:r>
          </a:p>
        </p:txBody>
      </p:sp>
      <p:sp>
        <p:nvSpPr>
          <p:cNvPr id="124" name="Rettangolo con angoli arrotondati 123">
            <a:extLst>
              <a:ext uri="{FF2B5EF4-FFF2-40B4-BE49-F238E27FC236}">
                <a16:creationId xmlns:a16="http://schemas.microsoft.com/office/drawing/2014/main" id="{679A55D1-4680-7962-7E71-37AF90D1E984}"/>
              </a:ext>
            </a:extLst>
          </p:cNvPr>
          <p:cNvSpPr/>
          <p:nvPr/>
        </p:nvSpPr>
        <p:spPr>
          <a:xfrm>
            <a:off x="9169400" y="2308835"/>
            <a:ext cx="2665180" cy="24829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Plasma Emitted Radiation</a:t>
            </a:r>
          </a:p>
        </p:txBody>
      </p:sp>
      <p:pic>
        <p:nvPicPr>
          <p:cNvPr id="70" name="Immagine 69" descr="Immagine che contiene idrante, giocattolo&#10;&#10;Descrizione generata automaticamente con attendibilità media">
            <a:extLst>
              <a:ext uri="{FF2B5EF4-FFF2-40B4-BE49-F238E27FC236}">
                <a16:creationId xmlns:a16="http://schemas.microsoft.com/office/drawing/2014/main" id="{134A2DDE-E875-268C-BB72-FA607BF5D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5" y="1481631"/>
            <a:ext cx="529445" cy="807628"/>
          </a:xfrm>
          <a:prstGeom prst="rect">
            <a:avLst/>
          </a:prstGeom>
        </p:spPr>
      </p:pic>
      <p:sp>
        <p:nvSpPr>
          <p:cNvPr id="126" name="Rectangle: Rounded Corners 12">
            <a:extLst>
              <a:ext uri="{FF2B5EF4-FFF2-40B4-BE49-F238E27FC236}">
                <a16:creationId xmlns:a16="http://schemas.microsoft.com/office/drawing/2014/main" id="{0D32A1EE-0C5C-3B78-5F39-1F5320388E70}"/>
              </a:ext>
            </a:extLst>
          </p:cNvPr>
          <p:cNvSpPr/>
          <p:nvPr/>
        </p:nvSpPr>
        <p:spPr>
          <a:xfrm>
            <a:off x="96355" y="3690140"/>
            <a:ext cx="12005258" cy="284963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AEFE0406-2A14-A465-CA91-AF0A43B3FF46}"/>
              </a:ext>
            </a:extLst>
          </p:cNvPr>
          <p:cNvGrpSpPr/>
          <p:nvPr/>
        </p:nvGrpSpPr>
        <p:grpSpPr>
          <a:xfrm>
            <a:off x="2640708" y="3859187"/>
            <a:ext cx="2769907" cy="2155781"/>
            <a:chOff x="3073183" y="3989999"/>
            <a:chExt cx="3108684" cy="2265339"/>
          </a:xfrm>
        </p:grpSpPr>
        <p:pic>
          <p:nvPicPr>
            <p:cNvPr id="88" name="Immagine 15">
              <a:extLst>
                <a:ext uri="{FF2B5EF4-FFF2-40B4-BE49-F238E27FC236}">
                  <a16:creationId xmlns:a16="http://schemas.microsoft.com/office/drawing/2014/main" id="{3BF75964-0E5D-FCDC-912C-56638F46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183" y="3989999"/>
              <a:ext cx="3108684" cy="2087319"/>
            </a:xfrm>
            <a:prstGeom prst="rect">
              <a:avLst/>
            </a:prstGeom>
          </p:spPr>
        </p:pic>
        <p:sp>
          <p:nvSpPr>
            <p:cNvPr id="89" name="CasellaDiTesto 16">
              <a:extLst>
                <a:ext uri="{FF2B5EF4-FFF2-40B4-BE49-F238E27FC236}">
                  <a16:creationId xmlns:a16="http://schemas.microsoft.com/office/drawing/2014/main" id="{74D0EF21-70DC-4F8E-591A-993E7CF23908}"/>
                </a:ext>
              </a:extLst>
            </p:cNvPr>
            <p:cNvSpPr txBox="1"/>
            <p:nvPr/>
          </p:nvSpPr>
          <p:spPr>
            <a:xfrm>
              <a:off x="3379478" y="5967560"/>
              <a:ext cx="2758218" cy="28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dirty="0">
                  <a:effectLst/>
                </a:rPr>
                <a:t>D. Mascali+., Universe 8, 80 (2022) </a:t>
              </a:r>
              <a:endParaRPr lang="it-IT" sz="1200" dirty="0"/>
            </a:p>
          </p:txBody>
        </p:sp>
      </p:grpSp>
      <p:sp>
        <p:nvSpPr>
          <p:cNvPr id="91" name="Rectangle: Rounded Corners 39">
            <a:extLst>
              <a:ext uri="{FF2B5EF4-FFF2-40B4-BE49-F238E27FC236}">
                <a16:creationId xmlns:a16="http://schemas.microsoft.com/office/drawing/2014/main" id="{3693DD73-216B-CAE3-314E-BF559C164F66}"/>
              </a:ext>
            </a:extLst>
          </p:cNvPr>
          <p:cNvSpPr/>
          <p:nvPr/>
        </p:nvSpPr>
        <p:spPr>
          <a:xfrm>
            <a:off x="3539708" y="6014101"/>
            <a:ext cx="3995500" cy="432467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PANDORA framework: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astrophysics interest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B7F65877-A85E-556D-EAFE-1B648EAD7B8A}"/>
              </a:ext>
            </a:extLst>
          </p:cNvPr>
          <p:cNvSpPr txBox="1"/>
          <p:nvPr/>
        </p:nvSpPr>
        <p:spPr>
          <a:xfrm>
            <a:off x="133568" y="4160703"/>
            <a:ext cx="2467783" cy="229293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n-GB" sz="13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GB" sz="1300" b="1" u="sng" dirty="0">
                <a:solidFill>
                  <a:schemeClr val="accent2">
                    <a:lumMod val="75000"/>
                  </a:schemeClr>
                </a:solidFill>
              </a:rPr>
              <a:t>Main goal:</a:t>
            </a:r>
            <a:r>
              <a:rPr lang="en-GB" sz="1300" dirty="0"/>
              <a:t> Improve ion beam’s </a:t>
            </a:r>
            <a:r>
              <a:rPr lang="en-GB" sz="1300" b="1" dirty="0"/>
              <a:t>performances</a:t>
            </a:r>
            <a:r>
              <a:rPr lang="en-GB" sz="1300" dirty="0"/>
              <a:t> for particle accelerators</a:t>
            </a:r>
          </a:p>
          <a:p>
            <a:pPr algn="just"/>
            <a:r>
              <a:rPr lang="en-GB" sz="1300" b="1" u="sng" dirty="0">
                <a:solidFill>
                  <a:schemeClr val="accent2">
                    <a:lumMod val="75000"/>
                  </a:schemeClr>
                </a:solidFill>
              </a:rPr>
              <a:t>How:</a:t>
            </a:r>
            <a:r>
              <a:rPr lang="en-GB" sz="1300" dirty="0"/>
              <a:t> probe plasma </a:t>
            </a:r>
            <a:r>
              <a:rPr lang="en-GB" sz="1300" b="1" dirty="0"/>
              <a:t>properties</a:t>
            </a:r>
            <a:r>
              <a:rPr lang="en-GB" sz="1300" dirty="0"/>
              <a:t> (i.e. n</a:t>
            </a:r>
            <a:r>
              <a:rPr lang="en-GB" sz="1300" baseline="-25000" dirty="0"/>
              <a:t>e</a:t>
            </a:r>
            <a:r>
              <a:rPr lang="en-GB" sz="1300" dirty="0"/>
              <a:t>, </a:t>
            </a:r>
            <a:r>
              <a:rPr lang="en-GB" sz="1300" dirty="0" err="1"/>
              <a:t>T</a:t>
            </a:r>
            <a:r>
              <a:rPr lang="en-GB" sz="1300" baseline="-25000" dirty="0" err="1"/>
              <a:t>e</a:t>
            </a:r>
            <a:r>
              <a:rPr lang="en-GB" sz="1300" dirty="0"/>
              <a:t>, </a:t>
            </a:r>
            <a:r>
              <a:rPr lang="en-GB" sz="1300" dirty="0" err="1"/>
              <a:t>n</a:t>
            </a:r>
            <a:r>
              <a:rPr lang="en-GB" sz="1300" baseline="-25000" dirty="0" err="1"/>
              <a:t>i</a:t>
            </a:r>
            <a:r>
              <a:rPr lang="en-GB" sz="1300" dirty="0"/>
              <a:t>, </a:t>
            </a:r>
            <a:r>
              <a:rPr lang="en-GB" sz="1300" dirty="0" err="1"/>
              <a:t>T</a:t>
            </a:r>
            <a:r>
              <a:rPr lang="en-GB" sz="1300" baseline="-25000" dirty="0" err="1"/>
              <a:t>i</a:t>
            </a:r>
            <a:r>
              <a:rPr lang="en-GB" sz="1300" dirty="0"/>
              <a:t>, CSD, instabilities) </a:t>
            </a:r>
          </a:p>
          <a:p>
            <a:pPr algn="just"/>
            <a:endParaRPr lang="en-GB" sz="1300" b="1" dirty="0"/>
          </a:p>
          <a:p>
            <a:pPr algn="just"/>
            <a:endParaRPr lang="en-GB" sz="1300" b="1" dirty="0"/>
          </a:p>
          <a:p>
            <a:pPr algn="just"/>
            <a:endParaRPr lang="en-GB" sz="1300" b="1" dirty="0"/>
          </a:p>
          <a:p>
            <a:pPr algn="just"/>
            <a:r>
              <a:rPr lang="en-GB" sz="1300" b="1" dirty="0"/>
              <a:t>Intensity</a:t>
            </a:r>
            <a:r>
              <a:rPr lang="en-GB" sz="1300" dirty="0"/>
              <a:t>, </a:t>
            </a:r>
            <a:r>
              <a:rPr lang="en-GB" sz="1300" b="1" dirty="0"/>
              <a:t>quality</a:t>
            </a:r>
            <a:r>
              <a:rPr lang="en-GB" sz="1300" dirty="0"/>
              <a:t> and </a:t>
            </a:r>
            <a:r>
              <a:rPr lang="en-GB" sz="1300" b="1" dirty="0"/>
              <a:t>stability</a:t>
            </a:r>
            <a:r>
              <a:rPr lang="en-GB" sz="1300" dirty="0"/>
              <a:t> of the ion beam</a:t>
            </a:r>
            <a:endParaRPr lang="en-GB" sz="1300" b="1" u="sng" dirty="0"/>
          </a:p>
        </p:txBody>
      </p:sp>
      <p:sp>
        <p:nvSpPr>
          <p:cNvPr id="96" name="Rectangle: Rounded Corners 41">
            <a:extLst>
              <a:ext uri="{FF2B5EF4-FFF2-40B4-BE49-F238E27FC236}">
                <a16:creationId xmlns:a16="http://schemas.microsoft.com/office/drawing/2014/main" id="{B22E46DC-C82B-3296-F32C-B37E46DC1E49}"/>
              </a:ext>
            </a:extLst>
          </p:cNvPr>
          <p:cNvSpPr/>
          <p:nvPr/>
        </p:nvSpPr>
        <p:spPr>
          <a:xfrm>
            <a:off x="8806071" y="3788899"/>
            <a:ext cx="2989804" cy="398461"/>
          </a:xfrm>
          <a:prstGeom prst="round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solidFill>
                  <a:srgbClr val="008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DTT framework: </a:t>
            </a:r>
            <a:r>
              <a:rPr kumimoji="0" lang="it-IT" sz="1200" b="1" i="0" u="none" strike="noStrike" kern="1200" cap="none" spc="0" normalizeH="0" baseline="0" noProof="0" dirty="0" err="1">
                <a:solidFill>
                  <a:srgbClr val="008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it-IT" sz="1200" b="1" i="0" u="none" strike="noStrike" kern="1200" cap="none" spc="0" normalizeH="0" noProof="0" dirty="0">
                <a:solidFill>
                  <a:srgbClr val="008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</a:t>
            </a:r>
            <a:r>
              <a:rPr kumimoji="0" lang="it-IT" sz="1200" b="1" i="0" u="none" strike="noStrike" kern="1200" cap="none" spc="0" normalizeH="0" baseline="0" noProof="0" dirty="0">
                <a:solidFill>
                  <a:srgbClr val="008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usion Energy</a:t>
            </a:r>
          </a:p>
        </p:txBody>
      </p:sp>
      <p:sp>
        <p:nvSpPr>
          <p:cNvPr id="125" name="Rettangolo con angoli arrotondati 124">
            <a:extLst>
              <a:ext uri="{FF2B5EF4-FFF2-40B4-BE49-F238E27FC236}">
                <a16:creationId xmlns:a16="http://schemas.microsoft.com/office/drawing/2014/main" id="{B6B804A3-7F59-4629-2D81-21C74727D09C}"/>
              </a:ext>
            </a:extLst>
          </p:cNvPr>
          <p:cNvSpPr/>
          <p:nvPr/>
        </p:nvSpPr>
        <p:spPr>
          <a:xfrm>
            <a:off x="4344993" y="3558784"/>
            <a:ext cx="3567968" cy="3099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C00000"/>
                </a:solidFill>
              </a:rPr>
              <a:t>Plasma diagnostics’ applications to:</a:t>
            </a:r>
          </a:p>
        </p:txBody>
      </p:sp>
      <p:sp>
        <p:nvSpPr>
          <p:cNvPr id="86" name="Rectangle: Rounded Corners 38">
            <a:extLst>
              <a:ext uri="{FF2B5EF4-FFF2-40B4-BE49-F238E27FC236}">
                <a16:creationId xmlns:a16="http://schemas.microsoft.com/office/drawing/2014/main" id="{417D4DA5-0634-652B-E7AF-24E4671F1D60}"/>
              </a:ext>
            </a:extLst>
          </p:cNvPr>
          <p:cNvSpPr/>
          <p:nvPr/>
        </p:nvSpPr>
        <p:spPr>
          <a:xfrm>
            <a:off x="297198" y="3877665"/>
            <a:ext cx="1941886" cy="4156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 Ion sources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130" name="Connettore 2 129">
            <a:extLst>
              <a:ext uri="{FF2B5EF4-FFF2-40B4-BE49-F238E27FC236}">
                <a16:creationId xmlns:a16="http://schemas.microsoft.com/office/drawing/2014/main" id="{11F4F291-2AE7-5137-18F2-2E0652FBDE6A}"/>
              </a:ext>
            </a:extLst>
          </p:cNvPr>
          <p:cNvCxnSpPr>
            <a:cxnSpLocks/>
          </p:cNvCxnSpPr>
          <p:nvPr/>
        </p:nvCxnSpPr>
        <p:spPr>
          <a:xfrm>
            <a:off x="1098190" y="5505749"/>
            <a:ext cx="0" cy="44401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6F56BE25-3D36-B1AD-3B12-CE8B06180AB3}"/>
              </a:ext>
            </a:extLst>
          </p:cNvPr>
          <p:cNvSpPr txBox="1"/>
          <p:nvPr/>
        </p:nvSpPr>
        <p:spPr>
          <a:xfrm>
            <a:off x="1053673" y="5617798"/>
            <a:ext cx="125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Strong impact on</a:t>
            </a:r>
          </a:p>
        </p:txBody>
      </p:sp>
      <p:sp>
        <p:nvSpPr>
          <p:cNvPr id="134" name="CasellaDiTesto 6">
            <a:extLst>
              <a:ext uri="{FF2B5EF4-FFF2-40B4-BE49-F238E27FC236}">
                <a16:creationId xmlns:a16="http://schemas.microsoft.com/office/drawing/2014/main" id="{DF1123AC-706B-FFA8-A933-EC9BF2DD7CD1}"/>
              </a:ext>
            </a:extLst>
          </p:cNvPr>
          <p:cNvSpPr txBox="1"/>
          <p:nvPr/>
        </p:nvSpPr>
        <p:spPr>
          <a:xfrm>
            <a:off x="5324141" y="4003368"/>
            <a:ext cx="266687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/>
              <a:t>Interdisciplinary research:</a:t>
            </a:r>
            <a:endParaRPr lang="en-US" sz="1300" b="1" dirty="0">
              <a:solidFill>
                <a:srgbClr val="00B050"/>
              </a:solidFill>
            </a:endParaRPr>
          </a:p>
          <a:p>
            <a:pPr marL="285750" indent="-285750" algn="just">
              <a:buSzPct val="80000"/>
              <a:buFont typeface="Wingdings" pitchFamily="2" charset="2"/>
              <a:buChar char="q"/>
            </a:pPr>
            <a:r>
              <a:rPr lang="en-US" sz="1300" b="1" u="sng" dirty="0">
                <a:solidFill>
                  <a:schemeClr val="accent5">
                    <a:lumMod val="75000"/>
                  </a:schemeClr>
                </a:solidFill>
              </a:rPr>
              <a:t>Measure</a:t>
            </a:r>
            <a:r>
              <a:rPr lang="en-US" sz="1300" dirty="0"/>
              <a:t> in-plasma 𝛽-decays of selected radioactive isotopes (</a:t>
            </a:r>
            <a:r>
              <a:rPr lang="it-IT" sz="1300" b="0" i="0" baseline="30000" dirty="0">
                <a:solidFill>
                  <a:srgbClr val="000000"/>
                </a:solidFill>
                <a:effectLst/>
              </a:rPr>
              <a:t>176</a:t>
            </a:r>
            <a:r>
              <a:rPr lang="it-IT" sz="1300" b="0" i="0" dirty="0">
                <a:solidFill>
                  <a:srgbClr val="000000"/>
                </a:solidFill>
                <a:effectLst/>
              </a:rPr>
              <a:t>Lu, </a:t>
            </a:r>
            <a:r>
              <a:rPr lang="it-IT" sz="1300" b="0" i="0" baseline="30000" dirty="0">
                <a:solidFill>
                  <a:srgbClr val="000000"/>
                </a:solidFill>
                <a:effectLst/>
              </a:rPr>
              <a:t>134</a:t>
            </a:r>
            <a:r>
              <a:rPr lang="it-IT" sz="1300" b="0" i="0" dirty="0">
                <a:solidFill>
                  <a:srgbClr val="000000"/>
                </a:solidFill>
                <a:effectLst/>
              </a:rPr>
              <a:t>Cs, and </a:t>
            </a:r>
            <a:r>
              <a:rPr lang="it-IT" sz="1300" b="0" i="0" baseline="30000" dirty="0">
                <a:solidFill>
                  <a:srgbClr val="000000"/>
                </a:solidFill>
                <a:effectLst/>
              </a:rPr>
              <a:t>94</a:t>
            </a:r>
            <a:r>
              <a:rPr lang="it-IT" sz="1300" b="0" i="0" dirty="0">
                <a:solidFill>
                  <a:srgbClr val="000000"/>
                </a:solidFill>
                <a:effectLst/>
              </a:rPr>
              <a:t>Nb</a:t>
            </a:r>
            <a:r>
              <a:rPr lang="en-US" sz="1300" dirty="0"/>
              <a:t>)</a:t>
            </a:r>
          </a:p>
          <a:p>
            <a:pPr marL="285750" indent="-285750" algn="just">
              <a:buSzPct val="80000"/>
              <a:buFont typeface="Wingdings" pitchFamily="2" charset="2"/>
              <a:buChar char="q"/>
            </a:pPr>
            <a:endParaRPr lang="en-US" sz="1300" dirty="0"/>
          </a:p>
          <a:p>
            <a:pPr marL="285750" indent="-285750" algn="just">
              <a:buSzPct val="80000"/>
              <a:buFont typeface="Wingdings" pitchFamily="2" charset="2"/>
              <a:buChar char="q"/>
            </a:pPr>
            <a:r>
              <a:rPr lang="en-US" sz="1300" b="1" u="sng" dirty="0">
                <a:solidFill>
                  <a:schemeClr val="accent5">
                    <a:lumMod val="75000"/>
                  </a:schemeClr>
                </a:solidFill>
              </a:rPr>
              <a:t>Reproduce</a:t>
            </a:r>
            <a:r>
              <a:rPr lang="en-US" sz="1300" dirty="0"/>
              <a:t> the plasma environments of KNe in laboratory and study plasma opacity </a:t>
            </a:r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0A44B3D3-0E1B-83B1-7368-6F8A2C9A955C}"/>
              </a:ext>
            </a:extLst>
          </p:cNvPr>
          <p:cNvSpPr txBox="1"/>
          <p:nvPr/>
        </p:nvSpPr>
        <p:spPr>
          <a:xfrm>
            <a:off x="9980188" y="4442147"/>
            <a:ext cx="19738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00" b="1" u="sng" dirty="0">
                <a:solidFill>
                  <a:srgbClr val="008F00"/>
                </a:solidFill>
              </a:rPr>
              <a:t>Main goal:</a:t>
            </a:r>
            <a:r>
              <a:rPr lang="en-GB" sz="1300" dirty="0"/>
              <a:t> </a:t>
            </a:r>
          </a:p>
          <a:p>
            <a:pPr marL="285750" indent="-285750" algn="just">
              <a:buClr>
                <a:srgbClr val="008F00"/>
              </a:buClr>
              <a:buSzPct val="80000"/>
              <a:buFont typeface="Wingdings" pitchFamily="2" charset="2"/>
              <a:buChar char="q"/>
            </a:pPr>
            <a:r>
              <a:rPr lang="en-GB" sz="1300" dirty="0"/>
              <a:t>R&amp;D work for the optimization the DTT diagnostic system for plasma control and its performance’s improvements </a:t>
            </a:r>
          </a:p>
        </p:txBody>
      </p:sp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5BB6F80A-EE36-143B-7214-94D91507E895}"/>
              </a:ext>
            </a:extLst>
          </p:cNvPr>
          <p:cNvGrpSpPr/>
          <p:nvPr/>
        </p:nvGrpSpPr>
        <p:grpSpPr>
          <a:xfrm>
            <a:off x="7861892" y="4417987"/>
            <a:ext cx="3294055" cy="1942943"/>
            <a:chOff x="7774836" y="4588102"/>
            <a:chExt cx="3294055" cy="1942943"/>
          </a:xfrm>
        </p:grpSpPr>
        <p:pic>
          <p:nvPicPr>
            <p:cNvPr id="93" name="Immagine 92">
              <a:extLst>
                <a:ext uri="{FF2B5EF4-FFF2-40B4-BE49-F238E27FC236}">
                  <a16:creationId xmlns:a16="http://schemas.microsoft.com/office/drawing/2014/main" id="{2A5676C0-5965-0808-D549-CD9CE379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301" y="4588102"/>
              <a:ext cx="1756111" cy="1756111"/>
            </a:xfrm>
            <a:prstGeom prst="rect">
              <a:avLst/>
            </a:prstGeom>
          </p:spPr>
        </p:pic>
        <p:sp>
          <p:nvSpPr>
            <p:cNvPr id="138" name="CasellaDiTesto 16">
              <a:extLst>
                <a:ext uri="{FF2B5EF4-FFF2-40B4-BE49-F238E27FC236}">
                  <a16:creationId xmlns:a16="http://schemas.microsoft.com/office/drawing/2014/main" id="{6A3806CD-E587-2442-8B7D-6DC58E2FC88E}"/>
                </a:ext>
              </a:extLst>
            </p:cNvPr>
            <p:cNvSpPr txBox="1"/>
            <p:nvPr/>
          </p:nvSpPr>
          <p:spPr>
            <a:xfrm>
              <a:off x="7774836" y="6254046"/>
              <a:ext cx="32940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dirty="0" err="1">
                  <a:effectLst/>
                  <a:latin typeface="Calibri" panose="020F0502020204030204" pitchFamily="34" charset="0"/>
                </a:rPr>
                <a:t>R</a:t>
              </a:r>
              <a:r>
                <a:rPr lang="it-IT" sz="1200" dirty="0">
                  <a:effectLst/>
                  <a:latin typeface="Calibri" panose="020F0502020204030204" pitchFamily="34" charset="0"/>
                </a:rPr>
                <a:t>. Martone +., DTT - Interim Design Report (2019) 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24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 animBg="1"/>
      <p:bldP spid="64" grpId="0"/>
      <p:bldP spid="65" grpId="0" animBg="1"/>
      <p:bldP spid="66" grpId="0" animBg="1"/>
      <p:bldP spid="68" grpId="0"/>
      <p:bldP spid="69" grpId="0" animBg="1"/>
      <p:bldP spid="45" grpId="0"/>
      <p:bldP spid="46" grpId="0"/>
      <p:bldP spid="71" grpId="0" animBg="1"/>
      <p:bldP spid="124" grpId="0" animBg="1"/>
      <p:bldP spid="126" grpId="0" animBg="1"/>
      <p:bldP spid="91" grpId="0" animBg="1"/>
      <p:bldP spid="92" grpId="0"/>
      <p:bldP spid="96" grpId="0" animBg="1"/>
      <p:bldP spid="125" grpId="0" animBg="1"/>
      <p:bldP spid="86" grpId="0" animBg="1"/>
      <p:bldP spid="133" grpId="0"/>
      <p:bldP spid="134" grpId="0"/>
      <p:bldP spid="1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0E282E5-5E2F-F8C0-02EF-E399D8400ECB}"/>
              </a:ext>
            </a:extLst>
          </p:cNvPr>
          <p:cNvSpPr/>
          <p:nvPr/>
        </p:nvSpPr>
        <p:spPr>
          <a:xfrm>
            <a:off x="0" y="1"/>
            <a:ext cx="7955279" cy="5126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C2015E-61AB-1B78-C6E1-2F4655EBEBE7}"/>
              </a:ext>
            </a:extLst>
          </p:cNvPr>
          <p:cNvSpPr txBox="1"/>
          <p:nvPr/>
        </p:nvSpPr>
        <p:spPr>
          <a:xfrm>
            <a:off x="277818" y="8819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  <a:latin typeface="+mj-lt"/>
              </a:rPr>
              <a:t>Sapienza University of Rome - Laboratori Nazionali di Frascati (INFN)</a:t>
            </a:r>
          </a:p>
        </p:txBody>
      </p:sp>
      <p:pic>
        <p:nvPicPr>
          <p:cNvPr id="10" name="Immagine 5">
            <a:extLst>
              <a:ext uri="{FF2B5EF4-FFF2-40B4-BE49-F238E27FC236}">
                <a16:creationId xmlns:a16="http://schemas.microsoft.com/office/drawing/2014/main" id="{3469BD59-D9EB-BFBC-2116-4EF56806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040" y="52856"/>
            <a:ext cx="2143924" cy="776740"/>
          </a:xfrm>
          <a:prstGeom prst="rect">
            <a:avLst/>
          </a:prstGeom>
        </p:spPr>
      </p:pic>
      <p:pic>
        <p:nvPicPr>
          <p:cNvPr id="6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803E5AB9-D8A4-9170-1C02-A5786D00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70" y="52856"/>
            <a:ext cx="1279966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104A9F-2A88-53FA-9D60-CFC166AB0E7A}"/>
              </a:ext>
            </a:extLst>
          </p:cNvPr>
          <p:cNvSpPr txBox="1"/>
          <p:nvPr/>
        </p:nvSpPr>
        <p:spPr>
          <a:xfrm>
            <a:off x="462637" y="1021952"/>
            <a:ext cx="4065487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Lucio Crincoli</a:t>
            </a:r>
            <a:endParaRPr lang="en-US" sz="2800" b="1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Master degree in nuclear engineering at </a:t>
            </a:r>
            <a:r>
              <a:rPr lang="en-US" sz="2400" dirty="0" err="1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Politecnico</a:t>
            </a: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 di Milano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PhD student in accelerator physics at Sapienza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Research activities in the field of plasma-based particle acceleration at SPARC_LAB (LNF)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5DC8F6-D4BE-AEB3-9E7E-E9FD8DBF7728}"/>
              </a:ext>
            </a:extLst>
          </p:cNvPr>
          <p:cNvGrpSpPr/>
          <p:nvPr/>
        </p:nvGrpSpPr>
        <p:grpSpPr>
          <a:xfrm>
            <a:off x="6096000" y="1000498"/>
            <a:ext cx="5299374" cy="1984866"/>
            <a:chOff x="1936922" y="836712"/>
            <a:chExt cx="5299374" cy="19848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FBC385-97CF-8C2B-9D08-15CBBA7E8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8" t="48281" r="18575" b="19954"/>
            <a:stretch/>
          </p:blipFill>
          <p:spPr>
            <a:xfrm>
              <a:off x="1936922" y="836712"/>
              <a:ext cx="5126141" cy="18002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C4863E-B99C-30CE-0224-78B56C589E9E}"/>
                </a:ext>
              </a:extLst>
            </p:cNvPr>
            <p:cNvSpPr/>
            <p:nvPr/>
          </p:nvSpPr>
          <p:spPr>
            <a:xfrm>
              <a:off x="5796136" y="2452246"/>
              <a:ext cx="1440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i="1" dirty="0"/>
                <a:t>Driver bunch</a:t>
              </a:r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1B4A75-D5B0-7F0F-A07B-EC8337B263C9}"/>
                </a:ext>
              </a:extLst>
            </p:cNvPr>
            <p:cNvSpPr/>
            <p:nvPr/>
          </p:nvSpPr>
          <p:spPr>
            <a:xfrm>
              <a:off x="3452308" y="2431138"/>
              <a:ext cx="16527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i="1" dirty="0"/>
                <a:t>Witness bunch</a:t>
              </a:r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3758E8-C71D-7A8E-95D6-200E253854E1}"/>
                </a:ext>
              </a:extLst>
            </p:cNvPr>
            <p:cNvSpPr/>
            <p:nvPr/>
          </p:nvSpPr>
          <p:spPr>
            <a:xfrm>
              <a:off x="4640619" y="1870904"/>
              <a:ext cx="288033" cy="1440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0D39B28-AD55-1B4A-7C56-1FF12A11B9B9}"/>
                </a:ext>
              </a:extLst>
            </p:cNvPr>
            <p:cNvCxnSpPr/>
            <p:nvPr/>
          </p:nvCxnSpPr>
          <p:spPr>
            <a:xfrm flipH="1" flipV="1">
              <a:off x="5580112" y="1942912"/>
              <a:ext cx="504056" cy="6005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8007F1-06FB-E6C5-90B9-68D70FFB629B}"/>
                </a:ext>
              </a:extLst>
            </p:cNvPr>
            <p:cNvCxnSpPr>
              <a:endCxn id="28" idx="4"/>
            </p:cNvCxnSpPr>
            <p:nvPr/>
          </p:nvCxnSpPr>
          <p:spPr>
            <a:xfrm flipV="1">
              <a:off x="4278706" y="2014920"/>
              <a:ext cx="505930" cy="5797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66F5A4D-9089-6CFF-D195-E5D64592AE76}"/>
              </a:ext>
            </a:extLst>
          </p:cNvPr>
          <p:cNvSpPr/>
          <p:nvPr/>
        </p:nvSpPr>
        <p:spPr>
          <a:xfrm>
            <a:off x="5342487" y="2649670"/>
            <a:ext cx="165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Electric field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397AA9-B382-A20F-EAEA-54FB02300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87" y="3310032"/>
            <a:ext cx="6487549" cy="3286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3FA7C-44F0-7664-0245-499B9E9859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5168" r="15856" b="21475"/>
          <a:stretch/>
        </p:blipFill>
        <p:spPr>
          <a:xfrm>
            <a:off x="6016750" y="5545724"/>
            <a:ext cx="1006222" cy="1006223"/>
          </a:xfrm>
          <a:prstGeom prst="rect">
            <a:avLst/>
          </a:prstGeom>
        </p:spPr>
      </p:pic>
      <p:pic>
        <p:nvPicPr>
          <p:cNvPr id="41" name="Immagine 7">
            <a:extLst>
              <a:ext uri="{FF2B5EF4-FFF2-40B4-BE49-F238E27FC236}">
                <a16:creationId xmlns:a16="http://schemas.microsoft.com/office/drawing/2014/main" id="{C68EA52F-B2C6-031A-6234-8FBD23077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076474" y="5969619"/>
            <a:ext cx="1730659" cy="59223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066190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tangolo 6">
            <a:extLst>
              <a:ext uri="{FF2B5EF4-FFF2-40B4-BE49-F238E27FC236}">
                <a16:creationId xmlns:a16="http://schemas.microsoft.com/office/drawing/2014/main" id="{985B340F-448B-38DD-D67F-E0D0968C882D}"/>
              </a:ext>
            </a:extLst>
          </p:cNvPr>
          <p:cNvSpPr/>
          <p:nvPr/>
        </p:nvSpPr>
        <p:spPr>
          <a:xfrm>
            <a:off x="0" y="1"/>
            <a:ext cx="7866185" cy="5126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05881B-CA2E-5AF3-D1F1-E5D860AB59C6}"/>
              </a:ext>
            </a:extLst>
          </p:cNvPr>
          <p:cNvSpPr txBox="1"/>
          <p:nvPr/>
        </p:nvSpPr>
        <p:spPr>
          <a:xfrm>
            <a:off x="580921" y="784934"/>
            <a:ext cx="45576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Plasma sources design for plasma-based particle accelerators</a:t>
            </a:r>
          </a:p>
          <a:p>
            <a:endParaRPr lang="en-US" sz="1200" b="1" dirty="0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Experimental and numerical characterization: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Uniformity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Longevity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Staging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CasellaDiTesto 7">
            <a:extLst>
              <a:ext uri="{FF2B5EF4-FFF2-40B4-BE49-F238E27FC236}">
                <a16:creationId xmlns:a16="http://schemas.microsoft.com/office/drawing/2014/main" id="{1ECB65BE-29DC-C4CF-3AFB-32B08F01716A}"/>
              </a:ext>
            </a:extLst>
          </p:cNvPr>
          <p:cNvSpPr txBox="1"/>
          <p:nvPr/>
        </p:nvSpPr>
        <p:spPr>
          <a:xfrm>
            <a:off x="277818" y="8819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  <a:latin typeface="+mj-lt"/>
              </a:rPr>
              <a:t>Sapienza University of Rome - Laboratori Nazionali di Frascati (INFN)</a:t>
            </a:r>
          </a:p>
        </p:txBody>
      </p:sp>
      <p:pic>
        <p:nvPicPr>
          <p:cNvPr id="75" name="Media2">
            <a:hlinkClick r:id="" action="ppaction://media"/>
            <a:extLst>
              <a:ext uri="{FF2B5EF4-FFF2-40B4-BE49-F238E27FC236}">
                <a16:creationId xmlns:a16="http://schemas.microsoft.com/office/drawing/2014/main" id="{ECC84580-8CFE-4FD0-FCB3-E3DC0AD78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20" y="4406890"/>
            <a:ext cx="4276070" cy="2308967"/>
          </a:xfrm>
          <a:prstGeom prst="rect">
            <a:avLst/>
          </a:prstGeom>
        </p:spPr>
      </p:pic>
      <p:pic>
        <p:nvPicPr>
          <p:cNvPr id="76" name="Picture 75" descr="Logo&#10;&#10;Description automatically generated">
            <a:extLst>
              <a:ext uri="{FF2B5EF4-FFF2-40B4-BE49-F238E27FC236}">
                <a16:creationId xmlns:a16="http://schemas.microsoft.com/office/drawing/2014/main" id="{237F9181-6245-E2C4-4E2E-3F402AFF0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7541" y="5965520"/>
            <a:ext cx="1742639" cy="7482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3E925B1-99F1-45D3-D258-7DFA04564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80" y="872261"/>
            <a:ext cx="6155156" cy="3818376"/>
          </a:xfrm>
          <a:prstGeom prst="rect">
            <a:avLst/>
          </a:prstGeom>
        </p:spPr>
      </p:pic>
      <p:pic>
        <p:nvPicPr>
          <p:cNvPr id="78" name="Immagine 2">
            <a:extLst>
              <a:ext uri="{FF2B5EF4-FFF2-40B4-BE49-F238E27FC236}">
                <a16:creationId xmlns:a16="http://schemas.microsoft.com/office/drawing/2014/main" id="{45A11132-852D-463F-ED7A-67AED1D299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67" t="37248" r="22226" b="46400"/>
          <a:stretch/>
        </p:blipFill>
        <p:spPr>
          <a:xfrm>
            <a:off x="4575611" y="4777963"/>
            <a:ext cx="7484569" cy="10827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1" name="Immagine 5">
            <a:extLst>
              <a:ext uri="{FF2B5EF4-FFF2-40B4-BE49-F238E27FC236}">
                <a16:creationId xmlns:a16="http://schemas.microsoft.com/office/drawing/2014/main" id="{E7AEB8DE-D827-C949-7E36-944424A40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040" y="52856"/>
            <a:ext cx="2143924" cy="776740"/>
          </a:xfrm>
          <a:prstGeom prst="rect">
            <a:avLst/>
          </a:prstGeom>
        </p:spPr>
      </p:pic>
      <p:pic>
        <p:nvPicPr>
          <p:cNvPr id="82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AE68C434-6F9B-F586-8187-AF393756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70" y="52856"/>
            <a:ext cx="1279966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lake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C98C965E-EE7D-0124-A7F1-D14A46181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" y="621434"/>
            <a:ext cx="3355955" cy="3355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5B85FF-AE3B-02BE-6B35-06506000FD2C}"/>
              </a:ext>
            </a:extLst>
          </p:cNvPr>
          <p:cNvSpPr txBox="1"/>
          <p:nvPr/>
        </p:nvSpPr>
        <p:spPr>
          <a:xfrm>
            <a:off x="4059906" y="458053"/>
            <a:ext cx="42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latin typeface="Georgia" panose="02040502050405020303" pitchFamily="18" charset="0"/>
              </a:rPr>
              <a:t>Marta Della Torre</a:t>
            </a:r>
            <a:endParaRPr lang="en-GB" sz="3600" i="1" dirty="0">
              <a:latin typeface="Georgia" panose="02040502050405020303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3227D5-6A4A-7BDC-E505-D6DAED9F2A94}"/>
              </a:ext>
            </a:extLst>
          </p:cNvPr>
          <p:cNvSpPr/>
          <p:nvPr/>
        </p:nvSpPr>
        <p:spPr>
          <a:xfrm>
            <a:off x="3695699" y="1141608"/>
            <a:ext cx="8353825" cy="3095748"/>
          </a:xfrm>
          <a:prstGeom prst="roundRect">
            <a:avLst/>
          </a:prstGeom>
          <a:solidFill>
            <a:srgbClr val="FFE699">
              <a:alpha val="56863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46FBF-2D25-9034-842F-3C0DFB69B900}"/>
              </a:ext>
            </a:extLst>
          </p:cNvPr>
          <p:cNvSpPr txBox="1"/>
          <p:nvPr/>
        </p:nvSpPr>
        <p:spPr>
          <a:xfrm>
            <a:off x="3799190" y="1301025"/>
            <a:ext cx="8304488" cy="277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i="1" dirty="0">
                <a:latin typeface="Georgia" panose="02040502050405020303" pitchFamily="18" charset="0"/>
              </a:rPr>
              <a:t>Age</a:t>
            </a:r>
            <a:r>
              <a:rPr lang="it-IT" sz="1400" i="1" dirty="0">
                <a:latin typeface="Georgia" panose="02040502050405020303" pitchFamily="18" charset="0"/>
              </a:rPr>
              <a:t>: 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31</a:t>
            </a:r>
          </a:p>
          <a:p>
            <a:pPr>
              <a:lnSpc>
                <a:spcPct val="150000"/>
              </a:lnSpc>
            </a:pPr>
            <a:r>
              <a:rPr lang="it-IT" sz="1600" b="1" i="1" dirty="0">
                <a:latin typeface="Georgia" panose="02040502050405020303" pitchFamily="18" charset="0"/>
              </a:rPr>
              <a:t>Degree</a:t>
            </a:r>
            <a:r>
              <a:rPr lang="it-IT" sz="1400" i="1" dirty="0">
                <a:latin typeface="Georgia" panose="02040502050405020303" pitchFamily="18" charset="0"/>
              </a:rPr>
              <a:t>: 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Physics (Astrophysics)</a:t>
            </a:r>
          </a:p>
          <a:p>
            <a:pPr>
              <a:lnSpc>
                <a:spcPct val="150000"/>
              </a:lnSpc>
            </a:pPr>
            <a:r>
              <a:rPr lang="en-GB" sz="1600" b="1" i="1" dirty="0">
                <a:latin typeface="Georgia" panose="02040502050405020303" pitchFamily="18" charset="0"/>
              </a:rPr>
              <a:t>Position</a:t>
            </a:r>
            <a:r>
              <a:rPr lang="en-GB" sz="1400" i="1" dirty="0">
                <a:latin typeface="Georgia" panose="02040502050405020303" pitchFamily="18" charset="0"/>
              </a:rPr>
              <a:t>: </a:t>
            </a:r>
            <a:r>
              <a:rPr lang="en-GB" sz="1400" dirty="0">
                <a:latin typeface="Georgia" panose="02040502050405020303" pitchFamily="18" charset="0"/>
              </a:rPr>
              <a:t>After the graduation </a:t>
            </a:r>
            <a:r>
              <a:rPr lang="en-GB" sz="1400" dirty="0">
                <a:latin typeface="Georgia" panose="02040502050405020303" pitchFamily="18" charset="0"/>
                <a:cs typeface="Arial" panose="020B0604020202020204" pitchFamily="34" charset="0"/>
              </a:rPr>
              <a:t>I have worked four years as consultant in a big company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where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I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learned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how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manage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the executive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aspects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digital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projects.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Moreover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, I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monitored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economics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Gantt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pianification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through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data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analysis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in power BI I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identified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the more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suitable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 technical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solution</a:t>
            </a:r>
            <a:r>
              <a:rPr lang="it-IT" sz="1400" dirty="0">
                <a:latin typeface="Georgia" panose="02040502050405020303" pitchFamily="18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latin typeface="Georgia" panose="02040502050405020303" pitchFamily="18" charset="0"/>
                <a:cs typeface="Arial" panose="020B0604020202020204" pitchFamily="34" charset="0"/>
              </a:rPr>
              <a:t>Now</a:t>
            </a:r>
            <a:r>
              <a:rPr lang="en-GB" sz="1400" dirty="0">
                <a:latin typeface="Georgia" panose="02040502050405020303" pitchFamily="18" charset="0"/>
                <a:cs typeface="Arial" panose="020B0604020202020204" pitchFamily="34" charset="0"/>
              </a:rPr>
              <a:t> I took the chance to return working at INFN in Milan. In particular, I work as project manager for </a:t>
            </a:r>
            <a:r>
              <a:rPr lang="en-GB" sz="1400" b="1" i="1" dirty="0">
                <a:latin typeface="Georgia" panose="02040502050405020303" pitchFamily="18" charset="0"/>
              </a:rPr>
              <a:t>PNRR - IRIS</a:t>
            </a:r>
          </a:p>
          <a:p>
            <a:pPr>
              <a:lnSpc>
                <a:spcPct val="150000"/>
              </a:lnSpc>
            </a:pPr>
            <a:r>
              <a:rPr lang="en-GB" sz="1400" b="1" i="1" dirty="0">
                <a:latin typeface="Georgia" panose="02040502050405020303" pitchFamily="18" charset="0"/>
              </a:rPr>
              <a:t>Hobbies: Astrophysics, Bruce Springsteen, Trekking, Reading</a:t>
            </a:r>
            <a:endParaRPr lang="it-IT" sz="1400" b="1" i="1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FD7E6-4624-D3E2-EE3E-2312A3333434}"/>
              </a:ext>
            </a:extLst>
          </p:cNvPr>
          <p:cNvSpPr txBox="1"/>
          <p:nvPr/>
        </p:nvSpPr>
        <p:spPr>
          <a:xfrm>
            <a:off x="285590" y="4329859"/>
            <a:ext cx="11675261" cy="157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dirty="0">
                <a:latin typeface="Georgia" panose="02040502050405020303" pitchFamily="18" charset="0"/>
              </a:rPr>
              <a:t>WHY HERE?</a:t>
            </a:r>
            <a:r>
              <a:rPr lang="it-IT" b="1" dirty="0">
                <a:latin typeface="Georgia" panose="02040502050405020303" pitchFamily="18" charset="0"/>
              </a:rPr>
              <a:t> PNRR-IRIS</a:t>
            </a:r>
            <a:r>
              <a:rPr lang="it-IT" sz="1600" dirty="0">
                <a:latin typeface="Georgia" panose="02040502050405020303" pitchFamily="18" charset="0"/>
              </a:rPr>
              <a:t> (</a:t>
            </a:r>
            <a:r>
              <a:rPr lang="it-IT" sz="1600" b="1" i="1" dirty="0">
                <a:latin typeface="Georgia" panose="02040502050405020303" pitchFamily="18" charset="0"/>
              </a:rPr>
              <a:t>I</a:t>
            </a:r>
            <a:r>
              <a:rPr lang="it-IT" sz="1600" dirty="0">
                <a:latin typeface="Georgia" panose="02040502050405020303" pitchFamily="18" charset="0"/>
              </a:rPr>
              <a:t>nnovative </a:t>
            </a:r>
            <a:r>
              <a:rPr lang="it-IT" sz="1600" b="1" i="1" dirty="0">
                <a:latin typeface="Georgia" panose="02040502050405020303" pitchFamily="18" charset="0"/>
              </a:rPr>
              <a:t>R</a:t>
            </a:r>
            <a:r>
              <a:rPr lang="it-IT" sz="1600" dirty="0">
                <a:latin typeface="Georgia" panose="02040502050405020303" pitchFamily="18" charset="0"/>
              </a:rPr>
              <a:t>esearch </a:t>
            </a:r>
            <a:r>
              <a:rPr lang="it-IT" sz="1600" b="1" i="1" dirty="0">
                <a:latin typeface="Georgia" panose="02040502050405020303" pitchFamily="18" charset="0"/>
              </a:rPr>
              <a:t>I</a:t>
            </a:r>
            <a:r>
              <a:rPr lang="it-IT" sz="1600" dirty="0">
                <a:latin typeface="Georgia" panose="02040502050405020303" pitchFamily="18" charset="0"/>
              </a:rPr>
              <a:t>nfrastructure on applied </a:t>
            </a:r>
            <a:r>
              <a:rPr lang="it-IT" sz="1600" b="1" i="1" dirty="0">
                <a:latin typeface="Georgia" panose="02040502050405020303" pitchFamily="18" charset="0"/>
              </a:rPr>
              <a:t>S</a:t>
            </a:r>
            <a:r>
              <a:rPr lang="it-IT" sz="1600" dirty="0">
                <a:latin typeface="Georgia" panose="02040502050405020303" pitchFamily="18" charset="0"/>
              </a:rPr>
              <a:t>uperconductivity) is a big infrastructure projects in the field of the Applied </a:t>
            </a:r>
            <a:r>
              <a:rPr lang="it-IT" sz="1600" dirty="0" err="1">
                <a:latin typeface="Georgia" panose="02040502050405020303" pitchFamily="18" charset="0"/>
              </a:rPr>
              <a:t>Superconductivity</a:t>
            </a:r>
            <a:r>
              <a:rPr lang="it-IT" sz="1600" dirty="0">
                <a:latin typeface="Georgia" panose="02040502050405020303" pitchFamily="18" charset="0"/>
              </a:rPr>
              <a:t>. My job </a:t>
            </a:r>
            <a:r>
              <a:rPr lang="it-IT" sz="1600" dirty="0" err="1">
                <a:latin typeface="Georgia" panose="02040502050405020303" pitchFamily="18" charset="0"/>
              </a:rPr>
              <a:t>consists</a:t>
            </a:r>
            <a:r>
              <a:rPr lang="it-IT" sz="1600" dirty="0">
                <a:latin typeface="Georgia" panose="02040502050405020303" pitchFamily="18" charset="0"/>
              </a:rPr>
              <a:t> of following and monitoring </a:t>
            </a:r>
            <a:r>
              <a:rPr lang="it-IT" sz="1600" dirty="0" err="1">
                <a:latin typeface="Georgia" panose="02040502050405020303" pitchFamily="18" charset="0"/>
              </a:rPr>
              <a:t>all</a:t>
            </a:r>
            <a:r>
              <a:rPr lang="it-IT" sz="1600" dirty="0">
                <a:latin typeface="Georgia" panose="02040502050405020303" pitchFamily="18" charset="0"/>
              </a:rPr>
              <a:t> steps of the project and for </a:t>
            </a:r>
            <a:r>
              <a:rPr lang="it-IT" sz="1600" dirty="0" err="1">
                <a:latin typeface="Georgia" panose="02040502050405020303" pitchFamily="18" charset="0"/>
              </a:rPr>
              <a:t>this</a:t>
            </a:r>
            <a:r>
              <a:rPr lang="it-IT" sz="1600" dirty="0">
                <a:latin typeface="Georgia" panose="02040502050405020303" pitchFamily="18" charset="0"/>
              </a:rPr>
              <a:t> </a:t>
            </a:r>
            <a:r>
              <a:rPr lang="it-IT" sz="1600" dirty="0" err="1">
                <a:latin typeface="Georgia" panose="02040502050405020303" pitchFamily="18" charset="0"/>
              </a:rPr>
              <a:t>reason</a:t>
            </a:r>
            <a:r>
              <a:rPr lang="it-IT" sz="1600" dirty="0">
                <a:latin typeface="Georgia" panose="02040502050405020303" pitchFamily="18" charset="0"/>
              </a:rPr>
              <a:t>, I would like to know more about the latest technologies and </a:t>
            </a:r>
            <a:r>
              <a:rPr lang="it-IT" sz="1600" dirty="0" err="1">
                <a:latin typeface="Georgia" panose="02040502050405020303" pitchFamily="18" charset="0"/>
              </a:rPr>
              <a:t>ambitions</a:t>
            </a:r>
            <a:r>
              <a:rPr lang="it-IT" sz="1600" dirty="0">
                <a:latin typeface="Georgia" panose="02040502050405020303" pitchFamily="18" charset="0"/>
              </a:rPr>
              <a:t> of </a:t>
            </a:r>
            <a:r>
              <a:rPr lang="it-IT" sz="1600" dirty="0" err="1">
                <a:latin typeface="Georgia" panose="02040502050405020303" pitchFamily="18" charset="0"/>
              </a:rPr>
              <a:t>this</a:t>
            </a:r>
            <a:r>
              <a:rPr lang="it-IT" sz="1600" dirty="0">
                <a:latin typeface="Georgia" panose="02040502050405020303" pitchFamily="18" charset="0"/>
              </a:rPr>
              <a:t> </a:t>
            </a:r>
            <a:r>
              <a:rPr lang="it-IT" sz="1600" dirty="0" err="1">
                <a:latin typeface="Georgia" panose="02040502050405020303" pitchFamily="18" charset="0"/>
              </a:rPr>
              <a:t>branch</a:t>
            </a:r>
            <a:r>
              <a:rPr lang="it-IT" sz="1600" dirty="0">
                <a:latin typeface="Georgia" panose="02040502050405020303" pitchFamily="18" charset="0"/>
              </a:rPr>
              <a:t> in </a:t>
            </a:r>
            <a:r>
              <a:rPr lang="it-IT" sz="1600" dirty="0" err="1">
                <a:latin typeface="Georgia" panose="02040502050405020303" pitchFamily="18" charset="0"/>
              </a:rPr>
              <a:t>order</a:t>
            </a:r>
            <a:r>
              <a:rPr lang="it-IT" sz="1600" dirty="0">
                <a:latin typeface="Georgia" panose="02040502050405020303" pitchFamily="18" charset="0"/>
              </a:rPr>
              <a:t> to </a:t>
            </a:r>
            <a:r>
              <a:rPr lang="it-IT" sz="1600" dirty="0" err="1">
                <a:latin typeface="Georgia" panose="02040502050405020303" pitchFamily="18" charset="0"/>
              </a:rPr>
              <a:t>better</a:t>
            </a:r>
            <a:r>
              <a:rPr lang="it-IT" sz="1600" dirty="0">
                <a:latin typeface="Georgia" panose="02040502050405020303" pitchFamily="18" charset="0"/>
              </a:rPr>
              <a:t> </a:t>
            </a:r>
            <a:r>
              <a:rPr lang="it-IT" sz="1600" dirty="0" err="1">
                <a:latin typeface="Georgia" panose="02040502050405020303" pitchFamily="18" charset="0"/>
              </a:rPr>
              <a:t>understand</a:t>
            </a:r>
            <a:r>
              <a:rPr lang="it-IT" sz="1600" dirty="0">
                <a:latin typeface="Georgia" panose="02040502050405020303" pitchFamily="18" charset="0"/>
              </a:rPr>
              <a:t> the </a:t>
            </a:r>
            <a:r>
              <a:rPr lang="it-IT" sz="1600" dirty="0" err="1">
                <a:latin typeface="Georgia" panose="02040502050405020303" pitchFamily="18" charset="0"/>
              </a:rPr>
              <a:t>needs</a:t>
            </a:r>
            <a:r>
              <a:rPr lang="it-IT" sz="1600">
                <a:latin typeface="Georgia" panose="02040502050405020303" pitchFamily="18" charset="0"/>
              </a:rPr>
              <a:t> and </a:t>
            </a:r>
            <a:r>
              <a:rPr lang="it-IT" sz="1600" dirty="0">
                <a:latin typeface="Georgia" panose="02040502050405020303" pitchFamily="18" charset="0"/>
              </a:rPr>
              <a:t>challenges.</a:t>
            </a:r>
            <a:endParaRPr lang="it-IT" sz="1400" dirty="0">
              <a:latin typeface="Georgia" panose="020405020504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7665A-9AA7-FB73-12DA-50A83D2A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474" y="6180291"/>
            <a:ext cx="521486" cy="456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C5B0F4-DB75-F488-13BA-840A4F916013}"/>
              </a:ext>
            </a:extLst>
          </p:cNvPr>
          <p:cNvSpPr txBox="1"/>
          <p:nvPr/>
        </p:nvSpPr>
        <p:spPr>
          <a:xfrm>
            <a:off x="142874" y="6500273"/>
            <a:ext cx="7105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>
                <a:latin typeface="Georgia" panose="02040502050405020303" pitchFamily="18" charset="0"/>
              </a:rPr>
              <a:t>Erice – 27</a:t>
            </a:r>
            <a:r>
              <a:rPr lang="it-IT" sz="700" i="1" dirty="0">
                <a:latin typeface="Georgia" panose="02040502050405020303" pitchFamily="18" charset="0"/>
              </a:rPr>
              <a:t>th</a:t>
            </a:r>
            <a:r>
              <a:rPr lang="it-IT" sz="1000" i="1" dirty="0">
                <a:latin typeface="Georgia" panose="02040502050405020303" pitchFamily="18" charset="0"/>
              </a:rPr>
              <a:t> July – 2</a:t>
            </a:r>
            <a:r>
              <a:rPr lang="it-IT" sz="700" i="1" dirty="0">
                <a:latin typeface="Georgia" panose="02040502050405020303" pitchFamily="18" charset="0"/>
              </a:rPr>
              <a:t>nd</a:t>
            </a:r>
            <a:r>
              <a:rPr lang="it-IT" sz="1000" i="1" dirty="0">
                <a:latin typeface="Georgia" panose="02040502050405020303" pitchFamily="18" charset="0"/>
              </a:rPr>
              <a:t> August</a:t>
            </a:r>
            <a:endParaRPr lang="en-GB" sz="1000" i="1" dirty="0">
              <a:latin typeface="Georgia" panose="020405020504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3FD-0699-5CD0-0EDF-DF04B2B46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884" y="6253336"/>
            <a:ext cx="725590" cy="3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3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tructure&#10;&#10;Description automatically generated">
            <a:extLst>
              <a:ext uri="{FF2B5EF4-FFF2-40B4-BE49-F238E27FC236}">
                <a16:creationId xmlns:a16="http://schemas.microsoft.com/office/drawing/2014/main" id="{AE808CBB-64E9-74FE-BD0A-7FE4CA1C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physics and physics&#10;&#10;Description automatically generated">
            <a:extLst>
              <a:ext uri="{FF2B5EF4-FFF2-40B4-BE49-F238E27FC236}">
                <a16:creationId xmlns:a16="http://schemas.microsoft.com/office/drawing/2014/main" id="{12F53135-4AEF-F032-FA77-A7B7501F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58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BE762A-9B3B-91B2-6C29-B19ACA1BD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944" y="680169"/>
            <a:ext cx="5528144" cy="1998517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  <a:t>International School of Particle Accelerators - ERICE_2023</a:t>
            </a:r>
            <a:br>
              <a:rPr lang="en-US" sz="1800" b="0" i="0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</a:b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7BA283-7CC5-27D3-10BA-2225B04FB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031" y="1791849"/>
            <a:ext cx="2597190" cy="593049"/>
          </a:xfrm>
        </p:spPr>
        <p:txBody>
          <a:bodyPr anchor="b">
            <a:normAutofit fontScale="92500" lnSpcReduction="20000"/>
          </a:bodyPr>
          <a:lstStyle/>
          <a:p>
            <a:r>
              <a:rPr lang="en-GB" dirty="0"/>
              <a:t>Ettore Majorana Center</a:t>
            </a:r>
          </a:p>
        </p:txBody>
      </p:sp>
      <p:pic>
        <p:nvPicPr>
          <p:cNvPr id="1026" name="Picture 2" descr="Erice: cosa vedere nella rocca siciliana">
            <a:extLst>
              <a:ext uri="{FF2B5EF4-FFF2-40B4-BE49-F238E27FC236}">
                <a16:creationId xmlns:a16="http://schemas.microsoft.com/office/drawing/2014/main" id="{5A4DCFD7-C8A9-7BA5-51F8-F944B0520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4753"/>
          <a:stretch/>
        </p:blipFill>
        <p:spPr bwMode="auto">
          <a:xfrm>
            <a:off x="2685473" y="10"/>
            <a:ext cx="9506528" cy="6857990"/>
          </a:xfrm>
          <a:custGeom>
            <a:avLst/>
            <a:gdLst/>
            <a:ahLst/>
            <a:cxnLst/>
            <a:rect l="l" t="t" r="r" b="b"/>
            <a:pathLst>
              <a:path w="9506528" h="6858000">
                <a:moveTo>
                  <a:pt x="6427633" y="0"/>
                </a:moveTo>
                <a:lnTo>
                  <a:pt x="9506528" y="0"/>
                </a:lnTo>
                <a:lnTo>
                  <a:pt x="9506528" y="1557082"/>
                </a:lnTo>
                <a:lnTo>
                  <a:pt x="4860617" y="6858000"/>
                </a:lnTo>
                <a:lnTo>
                  <a:pt x="417041" y="6858000"/>
                </a:lnTo>
                <a:close/>
                <a:moveTo>
                  <a:pt x="0" y="0"/>
                </a:moveTo>
                <a:lnTo>
                  <a:pt x="6427633" y="0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C82B0155-F27B-906B-A16D-1678D839D605}"/>
              </a:ext>
            </a:extLst>
          </p:cNvPr>
          <p:cNvSpPr txBox="1">
            <a:spLocks/>
          </p:cNvSpPr>
          <p:nvPr/>
        </p:nvSpPr>
        <p:spPr>
          <a:xfrm>
            <a:off x="107167" y="6115321"/>
            <a:ext cx="2597190" cy="5930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Gilles Jacopo Silvi</a:t>
            </a:r>
          </a:p>
        </p:txBody>
      </p:sp>
    </p:spTree>
    <p:extLst>
      <p:ext uri="{BB962C8B-B14F-4D97-AF65-F5344CB8AC3E}">
        <p14:creationId xmlns:p14="http://schemas.microsoft.com/office/powerpoint/2010/main" val="3358289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BBAB08-9813-DE60-2727-202987D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702" y="239385"/>
            <a:ext cx="4324930" cy="1534601"/>
          </a:xfrm>
        </p:spPr>
        <p:txBody>
          <a:bodyPr>
            <a:normAutofit fontScale="90000"/>
          </a:bodyPr>
          <a:lstStyle/>
          <a:p>
            <a:pPr algn="just"/>
            <a:br>
              <a:rPr lang="en-GB" sz="1800" b="0" i="0" u="none" strike="noStrike" baseline="0" dirty="0">
                <a:latin typeface="Times New Roman" panose="02020603050405020304" pitchFamily="18" charset="0"/>
              </a:rPr>
            </a:b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I am a 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Ph.D. student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in the Sapienza University of Rome Accelerator Physics Program.</a:t>
            </a:r>
            <a:br>
              <a:rPr lang="en-GB" sz="1800" b="0" i="0" u="none" strike="noStrike" baseline="0" dirty="0">
                <a:latin typeface="Times New Roman" panose="02020603050405020304" pitchFamily="18" charset="0"/>
              </a:rPr>
            </a:b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My Ph.D. thesis “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Beam dynamics studies for high gradient high brightness C-band RF photoinjector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” focuses on a start-to-end beam dynamics study to achieve optimum configuration for a C-band photoinjector.  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FC5DD1-4CC2-0938-9DDA-E7F4BAB6A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8828" y="2078863"/>
            <a:ext cx="4798979" cy="3790955"/>
          </a:xfrm>
        </p:spPr>
        <p:txBody>
          <a:bodyPr>
            <a:normAutofit/>
          </a:bodyPr>
          <a:lstStyle/>
          <a:p>
            <a:r>
              <a:rPr lang="en-GB" sz="1400" dirty="0"/>
              <a:t>Background and activities :</a:t>
            </a:r>
          </a:p>
          <a:p>
            <a:pPr marL="0" indent="0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engineering</a:t>
            </a:r>
          </a:p>
          <a:p>
            <a:pPr marL="0" indent="0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master’s thesis was focused on beam dynamics simulation for the S-band RF gun at SPARC_LAB.</a:t>
            </a:r>
          </a:p>
          <a:p>
            <a:pPr marL="0" indent="0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collaborate with the SPRAC_LAB group at INFN-LNF with beam dynamics simulations for the SPARC accelerator and experimental measurements in the control room.</a:t>
            </a:r>
          </a:p>
          <a:p>
            <a:pPr marL="0" indent="0" algn="l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dynamics optimization 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with the comb configuration for the Particle Driven Wakefield Acceleration (</a:t>
            </a:r>
            <a:r>
              <a:rPr lang="en-US" sz="1400" b="1" i="0" u="none" strike="noStrike" baseline="0" dirty="0">
                <a:latin typeface="Times New Roman" panose="02020603050405020304" pitchFamily="18" charset="0"/>
              </a:rPr>
              <a:t>PWFA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)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EuPRAXIA@SPARC_LAB RF injector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5A980B-7F95-6033-581E-ECA70C5C8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0710" y="2320501"/>
            <a:ext cx="4798980" cy="3550597"/>
          </a:xfrm>
        </p:spPr>
        <p:txBody>
          <a:bodyPr>
            <a:normAutofit/>
          </a:bodyPr>
          <a:lstStyle/>
          <a:p>
            <a:pPr algn="just"/>
            <a:r>
              <a:rPr lang="en-GB" sz="1400" dirty="0"/>
              <a:t>Motivation :</a:t>
            </a:r>
            <a:endParaRPr lang="en-GB" sz="1400" b="0" i="0" u="none" strike="noStrike" baseline="0" dirty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 During these years I successfully attended and passed training courses: in January-February 2021 I attended joint Universities Accelerator School (</a:t>
            </a:r>
            <a:r>
              <a:rPr lang="en-US" sz="1400" b="1" i="0" u="none" strike="noStrike" baseline="0" dirty="0">
                <a:latin typeface="Times New Roman" panose="02020603050405020304" pitchFamily="18" charset="0"/>
              </a:rPr>
              <a:t>JUAS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) the Course </a:t>
            </a:r>
            <a:r>
              <a:rPr lang="en-US" sz="1400" b="0" i="1" u="none" strike="noStrike" baseline="0" dirty="0">
                <a:latin typeface="Times New Roman" panose="02020603050405020304" pitchFamily="18" charset="0"/>
              </a:rPr>
              <a:t>“Science of Particle Accelerator”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, in the following months I attended “</a:t>
            </a:r>
            <a:r>
              <a:rPr lang="en-US" sz="1400" b="0" i="1" u="none" strike="noStrike" baseline="0" dirty="0">
                <a:latin typeface="Times New Roman" panose="02020603050405020304" pitchFamily="18" charset="0"/>
              </a:rPr>
              <a:t>Physics of High Brilliance Accelerators” 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and “</a:t>
            </a:r>
            <a:r>
              <a:rPr lang="en-US" sz="1400" b="0" i="1" u="none" strike="noStrike" baseline="0" dirty="0">
                <a:latin typeface="Times New Roman" panose="02020603050405020304" pitchFamily="18" charset="0"/>
              </a:rPr>
              <a:t>Physics, Technology, and Applications of Linear Accelerator” </a:t>
            </a:r>
            <a:r>
              <a:rPr lang="en-US" sz="1400" b="0" i="0" u="none" strike="noStrike" baseline="0" dirty="0">
                <a:latin typeface="Times New Roman" panose="02020603050405020304" pitchFamily="18" charset="0"/>
              </a:rPr>
              <a:t>courses which allowed me to acquire knowledge on accelerating structures and plasma acceleration. The International School of Particle Accelerator is a great opportunity to fully enter in </a:t>
            </a:r>
            <a:r>
              <a:rPr lang="en-US" sz="1400" dirty="0">
                <a:latin typeface="Times New Roman" panose="02020603050405020304" pitchFamily="18" charset="0"/>
              </a:rPr>
              <a:t>the particle accelerator world and improve my knowledge. </a:t>
            </a:r>
            <a:endParaRPr lang="en-GB" sz="1400" dirty="0"/>
          </a:p>
        </p:txBody>
      </p:sp>
      <p:pic>
        <p:nvPicPr>
          <p:cNvPr id="5" name="Picture 2" descr="EuPRAXIA - Home">
            <a:extLst>
              <a:ext uri="{FF2B5EF4-FFF2-40B4-BE49-F238E27FC236}">
                <a16:creationId xmlns:a16="http://schemas.microsoft.com/office/drawing/2014/main" id="{2BA83DDF-24FC-57A0-B073-EADB1E9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559" y="0"/>
            <a:ext cx="2437929" cy="10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PARC_LAB">
            <a:extLst>
              <a:ext uri="{FF2B5EF4-FFF2-40B4-BE49-F238E27FC236}">
                <a16:creationId xmlns:a16="http://schemas.microsoft.com/office/drawing/2014/main" id="{934CFFCB-B488-C5EC-9D43-365F77B7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07" y="5925025"/>
            <a:ext cx="3635081" cy="9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coltà di Architettura | Il Futuro è passato qui">
            <a:extLst>
              <a:ext uri="{FF2B5EF4-FFF2-40B4-BE49-F238E27FC236}">
                <a16:creationId xmlns:a16="http://schemas.microsoft.com/office/drawing/2014/main" id="{D4BE3572-63F4-4BB7-3362-0D097D9D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2" y="-17918"/>
            <a:ext cx="1636000" cy="20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_infn">
            <a:extLst>
              <a:ext uri="{FF2B5EF4-FFF2-40B4-BE49-F238E27FC236}">
                <a16:creationId xmlns:a16="http://schemas.microsoft.com/office/drawing/2014/main" id="{B64004FB-DB2C-8D72-C488-C1C563027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4" y="5511039"/>
            <a:ext cx="1649812" cy="12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75DA97B4-AA89-3BB1-6620-509AEA24A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1" y="87163"/>
            <a:ext cx="1591752" cy="1919211"/>
          </a:xfrm>
          <a:prstGeom prst="rect">
            <a:avLst/>
          </a:prstGeom>
        </p:spPr>
      </p:pic>
      <p:pic>
        <p:nvPicPr>
          <p:cNvPr id="10" name="Marcello Rossetti Conti _ Microsoft Teams 2023-01-26 13-46-37">
            <a:hlinkClick r:id="" action="ppaction://media"/>
            <a:extLst>
              <a:ext uri="{FF2B5EF4-FFF2-40B4-BE49-F238E27FC236}">
                <a16:creationId xmlns:a16="http://schemas.microsoft.com/office/drawing/2014/main" id="{36D42148-FD0D-73F2-B4DA-63CC0C7E31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3"/>
                </p14:media>
              </p:ext>
            </p:extLst>
          </p:nvPr>
        </p:nvPicPr>
        <p:blipFill rotWithShape="1">
          <a:blip r:embed="rId10"/>
          <a:srcRect l="56903" t="23204" r="24587" b="47611"/>
          <a:stretch>
            <a:fillRect/>
          </a:stretch>
        </p:blipFill>
        <p:spPr>
          <a:xfrm>
            <a:off x="4292995" y="5336920"/>
            <a:ext cx="1803006" cy="1521080"/>
          </a:xfrm>
          <a:prstGeom prst="rect">
            <a:avLst/>
          </a:prstGeom>
        </p:spPr>
      </p:pic>
      <p:pic>
        <p:nvPicPr>
          <p:cNvPr id="11" name="Marcello Rossetti Conti _ Microsoft Teams 2023-01-26 13-53-08">
            <a:hlinkClick r:id="" action="ppaction://media"/>
            <a:extLst>
              <a:ext uri="{FF2B5EF4-FFF2-40B4-BE49-F238E27FC236}">
                <a16:creationId xmlns:a16="http://schemas.microsoft.com/office/drawing/2014/main" id="{41EF872C-44E0-40C6-3FDD-A46BD29D0E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496"/>
                </p14:media>
              </p:ext>
            </p:extLst>
          </p:nvPr>
        </p:nvPicPr>
        <p:blipFill rotWithShape="1">
          <a:blip r:embed="rId11"/>
          <a:srcRect l="37706" t="23228" r="42546" b="47428"/>
          <a:stretch>
            <a:fillRect/>
          </a:stretch>
        </p:blipFill>
        <p:spPr>
          <a:xfrm>
            <a:off x="2339466" y="5336920"/>
            <a:ext cx="1889826" cy="15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tum, quantum computing, qubits">
            <a:extLst>
              <a:ext uri="{FF2B5EF4-FFF2-40B4-BE49-F238E27FC236}">
                <a16:creationId xmlns:a16="http://schemas.microsoft.com/office/drawing/2014/main" id="{36880DF8-EAF1-735D-600D-72AC3E3C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8" y="2355349"/>
            <a:ext cx="3392292" cy="17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793ED2BC-A88D-6345-BDD3-B7B7061597F4}"/>
              </a:ext>
            </a:extLst>
          </p:cNvPr>
          <p:cNvGraphicFramePr/>
          <p:nvPr/>
        </p:nvGraphicFramePr>
        <p:xfrm>
          <a:off x="0" y="1342844"/>
          <a:ext cx="12124267" cy="528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 descr="Immagine che contiene schermata, Elementi grafici, design&#10;&#10;Descrizione generata automaticamente">
            <a:extLst>
              <a:ext uri="{FF2B5EF4-FFF2-40B4-BE49-F238E27FC236}">
                <a16:creationId xmlns:a16="http://schemas.microsoft.com/office/drawing/2014/main" id="{DFF32F9D-01C4-CBAE-F957-873655330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77" y="1445948"/>
            <a:ext cx="2656791" cy="1461236"/>
          </a:xfrm>
          <a:prstGeom prst="rect">
            <a:avLst/>
          </a:prstGeom>
        </p:spPr>
      </p:pic>
      <p:pic>
        <p:nvPicPr>
          <p:cNvPr id="8" name="Immagine 7" descr="Immagine che contiene cilindro, connettore, cavo&#10;&#10;Descrizione generata automaticamente">
            <a:extLst>
              <a:ext uri="{FF2B5EF4-FFF2-40B4-BE49-F238E27FC236}">
                <a16:creationId xmlns:a16="http://schemas.microsoft.com/office/drawing/2014/main" id="{C9E63FBF-8857-1F7F-1050-62CA9A1DA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3" y="4490399"/>
            <a:ext cx="5309145" cy="271630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BCB2E27-2963-BDA3-2496-C5B3EFE3F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4218" y="5233206"/>
            <a:ext cx="1695011" cy="14876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184D2D-A7D8-1ABF-C2FD-A2A77AABDDE5}"/>
              </a:ext>
            </a:extLst>
          </p:cNvPr>
          <p:cNvSpPr txBox="1"/>
          <p:nvPr/>
        </p:nvSpPr>
        <p:spPr>
          <a:xfrm>
            <a:off x="407548" y="226393"/>
            <a:ext cx="5769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Stefano Maffezzoli Felis</a:t>
            </a:r>
          </a:p>
          <a:p>
            <a:r>
              <a:rPr lang="it-IT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LASA – INFN Milano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8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4">
            <a:extLst>
              <a:ext uri="{FF2B5EF4-FFF2-40B4-BE49-F238E27FC236}">
                <a16:creationId xmlns:a16="http://schemas.microsoft.com/office/drawing/2014/main" id="{ACBAE2BE-3902-32D2-4DD4-180A6BB2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660099"/>
            <a:ext cx="1707337" cy="86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B29B5B-0241-B1BE-2DC1-B213BFE0A55A}"/>
              </a:ext>
            </a:extLst>
          </p:cNvPr>
          <p:cNvSpPr txBox="1"/>
          <p:nvPr/>
        </p:nvSpPr>
        <p:spPr>
          <a:xfrm>
            <a:off x="838202" y="2184617"/>
            <a:ext cx="101439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/>
              <a:t>Master's Degree in Electronic Engineering at Sapienza University of Rome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OpenSans-Regular"/>
              </a:rPr>
              <a:t>Master thesis on supervised neural network for energy measurement of an electron beam in radio frequency guns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dirty="0">
              <a:latin typeface="OpenSans-Regular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dirty="0">
                <a:latin typeface="OpenSans-Regular"/>
              </a:rPr>
              <a:t>Currently employed </a:t>
            </a:r>
            <a:r>
              <a:rPr lang="it-IT" sz="2000" i="0" u="none" strike="noStrike" baseline="0" dirty="0">
                <a:latin typeface="OpenSans-Regular"/>
              </a:rPr>
              <a:t>at the INFN Frascati National Laboratories in the radio frequency service of the accelerator division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sz="2000" dirty="0">
              <a:latin typeface="OpenSans-Regular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OpenSans-Regular"/>
              </a:rPr>
              <a:t>T</a:t>
            </a:r>
            <a:r>
              <a:rPr lang="en-US" sz="2000" i="0" u="none" strike="noStrike" baseline="0" dirty="0">
                <a:latin typeface="OpenSans-Regular"/>
              </a:rPr>
              <a:t>he activity consists of the study and characterization of Low Level RF systems for interfacing with control systems and use of machine learning methodologies</a:t>
            </a:r>
            <a:endParaRPr lang="it-IT" sz="2000" i="0" u="none" strike="noStrike" baseline="0" dirty="0">
              <a:latin typeface="OpenSans-Regular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OpenSans-Regular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OpenSans-Regular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507894-D4A9-08D2-6344-F7D38C7274FC}"/>
              </a:ext>
            </a:extLst>
          </p:cNvPr>
          <p:cNvSpPr txBox="1"/>
          <p:nvPr/>
        </p:nvSpPr>
        <p:spPr>
          <a:xfrm>
            <a:off x="3988061" y="829716"/>
            <a:ext cx="384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OpenSans-Regular"/>
              </a:rPr>
              <a:t>BEATRICE SERENELLINI</a:t>
            </a:r>
          </a:p>
        </p:txBody>
      </p:sp>
    </p:spTree>
    <p:extLst>
      <p:ext uri="{BB962C8B-B14F-4D97-AF65-F5344CB8AC3E}">
        <p14:creationId xmlns:p14="http://schemas.microsoft.com/office/powerpoint/2010/main" val="24440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57">
            <a:extLst>
              <a:ext uri="{FF2B5EF4-FFF2-40B4-BE49-F238E27FC236}">
                <a16:creationId xmlns:a16="http://schemas.microsoft.com/office/drawing/2014/main" id="{C107FBB8-30FD-DE57-7AA3-2DEBF7CD2355}"/>
              </a:ext>
            </a:extLst>
          </p:cNvPr>
          <p:cNvSpPr/>
          <p:nvPr/>
        </p:nvSpPr>
        <p:spPr>
          <a:xfrm>
            <a:off x="0" y="0"/>
            <a:ext cx="12192000" cy="6006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err="1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</a:t>
            </a:r>
            <a:r>
              <a:rPr lang="it-IT" sz="3600" dirty="0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3600" dirty="0" err="1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r>
              <a:rPr lang="it-IT" sz="3600" dirty="0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3600" dirty="0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2139824F-53E5-9768-2703-C7A5EE6F2A8A}"/>
              </a:ext>
            </a:extLst>
          </p:cNvPr>
          <p:cNvGrpSpPr/>
          <p:nvPr/>
        </p:nvGrpSpPr>
        <p:grpSpPr>
          <a:xfrm>
            <a:off x="96205" y="980310"/>
            <a:ext cx="3747847" cy="1969455"/>
            <a:chOff x="364398" y="4065764"/>
            <a:chExt cx="3365300" cy="1969455"/>
          </a:xfrm>
        </p:grpSpPr>
        <p:pic>
          <p:nvPicPr>
            <p:cNvPr id="7" name="Immagine 6" descr="Immagine che contiene Viso umano, occhiali, persona, vestiti&#10;&#10;Descrizione generata automaticamente">
              <a:extLst>
                <a:ext uri="{FF2B5EF4-FFF2-40B4-BE49-F238E27FC236}">
                  <a16:creationId xmlns:a16="http://schemas.microsoft.com/office/drawing/2014/main" id="{DC1959E8-700A-CDF2-0863-F79834AF7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3843">
              <a:off x="364398" y="4065764"/>
              <a:ext cx="2096221" cy="157216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Fumetto: ovale 7">
              <a:extLst>
                <a:ext uri="{FF2B5EF4-FFF2-40B4-BE49-F238E27FC236}">
                  <a16:creationId xmlns:a16="http://schemas.microsoft.com/office/drawing/2014/main" id="{A1A652F4-E514-927C-32F3-184B3E985607}"/>
                </a:ext>
              </a:extLst>
            </p:cNvPr>
            <p:cNvSpPr/>
            <p:nvPr/>
          </p:nvSpPr>
          <p:spPr>
            <a:xfrm rot="21569516">
              <a:off x="1234170" y="5461555"/>
              <a:ext cx="2495528" cy="573664"/>
            </a:xfrm>
            <a:prstGeom prst="wedgeEllipseCallout">
              <a:avLst>
                <a:gd name="adj1" fmla="val -40107"/>
                <a:gd name="adj2" fmla="val -7886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I’m</a:t>
              </a:r>
              <a:r>
                <a:rPr lang="it-IT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the Computer guy !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83EEA748-6CC2-636D-4EBB-E9448F96326E}"/>
              </a:ext>
            </a:extLst>
          </p:cNvPr>
          <p:cNvGrpSpPr/>
          <p:nvPr/>
        </p:nvGrpSpPr>
        <p:grpSpPr>
          <a:xfrm>
            <a:off x="2844408" y="872273"/>
            <a:ext cx="3314800" cy="2316962"/>
            <a:chOff x="7788874" y="4327996"/>
            <a:chExt cx="2976454" cy="2316962"/>
          </a:xfrm>
        </p:grpSpPr>
        <p:pic>
          <p:nvPicPr>
            <p:cNvPr id="5" name="Immagine 4" descr="Immagine che contiene musica, Strumento musicale, sax, musicista&#10;&#10;Descrizione generata automaticamente">
              <a:extLst>
                <a:ext uri="{FF2B5EF4-FFF2-40B4-BE49-F238E27FC236}">
                  <a16:creationId xmlns:a16="http://schemas.microsoft.com/office/drawing/2014/main" id="{D5B48A43-8092-947D-8E4F-0A271F7BF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880">
              <a:off x="9075686" y="4778015"/>
              <a:ext cx="1689642" cy="18669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Fumetto: ovale 8">
              <a:extLst>
                <a:ext uri="{FF2B5EF4-FFF2-40B4-BE49-F238E27FC236}">
                  <a16:creationId xmlns:a16="http://schemas.microsoft.com/office/drawing/2014/main" id="{690391B6-C531-0DA1-1852-66D06C4F5FA9}"/>
                </a:ext>
              </a:extLst>
            </p:cNvPr>
            <p:cNvSpPr/>
            <p:nvPr/>
          </p:nvSpPr>
          <p:spPr>
            <a:xfrm rot="21226323" flipH="1">
              <a:off x="7788874" y="4327996"/>
              <a:ext cx="2452289" cy="622872"/>
            </a:xfrm>
            <a:prstGeom prst="wedgeEllipseCallout">
              <a:avLst>
                <a:gd name="adj1" fmla="val -28049"/>
                <a:gd name="adj2" fmla="val 9481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I’m</a:t>
              </a:r>
              <a:r>
                <a:rPr lang="it-IT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the «</a:t>
              </a:r>
              <a:r>
                <a:rPr lang="it-IT" dirty="0" err="1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epic</a:t>
              </a:r>
              <a:r>
                <a:rPr lang="it-IT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» Sax guy!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FF42A347-17F5-AD66-BB6F-8CB6F6A4C3C5}"/>
              </a:ext>
            </a:extLst>
          </p:cNvPr>
          <p:cNvGrpSpPr/>
          <p:nvPr/>
        </p:nvGrpSpPr>
        <p:grpSpPr>
          <a:xfrm>
            <a:off x="7608040" y="2851919"/>
            <a:ext cx="4472119" cy="3885198"/>
            <a:chOff x="3921897" y="972700"/>
            <a:chExt cx="4472119" cy="3885198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5288CA0D-CBC2-7F75-535D-93DF694BD4BB}"/>
                </a:ext>
              </a:extLst>
            </p:cNvPr>
            <p:cNvGrpSpPr/>
            <p:nvPr/>
          </p:nvGrpSpPr>
          <p:grpSpPr>
            <a:xfrm>
              <a:off x="3921897" y="1071064"/>
              <a:ext cx="2031007" cy="3786834"/>
              <a:chOff x="6086828" y="1524001"/>
              <a:chExt cx="3041130" cy="4828672"/>
            </a:xfrm>
          </p:grpSpPr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B2BBA879-DA73-1AFC-5FB9-F19120CA02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30" t="11571" r="1468" b="302"/>
              <a:stretch/>
            </p:blipFill>
            <p:spPr>
              <a:xfrm>
                <a:off x="6793256" y="1586068"/>
                <a:ext cx="2334702" cy="4766605"/>
              </a:xfrm>
              <a:prstGeom prst="rect">
                <a:avLst/>
              </a:prstGeom>
            </p:spPr>
          </p:pic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7C7F6BB2-77E4-38AC-8AE2-88188CFB64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8" t="10424" r="87792" b="16535"/>
              <a:stretch/>
            </p:blipFill>
            <p:spPr>
              <a:xfrm>
                <a:off x="6086828" y="1524001"/>
                <a:ext cx="669794" cy="3950652"/>
              </a:xfrm>
              <a:prstGeom prst="rect">
                <a:avLst/>
              </a:prstGeom>
            </p:spPr>
          </p:pic>
        </p:grp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2AD25699-DC43-AC30-68F0-51C6391EB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" t="1" r="54905" b="373"/>
            <a:stretch/>
          </p:blipFill>
          <p:spPr>
            <a:xfrm>
              <a:off x="5977369" y="3182578"/>
              <a:ext cx="2416647" cy="1675320"/>
            </a:xfrm>
            <a:prstGeom prst="rect">
              <a:avLst/>
            </a:prstGeom>
          </p:spPr>
        </p:pic>
        <p:pic>
          <p:nvPicPr>
            <p:cNvPr id="42" name="Immagine 41" descr="Immagine che contiene schermata, Arte bambini, schizzo&#10;&#10;Descrizione generata automaticamente">
              <a:extLst>
                <a:ext uri="{FF2B5EF4-FFF2-40B4-BE49-F238E27FC236}">
                  <a16:creationId xmlns:a16="http://schemas.microsoft.com/office/drawing/2014/main" id="{40991528-5F68-6771-C0E1-9455541D9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" t="4064" r="49532" b="1347"/>
            <a:stretch/>
          </p:blipFill>
          <p:spPr>
            <a:xfrm>
              <a:off x="5977369" y="972700"/>
              <a:ext cx="2416647" cy="2228023"/>
            </a:xfrm>
            <a:prstGeom prst="rect">
              <a:avLst/>
            </a:prstGeom>
          </p:spPr>
        </p:pic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B52BA6A-4AA8-45E7-21BA-6BDBF360834C}"/>
              </a:ext>
            </a:extLst>
          </p:cNvPr>
          <p:cNvSpPr txBox="1"/>
          <p:nvPr/>
        </p:nvSpPr>
        <p:spPr>
          <a:xfrm>
            <a:off x="6226772" y="720182"/>
            <a:ext cx="5965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musician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physicist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CNR-INO (Pisa)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Laser-plasma interaction for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E3F6EF8-5D48-9449-70D8-FEC1AEDB3BF2}"/>
              </a:ext>
            </a:extLst>
          </p:cNvPr>
          <p:cNvSpPr txBox="1"/>
          <p:nvPr/>
        </p:nvSpPr>
        <p:spPr>
          <a:xfrm>
            <a:off x="-28822" y="3252610"/>
            <a:ext cx="7262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Master </a:t>
            </a:r>
            <a:r>
              <a:rPr lang="it-IT" sz="2400" b="1" dirty="0" err="1"/>
              <a:t>thesis</a:t>
            </a:r>
            <a:r>
              <a:rPr lang="it-IT" sz="2400" i="1" dirty="0"/>
              <a:t>:</a:t>
            </a:r>
          </a:p>
          <a:p>
            <a:pPr algn="ctr"/>
            <a:r>
              <a:rPr lang="it-IT" sz="2400" i="1" dirty="0"/>
              <a:t> ‘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of an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injected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bunch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laser-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bubble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9175F04-A7EE-A810-7797-B6E11BBF35F2}"/>
              </a:ext>
            </a:extLst>
          </p:cNvPr>
          <p:cNvSpPr txBox="1"/>
          <p:nvPr/>
        </p:nvSpPr>
        <p:spPr>
          <a:xfrm>
            <a:off x="-28822" y="4593832"/>
            <a:ext cx="4082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electron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injected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Tailoring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downramp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preserve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B175F9C-5DF1-4DDA-6DB4-E1C5F9BDD84B}"/>
              </a:ext>
            </a:extLst>
          </p:cNvPr>
          <p:cNvGrpSpPr/>
          <p:nvPr/>
        </p:nvGrpSpPr>
        <p:grpSpPr>
          <a:xfrm>
            <a:off x="4188334" y="4493864"/>
            <a:ext cx="3623105" cy="2041759"/>
            <a:chOff x="6607565" y="3302180"/>
            <a:chExt cx="5337754" cy="2597416"/>
          </a:xfrm>
        </p:grpSpPr>
        <p:sp>
          <p:nvSpPr>
            <p:cNvPr id="11" name="Parallelogramma 10">
              <a:extLst>
                <a:ext uri="{FF2B5EF4-FFF2-40B4-BE49-F238E27FC236}">
                  <a16:creationId xmlns:a16="http://schemas.microsoft.com/office/drawing/2014/main" id="{F0C04F2B-E1AD-54BB-4F14-A389CF2D90FB}"/>
                </a:ext>
              </a:extLst>
            </p:cNvPr>
            <p:cNvSpPr/>
            <p:nvPr/>
          </p:nvSpPr>
          <p:spPr>
            <a:xfrm rot="5220652">
              <a:off x="7940745" y="4015650"/>
              <a:ext cx="2278595" cy="851655"/>
            </a:xfrm>
            <a:prstGeom prst="parallelogram">
              <a:avLst/>
            </a:prstGeom>
            <a:solidFill>
              <a:srgbClr val="A6A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Parallelogramma 11">
              <a:extLst>
                <a:ext uri="{FF2B5EF4-FFF2-40B4-BE49-F238E27FC236}">
                  <a16:creationId xmlns:a16="http://schemas.microsoft.com/office/drawing/2014/main" id="{56309CB7-1665-606E-5AC5-B4BF2F1D2468}"/>
                </a:ext>
              </a:extLst>
            </p:cNvPr>
            <p:cNvSpPr/>
            <p:nvPr/>
          </p:nvSpPr>
          <p:spPr>
            <a:xfrm rot="5220652">
              <a:off x="8991218" y="3973065"/>
              <a:ext cx="2410926" cy="1373778"/>
            </a:xfrm>
            <a:prstGeom prst="parallelogram">
              <a:avLst/>
            </a:prstGeom>
            <a:solidFill>
              <a:srgbClr val="A6A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Parallelogramma 12">
              <a:extLst>
                <a:ext uri="{FF2B5EF4-FFF2-40B4-BE49-F238E27FC236}">
                  <a16:creationId xmlns:a16="http://schemas.microsoft.com/office/drawing/2014/main" id="{3700AD85-592F-8797-BD8B-BA4CCF046838}"/>
                </a:ext>
              </a:extLst>
            </p:cNvPr>
            <p:cNvSpPr/>
            <p:nvPr/>
          </p:nvSpPr>
          <p:spPr>
            <a:xfrm rot="5220652">
              <a:off x="8396293" y="4294697"/>
              <a:ext cx="2162280" cy="411185"/>
            </a:xfrm>
            <a:prstGeom prst="parallelogram">
              <a:avLst/>
            </a:prstGeom>
            <a:solidFill>
              <a:srgbClr val="699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AF42E6D6-FF72-A20F-B9BA-0B12F85AD9D7}"/>
                </a:ext>
              </a:extLst>
            </p:cNvPr>
            <p:cNvGrpSpPr/>
            <p:nvPr/>
          </p:nvGrpSpPr>
          <p:grpSpPr>
            <a:xfrm>
              <a:off x="6607565" y="4226986"/>
              <a:ext cx="5337754" cy="1672610"/>
              <a:chOff x="5816140" y="1419930"/>
              <a:chExt cx="5957658" cy="1930903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FB509A29-7B2D-CB64-E882-42B62F501C91}"/>
                  </a:ext>
                </a:extLst>
              </p:cNvPr>
              <p:cNvSpPr/>
              <p:nvPr/>
            </p:nvSpPr>
            <p:spPr>
              <a:xfrm>
                <a:off x="5816140" y="1667544"/>
                <a:ext cx="1421467" cy="80318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FFB65509-9F33-6872-31A1-5B64FC973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7607" y="2084089"/>
                <a:ext cx="453619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5EB7E18C-0FCA-B8F8-2DF2-0D0CBD5DF31E}"/>
                  </a:ext>
                </a:extLst>
              </p:cNvPr>
              <p:cNvGrpSpPr/>
              <p:nvPr/>
            </p:nvGrpSpPr>
            <p:grpSpPr>
              <a:xfrm>
                <a:off x="7407424" y="1787323"/>
                <a:ext cx="3944983" cy="605839"/>
                <a:chOff x="6918960" y="1501246"/>
                <a:chExt cx="3944983" cy="605839"/>
              </a:xfrm>
            </p:grpSpPr>
            <p:sp>
              <p:nvSpPr>
                <p:cNvPr id="20" name="Figura a mano libera: forma 19">
                  <a:extLst>
                    <a:ext uri="{FF2B5EF4-FFF2-40B4-BE49-F238E27FC236}">
                      <a16:creationId xmlns:a16="http://schemas.microsoft.com/office/drawing/2014/main" id="{51E2FA04-C7B4-8F17-8A98-A9C48CBC5F5E}"/>
                    </a:ext>
                  </a:extLst>
                </p:cNvPr>
                <p:cNvSpPr/>
                <p:nvPr/>
              </p:nvSpPr>
              <p:spPr>
                <a:xfrm>
                  <a:off x="6918960" y="1501246"/>
                  <a:ext cx="3944983" cy="143744"/>
                </a:xfrm>
                <a:custGeom>
                  <a:avLst/>
                  <a:gdLst>
                    <a:gd name="connsiteX0" fmla="*/ 0 w 3944983"/>
                    <a:gd name="connsiteY0" fmla="*/ 13063 h 143744"/>
                    <a:gd name="connsiteX1" fmla="*/ 1998618 w 3944983"/>
                    <a:gd name="connsiteY1" fmla="*/ 143692 h 143744"/>
                    <a:gd name="connsiteX2" fmla="*/ 3944983 w 3944983"/>
                    <a:gd name="connsiteY2" fmla="*/ 0 h 143744"/>
                    <a:gd name="connsiteX3" fmla="*/ 3944983 w 3944983"/>
                    <a:gd name="connsiteY3" fmla="*/ 0 h 143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983" h="143744">
                      <a:moveTo>
                        <a:pt x="0" y="13063"/>
                      </a:moveTo>
                      <a:cubicBezTo>
                        <a:pt x="670560" y="79466"/>
                        <a:pt x="1341121" y="145869"/>
                        <a:pt x="1998618" y="143692"/>
                      </a:cubicBezTo>
                      <a:cubicBezTo>
                        <a:pt x="2656115" y="141515"/>
                        <a:pt x="3944983" y="0"/>
                        <a:pt x="3944983" y="0"/>
                      </a:cubicBezTo>
                      <a:lnTo>
                        <a:pt x="3944983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1" name="Figura a mano libera: forma 20">
                  <a:extLst>
                    <a:ext uri="{FF2B5EF4-FFF2-40B4-BE49-F238E27FC236}">
                      <a16:creationId xmlns:a16="http://schemas.microsoft.com/office/drawing/2014/main" id="{15AD0D9D-8E03-2756-FD1D-0A83A9EC835E}"/>
                    </a:ext>
                  </a:extLst>
                </p:cNvPr>
                <p:cNvSpPr/>
                <p:nvPr/>
              </p:nvSpPr>
              <p:spPr>
                <a:xfrm flipV="1">
                  <a:off x="6918960" y="1963341"/>
                  <a:ext cx="3944983" cy="143744"/>
                </a:xfrm>
                <a:custGeom>
                  <a:avLst/>
                  <a:gdLst>
                    <a:gd name="connsiteX0" fmla="*/ 0 w 3944983"/>
                    <a:gd name="connsiteY0" fmla="*/ 13063 h 143744"/>
                    <a:gd name="connsiteX1" fmla="*/ 1998618 w 3944983"/>
                    <a:gd name="connsiteY1" fmla="*/ 143692 h 143744"/>
                    <a:gd name="connsiteX2" fmla="*/ 3944983 w 3944983"/>
                    <a:gd name="connsiteY2" fmla="*/ 0 h 143744"/>
                    <a:gd name="connsiteX3" fmla="*/ 3944983 w 3944983"/>
                    <a:gd name="connsiteY3" fmla="*/ 0 h 143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4983" h="143744">
                      <a:moveTo>
                        <a:pt x="0" y="13063"/>
                      </a:moveTo>
                      <a:cubicBezTo>
                        <a:pt x="670560" y="79466"/>
                        <a:pt x="1341121" y="145869"/>
                        <a:pt x="1998618" y="143692"/>
                      </a:cubicBezTo>
                      <a:cubicBezTo>
                        <a:pt x="2656115" y="141515"/>
                        <a:pt x="3944983" y="0"/>
                        <a:pt x="3944983" y="0"/>
                      </a:cubicBezTo>
                      <a:lnTo>
                        <a:pt x="3944983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128258C5-9FAB-CA97-167D-BFB9ECCDA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3539" y="2756540"/>
                <a:ext cx="2967206" cy="5942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igura a mano libera: forma 18">
                <a:extLst>
                  <a:ext uri="{FF2B5EF4-FFF2-40B4-BE49-F238E27FC236}">
                    <a16:creationId xmlns:a16="http://schemas.microsoft.com/office/drawing/2014/main" id="{CBE3BE9D-AEBA-2A35-9F1A-B3F86AAAF145}"/>
                  </a:ext>
                </a:extLst>
              </p:cNvPr>
              <p:cNvSpPr/>
              <p:nvPr/>
            </p:nvSpPr>
            <p:spPr>
              <a:xfrm>
                <a:off x="8267701" y="1419930"/>
                <a:ext cx="485716" cy="664159"/>
              </a:xfrm>
              <a:custGeom>
                <a:avLst/>
                <a:gdLst>
                  <a:gd name="connsiteX0" fmla="*/ 19298 w 469295"/>
                  <a:gd name="connsiteY0" fmla="*/ 654139 h 667141"/>
                  <a:gd name="connsiteX1" fmla="*/ 85973 w 469295"/>
                  <a:gd name="connsiteY1" fmla="*/ 525551 h 667141"/>
                  <a:gd name="connsiteX2" fmla="*/ 162173 w 469295"/>
                  <a:gd name="connsiteY2" fmla="*/ 61208 h 667141"/>
                  <a:gd name="connsiteX3" fmla="*/ 274092 w 469295"/>
                  <a:gd name="connsiteY3" fmla="*/ 61208 h 667141"/>
                  <a:gd name="connsiteX4" fmla="*/ 340767 w 469295"/>
                  <a:gd name="connsiteY4" fmla="*/ 575558 h 667141"/>
                  <a:gd name="connsiteX5" fmla="*/ 457448 w 469295"/>
                  <a:gd name="connsiteY5" fmla="*/ 654139 h 667141"/>
                  <a:gd name="connsiteX6" fmla="*/ 19298 w 469295"/>
                  <a:gd name="connsiteY6" fmla="*/ 654139 h 66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295" h="667141">
                    <a:moveTo>
                      <a:pt x="19298" y="654139"/>
                    </a:moveTo>
                    <a:cubicBezTo>
                      <a:pt x="-42615" y="632708"/>
                      <a:pt x="62160" y="624373"/>
                      <a:pt x="85973" y="525551"/>
                    </a:cubicBezTo>
                    <a:cubicBezTo>
                      <a:pt x="109786" y="426729"/>
                      <a:pt x="130820" y="138598"/>
                      <a:pt x="162173" y="61208"/>
                    </a:cubicBezTo>
                    <a:cubicBezTo>
                      <a:pt x="193526" y="-16183"/>
                      <a:pt x="244326" y="-24517"/>
                      <a:pt x="274092" y="61208"/>
                    </a:cubicBezTo>
                    <a:cubicBezTo>
                      <a:pt x="303858" y="146933"/>
                      <a:pt x="310208" y="476736"/>
                      <a:pt x="340767" y="575558"/>
                    </a:cubicBezTo>
                    <a:cubicBezTo>
                      <a:pt x="371326" y="674380"/>
                      <a:pt x="510232" y="641439"/>
                      <a:pt x="457448" y="654139"/>
                    </a:cubicBezTo>
                    <a:cubicBezTo>
                      <a:pt x="404664" y="666839"/>
                      <a:pt x="81211" y="675570"/>
                      <a:pt x="19298" y="65413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5A00799B-786C-D237-05E2-7C34C3E0184B}"/>
              </a:ext>
            </a:extLst>
          </p:cNvPr>
          <p:cNvSpPr/>
          <p:nvPr/>
        </p:nvSpPr>
        <p:spPr>
          <a:xfrm>
            <a:off x="0" y="6669235"/>
            <a:ext cx="12192000" cy="203606"/>
          </a:xfrm>
          <a:prstGeom prst="rect">
            <a:avLst/>
          </a:prstGeom>
          <a:solidFill>
            <a:srgbClr val="B43F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International School of </a:t>
            </a:r>
            <a:r>
              <a:rPr lang="it-IT" sz="1400" dirty="0" err="1"/>
              <a:t>Particle</a:t>
            </a:r>
            <a:r>
              <a:rPr lang="it-IT" sz="1400" dirty="0"/>
              <a:t> Accelerators – Erice2023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81D0D5F-D718-90DD-59B3-0FC2F4F2A4F8}"/>
              </a:ext>
            </a:extLst>
          </p:cNvPr>
          <p:cNvSpPr txBox="1"/>
          <p:nvPr/>
        </p:nvSpPr>
        <p:spPr>
          <a:xfrm>
            <a:off x="10777713" y="6617149"/>
            <a:ext cx="271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Federico Avella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AFD5998-045B-7119-EF3C-AA42AF84BEDB}"/>
              </a:ext>
            </a:extLst>
          </p:cNvPr>
          <p:cNvSpPr txBox="1"/>
          <p:nvPr/>
        </p:nvSpPr>
        <p:spPr>
          <a:xfrm>
            <a:off x="0" y="6633473"/>
            <a:ext cx="106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27/07/2023</a:t>
            </a:r>
          </a:p>
        </p:txBody>
      </p:sp>
      <p:pic>
        <p:nvPicPr>
          <p:cNvPr id="55" name="Immagine 54" descr="Immagine che contiene cerchio, Carattere, Elementi grafici, logo&#10;&#10;Descrizione generata automaticamente">
            <a:extLst>
              <a:ext uri="{FF2B5EF4-FFF2-40B4-BE49-F238E27FC236}">
                <a16:creationId xmlns:a16="http://schemas.microsoft.com/office/drawing/2014/main" id="{0F6A2411-8C16-BCB6-8114-C6C3C30B5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" y="0"/>
            <a:ext cx="897963" cy="577689"/>
          </a:xfrm>
          <a:prstGeom prst="rect">
            <a:avLst/>
          </a:prstGeom>
        </p:spPr>
      </p:pic>
      <p:pic>
        <p:nvPicPr>
          <p:cNvPr id="57" name="Immagine 5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CF182107-3E04-2744-D959-C221E00E7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37" y="22942"/>
            <a:ext cx="2343263" cy="5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4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BEECF80A-B948-9FFC-94A3-531B1B7A744B}"/>
              </a:ext>
            </a:extLst>
          </p:cNvPr>
          <p:cNvGrpSpPr/>
          <p:nvPr/>
        </p:nvGrpSpPr>
        <p:grpSpPr>
          <a:xfrm>
            <a:off x="4067272" y="3936781"/>
            <a:ext cx="4220980" cy="2660730"/>
            <a:chOff x="7086601" y="1018198"/>
            <a:chExt cx="4852250" cy="485225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ADA6555-6E27-32D9-2DA9-6862119E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1" y="1018198"/>
              <a:ext cx="4852250" cy="4852250"/>
            </a:xfrm>
            <a:prstGeom prst="rect">
              <a:avLst/>
            </a:prstGeom>
          </p:spPr>
        </p:pic>
        <p:sp>
          <p:nvSpPr>
            <p:cNvPr id="7" name="Freccia in giù 6">
              <a:extLst>
                <a:ext uri="{FF2B5EF4-FFF2-40B4-BE49-F238E27FC236}">
                  <a16:creationId xmlns:a16="http://schemas.microsoft.com/office/drawing/2014/main" id="{FE87F0E6-D5F5-0D7B-BF2B-7251E8CB10CD}"/>
                </a:ext>
              </a:extLst>
            </p:cNvPr>
            <p:cNvSpPr/>
            <p:nvPr/>
          </p:nvSpPr>
          <p:spPr>
            <a:xfrm>
              <a:off x="9462128" y="3869066"/>
              <a:ext cx="177655" cy="30044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8" name="Freccia in giù 7">
              <a:extLst>
                <a:ext uri="{FF2B5EF4-FFF2-40B4-BE49-F238E27FC236}">
                  <a16:creationId xmlns:a16="http://schemas.microsoft.com/office/drawing/2014/main" id="{EF9CCD90-1611-5AC6-0564-A8C9E23D14BF}"/>
                </a:ext>
              </a:extLst>
            </p:cNvPr>
            <p:cNvSpPr/>
            <p:nvPr/>
          </p:nvSpPr>
          <p:spPr>
            <a:xfrm rot="10800000">
              <a:off x="9462128" y="1910074"/>
              <a:ext cx="177655" cy="30044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9" name="Freccia a destra 8">
              <a:extLst>
                <a:ext uri="{FF2B5EF4-FFF2-40B4-BE49-F238E27FC236}">
                  <a16:creationId xmlns:a16="http://schemas.microsoft.com/office/drawing/2014/main" id="{C0189483-6824-45B1-1BF7-F265A74679AB}"/>
                </a:ext>
              </a:extLst>
            </p:cNvPr>
            <p:cNvSpPr/>
            <p:nvPr/>
          </p:nvSpPr>
          <p:spPr>
            <a:xfrm>
              <a:off x="9940834" y="2914686"/>
              <a:ext cx="391886" cy="216602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94838B0C-46F4-3E39-D133-DA70C757C23B}"/>
              </a:ext>
            </a:extLst>
          </p:cNvPr>
          <p:cNvGrpSpPr/>
          <p:nvPr/>
        </p:nvGrpSpPr>
        <p:grpSpPr>
          <a:xfrm>
            <a:off x="209605" y="4352136"/>
            <a:ext cx="3399412" cy="2104637"/>
            <a:chOff x="383347" y="4423457"/>
            <a:chExt cx="3399412" cy="210463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916B132-AF02-F6A6-9303-3BCB30C7F04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424974" y="4423457"/>
              <a:ext cx="2829547" cy="34801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02EC744-0D30-A888-BAE6-2B378020F62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3435">
              <a:off x="383347" y="5384301"/>
              <a:ext cx="1459100" cy="114379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DC32DD4E-55EB-82FC-82F2-ABF08C6398D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6945">
              <a:off x="1777443" y="5155672"/>
              <a:ext cx="2005316" cy="81065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29" name="Immagine 28" descr="Immagine che contiene laser, Danza, interno, verde&#10;&#10;Descrizione generata automaticamente">
            <a:extLst>
              <a:ext uri="{FF2B5EF4-FFF2-40B4-BE49-F238E27FC236}">
                <a16:creationId xmlns:a16="http://schemas.microsoft.com/office/drawing/2014/main" id="{8D8BF385-AE2D-7C4A-7601-2829F561D9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345">
            <a:off x="8666519" y="1379180"/>
            <a:ext cx="2767718" cy="1812701"/>
          </a:xfrm>
          <a:prstGeom prst="rect">
            <a:avLst/>
          </a:prstGeom>
        </p:spPr>
      </p:pic>
      <p:pic>
        <p:nvPicPr>
          <p:cNvPr id="31" name="Immagine 30" descr="Immagine che contiene testo, calligrafia, bianco e nero, Carattere&#10;&#10;Descrizione generata automaticamente">
            <a:extLst>
              <a:ext uri="{FF2B5EF4-FFF2-40B4-BE49-F238E27FC236}">
                <a16:creationId xmlns:a16="http://schemas.microsoft.com/office/drawing/2014/main" id="{2FFF409C-EA3A-D591-FF19-0731C19BEE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080">
            <a:off x="198733" y="1424099"/>
            <a:ext cx="2856240" cy="1689215"/>
          </a:xfrm>
          <a:prstGeom prst="rect">
            <a:avLst/>
          </a:prstGeom>
        </p:spPr>
      </p:pic>
      <p:pic>
        <p:nvPicPr>
          <p:cNvPr id="33" name="Immagine 32" descr="Immagine che contiene testo, arredo, cartone animato, computer&#10;&#10;Descrizione generata automaticamente">
            <a:extLst>
              <a:ext uri="{FF2B5EF4-FFF2-40B4-BE49-F238E27FC236}">
                <a16:creationId xmlns:a16="http://schemas.microsoft.com/office/drawing/2014/main" id="{D0C6DC85-611A-7788-1994-F1C565665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99" y="716181"/>
            <a:ext cx="2679862" cy="2820322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A52546A2-3C58-60E8-23BF-109A47B878B0}"/>
              </a:ext>
            </a:extLst>
          </p:cNvPr>
          <p:cNvSpPr/>
          <p:nvPr/>
        </p:nvSpPr>
        <p:spPr>
          <a:xfrm>
            <a:off x="0" y="0"/>
            <a:ext cx="12192000" cy="6006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dirty="0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3600" dirty="0" err="1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it-IT" sz="3600" dirty="0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way: </a:t>
            </a:r>
            <a:r>
              <a:rPr lang="it-IT" sz="3600" dirty="0" err="1">
                <a:solidFill>
                  <a:srgbClr val="606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it-IT" sz="3600" dirty="0">
              <a:solidFill>
                <a:srgbClr val="606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A9D4A9C7-5657-364F-28EF-77BDCF2306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00" y="4423457"/>
            <a:ext cx="1413961" cy="57746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08069779-6439-D7EF-C8E9-C42EFFA2F9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16" y="5382171"/>
            <a:ext cx="1521655" cy="1051882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F73AF57-C4DD-94DC-4E91-CA0ADC118DBB}"/>
              </a:ext>
            </a:extLst>
          </p:cNvPr>
          <p:cNvSpPr txBox="1"/>
          <p:nvPr/>
        </p:nvSpPr>
        <p:spPr>
          <a:xfrm>
            <a:off x="9563099" y="3938524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Ti:Sapphire</a:t>
            </a:r>
            <a:endParaRPr lang="it-IT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reccia bidirezionale orizzontale 54">
            <a:extLst>
              <a:ext uri="{FF2B5EF4-FFF2-40B4-BE49-F238E27FC236}">
                <a16:creationId xmlns:a16="http://schemas.microsoft.com/office/drawing/2014/main" id="{5829CE1D-C481-4E59-9E9F-8D6A6F3E4F4D}"/>
              </a:ext>
            </a:extLst>
          </p:cNvPr>
          <p:cNvSpPr/>
          <p:nvPr/>
        </p:nvSpPr>
        <p:spPr>
          <a:xfrm>
            <a:off x="3062278" y="1767626"/>
            <a:ext cx="1386803" cy="388433"/>
          </a:xfrm>
          <a:prstGeom prst="leftRightArrow">
            <a:avLst/>
          </a:prstGeom>
          <a:solidFill>
            <a:srgbClr val="C0000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bidirezionale orizzontale 55">
            <a:extLst>
              <a:ext uri="{FF2B5EF4-FFF2-40B4-BE49-F238E27FC236}">
                <a16:creationId xmlns:a16="http://schemas.microsoft.com/office/drawing/2014/main" id="{B1626DA1-3BAB-2D30-2B9B-D8EE379FF823}"/>
              </a:ext>
            </a:extLst>
          </p:cNvPr>
          <p:cNvSpPr/>
          <p:nvPr/>
        </p:nvSpPr>
        <p:spPr>
          <a:xfrm>
            <a:off x="7289457" y="1744828"/>
            <a:ext cx="1386803" cy="388433"/>
          </a:xfrm>
          <a:prstGeom prst="leftRightArrow">
            <a:avLst/>
          </a:prstGeom>
          <a:solidFill>
            <a:srgbClr val="C0000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20C11C0-F40D-4173-D727-A62DDE5F08C6}"/>
              </a:ext>
            </a:extLst>
          </p:cNvPr>
          <p:cNvSpPr txBox="1"/>
          <p:nvPr/>
        </p:nvSpPr>
        <p:spPr>
          <a:xfrm>
            <a:off x="27771" y="712477"/>
            <a:ext cx="30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‘Work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296E3532-E504-C6E7-D1F8-E3A4F84A0627}"/>
              </a:ext>
            </a:extLst>
          </p:cNvPr>
          <p:cNvSpPr txBox="1"/>
          <p:nvPr/>
        </p:nvSpPr>
        <p:spPr>
          <a:xfrm>
            <a:off x="8979956" y="673383"/>
            <a:ext cx="30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072A3DD-769F-70B6-E97C-F185CD391933}"/>
              </a:ext>
            </a:extLst>
          </p:cNvPr>
          <p:cNvSpPr txBox="1"/>
          <p:nvPr/>
        </p:nvSpPr>
        <p:spPr>
          <a:xfrm>
            <a:off x="4498299" y="3489900"/>
            <a:ext cx="267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Musician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61" name="Freccia a destra 60">
            <a:extLst>
              <a:ext uri="{FF2B5EF4-FFF2-40B4-BE49-F238E27FC236}">
                <a16:creationId xmlns:a16="http://schemas.microsoft.com/office/drawing/2014/main" id="{67DE1ACD-FB1C-18A7-0132-BB588EFD3059}"/>
              </a:ext>
            </a:extLst>
          </p:cNvPr>
          <p:cNvSpPr/>
          <p:nvPr/>
        </p:nvSpPr>
        <p:spPr>
          <a:xfrm>
            <a:off x="3225937" y="4878537"/>
            <a:ext cx="841336" cy="303152"/>
          </a:xfrm>
          <a:prstGeom prst="rightArrow">
            <a:avLst/>
          </a:prstGeom>
          <a:solidFill>
            <a:srgbClr val="606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a destra 61">
            <a:extLst>
              <a:ext uri="{FF2B5EF4-FFF2-40B4-BE49-F238E27FC236}">
                <a16:creationId xmlns:a16="http://schemas.microsoft.com/office/drawing/2014/main" id="{94209699-A8F6-BF44-597F-4AE5D043C403}"/>
              </a:ext>
            </a:extLst>
          </p:cNvPr>
          <p:cNvSpPr/>
          <p:nvPr/>
        </p:nvSpPr>
        <p:spPr>
          <a:xfrm rot="10800000">
            <a:off x="8288252" y="4901420"/>
            <a:ext cx="821403" cy="303152"/>
          </a:xfrm>
          <a:prstGeom prst="rightArrow">
            <a:avLst/>
          </a:prstGeom>
          <a:solidFill>
            <a:srgbClr val="606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DF11ED66-B3CA-DBBE-F9B1-82E2F1F1CF1F}"/>
              </a:ext>
            </a:extLst>
          </p:cNvPr>
          <p:cNvSpPr/>
          <p:nvPr/>
        </p:nvSpPr>
        <p:spPr>
          <a:xfrm>
            <a:off x="0" y="6669235"/>
            <a:ext cx="12192000" cy="203606"/>
          </a:xfrm>
          <a:prstGeom prst="rect">
            <a:avLst/>
          </a:prstGeom>
          <a:solidFill>
            <a:srgbClr val="B43F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International School of </a:t>
            </a:r>
            <a:r>
              <a:rPr lang="it-IT" sz="1400" dirty="0" err="1"/>
              <a:t>Particle</a:t>
            </a:r>
            <a:r>
              <a:rPr lang="it-IT" sz="1400" dirty="0"/>
              <a:t> Accelerators – Erice2023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283BFD42-3540-D3D8-A53F-9499E8787BA7}"/>
              </a:ext>
            </a:extLst>
          </p:cNvPr>
          <p:cNvSpPr txBox="1"/>
          <p:nvPr/>
        </p:nvSpPr>
        <p:spPr>
          <a:xfrm>
            <a:off x="10777713" y="6617149"/>
            <a:ext cx="271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Federico Avella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F0BF94B3-7631-B252-62C6-81E0B1165ADA}"/>
              </a:ext>
            </a:extLst>
          </p:cNvPr>
          <p:cNvSpPr txBox="1"/>
          <p:nvPr/>
        </p:nvSpPr>
        <p:spPr>
          <a:xfrm>
            <a:off x="0" y="6633473"/>
            <a:ext cx="106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27/07/2023</a:t>
            </a:r>
          </a:p>
        </p:txBody>
      </p:sp>
    </p:spTree>
    <p:extLst>
      <p:ext uri="{BB962C8B-B14F-4D97-AF65-F5344CB8AC3E}">
        <p14:creationId xmlns:p14="http://schemas.microsoft.com/office/powerpoint/2010/main" val="395003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6B9861F-8986-4698-A966-6B83B3830990}"/>
              </a:ext>
            </a:extLst>
          </p:cNvPr>
          <p:cNvSpPr/>
          <p:nvPr/>
        </p:nvSpPr>
        <p:spPr>
          <a:xfrm>
            <a:off x="0" y="0"/>
            <a:ext cx="12191999" cy="961399"/>
          </a:xfrm>
          <a:prstGeom prst="rect">
            <a:avLst/>
          </a:prstGeom>
          <a:gradFill>
            <a:gsLst>
              <a:gs pos="0">
                <a:schemeClr val="accent1"/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4B3E83B9-222A-4520-83DF-65CC433D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39" y="126342"/>
            <a:ext cx="11238346" cy="836339"/>
          </a:xfrm>
        </p:spPr>
        <p:txBody>
          <a:bodyPr rtlCol="0" anchor="t"/>
          <a:lstStyle/>
          <a:p>
            <a:pPr rtl="0"/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Stefano Sorti</a:t>
            </a:r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FC983FB1-C97B-41D3-9FB3-3965A27A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dirty="0">
                <a:latin typeface="Corbel Light" panose="020B0303020204020204" pitchFamily="34" charset="0"/>
              </a:rPr>
              <a:t>27/07/2023</a:t>
            </a:r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B6B03491-29ED-44F3-91B1-95FE8D2D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>
                <a:latin typeface="Corbel Light" panose="020B0303020204020204" pitchFamily="34" charset="0"/>
              </a:rPr>
              <a:t>Students </a:t>
            </a:r>
            <a:r>
              <a:rPr lang="it-IT" dirty="0" err="1">
                <a:latin typeface="Corbel Light" panose="020B0303020204020204" pitchFamily="34" charset="0"/>
              </a:rPr>
              <a:t>presentation</a:t>
            </a:r>
            <a:endParaRPr lang="it-IT" dirty="0">
              <a:latin typeface="Corbel Light" panose="020B0303020204020204" pitchFamily="34" charset="0"/>
            </a:endParaRPr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E8C61C62-3469-4549-83A6-FB9E93FF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A5D71E-5CDF-4C93-8A75-5B916FDC5BEA}" type="slidenum">
              <a:rPr lang="it-IT" smtClean="0"/>
              <a:pPr rtl="0"/>
              <a:t>8</a:t>
            </a:fld>
            <a:endParaRPr lang="it-IT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E17FA55F-C7EA-4BF4-8024-B7D78BD788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0741" y="3271982"/>
            <a:ext cx="4727276" cy="2920401"/>
          </a:xfrm>
        </p:spPr>
        <p:txBody>
          <a:bodyPr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orbel" panose="020B0503020204020204" pitchFamily="34" charset="0"/>
              </a:rPr>
              <a:t>Ph.D. in Mechanical Engineering 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 err="1">
                <a:latin typeface="Corbel" panose="020B0503020204020204" pitchFamily="34" charset="0"/>
              </a:rPr>
              <a:t>Politecnico</a:t>
            </a:r>
            <a:r>
              <a:rPr lang="en-GB" dirty="0">
                <a:latin typeface="Corbel" panose="020B0503020204020204" pitchFamily="34" charset="0"/>
              </a:rPr>
              <a:t> di Milano / CERN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3 years DOCT at TE/MSC/MM (now TM)</a:t>
            </a:r>
            <a:br>
              <a:rPr lang="en-GB" sz="1600" dirty="0"/>
            </a:br>
            <a:r>
              <a:rPr lang="en-GB" sz="1600" dirty="0">
                <a:latin typeface="Corbel Light" panose="020B0303020204020204" pitchFamily="34" charset="0"/>
              </a:rPr>
              <a:t>Thesis: Dynamic characterization of normal-conducting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orbel" panose="020B0503020204020204" pitchFamily="34" charset="0"/>
              </a:rPr>
              <a:t>M.Sc. in Mechanical Engineering </a:t>
            </a:r>
            <a:br>
              <a:rPr lang="en-GB" b="1" dirty="0">
                <a:latin typeface="Corbel" panose="020B0503020204020204" pitchFamily="34" charset="0"/>
              </a:rPr>
            </a:br>
            <a:r>
              <a:rPr lang="en-GB" dirty="0" err="1">
                <a:latin typeface="Corbel" panose="020B0503020204020204" pitchFamily="34" charset="0"/>
              </a:rPr>
              <a:t>Politecnico</a:t>
            </a:r>
            <a:r>
              <a:rPr lang="en-GB" dirty="0">
                <a:latin typeface="Corbel" panose="020B0503020204020204" pitchFamily="34" charset="0"/>
              </a:rPr>
              <a:t> di Milano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Specialization in mechatronics and robotics</a:t>
            </a:r>
            <a:br>
              <a:rPr lang="en-GB" sz="1600" dirty="0"/>
            </a:br>
            <a:r>
              <a:rPr lang="en-GB" sz="1600" dirty="0">
                <a:latin typeface="Corbel Light" panose="020B0303020204020204" pitchFamily="34" charset="0"/>
              </a:rPr>
              <a:t>Thesis: Model and control of high-gap active magnetic levitation bearings.</a:t>
            </a:r>
          </a:p>
          <a:p>
            <a:endParaRPr lang="en-US" sz="1600" dirty="0">
              <a:latin typeface="Montserrat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183D9-B634-4932-A512-B651FA3F2036}"/>
              </a:ext>
            </a:extLst>
          </p:cNvPr>
          <p:cNvCxnSpPr/>
          <p:nvPr/>
        </p:nvCxnSpPr>
        <p:spPr>
          <a:xfrm flipV="1">
            <a:off x="1" y="6469510"/>
            <a:ext cx="12191999" cy="192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wearing glasses&#10;&#10;Description automatically generated">
            <a:extLst>
              <a:ext uri="{FF2B5EF4-FFF2-40B4-BE49-F238E27FC236}">
                <a16:creationId xmlns:a16="http://schemas.microsoft.com/office/drawing/2014/main" id="{302F7BC7-37B3-4012-A3D6-D52B26DE5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90" y="1903050"/>
            <a:ext cx="1974663" cy="292040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5" name="Segnaposto contenuto 16">
            <a:extLst>
              <a:ext uri="{FF2B5EF4-FFF2-40B4-BE49-F238E27FC236}">
                <a16:creationId xmlns:a16="http://schemas.microsoft.com/office/drawing/2014/main" id="{21CFC9BA-1684-4524-AB48-0BFFF87DE0AA}"/>
              </a:ext>
            </a:extLst>
          </p:cNvPr>
          <p:cNvSpPr txBox="1">
            <a:spLocks/>
          </p:cNvSpPr>
          <p:nvPr/>
        </p:nvSpPr>
        <p:spPr>
          <a:xfrm>
            <a:off x="2660740" y="1540530"/>
            <a:ext cx="4537495" cy="151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Corbel" panose="020B0503020204020204" pitchFamily="34" charset="0"/>
              </a:rPr>
              <a:t>RTDa</a:t>
            </a:r>
            <a:r>
              <a:rPr lang="en-GB" b="1" dirty="0">
                <a:latin typeface="Corbel" panose="020B0503020204020204" pitchFamily="34" charset="0"/>
              </a:rPr>
              <a:t> (researcher), Physics Department 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sz="1600" dirty="0" err="1">
                <a:latin typeface="Corbel" panose="020B0503020204020204" pitchFamily="34" charset="0"/>
              </a:rPr>
              <a:t>Università</a:t>
            </a:r>
            <a:r>
              <a:rPr lang="en-GB" sz="1600" dirty="0">
                <a:latin typeface="Corbel" panose="020B0503020204020204" pitchFamily="34" charset="0"/>
              </a:rPr>
              <a:t> </a:t>
            </a:r>
            <a:r>
              <a:rPr lang="en-GB" sz="1600" dirty="0" err="1">
                <a:latin typeface="Corbel" panose="020B0503020204020204" pitchFamily="34" charset="0"/>
              </a:rPr>
              <a:t>degli</a:t>
            </a:r>
            <a:r>
              <a:rPr lang="en-GB" sz="1600" dirty="0">
                <a:latin typeface="Corbel" panose="020B0503020204020204" pitchFamily="34" charset="0"/>
              </a:rPr>
              <a:t> </a:t>
            </a:r>
            <a:r>
              <a:rPr lang="en-GB" sz="1600" dirty="0" err="1">
                <a:latin typeface="Corbel" panose="020B0503020204020204" pitchFamily="34" charset="0"/>
              </a:rPr>
              <a:t>Studi</a:t>
            </a:r>
            <a:r>
              <a:rPr lang="en-GB" sz="1600" dirty="0">
                <a:latin typeface="Corbel" panose="020B0503020204020204" pitchFamily="34" charset="0"/>
              </a:rPr>
              <a:t> di Milano</a:t>
            </a:r>
            <a:br>
              <a:rPr lang="en-GB" sz="1600" dirty="0">
                <a:latin typeface="Corbel" panose="020B0503020204020204" pitchFamily="34" charset="0"/>
              </a:rPr>
            </a:br>
            <a:r>
              <a:rPr lang="en-GB" sz="1600" dirty="0">
                <a:latin typeface="Corbel Light" panose="020B0303020204020204" pitchFamily="34" charset="0"/>
              </a:rPr>
              <a:t>PNRR_IRIS project, WP9:  Energy Saving HTS Magnets for Sustainable Accelerators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27" name="Segnaposto contenuto 16">
            <a:extLst>
              <a:ext uri="{FF2B5EF4-FFF2-40B4-BE49-F238E27FC236}">
                <a16:creationId xmlns:a16="http://schemas.microsoft.com/office/drawing/2014/main" id="{7FBB3CAF-4F4A-4EAB-9FE9-CCE94FD66929}"/>
              </a:ext>
            </a:extLst>
          </p:cNvPr>
          <p:cNvSpPr txBox="1">
            <a:spLocks/>
          </p:cNvSpPr>
          <p:nvPr/>
        </p:nvSpPr>
        <p:spPr>
          <a:xfrm>
            <a:off x="2660740" y="1232392"/>
            <a:ext cx="5495027" cy="37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Corbel" panose="020B0503020204020204" pitchFamily="34" charset="0"/>
              </a:rPr>
              <a:t>CURRENT POSITION: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29" name="Segnaposto contenuto 16">
            <a:extLst>
              <a:ext uri="{FF2B5EF4-FFF2-40B4-BE49-F238E27FC236}">
                <a16:creationId xmlns:a16="http://schemas.microsoft.com/office/drawing/2014/main" id="{D3BC0AC6-FEF7-4415-9CFD-A30A59D885F9}"/>
              </a:ext>
            </a:extLst>
          </p:cNvPr>
          <p:cNvSpPr txBox="1">
            <a:spLocks/>
          </p:cNvSpPr>
          <p:nvPr/>
        </p:nvSpPr>
        <p:spPr>
          <a:xfrm>
            <a:off x="2660739" y="2861569"/>
            <a:ext cx="5495027" cy="37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Corbel" panose="020B0503020204020204" pitchFamily="34" charset="0"/>
              </a:rPr>
              <a:t>EDUCATION:</a:t>
            </a:r>
            <a:endParaRPr lang="en-US" b="1" dirty="0">
              <a:latin typeface="Corbel" panose="020B05030202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DBF21-3D67-4B19-B1CB-CA23D5EF197D}"/>
              </a:ext>
            </a:extLst>
          </p:cNvPr>
          <p:cNvGrpSpPr/>
          <p:nvPr/>
        </p:nvGrpSpPr>
        <p:grpSpPr>
          <a:xfrm>
            <a:off x="7958159" y="2621424"/>
            <a:ext cx="3951551" cy="1894480"/>
            <a:chOff x="7719204" y="4230518"/>
            <a:chExt cx="4401559" cy="21102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88E20F3-7D95-448F-B7B2-DA7990D8AE3C}"/>
                </a:ext>
              </a:extLst>
            </p:cNvPr>
            <p:cNvGrpSpPr/>
            <p:nvPr/>
          </p:nvGrpSpPr>
          <p:grpSpPr>
            <a:xfrm>
              <a:off x="7719204" y="4415140"/>
              <a:ext cx="4393720" cy="1925605"/>
              <a:chOff x="335280" y="2803021"/>
              <a:chExt cx="6902521" cy="3025120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7F7288B8-B3C6-4B0D-9DE5-49A8218D2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5280" y="2803021"/>
                <a:ext cx="2868380" cy="2868380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F72E39D4-1AA9-41BA-B2BE-51792E28DC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09709" y="2920901"/>
                <a:ext cx="4528092" cy="290724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9AC035-BE83-4D12-92AF-ED41AC104D09}"/>
                </a:ext>
              </a:extLst>
            </p:cNvPr>
            <p:cNvSpPr txBox="1"/>
            <p:nvPr/>
          </p:nvSpPr>
          <p:spPr>
            <a:xfrm>
              <a:off x="7719205" y="4230518"/>
              <a:ext cx="4401558" cy="308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GB" sz="12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ddy</a:t>
              </a:r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-currents model for ELENA corrector dipole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6B45DD-4EDC-4C38-85F9-387D43E79CA2}"/>
              </a:ext>
            </a:extLst>
          </p:cNvPr>
          <p:cNvGrpSpPr/>
          <p:nvPr/>
        </p:nvGrpSpPr>
        <p:grpSpPr>
          <a:xfrm>
            <a:off x="7870309" y="4681859"/>
            <a:ext cx="4209689" cy="1648315"/>
            <a:chOff x="7522306" y="4507421"/>
            <a:chExt cx="4678200" cy="18317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1F39C1-1663-4F22-AAAB-5E8E5EE1544A}"/>
                </a:ext>
              </a:extLst>
            </p:cNvPr>
            <p:cNvGrpSpPr/>
            <p:nvPr/>
          </p:nvGrpSpPr>
          <p:grpSpPr>
            <a:xfrm>
              <a:off x="7627754" y="4830454"/>
              <a:ext cx="4473759" cy="1508729"/>
              <a:chOff x="7616161" y="4802669"/>
              <a:chExt cx="4473759" cy="1508729"/>
            </a:xfrm>
          </p:grpSpPr>
          <p:pic>
            <p:nvPicPr>
              <p:cNvPr id="35" name="Immagine 14">
                <a:extLst>
                  <a:ext uri="{FF2B5EF4-FFF2-40B4-BE49-F238E27FC236}">
                    <a16:creationId xmlns:a16="http://schemas.microsoft.com/office/drawing/2014/main" id="{8491ECBB-CE91-4B48-A7B5-B9513EA5B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85913" y="4886962"/>
                <a:ext cx="1804007" cy="142443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77DCFD1-23D6-4173-9B66-0F5FC4743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6161" y="4802669"/>
                <a:ext cx="2555605" cy="1508729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5DDBD2-580A-437A-81DD-D9C4D0E2F6E3}"/>
                </a:ext>
              </a:extLst>
            </p:cNvPr>
            <p:cNvSpPr txBox="1"/>
            <p:nvPr/>
          </p:nvSpPr>
          <p:spPr>
            <a:xfrm>
              <a:off x="7522306" y="4507421"/>
              <a:ext cx="4678200" cy="307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Multi-</a:t>
              </a:r>
              <a:r>
                <a:rPr lang="en-GB" sz="12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dofs</a:t>
              </a:r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control logics and experimental set-up for HG-AMB</a:t>
              </a:r>
            </a:p>
          </p:txBody>
        </p:sp>
      </p:grpSp>
      <p:pic>
        <p:nvPicPr>
          <p:cNvPr id="1026" name="Picture 2" descr="DEuTraDiS – Università degli Studi di Milano – Italy">
            <a:extLst>
              <a:ext uri="{FF2B5EF4-FFF2-40B4-BE49-F238E27FC236}">
                <a16:creationId xmlns:a16="http://schemas.microsoft.com/office/drawing/2014/main" id="{8F3F1C27-439D-43F1-A07A-089912808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3490" y="1303300"/>
            <a:ext cx="973053" cy="9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A black background with blue text and blue circle&#10;&#10;Description automatically generated">
            <a:extLst>
              <a:ext uri="{FF2B5EF4-FFF2-40B4-BE49-F238E27FC236}">
                <a16:creationId xmlns:a16="http://schemas.microsoft.com/office/drawing/2014/main" id="{6157613F-D7F1-401E-AF5F-9EC857B3E3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18" y="1117242"/>
            <a:ext cx="2315264" cy="132734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A7636FC-A9A9-4929-B455-E9BBA0E9600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743" y="1237032"/>
            <a:ext cx="1205301" cy="10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7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827606-0B6F-498F-92C4-4400D2EB4C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260217" y="1054418"/>
            <a:ext cx="1980119" cy="273031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B9861F-8986-4698-A966-6B83B3830990}"/>
              </a:ext>
            </a:extLst>
          </p:cNvPr>
          <p:cNvSpPr/>
          <p:nvPr/>
        </p:nvSpPr>
        <p:spPr>
          <a:xfrm>
            <a:off x="0" y="0"/>
            <a:ext cx="12191999" cy="961399"/>
          </a:xfrm>
          <a:prstGeom prst="rect">
            <a:avLst/>
          </a:prstGeom>
          <a:gradFill>
            <a:gsLst>
              <a:gs pos="0">
                <a:schemeClr val="accent1"/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4B3E83B9-222A-4520-83DF-65CC433D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39" y="126342"/>
            <a:ext cx="11238346" cy="836339"/>
          </a:xfrm>
        </p:spPr>
        <p:txBody>
          <a:bodyPr rtlCol="0" anchor="t"/>
          <a:lstStyle/>
          <a:p>
            <a:pPr rtl="0"/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Stefano Sorti</a:t>
            </a:r>
          </a:p>
        </p:txBody>
      </p:sp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FC983FB1-C97B-41D3-9FB3-3965A27A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dirty="0">
                <a:latin typeface="Corbel Light" panose="020B0303020204020204" pitchFamily="34" charset="0"/>
              </a:rPr>
              <a:t>27/07/2023</a:t>
            </a:r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B6B03491-29ED-44F3-91B1-95FE8D2D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>
                <a:latin typeface="Corbel Light" panose="020B0303020204020204" pitchFamily="34" charset="0"/>
              </a:rPr>
              <a:t>Students </a:t>
            </a:r>
            <a:r>
              <a:rPr lang="it-IT" dirty="0" err="1">
                <a:latin typeface="Corbel Light" panose="020B0303020204020204" pitchFamily="34" charset="0"/>
              </a:rPr>
              <a:t>presentation</a:t>
            </a:r>
            <a:endParaRPr lang="it-IT" dirty="0">
              <a:latin typeface="Corbel Light" panose="020B0303020204020204" pitchFamily="34" charset="0"/>
            </a:endParaRPr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E8C61C62-3469-4549-83A6-FB9E93FF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A5D71E-5CDF-4C93-8A75-5B916FDC5BEA}" type="slidenum">
              <a:rPr lang="it-IT" smtClean="0"/>
              <a:pPr rtl="0"/>
              <a:t>9</a:t>
            </a:fld>
            <a:endParaRPr lang="it-IT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E17FA55F-C7EA-4BF4-8024-B7D78BD788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405" y="4650433"/>
            <a:ext cx="5776820" cy="1541949"/>
          </a:xfrm>
        </p:spPr>
        <p:txBody>
          <a:bodyPr rtlCol="0"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Gain a broader knowledge of particle accelerators,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including the ones farthest from my activities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Networking and exchanging with colleagues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Find inspiring ideas for my activities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183D9-B634-4932-A512-B651FA3F2036}"/>
              </a:ext>
            </a:extLst>
          </p:cNvPr>
          <p:cNvCxnSpPr/>
          <p:nvPr/>
        </p:nvCxnSpPr>
        <p:spPr>
          <a:xfrm flipV="1">
            <a:off x="1" y="6469510"/>
            <a:ext cx="12191999" cy="192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egnaposto contenuto 16">
            <a:extLst>
              <a:ext uri="{FF2B5EF4-FFF2-40B4-BE49-F238E27FC236}">
                <a16:creationId xmlns:a16="http://schemas.microsoft.com/office/drawing/2014/main" id="{21CFC9BA-1684-4524-AB48-0BFFF87DE0AA}"/>
              </a:ext>
            </a:extLst>
          </p:cNvPr>
          <p:cNvSpPr txBox="1">
            <a:spLocks/>
          </p:cNvSpPr>
          <p:nvPr/>
        </p:nvSpPr>
        <p:spPr>
          <a:xfrm>
            <a:off x="175403" y="1539945"/>
            <a:ext cx="5785054" cy="267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Energy-saving magnet for accelerators, 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demonstrator for PNRR_IRIS project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Small-scale experiments of HTS coils 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for Muon Collider solenoids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Conceptual design of a ramped CCT magnet with</a:t>
            </a:r>
            <a:br>
              <a:rPr lang="en-GB" dirty="0">
                <a:latin typeface="Corbel" panose="020B0503020204020204" pitchFamily="34" charset="0"/>
              </a:rPr>
            </a:br>
            <a:r>
              <a:rPr lang="en-GB" dirty="0">
                <a:latin typeface="Corbel" panose="020B0503020204020204" pitchFamily="34" charset="0"/>
              </a:rPr>
              <a:t> HTS conductors for I.FAST project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rbel" panose="020B0503020204020204" pitchFamily="34" charset="0"/>
              </a:rPr>
              <a:t>Studies of superconductor and resistive losses in LTS</a:t>
            </a:r>
          </a:p>
        </p:txBody>
      </p:sp>
      <p:sp>
        <p:nvSpPr>
          <p:cNvPr id="27" name="Segnaposto contenuto 16">
            <a:extLst>
              <a:ext uri="{FF2B5EF4-FFF2-40B4-BE49-F238E27FC236}">
                <a16:creationId xmlns:a16="http://schemas.microsoft.com/office/drawing/2014/main" id="{7FBB3CAF-4F4A-4EAB-9FE9-CCE94FD66929}"/>
              </a:ext>
            </a:extLst>
          </p:cNvPr>
          <p:cNvSpPr txBox="1">
            <a:spLocks/>
          </p:cNvSpPr>
          <p:nvPr/>
        </p:nvSpPr>
        <p:spPr>
          <a:xfrm>
            <a:off x="175403" y="1231807"/>
            <a:ext cx="5495027" cy="37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Corbel" panose="020B0503020204020204" pitchFamily="34" charset="0"/>
              </a:rPr>
              <a:t>CURRENT PROJECTS &amp; ACTIVITIES: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29" name="Segnaposto contenuto 16">
            <a:extLst>
              <a:ext uri="{FF2B5EF4-FFF2-40B4-BE49-F238E27FC236}">
                <a16:creationId xmlns:a16="http://schemas.microsoft.com/office/drawing/2014/main" id="{D3BC0AC6-FEF7-4415-9CFD-A30A59D885F9}"/>
              </a:ext>
            </a:extLst>
          </p:cNvPr>
          <p:cNvSpPr txBox="1">
            <a:spLocks/>
          </p:cNvSpPr>
          <p:nvPr/>
        </p:nvSpPr>
        <p:spPr>
          <a:xfrm>
            <a:off x="175403" y="4240020"/>
            <a:ext cx="6189951" cy="37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Montserrat Light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Corbel" panose="020B0503020204020204" pitchFamily="34" charset="0"/>
              </a:rPr>
              <a:t>MOTIVATIONS TO BE </a:t>
            </a:r>
            <a:r>
              <a:rPr lang="en-GB" b="1">
                <a:latin typeface="Corbel" panose="020B0503020204020204" pitchFamily="34" charset="0"/>
              </a:rPr>
              <a:t>AT INFN ACCELERATOR </a:t>
            </a:r>
            <a:r>
              <a:rPr lang="en-GB" b="1" dirty="0">
                <a:latin typeface="Corbel" panose="020B0503020204020204" pitchFamily="34" charset="0"/>
              </a:rPr>
              <a:t>SCHOOL: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24" name="Immagine 5">
            <a:extLst>
              <a:ext uri="{FF2B5EF4-FFF2-40B4-BE49-F238E27FC236}">
                <a16:creationId xmlns:a16="http://schemas.microsoft.com/office/drawing/2014/main" id="{6A011CF4-5F04-4FCD-AF9D-019BF714D6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632" y="3958322"/>
            <a:ext cx="4182704" cy="2509906"/>
          </a:xfrm>
          <a:prstGeom prst="rect">
            <a:avLst/>
          </a:prstGeom>
          <a:ln>
            <a:noFill/>
          </a:ln>
        </p:spPr>
      </p:pic>
      <p:pic>
        <p:nvPicPr>
          <p:cNvPr id="39" name="Picture 38" descr="A picture containing candle, birthday cake&#10;&#10;Description automatically generated">
            <a:extLst>
              <a:ext uri="{FF2B5EF4-FFF2-40B4-BE49-F238E27FC236}">
                <a16:creationId xmlns:a16="http://schemas.microsoft.com/office/drawing/2014/main" id="{CAAA9FA2-ED9A-4FF9-BC52-9DECA7560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9939" y="958347"/>
            <a:ext cx="2753624" cy="188334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rainbow colored objects on a black background&#10;&#10;Description automatically generated">
            <a:extLst>
              <a:ext uri="{FF2B5EF4-FFF2-40B4-BE49-F238E27FC236}">
                <a16:creationId xmlns:a16="http://schemas.microsoft.com/office/drawing/2014/main" id="{8A6C8D64-604E-4B7A-8707-97C9139B3B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820" y="2723844"/>
            <a:ext cx="4003159" cy="18671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1C73A44-D666-458A-A148-F3F9BFA51B49}"/>
              </a:ext>
            </a:extLst>
          </p:cNvPr>
          <p:cNvGrpSpPr/>
          <p:nvPr/>
        </p:nvGrpSpPr>
        <p:grpSpPr>
          <a:xfrm>
            <a:off x="5393322" y="4773352"/>
            <a:ext cx="2664310" cy="1593093"/>
            <a:chOff x="5443087" y="4908274"/>
            <a:chExt cx="2664310" cy="1593093"/>
          </a:xfrm>
        </p:grpSpPr>
        <p:pic>
          <p:nvPicPr>
            <p:cNvPr id="55" name="Picture 13" descr="Sunburst chart&#10;&#10;Description automatically generated with low confidence">
              <a:extLst>
                <a:ext uri="{FF2B5EF4-FFF2-40B4-BE49-F238E27FC236}">
                  <a16:creationId xmlns:a16="http://schemas.microsoft.com/office/drawing/2014/main" id="{4F96C4D8-37FB-49D3-BB15-C185EB8D7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804" y="4908274"/>
              <a:ext cx="1719593" cy="1593093"/>
            </a:xfrm>
            <a:prstGeom prst="rect">
              <a:avLst/>
            </a:prstGeom>
          </p:spPr>
        </p:pic>
        <p:pic>
          <p:nvPicPr>
            <p:cNvPr id="56" name="Immagine 32" descr="Immagine che contiene testo, molla&#10;&#10;Descrizione generata automaticamente">
              <a:extLst>
                <a:ext uri="{FF2B5EF4-FFF2-40B4-BE49-F238E27FC236}">
                  <a16:creationId xmlns:a16="http://schemas.microsoft.com/office/drawing/2014/main" id="{55D8BDCD-B12B-4E1E-B569-86EB1971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502" y="5605959"/>
              <a:ext cx="1112218" cy="869821"/>
            </a:xfrm>
            <a:prstGeom prst="rect">
              <a:avLst/>
            </a:prstGeom>
          </p:spPr>
        </p:pic>
        <p:pic>
          <p:nvPicPr>
            <p:cNvPr id="53" name="Immagine 38" descr="Immagine che contiene matita, connettore&#10;&#10;Descrizione generata automaticamente">
              <a:extLst>
                <a:ext uri="{FF2B5EF4-FFF2-40B4-BE49-F238E27FC236}">
                  <a16:creationId xmlns:a16="http://schemas.microsoft.com/office/drawing/2014/main" id="{FF6CF808-3594-45A3-8B22-330CB78C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3087" y="4923353"/>
              <a:ext cx="1305826" cy="9125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F653F2-25E9-4FE7-87E8-E2790CC7B5A9}"/>
              </a:ext>
            </a:extLst>
          </p:cNvPr>
          <p:cNvGrpSpPr/>
          <p:nvPr/>
        </p:nvGrpSpPr>
        <p:grpSpPr>
          <a:xfrm>
            <a:off x="5035343" y="901702"/>
            <a:ext cx="4011780" cy="2043850"/>
            <a:chOff x="5185088" y="844917"/>
            <a:chExt cx="4189857" cy="213457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726FE02-F49F-4B58-96EE-EF7442768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23" b="20694"/>
            <a:stretch/>
          </p:blipFill>
          <p:spPr>
            <a:xfrm>
              <a:off x="6515100" y="844917"/>
              <a:ext cx="2859845" cy="1919050"/>
            </a:xfrm>
            <a:prstGeom prst="rect">
              <a:avLst/>
            </a:prstGeom>
          </p:spPr>
        </p:pic>
        <p:pic>
          <p:nvPicPr>
            <p:cNvPr id="10" name="Picture 9" descr="A pencil case with a pencil in it&#10;&#10;Description automatically generated">
              <a:extLst>
                <a:ext uri="{FF2B5EF4-FFF2-40B4-BE49-F238E27FC236}">
                  <a16:creationId xmlns:a16="http://schemas.microsoft.com/office/drawing/2014/main" id="{A09FD45B-1C2D-4831-B3B0-044F643A2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5088" y="1285360"/>
              <a:ext cx="2785682" cy="1694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22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6,4417"/>
  <p:tag name="ORIGINALWIDTH" val="1142,107"/>
  <p:tag name="LATEXADDIN" val="\documentclass{article}&#10;\usepackage{amsmath}&#10;\pagestyle{empty}&#10;\begin{document}&#10;\begin{itemize}&#10;\item $P = 110$ TW&#10;\item $\lambda = \dfrac{2\pi c}{\omega_0} = 800$ nm&#10;\end{itemize}&#10;\end{document}"/>
  <p:tag name="IGUANATEXSIZE" val="16"/>
  <p:tag name="IGUANATEXCURSOR" val="10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9,6438"/>
  <p:tag name="ORIGINALWIDTH" val="1229,096"/>
  <p:tag name="LATEXADDIN" val="\documentclass{article}&#10;\usepackage{amsmath}&#10;\pagestyle{empty}&#10;\begin{document}&#10;\begin{itemize}&#10;\item $a_0 = 2.9$&#10;\item $w_0 = 19$ $\mu$m&#10;\item $\tau = 37$ fs&#10;\item $n_{0e} = 9\times 10^{17}$ cm$^{-3}$&#10;\end{itemize}&#10;\end{document}"/>
  <p:tag name="IGUANATEXSIZE" val="16"/>
  <p:tag name="IGUANATEXCURSOR" val="201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530,934"/>
  <p:tag name="LATEXADDIN" val="\documentclass{article}&#10;\usepackage{amsmath}&#10;\usepackage{amsfonts} &#10;\usepackage{bm}    &#10;\pagestyle{empty}&#10;\newcommand{\rot}[1]{\bm{\nabla} \times \mathbf{#1}}&#10;\newcommand{\Div}[1]{\bm{\nabla} \cdot \mathbf{#1}}&#10;\newcommand{\Divperp}[1]{\bm{\nabla}_{\perp} \cdot \mathbf{#1}}&#10;\newcommand{\rotperp}[1]{\bm{\nabla}_{\perp} \times \mathbf{#1}}&#10;%\newcommand{\grad}[1]{\bm{\nabla} #1}&#10;\newcommand{\pard}[3]{\dfrac{\partial^{#1}#2}{\partial #3^{#1}}}&#10;\newcommand{\mean}[1]{\left \langle #1 \right \rangle}&#10;&#10;\begin{document}&#10;&#10;\begin{equation*}&#10;\label{eqn:vlasov}&#10;\pard{}{f_a}{t}+\mathbf{v}\cdot\bm{\nabla}_\mathbf{r} f_a+q_a\left(&#10;\mathbf{E}+\dfrac{\mathbf{v}\times\mathbf{B}}{c}\right)\cdot\bm{\nabla}_\mathbf{p}f_a=0&#10;\end{equation*}&#10;\end{document}"/>
  <p:tag name="IGUANATEXSIZE" val="24"/>
  <p:tag name="IGUANATEXCURSOR" val="72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4,132"/>
  <p:tag name="ORIGINALWIDTH" val="1207,349"/>
  <p:tag name="LATEXADDIN" val="\documentclass{article}&#10;\usepackage{amsmath}&#10;\usepackage{amsfonts} &#10;\usepackage{bm}    &#10;\pagestyle{empty}&#10;\newcommand{\rot}[1]{\bm{\nabla} \times \mathbf{#1}}&#10;\newcommand{\Div}[1]{\bm{\nabla} \cdot \mathbf{#1}}&#10;\newcommand{\Divperp}[1]{\bm{\nabla}_{\perp} \cdot \mathbf{#1}}&#10;\newcommand{\rotperp}[1]{\bm{\nabla}_{\perp} \times \mathbf{#1}}&#10;%\newcommand{\grad}[1]{\bm{\nabla} #1}&#10;\newcommand{\pard}[3]{\dfrac{\partial^{#1}#2}{\partial #3^{#1}}}&#10;\newcommand{\mean}[1]{\left \langle #1 \right \rangle}&#10;&#10;\begin{document}&#10;&#10;&#10;\begin{align*}&#10;     \Div{E} &amp;=4\pi\rho \\&#10; \rot{E}&amp;=-\dfrac{1}{c}\pard{}{\mathbf{B}}{t}  \\&#10;     \Div{B}&amp;=0\\&#10; \rot{B}&amp;=\dfrac{4\pi}{c}\mathbf{J}+\dfrac{1}{c}\pard{}{\mathbf{E}}{t}&#10; \end{align*}&#10;&#10;\end{document}"/>
  <p:tag name="IGUANATEXSIZE" val="24"/>
  <p:tag name="IGUANATEXCURSOR" val="69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8,4139"/>
  <p:tag name="ORIGINALWIDTH" val="1705,287"/>
  <p:tag name="LATEXADDIN" val="\documentclass{article}&#10;\usepackage{amsmath}&#10;\pagestyle{empty}&#10;\begin{document}&#10;&#10;\begin{align*}&#10;\label{eqn:densities}&#10;    \rho(\mathbf{r},t)&amp;=\sum_a q_a\int f_a(\mathbf{r},\mathbf{p},t)d\mathbf{p} \\&#10; \mathbf{J}(\mathbf{r},t)&amp;=\sum_aq_a\int \mathbf{v}f_a(\mathbf{r},\mathbf{p},t)d\mathbf{p}&#10;\end{align*}&#10;\end{document}"/>
  <p:tag name="IGUANATEXSIZE" val="24"/>
  <p:tag name="IGUANATEXCURSOR" val="141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2087</Words>
  <Application>Microsoft Macintosh PowerPoint</Application>
  <PresentationFormat>Widescreen</PresentationFormat>
  <Paragraphs>305</Paragraphs>
  <Slides>33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Aharoni</vt:lpstr>
      <vt:lpstr>Arial</vt:lpstr>
      <vt:lpstr>Bradley Hand ITC</vt:lpstr>
      <vt:lpstr>Calibri</vt:lpstr>
      <vt:lpstr>Calibri Light</vt:lpstr>
      <vt:lpstr>Cambria</vt:lpstr>
      <vt:lpstr>Corbel</vt:lpstr>
      <vt:lpstr>Corbel Light</vt:lpstr>
      <vt:lpstr>Georgia</vt:lpstr>
      <vt:lpstr>Liberation Sans</vt:lpstr>
      <vt:lpstr>Montserrat</vt:lpstr>
      <vt:lpstr>Montserrat Light</vt:lpstr>
      <vt:lpstr>OpenSans-Regular</vt:lpstr>
      <vt:lpstr>Roboto</vt:lpstr>
      <vt:lpstr>Times New Roman</vt:lpstr>
      <vt:lpstr>Verdana</vt:lpstr>
      <vt:lpstr>Wingdings</vt:lpstr>
      <vt:lpstr>Office Theme</vt:lpstr>
      <vt:lpstr>Introduction of the students: one slide - one minute</vt:lpstr>
      <vt:lpstr>Antonio Bianchi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Stefano Sorti</vt:lpstr>
      <vt:lpstr>Stefano Sorti</vt:lpstr>
      <vt:lpstr>PowerPoint Presentation</vt:lpstr>
      <vt:lpstr>PowerPoint Presentation</vt:lpstr>
      <vt:lpstr>Lucia Canonica</vt:lpstr>
      <vt:lpstr>PowerPoint Presentation</vt:lpstr>
      <vt:lpstr>PowerPoint Presentation</vt:lpstr>
      <vt:lpstr>PowerPoint Presentation</vt:lpstr>
      <vt:lpstr>Background </vt:lpstr>
      <vt:lpstr>PowerPoint Presentation</vt:lpstr>
      <vt:lpstr>Antoine BARDON</vt:lpstr>
      <vt:lpstr>PowerPoint Presentation</vt:lpstr>
      <vt:lpstr>Anna Giulia Carloni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School of Particle Accelerators - ERICE_2023 </vt:lpstr>
      <vt:lpstr>  I am a Ph.D. student in the Sapienza University of Rome Accelerator Physics Program. My Ph.D. thesis “Beam dynamics studies for high gradient high brightness C-band RF photoinjector” focuses on a start-to-end beam dynamics study to achieve optimum configuration for a C-band photoinjector.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the students: one slide - one minute</dc:title>
  <dc:creator>Tiina Benson</dc:creator>
  <cp:lastModifiedBy>Tiina Benson</cp:lastModifiedBy>
  <cp:revision>19</cp:revision>
  <dcterms:created xsi:type="dcterms:W3CDTF">2023-07-26T14:40:07Z</dcterms:created>
  <dcterms:modified xsi:type="dcterms:W3CDTF">2023-07-27T16:20:17Z</dcterms:modified>
</cp:coreProperties>
</file>