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356" r:id="rId6"/>
    <p:sldId id="355" r:id="rId7"/>
    <p:sldId id="331" r:id="rId8"/>
    <p:sldId id="332" r:id="rId9"/>
    <p:sldId id="333" r:id="rId10"/>
    <p:sldId id="334" r:id="rId11"/>
    <p:sldId id="35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8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3F0BA-BD63-45B1-85FB-ED577630DA66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1BFAE-78E3-470C-8938-728EBF58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11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522427-4438-49AA-9649-5BF74EC9066B}" type="slidenum">
              <a:rPr lang="en-US"/>
              <a:pPr/>
              <a:t>8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6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590817-AC50-4475-8A23-325C6E74FF80}" type="slidenum">
              <a:rPr lang="en-US"/>
              <a:pPr/>
              <a:t>9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81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187971-307D-4821-BCB2-073E703C8508}" type="slidenum">
              <a:rPr lang="en-US"/>
              <a:pPr/>
              <a:t>10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28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97C36-C6F3-46D8-8BED-526C3D532FDF}" type="slidenum">
              <a:rPr lang="en-US"/>
              <a:pPr/>
              <a:t>11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6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F8806-703E-66FB-981A-24488DCA3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C0B85-7E59-D1A7-7317-09BFD7E63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659C5-6866-830E-8459-41B5589E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July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99183-4BDC-85E7-A6B5-CBC5C0C9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Intruduction &amp; info to 2023 INFN Accelerator School - L. Rossi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82EA9-55F2-21A2-5580-DC88C1249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0F21-B58F-4452-81D1-F118B18F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0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52911-AA8C-14D2-5690-29BDBBC26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B40FAF-2DAE-4FD2-51D3-01680F217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791D9-122B-3ADE-E6E9-2D9973199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July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697AC-A321-80AD-4328-15BAF45B4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Intruduction &amp; info to 2023 INFN Accelerator School - L. Rossi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D52A7-373E-0A8E-BE7F-F443DCDA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0F21-B58F-4452-81D1-F118B18F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0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3E9BF6-661E-5472-315D-5A8592057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F16BBE-82AC-3309-51EF-9D03ADD33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9D72C-57F0-C314-9C65-C804557D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July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DF34-20C1-F439-4FB7-20785203C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Intruduction &amp; info to 2023 INFN Accelerator School - L. Rossi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20596-1B82-FF2D-EAC6-384803468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0F21-B58F-4452-81D1-F118B18F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33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1188721" y="182881"/>
            <a:ext cx="9814561" cy="857251"/>
          </a:xfrm>
          <a:prstGeom prst="rect">
            <a:avLst/>
          </a:prstGeom>
        </p:spPr>
        <p:txBody>
          <a:bodyPr lIns="65023" tIns="65023" rIns="65023" bIns="65023">
            <a:noAutofit/>
          </a:bodyPr>
          <a:lstStyle>
            <a:lvl1pPr defTabSz="411465">
              <a:defRPr sz="4500">
                <a:solidFill>
                  <a:srgbClr val="FFFFFF"/>
                </a:solidFill>
                <a:latin typeface="Eurostile"/>
                <a:ea typeface="Eurostile"/>
                <a:cs typeface="Eurostile"/>
                <a:sym typeface="Eurostile"/>
              </a:defRPr>
            </a:lvl1pPr>
          </a:lstStyle>
          <a:p>
            <a:r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5949315" y="6515100"/>
            <a:ext cx="300515" cy="234316"/>
          </a:xfrm>
          <a:prstGeom prst="rect">
            <a:avLst/>
          </a:prstGeom>
        </p:spPr>
        <p:txBody>
          <a:bodyPr lIns="65023" tIns="65023" rIns="65023" bIns="65023"/>
          <a:lstStyle>
            <a:lvl1pPr defTabSz="411465">
              <a:defRPr sz="984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896954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C5A52-4025-F2EE-36FE-068E5284C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D7C84-13A9-D578-204B-2E80EB96A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DC96A-B884-40E9-16CF-3727B2FA3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July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8A8D4-BBE1-B859-76A8-CF58FE13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Intruduction &amp; info to 2023 INFN Accelerator School - L. Rossi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027F1-E84B-813B-D8EF-1FEB6291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0F21-B58F-4452-81D1-F118B18F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7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53CF8-B82B-1FB6-4CAF-7240A16A8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D5ED-B2AA-6533-43DB-5098A5A99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96F1E-6780-E4B2-6AD6-E0272BBB3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July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6612B-8F54-CC6D-5388-AB5BE1EE8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Intruduction &amp; info to 2023 INFN Accelerator School - L. Rossi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E666F-4E95-82BF-4F4C-480057423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0F21-B58F-4452-81D1-F118B18F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2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2DBA7-05A7-B11F-DC12-B5C729AA7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7C1EB-01C0-07F7-28F4-F90BD954A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63471-47FA-3ED0-3590-8E7510FE1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7A9CD4-1DA0-D9A4-99D9-4A741285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July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E7E38-AE82-F21F-8BBF-2D676FD8D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Intruduction &amp; info to 2023 INFN Accelerator School - L. Rossi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1A0ED-6B19-B041-29A2-BEC348E87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0F21-B58F-4452-81D1-F118B18F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6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30B05-B381-D198-712C-967629DA9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5EC8E-6FCB-67F7-4C52-CE9097F77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93BE3-83A7-4099-AB85-B8F5B099E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76DA24-B167-559E-FCFD-AED990BC7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02C5D8-8A0D-B2DA-A105-F7FA453AB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828A93-CAE0-46A4-6EC8-32F45F092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July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F3D0E-08C2-B664-BA52-E55F212E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Intruduction &amp; info to 2023 INFN Accelerator School - L. Rossi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F9F18B-9BB9-7B6A-1A14-1A4D2D8C2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0F21-B58F-4452-81D1-F118B18F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3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2505A-55F9-15DC-1C8C-032795B6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587FB3-565E-2323-4853-045389DDD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July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BFADF-4936-89D3-E773-AE0092218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Intruduction &amp; info to 2023 INFN Accelerator School - L. Rossi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03B2EE-70B9-A93D-4405-2CCE4BA5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0F21-B58F-4452-81D1-F118B18F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7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F2917C-6C92-F851-B1FC-9ECA7CD9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July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72618-455B-9B2A-A986-CB5F9AA4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Intruduction &amp; info to 2023 INFN Accelerator School - L. Rossi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30946-860E-70D3-F4A1-11A705D6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0F21-B58F-4452-81D1-F118B18F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2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576F6-8BDA-B877-835C-4C0324D7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E02CC-B1F7-6A12-9968-7DC91DFD1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E0925-5846-FE51-E3FC-2A1E37C93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BFB6D-0CE7-5549-7C58-04DDE82D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July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231EC-5046-5EA0-03E6-9127BCFB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Intruduction &amp; info to 2023 INFN Accelerator School - L. Rossi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76AD7-2CAA-8F5B-4909-5BBCCE84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0F21-B58F-4452-81D1-F118B18F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0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B6AED-D692-1D78-4713-80A7826A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4BF54E-603F-3EFE-3861-3DA8B10A9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11F3C5-8B84-083E-B46F-F9E438A5C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DFFA1-8C49-9093-F0B1-136B30B92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July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89721-88EE-18E2-DA80-6B34DC7C6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Intruduction &amp; info to 2023 INFN Accelerator School - L. Rossi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59C2B-62A8-9A46-EB8A-904BD39C3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0F21-B58F-4452-81D1-F118B18F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F6C41-ECF6-C492-FDAE-5149A12AE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3463A-2F25-B893-4DB1-7BF7109BA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D8D4E-6A56-7653-ECE2-F8C57A07C0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27 July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A7B59-64D2-E47C-E49F-7C7E879F0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Intruduction &amp; info to 2023 INFN Accelerator School - L. Rossi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7D94E-9E65-F31A-64F9-44441135B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A0F21-B58F-4452-81D1-F118B18F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1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cceleratori.infn.it/i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infn.it/event/35286/timetable/#20230727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8151C-C5A4-55D7-5D2B-8D534C61A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469" y="1122363"/>
            <a:ext cx="9211531" cy="2387600"/>
          </a:xfrm>
        </p:spPr>
        <p:txBody>
          <a:bodyPr>
            <a:normAutofit/>
          </a:bodyPr>
          <a:lstStyle/>
          <a:p>
            <a:r>
              <a:rPr lang="en-US" dirty="0"/>
              <a:t>INFN Accelerator School</a:t>
            </a:r>
            <a:br>
              <a:rPr lang="en-US" dirty="0"/>
            </a:br>
            <a:r>
              <a:rPr lang="en-US" sz="3100" dirty="0"/>
              <a:t>IV course of the </a:t>
            </a:r>
            <a:br>
              <a:rPr lang="en-US" sz="3100" dirty="0"/>
            </a:br>
            <a:r>
              <a:rPr lang="en-US" sz="3100" dirty="0"/>
              <a:t>INTERNATIONAL SCHOOL OF PARTICLE ACCELERATORS</a:t>
            </a:r>
            <a:br>
              <a:rPr lang="en-US" sz="3100" dirty="0"/>
            </a:br>
            <a:r>
              <a:rPr lang="en-US" sz="3100" dirty="0"/>
              <a:t>«KJELL JOHNSEN, GUSTAV VOSS AND EDMUND WILSON»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C23B4-7FEF-592E-9CC5-D26924BC06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Topic:</a:t>
            </a:r>
          </a:p>
          <a:p>
            <a:r>
              <a:rPr lang="en-US" dirty="0"/>
              <a:t>Novel acceleration schemes and enabling technologies: </a:t>
            </a:r>
            <a:br>
              <a:rPr lang="en-US" dirty="0"/>
            </a:br>
            <a:r>
              <a:rPr lang="en-US" dirty="0"/>
              <a:t>Muon Collider, Plasma acceleration, ERL and dielectrics.</a:t>
            </a:r>
          </a:p>
        </p:txBody>
      </p:sp>
    </p:spTree>
    <p:extLst>
      <p:ext uri="{BB962C8B-B14F-4D97-AF65-F5344CB8AC3E}">
        <p14:creationId xmlns:p14="http://schemas.microsoft.com/office/powerpoint/2010/main" val="250859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6527800" y="1844675"/>
            <a:ext cx="3600450" cy="4679950"/>
            <a:chOff x="3152" y="1162"/>
            <a:chExt cx="2268" cy="2948"/>
          </a:xfrm>
        </p:grpSpPr>
        <p:sp>
          <p:nvSpPr>
            <p:cNvPr id="13315" name="AutoShape 3"/>
            <p:cNvSpPr>
              <a:spLocks noChangeArrowheads="1"/>
            </p:cNvSpPr>
            <p:nvPr/>
          </p:nvSpPr>
          <p:spPr bwMode="auto">
            <a:xfrm rot="2858940">
              <a:off x="3061" y="1366"/>
              <a:ext cx="817" cy="409"/>
            </a:xfrm>
            <a:prstGeom prst="rightArrow">
              <a:avLst>
                <a:gd name="adj1" fmla="val 50000"/>
                <a:gd name="adj2" fmla="val 49939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16" name="AutoShape 4"/>
            <p:cNvSpPr>
              <a:spLocks noChangeArrowheads="1"/>
            </p:cNvSpPr>
            <p:nvPr/>
          </p:nvSpPr>
          <p:spPr bwMode="auto">
            <a:xfrm>
              <a:off x="3152" y="1888"/>
              <a:ext cx="2268" cy="222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b="1" u="sng">
                  <a:solidFill>
                    <a:schemeClr val="bg1"/>
                  </a:solidFill>
                  <a:latin typeface="Book Antiqua" pitchFamily="18" charset="0"/>
                </a:rPr>
                <a:t>High Precision Frontier</a:t>
              </a:r>
            </a:p>
            <a:p>
              <a:pPr algn="ctr"/>
              <a:endParaRPr lang="en-GB" b="1" u="sng">
                <a:solidFill>
                  <a:schemeClr val="bg1"/>
                </a:solidFill>
                <a:latin typeface="Book Antiqua" pitchFamily="18" charset="0"/>
              </a:endParaRPr>
            </a:p>
            <a:p>
              <a:pPr algn="ctr"/>
              <a:endParaRPr lang="en-GB" b="1" u="sng">
                <a:solidFill>
                  <a:schemeClr val="bg1"/>
                </a:solidFill>
                <a:latin typeface="Book Antiqua" pitchFamily="18" charset="0"/>
              </a:endParaRPr>
            </a:p>
            <a:p>
              <a:pPr algn="ctr"/>
              <a:r>
                <a:rPr lang="en-GB" b="1">
                  <a:solidFill>
                    <a:schemeClr val="bg1"/>
                  </a:solidFill>
                  <a:latin typeface="Book Antiqua" pitchFamily="18" charset="0"/>
                </a:rPr>
                <a:t>Known phenomena studied</a:t>
              </a:r>
            </a:p>
            <a:p>
              <a:pPr algn="ctr"/>
              <a:r>
                <a:rPr lang="en-GB" b="1">
                  <a:solidFill>
                    <a:schemeClr val="bg1"/>
                  </a:solidFill>
                  <a:latin typeface="Book Antiqua" pitchFamily="18" charset="0"/>
                </a:rPr>
                <a:t>with high precision </a:t>
              </a:r>
              <a:r>
                <a:rPr lang="en-GB" b="1" i="1">
                  <a:solidFill>
                    <a:schemeClr val="bg1"/>
                  </a:solidFill>
                  <a:latin typeface="Book Antiqua" pitchFamily="18" charset="0"/>
                </a:rPr>
                <a:t>may</a:t>
              </a:r>
              <a:r>
                <a:rPr lang="en-GB" b="1">
                  <a:solidFill>
                    <a:schemeClr val="bg1"/>
                  </a:solidFill>
                  <a:latin typeface="Book Antiqua" pitchFamily="18" charset="0"/>
                </a:rPr>
                <a:t> show</a:t>
              </a:r>
            </a:p>
            <a:p>
              <a:pPr algn="ctr"/>
              <a:r>
                <a:rPr lang="en-GB" b="1">
                  <a:solidFill>
                    <a:schemeClr val="bg1"/>
                  </a:solidFill>
                  <a:latin typeface="Book Antiqua" pitchFamily="18" charset="0"/>
                </a:rPr>
                <a:t>inconsistencies with theory</a:t>
              </a:r>
            </a:p>
            <a:p>
              <a:pPr algn="ctr"/>
              <a:endParaRPr lang="en-GB" b="1">
                <a:solidFill>
                  <a:srgbClr val="EAEAEA"/>
                </a:solidFill>
                <a:latin typeface="Book Antiqua" pitchFamily="18" charset="0"/>
              </a:endParaRPr>
            </a:p>
            <a:p>
              <a:pPr algn="ctr"/>
              <a:endParaRPr lang="en-GB" b="1">
                <a:solidFill>
                  <a:srgbClr val="EAEAEA"/>
                </a:solidFill>
                <a:latin typeface="Book Antiqua" pitchFamily="18" charset="0"/>
              </a:endParaRPr>
            </a:p>
            <a:p>
              <a:pPr algn="ctr"/>
              <a:endParaRPr lang="en-GB" b="1">
                <a:solidFill>
                  <a:srgbClr val="EAEAEA"/>
                </a:solidFill>
                <a:latin typeface="Book Antiqua" pitchFamily="18" charset="0"/>
              </a:endParaRPr>
            </a:p>
            <a:p>
              <a:pPr algn="ctr"/>
              <a:endParaRPr lang="en-GB" b="1">
                <a:solidFill>
                  <a:srgbClr val="EAEAEA"/>
                </a:solidFill>
                <a:latin typeface="Book Antiqua" pitchFamily="18" charset="0"/>
              </a:endParaRPr>
            </a:p>
            <a:p>
              <a:pPr algn="ctr"/>
              <a:endParaRPr lang="en-GB" b="1">
                <a:solidFill>
                  <a:srgbClr val="EAEAEA"/>
                </a:solidFill>
                <a:latin typeface="Book Antiqua" pitchFamily="18" charset="0"/>
              </a:endParaRPr>
            </a:p>
            <a:p>
              <a:pPr algn="ctr"/>
              <a:endParaRPr lang="en-GB" b="1">
                <a:solidFill>
                  <a:srgbClr val="EAEAEA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2208213" y="1844675"/>
            <a:ext cx="3600450" cy="4679950"/>
            <a:chOff x="431" y="1162"/>
            <a:chExt cx="2268" cy="2948"/>
          </a:xfrm>
        </p:grpSpPr>
        <p:sp>
          <p:nvSpPr>
            <p:cNvPr id="13318" name="AutoShape 6"/>
            <p:cNvSpPr>
              <a:spLocks noChangeArrowheads="1"/>
            </p:cNvSpPr>
            <p:nvPr/>
          </p:nvSpPr>
          <p:spPr bwMode="auto">
            <a:xfrm rot="7581305">
              <a:off x="1950" y="1366"/>
              <a:ext cx="817" cy="409"/>
            </a:xfrm>
            <a:prstGeom prst="rightArrow">
              <a:avLst>
                <a:gd name="adj1" fmla="val 50000"/>
                <a:gd name="adj2" fmla="val 49939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19" name="AutoShape 7"/>
            <p:cNvSpPr>
              <a:spLocks noChangeArrowheads="1"/>
            </p:cNvSpPr>
            <p:nvPr/>
          </p:nvSpPr>
          <p:spPr bwMode="auto">
            <a:xfrm>
              <a:off x="431" y="1888"/>
              <a:ext cx="2268" cy="2222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b="1" u="sng">
                  <a:solidFill>
                    <a:schemeClr val="bg1"/>
                  </a:solidFill>
                  <a:latin typeface="Book Antiqua" pitchFamily="18" charset="0"/>
                </a:rPr>
                <a:t>High Energy Frontier</a:t>
              </a:r>
            </a:p>
            <a:p>
              <a:pPr algn="ctr"/>
              <a:endParaRPr lang="en-GB" b="1" u="sng">
                <a:solidFill>
                  <a:schemeClr val="bg1"/>
                </a:solidFill>
                <a:latin typeface="Book Antiqua" pitchFamily="18" charset="0"/>
              </a:endParaRPr>
            </a:p>
            <a:p>
              <a:pPr algn="ctr"/>
              <a:r>
                <a:rPr lang="en-GB" b="1">
                  <a:solidFill>
                    <a:schemeClr val="bg1"/>
                  </a:solidFill>
                  <a:latin typeface="Book Antiqua" pitchFamily="18" charset="0"/>
                </a:rPr>
                <a:t>New phenomena</a:t>
              </a:r>
            </a:p>
            <a:p>
              <a:pPr algn="ctr"/>
              <a:r>
                <a:rPr lang="en-GB" b="1">
                  <a:solidFill>
                    <a:schemeClr val="bg1"/>
                  </a:solidFill>
                  <a:latin typeface="Book Antiqua" pitchFamily="18" charset="0"/>
                </a:rPr>
                <a:t>(new particles)</a:t>
              </a:r>
            </a:p>
            <a:p>
              <a:pPr algn="ctr"/>
              <a:r>
                <a:rPr lang="en-GB" b="1">
                  <a:solidFill>
                    <a:schemeClr val="bg1"/>
                  </a:solidFill>
                  <a:latin typeface="Book Antiqua" pitchFamily="18" charset="0"/>
                </a:rPr>
                <a:t>created when the </a:t>
              </a:r>
            </a:p>
            <a:p>
              <a:pPr algn="ctr"/>
              <a:r>
                <a:rPr lang="en-GB" b="1">
                  <a:solidFill>
                    <a:schemeClr val="bg1"/>
                  </a:solidFill>
                  <a:latin typeface="Book Antiqua" pitchFamily="18" charset="0"/>
                </a:rPr>
                <a:t>“usable” energy &gt; mc</a:t>
              </a:r>
              <a:r>
                <a:rPr lang="en-GB" b="1" baseline="30000">
                  <a:solidFill>
                    <a:schemeClr val="bg1"/>
                  </a:solidFill>
                  <a:latin typeface="Book Antiqua" pitchFamily="18" charset="0"/>
                </a:rPr>
                <a:t>2 </a:t>
              </a:r>
              <a:r>
                <a:rPr lang="en-GB" b="1">
                  <a:solidFill>
                    <a:srgbClr val="FFFF00"/>
                  </a:solidFill>
                  <a:latin typeface="Book Antiqua" pitchFamily="18" charset="0"/>
                </a:rPr>
                <a:t>[</a:t>
              </a:r>
              <a:r>
                <a:rPr lang="en-US" b="1">
                  <a:solidFill>
                    <a:srgbClr val="FFFF00"/>
                  </a:solidFill>
                  <a:latin typeface="Book Antiqua" pitchFamily="18" charset="0"/>
                </a:rPr>
                <a:t>×</a:t>
              </a:r>
              <a:r>
                <a:rPr lang="en-GB" b="1">
                  <a:solidFill>
                    <a:srgbClr val="FFFF00"/>
                  </a:solidFill>
                  <a:latin typeface="Book Antiqua" pitchFamily="18" charset="0"/>
                </a:rPr>
                <a:t>2]</a:t>
              </a:r>
            </a:p>
            <a:p>
              <a:pPr algn="ctr"/>
              <a:endParaRPr lang="en-GB" b="1">
                <a:solidFill>
                  <a:srgbClr val="FFFF00"/>
                </a:solidFill>
                <a:latin typeface="Book Antiqua" pitchFamily="18" charset="0"/>
              </a:endParaRPr>
            </a:p>
            <a:p>
              <a:pPr algn="ctr"/>
              <a:endParaRPr lang="en-GB" b="1">
                <a:solidFill>
                  <a:srgbClr val="EAEAEA"/>
                </a:solidFill>
                <a:latin typeface="Book Antiqua" pitchFamily="18" charset="0"/>
              </a:endParaRPr>
            </a:p>
            <a:p>
              <a:pPr algn="ctr"/>
              <a:endParaRPr lang="en-GB" b="1">
                <a:solidFill>
                  <a:srgbClr val="EAEAEA"/>
                </a:solidFill>
                <a:latin typeface="Book Antiqua" pitchFamily="18" charset="0"/>
              </a:endParaRPr>
            </a:p>
            <a:p>
              <a:pPr algn="ctr"/>
              <a:endParaRPr lang="en-GB" b="1">
                <a:solidFill>
                  <a:srgbClr val="EAEAEA"/>
                </a:solidFill>
                <a:latin typeface="Book Antiqua" pitchFamily="18" charset="0"/>
              </a:endParaRPr>
            </a:p>
            <a:p>
              <a:pPr algn="ctr"/>
              <a:endParaRPr lang="en-GB" b="1">
                <a:solidFill>
                  <a:srgbClr val="EAEAEA"/>
                </a:solidFill>
                <a:latin typeface="Book Antiqua" pitchFamily="18" charset="0"/>
              </a:endParaRPr>
            </a:p>
            <a:p>
              <a:pPr algn="ctr"/>
              <a:endParaRPr lang="en-GB" b="1">
                <a:solidFill>
                  <a:srgbClr val="EAEAEA"/>
                </a:solidFill>
                <a:latin typeface="Book Antiqua" pitchFamily="18" charset="0"/>
              </a:endParaRPr>
            </a:p>
          </p:txBody>
        </p:sp>
      </p:grpSp>
      <p:sp>
        <p:nvSpPr>
          <p:cNvPr id="13320" name="Rectangle 8"/>
          <p:cNvSpPr>
            <a:spLocks noGrp="1" noChangeArrowheads="1"/>
          </p:cNvSpPr>
          <p:nvPr>
            <p:ph type="title"/>
          </p:nvPr>
        </p:nvSpPr>
        <p:spPr>
          <a:xfrm>
            <a:off x="2209800" y="53976"/>
            <a:ext cx="7772400" cy="1012825"/>
          </a:xfrm>
        </p:spPr>
        <p:txBody>
          <a:bodyPr>
            <a:normAutofit/>
          </a:bodyPr>
          <a:lstStyle/>
          <a:p>
            <a:r>
              <a:rPr lang="fr-CH" dirty="0" err="1"/>
              <a:t>Accelerators</a:t>
            </a:r>
            <a:r>
              <a:rPr lang="fr-CH" dirty="0"/>
              <a:t>: the </a:t>
            </a:r>
            <a:r>
              <a:rPr lang="fr-CH" dirty="0" err="1"/>
              <a:t>two</a:t>
            </a:r>
            <a:r>
              <a:rPr lang="fr-CH" dirty="0"/>
              <a:t> </a:t>
            </a:r>
            <a:r>
              <a:rPr lang="fr-CH" dirty="0" err="1"/>
              <a:t>frontiers</a:t>
            </a:r>
            <a:endParaRPr lang="en-GB" dirty="0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3863975" y="1628775"/>
            <a:ext cx="4464050" cy="863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b="1">
                <a:latin typeface="Book Antiqua" pitchFamily="18" charset="0"/>
              </a:rPr>
              <a:t>2 routes to new knowledge about the</a:t>
            </a:r>
          </a:p>
          <a:p>
            <a:pPr algn="ctr"/>
            <a:r>
              <a:rPr lang="en-GB" b="1">
                <a:latin typeface="Book Antiqua" pitchFamily="18" charset="0"/>
              </a:rPr>
              <a:t> fundamental structure of the matter</a:t>
            </a:r>
          </a:p>
        </p:txBody>
      </p:sp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2640013" y="5013326"/>
            <a:ext cx="2665412" cy="1223963"/>
            <a:chOff x="703" y="3158"/>
            <a:chExt cx="1679" cy="771"/>
          </a:xfrm>
        </p:grpSpPr>
        <p:sp>
          <p:nvSpPr>
            <p:cNvPr id="13323" name="AutoShape 11" descr="Plaid"/>
            <p:cNvSpPr>
              <a:spLocks noChangeArrowheads="1"/>
            </p:cNvSpPr>
            <p:nvPr/>
          </p:nvSpPr>
          <p:spPr bwMode="auto">
            <a:xfrm>
              <a:off x="1429" y="3475"/>
              <a:ext cx="953" cy="4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pattFill prst="plaid">
              <a:fgClr>
                <a:srgbClr val="FFFF00"/>
              </a:fgClr>
              <a:bgClr>
                <a:srgbClr val="800080"/>
              </a:bgClr>
            </a:pattFill>
            <a:ln w="9525">
              <a:pattFill prst="plaid">
                <a:fgClr>
                  <a:srgbClr val="FFFF00"/>
                </a:fgClr>
                <a:bgClr>
                  <a:srgbClr val="800080"/>
                </a:bgClr>
              </a:patt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24" name="AutoShape 12" descr="Plaid"/>
            <p:cNvSpPr>
              <a:spLocks noChangeArrowheads="1"/>
            </p:cNvSpPr>
            <p:nvPr/>
          </p:nvSpPr>
          <p:spPr bwMode="auto">
            <a:xfrm rot="2212193">
              <a:off x="1292" y="3747"/>
              <a:ext cx="953" cy="4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pattFill prst="plaid">
              <a:fgClr>
                <a:srgbClr val="800080"/>
              </a:fgClr>
              <a:bgClr>
                <a:srgbClr val="FFFF00"/>
              </a:bgClr>
            </a:pattFill>
            <a:ln w="9525">
              <a:pattFill prst="plaid">
                <a:fgClr>
                  <a:srgbClr val="800080"/>
                </a:fgClr>
                <a:bgClr>
                  <a:srgbClr val="FFFF00"/>
                </a:bgClr>
              </a:patt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25" name="AutoShape 13"/>
            <p:cNvSpPr>
              <a:spLocks noChangeArrowheads="1"/>
            </p:cNvSpPr>
            <p:nvPr/>
          </p:nvSpPr>
          <p:spPr bwMode="auto">
            <a:xfrm>
              <a:off x="703" y="3158"/>
              <a:ext cx="1225" cy="771"/>
            </a:xfrm>
            <a:prstGeom prst="irregularSeal2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326" name="Group 14"/>
          <p:cNvGrpSpPr>
            <a:grpSpLocks/>
          </p:cNvGrpSpPr>
          <p:nvPr/>
        </p:nvGrpSpPr>
        <p:grpSpPr bwMode="auto">
          <a:xfrm>
            <a:off x="7031038" y="5084764"/>
            <a:ext cx="2595562" cy="1081087"/>
            <a:chOff x="3469" y="3203"/>
            <a:chExt cx="1635" cy="681"/>
          </a:xfrm>
        </p:grpSpPr>
        <p:grpSp>
          <p:nvGrpSpPr>
            <p:cNvPr id="13327" name="Group 15"/>
            <p:cNvGrpSpPr>
              <a:grpSpLocks/>
            </p:cNvGrpSpPr>
            <p:nvPr/>
          </p:nvGrpSpPr>
          <p:grpSpPr bwMode="auto">
            <a:xfrm>
              <a:off x="3469" y="3203"/>
              <a:ext cx="545" cy="681"/>
              <a:chOff x="3469" y="3203"/>
              <a:chExt cx="545" cy="681"/>
            </a:xfrm>
          </p:grpSpPr>
          <p:sp>
            <p:nvSpPr>
              <p:cNvPr id="13328" name="Line 16"/>
              <p:cNvSpPr>
                <a:spLocks noChangeShapeType="1"/>
              </p:cNvSpPr>
              <p:nvPr/>
            </p:nvSpPr>
            <p:spPr bwMode="auto">
              <a:xfrm>
                <a:off x="3469" y="3203"/>
                <a:ext cx="0" cy="68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29" name="Line 17"/>
              <p:cNvSpPr>
                <a:spLocks noChangeShapeType="1"/>
              </p:cNvSpPr>
              <p:nvPr/>
            </p:nvSpPr>
            <p:spPr bwMode="auto">
              <a:xfrm flipH="1">
                <a:off x="3469" y="3884"/>
                <a:ext cx="545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0" name="Freeform 18"/>
              <p:cNvSpPr>
                <a:spLocks/>
              </p:cNvSpPr>
              <p:nvPr/>
            </p:nvSpPr>
            <p:spPr bwMode="auto">
              <a:xfrm>
                <a:off x="3469" y="3339"/>
                <a:ext cx="499" cy="545"/>
              </a:xfrm>
              <a:custGeom>
                <a:avLst/>
                <a:gdLst>
                  <a:gd name="T0" fmla="*/ 0 w 499"/>
                  <a:gd name="T1" fmla="*/ 545 h 545"/>
                  <a:gd name="T2" fmla="*/ 227 w 499"/>
                  <a:gd name="T3" fmla="*/ 0 h 545"/>
                  <a:gd name="T4" fmla="*/ 499 w 499"/>
                  <a:gd name="T5" fmla="*/ 545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9" h="545">
                    <a:moveTo>
                      <a:pt x="0" y="545"/>
                    </a:moveTo>
                    <a:cubicBezTo>
                      <a:pt x="72" y="272"/>
                      <a:pt x="144" y="0"/>
                      <a:pt x="227" y="0"/>
                    </a:cubicBezTo>
                    <a:cubicBezTo>
                      <a:pt x="310" y="0"/>
                      <a:pt x="404" y="272"/>
                      <a:pt x="499" y="545"/>
                    </a:cubicBezTo>
                  </a:path>
                </a:pathLst>
              </a:custGeom>
              <a:noFill/>
              <a:ln w="7620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331" name="Group 19"/>
            <p:cNvGrpSpPr>
              <a:grpSpLocks/>
            </p:cNvGrpSpPr>
            <p:nvPr/>
          </p:nvGrpSpPr>
          <p:grpSpPr bwMode="auto">
            <a:xfrm>
              <a:off x="4558" y="3203"/>
              <a:ext cx="546" cy="681"/>
              <a:chOff x="4467" y="3203"/>
              <a:chExt cx="546" cy="681"/>
            </a:xfrm>
          </p:grpSpPr>
          <p:sp>
            <p:nvSpPr>
              <p:cNvPr id="13332" name="Line 20"/>
              <p:cNvSpPr>
                <a:spLocks noChangeShapeType="1"/>
              </p:cNvSpPr>
              <p:nvPr/>
            </p:nvSpPr>
            <p:spPr bwMode="auto">
              <a:xfrm>
                <a:off x="4468" y="3203"/>
                <a:ext cx="0" cy="68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3" name="Line 21"/>
              <p:cNvSpPr>
                <a:spLocks noChangeShapeType="1"/>
              </p:cNvSpPr>
              <p:nvPr/>
            </p:nvSpPr>
            <p:spPr bwMode="auto">
              <a:xfrm flipH="1">
                <a:off x="4468" y="3884"/>
                <a:ext cx="545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4" name="Line 22"/>
              <p:cNvSpPr>
                <a:spLocks noChangeShapeType="1"/>
              </p:cNvSpPr>
              <p:nvPr/>
            </p:nvSpPr>
            <p:spPr bwMode="auto">
              <a:xfrm>
                <a:off x="4467" y="3203"/>
                <a:ext cx="0" cy="68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5" name="Line 23"/>
              <p:cNvSpPr>
                <a:spLocks noChangeShapeType="1"/>
              </p:cNvSpPr>
              <p:nvPr/>
            </p:nvSpPr>
            <p:spPr bwMode="auto">
              <a:xfrm flipH="1">
                <a:off x="4467" y="3884"/>
                <a:ext cx="545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6" name="Line 24"/>
              <p:cNvSpPr>
                <a:spLocks noChangeShapeType="1"/>
              </p:cNvSpPr>
              <p:nvPr/>
            </p:nvSpPr>
            <p:spPr bwMode="auto">
              <a:xfrm>
                <a:off x="4467" y="3203"/>
                <a:ext cx="0" cy="68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7" name="Line 25"/>
              <p:cNvSpPr>
                <a:spLocks noChangeShapeType="1"/>
              </p:cNvSpPr>
              <p:nvPr/>
            </p:nvSpPr>
            <p:spPr bwMode="auto">
              <a:xfrm flipH="1">
                <a:off x="4467" y="3884"/>
                <a:ext cx="545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8" name="Freeform 26"/>
              <p:cNvSpPr>
                <a:spLocks/>
              </p:cNvSpPr>
              <p:nvPr/>
            </p:nvSpPr>
            <p:spPr bwMode="auto">
              <a:xfrm>
                <a:off x="4468" y="3301"/>
                <a:ext cx="499" cy="583"/>
              </a:xfrm>
              <a:custGeom>
                <a:avLst/>
                <a:gdLst>
                  <a:gd name="T0" fmla="*/ 0 w 499"/>
                  <a:gd name="T1" fmla="*/ 583 h 583"/>
                  <a:gd name="T2" fmla="*/ 226 w 499"/>
                  <a:gd name="T3" fmla="*/ 38 h 583"/>
                  <a:gd name="T4" fmla="*/ 408 w 499"/>
                  <a:gd name="T5" fmla="*/ 356 h 583"/>
                  <a:gd name="T6" fmla="*/ 453 w 499"/>
                  <a:gd name="T7" fmla="*/ 311 h 583"/>
                  <a:gd name="T8" fmla="*/ 499 w 499"/>
                  <a:gd name="T9" fmla="*/ 583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9" h="583">
                    <a:moveTo>
                      <a:pt x="0" y="583"/>
                    </a:moveTo>
                    <a:cubicBezTo>
                      <a:pt x="79" y="329"/>
                      <a:pt x="158" y="76"/>
                      <a:pt x="226" y="38"/>
                    </a:cubicBezTo>
                    <a:cubicBezTo>
                      <a:pt x="294" y="0"/>
                      <a:pt x="370" y="311"/>
                      <a:pt x="408" y="356"/>
                    </a:cubicBezTo>
                    <a:cubicBezTo>
                      <a:pt x="446" y="401"/>
                      <a:pt x="438" y="273"/>
                      <a:pt x="453" y="311"/>
                    </a:cubicBezTo>
                    <a:cubicBezTo>
                      <a:pt x="468" y="349"/>
                      <a:pt x="491" y="538"/>
                      <a:pt x="499" y="583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3339" name="AutoShape 27"/>
            <p:cNvSpPr>
              <a:spLocks noChangeArrowheads="1"/>
            </p:cNvSpPr>
            <p:nvPr/>
          </p:nvSpPr>
          <p:spPr bwMode="auto">
            <a:xfrm>
              <a:off x="4105" y="3430"/>
              <a:ext cx="363" cy="36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Intruduction &amp; info to 2023 INFN Accelerator School - L. Rossi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AEF83E-FD67-54E9-3E63-644BFB885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July 2023</a:t>
            </a:r>
          </a:p>
        </p:txBody>
      </p:sp>
    </p:spTree>
    <p:extLst>
      <p:ext uri="{BB962C8B-B14F-4D97-AF65-F5344CB8AC3E}">
        <p14:creationId xmlns:p14="http://schemas.microsoft.com/office/powerpoint/2010/main" val="260668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96976"/>
            <a:ext cx="5791200" cy="40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781300" y="288926"/>
            <a:ext cx="6629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  <a:latin typeface="Felix Titling" pitchFamily="82" charset="0"/>
              </a:rPr>
              <a:t>Methods of Particle Physics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010400" y="3657601"/>
            <a:ext cx="3505200" cy="650875"/>
          </a:xfrm>
          <a:prstGeom prst="rect">
            <a:avLst/>
          </a:prstGeom>
          <a:solidFill>
            <a:srgbClr val="9F9BA4"/>
          </a:solidFill>
          <a:ln w="9525">
            <a:solidFill>
              <a:srgbClr val="E30B0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3) Identify created particles in </a:t>
            </a:r>
          </a:p>
          <a:p>
            <a:r>
              <a:rPr lang="en-US" b="1">
                <a:latin typeface="Book Antiqua" pitchFamily="18" charset="0"/>
              </a:rPr>
              <a:t>Detector</a:t>
            </a:r>
            <a:r>
              <a:rPr lang="en-US">
                <a:latin typeface="Book Antiqua" pitchFamily="18" charset="0"/>
              </a:rPr>
              <a:t> (search for new clues)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7010400" y="1752601"/>
            <a:ext cx="2971800" cy="650875"/>
          </a:xfrm>
          <a:prstGeom prst="rect">
            <a:avLst/>
          </a:prstGeom>
          <a:solidFill>
            <a:srgbClr val="302E5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1) Concentrate energy on particles (</a:t>
            </a:r>
            <a:r>
              <a:rPr lang="en-US" b="1">
                <a:solidFill>
                  <a:schemeClr val="bg1"/>
                </a:solidFill>
                <a:latin typeface="Book Antiqua" pitchFamily="18" charset="0"/>
              </a:rPr>
              <a:t>accelerator</a:t>
            </a:r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)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7010400" y="2743201"/>
            <a:ext cx="3314700" cy="650875"/>
          </a:xfrm>
          <a:prstGeom prst="rect">
            <a:avLst/>
          </a:prstGeom>
          <a:solidFill>
            <a:srgbClr val="E30B0B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2) </a:t>
            </a:r>
            <a:r>
              <a:rPr lang="en-US" b="1">
                <a:solidFill>
                  <a:schemeClr val="bg1"/>
                </a:solidFill>
                <a:latin typeface="Book Antiqua" pitchFamily="18" charset="0"/>
              </a:rPr>
              <a:t>Collide</a:t>
            </a:r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 particles (recreate  conditions after Big Bang)</a:t>
            </a:r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4419600" y="2971800"/>
            <a:ext cx="2667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1"/>
            <a:ext cx="1143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7772400" y="1981200"/>
            <a:ext cx="17526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6858000" y="3886200"/>
            <a:ext cx="1600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1218" name="Group 18"/>
          <p:cNvGrpSpPr>
            <a:grpSpLocks/>
          </p:cNvGrpSpPr>
          <p:nvPr/>
        </p:nvGrpSpPr>
        <p:grpSpPr bwMode="auto">
          <a:xfrm>
            <a:off x="6160169" y="4507147"/>
            <a:ext cx="3752800" cy="1828800"/>
            <a:chOff x="2784" y="3048"/>
            <a:chExt cx="2160" cy="1152"/>
          </a:xfrm>
        </p:grpSpPr>
        <p:sp>
          <p:nvSpPr>
            <p:cNvPr id="51215" name="AutoShape 15"/>
            <p:cNvSpPr>
              <a:spLocks noChangeArrowheads="1"/>
            </p:cNvSpPr>
            <p:nvPr/>
          </p:nvSpPr>
          <p:spPr bwMode="auto">
            <a:xfrm>
              <a:off x="2784" y="3048"/>
              <a:ext cx="2160" cy="1152"/>
            </a:xfrm>
            <a:prstGeom prst="verticalScroll">
              <a:avLst>
                <a:gd name="adj" fmla="val 12500"/>
              </a:avLst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1216" name="Text Box 16"/>
            <p:cNvSpPr txBox="1">
              <a:spLocks noChangeArrowheads="1"/>
            </p:cNvSpPr>
            <p:nvPr/>
          </p:nvSpPr>
          <p:spPr bwMode="auto">
            <a:xfrm>
              <a:off x="3024" y="3216"/>
              <a:ext cx="1661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dirty="0">
                  <a:solidFill>
                    <a:schemeClr val="bg1"/>
                  </a:solidFill>
                  <a:latin typeface="Book Antiqua" pitchFamily="18" charset="0"/>
                </a:rPr>
                <a:t>And both of them need high technology like superconductivity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The method of HEP colliders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Intruduction &amp; info to 2023 INFN Accelerator School - L. Rossi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69E28-55C9-9EFA-8BD1-18FA71A34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July 2023</a:t>
            </a:r>
          </a:p>
        </p:txBody>
      </p:sp>
    </p:spTree>
    <p:extLst>
      <p:ext uri="{BB962C8B-B14F-4D97-AF65-F5344CB8AC3E}">
        <p14:creationId xmlns:p14="http://schemas.microsoft.com/office/powerpoint/2010/main" val="45757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 animBg="1"/>
      <p:bldP spid="512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905FA-F772-1D98-829E-BC1AD8CE0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88094-DC78-49FF-DAF5-A3B42C62B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506"/>
            <a:ext cx="8137358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Dr Ralph </a:t>
            </a:r>
            <a:r>
              <a:rPr lang="en-US" dirty="0" err="1"/>
              <a:t>Assmann</a:t>
            </a:r>
            <a:endParaRPr lang="en-US" dirty="0"/>
          </a:p>
          <a:p>
            <a:pPr lvl="1"/>
            <a:r>
              <a:rPr lang="en-US" sz="1800" dirty="0" err="1"/>
              <a:t>Desy</a:t>
            </a:r>
            <a:r>
              <a:rPr lang="en-US" sz="1800" dirty="0"/>
              <a:t> (previously at CERN till 2012)</a:t>
            </a:r>
          </a:p>
          <a:p>
            <a:pPr lvl="1"/>
            <a:r>
              <a:rPr lang="en-US" sz="1800" dirty="0"/>
              <a:t>moving to GSI in September 1</a:t>
            </a:r>
            <a:r>
              <a:rPr lang="en-US" sz="1800" baseline="30000" dirty="0"/>
              <a:t>st</a:t>
            </a:r>
            <a:r>
              <a:rPr lang="en-US" sz="1800" dirty="0"/>
              <a:t>, 2023 as  Head of Acceleration Operation and Development (ACC) with professorship at Univ. of Frankfurt</a:t>
            </a:r>
          </a:p>
          <a:p>
            <a:pPr lvl="1"/>
            <a:r>
              <a:rPr lang="en-US" sz="1800" dirty="0"/>
              <a:t>LHC collimation system, </a:t>
            </a:r>
            <a:r>
              <a:rPr lang="en-US" sz="1800" dirty="0" err="1"/>
              <a:t>Euepan</a:t>
            </a:r>
            <a:r>
              <a:rPr lang="en-US" sz="1800" dirty="0"/>
              <a:t> network for Plasma Accelerators, </a:t>
            </a:r>
            <a:r>
              <a:rPr lang="en-US" sz="1800" dirty="0" err="1"/>
              <a:t>EuPraxia</a:t>
            </a:r>
            <a:endParaRPr lang="en-US" sz="1800" dirty="0"/>
          </a:p>
          <a:p>
            <a:r>
              <a:rPr lang="en-US" dirty="0"/>
              <a:t>Prof. Lucio Rossi</a:t>
            </a:r>
          </a:p>
          <a:p>
            <a:pPr lvl="1"/>
            <a:r>
              <a:rPr lang="en-US" sz="1800" dirty="0"/>
              <a:t>1981 Univ of Milano and INFN-Mi, 2001-2020 CERN, 2020 </a:t>
            </a:r>
            <a:r>
              <a:rPr lang="en-US" sz="1800" dirty="0" err="1"/>
              <a:t>Univ.of</a:t>
            </a:r>
            <a:r>
              <a:rPr lang="en-US" sz="1800" dirty="0"/>
              <a:t> Milano &amp; INFN-Mi</a:t>
            </a:r>
          </a:p>
          <a:p>
            <a:pPr lvl="1"/>
            <a:r>
              <a:rPr lang="en-US" sz="1800" dirty="0"/>
              <a:t>Italian Sup Cyclotron, LHC SC Magnet </a:t>
            </a:r>
            <a:r>
              <a:rPr lang="en-US" sz="1800" dirty="0" err="1"/>
              <a:t>Sytem</a:t>
            </a:r>
            <a:r>
              <a:rPr lang="en-US" sz="1800" dirty="0"/>
              <a:t> &amp; Superconductor, founder and director (2011-2020) of HL-LHC, Project coordinator of PNRR-IRIS 2022-2025</a:t>
            </a:r>
          </a:p>
          <a:p>
            <a:r>
              <a:rPr lang="en-US" dirty="0"/>
              <a:t>Dr. Frank </a:t>
            </a:r>
            <a:r>
              <a:rPr lang="en-US" dirty="0" err="1"/>
              <a:t>Tecker</a:t>
            </a:r>
            <a:endParaRPr lang="en-US" dirty="0"/>
          </a:p>
          <a:p>
            <a:pPr lvl="1"/>
            <a:r>
              <a:rPr lang="en-US" sz="1900" dirty="0"/>
              <a:t>CERN</a:t>
            </a:r>
          </a:p>
          <a:p>
            <a:pPr lvl="1"/>
            <a:r>
              <a:rPr lang="en-US" sz="1900" dirty="0"/>
              <a:t>PS, CLIC, CTF3</a:t>
            </a:r>
          </a:p>
          <a:p>
            <a:pPr lvl="1"/>
            <a:r>
              <a:rPr lang="en-US" sz="1900" dirty="0"/>
              <a:t>Director of the CERN Accelerator School </a:t>
            </a:r>
          </a:p>
          <a:p>
            <a:r>
              <a:rPr lang="en-US" dirty="0"/>
              <a:t>Thanks to Tiina Benson, </a:t>
            </a:r>
          </a:p>
          <a:p>
            <a:r>
              <a:rPr lang="en-US" sz="2100" dirty="0"/>
              <a:t>our tireless problem solver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0CE480-37DF-D898-8DB5-1E4EC9037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887" y="932572"/>
            <a:ext cx="1420898" cy="1420898"/>
          </a:xfrm>
          <a:prstGeom prst="rect">
            <a:avLst/>
          </a:prstGeom>
        </p:spPr>
      </p:pic>
      <p:pic>
        <p:nvPicPr>
          <p:cNvPr id="1026" name="Picture 2" descr="A Lucio Rossi il Premio &quot;Enrico Fermi&quot; della Società Italiana di Fisica |  La Statale News">
            <a:extLst>
              <a:ext uri="{FF2B5EF4-FFF2-40B4-BE49-F238E27FC236}">
                <a16:creationId xmlns:a16="http://schemas.microsoft.com/office/drawing/2014/main" id="{7C8FDDF7-6A17-AB27-FA85-7D1117645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055" y="2468502"/>
            <a:ext cx="2082264" cy="14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D47DE9-657C-4034-51BA-97136F29A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137" y="3572303"/>
            <a:ext cx="1214395" cy="16290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C847DF-B118-5B5F-7546-45683957ED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4" t="2718" r="31559"/>
          <a:stretch/>
        </p:blipFill>
        <p:spPr>
          <a:xfrm>
            <a:off x="4408159" y="4723471"/>
            <a:ext cx="1467741" cy="2069970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850A01E-9A31-8392-65DD-FE00AA53B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July 2023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9F35FFE-EF1E-E790-50C7-FAA5688B3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Intruduction &amp; info to 2023 INFN Accelerator School - L. Rossi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8FFF3BD-97F3-067A-9D5E-E43A20A6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0F21-B58F-4452-81D1-F118B18FD5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8C63-9310-73C3-6304-C3570EAE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2023:  The beginning of the INFN Accelerator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5069C-63B7-E0D1-A4D1-A835B5078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2020  INFN has started the initiative of </a:t>
            </a:r>
            <a:r>
              <a:rPr lang="en-US" dirty="0" err="1"/>
              <a:t>INFn</a:t>
            </a:r>
            <a:r>
              <a:rPr lang="en-US" dirty="0"/>
              <a:t>-Accelerators (</a:t>
            </a:r>
            <a:r>
              <a:rPr lang="en-US" dirty="0">
                <a:hlinkClick r:id="rId2"/>
              </a:rPr>
              <a:t>https://acceleratori.infn.it/it/</a:t>
            </a:r>
            <a:r>
              <a:rPr lang="en-US" dirty="0"/>
              <a:t>)</a:t>
            </a:r>
          </a:p>
          <a:p>
            <a:r>
              <a:rPr lang="en-US" dirty="0"/>
              <a:t>Among various initiatives, the start of the  INFN Accelerator School, using infrastructure of </a:t>
            </a:r>
            <a:r>
              <a:rPr lang="en-US" dirty="0" err="1"/>
              <a:t>Erice</a:t>
            </a:r>
            <a:endParaRPr lang="en-US" dirty="0"/>
          </a:p>
          <a:p>
            <a:r>
              <a:rPr lang="en-US" dirty="0"/>
              <a:t>2023 there are specialized courses on:</a:t>
            </a:r>
          </a:p>
          <a:p>
            <a:pPr lvl="1"/>
            <a:r>
              <a:rPr lang="en-US" dirty="0"/>
              <a:t>CAS: on RF and on  Magnets</a:t>
            </a:r>
          </a:p>
          <a:p>
            <a:pPr lvl="1"/>
            <a:r>
              <a:rPr lang="en-US" dirty="0"/>
              <a:t>IAS: SC for accelerators</a:t>
            </a:r>
          </a:p>
          <a:p>
            <a:r>
              <a:rPr lang="en-US" dirty="0"/>
              <a:t>We have decided to have a general school</a:t>
            </a:r>
          </a:p>
          <a:p>
            <a:pPr lvl="1"/>
            <a:r>
              <a:rPr lang="en-US" dirty="0"/>
              <a:t>No specific technology, No specific accelerator </a:t>
            </a:r>
            <a:r>
              <a:rPr lang="en-US" dirty="0" err="1"/>
              <a:t>layot</a:t>
            </a:r>
            <a:r>
              <a:rPr lang="en-US" dirty="0"/>
              <a:t> (FCC, or linear collider or </a:t>
            </a:r>
            <a:r>
              <a:rPr lang="en-US" dirty="0" err="1"/>
              <a:t>orhter</a:t>
            </a:r>
            <a:r>
              <a:rPr lang="en-US" dirty="0"/>
              <a:t>)</a:t>
            </a:r>
          </a:p>
          <a:p>
            <a:r>
              <a:rPr lang="en-US" dirty="0">
                <a:sym typeface="Wingdings" panose="05000000000000000000" pitchFamily="2" charset="2"/>
              </a:rPr>
              <a:t> the conclusion was to offer an overview on </a:t>
            </a: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Novel acceleration schemes and enabling technologies: Muon Collider, Plasma acceleration, ERL and dielectrics.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However, with an introduction to basic and to the present limits and goals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Covering the classical domain of accelerator for fundamental physics…</a:t>
            </a:r>
          </a:p>
          <a:p>
            <a:r>
              <a:rPr lang="en-US" dirty="0"/>
              <a:t>The next INFN accelerator school will be in 2025.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1CFF8-92C2-674B-2F93-E765B96C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July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4586-5206-BA66-9DEB-323FB58B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Intruduction &amp; info to 2023 INFN Accelerator School - L. Rossi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6E8E6-A8F4-4005-53A7-26E9B6B6C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0F21-B58F-4452-81D1-F118B18FD5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59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8546A-83D3-8FB2-ACBF-DB90D781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Professorship and 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16194-5F3A-6A3C-95B3-027DDC8E4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Difficult to put together the professor team given the </a:t>
            </a:r>
            <a:r>
              <a:rPr lang="en-US" dirty="0" err="1"/>
              <a:t>vacatin</a:t>
            </a:r>
            <a:r>
              <a:rPr lang="en-US" dirty="0"/>
              <a:t> period…</a:t>
            </a:r>
          </a:p>
          <a:p>
            <a:r>
              <a:rPr lang="en-US" dirty="0"/>
              <a:t>We succeed but relatively late (</a:t>
            </a:r>
            <a:r>
              <a:rPr lang="en-US" dirty="0" err="1"/>
              <a:t>lat</a:t>
            </a:r>
            <a:r>
              <a:rPr lang="en-US" dirty="0"/>
              <a:t> confirmation end of April)</a:t>
            </a:r>
          </a:p>
          <a:p>
            <a:r>
              <a:rPr lang="en-US" dirty="0"/>
              <a:t>So, notice of the school rather late </a:t>
            </a:r>
          </a:p>
          <a:p>
            <a:r>
              <a:rPr lang="en-US" dirty="0"/>
              <a:t>Competition with many other school this year </a:t>
            </a:r>
            <a:r>
              <a:rPr lang="en-US" dirty="0">
                <a:sym typeface="Wingdings" panose="05000000000000000000" pitchFamily="2" charset="2"/>
              </a:rPr>
              <a:t> medium attendance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 profit to live the school in an interactive methods</a:t>
            </a:r>
          </a:p>
          <a:p>
            <a:r>
              <a:rPr lang="en-US" dirty="0">
                <a:sym typeface="Wingdings" panose="05000000000000000000" pitchFamily="2" charset="2"/>
              </a:rPr>
              <a:t>Attendance is quite variable, mostly beginners</a:t>
            </a:r>
          </a:p>
          <a:p>
            <a:r>
              <a:rPr lang="en-US" dirty="0">
                <a:sym typeface="Wingdings" panose="05000000000000000000" pitchFamily="2" charset="2"/>
              </a:rPr>
              <a:t> anyway, difficult to find student (and even professors) expert on all these various field…</a:t>
            </a:r>
          </a:p>
          <a:p>
            <a:r>
              <a:rPr lang="en-US" dirty="0">
                <a:sym typeface="Wingdings" panose="05000000000000000000" pitchFamily="2" charset="2"/>
              </a:rPr>
              <a:t>So I asked the professor team for a adequate level of lecturing 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77D84-E7E7-FD8C-D48D-2F314CF4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July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15545-1073-59E7-B71F-F12802A6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Intruduction &amp; info to 2023 INFN Accelerator School - L. Rossi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D3793-0D16-BC39-BECB-D149475D7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0F21-B58F-4452-81D1-F118B18FD5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3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FBC6E3-E3BD-44F7-A1ED-12D4E17E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July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68707-A1C6-827C-123B-31C3BF578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Intruduction &amp; info to 2023 INFN Accelerator School - L. Rossi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9093CB-FD3D-1E20-E344-5E2FFDCE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0F21-B58F-4452-81D1-F118B18FD538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ECA401-5E35-D8DF-22BD-6AC2E45BE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20" y="-40217"/>
            <a:ext cx="4710356" cy="67616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4D2401-7B62-2453-B810-88943F430A55}"/>
              </a:ext>
            </a:extLst>
          </p:cNvPr>
          <p:cNvSpPr txBox="1"/>
          <p:nvPr/>
        </p:nvSpPr>
        <p:spPr>
          <a:xfrm>
            <a:off x="5451892" y="1862667"/>
            <a:ext cx="6229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All of you should have access to Indico page…</a:t>
            </a:r>
          </a:p>
          <a:p>
            <a:r>
              <a:rPr lang="en-US" sz="2000" dirty="0">
                <a:hlinkClick r:id="rId3"/>
              </a:rPr>
              <a:t>https://agenda.infn.it/event/35286/timetable/#20230727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330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CF9D6-D4F2-08B0-D744-D3146046B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C6FCA-9AAD-A302-C508-9A40698D6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Wear always the badge when in the Center and also around in </a:t>
            </a:r>
            <a:r>
              <a:rPr lang="en-US" dirty="0" err="1"/>
              <a:t>Erice</a:t>
            </a:r>
            <a:endParaRPr lang="en-US" dirty="0"/>
          </a:p>
          <a:p>
            <a:r>
              <a:rPr lang="en-US" dirty="0"/>
              <a:t>Follow indications</a:t>
            </a:r>
          </a:p>
          <a:p>
            <a:r>
              <a:rPr lang="en-US" dirty="0"/>
              <a:t>The Center reception is practical always open.</a:t>
            </a:r>
          </a:p>
          <a:p>
            <a:r>
              <a:rPr lang="en-US" dirty="0"/>
              <a:t>Marsala room in the evening the best place to chat and live in a “academia” atmosphere… also to build your network among peers and with professors,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3C478-65B3-6A07-ED4D-6CF26C83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July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149E3-483C-0451-4655-BDD502D6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Intruduction &amp; info to 2023 INFN Accelerator School - L. Rossi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49002-3A01-D53D-BCEE-A90775786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0F21-B58F-4452-81D1-F118B18FD5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46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383031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sz="2800" dirty="0"/>
              <a:t>60 years of experiments at accelerators have discovered the set of fundamental particles </a:t>
            </a:r>
          </a:p>
        </p:txBody>
      </p:sp>
      <p:grpSp>
        <p:nvGrpSpPr>
          <p:cNvPr id="190" name="Group 190"/>
          <p:cNvGrpSpPr/>
          <p:nvPr/>
        </p:nvGrpSpPr>
        <p:grpSpPr>
          <a:xfrm>
            <a:off x="1981200" y="1987579"/>
            <a:ext cx="8101012" cy="4497705"/>
            <a:chOff x="0" y="0"/>
            <a:chExt cx="11521438" cy="6396735"/>
          </a:xfrm>
        </p:grpSpPr>
        <p:grpSp>
          <p:nvGrpSpPr>
            <p:cNvPr id="150" name="Group 150"/>
            <p:cNvGrpSpPr/>
            <p:nvPr/>
          </p:nvGrpSpPr>
          <p:grpSpPr>
            <a:xfrm>
              <a:off x="1598397" y="4654153"/>
              <a:ext cx="7063227" cy="1742583"/>
              <a:chOff x="0" y="0"/>
              <a:chExt cx="7063226" cy="1742581"/>
            </a:xfrm>
          </p:grpSpPr>
          <p:grpSp>
            <p:nvGrpSpPr>
              <p:cNvPr id="129" name="Group 129"/>
              <p:cNvGrpSpPr/>
              <p:nvPr/>
            </p:nvGrpSpPr>
            <p:grpSpPr>
              <a:xfrm>
                <a:off x="-1" y="909542"/>
                <a:ext cx="923741" cy="255013"/>
                <a:chOff x="0" y="0"/>
                <a:chExt cx="923739" cy="255012"/>
              </a:xfrm>
            </p:grpSpPr>
            <p:grpSp>
              <p:nvGrpSpPr>
                <p:cNvPr id="125" name="Group 125"/>
                <p:cNvGrpSpPr/>
                <p:nvPr/>
              </p:nvGrpSpPr>
              <p:grpSpPr>
                <a:xfrm>
                  <a:off x="-1" y="-1"/>
                  <a:ext cx="461872" cy="255014"/>
                  <a:chOff x="0" y="0"/>
                  <a:chExt cx="461870" cy="255012"/>
                </a:xfrm>
              </p:grpSpPr>
              <p:sp>
                <p:nvSpPr>
                  <p:cNvPr id="123" name="Shape 123"/>
                  <p:cNvSpPr/>
                  <p:nvPr/>
                </p:nvSpPr>
                <p:spPr>
                  <a:xfrm>
                    <a:off x="0" y="0"/>
                    <a:ext cx="230680" cy="2550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0580"/>
                        </a:moveTo>
                        <a:cubicBezTo>
                          <a:pt x="3250" y="4408"/>
                          <a:pt x="1912" y="0"/>
                          <a:pt x="5735" y="0"/>
                        </a:cubicBezTo>
                        <a:cubicBezTo>
                          <a:pt x="9558" y="0"/>
                          <a:pt x="8984" y="3967"/>
                          <a:pt x="10704" y="10580"/>
                        </a:cubicBezTo>
                        <a:cubicBezTo>
                          <a:pt x="12425" y="17192"/>
                          <a:pt x="12234" y="21600"/>
                          <a:pt x="15865" y="21600"/>
                        </a:cubicBezTo>
                        <a:cubicBezTo>
                          <a:pt x="19497" y="21600"/>
                          <a:pt x="20644" y="14988"/>
                          <a:pt x="21600" y="11902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85FF"/>
                    </a:solidFill>
                    <a:prstDash val="solid"/>
                    <a:miter lim="400000"/>
                  </a:ln>
                  <a:effectLst>
                    <a:outerShdw blurRad="177800" dist="76200" dir="3600000" rotWithShape="0">
                      <a:srgbClr val="EBEBEB">
                        <a:alpha val="59999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defTabSz="411465">
                      <a:defRPr sz="24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1687"/>
                  </a:p>
                </p:txBody>
              </p:sp>
              <p:sp>
                <p:nvSpPr>
                  <p:cNvPr id="124" name="Shape 124"/>
                  <p:cNvSpPr/>
                  <p:nvPr/>
                </p:nvSpPr>
                <p:spPr>
                  <a:xfrm>
                    <a:off x="231190" y="0"/>
                    <a:ext cx="230681" cy="2550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0580"/>
                        </a:moveTo>
                        <a:cubicBezTo>
                          <a:pt x="3250" y="4408"/>
                          <a:pt x="1912" y="0"/>
                          <a:pt x="5735" y="0"/>
                        </a:cubicBezTo>
                        <a:cubicBezTo>
                          <a:pt x="9558" y="0"/>
                          <a:pt x="8984" y="3967"/>
                          <a:pt x="10704" y="10580"/>
                        </a:cubicBezTo>
                        <a:cubicBezTo>
                          <a:pt x="12425" y="17192"/>
                          <a:pt x="12234" y="21600"/>
                          <a:pt x="15865" y="21600"/>
                        </a:cubicBezTo>
                        <a:cubicBezTo>
                          <a:pt x="19497" y="21600"/>
                          <a:pt x="20644" y="14988"/>
                          <a:pt x="21600" y="11902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85FF"/>
                    </a:solidFill>
                    <a:prstDash val="solid"/>
                    <a:miter lim="400000"/>
                  </a:ln>
                  <a:effectLst>
                    <a:outerShdw blurRad="177800" dist="76200" dir="3600000" rotWithShape="0">
                      <a:srgbClr val="EBEBEB">
                        <a:alpha val="59999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defTabSz="411465">
                      <a:defRPr sz="24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1687"/>
                  </a:p>
                </p:txBody>
              </p:sp>
            </p:grpSp>
            <p:grpSp>
              <p:nvGrpSpPr>
                <p:cNvPr id="128" name="Group 128"/>
                <p:cNvGrpSpPr/>
                <p:nvPr/>
              </p:nvGrpSpPr>
              <p:grpSpPr>
                <a:xfrm>
                  <a:off x="461869" y="-1"/>
                  <a:ext cx="461871" cy="255014"/>
                  <a:chOff x="0" y="0"/>
                  <a:chExt cx="461869" cy="255012"/>
                </a:xfrm>
              </p:grpSpPr>
              <p:sp>
                <p:nvSpPr>
                  <p:cNvPr id="126" name="Shape 126"/>
                  <p:cNvSpPr/>
                  <p:nvPr/>
                </p:nvSpPr>
                <p:spPr>
                  <a:xfrm>
                    <a:off x="0" y="0"/>
                    <a:ext cx="230680" cy="2550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0580"/>
                        </a:moveTo>
                        <a:cubicBezTo>
                          <a:pt x="3250" y="4408"/>
                          <a:pt x="1912" y="0"/>
                          <a:pt x="5735" y="0"/>
                        </a:cubicBezTo>
                        <a:cubicBezTo>
                          <a:pt x="9558" y="0"/>
                          <a:pt x="8984" y="3967"/>
                          <a:pt x="10704" y="10580"/>
                        </a:cubicBezTo>
                        <a:cubicBezTo>
                          <a:pt x="12425" y="17192"/>
                          <a:pt x="12234" y="21600"/>
                          <a:pt x="15865" y="21600"/>
                        </a:cubicBezTo>
                        <a:cubicBezTo>
                          <a:pt x="19497" y="21600"/>
                          <a:pt x="20644" y="14988"/>
                          <a:pt x="21600" y="11902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85FF"/>
                    </a:solidFill>
                    <a:prstDash val="solid"/>
                    <a:miter lim="400000"/>
                  </a:ln>
                  <a:effectLst>
                    <a:outerShdw blurRad="177800" dist="76200" dir="3600000" rotWithShape="0">
                      <a:srgbClr val="EBEBEB">
                        <a:alpha val="59999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defTabSz="411465">
                      <a:defRPr sz="24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1687"/>
                  </a:p>
                </p:txBody>
              </p:sp>
              <p:sp>
                <p:nvSpPr>
                  <p:cNvPr id="127" name="Shape 127"/>
                  <p:cNvSpPr/>
                  <p:nvPr/>
                </p:nvSpPr>
                <p:spPr>
                  <a:xfrm>
                    <a:off x="231190" y="0"/>
                    <a:ext cx="230680" cy="2550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0580"/>
                        </a:moveTo>
                        <a:cubicBezTo>
                          <a:pt x="3250" y="4408"/>
                          <a:pt x="1912" y="0"/>
                          <a:pt x="5735" y="0"/>
                        </a:cubicBezTo>
                        <a:cubicBezTo>
                          <a:pt x="9558" y="0"/>
                          <a:pt x="8984" y="3967"/>
                          <a:pt x="10704" y="10580"/>
                        </a:cubicBezTo>
                        <a:cubicBezTo>
                          <a:pt x="12425" y="17192"/>
                          <a:pt x="12234" y="21600"/>
                          <a:pt x="15865" y="21600"/>
                        </a:cubicBezTo>
                        <a:cubicBezTo>
                          <a:pt x="19497" y="21600"/>
                          <a:pt x="20644" y="14988"/>
                          <a:pt x="21600" y="11902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85FF"/>
                    </a:solidFill>
                    <a:prstDash val="solid"/>
                    <a:miter lim="400000"/>
                  </a:ln>
                  <a:effectLst>
                    <a:outerShdw blurRad="177800" dist="76200" dir="3600000" rotWithShape="0">
                      <a:srgbClr val="EBEBEB">
                        <a:alpha val="59999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defTabSz="411465">
                      <a:defRPr sz="24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1687"/>
                  </a:p>
                </p:txBody>
              </p:sp>
            </p:grpSp>
          </p:grpSp>
          <p:grpSp>
            <p:nvGrpSpPr>
              <p:cNvPr id="136" name="Group 136"/>
              <p:cNvGrpSpPr/>
              <p:nvPr/>
            </p:nvGrpSpPr>
            <p:grpSpPr>
              <a:xfrm>
                <a:off x="5091832" y="909542"/>
                <a:ext cx="923739" cy="255013"/>
                <a:chOff x="0" y="0"/>
                <a:chExt cx="923738" cy="255012"/>
              </a:xfrm>
            </p:grpSpPr>
            <p:grpSp>
              <p:nvGrpSpPr>
                <p:cNvPr id="132" name="Group 132"/>
                <p:cNvGrpSpPr/>
                <p:nvPr/>
              </p:nvGrpSpPr>
              <p:grpSpPr>
                <a:xfrm>
                  <a:off x="-1" y="-1"/>
                  <a:ext cx="455981" cy="255014"/>
                  <a:chOff x="0" y="0"/>
                  <a:chExt cx="455979" cy="255012"/>
                </a:xfrm>
              </p:grpSpPr>
              <p:sp>
                <p:nvSpPr>
                  <p:cNvPr id="130" name="Shape 130"/>
                  <p:cNvSpPr/>
                  <p:nvPr/>
                </p:nvSpPr>
                <p:spPr>
                  <a:xfrm>
                    <a:off x="0" y="0"/>
                    <a:ext cx="230680" cy="2550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0580"/>
                        </a:moveTo>
                        <a:cubicBezTo>
                          <a:pt x="3250" y="4408"/>
                          <a:pt x="1912" y="0"/>
                          <a:pt x="5735" y="0"/>
                        </a:cubicBezTo>
                        <a:cubicBezTo>
                          <a:pt x="9558" y="0"/>
                          <a:pt x="8984" y="3967"/>
                          <a:pt x="10704" y="10580"/>
                        </a:cubicBezTo>
                        <a:cubicBezTo>
                          <a:pt x="12425" y="17192"/>
                          <a:pt x="12234" y="21600"/>
                          <a:pt x="15865" y="21600"/>
                        </a:cubicBezTo>
                        <a:cubicBezTo>
                          <a:pt x="19497" y="21600"/>
                          <a:pt x="20644" y="14988"/>
                          <a:pt x="21600" y="11902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85FF"/>
                    </a:solidFill>
                    <a:prstDash val="solid"/>
                    <a:miter lim="400000"/>
                  </a:ln>
                  <a:effectLst>
                    <a:outerShdw blurRad="177800" dist="76200" dir="3600000" rotWithShape="0">
                      <a:srgbClr val="EBEBEB">
                        <a:alpha val="59999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defTabSz="411465">
                      <a:defRPr sz="24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1687"/>
                  </a:p>
                </p:txBody>
              </p:sp>
              <p:sp>
                <p:nvSpPr>
                  <p:cNvPr id="131" name="Shape 131"/>
                  <p:cNvSpPr/>
                  <p:nvPr/>
                </p:nvSpPr>
                <p:spPr>
                  <a:xfrm>
                    <a:off x="225299" y="0"/>
                    <a:ext cx="230681" cy="2550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0580"/>
                        </a:moveTo>
                        <a:cubicBezTo>
                          <a:pt x="3250" y="4408"/>
                          <a:pt x="1912" y="0"/>
                          <a:pt x="5735" y="0"/>
                        </a:cubicBezTo>
                        <a:cubicBezTo>
                          <a:pt x="9558" y="0"/>
                          <a:pt x="8984" y="3967"/>
                          <a:pt x="10704" y="10580"/>
                        </a:cubicBezTo>
                        <a:cubicBezTo>
                          <a:pt x="12425" y="17192"/>
                          <a:pt x="12234" y="21600"/>
                          <a:pt x="15865" y="21600"/>
                        </a:cubicBezTo>
                        <a:cubicBezTo>
                          <a:pt x="19497" y="21600"/>
                          <a:pt x="20644" y="14988"/>
                          <a:pt x="21600" y="11902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85FF"/>
                    </a:solidFill>
                    <a:prstDash val="solid"/>
                    <a:miter lim="400000"/>
                  </a:ln>
                  <a:effectLst>
                    <a:outerShdw blurRad="177800" dist="76200" dir="3600000" rotWithShape="0">
                      <a:srgbClr val="EBEBEB">
                        <a:alpha val="59999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defTabSz="411465">
                      <a:defRPr sz="24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1687"/>
                  </a:p>
                </p:txBody>
              </p:sp>
            </p:grpSp>
            <p:grpSp>
              <p:nvGrpSpPr>
                <p:cNvPr id="135" name="Group 135"/>
                <p:cNvGrpSpPr/>
                <p:nvPr/>
              </p:nvGrpSpPr>
              <p:grpSpPr>
                <a:xfrm>
                  <a:off x="461869" y="-1"/>
                  <a:ext cx="461870" cy="255014"/>
                  <a:chOff x="0" y="0"/>
                  <a:chExt cx="461868" cy="255012"/>
                </a:xfrm>
              </p:grpSpPr>
              <p:sp>
                <p:nvSpPr>
                  <p:cNvPr id="133" name="Shape 133"/>
                  <p:cNvSpPr/>
                  <p:nvPr/>
                </p:nvSpPr>
                <p:spPr>
                  <a:xfrm>
                    <a:off x="0" y="0"/>
                    <a:ext cx="230680" cy="2550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0580"/>
                        </a:moveTo>
                        <a:cubicBezTo>
                          <a:pt x="3250" y="4408"/>
                          <a:pt x="1912" y="0"/>
                          <a:pt x="5735" y="0"/>
                        </a:cubicBezTo>
                        <a:cubicBezTo>
                          <a:pt x="9558" y="0"/>
                          <a:pt x="8984" y="3967"/>
                          <a:pt x="10704" y="10580"/>
                        </a:cubicBezTo>
                        <a:cubicBezTo>
                          <a:pt x="12425" y="17192"/>
                          <a:pt x="12234" y="21600"/>
                          <a:pt x="15865" y="21600"/>
                        </a:cubicBezTo>
                        <a:cubicBezTo>
                          <a:pt x="19497" y="21600"/>
                          <a:pt x="20644" y="14988"/>
                          <a:pt x="21600" y="11902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85FF"/>
                    </a:solidFill>
                    <a:prstDash val="solid"/>
                    <a:miter lim="400000"/>
                  </a:ln>
                  <a:effectLst>
                    <a:outerShdw blurRad="177800" dist="76200" dir="3600000" rotWithShape="0">
                      <a:srgbClr val="EBEBEB">
                        <a:alpha val="59999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defTabSz="411465">
                      <a:defRPr sz="24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1687"/>
                  </a:p>
                </p:txBody>
              </p:sp>
              <p:sp>
                <p:nvSpPr>
                  <p:cNvPr id="134" name="Shape 134"/>
                  <p:cNvSpPr/>
                  <p:nvPr/>
                </p:nvSpPr>
                <p:spPr>
                  <a:xfrm>
                    <a:off x="231189" y="0"/>
                    <a:ext cx="230680" cy="2550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0580"/>
                        </a:moveTo>
                        <a:cubicBezTo>
                          <a:pt x="3250" y="4408"/>
                          <a:pt x="1912" y="0"/>
                          <a:pt x="5735" y="0"/>
                        </a:cubicBezTo>
                        <a:cubicBezTo>
                          <a:pt x="9558" y="0"/>
                          <a:pt x="8984" y="3967"/>
                          <a:pt x="10704" y="10580"/>
                        </a:cubicBezTo>
                        <a:cubicBezTo>
                          <a:pt x="12425" y="17192"/>
                          <a:pt x="12234" y="21600"/>
                          <a:pt x="15865" y="21600"/>
                        </a:cubicBezTo>
                        <a:cubicBezTo>
                          <a:pt x="19497" y="21600"/>
                          <a:pt x="20644" y="14988"/>
                          <a:pt x="21600" y="11902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85FF"/>
                    </a:solidFill>
                    <a:prstDash val="solid"/>
                    <a:miter lim="400000"/>
                  </a:ln>
                  <a:effectLst>
                    <a:outerShdw blurRad="177800" dist="76200" dir="3600000" rotWithShape="0">
                      <a:srgbClr val="EBEBEB">
                        <a:alpha val="59999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defTabSz="411465">
                      <a:defRPr sz="24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1687"/>
                  </a:p>
                </p:txBody>
              </p:sp>
            </p:grpSp>
          </p:grpSp>
          <p:grpSp>
            <p:nvGrpSpPr>
              <p:cNvPr id="143" name="Group 143"/>
              <p:cNvGrpSpPr/>
              <p:nvPr/>
            </p:nvGrpSpPr>
            <p:grpSpPr>
              <a:xfrm>
                <a:off x="6139486" y="909542"/>
                <a:ext cx="923741" cy="255013"/>
                <a:chOff x="0" y="0"/>
                <a:chExt cx="923739" cy="255012"/>
              </a:xfrm>
            </p:grpSpPr>
            <p:grpSp>
              <p:nvGrpSpPr>
                <p:cNvPr id="139" name="Group 139"/>
                <p:cNvGrpSpPr/>
                <p:nvPr/>
              </p:nvGrpSpPr>
              <p:grpSpPr>
                <a:xfrm>
                  <a:off x="-1" y="-1"/>
                  <a:ext cx="461871" cy="255014"/>
                  <a:chOff x="0" y="0"/>
                  <a:chExt cx="461869" cy="255012"/>
                </a:xfrm>
              </p:grpSpPr>
              <p:sp>
                <p:nvSpPr>
                  <p:cNvPr id="137" name="Shape 137"/>
                  <p:cNvSpPr/>
                  <p:nvPr/>
                </p:nvSpPr>
                <p:spPr>
                  <a:xfrm>
                    <a:off x="0" y="0"/>
                    <a:ext cx="230680" cy="2550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0580"/>
                        </a:moveTo>
                        <a:cubicBezTo>
                          <a:pt x="3250" y="4408"/>
                          <a:pt x="1912" y="0"/>
                          <a:pt x="5735" y="0"/>
                        </a:cubicBezTo>
                        <a:cubicBezTo>
                          <a:pt x="9558" y="0"/>
                          <a:pt x="8984" y="3967"/>
                          <a:pt x="10704" y="10580"/>
                        </a:cubicBezTo>
                        <a:cubicBezTo>
                          <a:pt x="12425" y="17192"/>
                          <a:pt x="12234" y="21600"/>
                          <a:pt x="15865" y="21600"/>
                        </a:cubicBezTo>
                        <a:cubicBezTo>
                          <a:pt x="19497" y="21600"/>
                          <a:pt x="20644" y="14988"/>
                          <a:pt x="21600" y="11902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85FF"/>
                    </a:solidFill>
                    <a:prstDash val="solid"/>
                    <a:miter lim="400000"/>
                  </a:ln>
                  <a:effectLst>
                    <a:outerShdw blurRad="177800" dist="76200" dir="3600000" rotWithShape="0">
                      <a:srgbClr val="EBEBEB">
                        <a:alpha val="59999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defTabSz="411465">
                      <a:defRPr sz="24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1687"/>
                  </a:p>
                </p:txBody>
              </p:sp>
              <p:sp>
                <p:nvSpPr>
                  <p:cNvPr id="138" name="Shape 138"/>
                  <p:cNvSpPr/>
                  <p:nvPr/>
                </p:nvSpPr>
                <p:spPr>
                  <a:xfrm>
                    <a:off x="231189" y="0"/>
                    <a:ext cx="230681" cy="2550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0580"/>
                        </a:moveTo>
                        <a:cubicBezTo>
                          <a:pt x="3250" y="4408"/>
                          <a:pt x="1912" y="0"/>
                          <a:pt x="5735" y="0"/>
                        </a:cubicBezTo>
                        <a:cubicBezTo>
                          <a:pt x="9558" y="0"/>
                          <a:pt x="8984" y="3967"/>
                          <a:pt x="10704" y="10580"/>
                        </a:cubicBezTo>
                        <a:cubicBezTo>
                          <a:pt x="12425" y="17192"/>
                          <a:pt x="12234" y="21600"/>
                          <a:pt x="15865" y="21600"/>
                        </a:cubicBezTo>
                        <a:cubicBezTo>
                          <a:pt x="19497" y="21600"/>
                          <a:pt x="20644" y="14988"/>
                          <a:pt x="21600" y="11902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85FF"/>
                    </a:solidFill>
                    <a:prstDash val="solid"/>
                    <a:miter lim="400000"/>
                  </a:ln>
                  <a:effectLst>
                    <a:outerShdw blurRad="177800" dist="76200" dir="3600000" rotWithShape="0">
                      <a:srgbClr val="EBEBEB">
                        <a:alpha val="59999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defTabSz="411465">
                      <a:defRPr sz="24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1687"/>
                  </a:p>
                </p:txBody>
              </p:sp>
            </p:grpSp>
            <p:grpSp>
              <p:nvGrpSpPr>
                <p:cNvPr id="142" name="Group 142"/>
                <p:cNvGrpSpPr/>
                <p:nvPr/>
              </p:nvGrpSpPr>
              <p:grpSpPr>
                <a:xfrm>
                  <a:off x="461869" y="-1"/>
                  <a:ext cx="461871" cy="255014"/>
                  <a:chOff x="0" y="0"/>
                  <a:chExt cx="461870" cy="255012"/>
                </a:xfrm>
              </p:grpSpPr>
              <p:sp>
                <p:nvSpPr>
                  <p:cNvPr id="140" name="Shape 140"/>
                  <p:cNvSpPr/>
                  <p:nvPr/>
                </p:nvSpPr>
                <p:spPr>
                  <a:xfrm>
                    <a:off x="0" y="0"/>
                    <a:ext cx="230680" cy="2550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0580"/>
                        </a:moveTo>
                        <a:cubicBezTo>
                          <a:pt x="3250" y="4408"/>
                          <a:pt x="1912" y="0"/>
                          <a:pt x="5735" y="0"/>
                        </a:cubicBezTo>
                        <a:cubicBezTo>
                          <a:pt x="9558" y="0"/>
                          <a:pt x="8984" y="3967"/>
                          <a:pt x="10704" y="10580"/>
                        </a:cubicBezTo>
                        <a:cubicBezTo>
                          <a:pt x="12425" y="17192"/>
                          <a:pt x="12234" y="21600"/>
                          <a:pt x="15865" y="21600"/>
                        </a:cubicBezTo>
                        <a:cubicBezTo>
                          <a:pt x="19497" y="21600"/>
                          <a:pt x="20644" y="14988"/>
                          <a:pt x="21600" y="11902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85FF"/>
                    </a:solidFill>
                    <a:prstDash val="solid"/>
                    <a:miter lim="400000"/>
                  </a:ln>
                  <a:effectLst>
                    <a:outerShdw blurRad="177800" dist="76200" dir="3600000" rotWithShape="0">
                      <a:srgbClr val="EBEBEB">
                        <a:alpha val="59999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defTabSz="411465">
                      <a:defRPr sz="24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1687"/>
                  </a:p>
                </p:txBody>
              </p:sp>
              <p:sp>
                <p:nvSpPr>
                  <p:cNvPr id="141" name="Shape 141"/>
                  <p:cNvSpPr/>
                  <p:nvPr/>
                </p:nvSpPr>
                <p:spPr>
                  <a:xfrm>
                    <a:off x="231190" y="0"/>
                    <a:ext cx="230681" cy="2550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0580"/>
                        </a:moveTo>
                        <a:cubicBezTo>
                          <a:pt x="3250" y="4408"/>
                          <a:pt x="1912" y="0"/>
                          <a:pt x="5735" y="0"/>
                        </a:cubicBezTo>
                        <a:cubicBezTo>
                          <a:pt x="9558" y="0"/>
                          <a:pt x="8984" y="3967"/>
                          <a:pt x="10704" y="10580"/>
                        </a:cubicBezTo>
                        <a:cubicBezTo>
                          <a:pt x="12425" y="17192"/>
                          <a:pt x="12234" y="21600"/>
                          <a:pt x="15865" y="21600"/>
                        </a:cubicBezTo>
                        <a:cubicBezTo>
                          <a:pt x="19497" y="21600"/>
                          <a:pt x="20644" y="14988"/>
                          <a:pt x="21600" y="11902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85FF"/>
                    </a:solidFill>
                    <a:prstDash val="solid"/>
                    <a:miter lim="400000"/>
                  </a:ln>
                  <a:effectLst>
                    <a:outerShdw blurRad="177800" dist="76200" dir="3600000" rotWithShape="0">
                      <a:srgbClr val="EBEBEB">
                        <a:alpha val="59999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defTabSz="411465">
                      <a:defRPr sz="24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1687"/>
                  </a:p>
                </p:txBody>
              </p:sp>
            </p:grpSp>
          </p:grpSp>
          <p:sp>
            <p:nvSpPr>
              <p:cNvPr id="144" name="Shape 144"/>
              <p:cNvSpPr/>
              <p:nvPr/>
            </p:nvSpPr>
            <p:spPr>
              <a:xfrm>
                <a:off x="30040" y="1283560"/>
                <a:ext cx="962491" cy="4590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l" defTabSz="585216">
                  <a:defRPr sz="1600">
                    <a:solidFill>
                      <a:srgbClr val="FF8AD8"/>
                    </a:solidFill>
                    <a:latin typeface="Myriad Pro"/>
                    <a:ea typeface="Myriad Pro"/>
                    <a:cs typeface="Myriad Pro"/>
                    <a:sym typeface="Myriad Pro"/>
                  </a:defRPr>
                </a:lvl1pPr>
              </a:lstStyle>
              <a:p>
                <a:r>
                  <a:rPr sz="1125"/>
                  <a:t>photon</a:t>
                </a:r>
              </a:p>
            </p:txBody>
          </p:sp>
          <p:sp>
            <p:nvSpPr>
              <p:cNvPr id="145" name="Shape 145"/>
              <p:cNvSpPr/>
              <p:nvPr/>
            </p:nvSpPr>
            <p:spPr>
              <a:xfrm>
                <a:off x="5076811" y="1283560"/>
                <a:ext cx="1106594" cy="4590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l" defTabSz="585216">
                  <a:defRPr sz="1600">
                    <a:solidFill>
                      <a:srgbClr val="FF8AD8"/>
                    </a:solidFill>
                    <a:latin typeface="Myriad Pro"/>
                    <a:ea typeface="Myriad Pro"/>
                    <a:cs typeface="Myriad Pro"/>
                    <a:sym typeface="Myriad Pro"/>
                  </a:defRPr>
                </a:lvl1pPr>
              </a:lstStyle>
              <a:p>
                <a:r>
                  <a:rPr sz="1125"/>
                  <a:t>gluon</a:t>
                </a:r>
              </a:p>
            </p:txBody>
          </p:sp>
          <p:sp>
            <p:nvSpPr>
              <p:cNvPr id="146" name="Shape 146"/>
              <p:cNvSpPr/>
              <p:nvPr/>
            </p:nvSpPr>
            <p:spPr>
              <a:xfrm>
                <a:off x="6338503" y="1283560"/>
                <a:ext cx="611832" cy="4590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l" defTabSz="585216">
                  <a:defRPr sz="1600">
                    <a:solidFill>
                      <a:srgbClr val="FF8AD8"/>
                    </a:solidFill>
                    <a:latin typeface="Myriad Pro"/>
                    <a:ea typeface="Myriad Pro"/>
                    <a:cs typeface="Myriad Pro"/>
                    <a:sym typeface="Myriad Pro"/>
                  </a:defRPr>
                </a:lvl1pPr>
              </a:lstStyle>
              <a:p>
                <a:r>
                  <a:rPr sz="1125"/>
                  <a:t>W, Z</a:t>
                </a:r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450604" y="0"/>
                <a:ext cx="1" cy="692483"/>
              </a:xfrm>
              <a:prstGeom prst="line">
                <a:avLst/>
              </a:prstGeom>
              <a:noFill/>
              <a:ln w="63500" cap="flat">
                <a:solidFill>
                  <a:srgbClr val="FF8AD8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11465">
                  <a:defRPr sz="14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984"/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5842838" y="0"/>
                <a:ext cx="1" cy="692483"/>
              </a:xfrm>
              <a:prstGeom prst="line">
                <a:avLst/>
              </a:prstGeom>
              <a:noFill/>
              <a:ln w="63500" cap="flat">
                <a:solidFill>
                  <a:srgbClr val="FF8AD8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11465">
                  <a:defRPr sz="14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984"/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6413605" y="0"/>
                <a:ext cx="1" cy="692483"/>
              </a:xfrm>
              <a:prstGeom prst="line">
                <a:avLst/>
              </a:prstGeom>
              <a:noFill/>
              <a:ln w="63500" cap="flat">
                <a:solidFill>
                  <a:srgbClr val="FF8AD8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11465">
                  <a:defRPr sz="14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984"/>
              </a:p>
            </p:txBody>
          </p:sp>
        </p:grpSp>
        <p:sp>
          <p:nvSpPr>
            <p:cNvPr id="151" name="Shape 151"/>
            <p:cNvSpPr/>
            <p:nvPr/>
          </p:nvSpPr>
          <p:spPr>
            <a:xfrm>
              <a:off x="178910" y="4134692"/>
              <a:ext cx="691925" cy="476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l" defTabSz="585216">
                <a:defRPr sz="1600">
                  <a:solidFill>
                    <a:srgbClr val="FFFFFF"/>
                  </a:solidFill>
                  <a:latin typeface="Myriad Pro"/>
                  <a:ea typeface="Myriad Pro"/>
                  <a:cs typeface="Myriad Pro"/>
                  <a:sym typeface="Myriad Pro"/>
                </a:defRPr>
              </a:lvl1pPr>
            </a:lstStyle>
            <a:p>
              <a:r>
                <a:rPr sz="1125"/>
                <a:t>1900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1035125" y="4134692"/>
              <a:ext cx="691925" cy="476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l" defTabSz="585216">
                <a:defRPr sz="1600">
                  <a:solidFill>
                    <a:srgbClr val="FFFFFF"/>
                  </a:solidFill>
                  <a:latin typeface="Myriad Pro"/>
                  <a:ea typeface="Myriad Pro"/>
                  <a:cs typeface="Myriad Pro"/>
                  <a:sym typeface="Myriad Pro"/>
                </a:defRPr>
              </a:lvl1pPr>
            </a:lstStyle>
            <a:p>
              <a:r>
                <a:rPr sz="1125"/>
                <a:t>1910</a:t>
              </a:r>
            </a:p>
          </p:txBody>
        </p:sp>
        <p:sp>
          <p:nvSpPr>
            <p:cNvPr id="153" name="Shape 153"/>
            <p:cNvSpPr/>
            <p:nvPr/>
          </p:nvSpPr>
          <p:spPr>
            <a:xfrm>
              <a:off x="1942458" y="4134692"/>
              <a:ext cx="691925" cy="476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l" defTabSz="585216">
                <a:defRPr sz="1600">
                  <a:solidFill>
                    <a:srgbClr val="FFFFFF"/>
                  </a:solidFill>
                  <a:latin typeface="Myriad Pro"/>
                  <a:ea typeface="Myriad Pro"/>
                  <a:cs typeface="Myriad Pro"/>
                  <a:sym typeface="Myriad Pro"/>
                </a:defRPr>
              </a:lvl1pPr>
            </a:lstStyle>
            <a:p>
              <a:r>
                <a:rPr sz="1125"/>
                <a:t>1920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2849790" y="4134692"/>
              <a:ext cx="691925" cy="476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l" defTabSz="585216">
                <a:defRPr sz="1600">
                  <a:solidFill>
                    <a:srgbClr val="FFFFFF"/>
                  </a:solidFill>
                  <a:latin typeface="Myriad Pro"/>
                  <a:ea typeface="Myriad Pro"/>
                  <a:cs typeface="Myriad Pro"/>
                  <a:sym typeface="Myriad Pro"/>
                </a:defRPr>
              </a:lvl1pPr>
            </a:lstStyle>
            <a:p>
              <a:r>
                <a:rPr sz="1125"/>
                <a:t>1930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3757122" y="4134692"/>
              <a:ext cx="691925" cy="476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l" defTabSz="585216">
                <a:defRPr sz="1600">
                  <a:solidFill>
                    <a:srgbClr val="FFFFFF"/>
                  </a:solidFill>
                  <a:latin typeface="Myriad Pro"/>
                  <a:ea typeface="Myriad Pro"/>
                  <a:cs typeface="Myriad Pro"/>
                  <a:sym typeface="Myriad Pro"/>
                </a:defRPr>
              </a:lvl1pPr>
            </a:lstStyle>
            <a:p>
              <a:r>
                <a:rPr sz="1125"/>
                <a:t>1940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4664454" y="4134692"/>
              <a:ext cx="691925" cy="476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l" defTabSz="585216">
                <a:defRPr sz="1600">
                  <a:solidFill>
                    <a:srgbClr val="FFFFFF"/>
                  </a:solidFill>
                  <a:latin typeface="Myriad Pro"/>
                  <a:ea typeface="Myriad Pro"/>
                  <a:cs typeface="Myriad Pro"/>
                  <a:sym typeface="Myriad Pro"/>
                </a:defRPr>
              </a:lvl1pPr>
            </a:lstStyle>
            <a:p>
              <a:r>
                <a:rPr sz="1125"/>
                <a:t>1950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5571785" y="4134692"/>
              <a:ext cx="691925" cy="476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l" defTabSz="585216">
                <a:defRPr sz="1600">
                  <a:solidFill>
                    <a:srgbClr val="FFFFFF"/>
                  </a:solidFill>
                  <a:latin typeface="Myriad Pro"/>
                  <a:ea typeface="Myriad Pro"/>
                  <a:cs typeface="Myriad Pro"/>
                  <a:sym typeface="Myriad Pro"/>
                </a:defRPr>
              </a:lvl1pPr>
            </a:lstStyle>
            <a:p>
              <a:r>
                <a:rPr sz="1125"/>
                <a:t>1960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6479119" y="4134692"/>
              <a:ext cx="691925" cy="476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l" defTabSz="585216">
                <a:defRPr sz="1600">
                  <a:solidFill>
                    <a:srgbClr val="FFFFFF"/>
                  </a:solidFill>
                  <a:latin typeface="Myriad Pro"/>
                  <a:ea typeface="Myriad Pro"/>
                  <a:cs typeface="Myriad Pro"/>
                  <a:sym typeface="Myriad Pro"/>
                </a:defRPr>
              </a:lvl1pPr>
            </a:lstStyle>
            <a:p>
              <a:r>
                <a:rPr sz="1125"/>
                <a:t>1970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7386453" y="4134692"/>
              <a:ext cx="691924" cy="476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l" defTabSz="585216">
                <a:defRPr sz="1600">
                  <a:solidFill>
                    <a:srgbClr val="FFFFFF"/>
                  </a:solidFill>
                  <a:latin typeface="Myriad Pro"/>
                  <a:ea typeface="Myriad Pro"/>
                  <a:cs typeface="Myriad Pro"/>
                  <a:sym typeface="Myriad Pro"/>
                </a:defRPr>
              </a:lvl1pPr>
            </a:lstStyle>
            <a:p>
              <a:r>
                <a:rPr sz="1125"/>
                <a:t>1980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8293783" y="4134692"/>
              <a:ext cx="691925" cy="476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l" defTabSz="585216">
                <a:defRPr sz="1600">
                  <a:solidFill>
                    <a:srgbClr val="FFFFFF"/>
                  </a:solidFill>
                  <a:latin typeface="Myriad Pro"/>
                  <a:ea typeface="Myriad Pro"/>
                  <a:cs typeface="Myriad Pro"/>
                  <a:sym typeface="Myriad Pro"/>
                </a:defRPr>
              </a:lvl1pPr>
            </a:lstStyle>
            <a:p>
              <a:r>
                <a:rPr sz="1125"/>
                <a:t>1990</a:t>
              </a:r>
            </a:p>
          </p:txBody>
        </p:sp>
        <p:sp>
          <p:nvSpPr>
            <p:cNvPr id="161" name="Shape 161"/>
            <p:cNvSpPr/>
            <p:nvPr/>
          </p:nvSpPr>
          <p:spPr>
            <a:xfrm>
              <a:off x="9201118" y="4134692"/>
              <a:ext cx="691925" cy="476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l" defTabSz="585216">
                <a:defRPr sz="1600">
                  <a:solidFill>
                    <a:srgbClr val="FFFFFF"/>
                  </a:solidFill>
                  <a:latin typeface="Myriad Pro"/>
                  <a:ea typeface="Myriad Pro"/>
                  <a:cs typeface="Myriad Pro"/>
                  <a:sym typeface="Myriad Pro"/>
                </a:defRPr>
              </a:lvl1pPr>
            </a:lstStyle>
            <a:p>
              <a:r>
                <a:rPr sz="1125"/>
                <a:t>2000</a:t>
              </a:r>
            </a:p>
          </p:txBody>
        </p:sp>
        <p:sp>
          <p:nvSpPr>
            <p:cNvPr id="162" name="Shape 162"/>
            <p:cNvSpPr/>
            <p:nvPr/>
          </p:nvSpPr>
          <p:spPr>
            <a:xfrm>
              <a:off x="10108450" y="4134692"/>
              <a:ext cx="691925" cy="476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l" defTabSz="585216">
                <a:defRPr sz="1600">
                  <a:solidFill>
                    <a:srgbClr val="FFFFFF"/>
                  </a:solidFill>
                  <a:latin typeface="Myriad Pro"/>
                  <a:ea typeface="Myriad Pro"/>
                  <a:cs typeface="Myriad Pro"/>
                  <a:sym typeface="Myriad Pro"/>
                </a:defRPr>
              </a:lvl1pPr>
            </a:lstStyle>
            <a:p>
              <a:r>
                <a:rPr sz="1125"/>
                <a:t>2010</a:t>
              </a:r>
            </a:p>
          </p:txBody>
        </p:sp>
        <p:sp>
          <p:nvSpPr>
            <p:cNvPr id="163" name="Shape 163"/>
            <p:cNvSpPr/>
            <p:nvPr/>
          </p:nvSpPr>
          <p:spPr>
            <a:xfrm flipH="1" flipV="1">
              <a:off x="63896" y="3857751"/>
              <a:ext cx="11302604" cy="2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1465">
                <a:defRPr sz="14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84"/>
            </a:p>
          </p:txBody>
        </p:sp>
        <p:sp>
          <p:nvSpPr>
            <p:cNvPr id="164" name="Shape 164"/>
            <p:cNvSpPr/>
            <p:nvPr/>
          </p:nvSpPr>
          <p:spPr>
            <a:xfrm flipV="1">
              <a:off x="230028" y="3051134"/>
              <a:ext cx="1" cy="646031"/>
            </a:xfrm>
            <a:prstGeom prst="line">
              <a:avLst/>
            </a:prstGeom>
            <a:noFill/>
            <a:ln w="63500" cap="flat">
              <a:solidFill>
                <a:srgbClr val="00FD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1465">
                <a:defRPr sz="14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84"/>
            </a:p>
          </p:txBody>
        </p:sp>
        <p:sp>
          <p:nvSpPr>
            <p:cNvPr id="165" name="Shape 165"/>
            <p:cNvSpPr/>
            <p:nvPr/>
          </p:nvSpPr>
          <p:spPr>
            <a:xfrm>
              <a:off x="0" y="2380722"/>
              <a:ext cx="1040876" cy="4420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l" defTabSz="585216">
                <a:defRPr sz="1600">
                  <a:solidFill>
                    <a:srgbClr val="00FDFF"/>
                  </a:solidFill>
                  <a:latin typeface="Myriad Pro"/>
                  <a:ea typeface="Myriad Pro"/>
                  <a:cs typeface="Myriad Pro"/>
                  <a:sym typeface="Myriad Pro"/>
                </a:defRPr>
              </a:lvl1pPr>
            </a:lstStyle>
            <a:p>
              <a:r>
                <a:rPr sz="1125"/>
                <a:t>electron</a:t>
              </a:r>
            </a:p>
          </p:txBody>
        </p:sp>
        <p:sp>
          <p:nvSpPr>
            <p:cNvPr id="166" name="Shape 166"/>
            <p:cNvSpPr/>
            <p:nvPr/>
          </p:nvSpPr>
          <p:spPr>
            <a:xfrm flipV="1">
              <a:off x="3808240" y="3051134"/>
              <a:ext cx="1" cy="646031"/>
            </a:xfrm>
            <a:prstGeom prst="line">
              <a:avLst/>
            </a:prstGeom>
            <a:noFill/>
            <a:ln w="63500" cap="flat">
              <a:solidFill>
                <a:srgbClr val="00FD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1465">
                <a:defRPr sz="14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84"/>
            </a:p>
          </p:txBody>
        </p:sp>
        <p:sp>
          <p:nvSpPr>
            <p:cNvPr id="167" name="Shape 167"/>
            <p:cNvSpPr/>
            <p:nvPr/>
          </p:nvSpPr>
          <p:spPr>
            <a:xfrm>
              <a:off x="3578211" y="2380722"/>
              <a:ext cx="775731" cy="4420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l" defTabSz="585216">
                <a:defRPr sz="1600">
                  <a:solidFill>
                    <a:srgbClr val="00FDFF"/>
                  </a:solidFill>
                  <a:latin typeface="Myriad Pro"/>
                  <a:ea typeface="Myriad Pro"/>
                  <a:cs typeface="Myriad Pro"/>
                  <a:sym typeface="Myriad Pro"/>
                </a:defRPr>
              </a:lvl1pPr>
            </a:lstStyle>
            <a:p>
              <a:r>
                <a:rPr sz="1125"/>
                <a:t>muon</a:t>
              </a:r>
            </a:p>
          </p:txBody>
        </p:sp>
        <p:sp>
          <p:nvSpPr>
            <p:cNvPr id="168" name="Shape 168"/>
            <p:cNvSpPr/>
            <p:nvPr/>
          </p:nvSpPr>
          <p:spPr>
            <a:xfrm flipV="1">
              <a:off x="7296999" y="3051134"/>
              <a:ext cx="1" cy="646031"/>
            </a:xfrm>
            <a:prstGeom prst="line">
              <a:avLst/>
            </a:prstGeom>
            <a:noFill/>
            <a:ln w="63500" cap="flat">
              <a:solidFill>
                <a:srgbClr val="00FD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1465">
                <a:defRPr sz="14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84"/>
            </a:p>
          </p:txBody>
        </p:sp>
        <p:sp>
          <p:nvSpPr>
            <p:cNvPr id="169" name="Shape 169"/>
            <p:cNvSpPr/>
            <p:nvPr/>
          </p:nvSpPr>
          <p:spPr>
            <a:xfrm>
              <a:off x="7066968" y="2380722"/>
              <a:ext cx="508440" cy="4420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l" defTabSz="585216">
                <a:defRPr sz="1600">
                  <a:solidFill>
                    <a:srgbClr val="00FDFF"/>
                  </a:solidFill>
                  <a:latin typeface="Myriad Pro"/>
                  <a:ea typeface="Myriad Pro"/>
                  <a:cs typeface="Myriad Pro"/>
                  <a:sym typeface="Myriad Pro"/>
                </a:defRPr>
              </a:lvl1pPr>
            </a:lstStyle>
            <a:p>
              <a:r>
                <a:rPr sz="1125"/>
                <a:t>tau</a:t>
              </a:r>
            </a:p>
          </p:txBody>
        </p:sp>
        <p:sp>
          <p:nvSpPr>
            <p:cNvPr id="170" name="Shape 170"/>
            <p:cNvSpPr/>
            <p:nvPr/>
          </p:nvSpPr>
          <p:spPr>
            <a:xfrm flipV="1">
              <a:off x="5431216" y="3293576"/>
              <a:ext cx="1" cy="410319"/>
            </a:xfrm>
            <a:prstGeom prst="line">
              <a:avLst/>
            </a:prstGeom>
            <a:noFill/>
            <a:ln w="63500" cap="flat">
              <a:solidFill>
                <a:srgbClr val="00FD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1465">
                <a:defRPr sz="14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84"/>
            </a:p>
          </p:txBody>
        </p:sp>
        <p:sp>
          <p:nvSpPr>
            <p:cNvPr id="171" name="Shape 171"/>
            <p:cNvSpPr/>
            <p:nvPr/>
          </p:nvSpPr>
          <p:spPr>
            <a:xfrm>
              <a:off x="5201186" y="2380722"/>
              <a:ext cx="1216924" cy="4420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l" defTabSz="585216">
                <a:defRPr sz="1600">
                  <a:solidFill>
                    <a:srgbClr val="00FDFF"/>
                  </a:solidFill>
                  <a:latin typeface="Myriad Pro"/>
                  <a:ea typeface="Myriad Pro"/>
                  <a:cs typeface="Myriad Pro"/>
                  <a:sym typeface="Myriad Pro"/>
                </a:defRPr>
              </a:lvl1pPr>
            </a:lstStyle>
            <a:p>
              <a:r>
                <a:rPr sz="1125"/>
                <a:t>neutrinos</a:t>
              </a:r>
            </a:p>
          </p:txBody>
        </p:sp>
        <p:sp>
          <p:nvSpPr>
            <p:cNvPr id="172" name="Shape 172"/>
            <p:cNvSpPr/>
            <p:nvPr/>
          </p:nvSpPr>
          <p:spPr>
            <a:xfrm flipV="1">
              <a:off x="6236311" y="3293576"/>
              <a:ext cx="1" cy="410319"/>
            </a:xfrm>
            <a:prstGeom prst="line">
              <a:avLst/>
            </a:prstGeom>
            <a:noFill/>
            <a:ln w="63500" cap="flat">
              <a:solidFill>
                <a:srgbClr val="00FD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1465">
                <a:defRPr sz="14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84"/>
            </a:p>
          </p:txBody>
        </p:sp>
        <p:sp>
          <p:nvSpPr>
            <p:cNvPr id="173" name="Shape 173"/>
            <p:cNvSpPr/>
            <p:nvPr/>
          </p:nvSpPr>
          <p:spPr>
            <a:xfrm>
              <a:off x="5303421" y="2784065"/>
              <a:ext cx="312800" cy="442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l" defTabSz="585216">
                <a:defRPr sz="1600">
                  <a:solidFill>
                    <a:srgbClr val="00FDFF"/>
                  </a:solidFill>
                  <a:latin typeface="Myriad Pro"/>
                  <a:ea typeface="Myriad Pro"/>
                  <a:cs typeface="Myriad Pro"/>
                  <a:sym typeface="Myriad Pro"/>
                </a:defRPr>
              </a:lvl1pPr>
            </a:lstStyle>
            <a:p>
              <a:r>
                <a:rPr sz="1125"/>
                <a:t>el</a:t>
              </a:r>
            </a:p>
          </p:txBody>
        </p:sp>
        <p:sp>
          <p:nvSpPr>
            <p:cNvPr id="174" name="Shape 174"/>
            <p:cNvSpPr/>
            <p:nvPr/>
          </p:nvSpPr>
          <p:spPr>
            <a:xfrm>
              <a:off x="5955168" y="2784065"/>
              <a:ext cx="486702" cy="442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l" defTabSz="585216">
                <a:defRPr sz="1600">
                  <a:solidFill>
                    <a:srgbClr val="00FDFF"/>
                  </a:solidFill>
                  <a:latin typeface="Myriad Pro"/>
                  <a:ea typeface="Myriad Pro"/>
                  <a:cs typeface="Myriad Pro"/>
                  <a:sym typeface="Myriad Pro"/>
                </a:defRPr>
              </a:lvl1pPr>
            </a:lstStyle>
            <a:p>
              <a:r>
                <a:rPr sz="1125"/>
                <a:t>mu</a:t>
              </a:r>
            </a:p>
          </p:txBody>
        </p:sp>
        <p:sp>
          <p:nvSpPr>
            <p:cNvPr id="175" name="Shape 175"/>
            <p:cNvSpPr/>
            <p:nvPr/>
          </p:nvSpPr>
          <p:spPr>
            <a:xfrm>
              <a:off x="9239453" y="2380722"/>
              <a:ext cx="1110652" cy="4420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l" defTabSz="585216">
                <a:defRPr sz="1600">
                  <a:solidFill>
                    <a:srgbClr val="00FDFF"/>
                  </a:solidFill>
                  <a:latin typeface="Myriad Pro"/>
                  <a:ea typeface="Myriad Pro"/>
                  <a:cs typeface="Myriad Pro"/>
                  <a:sym typeface="Myriad Pro"/>
                </a:defRPr>
              </a:lvl1pPr>
            </a:lstStyle>
            <a:p>
              <a:r>
                <a:rPr sz="1125"/>
                <a:t>neutrino</a:t>
              </a:r>
            </a:p>
          </p:txBody>
        </p:sp>
        <p:sp>
          <p:nvSpPr>
            <p:cNvPr id="176" name="Shape 176"/>
            <p:cNvSpPr/>
            <p:nvPr/>
          </p:nvSpPr>
          <p:spPr>
            <a:xfrm flipV="1">
              <a:off x="9482262" y="3293576"/>
              <a:ext cx="1" cy="410319"/>
            </a:xfrm>
            <a:prstGeom prst="line">
              <a:avLst/>
            </a:prstGeom>
            <a:noFill/>
            <a:ln w="63500" cap="flat">
              <a:solidFill>
                <a:srgbClr val="00FD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1465">
                <a:defRPr sz="14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84"/>
            </a:p>
          </p:txBody>
        </p:sp>
        <p:sp>
          <p:nvSpPr>
            <p:cNvPr id="177" name="Shape 177"/>
            <p:cNvSpPr/>
            <p:nvPr/>
          </p:nvSpPr>
          <p:spPr>
            <a:xfrm>
              <a:off x="9303353" y="2784065"/>
              <a:ext cx="481066" cy="442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l" defTabSz="585216">
                <a:defRPr sz="1600">
                  <a:solidFill>
                    <a:srgbClr val="00FDFF"/>
                  </a:solidFill>
                  <a:latin typeface="Myriad Pro"/>
                  <a:ea typeface="Myriad Pro"/>
                  <a:cs typeface="Myriad Pro"/>
                  <a:sym typeface="Myriad Pro"/>
                </a:defRPr>
              </a:lvl1pPr>
            </a:lstStyle>
            <a:p>
              <a:r>
                <a:rPr sz="1125"/>
                <a:t>tau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5385012" y="865227"/>
              <a:ext cx="1255033" cy="830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defTabSz="411465">
                <a:defRPr sz="1600">
                  <a:solidFill>
                    <a:srgbClr val="FFD479"/>
                  </a:solidFill>
                  <a:latin typeface="Myriad Pro"/>
                  <a:ea typeface="Myriad Pro"/>
                  <a:cs typeface="Myriad Pro"/>
                  <a:sym typeface="Myriad Pro"/>
                </a:defRPr>
              </a:pPr>
              <a:r>
                <a:rPr sz="1125"/>
                <a:t>strange</a:t>
              </a:r>
            </a:p>
            <a:p>
              <a:pPr algn="r" defTabSz="411465">
                <a:defRPr sz="1600">
                  <a:solidFill>
                    <a:srgbClr val="FFD479"/>
                  </a:solidFill>
                  <a:latin typeface="Myriad Pro"/>
                  <a:ea typeface="Myriad Pro"/>
                  <a:cs typeface="Myriad Pro"/>
                  <a:sym typeface="Myriad Pro"/>
                </a:defRPr>
              </a:pPr>
              <a:r>
                <a:rPr sz="1125"/>
                <a:t>up - down</a:t>
              </a:r>
            </a:p>
          </p:txBody>
        </p:sp>
        <p:sp>
          <p:nvSpPr>
            <p:cNvPr id="179" name="Shape 179"/>
            <p:cNvSpPr/>
            <p:nvPr/>
          </p:nvSpPr>
          <p:spPr>
            <a:xfrm flipV="1">
              <a:off x="6555797" y="1849022"/>
              <a:ext cx="1" cy="1846295"/>
            </a:xfrm>
            <a:prstGeom prst="line">
              <a:avLst/>
            </a:prstGeom>
            <a:noFill/>
            <a:ln w="63500" cap="flat">
              <a:solidFill>
                <a:srgbClr val="FFD479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1465">
                <a:defRPr sz="14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84"/>
            </a:p>
          </p:txBody>
        </p:sp>
        <p:sp>
          <p:nvSpPr>
            <p:cNvPr id="180" name="Shape 180"/>
            <p:cNvSpPr/>
            <p:nvPr/>
          </p:nvSpPr>
          <p:spPr>
            <a:xfrm>
              <a:off x="6764725" y="872921"/>
              <a:ext cx="826185" cy="4420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l" defTabSz="585216">
                <a:defRPr sz="1600">
                  <a:solidFill>
                    <a:srgbClr val="FFD479"/>
                  </a:solidFill>
                  <a:latin typeface="Myriad Pro"/>
                  <a:ea typeface="Myriad Pro"/>
                  <a:cs typeface="Myriad Pro"/>
                  <a:sym typeface="Myriad Pro"/>
                </a:defRPr>
              </a:lvl1pPr>
            </a:lstStyle>
            <a:p>
              <a:r>
                <a:rPr sz="1125"/>
                <a:t>charm</a:t>
              </a:r>
            </a:p>
          </p:txBody>
        </p:sp>
        <p:sp>
          <p:nvSpPr>
            <p:cNvPr id="181" name="Shape 181"/>
            <p:cNvSpPr/>
            <p:nvPr/>
          </p:nvSpPr>
          <p:spPr>
            <a:xfrm flipV="1">
              <a:off x="7054189" y="1343947"/>
              <a:ext cx="1" cy="2359948"/>
            </a:xfrm>
            <a:prstGeom prst="line">
              <a:avLst/>
            </a:prstGeom>
            <a:noFill/>
            <a:ln w="63500" cap="flat">
              <a:solidFill>
                <a:srgbClr val="FFD479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1465">
                <a:defRPr sz="14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84"/>
            </a:p>
          </p:txBody>
        </p:sp>
        <p:sp>
          <p:nvSpPr>
            <p:cNvPr id="182" name="Shape 182"/>
            <p:cNvSpPr/>
            <p:nvPr/>
          </p:nvSpPr>
          <p:spPr>
            <a:xfrm flipV="1">
              <a:off x="7603703" y="605891"/>
              <a:ext cx="1" cy="3098004"/>
            </a:xfrm>
            <a:prstGeom prst="line">
              <a:avLst/>
            </a:prstGeom>
            <a:noFill/>
            <a:ln w="63500" cap="flat">
              <a:solidFill>
                <a:srgbClr val="FFD479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1465">
                <a:defRPr sz="14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84"/>
            </a:p>
          </p:txBody>
        </p:sp>
        <p:sp>
          <p:nvSpPr>
            <p:cNvPr id="183" name="Shape 183"/>
            <p:cNvSpPr/>
            <p:nvPr/>
          </p:nvSpPr>
          <p:spPr>
            <a:xfrm>
              <a:off x="7186444" y="0"/>
              <a:ext cx="962245" cy="4420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l" defTabSz="585216">
                <a:defRPr sz="1600">
                  <a:solidFill>
                    <a:srgbClr val="FFD479"/>
                  </a:solidFill>
                  <a:latin typeface="Myriad Pro"/>
                  <a:ea typeface="Myriad Pro"/>
                  <a:cs typeface="Myriad Pro"/>
                  <a:sym typeface="Myriad Pro"/>
                </a:defRPr>
              </a:lvl1pPr>
            </a:lstStyle>
            <a:p>
              <a:r>
                <a:rPr sz="1125"/>
                <a:t>bottom</a:t>
              </a:r>
            </a:p>
          </p:txBody>
        </p:sp>
        <p:sp>
          <p:nvSpPr>
            <p:cNvPr id="184" name="Shape 184"/>
            <p:cNvSpPr/>
            <p:nvPr/>
          </p:nvSpPr>
          <p:spPr>
            <a:xfrm flipV="1">
              <a:off x="9073326" y="605891"/>
              <a:ext cx="1" cy="3098004"/>
            </a:xfrm>
            <a:prstGeom prst="line">
              <a:avLst/>
            </a:prstGeom>
            <a:noFill/>
            <a:ln w="63500" cap="flat">
              <a:solidFill>
                <a:srgbClr val="FFD479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11465">
                <a:defRPr sz="14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84"/>
            </a:p>
          </p:txBody>
        </p:sp>
        <p:sp>
          <p:nvSpPr>
            <p:cNvPr id="185" name="Shape 185"/>
            <p:cNvSpPr/>
            <p:nvPr/>
          </p:nvSpPr>
          <p:spPr>
            <a:xfrm>
              <a:off x="8822199" y="0"/>
              <a:ext cx="502267" cy="4420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l" defTabSz="585216">
                <a:defRPr sz="1600">
                  <a:solidFill>
                    <a:srgbClr val="FFD479"/>
                  </a:solidFill>
                  <a:latin typeface="Myriad Pro"/>
                  <a:ea typeface="Myriad Pro"/>
                  <a:cs typeface="Myriad Pro"/>
                  <a:sym typeface="Myriad Pro"/>
                </a:defRPr>
              </a:lvl1pPr>
            </a:lstStyle>
            <a:p>
              <a:r>
                <a:rPr sz="1125"/>
                <a:t>top</a:t>
              </a:r>
            </a:p>
          </p:txBody>
        </p:sp>
        <p:grpSp>
          <p:nvGrpSpPr>
            <p:cNvPr id="189" name="Group 189"/>
            <p:cNvGrpSpPr/>
            <p:nvPr/>
          </p:nvGrpSpPr>
          <p:grpSpPr>
            <a:xfrm>
              <a:off x="10396857" y="49784"/>
              <a:ext cx="1124582" cy="3711633"/>
              <a:chOff x="0" y="0"/>
              <a:chExt cx="1124580" cy="3711631"/>
            </a:xfrm>
          </p:grpSpPr>
          <p:sp>
            <p:nvSpPr>
              <p:cNvPr id="186" name="Shape 186"/>
              <p:cNvSpPr/>
              <p:nvPr/>
            </p:nvSpPr>
            <p:spPr>
              <a:xfrm flipV="1">
                <a:off x="191761" y="1269127"/>
                <a:ext cx="1" cy="2442505"/>
              </a:xfrm>
              <a:prstGeom prst="line">
                <a:avLst/>
              </a:prstGeom>
              <a:noFill/>
              <a:ln w="63500" cap="flat">
                <a:solidFill>
                  <a:srgbClr val="D6D6D6"/>
                </a:solidFill>
                <a:prstDash val="solid"/>
                <a:miter lim="400000"/>
                <a:headEnd type="triangle" w="med" len="med"/>
              </a:ln>
              <a:effectLst>
                <a:outerShdw blurRad="177800" dist="76200" dir="1740000" rotWithShape="0">
                  <a:srgbClr val="FFFFFF">
                    <a:alpha val="59999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11465">
                  <a:defRPr sz="14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984"/>
              </a:p>
            </p:txBody>
          </p:sp>
          <p:sp>
            <p:nvSpPr>
              <p:cNvPr id="187" name="Shape 187"/>
              <p:cNvSpPr/>
              <p:nvPr/>
            </p:nvSpPr>
            <p:spPr>
              <a:xfrm>
                <a:off x="0" y="0"/>
                <a:ext cx="1124581" cy="11693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177800" dist="76200" dir="1740000" rotWithShape="0">
                  <a:srgbClr val="FFFFFF">
                    <a:alpha val="59999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l" defTabSz="585216">
                  <a:defRPr sz="2400">
                    <a:solidFill>
                      <a:srgbClr val="EBEBEB"/>
                    </a:solidFill>
                    <a:latin typeface="Myriad Pro"/>
                    <a:ea typeface="Myriad Pro"/>
                    <a:cs typeface="Myriad Pro"/>
                    <a:sym typeface="Myriad Pro"/>
                  </a:defRPr>
                </a:lvl1pPr>
              </a:lstStyle>
              <a:p>
                <a:r>
                  <a:rPr sz="1687" dirty="0"/>
                  <a:t>Higgs </a:t>
                </a:r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370599" y="1377022"/>
                <a:ext cx="364979" cy="17385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177800" dist="76200" dir="3600000" rotWithShape="0">
                  <a:srgbClr val="EBEBEB">
                    <a:alpha val="59999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11465">
                  <a:defRPr sz="2400">
                    <a:solidFill>
                      <a:srgbClr val="D6D6D6"/>
                    </a:solidFill>
                    <a:latin typeface="Myriad Pro"/>
                    <a:ea typeface="Myriad Pro"/>
                    <a:cs typeface="Myriad Pro"/>
                    <a:sym typeface="Myriad Pro"/>
                  </a:defRPr>
                </a:pPr>
                <a:r>
                  <a:rPr sz="1687"/>
                  <a:t>L</a:t>
                </a:r>
              </a:p>
              <a:p>
                <a:pPr defTabSz="411465">
                  <a:defRPr sz="2400">
                    <a:solidFill>
                      <a:srgbClr val="D6D6D6"/>
                    </a:solidFill>
                    <a:latin typeface="Myriad Pro"/>
                    <a:ea typeface="Myriad Pro"/>
                    <a:cs typeface="Myriad Pro"/>
                    <a:sym typeface="Myriad Pro"/>
                  </a:defRPr>
                </a:pPr>
                <a:r>
                  <a:rPr sz="1687"/>
                  <a:t>H</a:t>
                </a:r>
              </a:p>
              <a:p>
                <a:pPr defTabSz="411465">
                  <a:defRPr sz="2400">
                    <a:solidFill>
                      <a:srgbClr val="D6D6D6"/>
                    </a:solidFill>
                    <a:latin typeface="Myriad Pro"/>
                    <a:ea typeface="Myriad Pro"/>
                    <a:cs typeface="Myriad Pro"/>
                    <a:sym typeface="Myriad Pro"/>
                  </a:defRPr>
                </a:pPr>
                <a:r>
                  <a:rPr sz="1687"/>
                  <a:t>C</a:t>
                </a:r>
              </a:p>
            </p:txBody>
          </p:sp>
        </p:grpSp>
      </p:grpSp>
      <p:sp>
        <p:nvSpPr>
          <p:cNvPr id="2" name="Rounded Rectangle 1"/>
          <p:cNvSpPr/>
          <p:nvPr/>
        </p:nvSpPr>
        <p:spPr>
          <a:xfrm>
            <a:off x="6036264" y="4599324"/>
            <a:ext cx="4285147" cy="363843"/>
          </a:xfrm>
          <a:prstGeom prst="roundRect">
            <a:avLst>
              <a:gd name="adj" fmla="val 15899"/>
            </a:avLst>
          </a:prstGeom>
          <a:blipFill dpi="0" rotWithShape="1">
            <a:blip r:embed="rId2">
              <a:alphaModFix amt="65000"/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b="1" dirty="0">
                <a:solidFill>
                  <a:srgbClr val="FFFFFF"/>
                </a:solidFill>
                <a:sym typeface="Helvetica Light"/>
              </a:rPr>
              <a:t>accelerators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348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808664" y="6524625"/>
            <a:ext cx="4791075" cy="2476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Lucio Rossi – ASC 2006 – </a:t>
            </a:r>
            <a:fld id="{1C613433-DF20-4E3A-8CB9-85DD6F4A88D8}" type="slidenum">
              <a:rPr lang="en-US"/>
              <a:pPr/>
              <a:t>8</a:t>
            </a:fld>
            <a:endParaRPr lang="en-US"/>
          </a:p>
        </p:txBody>
      </p:sp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4008438" y="1125539"/>
            <a:ext cx="645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Verdana" pitchFamily="34" charset="0"/>
              </a:rPr>
              <a:t>Why accelerators? To investigate Particle Physics</a:t>
            </a:r>
          </a:p>
        </p:txBody>
      </p:sp>
      <p:pic>
        <p:nvPicPr>
          <p:cNvPr id="472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90651"/>
            <a:ext cx="8610600" cy="535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2068" name="Rectangle 4"/>
          <p:cNvSpPr>
            <a:spLocks noChangeArrowheads="1"/>
          </p:cNvSpPr>
          <p:nvPr/>
        </p:nvSpPr>
        <p:spPr bwMode="auto">
          <a:xfrm>
            <a:off x="1905000" y="3500438"/>
            <a:ext cx="8763000" cy="316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>
              <a:latin typeface="Times" pitchFamily="18" charset="0"/>
            </a:endParaRPr>
          </a:p>
        </p:txBody>
      </p:sp>
      <p:sp>
        <p:nvSpPr>
          <p:cNvPr id="472069" name="Rectangle 5"/>
          <p:cNvSpPr>
            <a:spLocks noChangeArrowheads="1"/>
          </p:cNvSpPr>
          <p:nvPr/>
        </p:nvSpPr>
        <p:spPr bwMode="auto">
          <a:xfrm>
            <a:off x="1447800" y="1231107"/>
            <a:ext cx="8839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2070" name="Text Box 6"/>
          <p:cNvSpPr txBox="1">
            <a:spLocks noChangeArrowheads="1"/>
          </p:cNvSpPr>
          <p:nvPr/>
        </p:nvSpPr>
        <p:spPr bwMode="auto">
          <a:xfrm>
            <a:off x="1905000" y="5105400"/>
            <a:ext cx="8534400" cy="1046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200" dirty="0" err="1">
                <a:latin typeface="Book Antiqua" pitchFamily="18" charset="0"/>
              </a:rPr>
              <a:t>Particle</a:t>
            </a:r>
            <a:r>
              <a:rPr lang="fr-FR" sz="2200" dirty="0">
                <a:latin typeface="Book Antiqua" pitchFamily="18" charset="0"/>
              </a:rPr>
              <a:t> </a:t>
            </a:r>
            <a:r>
              <a:rPr lang="fr-FR" sz="2200" dirty="0" err="1">
                <a:latin typeface="Book Antiqua" pitchFamily="18" charset="0"/>
              </a:rPr>
              <a:t>physics</a:t>
            </a:r>
            <a:r>
              <a:rPr lang="fr-FR" sz="2200" dirty="0">
                <a:latin typeface="Book Antiqua" pitchFamily="18" charset="0"/>
              </a:rPr>
              <a:t> looks </a:t>
            </a:r>
            <a:r>
              <a:rPr lang="fr-FR" sz="2200" dirty="0" err="1">
                <a:latin typeface="Book Antiqua" pitchFamily="18" charset="0"/>
              </a:rPr>
              <a:t>at</a:t>
            </a:r>
            <a:r>
              <a:rPr lang="fr-FR" sz="2200" dirty="0">
                <a:latin typeface="Book Antiqua" pitchFamily="18" charset="0"/>
              </a:rPr>
              <a:t> </a:t>
            </a:r>
            <a:r>
              <a:rPr lang="fr-FR" sz="2200" dirty="0" err="1">
                <a:latin typeface="Book Antiqua" pitchFamily="18" charset="0"/>
              </a:rPr>
              <a:t>matter</a:t>
            </a:r>
            <a:r>
              <a:rPr lang="fr-FR" sz="2200" dirty="0">
                <a:latin typeface="Book Antiqua" pitchFamily="18" charset="0"/>
              </a:rPr>
              <a:t> in </a:t>
            </a:r>
            <a:r>
              <a:rPr lang="fr-FR" sz="2200" dirty="0" err="1">
                <a:latin typeface="Book Antiqua" pitchFamily="18" charset="0"/>
              </a:rPr>
              <a:t>its</a:t>
            </a:r>
            <a:r>
              <a:rPr lang="fr-FR" sz="2200" dirty="0">
                <a:latin typeface="Book Antiqua" pitchFamily="18" charset="0"/>
              </a:rPr>
              <a:t> </a:t>
            </a:r>
            <a:r>
              <a:rPr lang="fr-FR" sz="2200" dirty="0" err="1">
                <a:latin typeface="Book Antiqua" pitchFamily="18" charset="0"/>
              </a:rPr>
              <a:t>smallest</a:t>
            </a:r>
            <a:r>
              <a:rPr lang="fr-FR" sz="2200" dirty="0">
                <a:latin typeface="Book Antiqua" pitchFamily="18" charset="0"/>
              </a:rPr>
              <a:t> dimensions and </a:t>
            </a:r>
            <a:r>
              <a:rPr lang="fr-FR" sz="2200" dirty="0" err="1">
                <a:latin typeface="Book Antiqua" pitchFamily="18" charset="0"/>
              </a:rPr>
              <a:t>accelerators</a:t>
            </a:r>
            <a:r>
              <a:rPr lang="fr-FR" sz="2200" dirty="0">
                <a:latin typeface="Book Antiqua" pitchFamily="18" charset="0"/>
              </a:rPr>
              <a:t> are </a:t>
            </a:r>
            <a:r>
              <a:rPr lang="fr-FR" sz="2200" dirty="0" err="1">
                <a:latin typeface="Book Antiqua" pitchFamily="18" charset="0"/>
              </a:rPr>
              <a:t>very</a:t>
            </a:r>
            <a:r>
              <a:rPr lang="fr-FR" sz="2200" dirty="0">
                <a:latin typeface="Book Antiqua" pitchFamily="18" charset="0"/>
              </a:rPr>
              <a:t> fine microscope or, </a:t>
            </a:r>
            <a:r>
              <a:rPr lang="fr-FR" sz="2200" dirty="0" err="1">
                <a:latin typeface="Book Antiqua" pitchFamily="18" charset="0"/>
              </a:rPr>
              <a:t>better</a:t>
            </a:r>
            <a:r>
              <a:rPr lang="fr-FR" sz="2200" dirty="0">
                <a:latin typeface="Book Antiqua" pitchFamily="18" charset="0"/>
              </a:rPr>
              <a:t>, </a:t>
            </a:r>
            <a:r>
              <a:rPr lang="fr-FR" sz="2200" b="1" i="1" dirty="0" err="1">
                <a:solidFill>
                  <a:schemeClr val="accent4"/>
                </a:solidFill>
                <a:latin typeface="Book Antiqua" pitchFamily="18" charset="0"/>
              </a:rPr>
              <a:t>atto</a:t>
            </a:r>
            <a:r>
              <a:rPr lang="fr-FR" sz="2200" b="1" i="1" dirty="0">
                <a:solidFill>
                  <a:schemeClr val="accent4"/>
                </a:solidFill>
                <a:latin typeface="Book Antiqua" pitchFamily="18" charset="0"/>
              </a:rPr>
              <a:t>-scope!</a:t>
            </a:r>
            <a:endParaRPr lang="fr-FR" sz="2200" dirty="0">
              <a:solidFill>
                <a:schemeClr val="accent4"/>
              </a:solidFill>
              <a:latin typeface="Book Antiqua" pitchFamily="18" charset="0"/>
            </a:endParaRPr>
          </a:p>
          <a:p>
            <a:pPr algn="ctr"/>
            <a:r>
              <a:rPr lang="fr-FR" dirty="0">
                <a:latin typeface="Verdana" pitchFamily="34" charset="0"/>
              </a:rPr>
              <a:t> </a:t>
            </a:r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 = h/p ;  </a:t>
            </a:r>
            <a:r>
              <a:rPr lang="it-IT" dirty="0">
                <a:solidFill>
                  <a:srgbClr val="FF0000"/>
                </a:solidFill>
                <a:latin typeface="Comic Sans MS" pitchFamily="66" charset="0"/>
              </a:rPr>
              <a:t>@LHC: </a:t>
            </a:r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dirty="0">
                <a:latin typeface="Comic Sans MS" pitchFamily="66" charset="0"/>
              </a:rPr>
              <a:t>T = 1 </a:t>
            </a:r>
            <a:r>
              <a:rPr lang="it-IT" dirty="0" err="1">
                <a:latin typeface="Comic Sans MS" pitchFamily="66" charset="0"/>
              </a:rPr>
              <a:t>TeV</a:t>
            </a:r>
            <a:r>
              <a:rPr lang="it-IT" dirty="0">
                <a:latin typeface="Comic Sans MS" pitchFamily="66" charset="0"/>
                <a:sym typeface="Symbol" pitchFamily="18" charset="2"/>
              </a:rPr>
              <a:t>     10</a:t>
            </a:r>
            <a:r>
              <a:rPr lang="it-IT" baseline="30000" dirty="0">
                <a:latin typeface="Comic Sans MS" pitchFamily="66" charset="0"/>
                <a:sym typeface="Symbol" pitchFamily="18" charset="2"/>
              </a:rPr>
              <a:t>-18</a:t>
            </a:r>
            <a:r>
              <a:rPr lang="it-IT" dirty="0">
                <a:latin typeface="Comic Sans MS" pitchFamily="66" charset="0"/>
                <a:sym typeface="Symbol" pitchFamily="18" charset="2"/>
              </a:rPr>
              <a:t> m = 1 </a:t>
            </a:r>
            <a:r>
              <a:rPr lang="it-IT" dirty="0" err="1">
                <a:latin typeface="Comic Sans MS" pitchFamily="66" charset="0"/>
                <a:sym typeface="Symbol" pitchFamily="18" charset="2"/>
              </a:rPr>
              <a:t>a</a:t>
            </a:r>
            <a:r>
              <a:rPr lang="it-IT" i="1" dirty="0" err="1">
                <a:latin typeface="Comic Sans MS" pitchFamily="66" charset="0"/>
                <a:sym typeface="Symbol" pitchFamily="18" charset="2"/>
              </a:rPr>
              <a:t>m</a:t>
            </a:r>
            <a:r>
              <a:rPr lang="it-IT" dirty="0">
                <a:latin typeface="Comic Sans MS" pitchFamily="66" charset="0"/>
                <a:sym typeface="Symbol" pitchFamily="18" charset="2"/>
              </a:rPr>
              <a:t> (</a:t>
            </a:r>
            <a:r>
              <a:rPr lang="it-IT" dirty="0" err="1">
                <a:latin typeface="Comic Sans MS" pitchFamily="66" charset="0"/>
                <a:sym typeface="Symbol" pitchFamily="18" charset="2"/>
              </a:rPr>
              <a:t>actually</a:t>
            </a:r>
            <a:r>
              <a:rPr lang="it-IT" dirty="0">
                <a:latin typeface="Comic Sans MS" pitchFamily="66" charset="0"/>
                <a:sym typeface="Symbol" pitchFamily="18" charset="2"/>
              </a:rPr>
              <a:t> 30 </a:t>
            </a:r>
            <a:r>
              <a:rPr lang="it-IT" dirty="0" err="1">
                <a:latin typeface="Comic Sans MS" pitchFamily="66" charset="0"/>
                <a:sym typeface="Symbol" pitchFamily="18" charset="2"/>
              </a:rPr>
              <a:t>z</a:t>
            </a:r>
            <a:r>
              <a:rPr lang="it-IT" i="1" dirty="0" err="1">
                <a:latin typeface="Comic Sans MS" pitchFamily="66" charset="0"/>
                <a:sym typeface="Symbol" pitchFamily="18" charset="2"/>
              </a:rPr>
              <a:t>m</a:t>
            </a:r>
            <a:r>
              <a:rPr lang="it-IT" dirty="0">
                <a:latin typeface="Comic Sans MS" pitchFamily="66" charset="0"/>
                <a:sym typeface="Symbol" pitchFamily="18" charset="2"/>
              </a:rPr>
              <a:t>)</a:t>
            </a:r>
            <a:endParaRPr lang="fr-FR" dirty="0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472071" name="Rectangle 7"/>
          <p:cNvSpPr>
            <a:spLocks noChangeArrowheads="1"/>
          </p:cNvSpPr>
          <p:nvPr/>
        </p:nvSpPr>
        <p:spPr bwMode="auto">
          <a:xfrm>
            <a:off x="1981200" y="3429000"/>
            <a:ext cx="457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2072" name="AutoShape 8"/>
          <p:cNvSpPr>
            <a:spLocks noChangeArrowheads="1"/>
          </p:cNvSpPr>
          <p:nvPr/>
        </p:nvSpPr>
        <p:spPr bwMode="auto">
          <a:xfrm>
            <a:off x="1752600" y="3657600"/>
            <a:ext cx="3429000" cy="457200"/>
          </a:xfrm>
          <a:prstGeom prst="leftArrow">
            <a:avLst>
              <a:gd name="adj1" fmla="val 50000"/>
              <a:gd name="adj2" fmla="val 187500"/>
            </a:avLst>
          </a:prstGeom>
          <a:gradFill rotWithShape="0">
            <a:gsLst>
              <a:gs pos="0">
                <a:srgbClr val="E30B0B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2073" name="AutoShape 9"/>
          <p:cNvSpPr>
            <a:spLocks noChangeArrowheads="1"/>
          </p:cNvSpPr>
          <p:nvPr/>
        </p:nvSpPr>
        <p:spPr bwMode="auto">
          <a:xfrm flipH="1">
            <a:off x="5486400" y="3657600"/>
            <a:ext cx="4419600" cy="457200"/>
          </a:xfrm>
          <a:prstGeom prst="leftArrow">
            <a:avLst>
              <a:gd name="adj1" fmla="val 50000"/>
              <a:gd name="adj2" fmla="val 241667"/>
            </a:avLst>
          </a:prstGeom>
          <a:gradFill rotWithShape="0">
            <a:gsLst>
              <a:gs pos="0">
                <a:schemeClr val="bg1"/>
              </a:gs>
              <a:gs pos="100000">
                <a:srgbClr val="01008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2074" name="Rectangle 10"/>
          <p:cNvSpPr>
            <a:spLocks noChangeArrowheads="1"/>
          </p:cNvSpPr>
          <p:nvPr/>
        </p:nvSpPr>
        <p:spPr bwMode="auto">
          <a:xfrm>
            <a:off x="9983788" y="21336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2075" name="Text Box 11"/>
          <p:cNvSpPr txBox="1">
            <a:spLocks noChangeArrowheads="1"/>
          </p:cNvSpPr>
          <p:nvPr/>
        </p:nvSpPr>
        <p:spPr bwMode="auto">
          <a:xfrm>
            <a:off x="2133601" y="4191000"/>
            <a:ext cx="1425575" cy="376238"/>
          </a:xfrm>
          <a:prstGeom prst="rect">
            <a:avLst/>
          </a:prstGeom>
          <a:solidFill>
            <a:srgbClr val="E30B0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  <a:latin typeface="Times" pitchFamily="18" charset="0"/>
              </a:rPr>
              <a:t>Accelerators</a:t>
            </a:r>
          </a:p>
        </p:txBody>
      </p:sp>
      <p:sp>
        <p:nvSpPr>
          <p:cNvPr id="472076" name="Text Box 12"/>
          <p:cNvSpPr txBox="1">
            <a:spLocks noChangeArrowheads="1"/>
          </p:cNvSpPr>
          <p:nvPr/>
        </p:nvSpPr>
        <p:spPr bwMode="auto">
          <a:xfrm>
            <a:off x="3733801" y="4191000"/>
            <a:ext cx="14255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latin typeface="Times" pitchFamily="18" charset="0"/>
              </a:rPr>
              <a:t>Microscopes</a:t>
            </a:r>
          </a:p>
        </p:txBody>
      </p:sp>
      <p:sp>
        <p:nvSpPr>
          <p:cNvPr id="472077" name="Text Box 13"/>
          <p:cNvSpPr txBox="1">
            <a:spLocks noChangeArrowheads="1"/>
          </p:cNvSpPr>
          <p:nvPr/>
        </p:nvSpPr>
        <p:spPr bwMode="auto">
          <a:xfrm>
            <a:off x="7391400" y="4225925"/>
            <a:ext cx="2590800" cy="376238"/>
          </a:xfrm>
          <a:prstGeom prst="rect">
            <a:avLst/>
          </a:prstGeom>
          <a:solidFill>
            <a:srgbClr val="01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  <a:latin typeface="Times" pitchFamily="18" charset="0"/>
              </a:rPr>
              <a:t>Optical, radio télescopes</a:t>
            </a:r>
          </a:p>
        </p:txBody>
      </p:sp>
      <p:sp>
        <p:nvSpPr>
          <p:cNvPr id="472078" name="Text Box 14"/>
          <p:cNvSpPr txBox="1">
            <a:spLocks noChangeArrowheads="1"/>
          </p:cNvSpPr>
          <p:nvPr/>
        </p:nvSpPr>
        <p:spPr bwMode="auto">
          <a:xfrm>
            <a:off x="5486401" y="4191000"/>
            <a:ext cx="14255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Times" pitchFamily="18" charset="0"/>
              </a:rPr>
              <a:t>Binoculars</a:t>
            </a:r>
          </a:p>
        </p:txBody>
      </p:sp>
      <p:sp>
        <p:nvSpPr>
          <p:cNvPr id="472079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07963"/>
            <a:ext cx="7759700" cy="1098550"/>
          </a:xfrm>
        </p:spPr>
        <p:txBody>
          <a:bodyPr>
            <a:normAutofit fontScale="90000"/>
          </a:bodyPr>
          <a:lstStyle/>
          <a:p>
            <a:r>
              <a:rPr lang="en-US" dirty="0"/>
              <a:t>Accelerators gain us one frontier of the physics spectrum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Intruduction &amp; info to 2023 INFN Accelerator School - L. Rossi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4F9B14-3A1A-6CBE-6B8F-B9B1DC3D0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July 2023</a:t>
            </a:r>
          </a:p>
        </p:txBody>
      </p:sp>
    </p:spTree>
    <p:extLst>
      <p:ext uri="{BB962C8B-B14F-4D97-AF65-F5344CB8AC3E}">
        <p14:creationId xmlns:p14="http://schemas.microsoft.com/office/powerpoint/2010/main" val="1319063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58738"/>
            <a:ext cx="7759700" cy="1008062"/>
          </a:xfrm>
        </p:spPr>
        <p:txBody>
          <a:bodyPr/>
          <a:lstStyle/>
          <a:p>
            <a:r>
              <a:rPr lang="en-US"/>
              <a:t>…back to Big Bang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4113" y="5084763"/>
            <a:ext cx="7772400" cy="1600200"/>
          </a:xfrm>
        </p:spPr>
        <p:txBody>
          <a:bodyPr/>
          <a:lstStyle/>
          <a:p>
            <a:pPr marL="0" indent="0">
              <a:buNone/>
            </a:pPr>
            <a:r>
              <a:rPr lang="en-GB" sz="2200"/>
              <a:t>But we are left with the task of explaining how the rich complexity that developed in the ensuing 13.7 billion years came about…</a:t>
            </a:r>
          </a:p>
          <a:p>
            <a:pPr marL="0" indent="0">
              <a:buNone/>
            </a:pPr>
            <a:r>
              <a:rPr lang="en-GB" sz="2200"/>
              <a:t>Which is a much more complex task</a:t>
            </a:r>
            <a:r>
              <a:rPr lang="en-GB" sz="2400"/>
              <a:t>!</a:t>
            </a:r>
            <a:endParaRPr lang="en-US" sz="2400"/>
          </a:p>
        </p:txBody>
      </p:sp>
      <p:pic>
        <p:nvPicPr>
          <p:cNvPr id="40965" name="Picture 5" descr="CollidingLead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565400"/>
            <a:ext cx="40386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351088" y="1268413"/>
            <a:ext cx="7993062" cy="164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rgbClr val="D90A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Trip back toward the Big Bang: </a:t>
            </a:r>
            <a:r>
              <a:rPr lang="it-IT" sz="2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t</a:t>
            </a:r>
            <a:r>
              <a:rPr lang="it-IT" sz="220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sym typeface="Symbol" pitchFamily="18" charset="2"/>
              </a:rPr>
              <a:t>s</a:t>
            </a:r>
            <a:r>
              <a:rPr lang="en-US" sz="2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sym typeface="Symbol" pitchFamily="18" charset="2"/>
              </a:rPr>
              <a:t></a:t>
            </a:r>
            <a:r>
              <a:rPr lang="it-IT" sz="2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sym typeface="Symbol" pitchFamily="18" charset="2"/>
              </a:rPr>
              <a:t>1/E</a:t>
            </a:r>
            <a:r>
              <a:rPr lang="it-IT" sz="2200" baseline="30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sym typeface="Symbol" pitchFamily="18" charset="2"/>
              </a:rPr>
              <a:t>2</a:t>
            </a:r>
            <a:r>
              <a:rPr lang="it-IT" sz="220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sym typeface="Symbol" pitchFamily="18" charset="2"/>
              </a:rPr>
              <a:t>Gev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IT" sz="2200">
                <a:solidFill>
                  <a:srgbClr val="D90A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sym typeface="Symbol" pitchFamily="18" charset="2"/>
              </a:rPr>
              <a:t>T </a:t>
            </a:r>
            <a:r>
              <a:rPr lang="en-US" sz="2200">
                <a:solidFill>
                  <a:srgbClr val="D90A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sym typeface="Symbol" pitchFamily="18" charset="2"/>
              </a:rPr>
              <a:t> 1 ps for single particle creation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rgbClr val="D90A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sym typeface="Symbol" pitchFamily="18" charset="2"/>
              </a:rPr>
              <a:t>T  1 s for collective phenomena QGS (Quark-Gluon Soup)</a:t>
            </a:r>
            <a:endParaRPr lang="en-US" sz="22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endParaRPr lang="en-US" sz="220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40970" name="Picture 10" descr="proton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2420938"/>
            <a:ext cx="2895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9296400" y="4495800"/>
            <a:ext cx="838200" cy="3048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Intruduction &amp; info to 2023 INFN Accelerator School - L. Rossi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0085F8-7422-9FBC-5DD9-185444573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July 2023</a:t>
            </a:r>
          </a:p>
        </p:txBody>
      </p:sp>
    </p:spTree>
    <p:extLst>
      <p:ext uri="{BB962C8B-B14F-4D97-AF65-F5344CB8AC3E}">
        <p14:creationId xmlns:p14="http://schemas.microsoft.com/office/powerpoint/2010/main" val="1726877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937</Words>
  <Application>Microsoft Office PowerPoint</Application>
  <PresentationFormat>Widescreen</PresentationFormat>
  <Paragraphs>154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Book Antiqua</vt:lpstr>
      <vt:lpstr>Calibri</vt:lpstr>
      <vt:lpstr>Calibri Light</vt:lpstr>
      <vt:lpstr>Comic Sans MS</vt:lpstr>
      <vt:lpstr>Eurostile</vt:lpstr>
      <vt:lpstr>Felix Titling</vt:lpstr>
      <vt:lpstr>Gill Sans</vt:lpstr>
      <vt:lpstr>Helvetica</vt:lpstr>
      <vt:lpstr>Helvetica Neue Light</vt:lpstr>
      <vt:lpstr>Myriad Pro</vt:lpstr>
      <vt:lpstr>Times</vt:lpstr>
      <vt:lpstr>Verdana</vt:lpstr>
      <vt:lpstr>Office Theme</vt:lpstr>
      <vt:lpstr>INFN Accelerator School IV course of the  INTERNATIONAL SCHOOL OF PARTICLE ACCELERATORS «KJELL JOHNSEN, GUSTAV VOSS AND EDMUND WILSON»</vt:lpstr>
      <vt:lpstr>The directors</vt:lpstr>
      <vt:lpstr>2023:  The beginning of the INFN Accelerator school</vt:lpstr>
      <vt:lpstr>Professorship and attendance</vt:lpstr>
      <vt:lpstr>PowerPoint Presentation</vt:lpstr>
      <vt:lpstr>Practical Information</vt:lpstr>
      <vt:lpstr>60 years of experiments at accelerators have discovered the set of fundamental particles </vt:lpstr>
      <vt:lpstr>Accelerators gain us one frontier of the physics spectrum</vt:lpstr>
      <vt:lpstr>…back to Big Bang</vt:lpstr>
      <vt:lpstr>Accelerators: the two frontiers</vt:lpstr>
      <vt:lpstr>The method of HEP colliders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INFN Accelerator School IV course of the  INTERNATIONAL SCHOOL OF PARTICLE ACCELERATORS «KJELL JOHNSEN, GUSTAV VOSS AND EDMUND WILSON»</dc:title>
  <dc:creator>Lucio Rossi</dc:creator>
  <cp:lastModifiedBy>Lucio Rossi</cp:lastModifiedBy>
  <cp:revision>1</cp:revision>
  <dcterms:created xsi:type="dcterms:W3CDTF">2023-07-27T15:05:06Z</dcterms:created>
  <dcterms:modified xsi:type="dcterms:W3CDTF">2023-07-27T15:58:46Z</dcterms:modified>
</cp:coreProperties>
</file>