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notesSlides/notesSlide20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2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22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8.xml" ContentType="application/inkml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566" r:id="rId2"/>
    <p:sldId id="514" r:id="rId3"/>
    <p:sldId id="567" r:id="rId4"/>
    <p:sldId id="526" r:id="rId5"/>
    <p:sldId id="520" r:id="rId6"/>
    <p:sldId id="521" r:id="rId7"/>
    <p:sldId id="549" r:id="rId8"/>
    <p:sldId id="522" r:id="rId9"/>
    <p:sldId id="527" r:id="rId10"/>
    <p:sldId id="565" r:id="rId11"/>
    <p:sldId id="539" r:id="rId12"/>
    <p:sldId id="542" r:id="rId13"/>
    <p:sldId id="544" r:id="rId14"/>
    <p:sldId id="551" r:id="rId15"/>
    <p:sldId id="547" r:id="rId16"/>
    <p:sldId id="568" r:id="rId17"/>
    <p:sldId id="553" r:id="rId18"/>
    <p:sldId id="554" r:id="rId19"/>
    <p:sldId id="557" r:id="rId20"/>
    <p:sldId id="552" r:id="rId21"/>
    <p:sldId id="559" r:id="rId22"/>
    <p:sldId id="560" r:id="rId23"/>
    <p:sldId id="531" r:id="rId24"/>
    <p:sldId id="535" r:id="rId25"/>
    <p:sldId id="563" r:id="rId26"/>
    <p:sldId id="536" r:id="rId27"/>
    <p:sldId id="556" r:id="rId28"/>
    <p:sldId id="561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AAF8"/>
    <a:srgbClr val="D1FDF6"/>
    <a:srgbClr val="D6EAF7"/>
    <a:srgbClr val="D1ABF7"/>
    <a:srgbClr val="A4A7A7"/>
    <a:srgbClr val="EFB22E"/>
    <a:srgbClr val="54595C"/>
    <a:srgbClr val="000000"/>
    <a:srgbClr val="07173D"/>
    <a:srgbClr val="A6A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244" autoAdjust="0"/>
    <p:restoredTop sz="67654" autoAdjust="0"/>
  </p:normalViewPr>
  <p:slideViewPr>
    <p:cSldViewPr snapToGrid="0">
      <p:cViewPr varScale="1">
        <p:scale>
          <a:sx n="66" d="100"/>
          <a:sy n="66" d="100"/>
        </p:scale>
        <p:origin x="5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750C9E2-A4CC-441F-BB71-E89E7B2DEB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95E70B6-AE1A-4EF4-882D-90F9E6821F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E34C5-FDCF-41F9-A811-06720A5FD397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C698A50-0273-4D1F-B709-CE5E7B468A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3937F56-1F5B-4406-9140-E04006678B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BC8D1-790E-43B2-BBF1-0AD8C5890B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9794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6T12:41:34.23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2314 827 24575,'-93'20'0,"-23"11"0,-51 19-546,-42 20-2184,-365 165 110,29 63 1639,360-171 1072,131-84 21,-61 61-1,84-71-17,0 2 0,-45 69-1,57-74-40,2 0 0,1 2 1,2 0-1,-14 45 0,22-57-46,1 1 1,0-1-1,2 1 0,0 0 1,2 1-1,0-1 1,1 0-1,2 0 0,0 0 1,1 0-1,1 0 1,1 0-1,0-1 0,2 0 1,1 0-1,0 0 1,1-1-1,1-1 0,1 1 1,18 21-1,-4-10-110,1-1-1,1-1 0,2-2 1,1-1-1,0-1 0,56 32 1,-12-15-128,2-3-1,88 29 1,94 17 316,45-14-576,-52-28-809,430 17 0,-403-57 9,387-47 1,-416 9 609,-2-11 1,395-129 0,-384 84 640,-4-12-1,298-170 1,-279 111 3,-43 5-109,-42 7 309,-3-34 416,-145 137-171,-1-2 0,37-65 0,-54 77-76,-2-1 1,-2-1-1,26-80 1,-36 87-183,-1 0 0,-1 0 0,-2-1 0,-1 0 0,-2-57 0,-4 62 78,-1 0-1,-1 1 0,-1-1 0,-2 1 1,-1 0-1,-1 1 0,-1 0 1,-2 0-1,0 1 0,-2 1 1,0 1-1,-2 0 0,-1 1 1,-33-34-1,15 22 537,-45-33 1,-75-39-508,-47-4-757,-51-1 374,-52 7-418,-51 21-1632,-53 34 1086,-53 45-1108,-50 52 1250,-41 49-471,-573 201 258,39 92 2169,660-213 5775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6T12:41:56.40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24575,'60'86'0,"-22"-33"0,69 98-546,55 77-2184,51 70-547,272 366-1120,253 330 4035,-546-740 358,-28-41-15,-29-38-140,-27-32-460,69 96 1434,-94-117 1212,-5 1 4110,-66-104-5129,0-2 0,19 23 0,-3-12-2263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6T12:42:15.68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2692 24575,'1'-2'0,"-1"-1"0,1 1 0,0 0 0,0-1 0,0 1 0,0 0 0,0 0 0,1-1 0,-1 1 0,1 0 0,-1 0 0,1 0 0,2-1 0,3-6 0,282-326-1985,-203 240 1700,599-644-1719,-135 161 1014,-63 65 413,-365 385 783,89-92 4907,-197 206-4885,14-15-1299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6T12:41:56.40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24575,'60'86'0,"-22"-33"0,69 98-546,55 77-2184,51 70-547,272 366-1120,253 330 4035,-546-740 358,-28-41-15,-29-38-140,-27-32-460,69 96 1434,-94-117 1212,-5 1 4110,-66-104-5129,0-2 0,19 23 0,-3-12-2263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6T12:42:15.68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2692 24575,'1'-2'0,"-1"-1"0,1 1 0,0 0 0,0-1 0,0 1 0,0 0 0,0 0 0,1-1 0,-1 1 0,1 0 0,-1 0 0,1 0 0,2-1 0,3-6 0,282-326-1985,-203 240 1700,599-644-1719,-135 161 1014,-63 65 413,-365 385 783,89-92 4907,-197 206-4885,14-15-1299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6T12:41:56.40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24575,'60'86'0,"-22"-33"0,69 98-546,55 77-2184,51 70-547,272 366-1120,253 330 4035,-546-740 358,-28-41-15,-29-38-140,-27-32-460,69 96 1434,-94-117 1212,-5 1 4110,-66-104-5129,0-2 0,19 23 0,-3-12-2263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6T12:42:15.68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2692 24575,'1'-2'0,"-1"-1"0,1 1 0,0 0 0,0-1 0,0 1 0,0 0 0,0 0 0,1-1 0,-1 1 0,1 0 0,-1 0 0,1 0 0,2-1 0,3-6 0,282-326-1985,-203 240 1700,599-644-1719,-135 161 1014,-63 65 413,-365 385 783,89-92 4907,-197 206-4885,14-15-1299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6T12:41:34.230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2314 318 24575,'-93'7'0,"-23"5"0,-51 7-546,-42 8-2184,-365 64 110,29 23 1639,360-65 1072,131-33 21,-61 24-1,84-27-17,0 0 0,-45 27-1,57-28-40,2-1 0,1 1 1,2 1-1,-14 16 0,22-21-46,1 0 1,0 0-1,2 0 0,0 0 1,2 0-1,0 0 1,1 1-1,2-1 0,0 0 1,1 0-1,1 0 1,1 0-1,0 0 0,2-1 1,1 1-1,0-1 1,1 1-1,1-1 0,1 0 1,18 9-1,-4-5-110,1 0-1,1 0 0,2-1 1,1 0-1,0-1 0,56 12 1,-12-5-128,2-2-1,88 12 1,94 7 316,45-6-576,-52-11-809,430 6 0,-403-21 9,387-18 1,-416 3 609,-2-4 1,395-50 0,-384 33 640,-4-5-1,298-65 1,-279 42 3,-43 3-109,-42 2 309,-3-14 416,-145 54-171,-1-1 0,37-25 0,-54 29-76,-2 0 1,-2 0-1,26-31 1,-36 33-183,-1 0 0,-1 0 0,-2 0 0,-1 0 0,-2-21 0,-4 22 78,-1 1-1,-1 0 0,-1 0 0,-2 1 1,-1-1-1,-1 0 0,-1 1 1,-2 0-1,0 0 0,-2 0 1,0 1-1,-2 0 0,-1 0 1,-33-13-1,15 9 537,-45-13 1,-75-16-508,-47 0-757,-51-1 374,-52 2-418,-51 9-1632,-53 13 1086,-53 17-1108,-50 20 1250,-41 19-471,-573 77 258,39 35 2169,660-81 5775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A729A-7B08-49B2-A177-72F782367836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B82C6-CCB4-4D2F-A9C1-683884A282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703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1675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489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562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922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1874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374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7102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123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8459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032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009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1199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175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431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389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8649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5850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3836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9027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8312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163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695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4967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706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533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209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92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B82C6-CCB4-4D2F-A9C1-683884A282C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192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726590" y="6482364"/>
            <a:ext cx="377665" cy="3385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43131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01420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139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1" y="1604641"/>
            <a:ext cx="10972321" cy="3977281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17728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148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1" y="1604641"/>
            <a:ext cx="10972321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58587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15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0" y="1604641"/>
            <a:ext cx="5354400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PlaceHolder 3"/>
          <p:cNvSpPr>
            <a:spLocks noGrp="1"/>
          </p:cNvSpPr>
          <p:nvPr>
            <p:ph type="body" sz="half" idx="21"/>
          </p:nvPr>
        </p:nvSpPr>
        <p:spPr>
          <a:xfrm>
            <a:off x="6232319" y="1604641"/>
            <a:ext cx="5354400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15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85968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16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91689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2340001" y="2562720"/>
            <a:ext cx="7511041" cy="265392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676223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18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84" name="PlaceHolder 3"/>
          <p:cNvSpPr/>
          <p:nvPr/>
        </p:nvSpPr>
        <p:spPr>
          <a:xfrm>
            <a:off x="6232319" y="1604641"/>
            <a:ext cx="5354400" cy="397728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185" name="PlaceHolder 4"/>
          <p:cNvSpPr>
            <a:spLocks noGrp="1"/>
          </p:cNvSpPr>
          <p:nvPr>
            <p:ph type="body" sz="quarter" idx="21"/>
          </p:nvPr>
        </p:nvSpPr>
        <p:spPr>
          <a:xfrm>
            <a:off x="609599" y="3682559"/>
            <a:ext cx="5354401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18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91562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19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0" y="1604641"/>
            <a:ext cx="5354400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95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196" name="PlaceHolder 4"/>
          <p:cNvSpPr>
            <a:spLocks noGrp="1"/>
          </p:cNvSpPr>
          <p:nvPr>
            <p:ph type="body" sz="quarter" idx="21"/>
          </p:nvPr>
        </p:nvSpPr>
        <p:spPr>
          <a:xfrm>
            <a:off x="6232319" y="3682559"/>
            <a:ext cx="5354400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19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93765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205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6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207" name="PlaceHolder 4"/>
          <p:cNvSpPr>
            <a:spLocks noGrp="1"/>
          </p:cNvSpPr>
          <p:nvPr>
            <p:ph type="body" sz="half" idx="21"/>
          </p:nvPr>
        </p:nvSpPr>
        <p:spPr>
          <a:xfrm>
            <a:off x="609599" y="3682559"/>
            <a:ext cx="10972323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2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800430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216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1" y="1604641"/>
            <a:ext cx="10972321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7" name="PlaceHolder 3"/>
          <p:cNvSpPr>
            <a:spLocks noGrp="1"/>
          </p:cNvSpPr>
          <p:nvPr>
            <p:ph type="body" sz="half" idx="21"/>
          </p:nvPr>
        </p:nvSpPr>
        <p:spPr>
          <a:xfrm>
            <a:off x="609599" y="3682559"/>
            <a:ext cx="10972323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21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18921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4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780923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226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7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228" name="PlaceHolder 4"/>
          <p:cNvSpPr/>
          <p:nvPr/>
        </p:nvSpPr>
        <p:spPr>
          <a:xfrm>
            <a:off x="609599" y="3682559"/>
            <a:ext cx="5354401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229" name="PlaceHolder 5"/>
          <p:cNvSpPr>
            <a:spLocks noGrp="1"/>
          </p:cNvSpPr>
          <p:nvPr>
            <p:ph type="body" sz="quarter" idx="21"/>
          </p:nvPr>
        </p:nvSpPr>
        <p:spPr>
          <a:xfrm>
            <a:off x="6232319" y="3682559"/>
            <a:ext cx="5354400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23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564985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23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1" y="1604641"/>
            <a:ext cx="3532801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9" name="PlaceHolder 3"/>
          <p:cNvSpPr/>
          <p:nvPr/>
        </p:nvSpPr>
        <p:spPr>
          <a:xfrm>
            <a:off x="4319521" y="1604641"/>
            <a:ext cx="3532801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240" name="PlaceHolder 4"/>
          <p:cNvSpPr/>
          <p:nvPr/>
        </p:nvSpPr>
        <p:spPr>
          <a:xfrm>
            <a:off x="8029441" y="1604641"/>
            <a:ext cx="3532801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241" name="PlaceHolder 5"/>
          <p:cNvSpPr/>
          <p:nvPr/>
        </p:nvSpPr>
        <p:spPr>
          <a:xfrm>
            <a:off x="609599" y="3682559"/>
            <a:ext cx="3532803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242" name="PlaceHolder 6"/>
          <p:cNvSpPr/>
          <p:nvPr/>
        </p:nvSpPr>
        <p:spPr>
          <a:xfrm>
            <a:off x="4319521" y="3682559"/>
            <a:ext cx="3532801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243" name="PlaceHolder 7"/>
          <p:cNvSpPr>
            <a:spLocks noGrp="1"/>
          </p:cNvSpPr>
          <p:nvPr>
            <p:ph type="body" sz="quarter" idx="21"/>
          </p:nvPr>
        </p:nvSpPr>
        <p:spPr>
          <a:xfrm>
            <a:off x="8029441" y="3682559"/>
            <a:ext cx="3532801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24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39690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83246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259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1" y="1604641"/>
            <a:ext cx="10972321" cy="3977281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6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9342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268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1" y="1604641"/>
            <a:ext cx="10972321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6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41800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27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0" y="1604641"/>
            <a:ext cx="5354400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78" name="PlaceHolder 3"/>
          <p:cNvSpPr>
            <a:spLocks noGrp="1"/>
          </p:cNvSpPr>
          <p:nvPr>
            <p:ph type="body" sz="half" idx="21"/>
          </p:nvPr>
        </p:nvSpPr>
        <p:spPr>
          <a:xfrm>
            <a:off x="6232319" y="1604641"/>
            <a:ext cx="5354400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27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02924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28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440497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2340001" y="2562720"/>
            <a:ext cx="7511041" cy="265392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9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7240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30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04" name="PlaceHolder 3"/>
          <p:cNvSpPr/>
          <p:nvPr/>
        </p:nvSpPr>
        <p:spPr>
          <a:xfrm>
            <a:off x="6232319" y="1604641"/>
            <a:ext cx="5354400" cy="397728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305" name="PlaceHolder 4"/>
          <p:cNvSpPr>
            <a:spLocks noGrp="1"/>
          </p:cNvSpPr>
          <p:nvPr>
            <p:ph type="body" sz="quarter" idx="21"/>
          </p:nvPr>
        </p:nvSpPr>
        <p:spPr>
          <a:xfrm>
            <a:off x="609599" y="3682559"/>
            <a:ext cx="5354401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30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215753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31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0" y="1604641"/>
            <a:ext cx="5354400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5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316" name="PlaceHolder 4"/>
          <p:cNvSpPr>
            <a:spLocks noGrp="1"/>
          </p:cNvSpPr>
          <p:nvPr>
            <p:ph type="body" sz="quarter" idx="21"/>
          </p:nvPr>
        </p:nvSpPr>
        <p:spPr>
          <a:xfrm>
            <a:off x="6232319" y="3682559"/>
            <a:ext cx="5354400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3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81346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2340001" y="2562720"/>
            <a:ext cx="7511041" cy="2653920"/>
          </a:xfrm>
          <a:prstGeom prst="rect">
            <a:avLst/>
          </a:prstGeom>
        </p:spPr>
        <p:txBody>
          <a:bodyPr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53576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325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26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327" name="PlaceHolder 4"/>
          <p:cNvSpPr>
            <a:spLocks noGrp="1"/>
          </p:cNvSpPr>
          <p:nvPr>
            <p:ph type="body" sz="half" idx="21"/>
          </p:nvPr>
        </p:nvSpPr>
        <p:spPr>
          <a:xfrm>
            <a:off x="609599" y="3682559"/>
            <a:ext cx="10972323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32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979191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336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1" y="1604641"/>
            <a:ext cx="10972321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37" name="PlaceHolder 3"/>
          <p:cNvSpPr>
            <a:spLocks noGrp="1"/>
          </p:cNvSpPr>
          <p:nvPr>
            <p:ph type="body" sz="half" idx="21"/>
          </p:nvPr>
        </p:nvSpPr>
        <p:spPr>
          <a:xfrm>
            <a:off x="609599" y="3682559"/>
            <a:ext cx="10972323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33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56410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346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47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348" name="PlaceHolder 4"/>
          <p:cNvSpPr/>
          <p:nvPr/>
        </p:nvSpPr>
        <p:spPr>
          <a:xfrm>
            <a:off x="609599" y="3682559"/>
            <a:ext cx="5354401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349" name="PlaceHolder 5"/>
          <p:cNvSpPr>
            <a:spLocks noGrp="1"/>
          </p:cNvSpPr>
          <p:nvPr>
            <p:ph type="body" sz="quarter" idx="21"/>
          </p:nvPr>
        </p:nvSpPr>
        <p:spPr>
          <a:xfrm>
            <a:off x="6232319" y="3682559"/>
            <a:ext cx="5354400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35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29098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35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1" y="1604641"/>
            <a:ext cx="3532801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59" name="PlaceHolder 3"/>
          <p:cNvSpPr/>
          <p:nvPr/>
        </p:nvSpPr>
        <p:spPr>
          <a:xfrm>
            <a:off x="4319521" y="1604641"/>
            <a:ext cx="3532801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360" name="PlaceHolder 4"/>
          <p:cNvSpPr/>
          <p:nvPr/>
        </p:nvSpPr>
        <p:spPr>
          <a:xfrm>
            <a:off x="8029441" y="1604641"/>
            <a:ext cx="3532801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361" name="PlaceHolder 5"/>
          <p:cNvSpPr/>
          <p:nvPr/>
        </p:nvSpPr>
        <p:spPr>
          <a:xfrm>
            <a:off x="609599" y="3682559"/>
            <a:ext cx="3532803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362" name="PlaceHolder 6"/>
          <p:cNvSpPr/>
          <p:nvPr/>
        </p:nvSpPr>
        <p:spPr>
          <a:xfrm>
            <a:off x="4319521" y="3682559"/>
            <a:ext cx="3532801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363" name="PlaceHolder 7"/>
          <p:cNvSpPr>
            <a:spLocks noGrp="1"/>
          </p:cNvSpPr>
          <p:nvPr>
            <p:ph type="body" sz="quarter" idx="21"/>
          </p:nvPr>
        </p:nvSpPr>
        <p:spPr>
          <a:xfrm>
            <a:off x="8029441" y="3682559"/>
            <a:ext cx="3532801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3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555420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40974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379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1" y="1604641"/>
            <a:ext cx="10972321" cy="3977281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8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85745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388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1" y="1604641"/>
            <a:ext cx="10972321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8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23762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39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0" y="1604641"/>
            <a:ext cx="5354400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8" name="PlaceHolder 3"/>
          <p:cNvSpPr>
            <a:spLocks noGrp="1"/>
          </p:cNvSpPr>
          <p:nvPr>
            <p:ph type="body" sz="half" idx="21"/>
          </p:nvPr>
        </p:nvSpPr>
        <p:spPr>
          <a:xfrm>
            <a:off x="6232319" y="1604641"/>
            <a:ext cx="5354400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3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988648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40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31533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2340001" y="2562720"/>
            <a:ext cx="7511041" cy="265392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771849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6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4" name="PlaceHolder 3"/>
          <p:cNvSpPr/>
          <p:nvPr/>
        </p:nvSpPr>
        <p:spPr>
          <a:xfrm>
            <a:off x="6232319" y="1604641"/>
            <a:ext cx="5354400" cy="397728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575984" indent="-431988">
              <a:spcBef>
                <a:spcPts val="1867"/>
              </a:spcBef>
              <a:buClr>
                <a:srgbClr val="000000"/>
              </a:buClr>
              <a:buSzPct val="45000"/>
              <a:buChar char="●"/>
              <a:defRPr sz="1400" spc="-100"/>
            </a:pPr>
            <a:endParaRPr sz="1867"/>
          </a:p>
        </p:txBody>
      </p:sp>
      <p:sp>
        <p:nvSpPr>
          <p:cNvPr id="65" name="PlaceHolder 4"/>
          <p:cNvSpPr>
            <a:spLocks noGrp="1"/>
          </p:cNvSpPr>
          <p:nvPr>
            <p:ph type="body" sz="quarter" idx="21"/>
          </p:nvPr>
        </p:nvSpPr>
        <p:spPr>
          <a:xfrm>
            <a:off x="609599" y="3682559"/>
            <a:ext cx="5354401" cy="189696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6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9650317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42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24" name="PlaceHolder 3"/>
          <p:cNvSpPr/>
          <p:nvPr/>
        </p:nvSpPr>
        <p:spPr>
          <a:xfrm>
            <a:off x="6232319" y="1604641"/>
            <a:ext cx="5354400" cy="397728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425" name="PlaceHolder 4"/>
          <p:cNvSpPr>
            <a:spLocks noGrp="1"/>
          </p:cNvSpPr>
          <p:nvPr>
            <p:ph type="body" sz="quarter" idx="21"/>
          </p:nvPr>
        </p:nvSpPr>
        <p:spPr>
          <a:xfrm>
            <a:off x="609599" y="3682559"/>
            <a:ext cx="5354401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42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95975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43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0" y="1604641"/>
            <a:ext cx="5354400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35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436" name="PlaceHolder 4"/>
          <p:cNvSpPr>
            <a:spLocks noGrp="1"/>
          </p:cNvSpPr>
          <p:nvPr>
            <p:ph type="body" sz="quarter" idx="21"/>
          </p:nvPr>
        </p:nvSpPr>
        <p:spPr>
          <a:xfrm>
            <a:off x="6232319" y="3682559"/>
            <a:ext cx="5354400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43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695296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445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46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447" name="PlaceHolder 4"/>
          <p:cNvSpPr>
            <a:spLocks noGrp="1"/>
          </p:cNvSpPr>
          <p:nvPr>
            <p:ph type="body" sz="half" idx="21"/>
          </p:nvPr>
        </p:nvSpPr>
        <p:spPr>
          <a:xfrm>
            <a:off x="609599" y="3682559"/>
            <a:ext cx="10972323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44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405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456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1" y="1604641"/>
            <a:ext cx="10972321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57" name="PlaceHolder 3"/>
          <p:cNvSpPr>
            <a:spLocks noGrp="1"/>
          </p:cNvSpPr>
          <p:nvPr>
            <p:ph type="body" sz="half" idx="21"/>
          </p:nvPr>
        </p:nvSpPr>
        <p:spPr>
          <a:xfrm>
            <a:off x="609599" y="3682559"/>
            <a:ext cx="10972323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4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7395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466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7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468" name="PlaceHolder 4"/>
          <p:cNvSpPr/>
          <p:nvPr/>
        </p:nvSpPr>
        <p:spPr>
          <a:xfrm>
            <a:off x="609599" y="3682559"/>
            <a:ext cx="5354401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469" name="PlaceHolder 5"/>
          <p:cNvSpPr>
            <a:spLocks noGrp="1"/>
          </p:cNvSpPr>
          <p:nvPr>
            <p:ph type="body" sz="quarter" idx="21"/>
          </p:nvPr>
        </p:nvSpPr>
        <p:spPr>
          <a:xfrm>
            <a:off x="6232319" y="3682559"/>
            <a:ext cx="5354400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47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2469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47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1" y="1604641"/>
            <a:ext cx="3532801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79" name="PlaceHolder 3"/>
          <p:cNvSpPr/>
          <p:nvPr/>
        </p:nvSpPr>
        <p:spPr>
          <a:xfrm>
            <a:off x="4319521" y="1604641"/>
            <a:ext cx="3532801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480" name="PlaceHolder 4"/>
          <p:cNvSpPr/>
          <p:nvPr/>
        </p:nvSpPr>
        <p:spPr>
          <a:xfrm>
            <a:off x="8029441" y="1604641"/>
            <a:ext cx="3532801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481" name="PlaceHolder 5"/>
          <p:cNvSpPr/>
          <p:nvPr/>
        </p:nvSpPr>
        <p:spPr>
          <a:xfrm>
            <a:off x="609599" y="3682559"/>
            <a:ext cx="3532803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482" name="PlaceHolder 6"/>
          <p:cNvSpPr/>
          <p:nvPr/>
        </p:nvSpPr>
        <p:spPr>
          <a:xfrm>
            <a:off x="4319521" y="3682559"/>
            <a:ext cx="3532801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483" name="PlaceHolder 7"/>
          <p:cNvSpPr>
            <a:spLocks noGrp="1"/>
          </p:cNvSpPr>
          <p:nvPr>
            <p:ph type="body" sz="quarter" idx="21"/>
          </p:nvPr>
        </p:nvSpPr>
        <p:spPr>
          <a:xfrm>
            <a:off x="8029441" y="3682559"/>
            <a:ext cx="3532801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48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412630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5694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499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1" y="1604641"/>
            <a:ext cx="10972321" cy="3977281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0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219851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508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1" y="1604641"/>
            <a:ext cx="10972321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0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012708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51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0" y="1604641"/>
            <a:ext cx="5354400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18" name="PlaceHolder 3"/>
          <p:cNvSpPr>
            <a:spLocks noGrp="1"/>
          </p:cNvSpPr>
          <p:nvPr>
            <p:ph type="body" sz="half" idx="21"/>
          </p:nvPr>
        </p:nvSpPr>
        <p:spPr>
          <a:xfrm>
            <a:off x="6232319" y="1604641"/>
            <a:ext cx="5354400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51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15080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7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0" y="1604641"/>
            <a:ext cx="5354400" cy="3977281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5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575984" indent="-431988">
              <a:spcBef>
                <a:spcPts val="1867"/>
              </a:spcBef>
              <a:buClr>
                <a:srgbClr val="000000"/>
              </a:buClr>
              <a:buSzPct val="45000"/>
              <a:buChar char="●"/>
              <a:defRPr sz="1400" spc="-100"/>
            </a:pPr>
            <a:endParaRPr sz="1867"/>
          </a:p>
        </p:txBody>
      </p:sp>
      <p:sp>
        <p:nvSpPr>
          <p:cNvPr id="76" name="PlaceHolder 4"/>
          <p:cNvSpPr>
            <a:spLocks noGrp="1"/>
          </p:cNvSpPr>
          <p:nvPr>
            <p:ph type="body" sz="quarter" idx="21"/>
          </p:nvPr>
        </p:nvSpPr>
        <p:spPr>
          <a:xfrm>
            <a:off x="6232319" y="3682559"/>
            <a:ext cx="5354400" cy="189696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7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881620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5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757552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2340001" y="2562720"/>
            <a:ext cx="7511041" cy="265392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31808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54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44" name="PlaceHolder 3"/>
          <p:cNvSpPr/>
          <p:nvPr/>
        </p:nvSpPr>
        <p:spPr>
          <a:xfrm>
            <a:off x="6232319" y="1604641"/>
            <a:ext cx="5354400" cy="397728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545" name="PlaceHolder 4"/>
          <p:cNvSpPr>
            <a:spLocks noGrp="1"/>
          </p:cNvSpPr>
          <p:nvPr>
            <p:ph type="body" sz="quarter" idx="21"/>
          </p:nvPr>
        </p:nvSpPr>
        <p:spPr>
          <a:xfrm>
            <a:off x="609599" y="3682559"/>
            <a:ext cx="5354401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54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945062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55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0" y="1604641"/>
            <a:ext cx="5354400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55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556" name="PlaceHolder 4"/>
          <p:cNvSpPr>
            <a:spLocks noGrp="1"/>
          </p:cNvSpPr>
          <p:nvPr>
            <p:ph type="body" sz="quarter" idx="21"/>
          </p:nvPr>
        </p:nvSpPr>
        <p:spPr>
          <a:xfrm>
            <a:off x="6232319" y="3682559"/>
            <a:ext cx="5354400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55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247975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565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66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567" name="PlaceHolder 4"/>
          <p:cNvSpPr>
            <a:spLocks noGrp="1"/>
          </p:cNvSpPr>
          <p:nvPr>
            <p:ph type="body" sz="half" idx="21"/>
          </p:nvPr>
        </p:nvSpPr>
        <p:spPr>
          <a:xfrm>
            <a:off x="609599" y="3682559"/>
            <a:ext cx="10972323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56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679133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576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1" y="1604641"/>
            <a:ext cx="10972321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77" name="PlaceHolder 3"/>
          <p:cNvSpPr>
            <a:spLocks noGrp="1"/>
          </p:cNvSpPr>
          <p:nvPr>
            <p:ph type="body" sz="half" idx="21"/>
          </p:nvPr>
        </p:nvSpPr>
        <p:spPr>
          <a:xfrm>
            <a:off x="609599" y="3682559"/>
            <a:ext cx="10972323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57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337631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586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7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588" name="PlaceHolder 4"/>
          <p:cNvSpPr/>
          <p:nvPr/>
        </p:nvSpPr>
        <p:spPr>
          <a:xfrm>
            <a:off x="609599" y="3682559"/>
            <a:ext cx="5354401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589" name="PlaceHolder 5"/>
          <p:cNvSpPr>
            <a:spLocks noGrp="1"/>
          </p:cNvSpPr>
          <p:nvPr>
            <p:ph type="body" sz="quarter" idx="21"/>
          </p:nvPr>
        </p:nvSpPr>
        <p:spPr>
          <a:xfrm>
            <a:off x="6232319" y="3682559"/>
            <a:ext cx="5354400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59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3789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59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1" y="1604641"/>
            <a:ext cx="3532801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99" name="PlaceHolder 3"/>
          <p:cNvSpPr/>
          <p:nvPr/>
        </p:nvSpPr>
        <p:spPr>
          <a:xfrm>
            <a:off x="4319521" y="1604641"/>
            <a:ext cx="3532801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600" name="PlaceHolder 4"/>
          <p:cNvSpPr/>
          <p:nvPr/>
        </p:nvSpPr>
        <p:spPr>
          <a:xfrm>
            <a:off x="8029441" y="1604641"/>
            <a:ext cx="3532801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601" name="PlaceHolder 5"/>
          <p:cNvSpPr/>
          <p:nvPr/>
        </p:nvSpPr>
        <p:spPr>
          <a:xfrm>
            <a:off x="609599" y="3682559"/>
            <a:ext cx="3532803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602" name="PlaceHolder 6"/>
          <p:cNvSpPr/>
          <p:nvPr/>
        </p:nvSpPr>
        <p:spPr>
          <a:xfrm>
            <a:off x="4319521" y="3682559"/>
            <a:ext cx="3532801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603" name="PlaceHolder 7"/>
          <p:cNvSpPr>
            <a:spLocks noGrp="1"/>
          </p:cNvSpPr>
          <p:nvPr>
            <p:ph type="body" sz="quarter" idx="21"/>
          </p:nvPr>
        </p:nvSpPr>
        <p:spPr>
          <a:xfrm>
            <a:off x="8029441" y="3682559"/>
            <a:ext cx="3532801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60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955503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3942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619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1" y="1604641"/>
            <a:ext cx="10972321" cy="3977281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2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04554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85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6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575984" indent="-431988">
              <a:spcBef>
                <a:spcPts val="1867"/>
              </a:spcBef>
              <a:buClr>
                <a:srgbClr val="000000"/>
              </a:buClr>
              <a:buSzPct val="45000"/>
              <a:buChar char="●"/>
              <a:defRPr sz="1400" spc="-100"/>
            </a:pPr>
            <a:endParaRPr sz="1867"/>
          </a:p>
        </p:txBody>
      </p:sp>
      <p:sp>
        <p:nvSpPr>
          <p:cNvPr id="87" name="PlaceHolder 4"/>
          <p:cNvSpPr>
            <a:spLocks noGrp="1"/>
          </p:cNvSpPr>
          <p:nvPr>
            <p:ph type="body" sz="half" idx="21"/>
          </p:nvPr>
        </p:nvSpPr>
        <p:spPr>
          <a:xfrm>
            <a:off x="609599" y="3682559"/>
            <a:ext cx="10972323" cy="189696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8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2992848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628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1" y="1604641"/>
            <a:ext cx="10972321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2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9644278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63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0" y="1604641"/>
            <a:ext cx="5354400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38" name="PlaceHolder 3"/>
          <p:cNvSpPr>
            <a:spLocks noGrp="1"/>
          </p:cNvSpPr>
          <p:nvPr>
            <p:ph type="body" sz="half" idx="21"/>
          </p:nvPr>
        </p:nvSpPr>
        <p:spPr>
          <a:xfrm>
            <a:off x="6232319" y="1604641"/>
            <a:ext cx="5354400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63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600641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64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226379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2340001" y="2562720"/>
            <a:ext cx="7511041" cy="265392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5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603424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66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64" name="PlaceHolder 3"/>
          <p:cNvSpPr/>
          <p:nvPr/>
        </p:nvSpPr>
        <p:spPr>
          <a:xfrm>
            <a:off x="6232319" y="1604641"/>
            <a:ext cx="5354400" cy="397728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665" name="PlaceHolder 4"/>
          <p:cNvSpPr>
            <a:spLocks noGrp="1"/>
          </p:cNvSpPr>
          <p:nvPr>
            <p:ph type="body" sz="quarter" idx="21"/>
          </p:nvPr>
        </p:nvSpPr>
        <p:spPr>
          <a:xfrm>
            <a:off x="609599" y="3682559"/>
            <a:ext cx="5354401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66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3513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67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0" y="1604641"/>
            <a:ext cx="5354400" cy="39772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75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676" name="PlaceHolder 4"/>
          <p:cNvSpPr>
            <a:spLocks noGrp="1"/>
          </p:cNvSpPr>
          <p:nvPr>
            <p:ph type="body" sz="quarter" idx="21"/>
          </p:nvPr>
        </p:nvSpPr>
        <p:spPr>
          <a:xfrm>
            <a:off x="6232319" y="3682559"/>
            <a:ext cx="5354400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67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081772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685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6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687" name="PlaceHolder 4"/>
          <p:cNvSpPr>
            <a:spLocks noGrp="1"/>
          </p:cNvSpPr>
          <p:nvPr>
            <p:ph type="body" sz="half" idx="21"/>
          </p:nvPr>
        </p:nvSpPr>
        <p:spPr>
          <a:xfrm>
            <a:off x="609599" y="3682559"/>
            <a:ext cx="10972323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68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31955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696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1" y="1604641"/>
            <a:ext cx="10972321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97" name="PlaceHolder 3"/>
          <p:cNvSpPr>
            <a:spLocks noGrp="1"/>
          </p:cNvSpPr>
          <p:nvPr>
            <p:ph type="body" sz="half" idx="21"/>
          </p:nvPr>
        </p:nvSpPr>
        <p:spPr>
          <a:xfrm>
            <a:off x="609599" y="3682559"/>
            <a:ext cx="10972323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69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490815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706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07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708" name="PlaceHolder 4"/>
          <p:cNvSpPr/>
          <p:nvPr/>
        </p:nvSpPr>
        <p:spPr>
          <a:xfrm>
            <a:off x="609599" y="3682559"/>
            <a:ext cx="5354401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709" name="PlaceHolder 5"/>
          <p:cNvSpPr>
            <a:spLocks noGrp="1"/>
          </p:cNvSpPr>
          <p:nvPr>
            <p:ph type="body" sz="quarter" idx="21"/>
          </p:nvPr>
        </p:nvSpPr>
        <p:spPr>
          <a:xfrm>
            <a:off x="6232319" y="3682559"/>
            <a:ext cx="5354400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71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402594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71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1" y="1604641"/>
            <a:ext cx="3532801" cy="18969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 spc="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19" name="PlaceHolder 3"/>
          <p:cNvSpPr/>
          <p:nvPr/>
        </p:nvSpPr>
        <p:spPr>
          <a:xfrm>
            <a:off x="4319521" y="1604641"/>
            <a:ext cx="3532801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720" name="PlaceHolder 4"/>
          <p:cNvSpPr/>
          <p:nvPr/>
        </p:nvSpPr>
        <p:spPr>
          <a:xfrm>
            <a:off x="8029441" y="1604641"/>
            <a:ext cx="3532801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721" name="PlaceHolder 5"/>
          <p:cNvSpPr/>
          <p:nvPr/>
        </p:nvSpPr>
        <p:spPr>
          <a:xfrm>
            <a:off x="609599" y="3682559"/>
            <a:ext cx="3532803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722" name="PlaceHolder 6"/>
          <p:cNvSpPr/>
          <p:nvPr/>
        </p:nvSpPr>
        <p:spPr>
          <a:xfrm>
            <a:off x="4319521" y="3682559"/>
            <a:ext cx="3532801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endParaRPr sz="2400"/>
          </a:p>
        </p:txBody>
      </p:sp>
      <p:sp>
        <p:nvSpPr>
          <p:cNvPr id="723" name="PlaceHolder 7"/>
          <p:cNvSpPr>
            <a:spLocks noGrp="1"/>
          </p:cNvSpPr>
          <p:nvPr>
            <p:ph type="body" sz="quarter" idx="21"/>
          </p:nvPr>
        </p:nvSpPr>
        <p:spPr>
          <a:xfrm>
            <a:off x="8029441" y="3682559"/>
            <a:ext cx="3532801" cy="1896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800" spc="0"/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1800" spc="0"/>
            </a:pPr>
            <a:endParaRPr/>
          </a:p>
        </p:txBody>
      </p:sp>
      <p:sp>
        <p:nvSpPr>
          <p:cNvPr id="72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2622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96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1" y="1604641"/>
            <a:ext cx="10972321" cy="1896961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7" name="PlaceHolder 3"/>
          <p:cNvSpPr>
            <a:spLocks noGrp="1"/>
          </p:cNvSpPr>
          <p:nvPr>
            <p:ph type="body" sz="half" idx="21"/>
          </p:nvPr>
        </p:nvSpPr>
        <p:spPr>
          <a:xfrm>
            <a:off x="609599" y="3682559"/>
            <a:ext cx="10972323" cy="189696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9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3899018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Obrázek 7" descr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26823"/>
            <a:ext cx="9153675" cy="537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2" name="Obrázek 2" descr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846" y="564196"/>
            <a:ext cx="1415815" cy="645304"/>
          </a:xfrm>
          <a:prstGeom prst="rect">
            <a:avLst/>
          </a:prstGeom>
          <a:ln w="12700">
            <a:miter lim="400000"/>
          </a:ln>
        </p:spPr>
      </p:pic>
      <p:sp>
        <p:nvSpPr>
          <p:cNvPr id="733" name="TextovéPole 6"/>
          <p:cNvSpPr txBox="1"/>
          <p:nvPr/>
        </p:nvSpPr>
        <p:spPr>
          <a:xfrm>
            <a:off x="5160812" y="6511831"/>
            <a:ext cx="1029459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622406">
              <a:defRPr sz="600">
                <a:solidFill>
                  <a:srgbClr val="FFFFFF"/>
                </a:solidFill>
              </a:defRPr>
            </a:lvl1pPr>
          </a:lstStyle>
          <a:p>
            <a:r>
              <a:rPr sz="800"/>
              <a:t>Date: 21/02/2022</a:t>
            </a:r>
          </a:p>
        </p:txBody>
      </p:sp>
      <p:sp>
        <p:nvSpPr>
          <p:cNvPr id="734" name="Přímá spojnice 12"/>
          <p:cNvSpPr/>
          <p:nvPr/>
        </p:nvSpPr>
        <p:spPr>
          <a:xfrm>
            <a:off x="6270350" y="6524073"/>
            <a:ext cx="1" cy="10567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39141" tIns="39141" rIns="39141" bIns="39141"/>
          <a:lstStyle/>
          <a:p>
            <a:pPr defTabSz="829854">
              <a:defRPr sz="1100"/>
            </a:pPr>
            <a:endParaRPr sz="1467"/>
          </a:p>
        </p:txBody>
      </p:sp>
      <p:sp>
        <p:nvSpPr>
          <p:cNvPr id="735" name="Titolo Testo"/>
          <p:cNvSpPr txBox="1">
            <a:spLocks noGrp="1"/>
          </p:cNvSpPr>
          <p:nvPr>
            <p:ph type="title"/>
          </p:nvPr>
        </p:nvSpPr>
        <p:spPr>
          <a:xfrm>
            <a:off x="3466000" y="-1"/>
            <a:ext cx="6891080" cy="138758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r" defTabSz="829854">
              <a:defRPr sz="2400" b="1" spc="0">
                <a:solidFill>
                  <a:srgbClr val="E63900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73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917594" y="6482369"/>
            <a:ext cx="200350" cy="182396"/>
          </a:xfrm>
          <a:prstGeom prst="rect">
            <a:avLst/>
          </a:prstGeom>
        </p:spPr>
        <p:txBody>
          <a:bodyPr lIns="29356" tIns="29356" rIns="29356" bIns="29356"/>
          <a:lstStyle>
            <a:lvl1pPr defTabSz="829854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grpSp>
        <p:nvGrpSpPr>
          <p:cNvPr id="742" name="Gruppo"/>
          <p:cNvGrpSpPr/>
          <p:nvPr/>
        </p:nvGrpSpPr>
        <p:grpSpPr>
          <a:xfrm>
            <a:off x="2230505" y="6426700"/>
            <a:ext cx="1729281" cy="359528"/>
            <a:chOff x="0" y="0"/>
            <a:chExt cx="1296959" cy="269644"/>
          </a:xfrm>
        </p:grpSpPr>
        <p:grpSp>
          <p:nvGrpSpPr>
            <p:cNvPr id="739" name="Gruppo"/>
            <p:cNvGrpSpPr/>
            <p:nvPr/>
          </p:nvGrpSpPr>
          <p:grpSpPr>
            <a:xfrm>
              <a:off x="0" y="11522"/>
              <a:ext cx="455531" cy="230257"/>
              <a:chOff x="0" y="0"/>
              <a:chExt cx="455530" cy="230256"/>
            </a:xfrm>
          </p:grpSpPr>
          <p:sp>
            <p:nvSpPr>
              <p:cNvPr id="737" name="Rettangolo"/>
              <p:cNvSpPr/>
              <p:nvPr/>
            </p:nvSpPr>
            <p:spPr>
              <a:xfrm>
                <a:off x="0" y="0"/>
                <a:ext cx="455531" cy="230257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9356" tIns="29356" rIns="29356" bIns="29356" numCol="1" anchor="ctr">
                <a:noAutofit/>
              </a:bodyPr>
              <a:lstStyle/>
              <a:p>
                <a:pPr defTabSz="829854">
                  <a:defRPr sz="1100"/>
                </a:pPr>
                <a:endParaRPr sz="1467"/>
              </a:p>
            </p:txBody>
          </p:sp>
          <p:pic>
            <p:nvPicPr>
              <p:cNvPr id="738" name="Picture 10" descr="Picture 10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33584" y="16890"/>
                <a:ext cx="388476" cy="1963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40" name="Schermata 2020-09-17 alle 10.53.28.png" descr="Schermata 2020-09-17 alle 10.53.28.png"/>
            <p:cNvPicPr>
              <a:picLocks noChangeAspect="1"/>
            </p:cNvPicPr>
            <p:nvPr/>
          </p:nvPicPr>
          <p:blipFill>
            <a:blip r:embed="rId5"/>
            <a:srcRect l="45381"/>
            <a:stretch>
              <a:fillRect/>
            </a:stretch>
          </p:blipFill>
          <p:spPr>
            <a:xfrm>
              <a:off x="925325" y="0"/>
              <a:ext cx="371635" cy="2696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1" name="Schermata 2020-09-17 alle 10.53.28.png" descr="Schermata 2020-09-17 alle 10.53.28.png"/>
            <p:cNvPicPr>
              <a:picLocks noChangeAspect="1"/>
            </p:cNvPicPr>
            <p:nvPr/>
          </p:nvPicPr>
          <p:blipFill>
            <a:blip r:embed="rId5"/>
            <a:srcRect r="58904"/>
            <a:stretch>
              <a:fillRect/>
            </a:stretch>
          </p:blipFill>
          <p:spPr>
            <a:xfrm>
              <a:off x="601628" y="0"/>
              <a:ext cx="279627" cy="2696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80088374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Rettangolo"/>
          <p:cNvSpPr/>
          <p:nvPr/>
        </p:nvSpPr>
        <p:spPr>
          <a:xfrm>
            <a:off x="1486065" y="951182"/>
            <a:ext cx="892969" cy="292829"/>
          </a:xfrm>
          <a:prstGeom prst="rect">
            <a:avLst/>
          </a:prstGeom>
          <a:solidFill>
            <a:srgbClr val="004D80"/>
          </a:solidFill>
          <a:ln w="3175">
            <a:miter lim="400000"/>
          </a:ln>
        </p:spPr>
        <p:txBody>
          <a:bodyPr lIns="35719" tIns="35719" rIns="35719" bIns="35719" anchor="ctr"/>
          <a:lstStyle/>
          <a:p>
            <a:pPr algn="ctr" defTabSz="410755">
              <a:defRPr sz="1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467"/>
          </a:p>
        </p:txBody>
      </p:sp>
      <p:sp>
        <p:nvSpPr>
          <p:cNvPr id="750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37695" y="1314224"/>
            <a:ext cx="8060580" cy="5179985"/>
          </a:xfrm>
          <a:prstGeom prst="rect">
            <a:avLst/>
          </a:prstGeom>
        </p:spPr>
        <p:txBody>
          <a:bodyPr lIns="26789" tIns="26789" rIns="26789" bIns="26789"/>
          <a:lstStyle>
            <a:lvl1pPr marL="0" indent="0" defTabSz="410755">
              <a:spcBef>
                <a:spcPts val="2933"/>
              </a:spcBef>
              <a:buClrTx/>
              <a:buSzTx/>
              <a:buNone/>
              <a:defRPr sz="2667" spc="0">
                <a:solidFill>
                  <a:srgbClr val="B51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592652" defTabSz="410755">
              <a:spcBef>
                <a:spcPts val="1333"/>
              </a:spcBef>
              <a:buClrTx/>
              <a:buSzTx/>
              <a:buFontTx/>
              <a:buNone/>
              <a:defRPr sz="2133" spc="0">
                <a:latin typeface="Calibri"/>
                <a:ea typeface="Calibri"/>
                <a:cs typeface="Calibri"/>
                <a:sym typeface="Calibri"/>
              </a:defRPr>
            </a:lvl2pPr>
            <a:lvl3pPr marL="1837221" indent="-296326" defTabSz="410755">
              <a:spcBef>
                <a:spcPts val="1333"/>
              </a:spcBef>
              <a:buClrTx/>
              <a:buSzPct val="94000"/>
              <a:buFontTx/>
              <a:buChar char="•"/>
              <a:defRPr sz="2133" spc="0">
                <a:latin typeface="Calibri"/>
                <a:ea typeface="Calibri"/>
                <a:cs typeface="Calibri"/>
                <a:sym typeface="Calibri"/>
              </a:defRPr>
            </a:lvl3pPr>
            <a:lvl4pPr marL="2074281" indent="-296326" defTabSz="410755">
              <a:spcBef>
                <a:spcPts val="1333"/>
              </a:spcBef>
              <a:buClrTx/>
              <a:buSzPct val="145000"/>
              <a:buFontTx/>
              <a:buChar char="•"/>
              <a:defRPr sz="2133" spc="0">
                <a:latin typeface="Calibri"/>
                <a:ea typeface="Calibri"/>
                <a:cs typeface="Calibri"/>
                <a:sym typeface="Calibri"/>
              </a:defRPr>
            </a:lvl4pPr>
            <a:lvl5pPr marL="2666933" indent="-296326" defTabSz="410755">
              <a:spcBef>
                <a:spcPts val="1333"/>
              </a:spcBef>
              <a:buClrTx/>
              <a:buSzPct val="145000"/>
              <a:buFontTx/>
              <a:buChar char="•"/>
              <a:defRPr sz="2133" spc="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51" name="GAP Cirrone, PhD - pablo.cirrone@infn.it"/>
          <p:cNvSpPr txBox="1"/>
          <p:nvPr/>
        </p:nvSpPr>
        <p:spPr>
          <a:xfrm>
            <a:off x="1564793" y="6593880"/>
            <a:ext cx="8644240" cy="21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308074">
              <a:defRPr sz="700" i="1">
                <a:solidFill>
                  <a:srgbClr val="5E5E5E"/>
                </a:solidFill>
              </a:defRPr>
            </a:lvl1pPr>
          </a:lstStyle>
          <a:p>
            <a:r>
              <a:rPr sz="933"/>
              <a:t>GAP Cirrone, PhD - pablo.cirrone@infn.it</a:t>
            </a:r>
          </a:p>
        </p:txBody>
      </p:sp>
      <p:sp>
        <p:nvSpPr>
          <p:cNvPr id="75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91602" y="983582"/>
            <a:ext cx="243257" cy="218313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410755">
              <a:defRPr sz="1067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753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1669701" y="53577"/>
            <a:ext cx="8712935" cy="836323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0" indent="0" defTabSz="353249">
              <a:spcBef>
                <a:spcPts val="0"/>
              </a:spcBef>
              <a:buClrTx/>
              <a:buSzTx/>
              <a:buNone/>
              <a:defRPr sz="4816" spc="0">
                <a:solidFill>
                  <a:srgbClr val="004D8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pic>
        <p:nvPicPr>
          <p:cNvPr id="754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7887502" y="6106391"/>
            <a:ext cx="971767" cy="651703"/>
          </a:xfrm>
          <a:prstGeom prst="rect">
            <a:avLst/>
          </a:prstGeom>
          <a:ln w="12700">
            <a:solidFill>
              <a:srgbClr val="F3F7F5"/>
            </a:solidFill>
            <a:miter lim="400000"/>
          </a:ln>
        </p:spPr>
      </p:pic>
      <p:pic>
        <p:nvPicPr>
          <p:cNvPr id="755" name="Obrázek 2" descr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904" y="6167195"/>
            <a:ext cx="1162795" cy="5299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479010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Obrázek 7" descr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96" y="6292679"/>
            <a:ext cx="9703665" cy="569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3" name="Obrázek 2" descr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363" y="392067"/>
            <a:ext cx="1500883" cy="684077"/>
          </a:xfrm>
          <a:prstGeom prst="rect">
            <a:avLst/>
          </a:prstGeom>
          <a:ln w="12700">
            <a:miter lim="400000"/>
          </a:ln>
        </p:spPr>
      </p:pic>
      <p:sp>
        <p:nvSpPr>
          <p:cNvPr id="764" name="TextovéPole 6"/>
          <p:cNvSpPr txBox="1"/>
          <p:nvPr/>
        </p:nvSpPr>
        <p:spPr>
          <a:xfrm>
            <a:off x="5104624" y="6492502"/>
            <a:ext cx="991377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622406">
              <a:defRPr sz="600">
                <a:solidFill>
                  <a:srgbClr val="FFFFFF"/>
                </a:solidFill>
              </a:defRPr>
            </a:lvl1pPr>
          </a:lstStyle>
          <a:p>
            <a:r>
              <a:rPr sz="800"/>
              <a:t>Date: 21/04/2021</a:t>
            </a:r>
          </a:p>
        </p:txBody>
      </p:sp>
      <p:sp>
        <p:nvSpPr>
          <p:cNvPr id="765" name="Přímá spojnice 12"/>
          <p:cNvSpPr/>
          <p:nvPr/>
        </p:nvSpPr>
        <p:spPr>
          <a:xfrm>
            <a:off x="6280825" y="6501781"/>
            <a:ext cx="1" cy="112019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1493" tIns="41493" rIns="41493" bIns="41493"/>
          <a:lstStyle/>
          <a:p>
            <a:pPr defTabSz="829854">
              <a:defRPr sz="1200"/>
            </a:pPr>
            <a:endParaRPr sz="1600"/>
          </a:p>
        </p:txBody>
      </p:sp>
      <p:sp>
        <p:nvSpPr>
          <p:cNvPr id="76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975435" y="6461270"/>
            <a:ext cx="203912" cy="185958"/>
          </a:xfrm>
          <a:prstGeom prst="rect">
            <a:avLst/>
          </a:prstGeom>
        </p:spPr>
        <p:txBody>
          <a:bodyPr lIns="31120" tIns="31120" rIns="31120" bIns="31120"/>
          <a:lstStyle>
            <a:lvl1pPr defTabSz="829854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grpSp>
        <p:nvGrpSpPr>
          <p:cNvPr id="772" name="Gruppo"/>
          <p:cNvGrpSpPr/>
          <p:nvPr/>
        </p:nvGrpSpPr>
        <p:grpSpPr>
          <a:xfrm>
            <a:off x="1998250" y="6398558"/>
            <a:ext cx="1833183" cy="381129"/>
            <a:chOff x="0" y="0"/>
            <a:chExt cx="1374886" cy="285845"/>
          </a:xfrm>
        </p:grpSpPr>
        <p:grpSp>
          <p:nvGrpSpPr>
            <p:cNvPr id="769" name="Gruppo"/>
            <p:cNvGrpSpPr/>
            <p:nvPr/>
          </p:nvGrpSpPr>
          <p:grpSpPr>
            <a:xfrm>
              <a:off x="0" y="12214"/>
              <a:ext cx="482901" cy="244093"/>
              <a:chOff x="0" y="0"/>
              <a:chExt cx="482900" cy="244091"/>
            </a:xfrm>
          </p:grpSpPr>
          <p:sp>
            <p:nvSpPr>
              <p:cNvPr id="767" name="Rettangolo"/>
              <p:cNvSpPr/>
              <p:nvPr/>
            </p:nvSpPr>
            <p:spPr>
              <a:xfrm>
                <a:off x="0" y="0"/>
                <a:ext cx="482901" cy="24409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1120" tIns="31120" rIns="31120" bIns="31120" numCol="1" anchor="ctr">
                <a:noAutofit/>
              </a:bodyPr>
              <a:lstStyle/>
              <a:p>
                <a:pPr defTabSz="829854">
                  <a:defRPr sz="1200"/>
                </a:pPr>
                <a:endParaRPr sz="1600"/>
              </a:p>
            </p:txBody>
          </p:sp>
          <p:pic>
            <p:nvPicPr>
              <p:cNvPr id="768" name="Picture 10" descr="Picture 10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35602" y="17905"/>
                <a:ext cx="411817" cy="208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Schermata 2020-09-17 alle 10.53.28.png" descr="Schermata 2020-09-17 alle 10.53.28.png"/>
            <p:cNvPicPr>
              <a:picLocks noChangeAspect="1"/>
            </p:cNvPicPr>
            <p:nvPr/>
          </p:nvPicPr>
          <p:blipFill>
            <a:blip r:embed="rId5"/>
            <a:srcRect l="45381"/>
            <a:stretch>
              <a:fillRect/>
            </a:stretch>
          </p:blipFill>
          <p:spPr>
            <a:xfrm>
              <a:off x="980922" y="0"/>
              <a:ext cx="393965" cy="2858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1" name="Schermata 2020-09-17 alle 10.53.28.png" descr="Schermata 2020-09-17 alle 10.53.28.png"/>
            <p:cNvPicPr>
              <a:picLocks noChangeAspect="1"/>
            </p:cNvPicPr>
            <p:nvPr/>
          </p:nvPicPr>
          <p:blipFill>
            <a:blip r:embed="rId5"/>
            <a:srcRect r="58904"/>
            <a:stretch>
              <a:fillRect/>
            </a:stretch>
          </p:blipFill>
          <p:spPr>
            <a:xfrm>
              <a:off x="637776" y="0"/>
              <a:ext cx="296428" cy="2858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46332878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Rettangolo"/>
          <p:cNvSpPr/>
          <p:nvPr/>
        </p:nvSpPr>
        <p:spPr>
          <a:xfrm>
            <a:off x="1486065" y="951182"/>
            <a:ext cx="892969" cy="292829"/>
          </a:xfrm>
          <a:prstGeom prst="rect">
            <a:avLst/>
          </a:prstGeom>
          <a:solidFill>
            <a:srgbClr val="004D80"/>
          </a:solidFill>
          <a:ln w="3175">
            <a:miter lim="400000"/>
          </a:ln>
        </p:spPr>
        <p:txBody>
          <a:bodyPr lIns="35719" tIns="35719" rIns="35719" bIns="35719" anchor="ctr"/>
          <a:lstStyle/>
          <a:p>
            <a:pPr algn="ctr" defTabSz="410755">
              <a:defRPr sz="1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467"/>
          </a:p>
        </p:txBody>
      </p:sp>
      <p:sp>
        <p:nvSpPr>
          <p:cNvPr id="780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37695" y="1314224"/>
            <a:ext cx="8060580" cy="5179985"/>
          </a:xfrm>
          <a:prstGeom prst="rect">
            <a:avLst/>
          </a:prstGeom>
        </p:spPr>
        <p:txBody>
          <a:bodyPr lIns="26789" tIns="26789" rIns="26789" bIns="26789"/>
          <a:lstStyle>
            <a:lvl1pPr marL="0" indent="0" defTabSz="410755">
              <a:spcBef>
                <a:spcPts val="2933"/>
              </a:spcBef>
              <a:buClrTx/>
              <a:buSzTx/>
              <a:buNone/>
              <a:defRPr sz="2667" spc="0">
                <a:solidFill>
                  <a:srgbClr val="B51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592652" defTabSz="410755">
              <a:spcBef>
                <a:spcPts val="1333"/>
              </a:spcBef>
              <a:buClrTx/>
              <a:buSzTx/>
              <a:buFontTx/>
              <a:buNone/>
              <a:defRPr sz="2133" spc="0">
                <a:latin typeface="Calibri"/>
                <a:ea typeface="Calibri"/>
                <a:cs typeface="Calibri"/>
                <a:sym typeface="Calibri"/>
              </a:defRPr>
            </a:lvl2pPr>
            <a:lvl3pPr marL="1837221" indent="-296326" defTabSz="410755">
              <a:spcBef>
                <a:spcPts val="1333"/>
              </a:spcBef>
              <a:buClrTx/>
              <a:buSzPct val="94000"/>
              <a:buFontTx/>
              <a:buChar char="•"/>
              <a:defRPr sz="2133" spc="0">
                <a:latin typeface="Calibri"/>
                <a:ea typeface="Calibri"/>
                <a:cs typeface="Calibri"/>
                <a:sym typeface="Calibri"/>
              </a:defRPr>
            </a:lvl3pPr>
            <a:lvl4pPr marL="2074281" indent="-296326" defTabSz="410755">
              <a:spcBef>
                <a:spcPts val="1333"/>
              </a:spcBef>
              <a:buClrTx/>
              <a:buSzPct val="145000"/>
              <a:buFontTx/>
              <a:buChar char="•"/>
              <a:defRPr sz="2133" spc="0">
                <a:latin typeface="Calibri"/>
                <a:ea typeface="Calibri"/>
                <a:cs typeface="Calibri"/>
                <a:sym typeface="Calibri"/>
              </a:defRPr>
            </a:lvl4pPr>
            <a:lvl5pPr marL="2666933" indent="-296326" defTabSz="410755">
              <a:spcBef>
                <a:spcPts val="1333"/>
              </a:spcBef>
              <a:buClrTx/>
              <a:buSzPct val="145000"/>
              <a:buFontTx/>
              <a:buChar char="•"/>
              <a:defRPr sz="2133" spc="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81" name="GAP Cirrone, PhD - pablo.cirrone@lnfn.it"/>
          <p:cNvSpPr txBox="1"/>
          <p:nvPr/>
        </p:nvSpPr>
        <p:spPr>
          <a:xfrm>
            <a:off x="1564793" y="6593880"/>
            <a:ext cx="8644240" cy="21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308074">
              <a:defRPr sz="700" i="1">
                <a:solidFill>
                  <a:srgbClr val="5E5E5E"/>
                </a:solidFill>
              </a:defRPr>
            </a:lvl1pPr>
          </a:lstStyle>
          <a:p>
            <a:r>
              <a:rPr sz="933"/>
              <a:t>GAP Cirrone, PhD - pablo.cirrone@lnfn.it</a:t>
            </a:r>
          </a:p>
        </p:txBody>
      </p:sp>
      <p:sp>
        <p:nvSpPr>
          <p:cNvPr id="78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91602" y="983582"/>
            <a:ext cx="243257" cy="218313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410755">
              <a:defRPr sz="1067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783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1669701" y="53577"/>
            <a:ext cx="8712935" cy="836323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0" indent="0" defTabSz="353249">
              <a:spcBef>
                <a:spcPts val="0"/>
              </a:spcBef>
              <a:buClrTx/>
              <a:buSzTx/>
              <a:buNone/>
              <a:defRPr sz="4816" spc="0">
                <a:solidFill>
                  <a:srgbClr val="004D8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56585583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106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04641"/>
            <a:ext cx="5354400" cy="1896961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7" name="PlaceHolder 3"/>
          <p:cNvSpPr/>
          <p:nvPr/>
        </p:nvSpPr>
        <p:spPr>
          <a:xfrm>
            <a:off x="6232319" y="1604641"/>
            <a:ext cx="5354400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575984" indent="-431988">
              <a:spcBef>
                <a:spcPts val="1867"/>
              </a:spcBef>
              <a:buClr>
                <a:srgbClr val="000000"/>
              </a:buClr>
              <a:buSzPct val="45000"/>
              <a:buChar char="●"/>
              <a:defRPr sz="1400" spc="-100"/>
            </a:pPr>
            <a:endParaRPr sz="1867"/>
          </a:p>
        </p:txBody>
      </p:sp>
      <p:sp>
        <p:nvSpPr>
          <p:cNvPr id="108" name="PlaceHolder 4"/>
          <p:cNvSpPr/>
          <p:nvPr/>
        </p:nvSpPr>
        <p:spPr>
          <a:xfrm>
            <a:off x="609599" y="3682559"/>
            <a:ext cx="5354401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575984" indent="-431988">
              <a:spcBef>
                <a:spcPts val="1867"/>
              </a:spcBef>
              <a:buClr>
                <a:srgbClr val="000000"/>
              </a:buClr>
              <a:buSzPct val="45000"/>
              <a:buChar char="●"/>
              <a:defRPr sz="1400" spc="-100"/>
            </a:pPr>
            <a:endParaRPr sz="1867"/>
          </a:p>
        </p:txBody>
      </p:sp>
      <p:sp>
        <p:nvSpPr>
          <p:cNvPr id="109" name="PlaceHolder 5"/>
          <p:cNvSpPr>
            <a:spLocks noGrp="1"/>
          </p:cNvSpPr>
          <p:nvPr>
            <p:ph type="body" sz="quarter" idx="21"/>
          </p:nvPr>
        </p:nvSpPr>
        <p:spPr>
          <a:xfrm>
            <a:off x="6232319" y="3682559"/>
            <a:ext cx="5354400" cy="189696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11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16912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olo Testo"/>
          <p:cNvSpPr txBox="1">
            <a:spLocks noGrp="1"/>
          </p:cNvSpPr>
          <p:nvPr>
            <p:ph type="title"/>
          </p:nvPr>
        </p:nvSpPr>
        <p:spPr>
          <a:xfrm>
            <a:off x="2340001" y="2562721"/>
            <a:ext cx="7511041" cy="5721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11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1" y="1604641"/>
            <a:ext cx="3532801" cy="1896961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9" name="PlaceHolder 3"/>
          <p:cNvSpPr/>
          <p:nvPr/>
        </p:nvSpPr>
        <p:spPr>
          <a:xfrm>
            <a:off x="4319521" y="1604641"/>
            <a:ext cx="3532801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575984" indent="-431988">
              <a:spcBef>
                <a:spcPts val="1867"/>
              </a:spcBef>
              <a:buClr>
                <a:srgbClr val="000000"/>
              </a:buClr>
              <a:buSzPct val="45000"/>
              <a:buChar char="●"/>
              <a:defRPr sz="1400" spc="-100"/>
            </a:pPr>
            <a:endParaRPr sz="1867"/>
          </a:p>
        </p:txBody>
      </p:sp>
      <p:sp>
        <p:nvSpPr>
          <p:cNvPr id="120" name="PlaceHolder 4"/>
          <p:cNvSpPr/>
          <p:nvPr/>
        </p:nvSpPr>
        <p:spPr>
          <a:xfrm>
            <a:off x="8029441" y="1604641"/>
            <a:ext cx="3532801" cy="18969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575984" indent="-431988">
              <a:spcBef>
                <a:spcPts val="1867"/>
              </a:spcBef>
              <a:buClr>
                <a:srgbClr val="000000"/>
              </a:buClr>
              <a:buSzPct val="45000"/>
              <a:buChar char="●"/>
              <a:defRPr sz="1400" spc="-100"/>
            </a:pPr>
            <a:endParaRPr sz="1867"/>
          </a:p>
        </p:txBody>
      </p:sp>
      <p:sp>
        <p:nvSpPr>
          <p:cNvPr id="121" name="PlaceHolder 5"/>
          <p:cNvSpPr/>
          <p:nvPr/>
        </p:nvSpPr>
        <p:spPr>
          <a:xfrm>
            <a:off x="609599" y="3682559"/>
            <a:ext cx="3532803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575984" indent="-431988">
              <a:spcBef>
                <a:spcPts val="1867"/>
              </a:spcBef>
              <a:buClr>
                <a:srgbClr val="000000"/>
              </a:buClr>
              <a:buSzPct val="45000"/>
              <a:buChar char="●"/>
              <a:defRPr sz="1400" spc="-100"/>
            </a:pPr>
            <a:endParaRPr sz="1867"/>
          </a:p>
        </p:txBody>
      </p:sp>
      <p:sp>
        <p:nvSpPr>
          <p:cNvPr id="122" name="PlaceHolder 6"/>
          <p:cNvSpPr/>
          <p:nvPr/>
        </p:nvSpPr>
        <p:spPr>
          <a:xfrm>
            <a:off x="4319521" y="3682559"/>
            <a:ext cx="3532801" cy="18969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575984" indent="-431988">
              <a:spcBef>
                <a:spcPts val="1867"/>
              </a:spcBef>
              <a:buClr>
                <a:srgbClr val="000000"/>
              </a:buClr>
              <a:buSzPct val="45000"/>
              <a:buChar char="●"/>
              <a:defRPr sz="1400" spc="-100"/>
            </a:pPr>
            <a:endParaRPr sz="1867"/>
          </a:p>
        </p:txBody>
      </p:sp>
      <p:sp>
        <p:nvSpPr>
          <p:cNvPr id="123" name="PlaceHolder 7"/>
          <p:cNvSpPr>
            <a:spLocks noGrp="1"/>
          </p:cNvSpPr>
          <p:nvPr>
            <p:ph type="body" sz="quarter" idx="21"/>
          </p:nvPr>
        </p:nvSpPr>
        <p:spPr>
          <a:xfrm>
            <a:off x="8029441" y="3682559"/>
            <a:ext cx="3532801" cy="189696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12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188615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5AAF8"/>
            </a:gs>
            <a:gs pos="14000">
              <a:srgbClr val="D1FDF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1417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b"/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59935" y="6187073"/>
            <a:ext cx="377665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90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  <p:sldLayoutId id="2147483710" r:id="rId47"/>
    <p:sldLayoutId id="2147483711" r:id="rId48"/>
    <p:sldLayoutId id="2147483712" r:id="rId49"/>
    <p:sldLayoutId id="2147483713" r:id="rId50"/>
    <p:sldLayoutId id="2147483714" r:id="rId51"/>
    <p:sldLayoutId id="2147483715" r:id="rId52"/>
    <p:sldLayoutId id="2147483716" r:id="rId53"/>
    <p:sldLayoutId id="2147483717" r:id="rId54"/>
    <p:sldLayoutId id="2147483718" r:id="rId55"/>
    <p:sldLayoutId id="2147483719" r:id="rId56"/>
    <p:sldLayoutId id="2147483720" r:id="rId57"/>
    <p:sldLayoutId id="2147483721" r:id="rId58"/>
    <p:sldLayoutId id="2147483722" r:id="rId59"/>
    <p:sldLayoutId id="2147483723" r:id="rId60"/>
    <p:sldLayoutId id="2147483724" r:id="rId61"/>
    <p:sldLayoutId id="2147483725" r:id="rId62"/>
    <p:sldLayoutId id="2147483726" r:id="rId63"/>
    <p:sldLayoutId id="2147483727" r:id="rId64"/>
    <p:sldLayoutId id="2147483728" r:id="rId65"/>
    <p:sldLayoutId id="2147483729" r:id="rId66"/>
    <p:sldLayoutId id="2147483730" r:id="rId67"/>
    <p:sldLayoutId id="2147483731" r:id="rId68"/>
    <p:sldLayoutId id="2147483732" r:id="rId69"/>
    <p:sldLayoutId id="2147483733" r:id="rId70"/>
    <p:sldLayoutId id="2147483734" r:id="rId71"/>
    <p:sldLayoutId id="2147483735" r:id="rId72"/>
    <p:sldLayoutId id="2147483736" r:id="rId73"/>
  </p:sldLayoutIdLst>
  <p:transition spd="med"/>
  <p:hf hdr="0" ftr="0" dt="0"/>
  <p:txStyles>
    <p:titleStyle>
      <a:lvl1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933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933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933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933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933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933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933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933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933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575984" marR="0" indent="-431988" algn="l" defTabSz="1219170" rtl="0" latinLnBrk="0">
        <a:lnSpc>
          <a:spcPct val="100000"/>
        </a:lnSpc>
        <a:spcBef>
          <a:spcPts val="1867"/>
        </a:spcBef>
        <a:spcAft>
          <a:spcPts val="0"/>
        </a:spcAft>
        <a:buClr>
          <a:srgbClr val="000000"/>
        </a:buClr>
        <a:buSzPct val="45000"/>
        <a:buFontTx/>
        <a:buChar char="●"/>
        <a:tabLst/>
        <a:defRPr sz="1867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1151970" marR="0" indent="-431988" algn="l" defTabSz="1219170" rtl="0" latinLnBrk="0">
        <a:lnSpc>
          <a:spcPct val="100000"/>
        </a:lnSpc>
        <a:spcBef>
          <a:spcPts val="1867"/>
        </a:spcBef>
        <a:spcAft>
          <a:spcPts val="0"/>
        </a:spcAft>
        <a:buClr>
          <a:srgbClr val="000000"/>
        </a:buClr>
        <a:buSzPct val="75000"/>
        <a:buFont typeface="Wingdings"/>
        <a:buChar char=""/>
        <a:tabLst/>
        <a:defRPr sz="1867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727955" marR="0" indent="-383990" algn="l" defTabSz="1219170" rtl="0" latinLnBrk="0">
        <a:lnSpc>
          <a:spcPct val="100000"/>
        </a:lnSpc>
        <a:spcBef>
          <a:spcPts val="1867"/>
        </a:spcBef>
        <a:spcAft>
          <a:spcPts val="0"/>
        </a:spcAft>
        <a:buClr>
          <a:srgbClr val="000000"/>
        </a:buClr>
        <a:buSzPct val="45000"/>
        <a:buFont typeface="Wingdings"/>
        <a:buChar char=""/>
        <a:tabLst/>
        <a:defRPr sz="1867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2303941" marR="0" indent="-287991" algn="l" defTabSz="1219170" rtl="0" latinLnBrk="0">
        <a:lnSpc>
          <a:spcPct val="100000"/>
        </a:lnSpc>
        <a:spcBef>
          <a:spcPts val="1867"/>
        </a:spcBef>
        <a:spcAft>
          <a:spcPts val="0"/>
        </a:spcAft>
        <a:buClr>
          <a:srgbClr val="000000"/>
        </a:buClr>
        <a:buSzPct val="75000"/>
        <a:buFont typeface="Wingdings"/>
        <a:buChar char=""/>
        <a:tabLst/>
        <a:defRPr sz="1867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793530" marR="0" indent="-201595" algn="l" defTabSz="1219170" rtl="0" latinLnBrk="0">
        <a:lnSpc>
          <a:spcPct val="100000"/>
        </a:lnSpc>
        <a:spcBef>
          <a:spcPts val="1867"/>
        </a:spcBef>
        <a:spcAft>
          <a:spcPts val="0"/>
        </a:spcAft>
        <a:buClr>
          <a:srgbClr val="000000"/>
        </a:buClr>
        <a:buSzPct val="45000"/>
        <a:buFont typeface="Wingdings"/>
        <a:buChar char=""/>
        <a:tabLst/>
        <a:defRPr sz="1867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369516" marR="0" indent="-201595" algn="l" defTabSz="1219170" rtl="0" latinLnBrk="0">
        <a:lnSpc>
          <a:spcPct val="100000"/>
        </a:lnSpc>
        <a:spcBef>
          <a:spcPts val="1867"/>
        </a:spcBef>
        <a:spcAft>
          <a:spcPts val="0"/>
        </a:spcAft>
        <a:buClr>
          <a:srgbClr val="000000"/>
        </a:buClr>
        <a:buSzPct val="45000"/>
        <a:buFont typeface="Wingdings"/>
        <a:buChar char=""/>
        <a:tabLst/>
        <a:defRPr sz="1867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945500" marR="0" indent="-201595" algn="l" defTabSz="1219170" rtl="0" latinLnBrk="0">
        <a:lnSpc>
          <a:spcPct val="100000"/>
        </a:lnSpc>
        <a:spcBef>
          <a:spcPts val="1867"/>
        </a:spcBef>
        <a:spcAft>
          <a:spcPts val="0"/>
        </a:spcAft>
        <a:buClr>
          <a:srgbClr val="000000"/>
        </a:buClr>
        <a:buSzPct val="45000"/>
        <a:buFont typeface="Wingdings"/>
        <a:buChar char=""/>
        <a:tabLst/>
        <a:defRPr sz="1867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1219170" rtl="0" latinLnBrk="0">
        <a:lnSpc>
          <a:spcPct val="100000"/>
        </a:lnSpc>
        <a:spcBef>
          <a:spcPts val="1867"/>
        </a:spcBef>
        <a:spcAft>
          <a:spcPts val="0"/>
        </a:spcAft>
        <a:buClr>
          <a:srgbClr val="000000"/>
        </a:buClr>
        <a:buSzTx/>
        <a:buFont typeface="Wingdings"/>
        <a:buNone/>
        <a:tabLst/>
        <a:defRPr sz="1867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1219170" rtl="0" latinLnBrk="0">
        <a:lnSpc>
          <a:spcPct val="100000"/>
        </a:lnSpc>
        <a:spcBef>
          <a:spcPts val="1867"/>
        </a:spcBef>
        <a:spcAft>
          <a:spcPts val="0"/>
        </a:spcAft>
        <a:buClr>
          <a:srgbClr val="000000"/>
        </a:buClr>
        <a:buSzTx/>
        <a:buFont typeface="Wingdings"/>
        <a:buNone/>
        <a:tabLst/>
        <a:defRPr sz="1867" b="0" i="0" u="none" strike="noStrike" cap="none" spc="-1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openxmlformats.org/officeDocument/2006/relationships/image" Target="../media/image43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customXml" Target="../ink/ink1.xml"/><Relationship Id="rId1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4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2.png"/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12" Type="http://schemas.openxmlformats.org/officeDocument/2006/relationships/customXml" Target="../ink/ink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customXml" Target="../ink/ink2.xml"/><Relationship Id="rId1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customXml" Target="../ink/ink5.xml"/><Relationship Id="rId5" Type="http://schemas.openxmlformats.org/officeDocument/2006/relationships/image" Target="../media/image7.png"/><Relationship Id="rId10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50.png"/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customXml" Target="../ink/ink7.xml"/><Relationship Id="rId5" Type="http://schemas.openxmlformats.org/officeDocument/2006/relationships/image" Target="../media/image7.png"/><Relationship Id="rId15" Type="http://schemas.openxmlformats.org/officeDocument/2006/relationships/image" Target="../media/image11.png"/><Relationship Id="rId10" Type="http://schemas.openxmlformats.org/officeDocument/2006/relationships/image" Target="../media/image51.png"/><Relationship Id="rId4" Type="http://schemas.microsoft.com/office/2007/relationships/hdphoto" Target="../media/hdphoto1.wdp"/><Relationship Id="rId1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7.wdp"/><Relationship Id="rId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54.png"/><Relationship Id="rId9" Type="http://schemas.openxmlformats.org/officeDocument/2006/relationships/image" Target="../media/image46.png"/><Relationship Id="rId1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1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59.jpeg"/><Relationship Id="rId5" Type="http://schemas.openxmlformats.org/officeDocument/2006/relationships/image" Target="../media/image56.png"/><Relationship Id="rId15" Type="http://schemas.openxmlformats.org/officeDocument/2006/relationships/image" Target="../media/image57.png"/><Relationship Id="rId10" Type="http://schemas.openxmlformats.org/officeDocument/2006/relationships/image" Target="../media/image46.png"/><Relationship Id="rId4" Type="http://schemas.microsoft.com/office/2007/relationships/hdphoto" Target="../media/hdphoto8.wdp"/><Relationship Id="rId9" Type="http://schemas.microsoft.com/office/2007/relationships/hdphoto" Target="../media/hdphoto7.wdp"/><Relationship Id="rId1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59.jpeg"/><Relationship Id="rId5" Type="http://schemas.openxmlformats.org/officeDocument/2006/relationships/image" Target="../media/image56.png"/><Relationship Id="rId15" Type="http://schemas.openxmlformats.org/officeDocument/2006/relationships/image" Target="../media/image11.png"/><Relationship Id="rId10" Type="http://schemas.openxmlformats.org/officeDocument/2006/relationships/image" Target="../media/image46.png"/><Relationship Id="rId4" Type="http://schemas.microsoft.com/office/2007/relationships/hdphoto" Target="../media/hdphoto8.wdp"/><Relationship Id="rId9" Type="http://schemas.microsoft.com/office/2007/relationships/hdphoto" Target="../media/hdphoto7.wdp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6.png"/><Relationship Id="rId7" Type="http://schemas.microsoft.com/office/2007/relationships/hdphoto" Target="../media/hdphoto10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68.png"/><Relationship Id="rId5" Type="http://schemas.openxmlformats.org/officeDocument/2006/relationships/image" Target="../media/image7.png"/><Relationship Id="rId10" Type="http://schemas.openxmlformats.org/officeDocument/2006/relationships/image" Target="../media/image680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9.jpeg"/><Relationship Id="rId7" Type="http://schemas.microsoft.com/office/2007/relationships/hdphoto" Target="../media/hdphoto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8.jpe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3187" y="5757231"/>
            <a:ext cx="11577516" cy="961274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>
            <a:softEdge rad="635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61AF91B-7C2D-4CD1-93DE-ADE164AC26AF}"/>
              </a:ext>
            </a:extLst>
          </p:cNvPr>
          <p:cNvSpPr txBox="1"/>
          <p:nvPr/>
        </p:nvSpPr>
        <p:spPr>
          <a:xfrm>
            <a:off x="909214" y="5787927"/>
            <a:ext cx="988984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1" u="none" strike="noStrike" cap="none" spc="0" normalizeH="0" baseline="0" dirty="0">
                <a:ln>
                  <a:noFill/>
                </a:ln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1" u="none" strike="noStrike" cap="none" spc="0" normalizeH="0" baseline="0" dirty="0">
                <a:ln>
                  <a:noFill/>
                </a:ln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Dip</a:t>
            </a:r>
            <a:r>
              <a:rPr lang="it-IT" sz="2500" i="1" dirty="0">
                <a:latin typeface="Arial Nova" panose="020B0604020202020204" pitchFamily="34" charset="0"/>
                <a:ea typeface="Arial"/>
                <a:cs typeface="Arial"/>
                <a:sym typeface="Arial"/>
              </a:rPr>
              <a:t>. Fisica</a:t>
            </a:r>
            <a:r>
              <a:rPr kumimoji="0" lang="it-IT" sz="2500" b="0" i="1" u="none" strike="noStrike" cap="none" spc="0" normalizeH="0" baseline="0" dirty="0">
                <a:ln>
                  <a:noFill/>
                </a:ln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Università degl</a:t>
            </a:r>
            <a:r>
              <a:rPr lang="it-IT" sz="2500" i="1" dirty="0">
                <a:latin typeface="Arial Nova" panose="020B0604020202020204" pitchFamily="34" charset="0"/>
                <a:ea typeface="Arial"/>
                <a:cs typeface="Arial"/>
                <a:sym typeface="Arial"/>
              </a:rPr>
              <a:t>i Studi di Torino e</a:t>
            </a:r>
            <a:r>
              <a:rPr kumimoji="0" lang="it-IT" sz="2500" b="0" i="1" u="none" strike="noStrike" cap="none" spc="0" normalizeH="0" baseline="0" dirty="0">
                <a:ln>
                  <a:noFill/>
                </a:ln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INFN Torino 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02" y="5690367"/>
            <a:ext cx="1547814" cy="961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4875" y="5856290"/>
            <a:ext cx="1688038" cy="76315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4C7BF2E-9A53-074F-7C39-67199D5D5F6C}"/>
              </a:ext>
            </a:extLst>
          </p:cNvPr>
          <p:cNvSpPr txBox="1"/>
          <p:nvPr/>
        </p:nvSpPr>
        <p:spPr>
          <a:xfrm>
            <a:off x="1199640" y="2567371"/>
            <a:ext cx="10102279" cy="21698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4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challenges of beam monitoring from particle therapy </a:t>
            </a:r>
          </a:p>
          <a:p>
            <a:pPr algn="ctr"/>
            <a:r>
              <a:rPr lang="en-US" sz="4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FLASH radiotherapy.</a:t>
            </a:r>
            <a:endParaRPr lang="it-IT" sz="45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9A7CF68-99B2-415E-D4CB-B4D68254A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20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1987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63912B3-82AC-AFA8-A8A2-C1A22663B57B}"/>
              </a:ext>
            </a:extLst>
          </p:cNvPr>
          <p:cNvSpPr/>
          <p:nvPr/>
        </p:nvSpPr>
        <p:spPr>
          <a:xfrm>
            <a:off x="5903927" y="4897064"/>
            <a:ext cx="657390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optimization of existing technologies,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E641E06E-4A50-D73E-700E-0168E790D40E}"/>
              </a:ext>
            </a:extLst>
          </p:cNvPr>
          <p:cNvSpPr/>
          <p:nvPr/>
        </p:nvSpPr>
        <p:spPr>
          <a:xfrm>
            <a:off x="5903927" y="5472081"/>
            <a:ext cx="6215163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 of novel radiation detection methods.</a:t>
            </a:r>
            <a:endParaRPr lang="it-IT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Mezza cornice 26">
            <a:extLst>
              <a:ext uri="{FF2B5EF4-FFF2-40B4-BE49-F238E27FC236}">
                <a16:creationId xmlns:a16="http://schemas.microsoft.com/office/drawing/2014/main" id="{352D79A9-0D85-02B5-3F70-B2FDD04D5EA7}"/>
              </a:ext>
            </a:extLst>
          </p:cNvPr>
          <p:cNvSpPr/>
          <p:nvPr/>
        </p:nvSpPr>
        <p:spPr>
          <a:xfrm rot="10800000">
            <a:off x="9662615" y="4403044"/>
            <a:ext cx="1091381" cy="1135188"/>
          </a:xfrm>
          <a:prstGeom prst="halfFrame">
            <a:avLst>
              <a:gd name="adj1" fmla="val 9910"/>
              <a:gd name="adj2" fmla="val 10811"/>
            </a:avLst>
          </a:prstGeom>
          <a:solidFill>
            <a:srgbClr val="EFB22E"/>
          </a:solidFill>
          <a:ln w="25400" cap="flat">
            <a:solidFill>
              <a:srgbClr val="54595C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C3289F2-22D9-F961-5C12-179E33B164F9}"/>
              </a:ext>
            </a:extLst>
          </p:cNvPr>
          <p:cNvSpPr/>
          <p:nvPr/>
        </p:nvSpPr>
        <p:spPr>
          <a:xfrm>
            <a:off x="1258549" y="1704203"/>
            <a:ext cx="6532194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Ionization chambers for charged particle UHDR beams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33E4A1A-6846-366F-D7BA-00B79F17022B}"/>
              </a:ext>
            </a:extLst>
          </p:cNvPr>
          <p:cNvSpPr/>
          <p:nvPr/>
        </p:nvSpPr>
        <p:spPr>
          <a:xfrm>
            <a:off x="1258549" y="2467888"/>
            <a:ext cx="6532194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Beam current transformers for electron UHDR beams 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A5D22AC3-2537-139B-5FC6-3850BE248595}"/>
              </a:ext>
            </a:extLst>
          </p:cNvPr>
          <p:cNvSpPr/>
          <p:nvPr/>
        </p:nvSpPr>
        <p:spPr>
          <a:xfrm>
            <a:off x="469300" y="1859105"/>
            <a:ext cx="648829" cy="342094"/>
          </a:xfrm>
          <a:custGeom>
            <a:avLst/>
            <a:gdLst>
              <a:gd name="connsiteX0" fmla="*/ 0 w 648829"/>
              <a:gd name="connsiteY0" fmla="*/ 85524 h 342094"/>
              <a:gd name="connsiteX1" fmla="*/ 477782 w 648829"/>
              <a:gd name="connsiteY1" fmla="*/ 85524 h 342094"/>
              <a:gd name="connsiteX2" fmla="*/ 477782 w 648829"/>
              <a:gd name="connsiteY2" fmla="*/ 0 h 342094"/>
              <a:gd name="connsiteX3" fmla="*/ 648829 w 648829"/>
              <a:gd name="connsiteY3" fmla="*/ 171047 h 342094"/>
              <a:gd name="connsiteX4" fmla="*/ 477782 w 648829"/>
              <a:gd name="connsiteY4" fmla="*/ 342094 h 342094"/>
              <a:gd name="connsiteX5" fmla="*/ 477782 w 648829"/>
              <a:gd name="connsiteY5" fmla="*/ 256571 h 342094"/>
              <a:gd name="connsiteX6" fmla="*/ 0 w 648829"/>
              <a:gd name="connsiteY6" fmla="*/ 256571 h 342094"/>
              <a:gd name="connsiteX7" fmla="*/ 0 w 648829"/>
              <a:gd name="connsiteY7" fmla="*/ 85524 h 34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829" h="342094" fill="none" extrusionOk="0">
                <a:moveTo>
                  <a:pt x="0" y="85524"/>
                </a:moveTo>
                <a:cubicBezTo>
                  <a:pt x="165955" y="80008"/>
                  <a:pt x="250137" y="93008"/>
                  <a:pt x="477782" y="85524"/>
                </a:cubicBezTo>
                <a:cubicBezTo>
                  <a:pt x="476451" y="54788"/>
                  <a:pt x="480199" y="21439"/>
                  <a:pt x="477782" y="0"/>
                </a:cubicBezTo>
                <a:cubicBezTo>
                  <a:pt x="516612" y="39630"/>
                  <a:pt x="569267" y="101219"/>
                  <a:pt x="648829" y="171047"/>
                </a:cubicBezTo>
                <a:cubicBezTo>
                  <a:pt x="590027" y="235668"/>
                  <a:pt x="534817" y="295541"/>
                  <a:pt x="477782" y="342094"/>
                </a:cubicBezTo>
                <a:cubicBezTo>
                  <a:pt x="478219" y="311410"/>
                  <a:pt x="478186" y="288961"/>
                  <a:pt x="477782" y="256571"/>
                </a:cubicBezTo>
                <a:cubicBezTo>
                  <a:pt x="363005" y="235562"/>
                  <a:pt x="157486" y="242915"/>
                  <a:pt x="0" y="256571"/>
                </a:cubicBezTo>
                <a:cubicBezTo>
                  <a:pt x="-5590" y="204207"/>
                  <a:pt x="6279" y="168792"/>
                  <a:pt x="0" y="85524"/>
                </a:cubicBezTo>
                <a:close/>
              </a:path>
              <a:path w="648829" h="342094" stroke="0" extrusionOk="0">
                <a:moveTo>
                  <a:pt x="0" y="85524"/>
                </a:moveTo>
                <a:cubicBezTo>
                  <a:pt x="153831" y="95467"/>
                  <a:pt x="263860" y="90747"/>
                  <a:pt x="477782" y="85524"/>
                </a:cubicBezTo>
                <a:cubicBezTo>
                  <a:pt x="480346" y="61842"/>
                  <a:pt x="473866" y="28351"/>
                  <a:pt x="477782" y="0"/>
                </a:cubicBezTo>
                <a:cubicBezTo>
                  <a:pt x="536758" y="47174"/>
                  <a:pt x="578957" y="91897"/>
                  <a:pt x="648829" y="171047"/>
                </a:cubicBezTo>
                <a:cubicBezTo>
                  <a:pt x="568057" y="235137"/>
                  <a:pt x="554685" y="260556"/>
                  <a:pt x="477782" y="342094"/>
                </a:cubicBezTo>
                <a:cubicBezTo>
                  <a:pt x="481210" y="312095"/>
                  <a:pt x="478649" y="274725"/>
                  <a:pt x="477782" y="256571"/>
                </a:cubicBezTo>
                <a:cubicBezTo>
                  <a:pt x="379122" y="245883"/>
                  <a:pt x="231920" y="268967"/>
                  <a:pt x="0" y="256571"/>
                </a:cubicBezTo>
                <a:cubicBezTo>
                  <a:pt x="4568" y="220506"/>
                  <a:pt x="7348" y="169052"/>
                  <a:pt x="0" y="85524"/>
                </a:cubicBezTo>
                <a:close/>
              </a:path>
            </a:pathLst>
          </a:custGeom>
          <a:solidFill>
            <a:srgbClr val="EFB22E"/>
          </a:solidFill>
          <a:ln w="25400" cap="flat">
            <a:solidFill>
              <a:srgbClr val="54595C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20769485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81E18ABA-15BB-EA79-6139-A51E1E0B9BD8}"/>
              </a:ext>
            </a:extLst>
          </p:cNvPr>
          <p:cNvSpPr/>
          <p:nvPr/>
        </p:nvSpPr>
        <p:spPr>
          <a:xfrm>
            <a:off x="469300" y="2622790"/>
            <a:ext cx="648829" cy="342094"/>
          </a:xfrm>
          <a:custGeom>
            <a:avLst/>
            <a:gdLst>
              <a:gd name="connsiteX0" fmla="*/ 0 w 648829"/>
              <a:gd name="connsiteY0" fmla="*/ 85524 h 342094"/>
              <a:gd name="connsiteX1" fmla="*/ 477782 w 648829"/>
              <a:gd name="connsiteY1" fmla="*/ 85524 h 342094"/>
              <a:gd name="connsiteX2" fmla="*/ 477782 w 648829"/>
              <a:gd name="connsiteY2" fmla="*/ 0 h 342094"/>
              <a:gd name="connsiteX3" fmla="*/ 648829 w 648829"/>
              <a:gd name="connsiteY3" fmla="*/ 171047 h 342094"/>
              <a:gd name="connsiteX4" fmla="*/ 477782 w 648829"/>
              <a:gd name="connsiteY4" fmla="*/ 342094 h 342094"/>
              <a:gd name="connsiteX5" fmla="*/ 477782 w 648829"/>
              <a:gd name="connsiteY5" fmla="*/ 256571 h 342094"/>
              <a:gd name="connsiteX6" fmla="*/ 0 w 648829"/>
              <a:gd name="connsiteY6" fmla="*/ 256571 h 342094"/>
              <a:gd name="connsiteX7" fmla="*/ 0 w 648829"/>
              <a:gd name="connsiteY7" fmla="*/ 85524 h 34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829" h="342094" fill="none" extrusionOk="0">
                <a:moveTo>
                  <a:pt x="0" y="85524"/>
                </a:moveTo>
                <a:cubicBezTo>
                  <a:pt x="165955" y="80008"/>
                  <a:pt x="250137" y="93008"/>
                  <a:pt x="477782" y="85524"/>
                </a:cubicBezTo>
                <a:cubicBezTo>
                  <a:pt x="476451" y="54788"/>
                  <a:pt x="480199" y="21439"/>
                  <a:pt x="477782" y="0"/>
                </a:cubicBezTo>
                <a:cubicBezTo>
                  <a:pt x="516612" y="39630"/>
                  <a:pt x="569267" y="101219"/>
                  <a:pt x="648829" y="171047"/>
                </a:cubicBezTo>
                <a:cubicBezTo>
                  <a:pt x="590027" y="235668"/>
                  <a:pt x="534817" y="295541"/>
                  <a:pt x="477782" y="342094"/>
                </a:cubicBezTo>
                <a:cubicBezTo>
                  <a:pt x="478219" y="311410"/>
                  <a:pt x="478186" y="288961"/>
                  <a:pt x="477782" y="256571"/>
                </a:cubicBezTo>
                <a:cubicBezTo>
                  <a:pt x="363005" y="235562"/>
                  <a:pt x="157486" y="242915"/>
                  <a:pt x="0" y="256571"/>
                </a:cubicBezTo>
                <a:cubicBezTo>
                  <a:pt x="-5590" y="204207"/>
                  <a:pt x="6279" y="168792"/>
                  <a:pt x="0" y="85524"/>
                </a:cubicBezTo>
                <a:close/>
              </a:path>
              <a:path w="648829" h="342094" stroke="0" extrusionOk="0">
                <a:moveTo>
                  <a:pt x="0" y="85524"/>
                </a:moveTo>
                <a:cubicBezTo>
                  <a:pt x="153831" y="95467"/>
                  <a:pt x="263860" y="90747"/>
                  <a:pt x="477782" y="85524"/>
                </a:cubicBezTo>
                <a:cubicBezTo>
                  <a:pt x="480346" y="61842"/>
                  <a:pt x="473866" y="28351"/>
                  <a:pt x="477782" y="0"/>
                </a:cubicBezTo>
                <a:cubicBezTo>
                  <a:pt x="536758" y="47174"/>
                  <a:pt x="578957" y="91897"/>
                  <a:pt x="648829" y="171047"/>
                </a:cubicBezTo>
                <a:cubicBezTo>
                  <a:pt x="568057" y="235137"/>
                  <a:pt x="554685" y="260556"/>
                  <a:pt x="477782" y="342094"/>
                </a:cubicBezTo>
                <a:cubicBezTo>
                  <a:pt x="481210" y="312095"/>
                  <a:pt x="478649" y="274725"/>
                  <a:pt x="477782" y="256571"/>
                </a:cubicBezTo>
                <a:cubicBezTo>
                  <a:pt x="379122" y="245883"/>
                  <a:pt x="231920" y="268967"/>
                  <a:pt x="0" y="256571"/>
                </a:cubicBezTo>
                <a:cubicBezTo>
                  <a:pt x="4568" y="220506"/>
                  <a:pt x="7348" y="169052"/>
                  <a:pt x="0" y="85524"/>
                </a:cubicBezTo>
                <a:close/>
              </a:path>
            </a:pathLst>
          </a:custGeom>
          <a:solidFill>
            <a:srgbClr val="EFB22E"/>
          </a:solidFill>
          <a:ln w="25400" cap="flat">
            <a:solidFill>
              <a:srgbClr val="54595C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20769485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3BC3993-4ADA-A46B-BC58-77A3F1013F15}"/>
              </a:ext>
            </a:extLst>
          </p:cNvPr>
          <p:cNvSpPr txBox="1"/>
          <p:nvPr/>
        </p:nvSpPr>
        <p:spPr>
          <a:xfrm>
            <a:off x="637250" y="47423"/>
            <a:ext cx="10102279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B050"/>
                </a:solidFill>
                <a:effectLst>
                  <a:outerShdw blurRad="50800" dist="50800" dir="5400000" algn="ctr" rotWithShape="0">
                    <a:srgbClr val="4C4F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role of beam monitors…in UHDR RT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93088AE-8102-4EDB-DE10-4A0593CD7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65" r="89936">
                        <a14:foregroundMark x1="16933" y1="41915" x2="15016" y2="69149"/>
                        <a14:foregroundMark x1="15016" y1="69149" x2="24760" y2="76809"/>
                        <a14:foregroundMark x1="24760" y1="76809" x2="47444" y2="83617"/>
                        <a14:foregroundMark x1="47444" y1="83617" x2="61182" y2="82979"/>
                        <a14:foregroundMark x1="61182" y1="82979" x2="78594" y2="47447"/>
                        <a14:foregroundMark x1="78594" y1="47447" x2="27796" y2="59787"/>
                        <a14:foregroundMark x1="27796" y1="59787" x2="20288" y2="53617"/>
                        <a14:foregroundMark x1="10383" y1="75957" x2="10383" y2="75957"/>
                        <a14:foregroundMark x1="10543" y1="77660" x2="10543" y2="77660"/>
                        <a14:foregroundMark x1="9265" y1="77872" x2="9265" y2="77872"/>
                        <a14:foregroundMark x1="78115" y1="86809" x2="78115" y2="86809"/>
                        <a14:foregroundMark x1="77157" y1="89787" x2="15176" y2="79787"/>
                        <a14:foregroundMark x1="15176" y1="79787" x2="13259" y2="77872"/>
                        <a14:foregroundMark x1="19489" y1="19574" x2="21246" y2="17447"/>
                        <a14:foregroundMark x1="19808" y1="18298" x2="20927" y2="15957"/>
                        <a14:foregroundMark x1="19808" y1="15745" x2="19808" y2="16596"/>
                        <a14:foregroundMark x1="23323" y1="17021" x2="80192" y2="11702"/>
                        <a14:foregroundMark x1="38978" y1="42979" x2="34824" y2="48085"/>
                        <a14:foregroundMark x1="29553" y1="66170" x2="34505" y2="77660"/>
                        <a14:foregroundMark x1="34505" y1="77660" x2="46645" y2="77872"/>
                        <a14:foregroundMark x1="46645" y1="77872" x2="55431" y2="70000"/>
                        <a14:foregroundMark x1="55431" y1="70000" x2="59105" y2="58723"/>
                        <a14:foregroundMark x1="59105" y1="58723" x2="54313" y2="46596"/>
                        <a14:foregroundMark x1="54313" y1="46596" x2="45687" y2="40638"/>
                        <a14:foregroundMark x1="45687" y1="40638" x2="45527" y2="406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5626" y="1076161"/>
            <a:ext cx="3466487" cy="260263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2CF946C-E336-A7A2-E1E2-8C94275B03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  <p:sp>
        <p:nvSpPr>
          <p:cNvPr id="13" name="Mezza cornice 12">
            <a:extLst>
              <a:ext uri="{FF2B5EF4-FFF2-40B4-BE49-F238E27FC236}">
                <a16:creationId xmlns:a16="http://schemas.microsoft.com/office/drawing/2014/main" id="{03C20316-BFA6-B4D2-0616-5DBD2982C5FF}"/>
              </a:ext>
            </a:extLst>
          </p:cNvPr>
          <p:cNvSpPr/>
          <p:nvPr/>
        </p:nvSpPr>
        <p:spPr>
          <a:xfrm>
            <a:off x="5811292" y="4656802"/>
            <a:ext cx="1091381" cy="1135188"/>
          </a:xfrm>
          <a:prstGeom prst="halfFrame">
            <a:avLst>
              <a:gd name="adj1" fmla="val 9910"/>
              <a:gd name="adj2" fmla="val 10811"/>
            </a:avLst>
          </a:prstGeom>
          <a:solidFill>
            <a:srgbClr val="EFB22E"/>
          </a:solidFill>
          <a:ln w="25400" cap="flat">
            <a:solidFill>
              <a:srgbClr val="54595C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380618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6EE46FA-138F-2B2C-DBE4-4CCB8AD30009}"/>
              </a:ext>
            </a:extLst>
          </p:cNvPr>
          <p:cNvSpPr/>
          <p:nvPr/>
        </p:nvSpPr>
        <p:spPr>
          <a:xfrm>
            <a:off x="179832" y="312050"/>
            <a:ext cx="11803975" cy="1745349"/>
          </a:xfrm>
          <a:prstGeom prst="rect">
            <a:avLst/>
          </a:prstGeom>
          <a:solidFill>
            <a:srgbClr val="EFB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8A67218-1FAA-1075-58D4-49B1FB05D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724" y="461109"/>
            <a:ext cx="6190188" cy="1421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A083884-EEC6-DFEA-05D3-0DC31D555A90}"/>
              </a:ext>
            </a:extLst>
          </p:cNvPr>
          <p:cNvSpPr/>
          <p:nvPr/>
        </p:nvSpPr>
        <p:spPr>
          <a:xfrm>
            <a:off x="259773" y="685728"/>
            <a:ext cx="47027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Jorge et al. - Lausanne, </a:t>
            </a:r>
            <a:r>
              <a:rPr lang="it-IT" sz="1400" dirty="0" err="1"/>
              <a:t>Switzerland</a:t>
            </a:r>
            <a:endParaRPr lang="it-IT" sz="14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639673F-C987-E775-EA34-81160011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5258" y="463255"/>
            <a:ext cx="2447925" cy="266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79B9F92-38D2-D06D-08C6-F0F7AA1271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2727"/>
          <a:stretch/>
        </p:blipFill>
        <p:spPr>
          <a:xfrm>
            <a:off x="309716" y="2482742"/>
            <a:ext cx="2636103" cy="2665813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72BF810D-E117-7349-EEAA-78CC285FEB43}"/>
              </a:ext>
            </a:extLst>
          </p:cNvPr>
          <p:cNvSpPr/>
          <p:nvPr/>
        </p:nvSpPr>
        <p:spPr>
          <a:xfrm>
            <a:off x="724479" y="2057398"/>
            <a:ext cx="1944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err="1"/>
              <a:t>Oriatron</a:t>
            </a:r>
            <a:r>
              <a:rPr lang="it-IT" sz="2000" dirty="0"/>
              <a:t> eRT6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91F1443-4852-FCBF-6CD6-D3718C801443}"/>
              </a:ext>
            </a:extLst>
          </p:cNvPr>
          <p:cNvSpPr txBox="1"/>
          <p:nvPr/>
        </p:nvSpPr>
        <p:spPr>
          <a:xfrm>
            <a:off x="3161645" y="2482742"/>
            <a:ext cx="439623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Limitation: inability to monitor the beam's spatial profile (flatness and symmetry)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9C88BD60-9971-F5A5-0CD8-D5B96591AB83}"/>
              </a:ext>
            </a:extLst>
          </p:cNvPr>
          <p:cNvSpPr/>
          <p:nvPr/>
        </p:nvSpPr>
        <p:spPr>
          <a:xfrm>
            <a:off x="3580186" y="3280739"/>
            <a:ext cx="3407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Do we still need to check the beam profile?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E1C326-04A9-9625-28B3-7FB9E8E981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3957BE2-21D1-5D59-3328-89674A7466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8485"/>
          <a:stretch/>
        </p:blipFill>
        <p:spPr>
          <a:xfrm>
            <a:off x="179830" y="5232369"/>
            <a:ext cx="2895877" cy="1371917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6439F2C6-462F-E339-E2A5-35D1B2865517}"/>
              </a:ext>
            </a:extLst>
          </p:cNvPr>
          <p:cNvSpPr/>
          <p:nvPr/>
        </p:nvSpPr>
        <p:spPr>
          <a:xfrm>
            <a:off x="3580186" y="4284517"/>
            <a:ext cx="36316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Very High Electron Energy (VHEE)…pencil beams?</a:t>
            </a:r>
          </a:p>
        </p:txBody>
      </p:sp>
    </p:spTree>
    <p:extLst>
      <p:ext uri="{BB962C8B-B14F-4D97-AF65-F5344CB8AC3E}">
        <p14:creationId xmlns:p14="http://schemas.microsoft.com/office/powerpoint/2010/main" val="10358554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6EE46FA-138F-2B2C-DBE4-4CCB8AD30009}"/>
              </a:ext>
            </a:extLst>
          </p:cNvPr>
          <p:cNvSpPr/>
          <p:nvPr/>
        </p:nvSpPr>
        <p:spPr>
          <a:xfrm>
            <a:off x="179832" y="312050"/>
            <a:ext cx="11803975" cy="1745349"/>
          </a:xfrm>
          <a:prstGeom prst="rect">
            <a:avLst/>
          </a:prstGeom>
          <a:solidFill>
            <a:srgbClr val="EFB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8A67218-1FAA-1075-58D4-49B1FB05D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724" y="461109"/>
            <a:ext cx="6190188" cy="1421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A083884-EEC6-DFEA-05D3-0DC31D555A90}"/>
              </a:ext>
            </a:extLst>
          </p:cNvPr>
          <p:cNvSpPr/>
          <p:nvPr/>
        </p:nvSpPr>
        <p:spPr>
          <a:xfrm>
            <a:off x="259773" y="685728"/>
            <a:ext cx="47027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Jorge et al. - Lausanne, </a:t>
            </a:r>
            <a:r>
              <a:rPr lang="it-IT" sz="1400" dirty="0" err="1"/>
              <a:t>Switzerland</a:t>
            </a:r>
            <a:endParaRPr lang="it-IT" sz="14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639673F-C987-E775-EA34-81160011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5258" y="463255"/>
            <a:ext cx="2447925" cy="266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79B9F92-38D2-D06D-08C6-F0F7AA1271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2727"/>
          <a:stretch/>
        </p:blipFill>
        <p:spPr>
          <a:xfrm>
            <a:off x="309716" y="2482742"/>
            <a:ext cx="2636103" cy="2665813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72BF810D-E117-7349-EEAA-78CC285FEB43}"/>
              </a:ext>
            </a:extLst>
          </p:cNvPr>
          <p:cNvSpPr/>
          <p:nvPr/>
        </p:nvSpPr>
        <p:spPr>
          <a:xfrm>
            <a:off x="724479" y="2057398"/>
            <a:ext cx="1944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err="1"/>
              <a:t>Oriatron</a:t>
            </a:r>
            <a:r>
              <a:rPr lang="it-IT" sz="2000" dirty="0"/>
              <a:t> eRT6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91F1443-4852-FCBF-6CD6-D3718C801443}"/>
              </a:ext>
            </a:extLst>
          </p:cNvPr>
          <p:cNvSpPr txBox="1"/>
          <p:nvPr/>
        </p:nvSpPr>
        <p:spPr>
          <a:xfrm>
            <a:off x="3161645" y="2482742"/>
            <a:ext cx="439623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Limitation: inability to monitor the beam's spatial profile (flatness and symmetry)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9C88BD60-9971-F5A5-0CD8-D5B96591AB83}"/>
              </a:ext>
            </a:extLst>
          </p:cNvPr>
          <p:cNvSpPr/>
          <p:nvPr/>
        </p:nvSpPr>
        <p:spPr>
          <a:xfrm>
            <a:off x="3580186" y="3280739"/>
            <a:ext cx="3407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Do we still need to check the beam profile? 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17D48ACA-3801-1350-6BF1-ED13F2799765}"/>
              </a:ext>
            </a:extLst>
          </p:cNvPr>
          <p:cNvSpPr/>
          <p:nvPr/>
        </p:nvSpPr>
        <p:spPr>
          <a:xfrm>
            <a:off x="3580186" y="4284517"/>
            <a:ext cx="36316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Very High Electron Energy (VHEE)…pencil beams?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E9902E35-82B3-8F7C-4735-C20AFF9E23A0}"/>
              </a:ext>
            </a:extLst>
          </p:cNvPr>
          <p:cNvSpPr/>
          <p:nvPr/>
        </p:nvSpPr>
        <p:spPr>
          <a:xfrm>
            <a:off x="3580186" y="5288296"/>
            <a:ext cx="36316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Probably, only the beam energy can change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8DB1BB46-EC4F-58E9-0603-42971B5AB24C}"/>
              </a:ext>
            </a:extLst>
          </p:cNvPr>
          <p:cNvSpPr/>
          <p:nvPr/>
        </p:nvSpPr>
        <p:spPr>
          <a:xfrm>
            <a:off x="7802456" y="2459504"/>
            <a:ext cx="4325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In a radiofrequency powered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the power generated by the RF source can be written as: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tangolo 38">
                <a:extLst>
                  <a:ext uri="{FF2B5EF4-FFF2-40B4-BE49-F238E27FC236}">
                    <a16:creationId xmlns:a16="http://schemas.microsoft.com/office/drawing/2014/main" id="{BD03465C-C6A4-385B-62E1-108FB1A7999A}"/>
                  </a:ext>
                </a:extLst>
              </p:cNvPr>
              <p:cNvSpPr/>
              <p:nvPr/>
            </p:nvSpPr>
            <p:spPr>
              <a:xfrm>
                <a:off x="7711014" y="3750098"/>
                <a:ext cx="4171270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sSubPr>
                        <m:e>
                          <m:r>
                            <a:rPr lang="it-IT" sz="25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𝐖</m:t>
                          </m:r>
                        </m:e>
                        <m:sub>
                          <m:r>
                            <a:rPr lang="it-IT" sz="25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𝐓𝐎𝐓</m:t>
                          </m:r>
                        </m:sub>
                      </m:sSub>
                      <m:r>
                        <a:rPr lang="it-IT" sz="25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=</m:t>
                      </m:r>
                      <m:sSub>
                        <m:sSubPr>
                          <m:ctrlPr>
                            <a:rPr lang="it-IT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sSubPr>
                        <m:e>
                          <m:r>
                            <a:rPr lang="it-IT" sz="25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𝐖</m:t>
                          </m:r>
                        </m:e>
                        <m:sub>
                          <m:r>
                            <a:rPr lang="it-IT" sz="25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𝐋𝐈𝐍𝐀𝐂</m:t>
                          </m:r>
                        </m:sub>
                      </m:sSub>
                      <m:r>
                        <a:rPr lang="it-IT" sz="25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it-IT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sSubPr>
                        <m:e>
                          <m:r>
                            <a:rPr lang="it-IT" sz="25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𝐖</m:t>
                          </m:r>
                        </m:e>
                        <m:sub>
                          <m:r>
                            <a:rPr lang="it-IT" sz="25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𝐞</m:t>
                          </m:r>
                          <m:r>
                            <a:rPr lang="it-IT" sz="25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−</m:t>
                          </m:r>
                          <m:r>
                            <a:rPr lang="it-IT" sz="25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𝐛𝐞𝐚𝐦</m:t>
                          </m:r>
                        </m:sub>
                      </m:sSub>
                    </m:oMath>
                  </m:oMathPara>
                </a14:m>
                <a:endParaRPr lang="en-US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Rettangolo 38">
                <a:extLst>
                  <a:ext uri="{FF2B5EF4-FFF2-40B4-BE49-F238E27FC236}">
                    <a16:creationId xmlns:a16="http://schemas.microsoft.com/office/drawing/2014/main" id="{BD03465C-C6A4-385B-62E1-108FB1A799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014" y="3750098"/>
                <a:ext cx="4171270" cy="4770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reccia in giù 39">
            <a:extLst>
              <a:ext uri="{FF2B5EF4-FFF2-40B4-BE49-F238E27FC236}">
                <a16:creationId xmlns:a16="http://schemas.microsoft.com/office/drawing/2014/main" id="{CD7B161F-DED1-C9C3-6965-6C46CE2579A5}"/>
              </a:ext>
            </a:extLst>
          </p:cNvPr>
          <p:cNvSpPr/>
          <p:nvPr/>
        </p:nvSpPr>
        <p:spPr>
          <a:xfrm>
            <a:off x="9405605" y="4565193"/>
            <a:ext cx="666750" cy="55586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25400" cap="flat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C85CD4E3-4944-5081-C792-94FB295B57EF}"/>
              </a:ext>
            </a:extLst>
          </p:cNvPr>
          <p:cNvSpPr/>
          <p:nvPr/>
        </p:nvSpPr>
        <p:spPr>
          <a:xfrm>
            <a:off x="8285514" y="5265128"/>
            <a:ext cx="302227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Energy variation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F56C69E8-7266-AC4F-5F3C-A9143F4DA137}"/>
              </a:ext>
            </a:extLst>
          </p:cNvPr>
          <p:cNvSpPr txBox="1"/>
          <p:nvPr/>
        </p:nvSpPr>
        <p:spPr>
          <a:xfrm>
            <a:off x="8429117" y="5702741"/>
            <a:ext cx="374083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[Di Martino et al. Front. Phys.2020]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8AA460-C3C8-DA41-57A2-218F1D3E50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3957BE2-21D1-5D59-3328-89674A7466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8485"/>
          <a:stretch/>
        </p:blipFill>
        <p:spPr>
          <a:xfrm>
            <a:off x="179830" y="5232369"/>
            <a:ext cx="2895877" cy="137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0814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6EE46FA-138F-2B2C-DBE4-4CCB8AD30009}"/>
              </a:ext>
            </a:extLst>
          </p:cNvPr>
          <p:cNvSpPr/>
          <p:nvPr/>
        </p:nvSpPr>
        <p:spPr>
          <a:xfrm>
            <a:off x="179832" y="312050"/>
            <a:ext cx="11924423" cy="1745349"/>
          </a:xfrm>
          <a:prstGeom prst="rect">
            <a:avLst/>
          </a:prstGeom>
          <a:solidFill>
            <a:srgbClr val="EFB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8A67218-1FAA-1075-58D4-49B1FB05D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724" y="461109"/>
            <a:ext cx="6190188" cy="1421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A083884-EEC6-DFEA-05D3-0DC31D555A90}"/>
              </a:ext>
            </a:extLst>
          </p:cNvPr>
          <p:cNvSpPr/>
          <p:nvPr/>
        </p:nvSpPr>
        <p:spPr>
          <a:xfrm>
            <a:off x="259773" y="685728"/>
            <a:ext cx="47027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Jorge et al. - Lausanne, </a:t>
            </a:r>
            <a:r>
              <a:rPr lang="it-IT" sz="1400" dirty="0" err="1"/>
              <a:t>Switzerland</a:t>
            </a:r>
            <a:r>
              <a:rPr lang="it-IT" sz="1400" dirty="0"/>
              <a:t>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639673F-C987-E775-EA34-81160011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5258" y="463255"/>
            <a:ext cx="2447925" cy="266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79B9F92-38D2-D06D-08C6-F0F7AA1271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2727"/>
          <a:stretch/>
        </p:blipFill>
        <p:spPr>
          <a:xfrm>
            <a:off x="309716" y="2482742"/>
            <a:ext cx="2636103" cy="2665813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72BF810D-E117-7349-EEAA-78CC285FEB43}"/>
              </a:ext>
            </a:extLst>
          </p:cNvPr>
          <p:cNvSpPr/>
          <p:nvPr/>
        </p:nvSpPr>
        <p:spPr>
          <a:xfrm>
            <a:off x="724479" y="2057398"/>
            <a:ext cx="1944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err="1"/>
              <a:t>Oriatron</a:t>
            </a:r>
            <a:r>
              <a:rPr lang="it-IT" sz="2000" dirty="0"/>
              <a:t> eRT6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91F1443-4852-FCBF-6CD6-D3718C801443}"/>
              </a:ext>
            </a:extLst>
          </p:cNvPr>
          <p:cNvSpPr txBox="1"/>
          <p:nvPr/>
        </p:nvSpPr>
        <p:spPr>
          <a:xfrm>
            <a:off x="3161645" y="2482742"/>
            <a:ext cx="439623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Limitation: inability to monitor the beam's spatial profile (flatness and symmetry)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A4A24B2-E6DF-5B68-A6CB-484BCA912F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785" r="24480" b="12623"/>
          <a:stretch/>
        </p:blipFill>
        <p:spPr>
          <a:xfrm>
            <a:off x="9243587" y="2482742"/>
            <a:ext cx="2457450" cy="324946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1C6E7C1-E60B-7CB4-40A3-539DE9CCCD2C}"/>
              </a:ext>
            </a:extLst>
          </p:cNvPr>
          <p:cNvSpPr txBox="1"/>
          <p:nvPr/>
        </p:nvSpPr>
        <p:spPr>
          <a:xfrm>
            <a:off x="7773707" y="2865343"/>
            <a:ext cx="146988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Exit window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84B727A-5EDA-9DC7-FF5F-E9B3EB500AEE}"/>
              </a:ext>
            </a:extLst>
          </p:cNvPr>
          <p:cNvSpPr txBox="1"/>
          <p:nvPr/>
        </p:nvSpPr>
        <p:spPr>
          <a:xfrm>
            <a:off x="7773707" y="3265526"/>
            <a:ext cx="1469880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Primary scattering foil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A27EFC9-B8CA-B23E-4352-CD89A4B65BE4}"/>
              </a:ext>
            </a:extLst>
          </p:cNvPr>
          <p:cNvSpPr txBox="1"/>
          <p:nvPr/>
        </p:nvSpPr>
        <p:spPr>
          <a:xfrm>
            <a:off x="7773707" y="3942708"/>
            <a:ext cx="1469880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Secondary scattering foil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11F7607-4AF7-3677-15E4-0B3094F7561B}"/>
              </a:ext>
            </a:extLst>
          </p:cNvPr>
          <p:cNvSpPr txBox="1"/>
          <p:nvPr/>
        </p:nvSpPr>
        <p:spPr>
          <a:xfrm>
            <a:off x="7773707" y="4555638"/>
            <a:ext cx="146988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Ion chambers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E1F3B93-F2A9-A14F-3C92-B502DB1F8B55}"/>
              </a:ext>
            </a:extLst>
          </p:cNvPr>
          <p:cNvSpPr txBox="1"/>
          <p:nvPr/>
        </p:nvSpPr>
        <p:spPr>
          <a:xfrm>
            <a:off x="11248867" y="3429000"/>
            <a:ext cx="943133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Upper BCT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738B405-9601-AE07-C0D9-89713F98C87E}"/>
              </a:ext>
            </a:extLst>
          </p:cNvPr>
          <p:cNvSpPr txBox="1"/>
          <p:nvPr/>
        </p:nvSpPr>
        <p:spPr>
          <a:xfrm>
            <a:off x="11425248" y="4771842"/>
            <a:ext cx="844371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Lower BCT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D91C944-FEA1-9AD6-1475-5BF82E0ACCAE}"/>
              </a:ext>
            </a:extLst>
          </p:cNvPr>
          <p:cNvSpPr txBox="1"/>
          <p:nvPr/>
        </p:nvSpPr>
        <p:spPr>
          <a:xfrm>
            <a:off x="7773707" y="4871556"/>
            <a:ext cx="146988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Optics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EEDD563B-EE7C-E00E-F7C8-BBD390E7C796}"/>
              </a:ext>
            </a:extLst>
          </p:cNvPr>
          <p:cNvGrpSpPr/>
          <p:nvPr/>
        </p:nvGrpSpPr>
        <p:grpSpPr>
          <a:xfrm>
            <a:off x="6491804" y="422190"/>
            <a:ext cx="5520364" cy="1454383"/>
            <a:chOff x="6447966" y="424118"/>
            <a:chExt cx="5520364" cy="1454383"/>
          </a:xfrm>
        </p:grpSpPr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466B92B8-63F4-F749-9BC2-44C0E62D9028}"/>
                </a:ext>
              </a:extLst>
            </p:cNvPr>
            <p:cNvSpPr/>
            <p:nvPr/>
          </p:nvSpPr>
          <p:spPr>
            <a:xfrm>
              <a:off x="6449962" y="461109"/>
              <a:ext cx="5518368" cy="139780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3BF4EE50-228B-1DB8-EAB3-26F1BA7BC773}"/>
                </a:ext>
              </a:extLst>
            </p:cNvPr>
            <p:cNvSpPr txBox="1"/>
            <p:nvPr/>
          </p:nvSpPr>
          <p:spPr>
            <a:xfrm>
              <a:off x="9419160" y="424118"/>
              <a:ext cx="2349909" cy="523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it-IT" sz="1400" dirty="0"/>
                <a:t>Volume24, Issue2, </a:t>
              </a:r>
            </a:p>
            <a:p>
              <a:r>
                <a:rPr lang="it-IT" sz="1400" dirty="0" err="1"/>
                <a:t>February</a:t>
              </a:r>
              <a:r>
                <a:rPr lang="it-IT" sz="1400" dirty="0"/>
                <a:t> 2023</a:t>
              </a:r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B157EAAA-A3EA-C2D2-32B2-0F64EDA5E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61099"/>
            <a:stretch/>
          </p:blipFill>
          <p:spPr>
            <a:xfrm>
              <a:off x="6449962" y="466588"/>
              <a:ext cx="2969198" cy="5090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FE56CE73-D7C1-D597-ADF8-63BD50DB2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63074"/>
            <a:stretch/>
          </p:blipFill>
          <p:spPr>
            <a:xfrm>
              <a:off x="6447966" y="972915"/>
              <a:ext cx="5520364" cy="9055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4BF1DE72-10E0-DA09-EA64-6969B3D35053}"/>
                </a:ext>
              </a:extLst>
            </p:cNvPr>
            <p:cNvSpPr/>
            <p:nvPr/>
          </p:nvSpPr>
          <p:spPr>
            <a:xfrm>
              <a:off x="8336973" y="1535855"/>
              <a:ext cx="336406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dirty="0" err="1"/>
                <a:t>Liu</a:t>
              </a:r>
              <a:r>
                <a:rPr lang="it-IT" sz="1400" dirty="0"/>
                <a:t> et al. – MD Anderson Cancer Center</a:t>
              </a:r>
            </a:p>
          </p:txBody>
        </p:sp>
      </p:grpSp>
      <p:sp>
        <p:nvSpPr>
          <p:cNvPr id="31" name="Rettangolo 30">
            <a:extLst>
              <a:ext uri="{FF2B5EF4-FFF2-40B4-BE49-F238E27FC236}">
                <a16:creationId xmlns:a16="http://schemas.microsoft.com/office/drawing/2014/main" id="{9C88BD60-9971-F5A5-0CD8-D5B96591AB83}"/>
              </a:ext>
            </a:extLst>
          </p:cNvPr>
          <p:cNvSpPr/>
          <p:nvPr/>
        </p:nvSpPr>
        <p:spPr>
          <a:xfrm>
            <a:off x="3580186" y="3280739"/>
            <a:ext cx="3407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Do we still need to check the beam profile?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9CDDE9B-C23D-8549-1383-F832DF3BC3E4}"/>
              </a:ext>
            </a:extLst>
          </p:cNvPr>
          <p:cNvSpPr/>
          <p:nvPr/>
        </p:nvSpPr>
        <p:spPr>
          <a:xfrm>
            <a:off x="9838965" y="2035558"/>
            <a:ext cx="1266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err="1"/>
              <a:t>Mobetron</a:t>
            </a:r>
            <a:endParaRPr lang="it-IT" sz="200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A1643BB-F43F-83C1-1D7D-D1B708A186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3957BE2-21D1-5D59-3328-89674A7466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8485"/>
          <a:stretch/>
        </p:blipFill>
        <p:spPr>
          <a:xfrm>
            <a:off x="179830" y="5232369"/>
            <a:ext cx="2895877" cy="1371917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27D3FC32-2F58-B103-C277-BFE54BCBAC71}"/>
              </a:ext>
            </a:extLst>
          </p:cNvPr>
          <p:cNvSpPr/>
          <p:nvPr/>
        </p:nvSpPr>
        <p:spPr>
          <a:xfrm>
            <a:off x="3580186" y="4284517"/>
            <a:ext cx="36316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Very High Electron Energy (VHEE)…pencil beams?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B2892C2A-1E33-2138-52BA-60559A7EFF6E}"/>
              </a:ext>
            </a:extLst>
          </p:cNvPr>
          <p:cNvSpPr/>
          <p:nvPr/>
        </p:nvSpPr>
        <p:spPr>
          <a:xfrm>
            <a:off x="3580186" y="5288296"/>
            <a:ext cx="36316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Probably, only the beam energy can change</a:t>
            </a:r>
          </a:p>
        </p:txBody>
      </p:sp>
    </p:spTree>
    <p:extLst>
      <p:ext uri="{BB962C8B-B14F-4D97-AF65-F5344CB8AC3E}">
        <p14:creationId xmlns:p14="http://schemas.microsoft.com/office/powerpoint/2010/main" val="349272226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63912B3-82AC-AFA8-A8A2-C1A22663B57B}"/>
              </a:ext>
            </a:extLst>
          </p:cNvPr>
          <p:cNvSpPr/>
          <p:nvPr/>
        </p:nvSpPr>
        <p:spPr>
          <a:xfrm>
            <a:off x="5903927" y="4897064"/>
            <a:ext cx="657390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 of existing technologies,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E641E06E-4A50-D73E-700E-0168E790D40E}"/>
              </a:ext>
            </a:extLst>
          </p:cNvPr>
          <p:cNvSpPr/>
          <p:nvPr/>
        </p:nvSpPr>
        <p:spPr>
          <a:xfrm>
            <a:off x="5903927" y="5472081"/>
            <a:ext cx="6215163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investigation of novel radiation detection methods.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ezza cornice 25">
            <a:extLst>
              <a:ext uri="{FF2B5EF4-FFF2-40B4-BE49-F238E27FC236}">
                <a16:creationId xmlns:a16="http://schemas.microsoft.com/office/drawing/2014/main" id="{A1727125-D1E8-C7A1-DA9F-72FA9AC106CB}"/>
              </a:ext>
            </a:extLst>
          </p:cNvPr>
          <p:cNvSpPr/>
          <p:nvPr/>
        </p:nvSpPr>
        <p:spPr>
          <a:xfrm>
            <a:off x="5727503" y="5377920"/>
            <a:ext cx="1091381" cy="1135188"/>
          </a:xfrm>
          <a:prstGeom prst="halfFrame">
            <a:avLst>
              <a:gd name="adj1" fmla="val 9910"/>
              <a:gd name="adj2" fmla="val 11845"/>
            </a:avLst>
          </a:prstGeom>
          <a:solidFill>
            <a:srgbClr val="EFB22E"/>
          </a:solidFill>
          <a:ln w="25400" cap="flat">
            <a:solidFill>
              <a:srgbClr val="54595C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Mezza cornice 26">
            <a:extLst>
              <a:ext uri="{FF2B5EF4-FFF2-40B4-BE49-F238E27FC236}">
                <a16:creationId xmlns:a16="http://schemas.microsoft.com/office/drawing/2014/main" id="{352D79A9-0D85-02B5-3F70-B2FDD04D5EA7}"/>
              </a:ext>
            </a:extLst>
          </p:cNvPr>
          <p:cNvSpPr/>
          <p:nvPr/>
        </p:nvSpPr>
        <p:spPr>
          <a:xfrm rot="10800000">
            <a:off x="11034608" y="5090533"/>
            <a:ext cx="1091381" cy="1135188"/>
          </a:xfrm>
          <a:prstGeom prst="halfFrame">
            <a:avLst>
              <a:gd name="adj1" fmla="val 9910"/>
              <a:gd name="adj2" fmla="val 10811"/>
            </a:avLst>
          </a:prstGeom>
          <a:solidFill>
            <a:srgbClr val="EFB22E"/>
          </a:solidFill>
          <a:ln w="25400" cap="flat">
            <a:solidFill>
              <a:srgbClr val="54595C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C3289F2-22D9-F961-5C12-179E33B164F9}"/>
              </a:ext>
            </a:extLst>
          </p:cNvPr>
          <p:cNvSpPr/>
          <p:nvPr/>
        </p:nvSpPr>
        <p:spPr>
          <a:xfrm>
            <a:off x="1258548" y="1704203"/>
            <a:ext cx="694847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Scintillators, air fluorescence, solid state detectors (et al…)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A5D22AC3-2537-139B-5FC6-3850BE248595}"/>
              </a:ext>
            </a:extLst>
          </p:cNvPr>
          <p:cNvSpPr/>
          <p:nvPr/>
        </p:nvSpPr>
        <p:spPr>
          <a:xfrm>
            <a:off x="469300" y="1859105"/>
            <a:ext cx="648829" cy="342094"/>
          </a:xfrm>
          <a:custGeom>
            <a:avLst/>
            <a:gdLst>
              <a:gd name="connsiteX0" fmla="*/ 0 w 648829"/>
              <a:gd name="connsiteY0" fmla="*/ 85524 h 342094"/>
              <a:gd name="connsiteX1" fmla="*/ 477782 w 648829"/>
              <a:gd name="connsiteY1" fmla="*/ 85524 h 342094"/>
              <a:gd name="connsiteX2" fmla="*/ 477782 w 648829"/>
              <a:gd name="connsiteY2" fmla="*/ 0 h 342094"/>
              <a:gd name="connsiteX3" fmla="*/ 648829 w 648829"/>
              <a:gd name="connsiteY3" fmla="*/ 171047 h 342094"/>
              <a:gd name="connsiteX4" fmla="*/ 477782 w 648829"/>
              <a:gd name="connsiteY4" fmla="*/ 342094 h 342094"/>
              <a:gd name="connsiteX5" fmla="*/ 477782 w 648829"/>
              <a:gd name="connsiteY5" fmla="*/ 256571 h 342094"/>
              <a:gd name="connsiteX6" fmla="*/ 0 w 648829"/>
              <a:gd name="connsiteY6" fmla="*/ 256571 h 342094"/>
              <a:gd name="connsiteX7" fmla="*/ 0 w 648829"/>
              <a:gd name="connsiteY7" fmla="*/ 85524 h 34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829" h="342094" fill="none" extrusionOk="0">
                <a:moveTo>
                  <a:pt x="0" y="85524"/>
                </a:moveTo>
                <a:cubicBezTo>
                  <a:pt x="165955" y="80008"/>
                  <a:pt x="250137" y="93008"/>
                  <a:pt x="477782" y="85524"/>
                </a:cubicBezTo>
                <a:cubicBezTo>
                  <a:pt x="476451" y="54788"/>
                  <a:pt x="480199" y="21439"/>
                  <a:pt x="477782" y="0"/>
                </a:cubicBezTo>
                <a:cubicBezTo>
                  <a:pt x="516612" y="39630"/>
                  <a:pt x="569267" y="101219"/>
                  <a:pt x="648829" y="171047"/>
                </a:cubicBezTo>
                <a:cubicBezTo>
                  <a:pt x="590027" y="235668"/>
                  <a:pt x="534817" y="295541"/>
                  <a:pt x="477782" y="342094"/>
                </a:cubicBezTo>
                <a:cubicBezTo>
                  <a:pt x="478219" y="311410"/>
                  <a:pt x="478186" y="288961"/>
                  <a:pt x="477782" y="256571"/>
                </a:cubicBezTo>
                <a:cubicBezTo>
                  <a:pt x="363005" y="235562"/>
                  <a:pt x="157486" y="242915"/>
                  <a:pt x="0" y="256571"/>
                </a:cubicBezTo>
                <a:cubicBezTo>
                  <a:pt x="-5590" y="204207"/>
                  <a:pt x="6279" y="168792"/>
                  <a:pt x="0" y="85524"/>
                </a:cubicBezTo>
                <a:close/>
              </a:path>
              <a:path w="648829" h="342094" stroke="0" extrusionOk="0">
                <a:moveTo>
                  <a:pt x="0" y="85524"/>
                </a:moveTo>
                <a:cubicBezTo>
                  <a:pt x="153831" y="95467"/>
                  <a:pt x="263860" y="90747"/>
                  <a:pt x="477782" y="85524"/>
                </a:cubicBezTo>
                <a:cubicBezTo>
                  <a:pt x="480346" y="61842"/>
                  <a:pt x="473866" y="28351"/>
                  <a:pt x="477782" y="0"/>
                </a:cubicBezTo>
                <a:cubicBezTo>
                  <a:pt x="536758" y="47174"/>
                  <a:pt x="578957" y="91897"/>
                  <a:pt x="648829" y="171047"/>
                </a:cubicBezTo>
                <a:cubicBezTo>
                  <a:pt x="568057" y="235137"/>
                  <a:pt x="554685" y="260556"/>
                  <a:pt x="477782" y="342094"/>
                </a:cubicBezTo>
                <a:cubicBezTo>
                  <a:pt x="481210" y="312095"/>
                  <a:pt x="478649" y="274725"/>
                  <a:pt x="477782" y="256571"/>
                </a:cubicBezTo>
                <a:cubicBezTo>
                  <a:pt x="379122" y="245883"/>
                  <a:pt x="231920" y="268967"/>
                  <a:pt x="0" y="256571"/>
                </a:cubicBezTo>
                <a:cubicBezTo>
                  <a:pt x="4568" y="220506"/>
                  <a:pt x="7348" y="169052"/>
                  <a:pt x="0" y="85524"/>
                </a:cubicBezTo>
                <a:close/>
              </a:path>
            </a:pathLst>
          </a:custGeom>
          <a:solidFill>
            <a:srgbClr val="EFB22E"/>
          </a:solidFill>
          <a:ln w="25400" cap="flat">
            <a:solidFill>
              <a:srgbClr val="54595C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20769485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3BC3993-4ADA-A46B-BC58-77A3F1013F15}"/>
              </a:ext>
            </a:extLst>
          </p:cNvPr>
          <p:cNvSpPr txBox="1"/>
          <p:nvPr/>
        </p:nvSpPr>
        <p:spPr>
          <a:xfrm>
            <a:off x="637250" y="47423"/>
            <a:ext cx="10102279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B050"/>
                </a:solidFill>
                <a:effectLst>
                  <a:outerShdw blurRad="50800" dist="50800" dir="5400000" algn="ctr" rotWithShape="0">
                    <a:srgbClr val="4C4F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role of beam monitors…in UHDR RT </a:t>
            </a:r>
          </a:p>
        </p:txBody>
      </p:sp>
      <p:pic>
        <p:nvPicPr>
          <p:cNvPr id="4" name="Picture 2" descr="Picture 2">
            <a:extLst>
              <a:ext uri="{FF2B5EF4-FFF2-40B4-BE49-F238E27FC236}">
                <a16:creationId xmlns:a16="http://schemas.microsoft.com/office/drawing/2014/main" id="{04723EA8-9B29-4B37-D839-133FE0ECEF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49" t="16148" r="27932" b="16169"/>
          <a:stretch/>
        </p:blipFill>
        <p:spPr>
          <a:xfrm>
            <a:off x="3879282" y="2570359"/>
            <a:ext cx="1074058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C31C42-03EC-C0F4-96B8-CF8A74332B5E}"/>
              </a:ext>
            </a:extLst>
          </p:cNvPr>
          <p:cNvSpPr txBox="1"/>
          <p:nvPr/>
        </p:nvSpPr>
        <p:spPr>
          <a:xfrm>
            <a:off x="4964467" y="3323992"/>
            <a:ext cx="240453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FRIDA INFN project</a:t>
            </a:r>
            <a:endParaRPr kumimoji="0" lang="it-IT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17F65E4-65AD-DA8D-4F26-A67004A51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958" r="90000">
                        <a14:foregroundMark x1="19583" y1="17500" x2="50000" y2="13056"/>
                        <a14:foregroundMark x1="50000" y1="13056" x2="72500" y2="13333"/>
                        <a14:foregroundMark x1="72500" y1="13333" x2="78333" y2="30833"/>
                        <a14:foregroundMark x1="78333" y1="30833" x2="70625" y2="84722"/>
                        <a14:foregroundMark x1="70625" y1="84722" x2="21042" y2="77500"/>
                        <a14:foregroundMark x1="21042" y1="77500" x2="14583" y2="53611"/>
                        <a14:foregroundMark x1="14583" y1="53611" x2="20833" y2="15833"/>
                        <a14:foregroundMark x1="20833" y1="15833" x2="35833" y2="57500"/>
                        <a14:foregroundMark x1="35833" y1="57500" x2="28542" y2="69167"/>
                        <a14:foregroundMark x1="28542" y1="69167" x2="45625" y2="76667"/>
                        <a14:foregroundMark x1="45625" y1="76667" x2="57500" y2="62778"/>
                        <a14:foregroundMark x1="57500" y1="62778" x2="55208" y2="48333"/>
                        <a14:foregroundMark x1="55208" y1="48333" x2="46250" y2="38889"/>
                        <a14:foregroundMark x1="46250" y1="38889" x2="35625" y2="46111"/>
                        <a14:foregroundMark x1="35625" y1="46111" x2="31458" y2="59444"/>
                        <a14:foregroundMark x1="31458" y1="59444" x2="31042" y2="75278"/>
                        <a14:foregroundMark x1="31042" y1="75278" x2="33750" y2="75278"/>
                        <a14:foregroundMark x1="77500" y1="87778" x2="84792" y2="58056"/>
                        <a14:foregroundMark x1="84792" y1="58056" x2="81667" y2="31111"/>
                        <a14:foregroundMark x1="13542" y1="58333" x2="11250" y2="75833"/>
                        <a14:foregroundMark x1="11250" y1="75833" x2="14583" y2="77222"/>
                        <a14:foregroundMark x1="11250" y1="77500" x2="11458" y2="71667"/>
                        <a14:foregroundMark x1="85833" y1="71389" x2="85000" y2="65000"/>
                        <a14:foregroundMark x1="83958" y1="75278" x2="86667" y2="75278"/>
                        <a14:foregroundMark x1="38143" y1="84291" x2="35417" y2="83889"/>
                        <a14:foregroundMark x1="76875" y1="90000" x2="42475" y2="84929"/>
                        <a14:foregroundMark x1="35417" y1="83889" x2="27083" y2="79444"/>
                        <a14:foregroundMark x1="12708" y1="79167" x2="29375" y2="82222"/>
                        <a14:foregroundMark x1="10000" y1="79444" x2="11250" y2="74167"/>
                        <a14:foregroundMark x1="8958" y1="78889" x2="9583" y2="75556"/>
                        <a14:backgroundMark x1="37500" y1="85556" x2="41875" y2="86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1959" y="983147"/>
            <a:ext cx="3723463" cy="279259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59C0F34-4C03-EB42-6825-761563E23FDE}"/>
              </a:ext>
            </a:extLst>
          </p:cNvPr>
          <p:cNvSpPr txBox="1"/>
          <p:nvPr/>
        </p:nvSpPr>
        <p:spPr>
          <a:xfrm>
            <a:off x="9639968" y="2383438"/>
            <a:ext cx="364026" cy="5386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D9B38A0-0251-E977-FDAC-405CAAAFE5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6027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F40A422-F3C4-CF22-26F3-4F7D7ECEDB29}"/>
              </a:ext>
            </a:extLst>
          </p:cNvPr>
          <p:cNvSpPr/>
          <p:nvPr/>
        </p:nvSpPr>
        <p:spPr>
          <a:xfrm>
            <a:off x="359291" y="3255359"/>
            <a:ext cx="7192607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large area coverage (30 cm × 30 cm);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beam transmissive (&lt;1 mm water equivalent);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linear response over a broad dynamic range;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radiation tolerance;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real-time analysis IEC-compliant fast beam-interrupt signal;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two-dimension beam imaging with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spatial resolution &lt; 0,5 mm.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D8CF9ED-C552-259D-3732-262A0D7FB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0604" y="3047611"/>
            <a:ext cx="4528672" cy="2949525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CBB23D72-762D-C999-BED8-1B272A1BFB36}"/>
              </a:ext>
            </a:extLst>
          </p:cNvPr>
          <p:cNvGrpSpPr/>
          <p:nvPr/>
        </p:nvGrpSpPr>
        <p:grpSpPr>
          <a:xfrm>
            <a:off x="194012" y="393426"/>
            <a:ext cx="11803975" cy="1788153"/>
            <a:chOff x="205301" y="888604"/>
            <a:chExt cx="11803975" cy="1788153"/>
          </a:xfrm>
        </p:grpSpPr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299FAB2B-6D5E-3DDF-C5BD-0B41FDAEDDDA}"/>
                </a:ext>
              </a:extLst>
            </p:cNvPr>
            <p:cNvSpPr/>
            <p:nvPr/>
          </p:nvSpPr>
          <p:spPr>
            <a:xfrm>
              <a:off x="205301" y="888604"/>
              <a:ext cx="11803975" cy="1788153"/>
            </a:xfrm>
            <a:prstGeom prst="rect">
              <a:avLst/>
            </a:prstGeom>
            <a:solidFill>
              <a:srgbClr val="EFB2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61A8E264-F8BD-97B6-8A1B-DC00FA3963A6}"/>
                </a:ext>
              </a:extLst>
            </p:cNvPr>
            <p:cNvSpPr/>
            <p:nvPr/>
          </p:nvSpPr>
          <p:spPr>
            <a:xfrm>
              <a:off x="370580" y="1017895"/>
              <a:ext cx="8769450" cy="152956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6D1E196B-7EDF-F4B8-DD34-C5D45E149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580" y="1017895"/>
              <a:ext cx="4282811" cy="312447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FDD96474-5CF1-44BE-D6AA-D5499BD10E83}"/>
                </a:ext>
              </a:extLst>
            </p:cNvPr>
            <p:cNvSpPr/>
            <p:nvPr/>
          </p:nvSpPr>
          <p:spPr>
            <a:xfrm>
              <a:off x="9305309" y="1259459"/>
              <a:ext cx="253868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dirty="0"/>
                <a:t>University of Michigan, </a:t>
              </a:r>
              <a:r>
                <a:rPr lang="it-IT" sz="1400" dirty="0" err="1"/>
                <a:t>Loma</a:t>
              </a:r>
              <a:r>
                <a:rPr lang="it-IT" sz="1400" dirty="0"/>
                <a:t> Linda University Hospital, </a:t>
              </a:r>
            </a:p>
            <a:p>
              <a:r>
                <a:rPr lang="it-IT" sz="1400" b="0" i="0" dirty="0" err="1">
                  <a:solidFill>
                    <a:srgbClr val="333333"/>
                  </a:solidFill>
                  <a:effectLst/>
                  <a:latin typeface="HelveticaNeue-Light"/>
                </a:rPr>
                <a:t>Integrated</a:t>
              </a:r>
              <a:r>
                <a:rPr lang="it-IT" sz="1400" b="0" i="0" dirty="0">
                  <a:solidFill>
                    <a:srgbClr val="333333"/>
                  </a:solidFill>
                  <a:effectLst/>
                  <a:latin typeface="HelveticaNeue-Light"/>
                </a:rPr>
                <a:t> </a:t>
              </a:r>
              <a:r>
                <a:rPr lang="it-IT" sz="1400" b="0" i="0" dirty="0" err="1">
                  <a:solidFill>
                    <a:srgbClr val="333333"/>
                  </a:solidFill>
                  <a:effectLst/>
                  <a:latin typeface="HelveticaNeue-Light"/>
                </a:rPr>
                <a:t>Sensors</a:t>
              </a:r>
              <a:r>
                <a:rPr lang="it-IT" sz="1400" b="0" i="0" dirty="0">
                  <a:solidFill>
                    <a:srgbClr val="333333"/>
                  </a:solidFill>
                  <a:effectLst/>
                  <a:latin typeface="HelveticaNeue-Light"/>
                </a:rPr>
                <a:t> LLC</a:t>
              </a:r>
              <a:endParaRPr lang="it-IT" sz="140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62B90856-F595-7FF8-EFCE-41B06503D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580" y="1312198"/>
              <a:ext cx="8769450" cy="1227036"/>
            </a:xfrm>
            <a:prstGeom prst="rect">
              <a:avLst/>
            </a:prstGeom>
          </p:spPr>
        </p:pic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49BA3204-9256-105A-EC95-9AC1A3421E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36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F40A422-F3C4-CF22-26F3-4F7D7ECEDB29}"/>
              </a:ext>
            </a:extLst>
          </p:cNvPr>
          <p:cNvSpPr/>
          <p:nvPr/>
        </p:nvSpPr>
        <p:spPr>
          <a:xfrm>
            <a:off x="359291" y="3255359"/>
            <a:ext cx="7192607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large area coverage (30 cm × 30 cm);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beam transmissive (&lt;1 mm water equivalent);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linear response over a broad dynamic range;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radiation tolerance;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real-time analysis IEC-compliant fast beam-interrupt signal;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two-dimension beam imaging with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spatial resolution &lt; 0,5 mm.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D8CF9ED-C552-259D-3732-262A0D7FB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0604" y="3047611"/>
            <a:ext cx="4528672" cy="2949525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CBB23D72-762D-C999-BED8-1B272A1BFB36}"/>
              </a:ext>
            </a:extLst>
          </p:cNvPr>
          <p:cNvGrpSpPr/>
          <p:nvPr/>
        </p:nvGrpSpPr>
        <p:grpSpPr>
          <a:xfrm>
            <a:off x="194012" y="393426"/>
            <a:ext cx="11803975" cy="1788153"/>
            <a:chOff x="205301" y="888604"/>
            <a:chExt cx="11803975" cy="1788153"/>
          </a:xfrm>
        </p:grpSpPr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299FAB2B-6D5E-3DDF-C5BD-0B41FDAEDDDA}"/>
                </a:ext>
              </a:extLst>
            </p:cNvPr>
            <p:cNvSpPr/>
            <p:nvPr/>
          </p:nvSpPr>
          <p:spPr>
            <a:xfrm>
              <a:off x="205301" y="888604"/>
              <a:ext cx="11803975" cy="1788153"/>
            </a:xfrm>
            <a:prstGeom prst="rect">
              <a:avLst/>
            </a:prstGeom>
            <a:solidFill>
              <a:srgbClr val="EFB2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61A8E264-F8BD-97B6-8A1B-DC00FA3963A6}"/>
                </a:ext>
              </a:extLst>
            </p:cNvPr>
            <p:cNvSpPr/>
            <p:nvPr/>
          </p:nvSpPr>
          <p:spPr>
            <a:xfrm>
              <a:off x="370580" y="1017895"/>
              <a:ext cx="8769450" cy="152956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6D1E196B-7EDF-F4B8-DD34-C5D45E149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580" y="1017895"/>
              <a:ext cx="4282811" cy="312447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FDD96474-5CF1-44BE-D6AA-D5499BD10E83}"/>
                </a:ext>
              </a:extLst>
            </p:cNvPr>
            <p:cNvSpPr/>
            <p:nvPr/>
          </p:nvSpPr>
          <p:spPr>
            <a:xfrm>
              <a:off x="9305309" y="1259459"/>
              <a:ext cx="253868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dirty="0"/>
                <a:t>University of Michigan, </a:t>
              </a:r>
              <a:r>
                <a:rPr lang="it-IT" sz="1400" dirty="0" err="1"/>
                <a:t>Loma</a:t>
              </a:r>
              <a:r>
                <a:rPr lang="it-IT" sz="1400" dirty="0"/>
                <a:t> Linda University Hospital, </a:t>
              </a:r>
            </a:p>
            <a:p>
              <a:r>
                <a:rPr lang="it-IT" sz="1400" b="0" i="0" dirty="0" err="1">
                  <a:solidFill>
                    <a:srgbClr val="333333"/>
                  </a:solidFill>
                  <a:effectLst/>
                  <a:latin typeface="HelveticaNeue-Light"/>
                </a:rPr>
                <a:t>Integrated</a:t>
              </a:r>
              <a:r>
                <a:rPr lang="it-IT" sz="1400" b="0" i="0" dirty="0">
                  <a:solidFill>
                    <a:srgbClr val="333333"/>
                  </a:solidFill>
                  <a:effectLst/>
                  <a:latin typeface="HelveticaNeue-Light"/>
                </a:rPr>
                <a:t> </a:t>
              </a:r>
              <a:r>
                <a:rPr lang="it-IT" sz="1400" b="0" i="0" dirty="0" err="1">
                  <a:solidFill>
                    <a:srgbClr val="333333"/>
                  </a:solidFill>
                  <a:effectLst/>
                  <a:latin typeface="HelveticaNeue-Light"/>
                </a:rPr>
                <a:t>Sensors</a:t>
              </a:r>
              <a:r>
                <a:rPr lang="it-IT" sz="1400" b="0" i="0" dirty="0">
                  <a:solidFill>
                    <a:srgbClr val="333333"/>
                  </a:solidFill>
                  <a:effectLst/>
                  <a:latin typeface="HelveticaNeue-Light"/>
                </a:rPr>
                <a:t> LLC</a:t>
              </a:r>
              <a:endParaRPr lang="it-IT" sz="140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62B90856-F595-7FF8-EFCE-41B06503D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580" y="1312198"/>
              <a:ext cx="8769450" cy="1227036"/>
            </a:xfrm>
            <a:prstGeom prst="rect">
              <a:avLst/>
            </a:prstGeom>
          </p:spPr>
        </p:pic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49BA3204-9256-105A-EC95-9AC1A3421E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  <p:pic>
        <p:nvPicPr>
          <p:cNvPr id="27" name="Picture 2" descr="Picture 2">
            <a:extLst>
              <a:ext uri="{FF2B5EF4-FFF2-40B4-BE49-F238E27FC236}">
                <a16:creationId xmlns:a16="http://schemas.microsoft.com/office/drawing/2014/main" id="{1DF739F5-2132-77F8-44A3-11B5B5592A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349" t="16148" r="27932" b="16169"/>
          <a:stretch/>
        </p:blipFill>
        <p:spPr>
          <a:xfrm>
            <a:off x="7014869" y="3033988"/>
            <a:ext cx="1074058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74290A-5289-C953-A0C4-45C9E2D5D0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2230" y="1068614"/>
            <a:ext cx="4692161" cy="33625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4E288706-CDA6-DDBE-4FF5-E7F3CF84AA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45977" y="848516"/>
            <a:ext cx="905502" cy="9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6723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66BA98A3-08B6-6357-298D-56E34B62E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79" y="6277396"/>
            <a:ext cx="787300" cy="45976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D5845E7-1E2E-E74B-1917-007B60C8E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24" y="3660701"/>
            <a:ext cx="6457244" cy="3123973"/>
          </a:xfrm>
          <a:prstGeom prst="rect">
            <a:avLst/>
          </a:prstGeom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4FE2DCB7-A4CC-B01A-2855-945B8100B8AF}"/>
              </a:ext>
            </a:extLst>
          </p:cNvPr>
          <p:cNvGrpSpPr/>
          <p:nvPr/>
        </p:nvGrpSpPr>
        <p:grpSpPr>
          <a:xfrm>
            <a:off x="194012" y="73326"/>
            <a:ext cx="11803975" cy="1916310"/>
            <a:chOff x="205301" y="760447"/>
            <a:chExt cx="11803975" cy="1916310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E01644FD-357B-6CD8-476C-8AD0E80F6FF9}"/>
                </a:ext>
              </a:extLst>
            </p:cNvPr>
            <p:cNvGrpSpPr/>
            <p:nvPr/>
          </p:nvGrpSpPr>
          <p:grpSpPr>
            <a:xfrm>
              <a:off x="205301" y="888604"/>
              <a:ext cx="11803975" cy="1788153"/>
              <a:chOff x="205301" y="888604"/>
              <a:chExt cx="11803975" cy="1788153"/>
            </a:xfrm>
          </p:grpSpPr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F141440F-C801-EB17-384C-42C6ED8BE968}"/>
                  </a:ext>
                </a:extLst>
              </p:cNvPr>
              <p:cNvSpPr/>
              <p:nvPr/>
            </p:nvSpPr>
            <p:spPr>
              <a:xfrm>
                <a:off x="205301" y="888604"/>
                <a:ext cx="11803975" cy="1788153"/>
              </a:xfrm>
              <a:prstGeom prst="rect">
                <a:avLst/>
              </a:prstGeom>
              <a:solidFill>
                <a:srgbClr val="EFB22E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Rettangolo 25">
                <a:extLst>
                  <a:ext uri="{FF2B5EF4-FFF2-40B4-BE49-F238E27FC236}">
                    <a16:creationId xmlns:a16="http://schemas.microsoft.com/office/drawing/2014/main" id="{84AB3A13-FACC-F159-A0F1-B88807AAD025}"/>
                  </a:ext>
                </a:extLst>
              </p:cNvPr>
              <p:cNvSpPr/>
              <p:nvPr/>
            </p:nvSpPr>
            <p:spPr>
              <a:xfrm>
                <a:off x="6229599" y="2050696"/>
                <a:ext cx="559182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400" dirty="0"/>
                  <a:t>Dipartimento di Fisica, Sapienza Università di Roma</a:t>
                </a:r>
              </a:p>
              <a:p>
                <a:r>
                  <a:rPr lang="it-IT" sz="1400" dirty="0"/>
                  <a:t>INFN sezione Roma I</a:t>
                </a:r>
              </a:p>
            </p:txBody>
          </p:sp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F51C19FB-127E-6B05-CC26-1FA11CC4066F}"/>
                </a:ext>
              </a:extLst>
            </p:cNvPr>
            <p:cNvGrpSpPr/>
            <p:nvPr/>
          </p:nvGrpSpPr>
          <p:grpSpPr>
            <a:xfrm>
              <a:off x="333256" y="760447"/>
              <a:ext cx="11548064" cy="1849308"/>
              <a:chOff x="327612" y="818670"/>
              <a:chExt cx="11548064" cy="1849308"/>
            </a:xfrm>
          </p:grpSpPr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3BF0E47E-E361-A065-C69A-A2526C13EE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43349"/>
              <a:stretch/>
            </p:blipFill>
            <p:spPr>
              <a:xfrm>
                <a:off x="327612" y="994881"/>
                <a:ext cx="5779676" cy="1673097"/>
              </a:xfrm>
              <a:prstGeom prst="rect">
                <a:avLst/>
              </a:prstGeom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3F4AD48D-D2C7-DEBF-3EC8-06BCD9B626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-5779" b="64419"/>
              <a:stretch/>
            </p:blipFill>
            <p:spPr>
              <a:xfrm>
                <a:off x="6096000" y="818670"/>
                <a:ext cx="5779676" cy="1221477"/>
              </a:xfrm>
              <a:prstGeom prst="rect">
                <a:avLst/>
              </a:prstGeom>
            </p:spPr>
          </p:pic>
        </p:grpSp>
      </p:grpSp>
      <p:pic>
        <p:nvPicPr>
          <p:cNvPr id="31" name="Immagine 30">
            <a:extLst>
              <a:ext uri="{FF2B5EF4-FFF2-40B4-BE49-F238E27FC236}">
                <a16:creationId xmlns:a16="http://schemas.microsoft.com/office/drawing/2014/main" id="{7CD4F756-0228-0EF4-E11F-9AC1BCE1E4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4757" y="2058408"/>
            <a:ext cx="6243230" cy="178752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C0E2D0A-B8E6-5C44-1BD5-36B67EBFE70D}"/>
              </a:ext>
            </a:extLst>
          </p:cNvPr>
          <p:cNvSpPr txBox="1"/>
          <p:nvPr/>
        </p:nvSpPr>
        <p:spPr>
          <a:xfrm>
            <a:off x="321967" y="2128740"/>
            <a:ext cx="5178596" cy="1169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Active volume of 2x2x60 cm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air enclosed by a 5 um thick layer of black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Tedlar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light sensors on the two opposite edges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C9EE1E-DE64-B59C-CA0E-FE5D90E4FC3A}"/>
              </a:ext>
            </a:extLst>
          </p:cNvPr>
          <p:cNvSpPr txBox="1"/>
          <p:nvPr/>
        </p:nvSpPr>
        <p:spPr>
          <a:xfrm>
            <a:off x="7826766" y="4087029"/>
            <a:ext cx="2949522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Beam position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Number of electrons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93E834B-9B69-DAD3-68D5-F5D0374A5CBA}"/>
              </a:ext>
            </a:extLst>
          </p:cNvPr>
          <p:cNvSpPr txBox="1"/>
          <p:nvPr/>
        </p:nvSpPr>
        <p:spPr>
          <a:xfrm>
            <a:off x="6777807" y="5204480"/>
            <a:ext cx="5266369" cy="1015663"/>
          </a:xfrm>
          <a:custGeom>
            <a:avLst/>
            <a:gdLst>
              <a:gd name="connsiteX0" fmla="*/ 0 w 5266369"/>
              <a:gd name="connsiteY0" fmla="*/ 0 h 1015663"/>
              <a:gd name="connsiteX1" fmla="*/ 427161 w 5266369"/>
              <a:gd name="connsiteY1" fmla="*/ 0 h 1015663"/>
              <a:gd name="connsiteX2" fmla="*/ 906986 w 5266369"/>
              <a:gd name="connsiteY2" fmla="*/ 0 h 1015663"/>
              <a:gd name="connsiteX3" fmla="*/ 1334147 w 5266369"/>
              <a:gd name="connsiteY3" fmla="*/ 0 h 1015663"/>
              <a:gd name="connsiteX4" fmla="*/ 1866635 w 5266369"/>
              <a:gd name="connsiteY4" fmla="*/ 0 h 1015663"/>
              <a:gd name="connsiteX5" fmla="*/ 2557115 w 5266369"/>
              <a:gd name="connsiteY5" fmla="*/ 0 h 1015663"/>
              <a:gd name="connsiteX6" fmla="*/ 3247594 w 5266369"/>
              <a:gd name="connsiteY6" fmla="*/ 0 h 1015663"/>
              <a:gd name="connsiteX7" fmla="*/ 3832746 w 5266369"/>
              <a:gd name="connsiteY7" fmla="*/ 0 h 1015663"/>
              <a:gd name="connsiteX8" fmla="*/ 4417898 w 5266369"/>
              <a:gd name="connsiteY8" fmla="*/ 0 h 1015663"/>
              <a:gd name="connsiteX9" fmla="*/ 5266369 w 5266369"/>
              <a:gd name="connsiteY9" fmla="*/ 0 h 1015663"/>
              <a:gd name="connsiteX10" fmla="*/ 5266369 w 5266369"/>
              <a:gd name="connsiteY10" fmla="*/ 477362 h 1015663"/>
              <a:gd name="connsiteX11" fmla="*/ 5266369 w 5266369"/>
              <a:gd name="connsiteY11" fmla="*/ 1015663 h 1015663"/>
              <a:gd name="connsiteX12" fmla="*/ 4681217 w 5266369"/>
              <a:gd name="connsiteY12" fmla="*/ 1015663 h 1015663"/>
              <a:gd name="connsiteX13" fmla="*/ 4096065 w 5266369"/>
              <a:gd name="connsiteY13" fmla="*/ 1015663 h 1015663"/>
              <a:gd name="connsiteX14" fmla="*/ 3616240 w 5266369"/>
              <a:gd name="connsiteY14" fmla="*/ 1015663 h 1015663"/>
              <a:gd name="connsiteX15" fmla="*/ 2925761 w 5266369"/>
              <a:gd name="connsiteY15" fmla="*/ 1015663 h 1015663"/>
              <a:gd name="connsiteX16" fmla="*/ 2287945 w 5266369"/>
              <a:gd name="connsiteY16" fmla="*/ 1015663 h 1015663"/>
              <a:gd name="connsiteX17" fmla="*/ 1808120 w 5266369"/>
              <a:gd name="connsiteY17" fmla="*/ 1015663 h 1015663"/>
              <a:gd name="connsiteX18" fmla="*/ 1222968 w 5266369"/>
              <a:gd name="connsiteY18" fmla="*/ 1015663 h 1015663"/>
              <a:gd name="connsiteX19" fmla="*/ 690479 w 5266369"/>
              <a:gd name="connsiteY19" fmla="*/ 1015663 h 1015663"/>
              <a:gd name="connsiteX20" fmla="*/ 0 w 5266369"/>
              <a:gd name="connsiteY20" fmla="*/ 1015663 h 1015663"/>
              <a:gd name="connsiteX21" fmla="*/ 0 w 5266369"/>
              <a:gd name="connsiteY21" fmla="*/ 497675 h 1015663"/>
              <a:gd name="connsiteX22" fmla="*/ 0 w 5266369"/>
              <a:gd name="connsiteY22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66369" h="1015663" extrusionOk="0">
                <a:moveTo>
                  <a:pt x="0" y="0"/>
                </a:moveTo>
                <a:cubicBezTo>
                  <a:pt x="99608" y="-18538"/>
                  <a:pt x="220473" y="20728"/>
                  <a:pt x="427161" y="0"/>
                </a:cubicBezTo>
                <a:cubicBezTo>
                  <a:pt x="633849" y="-20728"/>
                  <a:pt x="737622" y="52974"/>
                  <a:pt x="906986" y="0"/>
                </a:cubicBezTo>
                <a:cubicBezTo>
                  <a:pt x="1076350" y="-52974"/>
                  <a:pt x="1161471" y="29067"/>
                  <a:pt x="1334147" y="0"/>
                </a:cubicBezTo>
                <a:cubicBezTo>
                  <a:pt x="1506823" y="-29067"/>
                  <a:pt x="1727849" y="51353"/>
                  <a:pt x="1866635" y="0"/>
                </a:cubicBezTo>
                <a:cubicBezTo>
                  <a:pt x="2005421" y="-51353"/>
                  <a:pt x="2318867" y="56888"/>
                  <a:pt x="2557115" y="0"/>
                </a:cubicBezTo>
                <a:cubicBezTo>
                  <a:pt x="2795363" y="-56888"/>
                  <a:pt x="3057016" y="71080"/>
                  <a:pt x="3247594" y="0"/>
                </a:cubicBezTo>
                <a:cubicBezTo>
                  <a:pt x="3438172" y="-71080"/>
                  <a:pt x="3631832" y="61823"/>
                  <a:pt x="3832746" y="0"/>
                </a:cubicBezTo>
                <a:cubicBezTo>
                  <a:pt x="4033660" y="-61823"/>
                  <a:pt x="4245615" y="39002"/>
                  <a:pt x="4417898" y="0"/>
                </a:cubicBezTo>
                <a:cubicBezTo>
                  <a:pt x="4590181" y="-39002"/>
                  <a:pt x="4992587" y="49597"/>
                  <a:pt x="5266369" y="0"/>
                </a:cubicBezTo>
                <a:cubicBezTo>
                  <a:pt x="5308672" y="225164"/>
                  <a:pt x="5252952" y="302280"/>
                  <a:pt x="5266369" y="477362"/>
                </a:cubicBezTo>
                <a:cubicBezTo>
                  <a:pt x="5279786" y="652444"/>
                  <a:pt x="5210720" y="881743"/>
                  <a:pt x="5266369" y="1015663"/>
                </a:cubicBezTo>
                <a:cubicBezTo>
                  <a:pt x="5095235" y="1043944"/>
                  <a:pt x="4911946" y="976197"/>
                  <a:pt x="4681217" y="1015663"/>
                </a:cubicBezTo>
                <a:cubicBezTo>
                  <a:pt x="4450488" y="1055129"/>
                  <a:pt x="4294551" y="973958"/>
                  <a:pt x="4096065" y="1015663"/>
                </a:cubicBezTo>
                <a:cubicBezTo>
                  <a:pt x="3897579" y="1057368"/>
                  <a:pt x="3755954" y="1004233"/>
                  <a:pt x="3616240" y="1015663"/>
                </a:cubicBezTo>
                <a:cubicBezTo>
                  <a:pt x="3476527" y="1027093"/>
                  <a:pt x="3248705" y="1013341"/>
                  <a:pt x="2925761" y="1015663"/>
                </a:cubicBezTo>
                <a:cubicBezTo>
                  <a:pt x="2602817" y="1017985"/>
                  <a:pt x="2563375" y="994673"/>
                  <a:pt x="2287945" y="1015663"/>
                </a:cubicBezTo>
                <a:cubicBezTo>
                  <a:pt x="2012515" y="1036653"/>
                  <a:pt x="1941024" y="1008651"/>
                  <a:pt x="1808120" y="1015663"/>
                </a:cubicBezTo>
                <a:cubicBezTo>
                  <a:pt x="1675216" y="1022675"/>
                  <a:pt x="1498565" y="976711"/>
                  <a:pt x="1222968" y="1015663"/>
                </a:cubicBezTo>
                <a:cubicBezTo>
                  <a:pt x="947371" y="1054615"/>
                  <a:pt x="879048" y="986197"/>
                  <a:pt x="690479" y="1015663"/>
                </a:cubicBezTo>
                <a:cubicBezTo>
                  <a:pt x="501910" y="1045129"/>
                  <a:pt x="285450" y="965496"/>
                  <a:pt x="0" y="1015663"/>
                </a:cubicBezTo>
                <a:cubicBezTo>
                  <a:pt x="-49140" y="871750"/>
                  <a:pt x="16382" y="663707"/>
                  <a:pt x="0" y="497675"/>
                </a:cubicBezTo>
                <a:cubicBezTo>
                  <a:pt x="-16382" y="331643"/>
                  <a:pt x="750" y="151353"/>
                  <a:pt x="0" y="0"/>
                </a:cubicBezTo>
                <a:close/>
              </a:path>
            </a:pathLst>
          </a:custGeom>
          <a:noFill/>
          <a:ln w="28575" cap="flat">
            <a:solidFill>
              <a:srgbClr val="FF0000"/>
            </a:solidFill>
            <a:miter lim="400000"/>
            <a:extLst>
              <a:ext uri="{C807C97D-BFC1-408E-A445-0C87EB9F89A2}">
                <ask:lineSketchStyleProps xmlns:ask="http://schemas.microsoft.com/office/drawing/2018/sketchyshapes" sd="3800116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 MeV UHDR pulsed electron beams accelerated from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ElectronFLASH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 the Centro Pisano for FLASH Radiotherapy 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40005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5E3AFB6C-3D09-B716-CD5D-51D0FE985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469" y="224034"/>
            <a:ext cx="989734" cy="989734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182026CD-9218-B0A4-5EA4-89B49B0D0A48}"/>
              </a:ext>
            </a:extLst>
          </p:cNvPr>
          <p:cNvGrpSpPr/>
          <p:nvPr/>
        </p:nvGrpSpPr>
        <p:grpSpPr>
          <a:xfrm>
            <a:off x="132439" y="316036"/>
            <a:ext cx="11803975" cy="1413569"/>
            <a:chOff x="111447" y="1094264"/>
            <a:chExt cx="11803975" cy="1413569"/>
          </a:xfrm>
        </p:grpSpPr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2BDD377A-E88E-69F0-75A1-A61B67547E9B}"/>
                </a:ext>
              </a:extLst>
            </p:cNvPr>
            <p:cNvSpPr/>
            <p:nvPr/>
          </p:nvSpPr>
          <p:spPr>
            <a:xfrm>
              <a:off x="111447" y="1094264"/>
              <a:ext cx="11803975" cy="1413569"/>
            </a:xfrm>
            <a:prstGeom prst="rect">
              <a:avLst/>
            </a:prstGeom>
            <a:solidFill>
              <a:srgbClr val="EFB2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6FF44E6A-E703-C855-C989-B2C0D17AA90E}"/>
                </a:ext>
              </a:extLst>
            </p:cNvPr>
            <p:cNvSpPr/>
            <p:nvPr/>
          </p:nvSpPr>
          <p:spPr>
            <a:xfrm>
              <a:off x="7797816" y="1911633"/>
              <a:ext cx="27124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err="1"/>
                <a:t>Università</a:t>
              </a:r>
              <a:r>
                <a:rPr lang="en-US" sz="1400" dirty="0"/>
                <a:t> </a:t>
              </a:r>
              <a:r>
                <a:rPr lang="en-US" sz="1400" dirty="0" err="1"/>
                <a:t>degli</a:t>
              </a:r>
              <a:r>
                <a:rPr lang="en-US" sz="1400" dirty="0"/>
                <a:t> </a:t>
              </a:r>
              <a:r>
                <a:rPr lang="en-US" sz="1400" dirty="0" err="1"/>
                <a:t>Studi</a:t>
              </a:r>
              <a:r>
                <a:rPr lang="en-US" sz="1400" dirty="0"/>
                <a:t> di Torino INFN Torino, Italy</a:t>
              </a:r>
              <a:endParaRPr lang="it-IT" sz="1400" dirty="0"/>
            </a:p>
          </p:txBody>
        </p:sp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D47814C-BC53-3779-0C8B-E5863F5A0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45439" y="1214153"/>
              <a:ext cx="3292125" cy="609653"/>
            </a:xfrm>
            <a:prstGeom prst="rect">
              <a:avLst/>
            </a:prstGeom>
          </p:spPr>
        </p:pic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816BA80C-37F0-0ABC-A8F2-1B1727ECA416}"/>
                </a:ext>
              </a:extLst>
            </p:cNvPr>
            <p:cNvSpPr/>
            <p:nvPr/>
          </p:nvSpPr>
          <p:spPr>
            <a:xfrm>
              <a:off x="315355" y="1973928"/>
              <a:ext cx="531942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Vignati, </a:t>
              </a:r>
              <a:r>
                <a:rPr lang="en-US" sz="1400" dirty="0" err="1"/>
                <a:t>Giordanengo</a:t>
              </a:r>
              <a:r>
                <a:rPr lang="en-US" sz="1400" dirty="0"/>
                <a:t>, </a:t>
              </a:r>
              <a:r>
                <a:rPr lang="en-US" sz="1400" dirty="0" err="1"/>
                <a:t>Fausti</a:t>
              </a:r>
              <a:r>
                <a:rPr lang="en-US" sz="1400" dirty="0"/>
                <a:t>, Marti Villarreal, Mas </a:t>
              </a:r>
              <a:r>
                <a:rPr lang="en-US" sz="1400" dirty="0" err="1"/>
                <a:t>Milian</a:t>
              </a:r>
              <a:r>
                <a:rPr lang="en-US" sz="1400" dirty="0"/>
                <a:t>, Mazza, </a:t>
              </a:r>
              <a:r>
                <a:rPr lang="en-US" sz="1400" dirty="0" err="1"/>
                <a:t>Shakarami</a:t>
              </a:r>
              <a:r>
                <a:rPr lang="en-US" sz="1400" dirty="0"/>
                <a:t>, </a:t>
              </a:r>
              <a:r>
                <a:rPr lang="en-US" sz="1400" dirty="0" err="1"/>
                <a:t>Cirio</a:t>
              </a:r>
              <a:r>
                <a:rPr lang="en-US" sz="1400" dirty="0"/>
                <a:t>, Monaco, </a:t>
              </a:r>
              <a:r>
                <a:rPr lang="en-US" sz="1400" dirty="0" err="1"/>
                <a:t>Sacchi</a:t>
              </a:r>
              <a:endParaRPr lang="it-IT" sz="1400" dirty="0"/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1244B590-FFB7-7FF5-FBD4-409831FE8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9500"/>
            <a:stretch/>
          </p:blipFill>
          <p:spPr>
            <a:xfrm>
              <a:off x="315355" y="1194073"/>
              <a:ext cx="5489831" cy="769170"/>
            </a:xfrm>
            <a:prstGeom prst="rect">
              <a:avLst/>
            </a:prstGeom>
          </p:spPr>
        </p:pic>
      </p:grpSp>
      <p:pic>
        <p:nvPicPr>
          <p:cNvPr id="35" name="Immagine 34">
            <a:extLst>
              <a:ext uri="{FF2B5EF4-FFF2-40B4-BE49-F238E27FC236}">
                <a16:creationId xmlns:a16="http://schemas.microsoft.com/office/drawing/2014/main" id="{B410F02F-DF2E-0BC1-8CD4-28C3C805B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898" y="1958710"/>
            <a:ext cx="989734" cy="989734"/>
          </a:xfrm>
          <a:prstGeom prst="rect">
            <a:avLst/>
          </a:prstGeom>
        </p:spPr>
      </p:pic>
      <p:grpSp>
        <p:nvGrpSpPr>
          <p:cNvPr id="36" name="Gruppo 35">
            <a:extLst>
              <a:ext uri="{FF2B5EF4-FFF2-40B4-BE49-F238E27FC236}">
                <a16:creationId xmlns:a16="http://schemas.microsoft.com/office/drawing/2014/main" id="{F4A6CEA7-E02E-A3AB-A598-1FCF3E1E4CB0}"/>
              </a:ext>
            </a:extLst>
          </p:cNvPr>
          <p:cNvGrpSpPr/>
          <p:nvPr/>
        </p:nvGrpSpPr>
        <p:grpSpPr>
          <a:xfrm>
            <a:off x="118454" y="1920262"/>
            <a:ext cx="11803975" cy="1198634"/>
            <a:chOff x="111447" y="1094264"/>
            <a:chExt cx="11803975" cy="1565024"/>
          </a:xfrm>
        </p:grpSpPr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B44030DE-AE30-9E13-28B7-582ED63B6CDB}"/>
                </a:ext>
              </a:extLst>
            </p:cNvPr>
            <p:cNvSpPr/>
            <p:nvPr/>
          </p:nvSpPr>
          <p:spPr>
            <a:xfrm>
              <a:off x="111447" y="1094264"/>
              <a:ext cx="11803975" cy="1565024"/>
            </a:xfrm>
            <a:prstGeom prst="rect">
              <a:avLst/>
            </a:prstGeom>
            <a:solidFill>
              <a:srgbClr val="EFB2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CF9FA15E-8714-5807-0185-B2684A09632F}"/>
                </a:ext>
              </a:extLst>
            </p:cNvPr>
            <p:cNvSpPr/>
            <p:nvPr/>
          </p:nvSpPr>
          <p:spPr>
            <a:xfrm>
              <a:off x="7791174" y="1803982"/>
              <a:ext cx="4016048" cy="489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INFN Catania, SIT </a:t>
              </a:r>
              <a:r>
                <a:rPr lang="en-US" sz="1400" dirty="0" err="1"/>
                <a:t>Sordina</a:t>
              </a:r>
              <a:r>
                <a:rPr lang="en-US" sz="1400" dirty="0"/>
                <a:t>, CPRF Pisa, INFN e </a:t>
              </a:r>
              <a:r>
                <a:rPr lang="en-US" sz="1400" dirty="0" err="1"/>
                <a:t>Università</a:t>
              </a:r>
              <a:r>
                <a:rPr lang="en-US" sz="1400" dirty="0"/>
                <a:t> Torino, </a:t>
              </a:r>
              <a:r>
                <a:rPr lang="en-US" sz="1400" dirty="0" err="1"/>
                <a:t>STLab</a:t>
              </a:r>
              <a:r>
                <a:rPr lang="en-US" sz="1400" dirty="0"/>
                <a:t> et al.</a:t>
              </a:r>
              <a:endParaRPr lang="it-IT" sz="1400" dirty="0"/>
            </a:p>
          </p:txBody>
        </p:sp>
      </p:grpSp>
      <p:pic>
        <p:nvPicPr>
          <p:cNvPr id="33" name="Immagine 32">
            <a:extLst>
              <a:ext uri="{FF2B5EF4-FFF2-40B4-BE49-F238E27FC236}">
                <a16:creationId xmlns:a16="http://schemas.microsoft.com/office/drawing/2014/main" id="{82DD08BB-51A6-4D40-A585-80B0A1AA7A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4211"/>
          <a:stretch/>
        </p:blipFill>
        <p:spPr>
          <a:xfrm>
            <a:off x="375940" y="2004630"/>
            <a:ext cx="6744284" cy="550925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82150CE2-BD53-A077-2954-31257514F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9867" y="2061850"/>
            <a:ext cx="3985605" cy="358171"/>
          </a:xfrm>
          <a:prstGeom prst="rect">
            <a:avLst/>
          </a:prstGeom>
        </p:spPr>
      </p:pic>
      <p:sp>
        <p:nvSpPr>
          <p:cNvPr id="44" name="Rettangolo 43">
            <a:extLst>
              <a:ext uri="{FF2B5EF4-FFF2-40B4-BE49-F238E27FC236}">
                <a16:creationId xmlns:a16="http://schemas.microsoft.com/office/drawing/2014/main" id="{F6A54FB4-7C87-870A-E1A7-DBD79FC64876}"/>
              </a:ext>
            </a:extLst>
          </p:cNvPr>
          <p:cNvSpPr/>
          <p:nvPr/>
        </p:nvSpPr>
        <p:spPr>
          <a:xfrm>
            <a:off x="327221" y="2556750"/>
            <a:ext cx="6578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Romano, </a:t>
            </a:r>
            <a:r>
              <a:rPr lang="en-US" sz="1400" dirty="0" err="1"/>
              <a:t>Milluzzo</a:t>
            </a:r>
            <a:r>
              <a:rPr lang="en-US" sz="1400" dirty="0"/>
              <a:t>, Di Martino, </a:t>
            </a:r>
            <a:r>
              <a:rPr lang="en-US" sz="1400" dirty="0" err="1"/>
              <a:t>D’Oca</a:t>
            </a:r>
            <a:r>
              <a:rPr lang="en-US" sz="1400" dirty="0"/>
              <a:t>, </a:t>
            </a:r>
            <a:r>
              <a:rPr lang="en-US" sz="1400" dirty="0" err="1"/>
              <a:t>Felici</a:t>
            </a:r>
            <a:r>
              <a:rPr lang="en-US" sz="1400" dirty="0"/>
              <a:t>, Galante, Gasparini, </a:t>
            </a:r>
            <a:r>
              <a:rPr lang="en-US" sz="1400" dirty="0" err="1"/>
              <a:t>Mariani</a:t>
            </a:r>
            <a:r>
              <a:rPr lang="en-US" sz="1400" dirty="0"/>
              <a:t>, </a:t>
            </a:r>
            <a:r>
              <a:rPr lang="en-US" sz="1400" dirty="0" err="1"/>
              <a:t>Marrale</a:t>
            </a:r>
            <a:r>
              <a:rPr lang="en-US" sz="1400" dirty="0"/>
              <a:t>, Medina, </a:t>
            </a:r>
            <a:r>
              <a:rPr lang="en-US" sz="1400" dirty="0" err="1"/>
              <a:t>Pacitti</a:t>
            </a:r>
            <a:r>
              <a:rPr lang="en-US" sz="1400" dirty="0"/>
              <a:t>, </a:t>
            </a:r>
            <a:r>
              <a:rPr lang="en-US" sz="1400" dirty="0" err="1"/>
              <a:t>Sangregorio</a:t>
            </a:r>
            <a:r>
              <a:rPr lang="en-US" sz="1400" dirty="0"/>
              <a:t>, </a:t>
            </a:r>
            <a:r>
              <a:rPr lang="en-US" sz="1400" dirty="0" err="1"/>
              <a:t>Vanreusel</a:t>
            </a:r>
            <a:r>
              <a:rPr lang="en-US" sz="1400" dirty="0"/>
              <a:t>, Verellen, Vignati, </a:t>
            </a:r>
            <a:r>
              <a:rPr lang="en-US" sz="1400" dirty="0" err="1"/>
              <a:t>Camarda</a:t>
            </a:r>
            <a:endParaRPr lang="it-IT" sz="1400" dirty="0"/>
          </a:p>
        </p:txBody>
      </p:sp>
      <p:pic>
        <p:nvPicPr>
          <p:cNvPr id="45" name="Segnaposto contenuto 15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52112213-6AA3-0063-5F37-EFF700E65E88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11"/>
          <a:srcRect t="9986" r="8482"/>
          <a:stretch/>
        </p:blipFill>
        <p:spPr>
          <a:xfrm>
            <a:off x="6829391" y="2997349"/>
            <a:ext cx="5099099" cy="3761482"/>
          </a:xfrm>
          <a:prstGeom prst="rect">
            <a:avLst/>
          </a:prstGeom>
        </p:spPr>
      </p:pic>
      <p:sp>
        <p:nvSpPr>
          <p:cNvPr id="46" name="Rettangolo con angoli arrotondati 45">
            <a:extLst>
              <a:ext uri="{FF2B5EF4-FFF2-40B4-BE49-F238E27FC236}">
                <a16:creationId xmlns:a16="http://schemas.microsoft.com/office/drawing/2014/main" id="{E8BB02B6-EF9C-3F08-D3D4-C88D47A683CD}"/>
              </a:ext>
            </a:extLst>
          </p:cNvPr>
          <p:cNvSpPr/>
          <p:nvPr/>
        </p:nvSpPr>
        <p:spPr>
          <a:xfrm>
            <a:off x="10059641" y="5435598"/>
            <a:ext cx="1438508" cy="492443"/>
          </a:xfrm>
          <a:prstGeom prst="roundRect">
            <a:avLst/>
          </a:prstGeom>
          <a:noFill/>
          <a:ln w="22225">
            <a:solidFill>
              <a:srgbClr val="9D413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96781"/>
                      <a:gd name="connsiteY0" fmla="*/ 92335 h 553998"/>
                      <a:gd name="connsiteX1" fmla="*/ 92335 w 1896781"/>
                      <a:gd name="connsiteY1" fmla="*/ 0 h 553998"/>
                      <a:gd name="connsiteX2" fmla="*/ 1804446 w 1896781"/>
                      <a:gd name="connsiteY2" fmla="*/ 0 h 553998"/>
                      <a:gd name="connsiteX3" fmla="*/ 1896781 w 1896781"/>
                      <a:gd name="connsiteY3" fmla="*/ 92335 h 553998"/>
                      <a:gd name="connsiteX4" fmla="*/ 1896781 w 1896781"/>
                      <a:gd name="connsiteY4" fmla="*/ 461663 h 553998"/>
                      <a:gd name="connsiteX5" fmla="*/ 1804446 w 1896781"/>
                      <a:gd name="connsiteY5" fmla="*/ 553998 h 553998"/>
                      <a:gd name="connsiteX6" fmla="*/ 92335 w 1896781"/>
                      <a:gd name="connsiteY6" fmla="*/ 553998 h 553998"/>
                      <a:gd name="connsiteX7" fmla="*/ 0 w 1896781"/>
                      <a:gd name="connsiteY7" fmla="*/ 461663 h 553998"/>
                      <a:gd name="connsiteX8" fmla="*/ 0 w 1896781"/>
                      <a:gd name="connsiteY8" fmla="*/ 92335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96781" h="553998" extrusionOk="0">
                        <a:moveTo>
                          <a:pt x="0" y="92335"/>
                        </a:moveTo>
                        <a:cubicBezTo>
                          <a:pt x="-6298" y="37455"/>
                          <a:pt x="34701" y="2492"/>
                          <a:pt x="92335" y="0"/>
                        </a:cubicBezTo>
                        <a:cubicBezTo>
                          <a:pt x="349065" y="-131260"/>
                          <a:pt x="1529379" y="81928"/>
                          <a:pt x="1804446" y="0"/>
                        </a:cubicBezTo>
                        <a:cubicBezTo>
                          <a:pt x="1851394" y="3952"/>
                          <a:pt x="1896133" y="44923"/>
                          <a:pt x="1896781" y="92335"/>
                        </a:cubicBezTo>
                        <a:cubicBezTo>
                          <a:pt x="1876854" y="150749"/>
                          <a:pt x="1869992" y="390908"/>
                          <a:pt x="1896781" y="461663"/>
                        </a:cubicBezTo>
                        <a:cubicBezTo>
                          <a:pt x="1904838" y="513614"/>
                          <a:pt x="1859121" y="546425"/>
                          <a:pt x="1804446" y="553998"/>
                        </a:cubicBezTo>
                        <a:cubicBezTo>
                          <a:pt x="985062" y="441704"/>
                          <a:pt x="317178" y="482337"/>
                          <a:pt x="92335" y="553998"/>
                        </a:cubicBezTo>
                        <a:cubicBezTo>
                          <a:pt x="40300" y="544079"/>
                          <a:pt x="-2088" y="515560"/>
                          <a:pt x="0" y="461663"/>
                        </a:cubicBezTo>
                        <a:cubicBezTo>
                          <a:pt x="679" y="418068"/>
                          <a:pt x="30738" y="180936"/>
                          <a:pt x="0" y="923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buFont typeface="Wingdings" pitchFamily="2" charset="2"/>
              <a:buChar char="q"/>
            </a:pPr>
            <a:endParaRPr lang="it-IT" dirty="0">
              <a:latin typeface="Franklin Gothic Book" panose="020B0503020102020204" pitchFamily="34" charset="0"/>
            </a:endParaRPr>
          </a:p>
        </p:txBody>
      </p:sp>
      <p:sp>
        <p:nvSpPr>
          <p:cNvPr id="47" name="CasellaDiTesto 5">
            <a:extLst>
              <a:ext uri="{FF2B5EF4-FFF2-40B4-BE49-F238E27FC236}">
                <a16:creationId xmlns:a16="http://schemas.microsoft.com/office/drawing/2014/main" id="{642A7FF0-914D-84DE-E22C-2DEC8EA7299D}"/>
              </a:ext>
            </a:extLst>
          </p:cNvPr>
          <p:cNvSpPr txBox="1"/>
          <p:nvPr/>
        </p:nvSpPr>
        <p:spPr>
          <a:xfrm>
            <a:off x="9691985" y="5442339"/>
            <a:ext cx="21738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300" dirty="0">
                <a:solidFill>
                  <a:srgbClr val="9D4131"/>
                </a:solidFill>
                <a:latin typeface="Palatino Linotype" panose="02040502050505030304" pitchFamily="18" charset="0"/>
                <a:ea typeface="Ayuthaya" pitchFamily="2" charset="-34"/>
                <a:cs typeface="Arial" panose="020B0604020202020204" pitchFamily="34" charset="0"/>
              </a:rPr>
              <a:t>UNPUBLISHED RESULTS!</a:t>
            </a:r>
          </a:p>
        </p:txBody>
      </p:sp>
      <p:cxnSp>
        <p:nvCxnSpPr>
          <p:cNvPr id="48" name="Straight Connector 20">
            <a:extLst>
              <a:ext uri="{FF2B5EF4-FFF2-40B4-BE49-F238E27FC236}">
                <a16:creationId xmlns:a16="http://schemas.microsoft.com/office/drawing/2014/main" id="{3938C29E-8F71-550A-9941-9A10068BA410}"/>
              </a:ext>
            </a:extLst>
          </p:cNvPr>
          <p:cNvCxnSpPr>
            <a:cxnSpLocks/>
          </p:cNvCxnSpPr>
          <p:nvPr/>
        </p:nvCxnSpPr>
        <p:spPr>
          <a:xfrm>
            <a:off x="2095210" y="4950403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20">
            <a:extLst>
              <a:ext uri="{FF2B5EF4-FFF2-40B4-BE49-F238E27FC236}">
                <a16:creationId xmlns:a16="http://schemas.microsoft.com/office/drawing/2014/main" id="{3A3FB796-3676-C603-D4D1-6D8CE6A6C0E8}"/>
              </a:ext>
            </a:extLst>
          </p:cNvPr>
          <p:cNvCxnSpPr>
            <a:cxnSpLocks/>
          </p:cNvCxnSpPr>
          <p:nvPr/>
        </p:nvCxnSpPr>
        <p:spPr>
          <a:xfrm>
            <a:off x="2968568" y="4950712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ttangolo 49">
            <a:extLst>
              <a:ext uri="{FF2B5EF4-FFF2-40B4-BE49-F238E27FC236}">
                <a16:creationId xmlns:a16="http://schemas.microsoft.com/office/drawing/2014/main" id="{CF11A69C-69AD-BA35-4B92-715F4343B712}"/>
              </a:ext>
            </a:extLst>
          </p:cNvPr>
          <p:cNvSpPr/>
          <p:nvPr/>
        </p:nvSpPr>
        <p:spPr>
          <a:xfrm>
            <a:off x="3112781" y="4771408"/>
            <a:ext cx="1398061" cy="411643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500" dirty="0">
                <a:solidFill>
                  <a:schemeClr val="tx1"/>
                </a:solidFill>
                <a:latin typeface="Palatino Linotype" panose="02040502050505030304" pitchFamily="18" charset="0"/>
              </a:rPr>
              <a:t>TERA08 chip </a:t>
            </a:r>
          </a:p>
        </p:txBody>
      </p:sp>
      <p:sp>
        <p:nvSpPr>
          <p:cNvPr id="51" name="CasellaDiTesto 21">
            <a:extLst>
              <a:ext uri="{FF2B5EF4-FFF2-40B4-BE49-F238E27FC236}">
                <a16:creationId xmlns:a16="http://schemas.microsoft.com/office/drawing/2014/main" id="{8B9B21F9-2E8E-4659-2AF2-7403727AC242}"/>
              </a:ext>
            </a:extLst>
          </p:cNvPr>
          <p:cNvSpPr txBox="1"/>
          <p:nvPr/>
        </p:nvSpPr>
        <p:spPr>
          <a:xfrm>
            <a:off x="2403476" y="5801022"/>
            <a:ext cx="26699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30/45𝜇m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34822B50-4728-9D30-377D-2D7BC57D09EF}"/>
              </a:ext>
            </a:extLst>
          </p:cNvPr>
          <p:cNvSpPr/>
          <p:nvPr/>
        </p:nvSpPr>
        <p:spPr>
          <a:xfrm>
            <a:off x="2510527" y="4761220"/>
            <a:ext cx="479598" cy="411643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500" dirty="0">
                <a:solidFill>
                  <a:schemeClr val="tx1"/>
                </a:solidFill>
                <a:latin typeface="Palatino Linotype" panose="02040502050505030304" pitchFamily="18" charset="0"/>
              </a:rPr>
              <a:t>RC </a:t>
            </a:r>
          </a:p>
        </p:txBody>
      </p:sp>
      <p:pic>
        <p:nvPicPr>
          <p:cNvPr id="53" name="Picture 2" descr="page78image49636704">
            <a:extLst>
              <a:ext uri="{FF2B5EF4-FFF2-40B4-BE49-F238E27FC236}">
                <a16:creationId xmlns:a16="http://schemas.microsoft.com/office/drawing/2014/main" id="{7EADD9F2-35EC-389F-DE2B-3771D1A00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48" y="4132688"/>
            <a:ext cx="1398061" cy="194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asellaDiTesto 29">
            <a:extLst>
              <a:ext uri="{FF2B5EF4-FFF2-40B4-BE49-F238E27FC236}">
                <a16:creationId xmlns:a16="http://schemas.microsoft.com/office/drawing/2014/main" id="{52305ED2-86EE-DED2-1915-00DE9FCCAE4D}"/>
              </a:ext>
            </a:extLst>
          </p:cNvPr>
          <p:cNvSpPr txBox="1"/>
          <p:nvPr/>
        </p:nvSpPr>
        <p:spPr>
          <a:xfrm>
            <a:off x="2449689" y="4164155"/>
            <a:ext cx="1164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2.2 mm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AA182A5D-8078-069A-E0BE-2C007034F7A6}"/>
              </a:ext>
            </a:extLst>
          </p:cNvPr>
          <p:cNvCxnSpPr>
            <a:cxnSpLocks/>
          </p:cNvCxnSpPr>
          <p:nvPr/>
        </p:nvCxnSpPr>
        <p:spPr>
          <a:xfrm>
            <a:off x="2029248" y="4346195"/>
            <a:ext cx="420441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20">
            <a:extLst>
              <a:ext uri="{FF2B5EF4-FFF2-40B4-BE49-F238E27FC236}">
                <a16:creationId xmlns:a16="http://schemas.microsoft.com/office/drawing/2014/main" id="{08F71A4E-7836-8E3C-82C5-EABC4262DE77}"/>
              </a:ext>
            </a:extLst>
          </p:cNvPr>
          <p:cNvCxnSpPr>
            <a:cxnSpLocks/>
          </p:cNvCxnSpPr>
          <p:nvPr/>
        </p:nvCxnSpPr>
        <p:spPr>
          <a:xfrm>
            <a:off x="4517525" y="4950661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ettangolo 56">
            <a:extLst>
              <a:ext uri="{FF2B5EF4-FFF2-40B4-BE49-F238E27FC236}">
                <a16:creationId xmlns:a16="http://schemas.microsoft.com/office/drawing/2014/main" id="{24153A16-913B-E9C7-7203-B276D0618DBF}"/>
              </a:ext>
            </a:extLst>
          </p:cNvPr>
          <p:cNvSpPr/>
          <p:nvPr/>
        </p:nvSpPr>
        <p:spPr>
          <a:xfrm>
            <a:off x="4675292" y="4771423"/>
            <a:ext cx="879807" cy="41162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chemeClr val="tx1"/>
                </a:solidFill>
                <a:latin typeface="Palatino Linotype" panose="02040502050505030304" pitchFamily="18" charset="0"/>
              </a:rPr>
              <a:t>FPGA</a:t>
            </a:r>
            <a:endParaRPr lang="it-IT" sz="15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58" name="Straight Connector 20">
            <a:extLst>
              <a:ext uri="{FF2B5EF4-FFF2-40B4-BE49-F238E27FC236}">
                <a16:creationId xmlns:a16="http://schemas.microsoft.com/office/drawing/2014/main" id="{6A370C4D-DB17-EA61-F9A2-32E78B04925D}"/>
              </a:ext>
            </a:extLst>
          </p:cNvPr>
          <p:cNvCxnSpPr>
            <a:cxnSpLocks/>
          </p:cNvCxnSpPr>
          <p:nvPr/>
        </p:nvCxnSpPr>
        <p:spPr>
          <a:xfrm>
            <a:off x="2213092" y="5532415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ettangolo 58">
            <a:extLst>
              <a:ext uri="{FF2B5EF4-FFF2-40B4-BE49-F238E27FC236}">
                <a16:creationId xmlns:a16="http://schemas.microsoft.com/office/drawing/2014/main" id="{B69F477A-F356-C9D8-8B43-28FF64929FBA}"/>
              </a:ext>
            </a:extLst>
          </p:cNvPr>
          <p:cNvSpPr/>
          <p:nvPr/>
        </p:nvSpPr>
        <p:spPr>
          <a:xfrm>
            <a:off x="2625664" y="5353488"/>
            <a:ext cx="1398061" cy="411644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Oscilloscope</a:t>
            </a:r>
            <a:endParaRPr lang="it-IT" sz="15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FB071984-180E-CBD6-8B7D-E08FEAA3E4D8}"/>
              </a:ext>
            </a:extLst>
          </p:cNvPr>
          <p:cNvSpPr txBox="1"/>
          <p:nvPr/>
        </p:nvSpPr>
        <p:spPr>
          <a:xfrm>
            <a:off x="688825" y="3377032"/>
            <a:ext cx="4255707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planar silicon sensor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8954258D-68F5-D1D1-0915-AD451FE9434F}"/>
              </a:ext>
            </a:extLst>
          </p:cNvPr>
          <p:cNvSpPr/>
          <p:nvPr/>
        </p:nvSpPr>
        <p:spPr>
          <a:xfrm>
            <a:off x="865067" y="4158733"/>
            <a:ext cx="1345741" cy="3360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63" name="CasellaDiTesto 21">
            <a:extLst>
              <a:ext uri="{FF2B5EF4-FFF2-40B4-BE49-F238E27FC236}">
                <a16:creationId xmlns:a16="http://schemas.microsoft.com/office/drawing/2014/main" id="{C24A5BBC-7120-6551-88DA-9E8A3C0CF682}"/>
              </a:ext>
            </a:extLst>
          </p:cNvPr>
          <p:cNvSpPr txBox="1"/>
          <p:nvPr/>
        </p:nvSpPr>
        <p:spPr>
          <a:xfrm>
            <a:off x="4367989" y="3882897"/>
            <a:ext cx="2184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55E4A0E-E94D-770E-F23B-F46639A88060}"/>
              </a:ext>
            </a:extLst>
          </p:cNvPr>
          <p:cNvSpPr txBox="1"/>
          <p:nvPr/>
        </p:nvSpPr>
        <p:spPr>
          <a:xfrm>
            <a:off x="4636406" y="6050178"/>
            <a:ext cx="2887414" cy="707886"/>
          </a:xfrm>
          <a:custGeom>
            <a:avLst/>
            <a:gdLst>
              <a:gd name="connsiteX0" fmla="*/ 0 w 2887414"/>
              <a:gd name="connsiteY0" fmla="*/ 0 h 707886"/>
              <a:gd name="connsiteX1" fmla="*/ 490860 w 2887414"/>
              <a:gd name="connsiteY1" fmla="*/ 0 h 707886"/>
              <a:gd name="connsiteX2" fmla="*/ 1010595 w 2887414"/>
              <a:gd name="connsiteY2" fmla="*/ 0 h 707886"/>
              <a:gd name="connsiteX3" fmla="*/ 1501455 w 2887414"/>
              <a:gd name="connsiteY3" fmla="*/ 0 h 707886"/>
              <a:gd name="connsiteX4" fmla="*/ 2050064 w 2887414"/>
              <a:gd name="connsiteY4" fmla="*/ 0 h 707886"/>
              <a:gd name="connsiteX5" fmla="*/ 2887414 w 2887414"/>
              <a:gd name="connsiteY5" fmla="*/ 0 h 707886"/>
              <a:gd name="connsiteX6" fmla="*/ 2887414 w 2887414"/>
              <a:gd name="connsiteY6" fmla="*/ 368101 h 707886"/>
              <a:gd name="connsiteX7" fmla="*/ 2887414 w 2887414"/>
              <a:gd name="connsiteY7" fmla="*/ 707886 h 707886"/>
              <a:gd name="connsiteX8" fmla="*/ 2309931 w 2887414"/>
              <a:gd name="connsiteY8" fmla="*/ 707886 h 707886"/>
              <a:gd name="connsiteX9" fmla="*/ 1732448 w 2887414"/>
              <a:gd name="connsiteY9" fmla="*/ 707886 h 707886"/>
              <a:gd name="connsiteX10" fmla="*/ 1241588 w 2887414"/>
              <a:gd name="connsiteY10" fmla="*/ 707886 h 707886"/>
              <a:gd name="connsiteX11" fmla="*/ 635231 w 2887414"/>
              <a:gd name="connsiteY11" fmla="*/ 707886 h 707886"/>
              <a:gd name="connsiteX12" fmla="*/ 0 w 2887414"/>
              <a:gd name="connsiteY12" fmla="*/ 707886 h 707886"/>
              <a:gd name="connsiteX13" fmla="*/ 0 w 2887414"/>
              <a:gd name="connsiteY13" fmla="*/ 353943 h 707886"/>
              <a:gd name="connsiteX14" fmla="*/ 0 w 2887414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87414" h="707886" extrusionOk="0">
                <a:moveTo>
                  <a:pt x="0" y="0"/>
                </a:moveTo>
                <a:cubicBezTo>
                  <a:pt x="103030" y="-52397"/>
                  <a:pt x="279131" y="29381"/>
                  <a:pt x="490860" y="0"/>
                </a:cubicBezTo>
                <a:cubicBezTo>
                  <a:pt x="702589" y="-29381"/>
                  <a:pt x="867686" y="37913"/>
                  <a:pt x="1010595" y="0"/>
                </a:cubicBezTo>
                <a:cubicBezTo>
                  <a:pt x="1153504" y="-37913"/>
                  <a:pt x="1320276" y="9740"/>
                  <a:pt x="1501455" y="0"/>
                </a:cubicBezTo>
                <a:cubicBezTo>
                  <a:pt x="1682634" y="-9740"/>
                  <a:pt x="1843440" y="6432"/>
                  <a:pt x="2050064" y="0"/>
                </a:cubicBezTo>
                <a:cubicBezTo>
                  <a:pt x="2256688" y="-6432"/>
                  <a:pt x="2581559" y="34064"/>
                  <a:pt x="2887414" y="0"/>
                </a:cubicBezTo>
                <a:cubicBezTo>
                  <a:pt x="2901111" y="116112"/>
                  <a:pt x="2879958" y="268609"/>
                  <a:pt x="2887414" y="368101"/>
                </a:cubicBezTo>
                <a:cubicBezTo>
                  <a:pt x="2894870" y="467593"/>
                  <a:pt x="2887167" y="629411"/>
                  <a:pt x="2887414" y="707886"/>
                </a:cubicBezTo>
                <a:cubicBezTo>
                  <a:pt x="2683406" y="711828"/>
                  <a:pt x="2588477" y="697128"/>
                  <a:pt x="2309931" y="707886"/>
                </a:cubicBezTo>
                <a:cubicBezTo>
                  <a:pt x="2031385" y="718644"/>
                  <a:pt x="1985183" y="667236"/>
                  <a:pt x="1732448" y="707886"/>
                </a:cubicBezTo>
                <a:cubicBezTo>
                  <a:pt x="1479713" y="748536"/>
                  <a:pt x="1342783" y="689438"/>
                  <a:pt x="1241588" y="707886"/>
                </a:cubicBezTo>
                <a:cubicBezTo>
                  <a:pt x="1140393" y="726334"/>
                  <a:pt x="795382" y="662053"/>
                  <a:pt x="635231" y="707886"/>
                </a:cubicBezTo>
                <a:cubicBezTo>
                  <a:pt x="475080" y="753719"/>
                  <a:pt x="131943" y="656365"/>
                  <a:pt x="0" y="707886"/>
                </a:cubicBezTo>
                <a:cubicBezTo>
                  <a:pt x="-42202" y="542691"/>
                  <a:pt x="33402" y="439707"/>
                  <a:pt x="0" y="353943"/>
                </a:cubicBezTo>
                <a:cubicBezTo>
                  <a:pt x="-33402" y="268179"/>
                  <a:pt x="16794" y="165310"/>
                  <a:pt x="0" y="0"/>
                </a:cubicBezTo>
                <a:close/>
              </a:path>
            </a:pathLst>
          </a:custGeom>
          <a:noFill/>
          <a:ln w="28575" cap="flat">
            <a:solidFill>
              <a:srgbClr val="FF0000"/>
            </a:solidFill>
            <a:miter lim="400000"/>
            <a:extLst>
              <a:ext uri="{C807C97D-BFC1-408E-A445-0C87EB9F89A2}">
                <ask:lineSketchStyleProps xmlns:ask="http://schemas.microsoft.com/office/drawing/2018/sketchyshapes" sd="3800116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 MeV e- UHDR beams @ CPFR EF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994AEC5-A16C-1737-94D3-6EF8DB9ADF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  <p:pic>
        <p:nvPicPr>
          <p:cNvPr id="11" name="Picture 2" descr="Picture 2">
            <a:extLst>
              <a:ext uri="{FF2B5EF4-FFF2-40B4-BE49-F238E27FC236}">
                <a16:creationId xmlns:a16="http://schemas.microsoft.com/office/drawing/2014/main" id="{35D84F08-0848-8651-9CCD-CE8FC977E02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7349" t="16148" r="27932" b="16169"/>
          <a:stretch/>
        </p:blipFill>
        <p:spPr>
          <a:xfrm>
            <a:off x="7866431" y="4011619"/>
            <a:ext cx="758178" cy="860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9646009-1FBE-6EE3-F66F-E2DC4EFE2D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45678" y="432401"/>
            <a:ext cx="3606291" cy="27411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B89324A-FE6A-5C7C-799A-324D0D73C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374" y="366756"/>
            <a:ext cx="989734" cy="9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925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50" grpId="0" animBg="1"/>
      <p:bldP spid="51" grpId="0"/>
      <p:bldP spid="52" grpId="0" animBg="1"/>
      <p:bldP spid="54" grpId="0"/>
      <p:bldP spid="57" grpId="0" animBg="1"/>
      <p:bldP spid="59" grpId="0" animBg="1"/>
      <p:bldP spid="60" grpId="0"/>
      <p:bldP spid="62" grpId="0" animBg="1"/>
      <p:bldP spid="63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20">
            <a:extLst>
              <a:ext uri="{FF2B5EF4-FFF2-40B4-BE49-F238E27FC236}">
                <a16:creationId xmlns:a16="http://schemas.microsoft.com/office/drawing/2014/main" id="{808891D0-2D5D-B9E0-99E7-1A765B59B85B}"/>
              </a:ext>
            </a:extLst>
          </p:cNvPr>
          <p:cNvCxnSpPr>
            <a:cxnSpLocks/>
          </p:cNvCxnSpPr>
          <p:nvPr/>
        </p:nvCxnSpPr>
        <p:spPr>
          <a:xfrm>
            <a:off x="2095210" y="4950403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5E3AFB6C-3D09-B716-CD5D-51D0FE985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469" y="224034"/>
            <a:ext cx="989734" cy="989734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182026CD-9218-B0A4-5EA4-89B49B0D0A48}"/>
              </a:ext>
            </a:extLst>
          </p:cNvPr>
          <p:cNvGrpSpPr/>
          <p:nvPr/>
        </p:nvGrpSpPr>
        <p:grpSpPr>
          <a:xfrm>
            <a:off x="132439" y="316036"/>
            <a:ext cx="11803975" cy="1413569"/>
            <a:chOff x="111447" y="1094264"/>
            <a:chExt cx="11803975" cy="1413569"/>
          </a:xfrm>
        </p:grpSpPr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2BDD377A-E88E-69F0-75A1-A61B67547E9B}"/>
                </a:ext>
              </a:extLst>
            </p:cNvPr>
            <p:cNvSpPr/>
            <p:nvPr/>
          </p:nvSpPr>
          <p:spPr>
            <a:xfrm>
              <a:off x="111447" y="1094264"/>
              <a:ext cx="11803975" cy="1413569"/>
            </a:xfrm>
            <a:prstGeom prst="rect">
              <a:avLst/>
            </a:prstGeom>
            <a:solidFill>
              <a:srgbClr val="EFB2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6FF44E6A-E703-C855-C989-B2C0D17AA90E}"/>
                </a:ext>
              </a:extLst>
            </p:cNvPr>
            <p:cNvSpPr/>
            <p:nvPr/>
          </p:nvSpPr>
          <p:spPr>
            <a:xfrm>
              <a:off x="7797816" y="1911633"/>
              <a:ext cx="27124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err="1"/>
                <a:t>Università</a:t>
              </a:r>
              <a:r>
                <a:rPr lang="en-US" sz="1400" dirty="0"/>
                <a:t> </a:t>
              </a:r>
              <a:r>
                <a:rPr lang="en-US" sz="1400" dirty="0" err="1"/>
                <a:t>degli</a:t>
              </a:r>
              <a:r>
                <a:rPr lang="en-US" sz="1400" dirty="0"/>
                <a:t> </a:t>
              </a:r>
              <a:r>
                <a:rPr lang="en-US" sz="1400" dirty="0" err="1"/>
                <a:t>Studi</a:t>
              </a:r>
              <a:r>
                <a:rPr lang="en-US" sz="1400" dirty="0"/>
                <a:t> di Torino INFN Torino, Italy</a:t>
              </a:r>
              <a:endParaRPr lang="it-IT" sz="1400" dirty="0"/>
            </a:p>
          </p:txBody>
        </p:sp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D47814C-BC53-3779-0C8B-E5863F5A0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45439" y="1214153"/>
              <a:ext cx="3292125" cy="609653"/>
            </a:xfrm>
            <a:prstGeom prst="rect">
              <a:avLst/>
            </a:prstGeom>
          </p:spPr>
        </p:pic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816BA80C-37F0-0ABC-A8F2-1B1727ECA416}"/>
                </a:ext>
              </a:extLst>
            </p:cNvPr>
            <p:cNvSpPr/>
            <p:nvPr/>
          </p:nvSpPr>
          <p:spPr>
            <a:xfrm>
              <a:off x="315355" y="1973928"/>
              <a:ext cx="531942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Vignati, </a:t>
              </a:r>
              <a:r>
                <a:rPr lang="en-US" sz="1400" dirty="0" err="1"/>
                <a:t>Giordanengo</a:t>
              </a:r>
              <a:r>
                <a:rPr lang="en-US" sz="1400" dirty="0"/>
                <a:t>, </a:t>
              </a:r>
              <a:r>
                <a:rPr lang="en-US" sz="1400" dirty="0" err="1"/>
                <a:t>Fausti</a:t>
              </a:r>
              <a:r>
                <a:rPr lang="en-US" sz="1400" dirty="0"/>
                <a:t>, Marti Villarreal, Mas </a:t>
              </a:r>
              <a:r>
                <a:rPr lang="en-US" sz="1400" dirty="0" err="1"/>
                <a:t>Milian</a:t>
              </a:r>
              <a:r>
                <a:rPr lang="en-US" sz="1400" dirty="0"/>
                <a:t>, Mazza, </a:t>
              </a:r>
              <a:r>
                <a:rPr lang="en-US" sz="1400" dirty="0" err="1"/>
                <a:t>Shakarami</a:t>
              </a:r>
              <a:r>
                <a:rPr lang="en-US" sz="1400" dirty="0"/>
                <a:t>, </a:t>
              </a:r>
              <a:r>
                <a:rPr lang="en-US" sz="1400" dirty="0" err="1"/>
                <a:t>Cirio</a:t>
              </a:r>
              <a:r>
                <a:rPr lang="en-US" sz="1400" dirty="0"/>
                <a:t>, Monaco, </a:t>
              </a:r>
              <a:r>
                <a:rPr lang="en-US" sz="1400" dirty="0" err="1"/>
                <a:t>Sacchi</a:t>
              </a:r>
              <a:endParaRPr lang="it-IT" sz="1400" dirty="0"/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1244B590-FFB7-7FF5-FBD4-409831FE8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9500"/>
            <a:stretch/>
          </p:blipFill>
          <p:spPr>
            <a:xfrm>
              <a:off x="315355" y="1194073"/>
              <a:ext cx="5489831" cy="769170"/>
            </a:xfrm>
            <a:prstGeom prst="rect">
              <a:avLst/>
            </a:prstGeom>
          </p:spPr>
        </p:pic>
      </p:grpSp>
      <p:pic>
        <p:nvPicPr>
          <p:cNvPr id="35" name="Immagine 34">
            <a:extLst>
              <a:ext uri="{FF2B5EF4-FFF2-40B4-BE49-F238E27FC236}">
                <a16:creationId xmlns:a16="http://schemas.microsoft.com/office/drawing/2014/main" id="{B410F02F-DF2E-0BC1-8CD4-28C3C805B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898" y="1958710"/>
            <a:ext cx="989734" cy="989734"/>
          </a:xfrm>
          <a:prstGeom prst="rect">
            <a:avLst/>
          </a:prstGeom>
        </p:spPr>
      </p:pic>
      <p:grpSp>
        <p:nvGrpSpPr>
          <p:cNvPr id="36" name="Gruppo 35">
            <a:extLst>
              <a:ext uri="{FF2B5EF4-FFF2-40B4-BE49-F238E27FC236}">
                <a16:creationId xmlns:a16="http://schemas.microsoft.com/office/drawing/2014/main" id="{F4A6CEA7-E02E-A3AB-A598-1FCF3E1E4CB0}"/>
              </a:ext>
            </a:extLst>
          </p:cNvPr>
          <p:cNvGrpSpPr/>
          <p:nvPr/>
        </p:nvGrpSpPr>
        <p:grpSpPr>
          <a:xfrm>
            <a:off x="118454" y="1920262"/>
            <a:ext cx="11803975" cy="1198634"/>
            <a:chOff x="111447" y="1094264"/>
            <a:chExt cx="11803975" cy="1565024"/>
          </a:xfrm>
        </p:grpSpPr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B44030DE-AE30-9E13-28B7-582ED63B6CDB}"/>
                </a:ext>
              </a:extLst>
            </p:cNvPr>
            <p:cNvSpPr/>
            <p:nvPr/>
          </p:nvSpPr>
          <p:spPr>
            <a:xfrm>
              <a:off x="111447" y="1094264"/>
              <a:ext cx="11803975" cy="1565024"/>
            </a:xfrm>
            <a:prstGeom prst="rect">
              <a:avLst/>
            </a:prstGeom>
            <a:solidFill>
              <a:srgbClr val="EFB2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CF9FA15E-8714-5807-0185-B2684A09632F}"/>
                </a:ext>
              </a:extLst>
            </p:cNvPr>
            <p:cNvSpPr/>
            <p:nvPr/>
          </p:nvSpPr>
          <p:spPr>
            <a:xfrm>
              <a:off x="7791174" y="1803982"/>
              <a:ext cx="4016048" cy="489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INFN Catania, SIT </a:t>
              </a:r>
              <a:r>
                <a:rPr lang="en-US" sz="1400" dirty="0" err="1"/>
                <a:t>Sordina</a:t>
              </a:r>
              <a:r>
                <a:rPr lang="en-US" sz="1400" dirty="0"/>
                <a:t>, CPRF Pisa, INFN e </a:t>
              </a:r>
              <a:r>
                <a:rPr lang="en-US" sz="1400" dirty="0" err="1"/>
                <a:t>Università</a:t>
              </a:r>
              <a:r>
                <a:rPr lang="en-US" sz="1400" dirty="0"/>
                <a:t> Torino, </a:t>
              </a:r>
              <a:r>
                <a:rPr lang="en-US" sz="1400" dirty="0" err="1"/>
                <a:t>STLab</a:t>
              </a:r>
              <a:r>
                <a:rPr lang="en-US" sz="1400" dirty="0"/>
                <a:t> et al.</a:t>
              </a:r>
              <a:endParaRPr lang="it-IT" sz="1400" dirty="0"/>
            </a:p>
          </p:txBody>
        </p:sp>
      </p:grpSp>
      <p:pic>
        <p:nvPicPr>
          <p:cNvPr id="33" name="Immagine 32">
            <a:extLst>
              <a:ext uri="{FF2B5EF4-FFF2-40B4-BE49-F238E27FC236}">
                <a16:creationId xmlns:a16="http://schemas.microsoft.com/office/drawing/2014/main" id="{82DD08BB-51A6-4D40-A585-80B0A1AA7A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4211"/>
          <a:stretch/>
        </p:blipFill>
        <p:spPr>
          <a:xfrm>
            <a:off x="375940" y="2004630"/>
            <a:ext cx="6744284" cy="550925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82150CE2-BD53-A077-2954-31257514F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9867" y="2061850"/>
            <a:ext cx="3985605" cy="358171"/>
          </a:xfrm>
          <a:prstGeom prst="rect">
            <a:avLst/>
          </a:prstGeom>
        </p:spPr>
      </p:pic>
      <p:sp>
        <p:nvSpPr>
          <p:cNvPr id="44" name="Rettangolo 43">
            <a:extLst>
              <a:ext uri="{FF2B5EF4-FFF2-40B4-BE49-F238E27FC236}">
                <a16:creationId xmlns:a16="http://schemas.microsoft.com/office/drawing/2014/main" id="{F6A54FB4-7C87-870A-E1A7-DBD79FC64876}"/>
              </a:ext>
            </a:extLst>
          </p:cNvPr>
          <p:cNvSpPr/>
          <p:nvPr/>
        </p:nvSpPr>
        <p:spPr>
          <a:xfrm>
            <a:off x="327221" y="2556750"/>
            <a:ext cx="6578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Romano, </a:t>
            </a:r>
            <a:r>
              <a:rPr lang="en-US" sz="1400" dirty="0" err="1"/>
              <a:t>Milluzzo</a:t>
            </a:r>
            <a:r>
              <a:rPr lang="en-US" sz="1400" dirty="0"/>
              <a:t>, Di Martino, </a:t>
            </a:r>
            <a:r>
              <a:rPr lang="en-US" sz="1400" dirty="0" err="1"/>
              <a:t>D’Oca</a:t>
            </a:r>
            <a:r>
              <a:rPr lang="en-US" sz="1400" dirty="0"/>
              <a:t>, </a:t>
            </a:r>
            <a:r>
              <a:rPr lang="en-US" sz="1400" dirty="0" err="1"/>
              <a:t>Felici</a:t>
            </a:r>
            <a:r>
              <a:rPr lang="en-US" sz="1400" dirty="0"/>
              <a:t>, Galante, Gasparini, </a:t>
            </a:r>
            <a:r>
              <a:rPr lang="en-US" sz="1400" dirty="0" err="1"/>
              <a:t>Mariani</a:t>
            </a:r>
            <a:r>
              <a:rPr lang="en-US" sz="1400" dirty="0"/>
              <a:t>, </a:t>
            </a:r>
            <a:r>
              <a:rPr lang="en-US" sz="1400" dirty="0" err="1"/>
              <a:t>Marrale</a:t>
            </a:r>
            <a:r>
              <a:rPr lang="en-US" sz="1400" dirty="0"/>
              <a:t>, Medina, </a:t>
            </a:r>
            <a:r>
              <a:rPr lang="en-US" sz="1400" dirty="0" err="1"/>
              <a:t>Pacitti</a:t>
            </a:r>
            <a:r>
              <a:rPr lang="en-US" sz="1400" dirty="0"/>
              <a:t>, </a:t>
            </a:r>
            <a:r>
              <a:rPr lang="en-US" sz="1400" dirty="0" err="1"/>
              <a:t>Sangregorio</a:t>
            </a:r>
            <a:r>
              <a:rPr lang="en-US" sz="1400" dirty="0"/>
              <a:t>, </a:t>
            </a:r>
            <a:r>
              <a:rPr lang="en-US" sz="1400" dirty="0" err="1"/>
              <a:t>Vanreusel</a:t>
            </a:r>
            <a:r>
              <a:rPr lang="en-US" sz="1400" dirty="0"/>
              <a:t>, Verellen, Vignati, </a:t>
            </a:r>
            <a:r>
              <a:rPr lang="en-US" sz="1400" dirty="0" err="1"/>
              <a:t>Camarda</a:t>
            </a:r>
            <a:endParaRPr lang="it-IT" sz="1400" dirty="0"/>
          </a:p>
        </p:txBody>
      </p:sp>
      <p:pic>
        <p:nvPicPr>
          <p:cNvPr id="45" name="Segnaposto contenuto 15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52112213-6AA3-0063-5F37-EFF700E65E88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11"/>
          <a:srcRect t="9986" r="8482"/>
          <a:stretch/>
        </p:blipFill>
        <p:spPr>
          <a:xfrm>
            <a:off x="6829391" y="2997349"/>
            <a:ext cx="5099099" cy="3761482"/>
          </a:xfrm>
          <a:prstGeom prst="rect">
            <a:avLst/>
          </a:prstGeom>
        </p:spPr>
      </p:pic>
      <p:sp>
        <p:nvSpPr>
          <p:cNvPr id="46" name="Rettangolo con angoli arrotondati 45">
            <a:extLst>
              <a:ext uri="{FF2B5EF4-FFF2-40B4-BE49-F238E27FC236}">
                <a16:creationId xmlns:a16="http://schemas.microsoft.com/office/drawing/2014/main" id="{E8BB02B6-EF9C-3F08-D3D4-C88D47A683CD}"/>
              </a:ext>
            </a:extLst>
          </p:cNvPr>
          <p:cNvSpPr/>
          <p:nvPr/>
        </p:nvSpPr>
        <p:spPr>
          <a:xfrm>
            <a:off x="10059641" y="5435598"/>
            <a:ext cx="1438508" cy="492443"/>
          </a:xfrm>
          <a:prstGeom prst="roundRect">
            <a:avLst/>
          </a:prstGeom>
          <a:noFill/>
          <a:ln w="22225">
            <a:solidFill>
              <a:srgbClr val="9D413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96781"/>
                      <a:gd name="connsiteY0" fmla="*/ 92335 h 553998"/>
                      <a:gd name="connsiteX1" fmla="*/ 92335 w 1896781"/>
                      <a:gd name="connsiteY1" fmla="*/ 0 h 553998"/>
                      <a:gd name="connsiteX2" fmla="*/ 1804446 w 1896781"/>
                      <a:gd name="connsiteY2" fmla="*/ 0 h 553998"/>
                      <a:gd name="connsiteX3" fmla="*/ 1896781 w 1896781"/>
                      <a:gd name="connsiteY3" fmla="*/ 92335 h 553998"/>
                      <a:gd name="connsiteX4" fmla="*/ 1896781 w 1896781"/>
                      <a:gd name="connsiteY4" fmla="*/ 461663 h 553998"/>
                      <a:gd name="connsiteX5" fmla="*/ 1804446 w 1896781"/>
                      <a:gd name="connsiteY5" fmla="*/ 553998 h 553998"/>
                      <a:gd name="connsiteX6" fmla="*/ 92335 w 1896781"/>
                      <a:gd name="connsiteY6" fmla="*/ 553998 h 553998"/>
                      <a:gd name="connsiteX7" fmla="*/ 0 w 1896781"/>
                      <a:gd name="connsiteY7" fmla="*/ 461663 h 553998"/>
                      <a:gd name="connsiteX8" fmla="*/ 0 w 1896781"/>
                      <a:gd name="connsiteY8" fmla="*/ 92335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96781" h="553998" extrusionOk="0">
                        <a:moveTo>
                          <a:pt x="0" y="92335"/>
                        </a:moveTo>
                        <a:cubicBezTo>
                          <a:pt x="-6298" y="37455"/>
                          <a:pt x="34701" y="2492"/>
                          <a:pt x="92335" y="0"/>
                        </a:cubicBezTo>
                        <a:cubicBezTo>
                          <a:pt x="349065" y="-131260"/>
                          <a:pt x="1529379" y="81928"/>
                          <a:pt x="1804446" y="0"/>
                        </a:cubicBezTo>
                        <a:cubicBezTo>
                          <a:pt x="1851394" y="3952"/>
                          <a:pt x="1896133" y="44923"/>
                          <a:pt x="1896781" y="92335"/>
                        </a:cubicBezTo>
                        <a:cubicBezTo>
                          <a:pt x="1876854" y="150749"/>
                          <a:pt x="1869992" y="390908"/>
                          <a:pt x="1896781" y="461663"/>
                        </a:cubicBezTo>
                        <a:cubicBezTo>
                          <a:pt x="1904838" y="513614"/>
                          <a:pt x="1859121" y="546425"/>
                          <a:pt x="1804446" y="553998"/>
                        </a:cubicBezTo>
                        <a:cubicBezTo>
                          <a:pt x="985062" y="441704"/>
                          <a:pt x="317178" y="482337"/>
                          <a:pt x="92335" y="553998"/>
                        </a:cubicBezTo>
                        <a:cubicBezTo>
                          <a:pt x="40300" y="544079"/>
                          <a:pt x="-2088" y="515560"/>
                          <a:pt x="0" y="461663"/>
                        </a:cubicBezTo>
                        <a:cubicBezTo>
                          <a:pt x="679" y="418068"/>
                          <a:pt x="30738" y="180936"/>
                          <a:pt x="0" y="923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buFont typeface="Wingdings" pitchFamily="2" charset="2"/>
              <a:buChar char="q"/>
            </a:pPr>
            <a:endParaRPr lang="it-IT" dirty="0">
              <a:latin typeface="Franklin Gothic Book" panose="020B0503020102020204" pitchFamily="34" charset="0"/>
            </a:endParaRPr>
          </a:p>
        </p:txBody>
      </p:sp>
      <p:sp>
        <p:nvSpPr>
          <p:cNvPr id="47" name="CasellaDiTesto 5">
            <a:extLst>
              <a:ext uri="{FF2B5EF4-FFF2-40B4-BE49-F238E27FC236}">
                <a16:creationId xmlns:a16="http://schemas.microsoft.com/office/drawing/2014/main" id="{642A7FF0-914D-84DE-E22C-2DEC8EA7299D}"/>
              </a:ext>
            </a:extLst>
          </p:cNvPr>
          <p:cNvSpPr txBox="1"/>
          <p:nvPr/>
        </p:nvSpPr>
        <p:spPr>
          <a:xfrm>
            <a:off x="9691985" y="5442339"/>
            <a:ext cx="21738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300" dirty="0">
                <a:solidFill>
                  <a:srgbClr val="9D4131"/>
                </a:solidFill>
                <a:latin typeface="Palatino Linotype" panose="02040502050505030304" pitchFamily="18" charset="0"/>
                <a:ea typeface="Ayuthaya" pitchFamily="2" charset="-34"/>
                <a:cs typeface="Arial" panose="020B0604020202020204" pitchFamily="34" charset="0"/>
              </a:rPr>
              <a:t>UNPUBLISHED RESULTS!</a:t>
            </a:r>
          </a:p>
        </p:txBody>
      </p:sp>
      <p:sp>
        <p:nvSpPr>
          <p:cNvPr id="51" name="CasellaDiTesto 21">
            <a:extLst>
              <a:ext uri="{FF2B5EF4-FFF2-40B4-BE49-F238E27FC236}">
                <a16:creationId xmlns:a16="http://schemas.microsoft.com/office/drawing/2014/main" id="{8B9B21F9-2E8E-4659-2AF2-7403727AC242}"/>
              </a:ext>
            </a:extLst>
          </p:cNvPr>
          <p:cNvSpPr txBox="1"/>
          <p:nvPr/>
        </p:nvSpPr>
        <p:spPr>
          <a:xfrm>
            <a:off x="2403476" y="5801022"/>
            <a:ext cx="26699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30/45𝜇m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2" descr="page78image49636704">
            <a:extLst>
              <a:ext uri="{FF2B5EF4-FFF2-40B4-BE49-F238E27FC236}">
                <a16:creationId xmlns:a16="http://schemas.microsoft.com/office/drawing/2014/main" id="{7EADD9F2-35EC-389F-DE2B-3771D1A00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48" y="4132688"/>
            <a:ext cx="1398061" cy="194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asellaDiTesto 29">
            <a:extLst>
              <a:ext uri="{FF2B5EF4-FFF2-40B4-BE49-F238E27FC236}">
                <a16:creationId xmlns:a16="http://schemas.microsoft.com/office/drawing/2014/main" id="{52305ED2-86EE-DED2-1915-00DE9FCCAE4D}"/>
              </a:ext>
            </a:extLst>
          </p:cNvPr>
          <p:cNvSpPr txBox="1"/>
          <p:nvPr/>
        </p:nvSpPr>
        <p:spPr>
          <a:xfrm>
            <a:off x="2449689" y="4164155"/>
            <a:ext cx="1164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2.2 mm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AA182A5D-8078-069A-E0BE-2C007034F7A6}"/>
              </a:ext>
            </a:extLst>
          </p:cNvPr>
          <p:cNvCxnSpPr>
            <a:cxnSpLocks/>
          </p:cNvCxnSpPr>
          <p:nvPr/>
        </p:nvCxnSpPr>
        <p:spPr>
          <a:xfrm>
            <a:off x="2029248" y="4346195"/>
            <a:ext cx="420441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8954258D-68F5-D1D1-0915-AD451FE9434F}"/>
              </a:ext>
            </a:extLst>
          </p:cNvPr>
          <p:cNvSpPr/>
          <p:nvPr/>
        </p:nvSpPr>
        <p:spPr>
          <a:xfrm>
            <a:off x="865067" y="4158733"/>
            <a:ext cx="1345741" cy="3360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63" name="CasellaDiTesto 21">
            <a:extLst>
              <a:ext uri="{FF2B5EF4-FFF2-40B4-BE49-F238E27FC236}">
                <a16:creationId xmlns:a16="http://schemas.microsoft.com/office/drawing/2014/main" id="{C24A5BBC-7120-6551-88DA-9E8A3C0CF682}"/>
              </a:ext>
            </a:extLst>
          </p:cNvPr>
          <p:cNvSpPr txBox="1"/>
          <p:nvPr/>
        </p:nvSpPr>
        <p:spPr>
          <a:xfrm>
            <a:off x="4367989" y="3882897"/>
            <a:ext cx="2184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DF2E227B-A59C-9310-811C-54B256FCCB29}"/>
                  </a:ext>
                </a:extLst>
              </p14:cNvPr>
              <p14:cNvContentPartPr/>
              <p14:nvPr/>
            </p14:nvContentPartPr>
            <p14:xfrm>
              <a:off x="4295201" y="3611441"/>
              <a:ext cx="2329880" cy="1169155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DF2E227B-A59C-9310-811C-54B256FCCB2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95201" y="3611441"/>
                <a:ext cx="2329880" cy="1169155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Straight Connector 20">
            <a:extLst>
              <a:ext uri="{FF2B5EF4-FFF2-40B4-BE49-F238E27FC236}">
                <a16:creationId xmlns:a16="http://schemas.microsoft.com/office/drawing/2014/main" id="{4F6D9C9F-4F5C-277A-E231-841170663ECE}"/>
              </a:ext>
            </a:extLst>
          </p:cNvPr>
          <p:cNvCxnSpPr>
            <a:cxnSpLocks/>
          </p:cNvCxnSpPr>
          <p:nvPr/>
        </p:nvCxnSpPr>
        <p:spPr>
          <a:xfrm>
            <a:off x="2968568" y="4950712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B28B132D-0774-D8A7-EC28-79DE0F0FD672}"/>
              </a:ext>
            </a:extLst>
          </p:cNvPr>
          <p:cNvSpPr/>
          <p:nvPr/>
        </p:nvSpPr>
        <p:spPr>
          <a:xfrm>
            <a:off x="3112781" y="4771408"/>
            <a:ext cx="1398061" cy="411643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500" dirty="0">
                <a:solidFill>
                  <a:schemeClr val="tx1"/>
                </a:solidFill>
                <a:latin typeface="Palatino Linotype" panose="02040502050505030304" pitchFamily="18" charset="0"/>
              </a:rPr>
              <a:t>TERA08 chip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F3572F3-C73F-2E08-6560-35D30CB1FB46}"/>
              </a:ext>
            </a:extLst>
          </p:cNvPr>
          <p:cNvSpPr/>
          <p:nvPr/>
        </p:nvSpPr>
        <p:spPr>
          <a:xfrm>
            <a:off x="2510527" y="4761220"/>
            <a:ext cx="479598" cy="411643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500" dirty="0">
                <a:solidFill>
                  <a:schemeClr val="tx1"/>
                </a:solidFill>
                <a:latin typeface="Palatino Linotype" panose="02040502050505030304" pitchFamily="18" charset="0"/>
              </a:rPr>
              <a:t>RC </a:t>
            </a:r>
          </a:p>
        </p:txBody>
      </p:sp>
      <p:cxnSp>
        <p:nvCxnSpPr>
          <p:cNvPr id="15" name="Straight Connector 20">
            <a:extLst>
              <a:ext uri="{FF2B5EF4-FFF2-40B4-BE49-F238E27FC236}">
                <a16:creationId xmlns:a16="http://schemas.microsoft.com/office/drawing/2014/main" id="{00C5F071-FEAF-12C2-C9F9-3664D5FA760A}"/>
              </a:ext>
            </a:extLst>
          </p:cNvPr>
          <p:cNvCxnSpPr>
            <a:cxnSpLocks/>
          </p:cNvCxnSpPr>
          <p:nvPr/>
        </p:nvCxnSpPr>
        <p:spPr>
          <a:xfrm>
            <a:off x="4517525" y="4950661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16CDA21D-A6CB-D38B-4C7B-EF41CCCA324A}"/>
              </a:ext>
            </a:extLst>
          </p:cNvPr>
          <p:cNvSpPr/>
          <p:nvPr/>
        </p:nvSpPr>
        <p:spPr>
          <a:xfrm>
            <a:off x="4675292" y="4771423"/>
            <a:ext cx="879807" cy="41162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chemeClr val="tx1"/>
                </a:solidFill>
                <a:latin typeface="Palatino Linotype" panose="02040502050505030304" pitchFamily="18" charset="0"/>
              </a:rPr>
              <a:t>FPGA</a:t>
            </a:r>
            <a:endParaRPr lang="it-IT" sz="15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7" name="Straight Connector 20">
            <a:extLst>
              <a:ext uri="{FF2B5EF4-FFF2-40B4-BE49-F238E27FC236}">
                <a16:creationId xmlns:a16="http://schemas.microsoft.com/office/drawing/2014/main" id="{653D1DFC-651A-45D7-7BAA-22D6C3AC0AB9}"/>
              </a:ext>
            </a:extLst>
          </p:cNvPr>
          <p:cNvCxnSpPr>
            <a:cxnSpLocks/>
          </p:cNvCxnSpPr>
          <p:nvPr/>
        </p:nvCxnSpPr>
        <p:spPr>
          <a:xfrm>
            <a:off x="2213092" y="5532415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id="{9DA18428-DFAF-50D4-BF9C-33329CF757A6}"/>
              </a:ext>
            </a:extLst>
          </p:cNvPr>
          <p:cNvSpPr/>
          <p:nvPr/>
        </p:nvSpPr>
        <p:spPr>
          <a:xfrm>
            <a:off x="2625664" y="5353488"/>
            <a:ext cx="1398061" cy="411644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Oscilloscope</a:t>
            </a:r>
            <a:endParaRPr lang="it-IT" sz="15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B9E4C5C-EF44-90B2-E48F-5135DFBB9403}"/>
              </a:ext>
            </a:extLst>
          </p:cNvPr>
          <p:cNvSpPr txBox="1"/>
          <p:nvPr/>
        </p:nvSpPr>
        <p:spPr>
          <a:xfrm>
            <a:off x="688825" y="3377032"/>
            <a:ext cx="4255707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planar silicon sensor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E42F36A-663E-6F53-2A89-0362E85335A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55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61AF91B-7C2D-4CD1-93DE-ADE164AC26AF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pic>
        <p:nvPicPr>
          <p:cNvPr id="3" name="Content Placeholder 3" descr="DSC02852.JPG">
            <a:extLst>
              <a:ext uri="{FF2B5EF4-FFF2-40B4-BE49-F238E27FC236}">
                <a16:creationId xmlns:a16="http://schemas.microsoft.com/office/drawing/2014/main" id="{C7FDF48F-515D-0405-898A-6B0C0591ECB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852452" y="2222597"/>
            <a:ext cx="4856719" cy="3237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33D4BF2F-829B-2D95-ACFC-4E67ECD0B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255" y="3469340"/>
            <a:ext cx="7873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E7BCE5BA-BCDA-3AB4-A5B0-E98EF48B5E43}"/>
              </a:ext>
            </a:extLst>
          </p:cNvPr>
          <p:cNvSpPr/>
          <p:nvPr/>
        </p:nvSpPr>
        <p:spPr>
          <a:xfrm>
            <a:off x="9220764" y="3369803"/>
            <a:ext cx="1549836" cy="11026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TARGET</a:t>
            </a:r>
            <a:endParaRPr lang="en-US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E74B257-2F26-D296-1DC9-BDDD3F8BDAF2}"/>
              </a:ext>
            </a:extLst>
          </p:cNvPr>
          <p:cNvSpPr txBox="1"/>
          <p:nvPr/>
        </p:nvSpPr>
        <p:spPr>
          <a:xfrm>
            <a:off x="652796" y="761467"/>
            <a:ext cx="11073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…is the continuous check of beam parameters to correct or interrupt the irradiation in case of values out of clinical tolerances. </a:t>
            </a:r>
            <a:r>
              <a:rPr lang="en-US" sz="20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0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Giordanengo</a:t>
            </a:r>
            <a:r>
              <a:rPr lang="en-US" sz="20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Palmans</a:t>
            </a:r>
            <a:r>
              <a:rPr lang="en-US" sz="20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 Phys. 2018]</a:t>
            </a:r>
            <a:endParaRPr lang="it-IT" sz="2000" i="1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F5652B0-F984-2DA9-26B0-A447BDDECB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053" t="7208" r="37463" b="28467"/>
          <a:stretch/>
        </p:blipFill>
        <p:spPr>
          <a:xfrm>
            <a:off x="724479" y="1619743"/>
            <a:ext cx="4695568" cy="4411362"/>
          </a:xfrm>
          <a:prstGeom prst="rect">
            <a:avLst/>
          </a:prstGeom>
        </p:spPr>
      </p:pic>
      <p:sp>
        <p:nvSpPr>
          <p:cNvPr id="17" name="Oval 15">
            <a:extLst>
              <a:ext uri="{FF2B5EF4-FFF2-40B4-BE49-F238E27FC236}">
                <a16:creationId xmlns:a16="http://schemas.microsoft.com/office/drawing/2014/main" id="{52916E8B-7868-13B1-D18F-C6DDED540B21}"/>
              </a:ext>
            </a:extLst>
          </p:cNvPr>
          <p:cNvSpPr/>
          <p:nvPr/>
        </p:nvSpPr>
        <p:spPr>
          <a:xfrm>
            <a:off x="6678577" y="2516514"/>
            <a:ext cx="2016125" cy="3095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5">
            <a:extLst>
              <a:ext uri="{FF2B5EF4-FFF2-40B4-BE49-F238E27FC236}">
                <a16:creationId xmlns:a16="http://schemas.microsoft.com/office/drawing/2014/main" id="{E4F6B139-F332-47A8-B1D3-BD01FC4D3FF7}"/>
              </a:ext>
            </a:extLst>
          </p:cNvPr>
          <p:cNvSpPr/>
          <p:nvPr/>
        </p:nvSpPr>
        <p:spPr>
          <a:xfrm>
            <a:off x="2801016" y="2608104"/>
            <a:ext cx="1794262" cy="11801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6">
            <a:extLst>
              <a:ext uri="{FF2B5EF4-FFF2-40B4-BE49-F238E27FC236}">
                <a16:creationId xmlns:a16="http://schemas.microsoft.com/office/drawing/2014/main" id="{ED532DEA-A3EC-AF4B-FA9A-DB271613DB68}"/>
              </a:ext>
            </a:extLst>
          </p:cNvPr>
          <p:cNvCxnSpPr>
            <a:cxnSpLocks/>
          </p:cNvCxnSpPr>
          <p:nvPr/>
        </p:nvCxnSpPr>
        <p:spPr>
          <a:xfrm>
            <a:off x="3652839" y="2293495"/>
            <a:ext cx="0" cy="22831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8">
            <a:extLst>
              <a:ext uri="{FF2B5EF4-FFF2-40B4-BE49-F238E27FC236}">
                <a16:creationId xmlns:a16="http://schemas.microsoft.com/office/drawing/2014/main" id="{3F3AB57E-F16E-A720-0F8D-546F15B4C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141" y="1946438"/>
            <a:ext cx="7873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42005D1C-937D-793E-B7B6-A6B063DC6BF3}"/>
              </a:ext>
            </a:extLst>
          </p:cNvPr>
          <p:cNvCxnSpPr>
            <a:cxnSpLocks/>
          </p:cNvCxnSpPr>
          <p:nvPr/>
        </p:nvCxnSpPr>
        <p:spPr>
          <a:xfrm>
            <a:off x="5579255" y="3911926"/>
            <a:ext cx="3641509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94E43A-F173-15C8-87F3-A770386F73F4}"/>
              </a:ext>
            </a:extLst>
          </p:cNvPr>
          <p:cNvSpPr txBox="1"/>
          <p:nvPr/>
        </p:nvSpPr>
        <p:spPr>
          <a:xfrm>
            <a:off x="637250" y="47423"/>
            <a:ext cx="10102279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B050"/>
                </a:solidFill>
                <a:effectLst>
                  <a:outerShdw blurRad="50800" dist="50800" dir="5400000" algn="ctr" rotWithShape="0">
                    <a:srgbClr val="4C4F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role of beam monitors…</a:t>
            </a:r>
            <a:endParaRPr lang="it-IT" sz="3500" b="1" dirty="0">
              <a:solidFill>
                <a:srgbClr val="00B050"/>
              </a:solidFill>
              <a:effectLst>
                <a:outerShdw blurRad="50800" dist="50800" dir="5400000" algn="ctr" rotWithShape="0">
                  <a:srgbClr val="4C4F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EC78381-E71B-48E9-1A29-767E5E998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7330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cxnSp>
        <p:nvCxnSpPr>
          <p:cNvPr id="4" name="Straight Connector 20">
            <a:extLst>
              <a:ext uri="{FF2B5EF4-FFF2-40B4-BE49-F238E27FC236}">
                <a16:creationId xmlns:a16="http://schemas.microsoft.com/office/drawing/2014/main" id="{5FC3F005-DE43-FF46-5744-B113E3E22DDD}"/>
              </a:ext>
            </a:extLst>
          </p:cNvPr>
          <p:cNvCxnSpPr>
            <a:cxnSpLocks/>
          </p:cNvCxnSpPr>
          <p:nvPr/>
        </p:nvCxnSpPr>
        <p:spPr>
          <a:xfrm>
            <a:off x="2095210" y="4950403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sellaDiTesto 21">
            <a:extLst>
              <a:ext uri="{FF2B5EF4-FFF2-40B4-BE49-F238E27FC236}">
                <a16:creationId xmlns:a16="http://schemas.microsoft.com/office/drawing/2014/main" id="{51058579-C2FD-2224-2FB5-CAE7705B5AAE}"/>
              </a:ext>
            </a:extLst>
          </p:cNvPr>
          <p:cNvSpPr txBox="1"/>
          <p:nvPr/>
        </p:nvSpPr>
        <p:spPr>
          <a:xfrm>
            <a:off x="2403476" y="5801022"/>
            <a:ext cx="26699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30/45𝜇m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9347F68-21E4-A371-423F-5A56E10BF5EF}"/>
              </a:ext>
            </a:extLst>
          </p:cNvPr>
          <p:cNvSpPr/>
          <p:nvPr/>
        </p:nvSpPr>
        <p:spPr>
          <a:xfrm>
            <a:off x="2522235" y="4761220"/>
            <a:ext cx="1261834" cy="411643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500" dirty="0">
                <a:solidFill>
                  <a:schemeClr val="tx1"/>
                </a:solidFill>
                <a:latin typeface="Palatino Linotype" panose="02040502050505030304" pitchFamily="18" charset="0"/>
              </a:rPr>
              <a:t>Abacus chip </a:t>
            </a:r>
          </a:p>
        </p:txBody>
      </p:sp>
      <p:pic>
        <p:nvPicPr>
          <p:cNvPr id="16" name="Picture 2" descr="page78image49636704">
            <a:extLst>
              <a:ext uri="{FF2B5EF4-FFF2-40B4-BE49-F238E27FC236}">
                <a16:creationId xmlns:a16="http://schemas.microsoft.com/office/drawing/2014/main" id="{6C799AA1-05A3-FD9B-E630-85E07C458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48" y="4132688"/>
            <a:ext cx="1398061" cy="194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29">
            <a:extLst>
              <a:ext uri="{FF2B5EF4-FFF2-40B4-BE49-F238E27FC236}">
                <a16:creationId xmlns:a16="http://schemas.microsoft.com/office/drawing/2014/main" id="{3132B19B-1DD9-9C18-B98C-856637B845C2}"/>
              </a:ext>
            </a:extLst>
          </p:cNvPr>
          <p:cNvSpPr txBox="1"/>
          <p:nvPr/>
        </p:nvSpPr>
        <p:spPr>
          <a:xfrm>
            <a:off x="2449689" y="4164155"/>
            <a:ext cx="1164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2.2 mm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473BCCB-0C34-F42E-D9FC-21F5FDA921FC}"/>
              </a:ext>
            </a:extLst>
          </p:cNvPr>
          <p:cNvCxnSpPr>
            <a:cxnSpLocks/>
          </p:cNvCxnSpPr>
          <p:nvPr/>
        </p:nvCxnSpPr>
        <p:spPr>
          <a:xfrm>
            <a:off x="2029248" y="4346195"/>
            <a:ext cx="420441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C7891C-D331-7085-E241-72EF19688DDB}"/>
              </a:ext>
            </a:extLst>
          </p:cNvPr>
          <p:cNvCxnSpPr>
            <a:cxnSpLocks/>
          </p:cNvCxnSpPr>
          <p:nvPr/>
        </p:nvCxnSpPr>
        <p:spPr>
          <a:xfrm>
            <a:off x="2201803" y="5532415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ttangolo 27">
            <a:extLst>
              <a:ext uri="{FF2B5EF4-FFF2-40B4-BE49-F238E27FC236}">
                <a16:creationId xmlns:a16="http://schemas.microsoft.com/office/drawing/2014/main" id="{E4A83670-BB52-E595-6B9A-F00A565CB278}"/>
              </a:ext>
            </a:extLst>
          </p:cNvPr>
          <p:cNvSpPr/>
          <p:nvPr/>
        </p:nvSpPr>
        <p:spPr>
          <a:xfrm>
            <a:off x="2524063" y="5353488"/>
            <a:ext cx="1398061" cy="411644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D</a:t>
            </a:r>
            <a:r>
              <a:rPr lang="it-IT" sz="16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igitizer</a:t>
            </a:r>
            <a:endParaRPr lang="it-IT" sz="15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75A01AA-77DA-EF22-86E6-AC8EA81A5F17}"/>
              </a:ext>
            </a:extLst>
          </p:cNvPr>
          <p:cNvSpPr txBox="1"/>
          <p:nvPr/>
        </p:nvSpPr>
        <p:spPr>
          <a:xfrm>
            <a:off x="688825" y="3377032"/>
            <a:ext cx="4255707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Ultra-Fast Silicon Detector (UFSD) (LGAD technology)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CEBA0E34-3AB3-67DD-1069-14EB4A143A08}"/>
              </a:ext>
            </a:extLst>
          </p:cNvPr>
          <p:cNvSpPr/>
          <p:nvPr/>
        </p:nvSpPr>
        <p:spPr>
          <a:xfrm>
            <a:off x="865067" y="4158733"/>
            <a:ext cx="1345741" cy="3360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31" name="CasellaDiTesto 21">
            <a:extLst>
              <a:ext uri="{FF2B5EF4-FFF2-40B4-BE49-F238E27FC236}">
                <a16:creationId xmlns:a16="http://schemas.microsoft.com/office/drawing/2014/main" id="{E4B061DD-D480-58C6-5362-C49728C8D9C4}"/>
              </a:ext>
            </a:extLst>
          </p:cNvPr>
          <p:cNvSpPr txBox="1"/>
          <p:nvPr/>
        </p:nvSpPr>
        <p:spPr>
          <a:xfrm>
            <a:off x="4367989" y="3882897"/>
            <a:ext cx="2184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52CCFCDB-76E3-4F91-8BD3-C049F4C4A9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9" b="7132"/>
          <a:stretch/>
        </p:blipFill>
        <p:spPr>
          <a:xfrm>
            <a:off x="776351" y="157059"/>
            <a:ext cx="4762581" cy="3270189"/>
          </a:xfrm>
          <a:prstGeom prst="rect">
            <a:avLst/>
          </a:prstGeom>
        </p:spPr>
      </p:pic>
      <p:sp>
        <p:nvSpPr>
          <p:cNvPr id="33" name="object 15">
            <a:extLst>
              <a:ext uri="{FF2B5EF4-FFF2-40B4-BE49-F238E27FC236}">
                <a16:creationId xmlns:a16="http://schemas.microsoft.com/office/drawing/2014/main" id="{FB625E15-B7E7-4D3C-91EA-C554E9400BB4}"/>
              </a:ext>
            </a:extLst>
          </p:cNvPr>
          <p:cNvSpPr txBox="1"/>
          <p:nvPr/>
        </p:nvSpPr>
        <p:spPr>
          <a:xfrm>
            <a:off x="5888101" y="390510"/>
            <a:ext cx="6199322" cy="2639184"/>
          </a:xfrm>
          <a:prstGeom prst="rect">
            <a:avLst/>
          </a:prstGeom>
          <a:solidFill>
            <a:srgbClr val="EFB22E"/>
          </a:solidFill>
        </p:spPr>
        <p:txBody>
          <a:bodyPr vert="horz" wrap="square" lIns="0" tIns="127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</a:pPr>
            <a:endParaRPr lang="it-IT" sz="1000" spc="-5" dirty="0">
              <a:cs typeface="Arial"/>
            </a:endParaRPr>
          </a:p>
          <a:p>
            <a:pPr marL="323850" indent="-285750">
              <a:lnSpc>
                <a:spcPct val="100000"/>
              </a:lnSpc>
              <a:spcBef>
                <a:spcPts val="1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spc="-5" dirty="0" err="1">
                <a:cs typeface="Arial"/>
              </a:rPr>
              <a:t>Thin</a:t>
            </a:r>
            <a:r>
              <a:rPr lang="it-IT" spc="-5" dirty="0">
                <a:cs typeface="Arial"/>
              </a:rPr>
              <a:t> </a:t>
            </a:r>
            <a:r>
              <a:rPr lang="it-IT" dirty="0"/>
              <a:t>p</a:t>
            </a:r>
            <a:r>
              <a:rPr lang="it-IT" baseline="31400" dirty="0"/>
              <a:t>+</a:t>
            </a:r>
            <a:r>
              <a:rPr lang="it-IT" dirty="0"/>
              <a:t> </a:t>
            </a:r>
            <a:r>
              <a:rPr lang="it-IT" spc="-5" dirty="0">
                <a:cs typeface="Arial"/>
              </a:rPr>
              <a:t>gain </a:t>
            </a:r>
            <a:r>
              <a:rPr lang="it-IT" spc="-5" dirty="0" err="1">
                <a:cs typeface="Arial"/>
              </a:rPr>
              <a:t>layer</a:t>
            </a:r>
            <a:r>
              <a:rPr lang="it-IT" spc="-5" dirty="0">
                <a:cs typeface="Arial"/>
              </a:rPr>
              <a:t> </a:t>
            </a:r>
            <a:r>
              <a:rPr lang="it-IT" spc="-5" dirty="0" err="1">
                <a:cs typeface="Arial"/>
              </a:rPr>
              <a:t>implanted</a:t>
            </a:r>
            <a:r>
              <a:rPr lang="it-IT" spc="-5" dirty="0">
                <a:cs typeface="Arial"/>
              </a:rPr>
              <a:t> under the </a:t>
            </a:r>
            <a:r>
              <a:rPr lang="it-IT" dirty="0"/>
              <a:t>n</a:t>
            </a:r>
            <a:r>
              <a:rPr lang="it-IT" baseline="31400" dirty="0"/>
              <a:t>++</a:t>
            </a:r>
            <a:r>
              <a:rPr lang="it-IT" spc="-5" dirty="0">
                <a:cs typeface="Arial"/>
              </a:rPr>
              <a:t> </a:t>
            </a:r>
            <a:r>
              <a:rPr lang="it-IT" spc="-5" dirty="0" err="1">
                <a:cs typeface="Arial"/>
              </a:rPr>
              <a:t>cathode</a:t>
            </a:r>
            <a:endParaRPr lang="it-IT" spc="-5" dirty="0"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</a:pPr>
            <a:r>
              <a:rPr lang="it-IT" dirty="0">
                <a:solidFill>
                  <a:srgbClr val="000000"/>
                </a:solidFill>
                <a:cs typeface="Arial"/>
              </a:rPr>
              <a:t>     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Controlled</a:t>
            </a:r>
            <a:r>
              <a:rPr lang="it-IT" dirty="0">
                <a:solidFill>
                  <a:srgbClr val="000000"/>
                </a:solidFill>
                <a:cs typeface="Arial"/>
              </a:rPr>
              <a:t> low gain (</a:t>
            </a:r>
            <a:r>
              <a:rPr lang="it-IT" sz="1800" dirty="0">
                <a:solidFill>
                  <a:srgbClr val="000000"/>
                </a:solidFill>
              </a:rPr>
              <a:t>~</a:t>
            </a:r>
            <a:r>
              <a:rPr lang="it-IT" dirty="0">
                <a:solidFill>
                  <a:srgbClr val="000000"/>
                </a:solidFill>
                <a:cs typeface="Arial"/>
              </a:rPr>
              <a:t> 10-30)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</a:pPr>
            <a:r>
              <a:rPr lang="it-IT" dirty="0">
                <a:solidFill>
                  <a:srgbClr val="000000"/>
                </a:solidFill>
                <a:cs typeface="Arial"/>
              </a:rPr>
              <a:t>      Gain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increases</a:t>
            </a:r>
            <a:r>
              <a:rPr lang="it-IT" dirty="0">
                <a:solidFill>
                  <a:srgbClr val="000000"/>
                </a:solidFill>
                <a:cs typeface="Arial"/>
              </a:rPr>
              <a:t> with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bias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voltage</a:t>
            </a:r>
            <a:endParaRPr lang="it-IT" dirty="0">
              <a:solidFill>
                <a:srgbClr val="000000"/>
              </a:solidFill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</a:pPr>
            <a:r>
              <a:rPr lang="it-IT" dirty="0">
                <a:solidFill>
                  <a:srgbClr val="000000"/>
                </a:solidFill>
                <a:cs typeface="Arial"/>
              </a:rPr>
              <a:t>      High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Signal</a:t>
            </a:r>
            <a:r>
              <a:rPr lang="it-IT" dirty="0">
                <a:solidFill>
                  <a:srgbClr val="000000"/>
                </a:solidFill>
                <a:cs typeface="Arial"/>
              </a:rPr>
              <a:t>/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Noise</a:t>
            </a:r>
            <a:r>
              <a:rPr lang="it-IT" dirty="0">
                <a:solidFill>
                  <a:srgbClr val="000000"/>
                </a:solidFill>
                <a:cs typeface="Arial"/>
              </a:rPr>
              <a:t> ratio</a:t>
            </a:r>
          </a:p>
          <a:p>
            <a:pPr marL="323850" indent="-28575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it-IT" sz="1000" dirty="0">
              <a:solidFill>
                <a:srgbClr val="000000"/>
              </a:solidFill>
              <a:cs typeface="Arial"/>
            </a:endParaRPr>
          </a:p>
          <a:p>
            <a:pPr marL="323850" indent="-285750">
              <a:lnSpc>
                <a:spcPct val="100000"/>
              </a:lnSpc>
              <a:spcBef>
                <a:spcPts val="1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cs typeface="Arial"/>
              </a:rPr>
              <a:t>Small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thickness</a:t>
            </a:r>
            <a:r>
              <a:rPr lang="it-IT" dirty="0">
                <a:solidFill>
                  <a:srgbClr val="000000"/>
                </a:solidFill>
                <a:cs typeface="Arial"/>
              </a:rPr>
              <a:t> of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active</a:t>
            </a:r>
            <a:r>
              <a:rPr lang="it-IT" dirty="0">
                <a:solidFill>
                  <a:srgbClr val="000000"/>
                </a:solidFill>
                <a:cs typeface="Arial"/>
              </a:rPr>
              <a:t> volume 50 µm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  <a:buClr>
                <a:srgbClr val="002060"/>
              </a:buClr>
            </a:pPr>
            <a:r>
              <a:rPr lang="it-IT" dirty="0">
                <a:solidFill>
                  <a:srgbClr val="000000"/>
                </a:solidFill>
                <a:cs typeface="Arial"/>
              </a:rPr>
              <a:t>    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Reduced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beam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perturbation</a:t>
            </a:r>
            <a:r>
              <a:rPr lang="it-IT" dirty="0">
                <a:solidFill>
                  <a:srgbClr val="000000"/>
                </a:solidFill>
                <a:cs typeface="Arial"/>
              </a:rPr>
              <a:t>,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signal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steepness</a:t>
            </a:r>
            <a:endParaRPr lang="it-IT" dirty="0">
              <a:solidFill>
                <a:srgbClr val="000000"/>
              </a:solidFill>
              <a:cs typeface="Arial"/>
            </a:endParaRPr>
          </a:p>
          <a:p>
            <a:pPr marL="324000" indent="-28440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</a:pPr>
            <a:r>
              <a:rPr lang="it-IT" dirty="0">
                <a:solidFill>
                  <a:srgbClr val="000000"/>
                </a:solidFill>
                <a:cs typeface="Arial"/>
              </a:rPr>
              <a:t>     Loss of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signal</a:t>
            </a:r>
            <a:r>
              <a:rPr lang="it-IT" dirty="0">
                <a:solidFill>
                  <a:srgbClr val="000000"/>
                </a:solidFill>
                <a:cs typeface="Arial"/>
              </a:rPr>
              <a:t> due to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reduced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thickness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compensanted</a:t>
            </a:r>
            <a:r>
              <a:rPr lang="it-IT" dirty="0">
                <a:solidFill>
                  <a:srgbClr val="000000"/>
                </a:solidFill>
                <a:cs typeface="Arial"/>
              </a:rPr>
              <a:t> by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internal</a:t>
            </a:r>
            <a:r>
              <a:rPr lang="it-IT" dirty="0">
                <a:solidFill>
                  <a:srgbClr val="000000"/>
                </a:solidFill>
                <a:cs typeface="Arial"/>
              </a:rPr>
              <a:t> gain</a:t>
            </a:r>
            <a:endParaRPr dirty="0">
              <a:cs typeface="Arial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47ECA864-253A-4223-9A0E-49782FF481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t="4365" r="8962" b="53661"/>
          <a:stretch/>
        </p:blipFill>
        <p:spPr>
          <a:xfrm>
            <a:off x="6613971" y="3448475"/>
            <a:ext cx="5329396" cy="2270009"/>
          </a:xfrm>
          <a:prstGeom prst="rect">
            <a:avLst/>
          </a:prstGeom>
        </p:spPr>
      </p:pic>
      <p:sp>
        <p:nvSpPr>
          <p:cNvPr id="41" name="TextBox 8">
            <a:extLst>
              <a:ext uri="{FF2B5EF4-FFF2-40B4-BE49-F238E27FC236}">
                <a16:creationId xmlns:a16="http://schemas.microsoft.com/office/drawing/2014/main" id="{BCC2731B-152B-46F8-82D0-CB1278B35E09}"/>
              </a:ext>
            </a:extLst>
          </p:cNvPr>
          <p:cNvSpPr txBox="1"/>
          <p:nvPr/>
        </p:nvSpPr>
        <p:spPr>
          <a:xfrm>
            <a:off x="9000965" y="3579904"/>
            <a:ext cx="279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/>
              <a:t>227 MeV protons</a:t>
            </a:r>
          </a:p>
          <a:p>
            <a:pPr algn="r"/>
            <a:endParaRPr lang="it-IT" dirty="0"/>
          </a:p>
        </p:txBody>
      </p:sp>
      <p:grpSp>
        <p:nvGrpSpPr>
          <p:cNvPr id="42" name="Group 42">
            <a:extLst>
              <a:ext uri="{FF2B5EF4-FFF2-40B4-BE49-F238E27FC236}">
                <a16:creationId xmlns:a16="http://schemas.microsoft.com/office/drawing/2014/main" id="{4DD29ABB-BA4F-4CEE-987A-A4A41E693BFC}"/>
              </a:ext>
            </a:extLst>
          </p:cNvPr>
          <p:cNvGrpSpPr/>
          <p:nvPr/>
        </p:nvGrpSpPr>
        <p:grpSpPr>
          <a:xfrm>
            <a:off x="6860466" y="4546650"/>
            <a:ext cx="4957892" cy="579441"/>
            <a:chOff x="4469342" y="2285007"/>
            <a:chExt cx="7143750" cy="579441"/>
          </a:xfrm>
        </p:grpSpPr>
        <p:sp>
          <p:nvSpPr>
            <p:cNvPr id="45" name="TextBox 6">
              <a:extLst>
                <a:ext uri="{FF2B5EF4-FFF2-40B4-BE49-F238E27FC236}">
                  <a16:creationId xmlns:a16="http://schemas.microsoft.com/office/drawing/2014/main" id="{F130A35A-CB7E-40E8-90AF-6B746196179A}"/>
                </a:ext>
              </a:extLst>
            </p:cNvPr>
            <p:cNvSpPr txBox="1"/>
            <p:nvPr/>
          </p:nvSpPr>
          <p:spPr>
            <a:xfrm>
              <a:off x="7957300" y="2285007"/>
              <a:ext cx="2878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Threshold</a:t>
              </a:r>
            </a:p>
          </p:txBody>
        </p:sp>
        <p:cxnSp>
          <p:nvCxnSpPr>
            <p:cNvPr id="46" name="Straight Connector 5">
              <a:extLst>
                <a:ext uri="{FF2B5EF4-FFF2-40B4-BE49-F238E27FC236}">
                  <a16:creationId xmlns:a16="http://schemas.microsoft.com/office/drawing/2014/main" id="{789C320D-C855-499F-AC2D-8C4058AE9864}"/>
                </a:ext>
              </a:extLst>
            </p:cNvPr>
            <p:cNvCxnSpPr/>
            <p:nvPr/>
          </p:nvCxnSpPr>
          <p:spPr>
            <a:xfrm flipV="1">
              <a:off x="4469342" y="2841588"/>
              <a:ext cx="7143750" cy="22860"/>
            </a:xfrm>
            <a:prstGeom prst="line">
              <a:avLst/>
            </a:prstGeom>
            <a:noFill/>
            <a:ln w="34925" cap="flat" cmpd="sng" algn="ctr">
              <a:solidFill>
                <a:srgbClr val="C00000"/>
              </a:solidFill>
              <a:prstDash val="dash"/>
              <a:miter lim="800000"/>
            </a:ln>
            <a:effectLst/>
          </p:spPr>
        </p:cxnSp>
      </p:grpSp>
      <p:sp>
        <p:nvSpPr>
          <p:cNvPr id="43" name="CasellaDiTesto 52">
            <a:extLst>
              <a:ext uri="{FF2B5EF4-FFF2-40B4-BE49-F238E27FC236}">
                <a16:creationId xmlns:a16="http://schemas.microsoft.com/office/drawing/2014/main" id="{B90512FF-1A25-45FD-A355-9AB84BC68059}"/>
              </a:ext>
            </a:extLst>
          </p:cNvPr>
          <p:cNvSpPr txBox="1"/>
          <p:nvPr/>
        </p:nvSpPr>
        <p:spPr>
          <a:xfrm>
            <a:off x="6529883" y="5694251"/>
            <a:ext cx="54134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/>
              <a:t>time [ns]</a:t>
            </a:r>
          </a:p>
        </p:txBody>
      </p:sp>
      <p:sp>
        <p:nvSpPr>
          <p:cNvPr id="40" name="CasellaDiTesto 45">
            <a:extLst>
              <a:ext uri="{FF2B5EF4-FFF2-40B4-BE49-F238E27FC236}">
                <a16:creationId xmlns:a16="http://schemas.microsoft.com/office/drawing/2014/main" id="{B6F78083-0EAB-47BA-BE23-FC37BFADAB72}"/>
              </a:ext>
            </a:extLst>
          </p:cNvPr>
          <p:cNvSpPr txBox="1"/>
          <p:nvPr/>
        </p:nvSpPr>
        <p:spPr>
          <a:xfrm rot="16200000">
            <a:off x="5181941" y="4571363"/>
            <a:ext cx="26151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Signal</a:t>
            </a:r>
            <a:r>
              <a:rPr lang="it-IT" dirty="0"/>
              <a:t> [ADC </a:t>
            </a:r>
            <a:r>
              <a:rPr lang="it-IT" dirty="0" err="1"/>
              <a:t>counts</a:t>
            </a:r>
            <a:r>
              <a:rPr lang="it-IT" dirty="0"/>
              <a:t>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id="{43E8664C-CA26-EA92-5D49-67F9AC7B03F0}"/>
                  </a:ext>
                </a:extLst>
              </p14:cNvPr>
              <p14:cNvContentPartPr/>
              <p14:nvPr/>
            </p14:nvContentPartPr>
            <p14:xfrm>
              <a:off x="5013857" y="3653662"/>
              <a:ext cx="1016252" cy="1385066"/>
            </p14:xfrm>
          </p:contentPart>
        </mc:Choice>
        <mc:Fallback xmlns=""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43E8664C-CA26-EA92-5D49-67F9AC7B03F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13857" y="3653662"/>
                <a:ext cx="1016252" cy="1385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3F0C2FA0-0183-E78F-5B5C-399E97876677}"/>
                  </a:ext>
                </a:extLst>
              </p14:cNvPr>
              <p14:cNvContentPartPr/>
              <p14:nvPr/>
            </p14:nvContentPartPr>
            <p14:xfrm>
              <a:off x="4947838" y="3861550"/>
              <a:ext cx="899536" cy="96929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3F0C2FA0-0183-E78F-5B5C-399E9787667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47838" y="3861550"/>
                <a:ext cx="899536" cy="969290"/>
              </a:xfrm>
              <a:prstGeom prst="rect">
                <a:avLst/>
              </a:prstGeom>
            </p:spPr>
          </p:pic>
        </mc:Fallback>
      </mc:AlternateContent>
      <p:cxnSp>
        <p:nvCxnSpPr>
          <p:cNvPr id="49" name="Straight Connector 20">
            <a:extLst>
              <a:ext uri="{FF2B5EF4-FFF2-40B4-BE49-F238E27FC236}">
                <a16:creationId xmlns:a16="http://schemas.microsoft.com/office/drawing/2014/main" id="{0D44AD7E-3940-9314-4DB9-716FB6B02180}"/>
              </a:ext>
            </a:extLst>
          </p:cNvPr>
          <p:cNvCxnSpPr>
            <a:cxnSpLocks/>
          </p:cNvCxnSpPr>
          <p:nvPr/>
        </p:nvCxnSpPr>
        <p:spPr>
          <a:xfrm>
            <a:off x="3768994" y="4973700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ttangolo 49">
            <a:extLst>
              <a:ext uri="{FF2B5EF4-FFF2-40B4-BE49-F238E27FC236}">
                <a16:creationId xmlns:a16="http://schemas.microsoft.com/office/drawing/2014/main" id="{44B8CB9C-2D58-FFC4-23F2-2BAC7CE371E9}"/>
              </a:ext>
            </a:extLst>
          </p:cNvPr>
          <p:cNvSpPr/>
          <p:nvPr/>
        </p:nvSpPr>
        <p:spPr>
          <a:xfrm>
            <a:off x="3931656" y="4772238"/>
            <a:ext cx="879807" cy="375537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chemeClr val="tx1"/>
                </a:solidFill>
                <a:latin typeface="Palatino Linotype" panose="02040502050505030304" pitchFamily="18" charset="0"/>
              </a:rPr>
              <a:t>FPGA</a:t>
            </a:r>
            <a:endParaRPr lang="it-IT" sz="15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2E32785-5000-9C05-A3ED-C42ED0C58B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8371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20">
            <a:extLst>
              <a:ext uri="{FF2B5EF4-FFF2-40B4-BE49-F238E27FC236}">
                <a16:creationId xmlns:a16="http://schemas.microsoft.com/office/drawing/2014/main" id="{A9EB412C-F2C2-4863-8F36-935EF4E7B7FC}"/>
              </a:ext>
            </a:extLst>
          </p:cNvPr>
          <p:cNvCxnSpPr>
            <a:cxnSpLocks/>
          </p:cNvCxnSpPr>
          <p:nvPr/>
        </p:nvCxnSpPr>
        <p:spPr>
          <a:xfrm>
            <a:off x="2095210" y="4950403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sp>
        <p:nvSpPr>
          <p:cNvPr id="14" name="CasellaDiTesto 21">
            <a:extLst>
              <a:ext uri="{FF2B5EF4-FFF2-40B4-BE49-F238E27FC236}">
                <a16:creationId xmlns:a16="http://schemas.microsoft.com/office/drawing/2014/main" id="{51058579-C2FD-2224-2FB5-CAE7705B5AAE}"/>
              </a:ext>
            </a:extLst>
          </p:cNvPr>
          <p:cNvSpPr txBox="1"/>
          <p:nvPr/>
        </p:nvSpPr>
        <p:spPr>
          <a:xfrm>
            <a:off x="2403476" y="5801022"/>
            <a:ext cx="26699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30/45𝜇m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page78image49636704">
            <a:extLst>
              <a:ext uri="{FF2B5EF4-FFF2-40B4-BE49-F238E27FC236}">
                <a16:creationId xmlns:a16="http://schemas.microsoft.com/office/drawing/2014/main" id="{6C799AA1-05A3-FD9B-E630-85E07C458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48" y="4132688"/>
            <a:ext cx="1398061" cy="194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29">
            <a:extLst>
              <a:ext uri="{FF2B5EF4-FFF2-40B4-BE49-F238E27FC236}">
                <a16:creationId xmlns:a16="http://schemas.microsoft.com/office/drawing/2014/main" id="{3132B19B-1DD9-9C18-B98C-856637B845C2}"/>
              </a:ext>
            </a:extLst>
          </p:cNvPr>
          <p:cNvSpPr txBox="1"/>
          <p:nvPr/>
        </p:nvSpPr>
        <p:spPr>
          <a:xfrm>
            <a:off x="2449689" y="4164155"/>
            <a:ext cx="1164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2.2 mm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473BCCB-0C34-F42E-D9FC-21F5FDA921FC}"/>
              </a:ext>
            </a:extLst>
          </p:cNvPr>
          <p:cNvCxnSpPr>
            <a:cxnSpLocks/>
          </p:cNvCxnSpPr>
          <p:nvPr/>
        </p:nvCxnSpPr>
        <p:spPr>
          <a:xfrm>
            <a:off x="2029248" y="4346195"/>
            <a:ext cx="420441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75A01AA-77DA-EF22-86E6-AC8EA81A5F17}"/>
              </a:ext>
            </a:extLst>
          </p:cNvPr>
          <p:cNvSpPr txBox="1"/>
          <p:nvPr/>
        </p:nvSpPr>
        <p:spPr>
          <a:xfrm>
            <a:off x="688825" y="3377032"/>
            <a:ext cx="4255707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Ultra-Fast Silicon Detector (UFSD) (LGAD technology)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CEBA0E34-3AB3-67DD-1069-14EB4A143A08}"/>
              </a:ext>
            </a:extLst>
          </p:cNvPr>
          <p:cNvSpPr/>
          <p:nvPr/>
        </p:nvSpPr>
        <p:spPr>
          <a:xfrm>
            <a:off x="865067" y="4158733"/>
            <a:ext cx="1345741" cy="3360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31" name="CasellaDiTesto 21">
            <a:extLst>
              <a:ext uri="{FF2B5EF4-FFF2-40B4-BE49-F238E27FC236}">
                <a16:creationId xmlns:a16="http://schemas.microsoft.com/office/drawing/2014/main" id="{E4B061DD-D480-58C6-5362-C49728C8D9C4}"/>
              </a:ext>
            </a:extLst>
          </p:cNvPr>
          <p:cNvSpPr txBox="1"/>
          <p:nvPr/>
        </p:nvSpPr>
        <p:spPr>
          <a:xfrm>
            <a:off x="4367989" y="3882897"/>
            <a:ext cx="2184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52CCFCDB-76E3-4F91-8BD3-C049F4C4A9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9" b="7132"/>
          <a:stretch/>
        </p:blipFill>
        <p:spPr>
          <a:xfrm>
            <a:off x="776351" y="157059"/>
            <a:ext cx="4762581" cy="3270189"/>
          </a:xfrm>
          <a:prstGeom prst="rect">
            <a:avLst/>
          </a:prstGeom>
        </p:spPr>
      </p:pic>
      <p:sp>
        <p:nvSpPr>
          <p:cNvPr id="33" name="object 15">
            <a:extLst>
              <a:ext uri="{FF2B5EF4-FFF2-40B4-BE49-F238E27FC236}">
                <a16:creationId xmlns:a16="http://schemas.microsoft.com/office/drawing/2014/main" id="{FB625E15-B7E7-4D3C-91EA-C554E9400BB4}"/>
              </a:ext>
            </a:extLst>
          </p:cNvPr>
          <p:cNvSpPr txBox="1"/>
          <p:nvPr/>
        </p:nvSpPr>
        <p:spPr>
          <a:xfrm>
            <a:off x="5888101" y="390510"/>
            <a:ext cx="6199322" cy="2639184"/>
          </a:xfrm>
          <a:prstGeom prst="rect">
            <a:avLst/>
          </a:prstGeom>
          <a:solidFill>
            <a:srgbClr val="EFB22E"/>
          </a:solidFill>
        </p:spPr>
        <p:txBody>
          <a:bodyPr vert="horz" wrap="square" lIns="0" tIns="127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</a:pPr>
            <a:endParaRPr lang="it-IT" sz="1000" spc="-5" dirty="0">
              <a:cs typeface="Arial"/>
            </a:endParaRPr>
          </a:p>
          <a:p>
            <a:pPr marL="323850" indent="-285750">
              <a:lnSpc>
                <a:spcPct val="100000"/>
              </a:lnSpc>
              <a:spcBef>
                <a:spcPts val="1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spc="-5" dirty="0" err="1">
                <a:cs typeface="Arial"/>
              </a:rPr>
              <a:t>Thin</a:t>
            </a:r>
            <a:r>
              <a:rPr lang="it-IT" spc="-5" dirty="0">
                <a:cs typeface="Arial"/>
              </a:rPr>
              <a:t> </a:t>
            </a:r>
            <a:r>
              <a:rPr lang="it-IT" dirty="0"/>
              <a:t>p</a:t>
            </a:r>
            <a:r>
              <a:rPr lang="it-IT" baseline="31400" dirty="0"/>
              <a:t>+</a:t>
            </a:r>
            <a:r>
              <a:rPr lang="it-IT" dirty="0"/>
              <a:t> </a:t>
            </a:r>
            <a:r>
              <a:rPr lang="it-IT" spc="-5" dirty="0">
                <a:cs typeface="Arial"/>
              </a:rPr>
              <a:t>gain </a:t>
            </a:r>
            <a:r>
              <a:rPr lang="it-IT" spc="-5" dirty="0" err="1">
                <a:cs typeface="Arial"/>
              </a:rPr>
              <a:t>layer</a:t>
            </a:r>
            <a:r>
              <a:rPr lang="it-IT" spc="-5" dirty="0">
                <a:cs typeface="Arial"/>
              </a:rPr>
              <a:t> </a:t>
            </a:r>
            <a:r>
              <a:rPr lang="it-IT" spc="-5" dirty="0" err="1">
                <a:cs typeface="Arial"/>
              </a:rPr>
              <a:t>implanted</a:t>
            </a:r>
            <a:r>
              <a:rPr lang="it-IT" spc="-5" dirty="0">
                <a:cs typeface="Arial"/>
              </a:rPr>
              <a:t> under the </a:t>
            </a:r>
            <a:r>
              <a:rPr lang="it-IT" dirty="0"/>
              <a:t>n</a:t>
            </a:r>
            <a:r>
              <a:rPr lang="it-IT" baseline="31400" dirty="0"/>
              <a:t>++</a:t>
            </a:r>
            <a:r>
              <a:rPr lang="it-IT" spc="-5" dirty="0">
                <a:cs typeface="Arial"/>
              </a:rPr>
              <a:t> </a:t>
            </a:r>
            <a:r>
              <a:rPr lang="it-IT" spc="-5" dirty="0" err="1">
                <a:cs typeface="Arial"/>
              </a:rPr>
              <a:t>cathode</a:t>
            </a:r>
            <a:endParaRPr lang="it-IT" spc="-5" dirty="0"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</a:pPr>
            <a:r>
              <a:rPr lang="it-IT" dirty="0">
                <a:solidFill>
                  <a:srgbClr val="000000"/>
                </a:solidFill>
                <a:cs typeface="Arial"/>
              </a:rPr>
              <a:t>     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Controlled</a:t>
            </a:r>
            <a:r>
              <a:rPr lang="it-IT" dirty="0">
                <a:solidFill>
                  <a:srgbClr val="000000"/>
                </a:solidFill>
                <a:cs typeface="Arial"/>
              </a:rPr>
              <a:t> low gain (</a:t>
            </a:r>
            <a:r>
              <a:rPr lang="it-IT" sz="1800" dirty="0">
                <a:solidFill>
                  <a:srgbClr val="000000"/>
                </a:solidFill>
              </a:rPr>
              <a:t>~</a:t>
            </a:r>
            <a:r>
              <a:rPr lang="it-IT" dirty="0">
                <a:solidFill>
                  <a:srgbClr val="000000"/>
                </a:solidFill>
                <a:cs typeface="Arial"/>
              </a:rPr>
              <a:t> 10-30)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</a:pPr>
            <a:r>
              <a:rPr lang="it-IT" dirty="0">
                <a:solidFill>
                  <a:srgbClr val="000000"/>
                </a:solidFill>
                <a:cs typeface="Arial"/>
              </a:rPr>
              <a:t>      Gain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increases</a:t>
            </a:r>
            <a:r>
              <a:rPr lang="it-IT" dirty="0">
                <a:solidFill>
                  <a:srgbClr val="000000"/>
                </a:solidFill>
                <a:cs typeface="Arial"/>
              </a:rPr>
              <a:t> with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bias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voltage</a:t>
            </a:r>
            <a:endParaRPr lang="it-IT" dirty="0">
              <a:solidFill>
                <a:srgbClr val="000000"/>
              </a:solidFill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</a:pPr>
            <a:r>
              <a:rPr lang="it-IT" dirty="0">
                <a:solidFill>
                  <a:srgbClr val="000000"/>
                </a:solidFill>
                <a:cs typeface="Arial"/>
              </a:rPr>
              <a:t>      High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Signal</a:t>
            </a:r>
            <a:r>
              <a:rPr lang="it-IT" dirty="0">
                <a:solidFill>
                  <a:srgbClr val="000000"/>
                </a:solidFill>
                <a:cs typeface="Arial"/>
              </a:rPr>
              <a:t>/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Noise</a:t>
            </a:r>
            <a:r>
              <a:rPr lang="it-IT" dirty="0">
                <a:solidFill>
                  <a:srgbClr val="000000"/>
                </a:solidFill>
                <a:cs typeface="Arial"/>
              </a:rPr>
              <a:t> ratio</a:t>
            </a:r>
          </a:p>
          <a:p>
            <a:pPr marL="323850" indent="-28575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it-IT" sz="1000" dirty="0">
              <a:solidFill>
                <a:srgbClr val="000000"/>
              </a:solidFill>
              <a:cs typeface="Arial"/>
            </a:endParaRPr>
          </a:p>
          <a:p>
            <a:pPr marL="323850" indent="-285750">
              <a:lnSpc>
                <a:spcPct val="100000"/>
              </a:lnSpc>
              <a:spcBef>
                <a:spcPts val="1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cs typeface="Arial"/>
              </a:rPr>
              <a:t>Small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thickness</a:t>
            </a:r>
            <a:r>
              <a:rPr lang="it-IT" dirty="0">
                <a:solidFill>
                  <a:srgbClr val="000000"/>
                </a:solidFill>
                <a:cs typeface="Arial"/>
              </a:rPr>
              <a:t> of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active</a:t>
            </a:r>
            <a:r>
              <a:rPr lang="it-IT" dirty="0">
                <a:solidFill>
                  <a:srgbClr val="000000"/>
                </a:solidFill>
                <a:cs typeface="Arial"/>
              </a:rPr>
              <a:t> volume 50 µm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  <a:buClr>
                <a:srgbClr val="002060"/>
              </a:buClr>
            </a:pPr>
            <a:r>
              <a:rPr lang="it-IT" dirty="0">
                <a:solidFill>
                  <a:srgbClr val="000000"/>
                </a:solidFill>
                <a:cs typeface="Arial"/>
              </a:rPr>
              <a:t>    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Reduced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beam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perturbation</a:t>
            </a:r>
            <a:r>
              <a:rPr lang="it-IT" dirty="0">
                <a:solidFill>
                  <a:srgbClr val="000000"/>
                </a:solidFill>
                <a:cs typeface="Arial"/>
              </a:rPr>
              <a:t>,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signal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steepness</a:t>
            </a:r>
            <a:endParaRPr lang="it-IT" dirty="0">
              <a:solidFill>
                <a:srgbClr val="000000"/>
              </a:solidFill>
              <a:cs typeface="Arial"/>
            </a:endParaRPr>
          </a:p>
          <a:p>
            <a:pPr marL="324000" indent="-28440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</a:pPr>
            <a:r>
              <a:rPr lang="it-IT" dirty="0">
                <a:solidFill>
                  <a:srgbClr val="000000"/>
                </a:solidFill>
                <a:cs typeface="Arial"/>
              </a:rPr>
              <a:t>     Loss of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signal</a:t>
            </a:r>
            <a:r>
              <a:rPr lang="it-IT" dirty="0">
                <a:solidFill>
                  <a:srgbClr val="000000"/>
                </a:solidFill>
                <a:cs typeface="Arial"/>
              </a:rPr>
              <a:t> due to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reduced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thickness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compensanted</a:t>
            </a:r>
            <a:r>
              <a:rPr lang="it-IT" dirty="0">
                <a:solidFill>
                  <a:srgbClr val="000000"/>
                </a:solidFill>
                <a:cs typeface="Arial"/>
              </a:rPr>
              <a:t> by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internal</a:t>
            </a:r>
            <a:r>
              <a:rPr lang="it-IT" dirty="0">
                <a:solidFill>
                  <a:srgbClr val="000000"/>
                </a:solidFill>
                <a:cs typeface="Arial"/>
              </a:rPr>
              <a:t> gain</a:t>
            </a:r>
            <a:endParaRPr dirty="0">
              <a:cs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98CDA8B6-9431-53A2-7B2A-D8A8C054A6D2}"/>
                  </a:ext>
                </a:extLst>
              </p14:cNvPr>
              <p14:cNvContentPartPr/>
              <p14:nvPr/>
            </p14:nvContentPartPr>
            <p14:xfrm>
              <a:off x="5013857" y="3653662"/>
              <a:ext cx="1016252" cy="1385066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98CDA8B6-9431-53A2-7B2A-D8A8C054A6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13857" y="3653662"/>
                <a:ext cx="1016252" cy="1385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EE050AF4-02F0-AE47-4D47-108AFADC5E4A}"/>
                  </a:ext>
                </a:extLst>
              </p14:cNvPr>
              <p14:cNvContentPartPr/>
              <p14:nvPr/>
            </p14:nvContentPartPr>
            <p14:xfrm>
              <a:off x="4947838" y="3861550"/>
              <a:ext cx="899536" cy="96929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EE050AF4-02F0-AE47-4D47-108AFADC5E4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47838" y="3861550"/>
                <a:ext cx="899536" cy="96929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12">
            <a:extLst>
              <a:ext uri="{FF2B5EF4-FFF2-40B4-BE49-F238E27FC236}">
                <a16:creationId xmlns:a16="http://schemas.microsoft.com/office/drawing/2014/main" id="{18288678-2538-5988-DE04-652792FCC4D5}"/>
              </a:ext>
            </a:extLst>
          </p:cNvPr>
          <p:cNvSpPr txBox="1"/>
          <p:nvPr/>
        </p:nvSpPr>
        <p:spPr>
          <a:xfrm>
            <a:off x="6754687" y="3877255"/>
            <a:ext cx="4755102" cy="1631216"/>
          </a:xfrm>
          <a:prstGeom prst="rect">
            <a:avLst/>
          </a:prstGeom>
          <a:solidFill>
            <a:schemeClr val="bg1"/>
          </a:solidFill>
          <a:ln w="22225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it-IT" sz="2000" b="1" dirty="0"/>
              <a:t>Short signal duration (&lt; 2 ns)                                            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→</a:t>
            </a:r>
            <a:r>
              <a:rPr lang="it-IT" sz="2000" dirty="0"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FF0000"/>
                </a:solidFill>
              </a:rPr>
              <a:t>particle counting</a:t>
            </a:r>
            <a:r>
              <a:rPr lang="it-IT" sz="2000" dirty="0"/>
              <a:t> </a:t>
            </a:r>
          </a:p>
          <a:p>
            <a:pPr algn="ctr"/>
            <a:r>
              <a:rPr lang="it-IT" sz="2000" b="1" dirty="0"/>
              <a:t>Excellent time resolution</a:t>
            </a:r>
            <a:r>
              <a:rPr lang="it-IT" sz="2000" dirty="0"/>
              <a:t> </a:t>
            </a:r>
            <a:r>
              <a:rPr lang="it-IT" sz="2000" b="1" dirty="0"/>
              <a:t>(tens of ps)</a:t>
            </a:r>
            <a:r>
              <a:rPr lang="it-IT" sz="2000" dirty="0"/>
              <a:t> </a:t>
            </a:r>
          </a:p>
          <a:p>
            <a:pPr algn="ctr"/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→</a:t>
            </a:r>
            <a:r>
              <a:rPr lang="it-IT" sz="2000" dirty="0"/>
              <a:t> beam </a:t>
            </a:r>
            <a:r>
              <a:rPr lang="it-IT" sz="2000" b="1" dirty="0">
                <a:solidFill>
                  <a:srgbClr val="FF0000"/>
                </a:solidFill>
              </a:rPr>
              <a:t>energy </a:t>
            </a:r>
            <a:r>
              <a:rPr lang="it-IT" sz="2000" b="1" dirty="0" err="1">
                <a:solidFill>
                  <a:srgbClr val="FF0000"/>
                </a:solidFill>
              </a:rPr>
              <a:t>measurement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/>
              <a:t>from time-of-</a:t>
            </a:r>
            <a:r>
              <a:rPr lang="it-IT" sz="2000" b="1" dirty="0" err="1"/>
              <a:t>flight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5240C743-EF20-09D7-EA18-6B0F69A66709}"/>
              </a:ext>
            </a:extLst>
          </p:cNvPr>
          <p:cNvSpPr/>
          <p:nvPr/>
        </p:nvSpPr>
        <p:spPr>
          <a:xfrm>
            <a:off x="2522235" y="4761220"/>
            <a:ext cx="1261834" cy="411643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500" dirty="0">
                <a:solidFill>
                  <a:schemeClr val="tx1"/>
                </a:solidFill>
                <a:latin typeface="Palatino Linotype" panose="02040502050505030304" pitchFamily="18" charset="0"/>
              </a:rPr>
              <a:t>Abacus chip </a:t>
            </a:r>
          </a:p>
        </p:txBody>
      </p:sp>
      <p:cxnSp>
        <p:nvCxnSpPr>
          <p:cNvPr id="44" name="Straight Connector 20">
            <a:extLst>
              <a:ext uri="{FF2B5EF4-FFF2-40B4-BE49-F238E27FC236}">
                <a16:creationId xmlns:a16="http://schemas.microsoft.com/office/drawing/2014/main" id="{2573284A-82E7-F982-2EE7-E496E0535D1E}"/>
              </a:ext>
            </a:extLst>
          </p:cNvPr>
          <p:cNvCxnSpPr>
            <a:cxnSpLocks/>
          </p:cNvCxnSpPr>
          <p:nvPr/>
        </p:nvCxnSpPr>
        <p:spPr>
          <a:xfrm>
            <a:off x="2201803" y="5532415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ttangolo 46">
            <a:extLst>
              <a:ext uri="{FF2B5EF4-FFF2-40B4-BE49-F238E27FC236}">
                <a16:creationId xmlns:a16="http://schemas.microsoft.com/office/drawing/2014/main" id="{8E86D2C4-D773-BE84-3C59-3204177B4582}"/>
              </a:ext>
            </a:extLst>
          </p:cNvPr>
          <p:cNvSpPr/>
          <p:nvPr/>
        </p:nvSpPr>
        <p:spPr>
          <a:xfrm>
            <a:off x="2524063" y="5353488"/>
            <a:ext cx="1398061" cy="411644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D</a:t>
            </a:r>
            <a:r>
              <a:rPr lang="it-IT" sz="16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igitizer</a:t>
            </a:r>
            <a:endParaRPr lang="it-IT" sz="15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48" name="Straight Connector 20">
            <a:extLst>
              <a:ext uri="{FF2B5EF4-FFF2-40B4-BE49-F238E27FC236}">
                <a16:creationId xmlns:a16="http://schemas.microsoft.com/office/drawing/2014/main" id="{9D8B102A-0F13-A299-14E8-CFEA0E4223AB}"/>
              </a:ext>
            </a:extLst>
          </p:cNvPr>
          <p:cNvCxnSpPr>
            <a:cxnSpLocks/>
          </p:cNvCxnSpPr>
          <p:nvPr/>
        </p:nvCxnSpPr>
        <p:spPr>
          <a:xfrm>
            <a:off x="3768994" y="4973700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108CDEB0-E7AC-C80A-4BF2-30D7EF9EF103}"/>
              </a:ext>
            </a:extLst>
          </p:cNvPr>
          <p:cNvSpPr/>
          <p:nvPr/>
        </p:nvSpPr>
        <p:spPr>
          <a:xfrm>
            <a:off x="3931656" y="4772238"/>
            <a:ext cx="879807" cy="375537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chemeClr val="tx1"/>
                </a:solidFill>
                <a:latin typeface="Palatino Linotype" panose="02040502050505030304" pitchFamily="18" charset="0"/>
              </a:rPr>
              <a:t>FPGA</a:t>
            </a:r>
            <a:endParaRPr lang="it-IT" sz="15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529C61B-BA15-8FF2-0B91-37EBB00D0A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0025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20">
            <a:extLst>
              <a:ext uri="{FF2B5EF4-FFF2-40B4-BE49-F238E27FC236}">
                <a16:creationId xmlns:a16="http://schemas.microsoft.com/office/drawing/2014/main" id="{A9EB412C-F2C2-4863-8F36-935EF4E7B7FC}"/>
              </a:ext>
            </a:extLst>
          </p:cNvPr>
          <p:cNvCxnSpPr>
            <a:cxnSpLocks/>
          </p:cNvCxnSpPr>
          <p:nvPr/>
        </p:nvCxnSpPr>
        <p:spPr>
          <a:xfrm>
            <a:off x="2095210" y="4950403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sp>
        <p:nvSpPr>
          <p:cNvPr id="14" name="CasellaDiTesto 21">
            <a:extLst>
              <a:ext uri="{FF2B5EF4-FFF2-40B4-BE49-F238E27FC236}">
                <a16:creationId xmlns:a16="http://schemas.microsoft.com/office/drawing/2014/main" id="{51058579-C2FD-2224-2FB5-CAE7705B5AAE}"/>
              </a:ext>
            </a:extLst>
          </p:cNvPr>
          <p:cNvSpPr txBox="1"/>
          <p:nvPr/>
        </p:nvSpPr>
        <p:spPr>
          <a:xfrm>
            <a:off x="2403476" y="5801022"/>
            <a:ext cx="26699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30/45𝜇m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page78image49636704">
            <a:extLst>
              <a:ext uri="{FF2B5EF4-FFF2-40B4-BE49-F238E27FC236}">
                <a16:creationId xmlns:a16="http://schemas.microsoft.com/office/drawing/2014/main" id="{6C799AA1-05A3-FD9B-E630-85E07C458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48" y="4132688"/>
            <a:ext cx="1398061" cy="194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29">
            <a:extLst>
              <a:ext uri="{FF2B5EF4-FFF2-40B4-BE49-F238E27FC236}">
                <a16:creationId xmlns:a16="http://schemas.microsoft.com/office/drawing/2014/main" id="{3132B19B-1DD9-9C18-B98C-856637B845C2}"/>
              </a:ext>
            </a:extLst>
          </p:cNvPr>
          <p:cNvSpPr txBox="1"/>
          <p:nvPr/>
        </p:nvSpPr>
        <p:spPr>
          <a:xfrm>
            <a:off x="2449689" y="4164155"/>
            <a:ext cx="1164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2.2 mm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473BCCB-0C34-F42E-D9FC-21F5FDA921FC}"/>
              </a:ext>
            </a:extLst>
          </p:cNvPr>
          <p:cNvCxnSpPr>
            <a:cxnSpLocks/>
          </p:cNvCxnSpPr>
          <p:nvPr/>
        </p:nvCxnSpPr>
        <p:spPr>
          <a:xfrm>
            <a:off x="2029248" y="4346195"/>
            <a:ext cx="420441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75A01AA-77DA-EF22-86E6-AC8EA81A5F17}"/>
              </a:ext>
            </a:extLst>
          </p:cNvPr>
          <p:cNvSpPr txBox="1"/>
          <p:nvPr/>
        </p:nvSpPr>
        <p:spPr>
          <a:xfrm>
            <a:off x="688825" y="3377032"/>
            <a:ext cx="4255707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Ultra-Fast Silicon Detector (UFSD) (LGAD technology)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CEBA0E34-3AB3-67DD-1069-14EB4A143A08}"/>
              </a:ext>
            </a:extLst>
          </p:cNvPr>
          <p:cNvSpPr/>
          <p:nvPr/>
        </p:nvSpPr>
        <p:spPr>
          <a:xfrm>
            <a:off x="865067" y="4158733"/>
            <a:ext cx="1345741" cy="3360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31" name="CasellaDiTesto 21">
            <a:extLst>
              <a:ext uri="{FF2B5EF4-FFF2-40B4-BE49-F238E27FC236}">
                <a16:creationId xmlns:a16="http://schemas.microsoft.com/office/drawing/2014/main" id="{E4B061DD-D480-58C6-5362-C49728C8D9C4}"/>
              </a:ext>
            </a:extLst>
          </p:cNvPr>
          <p:cNvSpPr txBox="1"/>
          <p:nvPr/>
        </p:nvSpPr>
        <p:spPr>
          <a:xfrm>
            <a:off x="4367989" y="3882897"/>
            <a:ext cx="2184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52CCFCDB-76E3-4F91-8BD3-C049F4C4A9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9" b="7132"/>
          <a:stretch/>
        </p:blipFill>
        <p:spPr>
          <a:xfrm>
            <a:off x="776351" y="157059"/>
            <a:ext cx="4762581" cy="3270189"/>
          </a:xfrm>
          <a:prstGeom prst="rect">
            <a:avLst/>
          </a:prstGeom>
        </p:spPr>
      </p:pic>
      <p:sp>
        <p:nvSpPr>
          <p:cNvPr id="33" name="object 15">
            <a:extLst>
              <a:ext uri="{FF2B5EF4-FFF2-40B4-BE49-F238E27FC236}">
                <a16:creationId xmlns:a16="http://schemas.microsoft.com/office/drawing/2014/main" id="{FB625E15-B7E7-4D3C-91EA-C554E9400BB4}"/>
              </a:ext>
            </a:extLst>
          </p:cNvPr>
          <p:cNvSpPr txBox="1"/>
          <p:nvPr/>
        </p:nvSpPr>
        <p:spPr>
          <a:xfrm>
            <a:off x="5888101" y="390510"/>
            <a:ext cx="6199322" cy="2639184"/>
          </a:xfrm>
          <a:prstGeom prst="rect">
            <a:avLst/>
          </a:prstGeom>
          <a:solidFill>
            <a:srgbClr val="EFB22E"/>
          </a:solidFill>
        </p:spPr>
        <p:txBody>
          <a:bodyPr vert="horz" wrap="square" lIns="0" tIns="127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</a:pPr>
            <a:endParaRPr lang="it-IT" sz="1000" spc="-5" dirty="0">
              <a:cs typeface="Arial"/>
            </a:endParaRPr>
          </a:p>
          <a:p>
            <a:pPr marL="323850" indent="-285750">
              <a:lnSpc>
                <a:spcPct val="100000"/>
              </a:lnSpc>
              <a:spcBef>
                <a:spcPts val="1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spc="-5" dirty="0" err="1">
                <a:cs typeface="Arial"/>
              </a:rPr>
              <a:t>Thin</a:t>
            </a:r>
            <a:r>
              <a:rPr lang="it-IT" spc="-5" dirty="0">
                <a:cs typeface="Arial"/>
              </a:rPr>
              <a:t> </a:t>
            </a:r>
            <a:r>
              <a:rPr lang="it-IT" dirty="0"/>
              <a:t>p</a:t>
            </a:r>
            <a:r>
              <a:rPr lang="it-IT" baseline="31400" dirty="0"/>
              <a:t>+</a:t>
            </a:r>
            <a:r>
              <a:rPr lang="it-IT" dirty="0"/>
              <a:t> </a:t>
            </a:r>
            <a:r>
              <a:rPr lang="it-IT" spc="-5" dirty="0">
                <a:cs typeface="Arial"/>
              </a:rPr>
              <a:t>gain </a:t>
            </a:r>
            <a:r>
              <a:rPr lang="it-IT" spc="-5" dirty="0" err="1">
                <a:cs typeface="Arial"/>
              </a:rPr>
              <a:t>layer</a:t>
            </a:r>
            <a:r>
              <a:rPr lang="it-IT" spc="-5" dirty="0">
                <a:cs typeface="Arial"/>
              </a:rPr>
              <a:t> </a:t>
            </a:r>
            <a:r>
              <a:rPr lang="it-IT" spc="-5" dirty="0" err="1">
                <a:cs typeface="Arial"/>
              </a:rPr>
              <a:t>implanted</a:t>
            </a:r>
            <a:r>
              <a:rPr lang="it-IT" spc="-5" dirty="0">
                <a:cs typeface="Arial"/>
              </a:rPr>
              <a:t> under the </a:t>
            </a:r>
            <a:r>
              <a:rPr lang="it-IT" dirty="0"/>
              <a:t>n</a:t>
            </a:r>
            <a:r>
              <a:rPr lang="it-IT" baseline="31400" dirty="0"/>
              <a:t>++</a:t>
            </a:r>
            <a:r>
              <a:rPr lang="it-IT" spc="-5" dirty="0">
                <a:cs typeface="Arial"/>
              </a:rPr>
              <a:t> </a:t>
            </a:r>
            <a:r>
              <a:rPr lang="it-IT" spc="-5" dirty="0" err="1">
                <a:cs typeface="Arial"/>
              </a:rPr>
              <a:t>cathode</a:t>
            </a:r>
            <a:endParaRPr lang="it-IT" spc="-5" dirty="0"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</a:pPr>
            <a:r>
              <a:rPr lang="it-IT" dirty="0">
                <a:solidFill>
                  <a:srgbClr val="000000"/>
                </a:solidFill>
                <a:cs typeface="Arial"/>
              </a:rPr>
              <a:t>     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Controlled</a:t>
            </a:r>
            <a:r>
              <a:rPr lang="it-IT" dirty="0">
                <a:solidFill>
                  <a:srgbClr val="000000"/>
                </a:solidFill>
                <a:cs typeface="Arial"/>
              </a:rPr>
              <a:t> low gain (</a:t>
            </a:r>
            <a:r>
              <a:rPr lang="it-IT" sz="1800" dirty="0">
                <a:solidFill>
                  <a:srgbClr val="000000"/>
                </a:solidFill>
              </a:rPr>
              <a:t>~</a:t>
            </a:r>
            <a:r>
              <a:rPr lang="it-IT" dirty="0">
                <a:solidFill>
                  <a:srgbClr val="000000"/>
                </a:solidFill>
                <a:cs typeface="Arial"/>
              </a:rPr>
              <a:t> 10-30)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</a:pPr>
            <a:r>
              <a:rPr lang="it-IT" dirty="0">
                <a:solidFill>
                  <a:srgbClr val="000000"/>
                </a:solidFill>
                <a:cs typeface="Arial"/>
              </a:rPr>
              <a:t>      Gain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increases</a:t>
            </a:r>
            <a:r>
              <a:rPr lang="it-IT" dirty="0">
                <a:solidFill>
                  <a:srgbClr val="000000"/>
                </a:solidFill>
                <a:cs typeface="Arial"/>
              </a:rPr>
              <a:t> with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bias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voltage</a:t>
            </a:r>
            <a:endParaRPr lang="it-IT" dirty="0">
              <a:solidFill>
                <a:srgbClr val="000000"/>
              </a:solidFill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</a:pPr>
            <a:r>
              <a:rPr lang="it-IT" dirty="0">
                <a:solidFill>
                  <a:srgbClr val="000000"/>
                </a:solidFill>
                <a:cs typeface="Arial"/>
              </a:rPr>
              <a:t>      High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Signal</a:t>
            </a:r>
            <a:r>
              <a:rPr lang="it-IT" dirty="0">
                <a:solidFill>
                  <a:srgbClr val="000000"/>
                </a:solidFill>
                <a:cs typeface="Arial"/>
              </a:rPr>
              <a:t>/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Noise</a:t>
            </a:r>
            <a:r>
              <a:rPr lang="it-IT" dirty="0">
                <a:solidFill>
                  <a:srgbClr val="000000"/>
                </a:solidFill>
                <a:cs typeface="Arial"/>
              </a:rPr>
              <a:t> ratio</a:t>
            </a:r>
          </a:p>
          <a:p>
            <a:pPr marL="323850" indent="-28575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it-IT" sz="1000" dirty="0">
              <a:solidFill>
                <a:srgbClr val="000000"/>
              </a:solidFill>
              <a:cs typeface="Arial"/>
            </a:endParaRPr>
          </a:p>
          <a:p>
            <a:pPr marL="323850" indent="-285750">
              <a:lnSpc>
                <a:spcPct val="100000"/>
              </a:lnSpc>
              <a:spcBef>
                <a:spcPts val="1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cs typeface="Arial"/>
              </a:rPr>
              <a:t>Small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thickness</a:t>
            </a:r>
            <a:r>
              <a:rPr lang="it-IT" dirty="0">
                <a:solidFill>
                  <a:srgbClr val="000000"/>
                </a:solidFill>
                <a:cs typeface="Arial"/>
              </a:rPr>
              <a:t> of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active</a:t>
            </a:r>
            <a:r>
              <a:rPr lang="it-IT" dirty="0">
                <a:solidFill>
                  <a:srgbClr val="000000"/>
                </a:solidFill>
                <a:cs typeface="Arial"/>
              </a:rPr>
              <a:t> volume 50 µm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  <a:buClr>
                <a:srgbClr val="002060"/>
              </a:buClr>
            </a:pPr>
            <a:r>
              <a:rPr lang="it-IT" dirty="0">
                <a:solidFill>
                  <a:srgbClr val="000000"/>
                </a:solidFill>
                <a:cs typeface="Arial"/>
              </a:rPr>
              <a:t>    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Reduced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beam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perturbation</a:t>
            </a:r>
            <a:r>
              <a:rPr lang="it-IT" dirty="0">
                <a:solidFill>
                  <a:srgbClr val="000000"/>
                </a:solidFill>
                <a:cs typeface="Arial"/>
              </a:rPr>
              <a:t>,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signal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steepness</a:t>
            </a:r>
            <a:endParaRPr lang="it-IT" dirty="0">
              <a:solidFill>
                <a:srgbClr val="000000"/>
              </a:solidFill>
              <a:cs typeface="Arial"/>
            </a:endParaRPr>
          </a:p>
          <a:p>
            <a:pPr marL="324000" indent="-28440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</a:pPr>
            <a:r>
              <a:rPr lang="it-IT" dirty="0">
                <a:solidFill>
                  <a:srgbClr val="000000"/>
                </a:solidFill>
                <a:cs typeface="Arial"/>
              </a:rPr>
              <a:t>     Loss of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signal</a:t>
            </a:r>
            <a:r>
              <a:rPr lang="it-IT" dirty="0">
                <a:solidFill>
                  <a:srgbClr val="000000"/>
                </a:solidFill>
                <a:cs typeface="Arial"/>
              </a:rPr>
              <a:t> due to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reduced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thickness</a:t>
            </a:r>
            <a:r>
              <a:rPr lang="it-IT" dirty="0">
                <a:solidFill>
                  <a:srgbClr val="000000"/>
                </a:solidFill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compensanted</a:t>
            </a:r>
            <a:r>
              <a:rPr lang="it-IT" dirty="0">
                <a:solidFill>
                  <a:srgbClr val="000000"/>
                </a:solidFill>
                <a:cs typeface="Arial"/>
              </a:rPr>
              <a:t> by </a:t>
            </a:r>
            <a:r>
              <a:rPr lang="it-IT" dirty="0" err="1">
                <a:solidFill>
                  <a:srgbClr val="000000"/>
                </a:solidFill>
                <a:cs typeface="Arial"/>
              </a:rPr>
              <a:t>internal</a:t>
            </a:r>
            <a:r>
              <a:rPr lang="it-IT" dirty="0">
                <a:solidFill>
                  <a:srgbClr val="000000"/>
                </a:solidFill>
                <a:cs typeface="Arial"/>
              </a:rPr>
              <a:t> gain</a:t>
            </a:r>
            <a:endParaRPr dirty="0">
              <a:cs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98CDA8B6-9431-53A2-7B2A-D8A8C054A6D2}"/>
                  </a:ext>
                </a:extLst>
              </p14:cNvPr>
              <p14:cNvContentPartPr/>
              <p14:nvPr/>
            </p14:nvContentPartPr>
            <p14:xfrm>
              <a:off x="5013857" y="3653662"/>
              <a:ext cx="1016252" cy="1385066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98CDA8B6-9431-53A2-7B2A-D8A8C054A6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13857" y="3653662"/>
                <a:ext cx="1016252" cy="1385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EE050AF4-02F0-AE47-4D47-108AFADC5E4A}"/>
                  </a:ext>
                </a:extLst>
              </p14:cNvPr>
              <p14:cNvContentPartPr/>
              <p14:nvPr/>
            </p14:nvContentPartPr>
            <p14:xfrm>
              <a:off x="4947838" y="3861550"/>
              <a:ext cx="899536" cy="96929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EE050AF4-02F0-AE47-4D47-108AFADC5E4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47838" y="3861550"/>
                <a:ext cx="899536" cy="96929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Rettangolo 37">
            <a:extLst>
              <a:ext uri="{FF2B5EF4-FFF2-40B4-BE49-F238E27FC236}">
                <a16:creationId xmlns:a16="http://schemas.microsoft.com/office/drawing/2014/main" id="{5240C743-EF20-09D7-EA18-6B0F69A66709}"/>
              </a:ext>
            </a:extLst>
          </p:cNvPr>
          <p:cNvSpPr/>
          <p:nvPr/>
        </p:nvSpPr>
        <p:spPr>
          <a:xfrm>
            <a:off x="2522235" y="4761220"/>
            <a:ext cx="1261834" cy="411643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500" dirty="0">
                <a:solidFill>
                  <a:schemeClr val="tx1"/>
                </a:solidFill>
                <a:latin typeface="Palatino Linotype" panose="02040502050505030304" pitchFamily="18" charset="0"/>
              </a:rPr>
              <a:t>Abacus chip </a:t>
            </a:r>
          </a:p>
        </p:txBody>
      </p:sp>
      <p:cxnSp>
        <p:nvCxnSpPr>
          <p:cNvPr id="44" name="Straight Connector 20">
            <a:extLst>
              <a:ext uri="{FF2B5EF4-FFF2-40B4-BE49-F238E27FC236}">
                <a16:creationId xmlns:a16="http://schemas.microsoft.com/office/drawing/2014/main" id="{2573284A-82E7-F982-2EE7-E496E0535D1E}"/>
              </a:ext>
            </a:extLst>
          </p:cNvPr>
          <p:cNvCxnSpPr>
            <a:cxnSpLocks/>
          </p:cNvCxnSpPr>
          <p:nvPr/>
        </p:nvCxnSpPr>
        <p:spPr>
          <a:xfrm>
            <a:off x="2201803" y="5532415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ttangolo 46">
            <a:extLst>
              <a:ext uri="{FF2B5EF4-FFF2-40B4-BE49-F238E27FC236}">
                <a16:creationId xmlns:a16="http://schemas.microsoft.com/office/drawing/2014/main" id="{8E86D2C4-D773-BE84-3C59-3204177B4582}"/>
              </a:ext>
            </a:extLst>
          </p:cNvPr>
          <p:cNvSpPr/>
          <p:nvPr/>
        </p:nvSpPr>
        <p:spPr>
          <a:xfrm>
            <a:off x="2524063" y="5353488"/>
            <a:ext cx="1398061" cy="411644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D</a:t>
            </a:r>
            <a:r>
              <a:rPr lang="it-IT" sz="16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igitizer</a:t>
            </a:r>
            <a:endParaRPr lang="it-IT" sz="15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48" name="Straight Connector 20">
            <a:extLst>
              <a:ext uri="{FF2B5EF4-FFF2-40B4-BE49-F238E27FC236}">
                <a16:creationId xmlns:a16="http://schemas.microsoft.com/office/drawing/2014/main" id="{9D8B102A-0F13-A299-14E8-CFEA0E4223AB}"/>
              </a:ext>
            </a:extLst>
          </p:cNvPr>
          <p:cNvCxnSpPr>
            <a:cxnSpLocks/>
          </p:cNvCxnSpPr>
          <p:nvPr/>
        </p:nvCxnSpPr>
        <p:spPr>
          <a:xfrm>
            <a:off x="2678464" y="5349187"/>
            <a:ext cx="4125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108CDEB0-E7AC-C80A-4BF2-30D7EF9EF103}"/>
              </a:ext>
            </a:extLst>
          </p:cNvPr>
          <p:cNvSpPr/>
          <p:nvPr/>
        </p:nvSpPr>
        <p:spPr>
          <a:xfrm>
            <a:off x="2841126" y="5147725"/>
            <a:ext cx="879807" cy="375537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chemeClr val="tx1"/>
                </a:solidFill>
                <a:latin typeface="Palatino Linotype" panose="02040502050505030304" pitchFamily="18" charset="0"/>
              </a:rPr>
              <a:t>FPGA</a:t>
            </a:r>
            <a:endParaRPr lang="it-IT" sz="15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EC9C0AF-7DE9-C31C-44D5-94F96A3AA425}"/>
              </a:ext>
            </a:extLst>
          </p:cNvPr>
          <p:cNvGrpSpPr/>
          <p:nvPr/>
        </p:nvGrpSpPr>
        <p:grpSpPr>
          <a:xfrm>
            <a:off x="2274518" y="3938898"/>
            <a:ext cx="1445704" cy="1629677"/>
            <a:chOff x="6104389" y="2301478"/>
            <a:chExt cx="1445704" cy="1629677"/>
          </a:xfrm>
        </p:grpSpPr>
        <p:pic>
          <p:nvPicPr>
            <p:cNvPr id="4" name="Picture 2" descr="Racial Justice Resources - Puzzle Pieces That Fit Together Clipart  (#1960458) - PinClipart">
              <a:extLst>
                <a:ext uri="{FF2B5EF4-FFF2-40B4-BE49-F238E27FC236}">
                  <a16:creationId xmlns:a16="http://schemas.microsoft.com/office/drawing/2014/main" id="{023560B5-7FC7-C86E-F499-182B41EFE5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57" b="90652" l="4773" r="94432">
                          <a14:foregroundMark x1="16818" y1="24348" x2="19318" y2="14783"/>
                          <a14:foregroundMark x1="8068" y1="7391" x2="30227" y2="13478"/>
                          <a14:foregroundMark x1="30227" y1="13478" x2="14091" y2="29348"/>
                          <a14:foregroundMark x1="14091" y1="29348" x2="30341" y2="35761"/>
                          <a14:foregroundMark x1="30341" y1="35761" x2="35455" y2="36087"/>
                          <a14:foregroundMark x1="5795" y1="7065" x2="12273" y2="35109"/>
                          <a14:foregroundMark x1="12273" y1="35109" x2="29432" y2="35326"/>
                          <a14:foregroundMark x1="29432" y1="35326" x2="38068" y2="30761"/>
                          <a14:foregroundMark x1="19659" y1="7717" x2="37727" y2="10543"/>
                          <a14:foregroundMark x1="37727" y1="10543" x2="30682" y2="15978"/>
                          <a14:foregroundMark x1="23523" y1="42174" x2="23295" y2="45870"/>
                          <a14:foregroundMark x1="12273" y1="60109" x2="13864" y2="82174"/>
                          <a14:foregroundMark x1="13864" y1="82174" x2="31932" y2="71630"/>
                          <a14:foregroundMark x1="31932" y1="71630" x2="33295" y2="58913"/>
                          <a14:foregroundMark x1="49659" y1="73696" x2="4886" y2="74565"/>
                          <a14:foregroundMark x1="8068" y1="86630" x2="32841" y2="84891"/>
                          <a14:foregroundMark x1="32841" y1="84891" x2="36818" y2="77717"/>
                          <a14:foregroundMark x1="61932" y1="87609" x2="85909" y2="87174"/>
                          <a14:foregroundMark x1="85909" y1="87174" x2="91250" y2="67826"/>
                          <a14:foregroundMark x1="91250" y1="67826" x2="66023" y2="59239"/>
                          <a14:foregroundMark x1="66023" y1="59239" x2="73523" y2="75652"/>
                          <a14:foregroundMark x1="73523" y1="75652" x2="62955" y2="88587"/>
                          <a14:foregroundMark x1="62955" y1="88587" x2="62955" y2="88804"/>
                          <a14:foregroundMark x1="94545" y1="80217" x2="94545" y2="80217"/>
                          <a14:foregroundMark x1="24205" y1="90652" x2="24205" y2="90652"/>
                          <a14:foregroundMark x1="24205" y1="90652" x2="24205" y2="90652"/>
                          <a14:foregroundMark x1="63523" y1="36304" x2="68182" y2="10761"/>
                          <a14:foregroundMark x1="68182" y1="10761" x2="86477" y2="9674"/>
                          <a14:foregroundMark x1="86477" y1="9674" x2="94091" y2="31630"/>
                          <a14:foregroundMark x1="94091" y1="31630" x2="81250" y2="19783"/>
                          <a14:foregroundMark x1="81250" y1="19783" x2="68750" y2="33043"/>
                          <a14:foregroundMark x1="68750" y1="33043" x2="55000" y2="21304"/>
                          <a14:foregroundMark x1="55000" y1="21304" x2="51023" y2="20326"/>
                          <a14:backgroundMark x1="50341" y1="36304" x2="52614" y2="585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2" r="53334" b="47215"/>
            <a:stretch/>
          </p:blipFill>
          <p:spPr bwMode="auto">
            <a:xfrm>
              <a:off x="6172045" y="2301478"/>
              <a:ext cx="1378048" cy="1629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4E7F9865-F61D-6720-77C9-F845F8DDBF70}"/>
                </a:ext>
              </a:extLst>
            </p:cNvPr>
            <p:cNvSpPr txBox="1"/>
            <p:nvPr/>
          </p:nvSpPr>
          <p:spPr>
            <a:xfrm>
              <a:off x="6120899" y="2479692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single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A3763E4-7C06-AADB-0C81-2447EB6185F5}"/>
                </a:ext>
              </a:extLst>
            </p:cNvPr>
            <p:cNvSpPr txBox="1"/>
            <p:nvPr/>
          </p:nvSpPr>
          <p:spPr>
            <a:xfrm>
              <a:off x="6104389" y="2815242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particle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0FBADA52-78D6-C882-A366-DAD2FA5394B4}"/>
                </a:ext>
              </a:extLst>
            </p:cNvPr>
            <p:cNvSpPr txBox="1"/>
            <p:nvPr/>
          </p:nvSpPr>
          <p:spPr>
            <a:xfrm>
              <a:off x="6244089" y="3124261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counting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ECBBAD7D-C63B-EFE8-36E9-F43818D1C823}"/>
              </a:ext>
            </a:extLst>
          </p:cNvPr>
          <p:cNvGrpSpPr/>
          <p:nvPr/>
        </p:nvGrpSpPr>
        <p:grpSpPr>
          <a:xfrm>
            <a:off x="2343578" y="5036703"/>
            <a:ext cx="1589031" cy="1266825"/>
            <a:chOff x="1615523" y="4647858"/>
            <a:chExt cx="1589031" cy="1266825"/>
          </a:xfrm>
        </p:grpSpPr>
        <p:pic>
          <p:nvPicPr>
            <p:cNvPr id="21" name="Picture 2" descr="Racial Justice Resources - Puzzle Pieces That Fit Together Clipart  (#1960458) - PinClipart">
              <a:extLst>
                <a:ext uri="{FF2B5EF4-FFF2-40B4-BE49-F238E27FC236}">
                  <a16:creationId xmlns:a16="http://schemas.microsoft.com/office/drawing/2014/main" id="{3BFF9BF4-E438-716D-84B7-5F8ADBFDC8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57" b="90652" l="4773" r="94432">
                          <a14:foregroundMark x1="16818" y1="24348" x2="19318" y2="14783"/>
                          <a14:foregroundMark x1="8068" y1="7391" x2="30227" y2="13478"/>
                          <a14:foregroundMark x1="30227" y1="13478" x2="14091" y2="29348"/>
                          <a14:foregroundMark x1="14091" y1="29348" x2="30341" y2="35761"/>
                          <a14:foregroundMark x1="30341" y1="35761" x2="35455" y2="36087"/>
                          <a14:foregroundMark x1="5795" y1="7065" x2="12273" y2="35109"/>
                          <a14:foregroundMark x1="12273" y1="35109" x2="29432" y2="35326"/>
                          <a14:foregroundMark x1="29432" y1="35326" x2="38068" y2="30761"/>
                          <a14:foregroundMark x1="19659" y1="7717" x2="37727" y2="10543"/>
                          <a14:foregroundMark x1="37727" y1="10543" x2="30682" y2="15978"/>
                          <a14:foregroundMark x1="23523" y1="42174" x2="23295" y2="45870"/>
                          <a14:foregroundMark x1="12273" y1="60109" x2="13864" y2="82174"/>
                          <a14:foregroundMark x1="13864" y1="82174" x2="31932" y2="71630"/>
                          <a14:foregroundMark x1="31932" y1="71630" x2="33295" y2="58913"/>
                          <a14:foregroundMark x1="49659" y1="73696" x2="4886" y2="74565"/>
                          <a14:foregroundMark x1="8068" y1="86630" x2="32841" y2="84891"/>
                          <a14:foregroundMark x1="32841" y1="84891" x2="36818" y2="77717"/>
                          <a14:foregroundMark x1="61932" y1="87609" x2="85909" y2="87174"/>
                          <a14:foregroundMark x1="85909" y1="87174" x2="91250" y2="67826"/>
                          <a14:foregroundMark x1="91250" y1="67826" x2="66023" y2="59239"/>
                          <a14:foregroundMark x1="66023" y1="59239" x2="73523" y2="75652"/>
                          <a14:foregroundMark x1="73523" y1="75652" x2="62955" y2="88587"/>
                          <a14:foregroundMark x1="62955" y1="88587" x2="62955" y2="88804"/>
                          <a14:foregroundMark x1="94545" y1="80217" x2="94545" y2="80217"/>
                          <a14:foregroundMark x1="24205" y1="90652" x2="24205" y2="90652"/>
                          <a14:foregroundMark x1="24205" y1="90652" x2="24205" y2="90652"/>
                          <a14:foregroundMark x1="63523" y1="36304" x2="68182" y2="10761"/>
                          <a14:foregroundMark x1="68182" y1="10761" x2="86477" y2="9674"/>
                          <a14:foregroundMark x1="86477" y1="9674" x2="94091" y2="31630"/>
                          <a14:foregroundMark x1="94091" y1="31630" x2="81250" y2="19783"/>
                          <a14:foregroundMark x1="81250" y1="19783" x2="68750" y2="33043"/>
                          <a14:foregroundMark x1="68750" y1="33043" x2="55000" y2="21304"/>
                          <a14:foregroundMark x1="55000" y1="21304" x2="51023" y2="20326"/>
                          <a14:backgroundMark x1="50341" y1="36304" x2="52614" y2="585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09" r="46188" b="6257"/>
            <a:stretch/>
          </p:blipFill>
          <p:spPr bwMode="auto">
            <a:xfrm>
              <a:off x="1615523" y="4647858"/>
              <a:ext cx="1589031" cy="126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04471CC0-6239-F1E2-BCAD-3B8023BB3F8D}"/>
                </a:ext>
              </a:extLst>
            </p:cNvPr>
            <p:cNvSpPr txBox="1"/>
            <p:nvPr/>
          </p:nvSpPr>
          <p:spPr>
            <a:xfrm>
              <a:off x="1690140" y="5260776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time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3FF2E7AE-01F4-1E86-BDA3-6CB23BE47750}"/>
                </a:ext>
              </a:extLst>
            </p:cNvPr>
            <p:cNvSpPr txBox="1"/>
            <p:nvPr/>
          </p:nvSpPr>
          <p:spPr>
            <a:xfrm>
              <a:off x="1663625" y="5449253"/>
              <a:ext cx="1425229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resolution</a:t>
              </a:r>
              <a:endParaRPr lang="it-IT" sz="1700" dirty="0"/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E1ED9335-31FA-0FCE-7670-1B44E144EAB0}"/>
                </a:ext>
              </a:extLst>
            </p:cNvPr>
            <p:cNvSpPr txBox="1"/>
            <p:nvPr/>
          </p:nvSpPr>
          <p:spPr>
            <a:xfrm>
              <a:off x="1709759" y="5049064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excellent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79D8BB-53D0-6441-82A5-30BB6AC6B395}"/>
              </a:ext>
            </a:extLst>
          </p:cNvPr>
          <p:cNvSpPr txBox="1"/>
          <p:nvPr/>
        </p:nvSpPr>
        <p:spPr>
          <a:xfrm>
            <a:off x="6754687" y="3877255"/>
            <a:ext cx="4755102" cy="1631216"/>
          </a:xfrm>
          <a:prstGeom prst="rect">
            <a:avLst/>
          </a:prstGeom>
          <a:solidFill>
            <a:schemeClr val="bg1"/>
          </a:solidFill>
          <a:ln w="22225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it-IT" sz="2000" b="1" dirty="0"/>
              <a:t>Short signal duration (&lt; 2 ns)                                            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→</a:t>
            </a:r>
            <a:r>
              <a:rPr lang="it-IT" sz="2000" dirty="0"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FF0000"/>
                </a:solidFill>
              </a:rPr>
              <a:t>particle counting</a:t>
            </a:r>
            <a:r>
              <a:rPr lang="it-IT" sz="2000" dirty="0"/>
              <a:t> </a:t>
            </a:r>
          </a:p>
          <a:p>
            <a:pPr algn="ctr"/>
            <a:r>
              <a:rPr lang="it-IT" sz="2000" b="1" dirty="0"/>
              <a:t>Excellent time resolution</a:t>
            </a:r>
            <a:r>
              <a:rPr lang="it-IT" sz="2000" dirty="0"/>
              <a:t> </a:t>
            </a:r>
            <a:r>
              <a:rPr lang="it-IT" sz="2000" b="1" dirty="0"/>
              <a:t>(tens of ps)</a:t>
            </a:r>
            <a:r>
              <a:rPr lang="it-IT" sz="2000" dirty="0"/>
              <a:t> </a:t>
            </a:r>
          </a:p>
          <a:p>
            <a:pPr algn="ctr"/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→</a:t>
            </a:r>
            <a:r>
              <a:rPr lang="it-IT" sz="2000" dirty="0"/>
              <a:t> beam </a:t>
            </a:r>
            <a:r>
              <a:rPr lang="it-IT" sz="2000" b="1" dirty="0">
                <a:solidFill>
                  <a:srgbClr val="FF0000"/>
                </a:solidFill>
              </a:rPr>
              <a:t>energy </a:t>
            </a:r>
            <a:r>
              <a:rPr lang="it-IT" sz="2000" b="1" dirty="0" err="1">
                <a:solidFill>
                  <a:srgbClr val="FF0000"/>
                </a:solidFill>
              </a:rPr>
              <a:t>measurement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/>
              <a:t>from time-of-</a:t>
            </a:r>
            <a:r>
              <a:rPr lang="it-IT" sz="2000" b="1" dirty="0" err="1"/>
              <a:t>flight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B3CE823-AF14-EBA8-19CE-0EA1E71C7D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694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D08513F-50CE-868B-4880-2A556A4A1149}"/>
              </a:ext>
            </a:extLst>
          </p:cNvPr>
          <p:cNvSpPr txBox="1"/>
          <p:nvPr/>
        </p:nvSpPr>
        <p:spPr>
          <a:xfrm>
            <a:off x="161449" y="73326"/>
            <a:ext cx="1155475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>
                  <a:outerShdw blurRad="50800" dist="50800" dir="5400000" algn="ctr" rotWithShape="0">
                    <a:srgbClr val="4C4F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role of beam monitors…and online range verification in PT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FFE8137-A910-EF19-0420-F32F8E5BF011}"/>
              </a:ext>
            </a:extLst>
          </p:cNvPr>
          <p:cNvSpPr txBox="1"/>
          <p:nvPr/>
        </p:nvSpPr>
        <p:spPr>
          <a:xfrm>
            <a:off x="5632383" y="4125529"/>
            <a:ext cx="3196350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Annihilation photons from positron emitters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prompt photons from nuclear de-excitation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secondary charged fragments</a:t>
            </a:r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DA2A9C6B-ECB8-856D-DA34-EE579FB5E24B}"/>
              </a:ext>
            </a:extLst>
          </p:cNvPr>
          <p:cNvSpPr/>
          <p:nvPr/>
        </p:nvSpPr>
        <p:spPr>
          <a:xfrm>
            <a:off x="6899535" y="104131"/>
            <a:ext cx="3064202" cy="553044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" name="Google Shape;283;p54">
            <a:extLst>
              <a:ext uri="{FF2B5EF4-FFF2-40B4-BE49-F238E27FC236}">
                <a16:creationId xmlns:a16="http://schemas.microsoft.com/office/drawing/2014/main" id="{89039A5A-A096-2C49-41C8-B232FCCD5641}"/>
              </a:ext>
            </a:extLst>
          </p:cNvPr>
          <p:cNvGrpSpPr/>
          <p:nvPr/>
        </p:nvGrpSpPr>
        <p:grpSpPr>
          <a:xfrm>
            <a:off x="7270384" y="804494"/>
            <a:ext cx="3886200" cy="3006063"/>
            <a:chOff x="4669221" y="1620787"/>
            <a:chExt cx="3960899" cy="2919750"/>
          </a:xfrm>
        </p:grpSpPr>
        <p:pic>
          <p:nvPicPr>
            <p:cNvPr id="28" name="Google Shape;284;p54">
              <a:extLst>
                <a:ext uri="{FF2B5EF4-FFF2-40B4-BE49-F238E27FC236}">
                  <a16:creationId xmlns:a16="http://schemas.microsoft.com/office/drawing/2014/main" id="{73B082C8-8024-337E-99A2-A4259DC870B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69221" y="1620787"/>
              <a:ext cx="3960899" cy="29197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" name="Google Shape;285;p54">
              <a:extLst>
                <a:ext uri="{FF2B5EF4-FFF2-40B4-BE49-F238E27FC236}">
                  <a16:creationId xmlns:a16="http://schemas.microsoft.com/office/drawing/2014/main" id="{15AC6F1E-7B2A-6969-28E2-2EBB8130B5CE}"/>
                </a:ext>
              </a:extLst>
            </p:cNvPr>
            <p:cNvGrpSpPr/>
            <p:nvPr/>
          </p:nvGrpSpPr>
          <p:grpSpPr>
            <a:xfrm>
              <a:off x="5206904" y="2265194"/>
              <a:ext cx="2944527" cy="1894932"/>
              <a:chOff x="5206904" y="2265194"/>
              <a:chExt cx="2857654" cy="1894932"/>
            </a:xfrm>
          </p:grpSpPr>
          <p:sp>
            <p:nvSpPr>
              <p:cNvPr id="30" name="Google Shape;286;p54">
                <a:extLst>
                  <a:ext uri="{FF2B5EF4-FFF2-40B4-BE49-F238E27FC236}">
                    <a16:creationId xmlns:a16="http://schemas.microsoft.com/office/drawing/2014/main" id="{D2519744-54F4-BA13-0752-E2A8BA2DCBAE}"/>
                  </a:ext>
                </a:extLst>
              </p:cNvPr>
              <p:cNvSpPr/>
              <p:nvPr/>
            </p:nvSpPr>
            <p:spPr>
              <a:xfrm>
                <a:off x="5206904" y="2265194"/>
                <a:ext cx="2213810" cy="729060"/>
              </a:xfrm>
              <a:custGeom>
                <a:avLst/>
                <a:gdLst/>
                <a:ahLst/>
                <a:cxnLst/>
                <a:rect l="l" t="t" r="r" b="b"/>
                <a:pathLst>
                  <a:path w="92425" h="27779" extrusionOk="0">
                    <a:moveTo>
                      <a:pt x="0" y="27158"/>
                    </a:moveTo>
                    <a:cubicBezTo>
                      <a:pt x="4526" y="27231"/>
                      <a:pt x="16937" y="27961"/>
                      <a:pt x="27158" y="27596"/>
                    </a:cubicBezTo>
                    <a:cubicBezTo>
                      <a:pt x="37379" y="27231"/>
                      <a:pt x="53659" y="25844"/>
                      <a:pt x="61325" y="24968"/>
                    </a:cubicBezTo>
                    <a:cubicBezTo>
                      <a:pt x="68991" y="24092"/>
                      <a:pt x="69283" y="23800"/>
                      <a:pt x="73152" y="22340"/>
                    </a:cubicBezTo>
                    <a:cubicBezTo>
                      <a:pt x="77021" y="20880"/>
                      <a:pt x="81548" y="18689"/>
                      <a:pt x="84541" y="16207"/>
                    </a:cubicBezTo>
                    <a:cubicBezTo>
                      <a:pt x="87534" y="13725"/>
                      <a:pt x="89797" y="10147"/>
                      <a:pt x="91111" y="7446"/>
                    </a:cubicBezTo>
                    <a:cubicBezTo>
                      <a:pt x="92425" y="4745"/>
                      <a:pt x="92206" y="1241"/>
                      <a:pt x="92425" y="0"/>
                    </a:cubicBez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87;p54">
                <a:extLst>
                  <a:ext uri="{FF2B5EF4-FFF2-40B4-BE49-F238E27FC236}">
                    <a16:creationId xmlns:a16="http://schemas.microsoft.com/office/drawing/2014/main" id="{250A9EDF-594B-E0B2-D073-EEAA48CA93C1}"/>
                  </a:ext>
                </a:extLst>
              </p:cNvPr>
              <p:cNvSpPr/>
              <p:nvPr/>
            </p:nvSpPr>
            <p:spPr>
              <a:xfrm>
                <a:off x="7973429" y="2265194"/>
                <a:ext cx="91129" cy="1894932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74028" extrusionOk="0">
                    <a:moveTo>
                      <a:pt x="0" y="0"/>
                    </a:moveTo>
                    <a:cubicBezTo>
                      <a:pt x="219" y="9564"/>
                      <a:pt x="657" y="45044"/>
                      <a:pt x="1314" y="57382"/>
                    </a:cubicBezTo>
                    <a:cubicBezTo>
                      <a:pt x="1971" y="69720"/>
                      <a:pt x="3504" y="71254"/>
                      <a:pt x="3942" y="74028"/>
                    </a:cubicBez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88;p54">
                <a:extLst>
                  <a:ext uri="{FF2B5EF4-FFF2-40B4-BE49-F238E27FC236}">
                    <a16:creationId xmlns:a16="http://schemas.microsoft.com/office/drawing/2014/main" id="{07BB7B87-6B08-DFAD-8391-BE42AE67B116}"/>
                  </a:ext>
                </a:extLst>
              </p:cNvPr>
              <p:cNvSpPr/>
              <p:nvPr/>
            </p:nvSpPr>
            <p:spPr>
              <a:xfrm>
                <a:off x="7413129" y="2271519"/>
                <a:ext cx="561906" cy="204800"/>
              </a:xfrm>
              <a:custGeom>
                <a:avLst/>
                <a:gdLst/>
                <a:ahLst/>
                <a:cxnLst/>
                <a:rect l="l" t="t" r="r" b="b"/>
                <a:pathLst>
                  <a:path w="22289" h="8192" extrusionOk="0">
                    <a:moveTo>
                      <a:pt x="0" y="4763"/>
                    </a:moveTo>
                    <a:lnTo>
                      <a:pt x="0" y="572"/>
                    </a:lnTo>
                    <a:lnTo>
                      <a:pt x="22289" y="0"/>
                    </a:lnTo>
                    <a:lnTo>
                      <a:pt x="22289" y="8192"/>
                    </a:ln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33" name="Google Shape;292;p54">
            <a:extLst>
              <a:ext uri="{FF2B5EF4-FFF2-40B4-BE49-F238E27FC236}">
                <a16:creationId xmlns:a16="http://schemas.microsoft.com/office/drawing/2014/main" id="{3F344EAB-70CF-0E29-685E-C977E1D9F892}"/>
              </a:ext>
            </a:extLst>
          </p:cNvPr>
          <p:cNvSpPr/>
          <p:nvPr/>
        </p:nvSpPr>
        <p:spPr>
          <a:xfrm rot="16200000">
            <a:off x="9348800" y="2570443"/>
            <a:ext cx="3886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Zhu X, Fakhri GE. </a:t>
            </a:r>
            <a:r>
              <a:rPr lang="en-US" sz="800" b="0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Theranostics</a:t>
            </a:r>
            <a:r>
              <a:rPr lang="en-US" sz="8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2013;3(10):731-740</a:t>
            </a:r>
            <a:r>
              <a:rPr lang="en-US" sz="12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Picture 4" descr="Logo&#10;&#10;Description automatically generated">
            <a:extLst>
              <a:ext uri="{FF2B5EF4-FFF2-40B4-BE49-F238E27FC236}">
                <a16:creationId xmlns:a16="http://schemas.microsoft.com/office/drawing/2014/main" id="{C22C60D1-11FD-1E7E-F454-D90BAEC27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306" y="1830850"/>
            <a:ext cx="1938894" cy="690995"/>
          </a:xfrm>
          <a:prstGeom prst="rect">
            <a:avLst/>
          </a:prstGeom>
        </p:spPr>
      </p:pic>
      <p:grpSp>
        <p:nvGrpSpPr>
          <p:cNvPr id="71" name="Gruppo 70">
            <a:extLst>
              <a:ext uri="{FF2B5EF4-FFF2-40B4-BE49-F238E27FC236}">
                <a16:creationId xmlns:a16="http://schemas.microsoft.com/office/drawing/2014/main" id="{83F63D64-FEE2-83B7-56A4-A8A144DFD69B}"/>
              </a:ext>
            </a:extLst>
          </p:cNvPr>
          <p:cNvGrpSpPr/>
          <p:nvPr/>
        </p:nvGrpSpPr>
        <p:grpSpPr>
          <a:xfrm>
            <a:off x="8101613" y="3817069"/>
            <a:ext cx="4165555" cy="2885222"/>
            <a:chOff x="8113720" y="3822910"/>
            <a:chExt cx="4165555" cy="2885222"/>
          </a:xfrm>
        </p:grpSpPr>
        <p:grpSp>
          <p:nvGrpSpPr>
            <p:cNvPr id="52" name="Google Shape;329;p57">
              <a:extLst>
                <a:ext uri="{FF2B5EF4-FFF2-40B4-BE49-F238E27FC236}">
                  <a16:creationId xmlns:a16="http://schemas.microsoft.com/office/drawing/2014/main" id="{DCAAA61C-BBB2-BD58-E692-EF1FA68EF954}"/>
                </a:ext>
              </a:extLst>
            </p:cNvPr>
            <p:cNvGrpSpPr/>
            <p:nvPr/>
          </p:nvGrpSpPr>
          <p:grpSpPr>
            <a:xfrm rot="-5400846" flipH="1">
              <a:off x="9456808" y="4160256"/>
              <a:ext cx="1461972" cy="2346532"/>
              <a:chOff x="3188275" y="1496100"/>
              <a:chExt cx="2310626" cy="3377248"/>
            </a:xfrm>
          </p:grpSpPr>
          <p:grpSp>
            <p:nvGrpSpPr>
              <p:cNvPr id="64" name="Google Shape;330;p57">
                <a:extLst>
                  <a:ext uri="{FF2B5EF4-FFF2-40B4-BE49-F238E27FC236}">
                    <a16:creationId xmlns:a16="http://schemas.microsoft.com/office/drawing/2014/main" id="{FBB47093-612F-2051-B9DD-EFAD8CA473C7}"/>
                  </a:ext>
                </a:extLst>
              </p:cNvPr>
              <p:cNvGrpSpPr/>
              <p:nvPr/>
            </p:nvGrpSpPr>
            <p:grpSpPr>
              <a:xfrm>
                <a:off x="3188275" y="1496100"/>
                <a:ext cx="2310626" cy="3358198"/>
                <a:chOff x="3188275" y="1496100"/>
                <a:chExt cx="2310626" cy="3358198"/>
              </a:xfrm>
            </p:grpSpPr>
            <p:sp>
              <p:nvSpPr>
                <p:cNvPr id="66" name="Google Shape;331;p57">
                  <a:extLst>
                    <a:ext uri="{FF2B5EF4-FFF2-40B4-BE49-F238E27FC236}">
                      <a16:creationId xmlns:a16="http://schemas.microsoft.com/office/drawing/2014/main" id="{DE2124EE-F089-E1AC-662C-D72C48E9584F}"/>
                    </a:ext>
                  </a:extLst>
                </p:cNvPr>
                <p:cNvSpPr/>
                <p:nvPr/>
              </p:nvSpPr>
              <p:spPr>
                <a:xfrm>
                  <a:off x="3290700" y="1763573"/>
                  <a:ext cx="2208200" cy="309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28" h="123629" extrusionOk="0">
                      <a:moveTo>
                        <a:pt x="88303" y="122156"/>
                      </a:moveTo>
                      <a:cubicBezTo>
                        <a:pt x="88764" y="118874"/>
                        <a:pt x="82705" y="109027"/>
                        <a:pt x="79610" y="102462"/>
                      </a:cubicBezTo>
                      <a:cubicBezTo>
                        <a:pt x="76515" y="95898"/>
                        <a:pt x="71378" y="87982"/>
                        <a:pt x="69732" y="82769"/>
                      </a:cubicBezTo>
                      <a:cubicBezTo>
                        <a:pt x="68086" y="77556"/>
                        <a:pt x="67954" y="75819"/>
                        <a:pt x="69732" y="71185"/>
                      </a:cubicBezTo>
                      <a:cubicBezTo>
                        <a:pt x="71510" y="66551"/>
                        <a:pt x="77667" y="61985"/>
                        <a:pt x="80400" y="54967"/>
                      </a:cubicBezTo>
                      <a:cubicBezTo>
                        <a:pt x="83134" y="47949"/>
                        <a:pt x="86384" y="36439"/>
                        <a:pt x="86133" y="29076"/>
                      </a:cubicBezTo>
                      <a:cubicBezTo>
                        <a:pt x="85882" y="21713"/>
                        <a:pt x="83974" y="15424"/>
                        <a:pt x="78894" y="10788"/>
                      </a:cubicBezTo>
                      <a:cubicBezTo>
                        <a:pt x="73814" y="6153"/>
                        <a:pt x="62511" y="2851"/>
                        <a:pt x="55653" y="1263"/>
                      </a:cubicBezTo>
                      <a:cubicBezTo>
                        <a:pt x="48795" y="-324"/>
                        <a:pt x="43207" y="-515"/>
                        <a:pt x="37746" y="1263"/>
                      </a:cubicBezTo>
                      <a:cubicBezTo>
                        <a:pt x="32285" y="3041"/>
                        <a:pt x="26380" y="8947"/>
                        <a:pt x="22887" y="11931"/>
                      </a:cubicBezTo>
                      <a:cubicBezTo>
                        <a:pt x="19395" y="14916"/>
                        <a:pt x="18252" y="17075"/>
                        <a:pt x="16791" y="19170"/>
                      </a:cubicBezTo>
                      <a:cubicBezTo>
                        <a:pt x="15331" y="21266"/>
                        <a:pt x="16156" y="22726"/>
                        <a:pt x="14124" y="24504"/>
                      </a:cubicBezTo>
                      <a:cubicBezTo>
                        <a:pt x="12092" y="26282"/>
                        <a:pt x="6949" y="27743"/>
                        <a:pt x="4599" y="29838"/>
                      </a:cubicBezTo>
                      <a:cubicBezTo>
                        <a:pt x="2250" y="31934"/>
                        <a:pt x="-290" y="34664"/>
                        <a:pt x="27" y="37077"/>
                      </a:cubicBezTo>
                      <a:cubicBezTo>
                        <a:pt x="345" y="39490"/>
                        <a:pt x="5679" y="41903"/>
                        <a:pt x="6504" y="44316"/>
                      </a:cubicBezTo>
                      <a:cubicBezTo>
                        <a:pt x="7330" y="46729"/>
                        <a:pt x="5111" y="49458"/>
                        <a:pt x="4980" y="51555"/>
                      </a:cubicBezTo>
                      <a:cubicBezTo>
                        <a:pt x="4849" y="53652"/>
                        <a:pt x="5847" y="55310"/>
                        <a:pt x="5720" y="56897"/>
                      </a:cubicBezTo>
                      <a:cubicBezTo>
                        <a:pt x="5593" y="58485"/>
                        <a:pt x="4877" y="59471"/>
                        <a:pt x="4218" y="61080"/>
                      </a:cubicBezTo>
                      <a:cubicBezTo>
                        <a:pt x="3559" y="62689"/>
                        <a:pt x="1913" y="64352"/>
                        <a:pt x="1768" y="66551"/>
                      </a:cubicBezTo>
                      <a:cubicBezTo>
                        <a:pt x="1623" y="68750"/>
                        <a:pt x="1373" y="72022"/>
                        <a:pt x="3349" y="74274"/>
                      </a:cubicBezTo>
                      <a:cubicBezTo>
                        <a:pt x="5325" y="76527"/>
                        <a:pt x="10874" y="78265"/>
                        <a:pt x="13622" y="80066"/>
                      </a:cubicBezTo>
                      <a:cubicBezTo>
                        <a:pt x="16370" y="81868"/>
                        <a:pt x="18358" y="82786"/>
                        <a:pt x="19839" y="85083"/>
                      </a:cubicBezTo>
                      <a:cubicBezTo>
                        <a:pt x="21320" y="87380"/>
                        <a:pt x="21764" y="91336"/>
                        <a:pt x="22506" y="93846"/>
                      </a:cubicBezTo>
                      <a:cubicBezTo>
                        <a:pt x="23248" y="96357"/>
                        <a:pt x="23994" y="96715"/>
                        <a:pt x="24291" y="100146"/>
                      </a:cubicBezTo>
                      <a:cubicBezTo>
                        <a:pt x="24589" y="103577"/>
                        <a:pt x="25015" y="110829"/>
                        <a:pt x="24291" y="114433"/>
                      </a:cubicBezTo>
                      <a:cubicBezTo>
                        <a:pt x="23567" y="118037"/>
                        <a:pt x="11186" y="120483"/>
                        <a:pt x="19945" y="121770"/>
                      </a:cubicBezTo>
                      <a:cubicBezTo>
                        <a:pt x="28704" y="123057"/>
                        <a:pt x="65451" y="122092"/>
                        <a:pt x="76844" y="122156"/>
                      </a:cubicBezTo>
                      <a:cubicBezTo>
                        <a:pt x="88237" y="122220"/>
                        <a:pt x="87842" y="125438"/>
                        <a:pt x="88303" y="122156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w="3810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pic>
              <p:nvPicPr>
                <p:cNvPr id="67" name="Google Shape;332;p57">
                  <a:extLst>
                    <a:ext uri="{FF2B5EF4-FFF2-40B4-BE49-F238E27FC236}">
                      <a16:creationId xmlns:a16="http://schemas.microsoft.com/office/drawing/2014/main" id="{D670AEED-A6F1-BF15-6CAE-5871EEA4B73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0714" b="64426" l="41401" r="83419">
                              <a14:foregroundMark x1="41401" y1="51706" x2="41401" y2="51706"/>
                              <a14:foregroundMark x1="70443" y1="63289" x2="51905" y2="61117"/>
                              <a14:foregroundMark x1="51905" y1="61117" x2="43254" y2="62668"/>
                              <a14:foregroundMark x1="83007" y1="47983" x2="78785" y2="62668"/>
                              <a14:foregroundMark x1="78785" y1="62668" x2="78270" y2="62668"/>
                              <a14:foregroundMark x1="81462" y1="43640" x2="81771" y2="47363"/>
                              <a14:foregroundMark x1="83934" y1="52017" x2="83934" y2="52017"/>
                              <a14:foregroundMark x1="58702" y1="36194" x2="49846" y2="44571"/>
                              <a14:foregroundMark x1="55613" y1="63289" x2="44181" y2="60393"/>
                              <a14:foregroundMark x1="58702" y1="63806" x2="50875" y2="61841"/>
                              <a14:foregroundMark x1="49228" y1="62461" x2="49228" y2="62461"/>
                              <a14:foregroundMark x1="49228" y1="62461" x2="48610" y2="64426"/>
                              <a14:foregroundMark x1="48610" y1="64426" x2="48610" y2="64426"/>
                              <a14:foregroundMark x1="48610" y1="64426" x2="48610" y2="64426"/>
                              <a14:foregroundMark x1="45829" y1="63909" x2="45829" y2="63909"/>
                              <a14:foregroundMark x1="43563" y1="63289" x2="45829" y2="6328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7669" t="27064" r="13937" b="35593"/>
                <a:stretch/>
              </p:blipFill>
              <p:spPr>
                <a:xfrm>
                  <a:off x="3188275" y="1496100"/>
                  <a:ext cx="2310626" cy="17754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5" name="Google Shape;333;p57">
                <a:extLst>
                  <a:ext uri="{FF2B5EF4-FFF2-40B4-BE49-F238E27FC236}">
                    <a16:creationId xmlns:a16="http://schemas.microsoft.com/office/drawing/2014/main" id="{BB7D18A1-6358-6DBA-CA03-CA572AF81188}"/>
                  </a:ext>
                </a:extLst>
              </p:cNvPr>
              <p:cNvSpPr/>
              <p:nvPr/>
            </p:nvSpPr>
            <p:spPr>
              <a:xfrm>
                <a:off x="3281175" y="1782623"/>
                <a:ext cx="2208200" cy="3090725"/>
              </a:xfrm>
              <a:custGeom>
                <a:avLst/>
                <a:gdLst/>
                <a:ahLst/>
                <a:cxnLst/>
                <a:rect l="l" t="t" r="r" b="b"/>
                <a:pathLst>
                  <a:path w="88328" h="123629" extrusionOk="0">
                    <a:moveTo>
                      <a:pt x="88303" y="122156"/>
                    </a:moveTo>
                    <a:cubicBezTo>
                      <a:pt x="88764" y="118874"/>
                      <a:pt x="82705" y="109027"/>
                      <a:pt x="79610" y="102462"/>
                    </a:cubicBezTo>
                    <a:cubicBezTo>
                      <a:pt x="76515" y="95898"/>
                      <a:pt x="71378" y="87982"/>
                      <a:pt x="69732" y="82769"/>
                    </a:cubicBezTo>
                    <a:cubicBezTo>
                      <a:pt x="68086" y="77556"/>
                      <a:pt x="67954" y="75819"/>
                      <a:pt x="69732" y="71185"/>
                    </a:cubicBezTo>
                    <a:cubicBezTo>
                      <a:pt x="71510" y="66551"/>
                      <a:pt x="77667" y="61985"/>
                      <a:pt x="80400" y="54967"/>
                    </a:cubicBezTo>
                    <a:cubicBezTo>
                      <a:pt x="83134" y="47949"/>
                      <a:pt x="86384" y="36439"/>
                      <a:pt x="86133" y="29076"/>
                    </a:cubicBezTo>
                    <a:cubicBezTo>
                      <a:pt x="85882" y="21713"/>
                      <a:pt x="83974" y="15424"/>
                      <a:pt x="78894" y="10788"/>
                    </a:cubicBezTo>
                    <a:cubicBezTo>
                      <a:pt x="73814" y="6153"/>
                      <a:pt x="62511" y="2851"/>
                      <a:pt x="55653" y="1263"/>
                    </a:cubicBezTo>
                    <a:cubicBezTo>
                      <a:pt x="48795" y="-324"/>
                      <a:pt x="43207" y="-515"/>
                      <a:pt x="37746" y="1263"/>
                    </a:cubicBezTo>
                    <a:cubicBezTo>
                      <a:pt x="32285" y="3041"/>
                      <a:pt x="26380" y="8947"/>
                      <a:pt x="22887" y="11931"/>
                    </a:cubicBezTo>
                    <a:cubicBezTo>
                      <a:pt x="19395" y="14916"/>
                      <a:pt x="18252" y="17075"/>
                      <a:pt x="16791" y="19170"/>
                    </a:cubicBezTo>
                    <a:cubicBezTo>
                      <a:pt x="15331" y="21266"/>
                      <a:pt x="16156" y="22726"/>
                      <a:pt x="14124" y="24504"/>
                    </a:cubicBezTo>
                    <a:cubicBezTo>
                      <a:pt x="12092" y="26282"/>
                      <a:pt x="6949" y="27743"/>
                      <a:pt x="4599" y="29838"/>
                    </a:cubicBezTo>
                    <a:cubicBezTo>
                      <a:pt x="2250" y="31934"/>
                      <a:pt x="-290" y="34664"/>
                      <a:pt x="27" y="37077"/>
                    </a:cubicBezTo>
                    <a:cubicBezTo>
                      <a:pt x="345" y="39490"/>
                      <a:pt x="5679" y="41903"/>
                      <a:pt x="6504" y="44316"/>
                    </a:cubicBezTo>
                    <a:cubicBezTo>
                      <a:pt x="7330" y="46729"/>
                      <a:pt x="5111" y="49458"/>
                      <a:pt x="4980" y="51555"/>
                    </a:cubicBezTo>
                    <a:cubicBezTo>
                      <a:pt x="4849" y="53652"/>
                      <a:pt x="5847" y="55310"/>
                      <a:pt x="5720" y="56897"/>
                    </a:cubicBezTo>
                    <a:cubicBezTo>
                      <a:pt x="5593" y="58485"/>
                      <a:pt x="4877" y="59471"/>
                      <a:pt x="4218" y="61080"/>
                    </a:cubicBezTo>
                    <a:cubicBezTo>
                      <a:pt x="3559" y="62689"/>
                      <a:pt x="1913" y="64352"/>
                      <a:pt x="1768" y="66551"/>
                    </a:cubicBezTo>
                    <a:cubicBezTo>
                      <a:pt x="1623" y="68750"/>
                      <a:pt x="1373" y="72022"/>
                      <a:pt x="3349" y="74274"/>
                    </a:cubicBezTo>
                    <a:cubicBezTo>
                      <a:pt x="5325" y="76527"/>
                      <a:pt x="10874" y="78265"/>
                      <a:pt x="13622" y="80066"/>
                    </a:cubicBezTo>
                    <a:cubicBezTo>
                      <a:pt x="16370" y="81868"/>
                      <a:pt x="18358" y="82786"/>
                      <a:pt x="19839" y="85083"/>
                    </a:cubicBezTo>
                    <a:cubicBezTo>
                      <a:pt x="21320" y="87380"/>
                      <a:pt x="21764" y="91336"/>
                      <a:pt x="22506" y="93846"/>
                    </a:cubicBezTo>
                    <a:cubicBezTo>
                      <a:pt x="23248" y="96357"/>
                      <a:pt x="23994" y="96715"/>
                      <a:pt x="24291" y="100146"/>
                    </a:cubicBezTo>
                    <a:cubicBezTo>
                      <a:pt x="24589" y="103577"/>
                      <a:pt x="25015" y="110829"/>
                      <a:pt x="24291" y="114433"/>
                    </a:cubicBezTo>
                    <a:cubicBezTo>
                      <a:pt x="23567" y="118037"/>
                      <a:pt x="11186" y="120483"/>
                      <a:pt x="19945" y="121770"/>
                    </a:cubicBezTo>
                    <a:cubicBezTo>
                      <a:pt x="28704" y="123057"/>
                      <a:pt x="65451" y="122092"/>
                      <a:pt x="76844" y="122156"/>
                    </a:cubicBezTo>
                    <a:cubicBezTo>
                      <a:pt x="88237" y="122220"/>
                      <a:pt x="87842" y="125438"/>
                      <a:pt x="88303" y="122156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3" name="Google Shape;334;p57" descr="FIgSecondari[1]-1.pdf">
              <a:extLst>
                <a:ext uri="{FF2B5EF4-FFF2-40B4-BE49-F238E27FC236}">
                  <a16:creationId xmlns:a16="http://schemas.microsoft.com/office/drawing/2014/main" id="{1AF7613F-1CC1-8B34-99B2-FDBC88D324C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19" b="34615" l="30059" r="54224">
                          <a14:foregroundMark x1="52456" y1="24434" x2="52456" y2="24434"/>
                          <a14:foregroundMark x1="52456" y1="24434" x2="52456" y2="24434"/>
                          <a14:foregroundMark x1="54028" y1="27828" x2="54028" y2="27828"/>
                          <a14:foregroundMark x1="54224" y1="34615" x2="54224" y2="34615"/>
                        </a14:backgroundRemoval>
                      </a14:imgEffect>
                    </a14:imgLayer>
                  </a14:imgProps>
                </a:ext>
              </a:extLst>
            </a:blip>
            <a:srcRect l="27227" t="4891" r="44283" b="63490"/>
            <a:stretch/>
          </p:blipFill>
          <p:spPr>
            <a:xfrm>
              <a:off x="8425917" y="3823917"/>
              <a:ext cx="1308300" cy="966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" name="Google Shape;338;p57">
              <a:extLst>
                <a:ext uri="{FF2B5EF4-FFF2-40B4-BE49-F238E27FC236}">
                  <a16:creationId xmlns:a16="http://schemas.microsoft.com/office/drawing/2014/main" id="{C1223A6B-1C25-ECE2-A283-7294B0BE86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3330" y="4369451"/>
              <a:ext cx="662514" cy="1864475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55" name="Google Shape;339;p57">
              <a:extLst>
                <a:ext uri="{FF2B5EF4-FFF2-40B4-BE49-F238E27FC236}">
                  <a16:creationId xmlns:a16="http://schemas.microsoft.com/office/drawing/2014/main" id="{9E3D2B71-A843-4807-B9D8-D2CCE4D9200F}"/>
                </a:ext>
              </a:extLst>
            </p:cNvPr>
            <p:cNvCxnSpPr>
              <a:cxnSpLocks/>
            </p:cNvCxnSpPr>
            <p:nvPr/>
          </p:nvCxnSpPr>
          <p:spPr>
            <a:xfrm>
              <a:off x="9695611" y="5436993"/>
              <a:ext cx="675705" cy="61342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dash"/>
              <a:round/>
              <a:headEnd type="none" w="sm" len="sm"/>
              <a:tailEnd type="stealth" w="med" len="med"/>
            </a:ln>
          </p:spPr>
        </p:cxnSp>
        <p:cxnSp>
          <p:nvCxnSpPr>
            <p:cNvPr id="56" name="Google Shape;341;p57">
              <a:extLst>
                <a:ext uri="{FF2B5EF4-FFF2-40B4-BE49-F238E27FC236}">
                  <a16:creationId xmlns:a16="http://schemas.microsoft.com/office/drawing/2014/main" id="{ADE59705-466D-5612-954F-FE02066F4B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9411" y="4452824"/>
              <a:ext cx="1173901" cy="922294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57" name="Google Shape;342;p57">
              <a:extLst>
                <a:ext uri="{FF2B5EF4-FFF2-40B4-BE49-F238E27FC236}">
                  <a16:creationId xmlns:a16="http://schemas.microsoft.com/office/drawing/2014/main" id="{94FAEA55-69CD-3832-81A2-59CD91E7B59F}"/>
                </a:ext>
              </a:extLst>
            </p:cNvPr>
            <p:cNvCxnSpPr>
              <a:cxnSpLocks/>
            </p:cNvCxnSpPr>
            <p:nvPr/>
          </p:nvCxnSpPr>
          <p:spPr>
            <a:xfrm>
              <a:off x="9552736" y="5403693"/>
              <a:ext cx="378270" cy="1086687"/>
            </a:xfrm>
            <a:prstGeom prst="straightConnector1">
              <a:avLst/>
            </a:prstGeom>
            <a:noFill/>
            <a:ln w="38100" cap="flat" cmpd="sng">
              <a:solidFill>
                <a:srgbClr val="FF9900"/>
              </a:solidFill>
              <a:prstDash val="dash"/>
              <a:round/>
              <a:headEnd type="none" w="sm" len="sm"/>
              <a:tailEnd type="stealth" w="med" len="med"/>
            </a:ln>
          </p:spPr>
        </p:cxnSp>
        <p:sp>
          <p:nvSpPr>
            <p:cNvPr id="58" name="Google Shape;343;p57">
              <a:extLst>
                <a:ext uri="{FF2B5EF4-FFF2-40B4-BE49-F238E27FC236}">
                  <a16:creationId xmlns:a16="http://schemas.microsoft.com/office/drawing/2014/main" id="{325D9231-F678-3080-8135-4A9A9CF4F0F5}"/>
                </a:ext>
              </a:extLst>
            </p:cNvPr>
            <p:cNvSpPr txBox="1"/>
            <p:nvPr/>
          </p:nvSpPr>
          <p:spPr>
            <a:xfrm>
              <a:off x="10774175" y="4123354"/>
              <a:ext cx="1505100" cy="69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Charged particles</a:t>
              </a:r>
              <a:endParaRPr sz="2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344;p57">
              <a:extLst>
                <a:ext uri="{FF2B5EF4-FFF2-40B4-BE49-F238E27FC236}">
                  <a16:creationId xmlns:a16="http://schemas.microsoft.com/office/drawing/2014/main" id="{CCB1418E-81E5-88C5-AD53-CC8AD141EEA8}"/>
                </a:ext>
              </a:extLst>
            </p:cNvPr>
            <p:cNvSpPr txBox="1"/>
            <p:nvPr/>
          </p:nvSpPr>
          <p:spPr>
            <a:xfrm>
              <a:off x="9883077" y="3822910"/>
              <a:ext cx="16527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𝛄 </a:t>
              </a:r>
              <a:r>
                <a:rPr lang="en-US" sz="24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511 keV</a:t>
              </a:r>
              <a:endParaRPr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345;p57">
              <a:extLst>
                <a:ext uri="{FF2B5EF4-FFF2-40B4-BE49-F238E27FC236}">
                  <a16:creationId xmlns:a16="http://schemas.microsoft.com/office/drawing/2014/main" id="{080C36A8-ACD5-E3E2-6C41-C2DD1307A7AA}"/>
                </a:ext>
              </a:extLst>
            </p:cNvPr>
            <p:cNvSpPr txBox="1"/>
            <p:nvPr/>
          </p:nvSpPr>
          <p:spPr>
            <a:xfrm>
              <a:off x="8329560" y="6114051"/>
              <a:ext cx="16527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𝛄 </a:t>
              </a:r>
              <a:r>
                <a:rPr lang="en-US" sz="24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511 keV</a:t>
              </a:r>
              <a:endParaRPr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346;p57">
              <a:extLst>
                <a:ext uri="{FF2B5EF4-FFF2-40B4-BE49-F238E27FC236}">
                  <a16:creationId xmlns:a16="http://schemas.microsoft.com/office/drawing/2014/main" id="{825D1966-2EEB-BC48-502F-DEBF3230C719}"/>
                </a:ext>
              </a:extLst>
            </p:cNvPr>
            <p:cNvSpPr txBox="1"/>
            <p:nvPr/>
          </p:nvSpPr>
          <p:spPr>
            <a:xfrm>
              <a:off x="9619411" y="6388032"/>
              <a:ext cx="16527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neutrons</a:t>
              </a:r>
              <a:endParaRPr sz="2400" b="1" i="0" u="none" strike="noStrike" cap="none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340;p57">
              <a:extLst>
                <a:ext uri="{FF2B5EF4-FFF2-40B4-BE49-F238E27FC236}">
                  <a16:creationId xmlns:a16="http://schemas.microsoft.com/office/drawing/2014/main" id="{DE4F4657-12B8-2BF6-63F8-12FA62ADC058}"/>
                </a:ext>
              </a:extLst>
            </p:cNvPr>
            <p:cNvSpPr txBox="1"/>
            <p:nvPr/>
          </p:nvSpPr>
          <p:spPr>
            <a:xfrm>
              <a:off x="10164260" y="5901186"/>
              <a:ext cx="16527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9900FF"/>
                  </a:solidFill>
                  <a:latin typeface="Arial"/>
                  <a:ea typeface="Arial"/>
                  <a:cs typeface="Arial"/>
                  <a:sym typeface="Arial"/>
                </a:rPr>
                <a:t>𝛄 </a:t>
              </a:r>
              <a:r>
                <a:rPr lang="en-US" sz="2400" b="1" i="0" u="none" strike="noStrike" cap="none" dirty="0">
                  <a:solidFill>
                    <a:srgbClr val="9900FF"/>
                  </a:solidFill>
                  <a:latin typeface="Calibri"/>
                  <a:ea typeface="Calibri"/>
                  <a:cs typeface="Calibri"/>
                  <a:sym typeface="Calibri"/>
                </a:rPr>
                <a:t>prompt</a:t>
              </a:r>
              <a:endParaRPr sz="2400" b="1" i="0" u="none" strike="noStrike" cap="none" dirty="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9" name="Connettore 2 68">
              <a:extLst>
                <a:ext uri="{FF2B5EF4-FFF2-40B4-BE49-F238E27FC236}">
                  <a16:creationId xmlns:a16="http://schemas.microsoft.com/office/drawing/2014/main" id="{30370C39-EA0B-505E-E289-C848A2736FB4}"/>
                </a:ext>
              </a:extLst>
            </p:cNvPr>
            <p:cNvCxnSpPr/>
            <p:nvPr/>
          </p:nvCxnSpPr>
          <p:spPr>
            <a:xfrm>
              <a:off x="8425917" y="5375118"/>
              <a:ext cx="1457160" cy="0"/>
            </a:xfrm>
            <a:prstGeom prst="straightConnector1">
              <a:avLst/>
            </a:prstGeom>
            <a:noFill/>
            <a:ln w="57150" cap="flat">
              <a:solidFill>
                <a:srgbClr val="EFB22E"/>
              </a:solidFill>
              <a:prstDash val="solid"/>
              <a:miter lim="800000"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0" name="Google Shape;346;p57">
              <a:extLst>
                <a:ext uri="{FF2B5EF4-FFF2-40B4-BE49-F238E27FC236}">
                  <a16:creationId xmlns:a16="http://schemas.microsoft.com/office/drawing/2014/main" id="{681CC302-28DA-083C-009E-A623E6DC1267}"/>
                </a:ext>
              </a:extLst>
            </p:cNvPr>
            <p:cNvSpPr txBox="1"/>
            <p:nvPr/>
          </p:nvSpPr>
          <p:spPr>
            <a:xfrm>
              <a:off x="8113720" y="4881054"/>
              <a:ext cx="1007784" cy="452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EFB22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beam</a:t>
              </a:r>
              <a:endParaRPr sz="2400" b="1" i="0" u="none" strike="noStrike" cap="none" dirty="0">
                <a:solidFill>
                  <a:srgbClr val="EFB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" name="Rettangolo 71">
            <a:extLst>
              <a:ext uri="{FF2B5EF4-FFF2-40B4-BE49-F238E27FC236}">
                <a16:creationId xmlns:a16="http://schemas.microsoft.com/office/drawing/2014/main" id="{16D67CCA-F501-9880-89FA-36DB2C1D3F41}"/>
              </a:ext>
            </a:extLst>
          </p:cNvPr>
          <p:cNvSpPr/>
          <p:nvPr/>
        </p:nvSpPr>
        <p:spPr>
          <a:xfrm>
            <a:off x="5824528" y="4097817"/>
            <a:ext cx="2842766" cy="72912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27485E78-B19B-8A3F-44B4-74835732462D}"/>
              </a:ext>
            </a:extLst>
          </p:cNvPr>
          <p:cNvSpPr/>
          <p:nvPr/>
        </p:nvSpPr>
        <p:spPr>
          <a:xfrm>
            <a:off x="5803527" y="5737090"/>
            <a:ext cx="2842766" cy="72912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2" descr="page78image49636704">
            <a:extLst>
              <a:ext uri="{FF2B5EF4-FFF2-40B4-BE49-F238E27FC236}">
                <a16:creationId xmlns:a16="http://schemas.microsoft.com/office/drawing/2014/main" id="{592892C1-DE19-0517-077C-758155F52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48" y="4132688"/>
            <a:ext cx="1398061" cy="194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29">
            <a:extLst>
              <a:ext uri="{FF2B5EF4-FFF2-40B4-BE49-F238E27FC236}">
                <a16:creationId xmlns:a16="http://schemas.microsoft.com/office/drawing/2014/main" id="{E92C118A-6308-9694-60C0-75D5CD8792C0}"/>
              </a:ext>
            </a:extLst>
          </p:cNvPr>
          <p:cNvSpPr txBox="1"/>
          <p:nvPr/>
        </p:nvSpPr>
        <p:spPr>
          <a:xfrm>
            <a:off x="2449689" y="4164155"/>
            <a:ext cx="1164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2.2 mm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4F3FDF62-6677-344C-114A-74CD960ABBAC}"/>
              </a:ext>
            </a:extLst>
          </p:cNvPr>
          <p:cNvCxnSpPr>
            <a:cxnSpLocks/>
          </p:cNvCxnSpPr>
          <p:nvPr/>
        </p:nvCxnSpPr>
        <p:spPr>
          <a:xfrm>
            <a:off x="2029248" y="4346195"/>
            <a:ext cx="420441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C765E7-E39D-4FC3-337F-56F8EE2E7C17}"/>
              </a:ext>
            </a:extLst>
          </p:cNvPr>
          <p:cNvSpPr txBox="1"/>
          <p:nvPr/>
        </p:nvSpPr>
        <p:spPr>
          <a:xfrm rot="16200000">
            <a:off x="190657" y="4859406"/>
            <a:ext cx="92556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UFSD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84E9E0B2-28E0-BABC-84EA-4EA880005447}"/>
              </a:ext>
            </a:extLst>
          </p:cNvPr>
          <p:cNvSpPr/>
          <p:nvPr/>
        </p:nvSpPr>
        <p:spPr>
          <a:xfrm>
            <a:off x="865067" y="4158733"/>
            <a:ext cx="1345741" cy="3360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45A32C1B-79BF-9256-A782-C37BC373D6B4}"/>
              </a:ext>
            </a:extLst>
          </p:cNvPr>
          <p:cNvGrpSpPr/>
          <p:nvPr/>
        </p:nvGrpSpPr>
        <p:grpSpPr>
          <a:xfrm>
            <a:off x="2274518" y="3938898"/>
            <a:ext cx="1445704" cy="1629677"/>
            <a:chOff x="6104389" y="2301478"/>
            <a:chExt cx="1445704" cy="1629677"/>
          </a:xfrm>
        </p:grpSpPr>
        <p:pic>
          <p:nvPicPr>
            <p:cNvPr id="45" name="Picture 2" descr="Racial Justice Resources - Puzzle Pieces That Fit Together Clipart  (#1960458) - PinClipart">
              <a:extLst>
                <a:ext uri="{FF2B5EF4-FFF2-40B4-BE49-F238E27FC236}">
                  <a16:creationId xmlns:a16="http://schemas.microsoft.com/office/drawing/2014/main" id="{490020ED-AB6F-52C6-1D39-27163EA33A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957" b="90652" l="4773" r="94432">
                          <a14:foregroundMark x1="16818" y1="24348" x2="19318" y2="14783"/>
                          <a14:foregroundMark x1="8068" y1="7391" x2="30227" y2="13478"/>
                          <a14:foregroundMark x1="30227" y1="13478" x2="14091" y2="29348"/>
                          <a14:foregroundMark x1="14091" y1="29348" x2="30341" y2="35761"/>
                          <a14:foregroundMark x1="30341" y1="35761" x2="35455" y2="36087"/>
                          <a14:foregroundMark x1="5795" y1="7065" x2="12273" y2="35109"/>
                          <a14:foregroundMark x1="12273" y1="35109" x2="29432" y2="35326"/>
                          <a14:foregroundMark x1="29432" y1="35326" x2="38068" y2="30761"/>
                          <a14:foregroundMark x1="19659" y1="7717" x2="37727" y2="10543"/>
                          <a14:foregroundMark x1="37727" y1="10543" x2="30682" y2="15978"/>
                          <a14:foregroundMark x1="23523" y1="42174" x2="23295" y2="45870"/>
                          <a14:foregroundMark x1="12273" y1="60109" x2="13864" y2="82174"/>
                          <a14:foregroundMark x1="13864" y1="82174" x2="31932" y2="71630"/>
                          <a14:foregroundMark x1="31932" y1="71630" x2="33295" y2="58913"/>
                          <a14:foregroundMark x1="49659" y1="73696" x2="4886" y2="74565"/>
                          <a14:foregroundMark x1="8068" y1="86630" x2="32841" y2="84891"/>
                          <a14:foregroundMark x1="32841" y1="84891" x2="36818" y2="77717"/>
                          <a14:foregroundMark x1="61932" y1="87609" x2="85909" y2="87174"/>
                          <a14:foregroundMark x1="85909" y1="87174" x2="91250" y2="67826"/>
                          <a14:foregroundMark x1="91250" y1="67826" x2="66023" y2="59239"/>
                          <a14:foregroundMark x1="66023" y1="59239" x2="73523" y2="75652"/>
                          <a14:foregroundMark x1="73523" y1="75652" x2="62955" y2="88587"/>
                          <a14:foregroundMark x1="62955" y1="88587" x2="62955" y2="88804"/>
                          <a14:foregroundMark x1="94545" y1="80217" x2="94545" y2="80217"/>
                          <a14:foregroundMark x1="24205" y1="90652" x2="24205" y2="90652"/>
                          <a14:foregroundMark x1="24205" y1="90652" x2="24205" y2="90652"/>
                          <a14:foregroundMark x1="63523" y1="36304" x2="68182" y2="10761"/>
                          <a14:foregroundMark x1="68182" y1="10761" x2="86477" y2="9674"/>
                          <a14:foregroundMark x1="86477" y1="9674" x2="94091" y2="31630"/>
                          <a14:foregroundMark x1="94091" y1="31630" x2="81250" y2="19783"/>
                          <a14:foregroundMark x1="81250" y1="19783" x2="68750" y2="33043"/>
                          <a14:foregroundMark x1="68750" y1="33043" x2="55000" y2="21304"/>
                          <a14:foregroundMark x1="55000" y1="21304" x2="51023" y2="20326"/>
                          <a14:backgroundMark x1="50341" y1="36304" x2="52614" y2="585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2" r="53334" b="47215"/>
            <a:stretch/>
          </p:blipFill>
          <p:spPr bwMode="auto">
            <a:xfrm>
              <a:off x="6172045" y="2301478"/>
              <a:ext cx="1378048" cy="1629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EFF1C4BF-9D5D-97E1-D63E-94E0DEACB791}"/>
                </a:ext>
              </a:extLst>
            </p:cNvPr>
            <p:cNvSpPr txBox="1"/>
            <p:nvPr/>
          </p:nvSpPr>
          <p:spPr>
            <a:xfrm>
              <a:off x="6120899" y="2479692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single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27F7AA7A-7C84-90F2-1F26-67785E03B40E}"/>
                </a:ext>
              </a:extLst>
            </p:cNvPr>
            <p:cNvSpPr txBox="1"/>
            <p:nvPr/>
          </p:nvSpPr>
          <p:spPr>
            <a:xfrm>
              <a:off x="6104389" y="2815242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particle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CAF2DEBB-5D65-5A36-E4F9-C4D3D4AD0927}"/>
                </a:ext>
              </a:extLst>
            </p:cNvPr>
            <p:cNvSpPr txBox="1"/>
            <p:nvPr/>
          </p:nvSpPr>
          <p:spPr>
            <a:xfrm>
              <a:off x="6244089" y="3124261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counting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5F1282F4-EBBD-FECA-B491-DE92AF7F54EA}"/>
              </a:ext>
            </a:extLst>
          </p:cNvPr>
          <p:cNvGrpSpPr/>
          <p:nvPr/>
        </p:nvGrpSpPr>
        <p:grpSpPr>
          <a:xfrm>
            <a:off x="2343578" y="5036703"/>
            <a:ext cx="1589031" cy="1266825"/>
            <a:chOff x="1615523" y="4647858"/>
            <a:chExt cx="1589031" cy="1266825"/>
          </a:xfrm>
        </p:grpSpPr>
        <p:pic>
          <p:nvPicPr>
            <p:cNvPr id="50" name="Picture 2" descr="Racial Justice Resources - Puzzle Pieces That Fit Together Clipart  (#1960458) - PinClipart">
              <a:extLst>
                <a:ext uri="{FF2B5EF4-FFF2-40B4-BE49-F238E27FC236}">
                  <a16:creationId xmlns:a16="http://schemas.microsoft.com/office/drawing/2014/main" id="{37301944-D76A-9291-7DEF-8F24CE68D3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957" b="90652" l="4773" r="94432">
                          <a14:foregroundMark x1="16818" y1="24348" x2="19318" y2="14783"/>
                          <a14:foregroundMark x1="8068" y1="7391" x2="30227" y2="13478"/>
                          <a14:foregroundMark x1="30227" y1="13478" x2="14091" y2="29348"/>
                          <a14:foregroundMark x1="14091" y1="29348" x2="30341" y2="35761"/>
                          <a14:foregroundMark x1="30341" y1="35761" x2="35455" y2="36087"/>
                          <a14:foregroundMark x1="5795" y1="7065" x2="12273" y2="35109"/>
                          <a14:foregroundMark x1="12273" y1="35109" x2="29432" y2="35326"/>
                          <a14:foregroundMark x1="29432" y1="35326" x2="38068" y2="30761"/>
                          <a14:foregroundMark x1="19659" y1="7717" x2="37727" y2="10543"/>
                          <a14:foregroundMark x1="37727" y1="10543" x2="30682" y2="15978"/>
                          <a14:foregroundMark x1="23523" y1="42174" x2="23295" y2="45870"/>
                          <a14:foregroundMark x1="12273" y1="60109" x2="13864" y2="82174"/>
                          <a14:foregroundMark x1="13864" y1="82174" x2="31932" y2="71630"/>
                          <a14:foregroundMark x1="31932" y1="71630" x2="33295" y2="58913"/>
                          <a14:foregroundMark x1="49659" y1="73696" x2="4886" y2="74565"/>
                          <a14:foregroundMark x1="8068" y1="86630" x2="32841" y2="84891"/>
                          <a14:foregroundMark x1="32841" y1="84891" x2="36818" y2="77717"/>
                          <a14:foregroundMark x1="61932" y1="87609" x2="85909" y2="87174"/>
                          <a14:foregroundMark x1="85909" y1="87174" x2="91250" y2="67826"/>
                          <a14:foregroundMark x1="91250" y1="67826" x2="66023" y2="59239"/>
                          <a14:foregroundMark x1="66023" y1="59239" x2="73523" y2="75652"/>
                          <a14:foregroundMark x1="73523" y1="75652" x2="62955" y2="88587"/>
                          <a14:foregroundMark x1="62955" y1="88587" x2="62955" y2="88804"/>
                          <a14:foregroundMark x1="94545" y1="80217" x2="94545" y2="80217"/>
                          <a14:foregroundMark x1="24205" y1="90652" x2="24205" y2="90652"/>
                          <a14:foregroundMark x1="24205" y1="90652" x2="24205" y2="90652"/>
                          <a14:foregroundMark x1="63523" y1="36304" x2="68182" y2="10761"/>
                          <a14:foregroundMark x1="68182" y1="10761" x2="86477" y2="9674"/>
                          <a14:foregroundMark x1="86477" y1="9674" x2="94091" y2="31630"/>
                          <a14:foregroundMark x1="94091" y1="31630" x2="81250" y2="19783"/>
                          <a14:foregroundMark x1="81250" y1="19783" x2="68750" y2="33043"/>
                          <a14:foregroundMark x1="68750" y1="33043" x2="55000" y2="21304"/>
                          <a14:foregroundMark x1="55000" y1="21304" x2="51023" y2="20326"/>
                          <a14:backgroundMark x1="50341" y1="36304" x2="52614" y2="585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09" r="46188" b="6257"/>
            <a:stretch/>
          </p:blipFill>
          <p:spPr bwMode="auto">
            <a:xfrm>
              <a:off x="1615523" y="4647858"/>
              <a:ext cx="1589031" cy="126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B6D9D5A6-2A36-6FB2-2AD6-8E7B2E785C5B}"/>
                </a:ext>
              </a:extLst>
            </p:cNvPr>
            <p:cNvSpPr txBox="1"/>
            <p:nvPr/>
          </p:nvSpPr>
          <p:spPr>
            <a:xfrm>
              <a:off x="1690140" y="5260776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time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5C0B426A-3A3D-9721-BDCC-0B47FB77F306}"/>
                </a:ext>
              </a:extLst>
            </p:cNvPr>
            <p:cNvSpPr txBox="1"/>
            <p:nvPr/>
          </p:nvSpPr>
          <p:spPr>
            <a:xfrm>
              <a:off x="1663625" y="5449253"/>
              <a:ext cx="1425229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resolution</a:t>
              </a:r>
              <a:endParaRPr lang="it-IT" sz="1700" dirty="0"/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8483B7F7-FCC5-9F38-B0CC-79455A32675E}"/>
                </a:ext>
              </a:extLst>
            </p:cNvPr>
            <p:cNvSpPr txBox="1"/>
            <p:nvPr/>
          </p:nvSpPr>
          <p:spPr>
            <a:xfrm>
              <a:off x="1709759" y="5049064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excellent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Google Shape;79;p14">
            <a:extLst>
              <a:ext uri="{FF2B5EF4-FFF2-40B4-BE49-F238E27FC236}">
                <a16:creationId xmlns:a16="http://schemas.microsoft.com/office/drawing/2014/main" id="{7E85AFD8-A58A-DA50-4D5C-F77218278023}"/>
              </a:ext>
            </a:extLst>
          </p:cNvPr>
          <p:cNvSpPr txBox="1"/>
          <p:nvPr/>
        </p:nvSpPr>
        <p:spPr>
          <a:xfrm>
            <a:off x="3068083" y="6514899"/>
            <a:ext cx="3859939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" sz="1333" dirty="0"/>
              <a:t>courtesy of E. Fiorina, F. Pennazio, V. Ferrero</a:t>
            </a:r>
            <a:endParaRPr sz="1333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6AF14D-12C4-527A-D95E-251975C8A2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82F4D2F-9E35-FC7B-51BD-6FBFF1BD8C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509" y="363453"/>
            <a:ext cx="3603532" cy="3142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2CED801-A8A1-F9CE-7A23-8B1D548CE5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37577" y="668399"/>
            <a:ext cx="1221146" cy="122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047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3" grpId="0"/>
      <p:bldP spid="72" grpId="0" animBg="1"/>
      <p:bldP spid="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FFE8137-A910-EF19-0420-F32F8E5BF011}"/>
              </a:ext>
            </a:extLst>
          </p:cNvPr>
          <p:cNvSpPr txBox="1"/>
          <p:nvPr/>
        </p:nvSpPr>
        <p:spPr>
          <a:xfrm>
            <a:off x="5632383" y="4125529"/>
            <a:ext cx="3196350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Annihilation photons from positron emitters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prompt photons from nuclear de-excitation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secondary charged fragments</a:t>
            </a:r>
            <a:endParaRPr lang="it-IT" dirty="0"/>
          </a:p>
        </p:txBody>
      </p: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83F63D64-FEE2-83B7-56A4-A8A144DFD69B}"/>
              </a:ext>
            </a:extLst>
          </p:cNvPr>
          <p:cNvGrpSpPr/>
          <p:nvPr/>
        </p:nvGrpSpPr>
        <p:grpSpPr>
          <a:xfrm>
            <a:off x="8101613" y="3817069"/>
            <a:ext cx="4165555" cy="2885222"/>
            <a:chOff x="8113720" y="3822910"/>
            <a:chExt cx="4165555" cy="2885222"/>
          </a:xfrm>
        </p:grpSpPr>
        <p:grpSp>
          <p:nvGrpSpPr>
            <p:cNvPr id="52" name="Google Shape;329;p57">
              <a:extLst>
                <a:ext uri="{FF2B5EF4-FFF2-40B4-BE49-F238E27FC236}">
                  <a16:creationId xmlns:a16="http://schemas.microsoft.com/office/drawing/2014/main" id="{DCAAA61C-BBB2-BD58-E692-EF1FA68EF954}"/>
                </a:ext>
              </a:extLst>
            </p:cNvPr>
            <p:cNvGrpSpPr/>
            <p:nvPr/>
          </p:nvGrpSpPr>
          <p:grpSpPr>
            <a:xfrm rot="-5400846" flipH="1">
              <a:off x="9456808" y="4160256"/>
              <a:ext cx="1461972" cy="2346532"/>
              <a:chOff x="3188275" y="1496100"/>
              <a:chExt cx="2310626" cy="3377248"/>
            </a:xfrm>
          </p:grpSpPr>
          <p:grpSp>
            <p:nvGrpSpPr>
              <p:cNvPr id="64" name="Google Shape;330;p57">
                <a:extLst>
                  <a:ext uri="{FF2B5EF4-FFF2-40B4-BE49-F238E27FC236}">
                    <a16:creationId xmlns:a16="http://schemas.microsoft.com/office/drawing/2014/main" id="{FBB47093-612F-2051-B9DD-EFAD8CA473C7}"/>
                  </a:ext>
                </a:extLst>
              </p:cNvPr>
              <p:cNvGrpSpPr/>
              <p:nvPr/>
            </p:nvGrpSpPr>
            <p:grpSpPr>
              <a:xfrm>
                <a:off x="3188275" y="1496100"/>
                <a:ext cx="2310626" cy="3358198"/>
                <a:chOff x="3188275" y="1496100"/>
                <a:chExt cx="2310626" cy="3358198"/>
              </a:xfrm>
            </p:grpSpPr>
            <p:sp>
              <p:nvSpPr>
                <p:cNvPr id="66" name="Google Shape;331;p57">
                  <a:extLst>
                    <a:ext uri="{FF2B5EF4-FFF2-40B4-BE49-F238E27FC236}">
                      <a16:creationId xmlns:a16="http://schemas.microsoft.com/office/drawing/2014/main" id="{DE2124EE-F089-E1AC-662C-D72C48E9584F}"/>
                    </a:ext>
                  </a:extLst>
                </p:cNvPr>
                <p:cNvSpPr/>
                <p:nvPr/>
              </p:nvSpPr>
              <p:spPr>
                <a:xfrm>
                  <a:off x="3290700" y="1763573"/>
                  <a:ext cx="2208200" cy="309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28" h="123629" extrusionOk="0">
                      <a:moveTo>
                        <a:pt x="88303" y="122156"/>
                      </a:moveTo>
                      <a:cubicBezTo>
                        <a:pt x="88764" y="118874"/>
                        <a:pt x="82705" y="109027"/>
                        <a:pt x="79610" y="102462"/>
                      </a:cubicBezTo>
                      <a:cubicBezTo>
                        <a:pt x="76515" y="95898"/>
                        <a:pt x="71378" y="87982"/>
                        <a:pt x="69732" y="82769"/>
                      </a:cubicBezTo>
                      <a:cubicBezTo>
                        <a:pt x="68086" y="77556"/>
                        <a:pt x="67954" y="75819"/>
                        <a:pt x="69732" y="71185"/>
                      </a:cubicBezTo>
                      <a:cubicBezTo>
                        <a:pt x="71510" y="66551"/>
                        <a:pt x="77667" y="61985"/>
                        <a:pt x="80400" y="54967"/>
                      </a:cubicBezTo>
                      <a:cubicBezTo>
                        <a:pt x="83134" y="47949"/>
                        <a:pt x="86384" y="36439"/>
                        <a:pt x="86133" y="29076"/>
                      </a:cubicBezTo>
                      <a:cubicBezTo>
                        <a:pt x="85882" y="21713"/>
                        <a:pt x="83974" y="15424"/>
                        <a:pt x="78894" y="10788"/>
                      </a:cubicBezTo>
                      <a:cubicBezTo>
                        <a:pt x="73814" y="6153"/>
                        <a:pt x="62511" y="2851"/>
                        <a:pt x="55653" y="1263"/>
                      </a:cubicBezTo>
                      <a:cubicBezTo>
                        <a:pt x="48795" y="-324"/>
                        <a:pt x="43207" y="-515"/>
                        <a:pt x="37746" y="1263"/>
                      </a:cubicBezTo>
                      <a:cubicBezTo>
                        <a:pt x="32285" y="3041"/>
                        <a:pt x="26380" y="8947"/>
                        <a:pt x="22887" y="11931"/>
                      </a:cubicBezTo>
                      <a:cubicBezTo>
                        <a:pt x="19395" y="14916"/>
                        <a:pt x="18252" y="17075"/>
                        <a:pt x="16791" y="19170"/>
                      </a:cubicBezTo>
                      <a:cubicBezTo>
                        <a:pt x="15331" y="21266"/>
                        <a:pt x="16156" y="22726"/>
                        <a:pt x="14124" y="24504"/>
                      </a:cubicBezTo>
                      <a:cubicBezTo>
                        <a:pt x="12092" y="26282"/>
                        <a:pt x="6949" y="27743"/>
                        <a:pt x="4599" y="29838"/>
                      </a:cubicBezTo>
                      <a:cubicBezTo>
                        <a:pt x="2250" y="31934"/>
                        <a:pt x="-290" y="34664"/>
                        <a:pt x="27" y="37077"/>
                      </a:cubicBezTo>
                      <a:cubicBezTo>
                        <a:pt x="345" y="39490"/>
                        <a:pt x="5679" y="41903"/>
                        <a:pt x="6504" y="44316"/>
                      </a:cubicBezTo>
                      <a:cubicBezTo>
                        <a:pt x="7330" y="46729"/>
                        <a:pt x="5111" y="49458"/>
                        <a:pt x="4980" y="51555"/>
                      </a:cubicBezTo>
                      <a:cubicBezTo>
                        <a:pt x="4849" y="53652"/>
                        <a:pt x="5847" y="55310"/>
                        <a:pt x="5720" y="56897"/>
                      </a:cubicBezTo>
                      <a:cubicBezTo>
                        <a:pt x="5593" y="58485"/>
                        <a:pt x="4877" y="59471"/>
                        <a:pt x="4218" y="61080"/>
                      </a:cubicBezTo>
                      <a:cubicBezTo>
                        <a:pt x="3559" y="62689"/>
                        <a:pt x="1913" y="64352"/>
                        <a:pt x="1768" y="66551"/>
                      </a:cubicBezTo>
                      <a:cubicBezTo>
                        <a:pt x="1623" y="68750"/>
                        <a:pt x="1373" y="72022"/>
                        <a:pt x="3349" y="74274"/>
                      </a:cubicBezTo>
                      <a:cubicBezTo>
                        <a:pt x="5325" y="76527"/>
                        <a:pt x="10874" y="78265"/>
                        <a:pt x="13622" y="80066"/>
                      </a:cubicBezTo>
                      <a:cubicBezTo>
                        <a:pt x="16370" y="81868"/>
                        <a:pt x="18358" y="82786"/>
                        <a:pt x="19839" y="85083"/>
                      </a:cubicBezTo>
                      <a:cubicBezTo>
                        <a:pt x="21320" y="87380"/>
                        <a:pt x="21764" y="91336"/>
                        <a:pt x="22506" y="93846"/>
                      </a:cubicBezTo>
                      <a:cubicBezTo>
                        <a:pt x="23248" y="96357"/>
                        <a:pt x="23994" y="96715"/>
                        <a:pt x="24291" y="100146"/>
                      </a:cubicBezTo>
                      <a:cubicBezTo>
                        <a:pt x="24589" y="103577"/>
                        <a:pt x="25015" y="110829"/>
                        <a:pt x="24291" y="114433"/>
                      </a:cubicBezTo>
                      <a:cubicBezTo>
                        <a:pt x="23567" y="118037"/>
                        <a:pt x="11186" y="120483"/>
                        <a:pt x="19945" y="121770"/>
                      </a:cubicBezTo>
                      <a:cubicBezTo>
                        <a:pt x="28704" y="123057"/>
                        <a:pt x="65451" y="122092"/>
                        <a:pt x="76844" y="122156"/>
                      </a:cubicBezTo>
                      <a:cubicBezTo>
                        <a:pt x="88237" y="122220"/>
                        <a:pt x="87842" y="125438"/>
                        <a:pt x="88303" y="122156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w="3810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pic>
              <p:nvPicPr>
                <p:cNvPr id="67" name="Google Shape;332;p57">
                  <a:extLst>
                    <a:ext uri="{FF2B5EF4-FFF2-40B4-BE49-F238E27FC236}">
                      <a16:creationId xmlns:a16="http://schemas.microsoft.com/office/drawing/2014/main" id="{D670AEED-A6F1-BF15-6CAE-5871EEA4B73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30714" b="64426" l="41401" r="83419">
                              <a14:foregroundMark x1="41401" y1="51706" x2="41401" y2="51706"/>
                              <a14:foregroundMark x1="70443" y1="63289" x2="51905" y2="61117"/>
                              <a14:foregroundMark x1="51905" y1="61117" x2="43254" y2="62668"/>
                              <a14:foregroundMark x1="83007" y1="47983" x2="78785" y2="62668"/>
                              <a14:foregroundMark x1="78785" y1="62668" x2="78270" y2="62668"/>
                              <a14:foregroundMark x1="81462" y1="43640" x2="81771" y2="47363"/>
                              <a14:foregroundMark x1="83934" y1="52017" x2="83934" y2="52017"/>
                              <a14:foregroundMark x1="58702" y1="36194" x2="49846" y2="44571"/>
                              <a14:foregroundMark x1="55613" y1="63289" x2="44181" y2="60393"/>
                              <a14:foregroundMark x1="58702" y1="63806" x2="50875" y2="61841"/>
                              <a14:foregroundMark x1="49228" y1="62461" x2="49228" y2="62461"/>
                              <a14:foregroundMark x1="49228" y1="62461" x2="48610" y2="64426"/>
                              <a14:foregroundMark x1="48610" y1="64426" x2="48610" y2="64426"/>
                              <a14:foregroundMark x1="48610" y1="64426" x2="48610" y2="64426"/>
                              <a14:foregroundMark x1="45829" y1="63909" x2="45829" y2="63909"/>
                              <a14:foregroundMark x1="43563" y1="63289" x2="45829" y2="6328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7669" t="27064" r="13937" b="35593"/>
                <a:stretch/>
              </p:blipFill>
              <p:spPr>
                <a:xfrm>
                  <a:off x="3188275" y="1496100"/>
                  <a:ext cx="2310626" cy="17754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5" name="Google Shape;333;p57">
                <a:extLst>
                  <a:ext uri="{FF2B5EF4-FFF2-40B4-BE49-F238E27FC236}">
                    <a16:creationId xmlns:a16="http://schemas.microsoft.com/office/drawing/2014/main" id="{BB7D18A1-6358-6DBA-CA03-CA572AF81188}"/>
                  </a:ext>
                </a:extLst>
              </p:cNvPr>
              <p:cNvSpPr/>
              <p:nvPr/>
            </p:nvSpPr>
            <p:spPr>
              <a:xfrm>
                <a:off x="3281175" y="1782623"/>
                <a:ext cx="2208200" cy="3090725"/>
              </a:xfrm>
              <a:custGeom>
                <a:avLst/>
                <a:gdLst/>
                <a:ahLst/>
                <a:cxnLst/>
                <a:rect l="l" t="t" r="r" b="b"/>
                <a:pathLst>
                  <a:path w="88328" h="123629" extrusionOk="0">
                    <a:moveTo>
                      <a:pt x="88303" y="122156"/>
                    </a:moveTo>
                    <a:cubicBezTo>
                      <a:pt x="88764" y="118874"/>
                      <a:pt x="82705" y="109027"/>
                      <a:pt x="79610" y="102462"/>
                    </a:cubicBezTo>
                    <a:cubicBezTo>
                      <a:pt x="76515" y="95898"/>
                      <a:pt x="71378" y="87982"/>
                      <a:pt x="69732" y="82769"/>
                    </a:cubicBezTo>
                    <a:cubicBezTo>
                      <a:pt x="68086" y="77556"/>
                      <a:pt x="67954" y="75819"/>
                      <a:pt x="69732" y="71185"/>
                    </a:cubicBezTo>
                    <a:cubicBezTo>
                      <a:pt x="71510" y="66551"/>
                      <a:pt x="77667" y="61985"/>
                      <a:pt x="80400" y="54967"/>
                    </a:cubicBezTo>
                    <a:cubicBezTo>
                      <a:pt x="83134" y="47949"/>
                      <a:pt x="86384" y="36439"/>
                      <a:pt x="86133" y="29076"/>
                    </a:cubicBezTo>
                    <a:cubicBezTo>
                      <a:pt x="85882" y="21713"/>
                      <a:pt x="83974" y="15424"/>
                      <a:pt x="78894" y="10788"/>
                    </a:cubicBezTo>
                    <a:cubicBezTo>
                      <a:pt x="73814" y="6153"/>
                      <a:pt x="62511" y="2851"/>
                      <a:pt x="55653" y="1263"/>
                    </a:cubicBezTo>
                    <a:cubicBezTo>
                      <a:pt x="48795" y="-324"/>
                      <a:pt x="43207" y="-515"/>
                      <a:pt x="37746" y="1263"/>
                    </a:cubicBezTo>
                    <a:cubicBezTo>
                      <a:pt x="32285" y="3041"/>
                      <a:pt x="26380" y="8947"/>
                      <a:pt x="22887" y="11931"/>
                    </a:cubicBezTo>
                    <a:cubicBezTo>
                      <a:pt x="19395" y="14916"/>
                      <a:pt x="18252" y="17075"/>
                      <a:pt x="16791" y="19170"/>
                    </a:cubicBezTo>
                    <a:cubicBezTo>
                      <a:pt x="15331" y="21266"/>
                      <a:pt x="16156" y="22726"/>
                      <a:pt x="14124" y="24504"/>
                    </a:cubicBezTo>
                    <a:cubicBezTo>
                      <a:pt x="12092" y="26282"/>
                      <a:pt x="6949" y="27743"/>
                      <a:pt x="4599" y="29838"/>
                    </a:cubicBezTo>
                    <a:cubicBezTo>
                      <a:pt x="2250" y="31934"/>
                      <a:pt x="-290" y="34664"/>
                      <a:pt x="27" y="37077"/>
                    </a:cubicBezTo>
                    <a:cubicBezTo>
                      <a:pt x="345" y="39490"/>
                      <a:pt x="5679" y="41903"/>
                      <a:pt x="6504" y="44316"/>
                    </a:cubicBezTo>
                    <a:cubicBezTo>
                      <a:pt x="7330" y="46729"/>
                      <a:pt x="5111" y="49458"/>
                      <a:pt x="4980" y="51555"/>
                    </a:cubicBezTo>
                    <a:cubicBezTo>
                      <a:pt x="4849" y="53652"/>
                      <a:pt x="5847" y="55310"/>
                      <a:pt x="5720" y="56897"/>
                    </a:cubicBezTo>
                    <a:cubicBezTo>
                      <a:pt x="5593" y="58485"/>
                      <a:pt x="4877" y="59471"/>
                      <a:pt x="4218" y="61080"/>
                    </a:cubicBezTo>
                    <a:cubicBezTo>
                      <a:pt x="3559" y="62689"/>
                      <a:pt x="1913" y="64352"/>
                      <a:pt x="1768" y="66551"/>
                    </a:cubicBezTo>
                    <a:cubicBezTo>
                      <a:pt x="1623" y="68750"/>
                      <a:pt x="1373" y="72022"/>
                      <a:pt x="3349" y="74274"/>
                    </a:cubicBezTo>
                    <a:cubicBezTo>
                      <a:pt x="5325" y="76527"/>
                      <a:pt x="10874" y="78265"/>
                      <a:pt x="13622" y="80066"/>
                    </a:cubicBezTo>
                    <a:cubicBezTo>
                      <a:pt x="16370" y="81868"/>
                      <a:pt x="18358" y="82786"/>
                      <a:pt x="19839" y="85083"/>
                    </a:cubicBezTo>
                    <a:cubicBezTo>
                      <a:pt x="21320" y="87380"/>
                      <a:pt x="21764" y="91336"/>
                      <a:pt x="22506" y="93846"/>
                    </a:cubicBezTo>
                    <a:cubicBezTo>
                      <a:pt x="23248" y="96357"/>
                      <a:pt x="23994" y="96715"/>
                      <a:pt x="24291" y="100146"/>
                    </a:cubicBezTo>
                    <a:cubicBezTo>
                      <a:pt x="24589" y="103577"/>
                      <a:pt x="25015" y="110829"/>
                      <a:pt x="24291" y="114433"/>
                    </a:cubicBezTo>
                    <a:cubicBezTo>
                      <a:pt x="23567" y="118037"/>
                      <a:pt x="11186" y="120483"/>
                      <a:pt x="19945" y="121770"/>
                    </a:cubicBezTo>
                    <a:cubicBezTo>
                      <a:pt x="28704" y="123057"/>
                      <a:pt x="65451" y="122092"/>
                      <a:pt x="76844" y="122156"/>
                    </a:cubicBezTo>
                    <a:cubicBezTo>
                      <a:pt x="88237" y="122220"/>
                      <a:pt x="87842" y="125438"/>
                      <a:pt x="88303" y="122156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3" name="Google Shape;334;p57" descr="FIgSecondari[1]-1.pdf">
              <a:extLst>
                <a:ext uri="{FF2B5EF4-FFF2-40B4-BE49-F238E27FC236}">
                  <a16:creationId xmlns:a16="http://schemas.microsoft.com/office/drawing/2014/main" id="{1AF7613F-1CC1-8B34-99B2-FDBC88D324C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19" b="34615" l="30059" r="54224">
                          <a14:foregroundMark x1="52456" y1="24434" x2="52456" y2="24434"/>
                          <a14:foregroundMark x1="52456" y1="24434" x2="52456" y2="24434"/>
                          <a14:foregroundMark x1="54028" y1="27828" x2="54028" y2="27828"/>
                          <a14:foregroundMark x1="54224" y1="34615" x2="54224" y2="34615"/>
                        </a14:backgroundRemoval>
                      </a14:imgEffect>
                    </a14:imgLayer>
                  </a14:imgProps>
                </a:ext>
              </a:extLst>
            </a:blip>
            <a:srcRect l="27227" t="4891" r="44283" b="63490"/>
            <a:stretch/>
          </p:blipFill>
          <p:spPr>
            <a:xfrm>
              <a:off x="8425917" y="3823917"/>
              <a:ext cx="1308300" cy="966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" name="Google Shape;338;p57">
              <a:extLst>
                <a:ext uri="{FF2B5EF4-FFF2-40B4-BE49-F238E27FC236}">
                  <a16:creationId xmlns:a16="http://schemas.microsoft.com/office/drawing/2014/main" id="{C1223A6B-1C25-ECE2-A283-7294B0BE86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3330" y="4369451"/>
              <a:ext cx="662514" cy="1864475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55" name="Google Shape;339;p57">
              <a:extLst>
                <a:ext uri="{FF2B5EF4-FFF2-40B4-BE49-F238E27FC236}">
                  <a16:creationId xmlns:a16="http://schemas.microsoft.com/office/drawing/2014/main" id="{9E3D2B71-A843-4807-B9D8-D2CCE4D9200F}"/>
                </a:ext>
              </a:extLst>
            </p:cNvPr>
            <p:cNvCxnSpPr>
              <a:cxnSpLocks/>
            </p:cNvCxnSpPr>
            <p:nvPr/>
          </p:nvCxnSpPr>
          <p:spPr>
            <a:xfrm>
              <a:off x="9695611" y="5436993"/>
              <a:ext cx="675705" cy="61342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dash"/>
              <a:round/>
              <a:headEnd type="none" w="sm" len="sm"/>
              <a:tailEnd type="stealth" w="med" len="med"/>
            </a:ln>
          </p:spPr>
        </p:cxnSp>
        <p:cxnSp>
          <p:nvCxnSpPr>
            <p:cNvPr id="56" name="Google Shape;341;p57">
              <a:extLst>
                <a:ext uri="{FF2B5EF4-FFF2-40B4-BE49-F238E27FC236}">
                  <a16:creationId xmlns:a16="http://schemas.microsoft.com/office/drawing/2014/main" id="{ADE59705-466D-5612-954F-FE02066F4B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9411" y="4452824"/>
              <a:ext cx="1173901" cy="922294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57" name="Google Shape;342;p57">
              <a:extLst>
                <a:ext uri="{FF2B5EF4-FFF2-40B4-BE49-F238E27FC236}">
                  <a16:creationId xmlns:a16="http://schemas.microsoft.com/office/drawing/2014/main" id="{94FAEA55-69CD-3832-81A2-59CD91E7B59F}"/>
                </a:ext>
              </a:extLst>
            </p:cNvPr>
            <p:cNvCxnSpPr>
              <a:cxnSpLocks/>
            </p:cNvCxnSpPr>
            <p:nvPr/>
          </p:nvCxnSpPr>
          <p:spPr>
            <a:xfrm>
              <a:off x="9552736" y="5403693"/>
              <a:ext cx="378270" cy="1086687"/>
            </a:xfrm>
            <a:prstGeom prst="straightConnector1">
              <a:avLst/>
            </a:prstGeom>
            <a:noFill/>
            <a:ln w="38100" cap="flat" cmpd="sng">
              <a:solidFill>
                <a:srgbClr val="FF9900"/>
              </a:solidFill>
              <a:prstDash val="dash"/>
              <a:round/>
              <a:headEnd type="none" w="sm" len="sm"/>
              <a:tailEnd type="stealth" w="med" len="med"/>
            </a:ln>
          </p:spPr>
        </p:cxnSp>
        <p:sp>
          <p:nvSpPr>
            <p:cNvPr id="58" name="Google Shape;343;p57">
              <a:extLst>
                <a:ext uri="{FF2B5EF4-FFF2-40B4-BE49-F238E27FC236}">
                  <a16:creationId xmlns:a16="http://schemas.microsoft.com/office/drawing/2014/main" id="{325D9231-F678-3080-8135-4A9A9CF4F0F5}"/>
                </a:ext>
              </a:extLst>
            </p:cNvPr>
            <p:cNvSpPr txBox="1"/>
            <p:nvPr/>
          </p:nvSpPr>
          <p:spPr>
            <a:xfrm>
              <a:off x="10774175" y="4123354"/>
              <a:ext cx="1505100" cy="69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Charged particles</a:t>
              </a:r>
              <a:endParaRPr sz="2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344;p57">
              <a:extLst>
                <a:ext uri="{FF2B5EF4-FFF2-40B4-BE49-F238E27FC236}">
                  <a16:creationId xmlns:a16="http://schemas.microsoft.com/office/drawing/2014/main" id="{CCB1418E-81E5-88C5-AD53-CC8AD141EEA8}"/>
                </a:ext>
              </a:extLst>
            </p:cNvPr>
            <p:cNvSpPr txBox="1"/>
            <p:nvPr/>
          </p:nvSpPr>
          <p:spPr>
            <a:xfrm>
              <a:off x="9883077" y="3822910"/>
              <a:ext cx="16527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𝛄 </a:t>
              </a:r>
              <a:r>
                <a:rPr lang="en-US" sz="24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511 keV</a:t>
              </a:r>
              <a:endParaRPr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345;p57">
              <a:extLst>
                <a:ext uri="{FF2B5EF4-FFF2-40B4-BE49-F238E27FC236}">
                  <a16:creationId xmlns:a16="http://schemas.microsoft.com/office/drawing/2014/main" id="{080C36A8-ACD5-E3E2-6C41-C2DD1307A7AA}"/>
                </a:ext>
              </a:extLst>
            </p:cNvPr>
            <p:cNvSpPr txBox="1"/>
            <p:nvPr/>
          </p:nvSpPr>
          <p:spPr>
            <a:xfrm>
              <a:off x="8329560" y="6114051"/>
              <a:ext cx="16527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𝛄 </a:t>
              </a:r>
              <a:r>
                <a:rPr lang="en-US" sz="24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511 keV</a:t>
              </a:r>
              <a:endParaRPr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346;p57">
              <a:extLst>
                <a:ext uri="{FF2B5EF4-FFF2-40B4-BE49-F238E27FC236}">
                  <a16:creationId xmlns:a16="http://schemas.microsoft.com/office/drawing/2014/main" id="{825D1966-2EEB-BC48-502F-DEBF3230C719}"/>
                </a:ext>
              </a:extLst>
            </p:cNvPr>
            <p:cNvSpPr txBox="1"/>
            <p:nvPr/>
          </p:nvSpPr>
          <p:spPr>
            <a:xfrm>
              <a:off x="9619411" y="6388032"/>
              <a:ext cx="16527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neutrons</a:t>
              </a:r>
              <a:endParaRPr sz="2400" b="1" i="0" u="none" strike="noStrike" cap="none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340;p57">
              <a:extLst>
                <a:ext uri="{FF2B5EF4-FFF2-40B4-BE49-F238E27FC236}">
                  <a16:creationId xmlns:a16="http://schemas.microsoft.com/office/drawing/2014/main" id="{DE4F4657-12B8-2BF6-63F8-12FA62ADC058}"/>
                </a:ext>
              </a:extLst>
            </p:cNvPr>
            <p:cNvSpPr txBox="1"/>
            <p:nvPr/>
          </p:nvSpPr>
          <p:spPr>
            <a:xfrm>
              <a:off x="10164260" y="5901186"/>
              <a:ext cx="16527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9900FF"/>
                  </a:solidFill>
                  <a:latin typeface="Arial"/>
                  <a:ea typeface="Arial"/>
                  <a:cs typeface="Arial"/>
                  <a:sym typeface="Arial"/>
                </a:rPr>
                <a:t>𝛄 </a:t>
              </a:r>
              <a:r>
                <a:rPr lang="en-US" sz="2400" b="1" i="0" u="none" strike="noStrike" cap="none" dirty="0">
                  <a:solidFill>
                    <a:srgbClr val="9900FF"/>
                  </a:solidFill>
                  <a:latin typeface="Calibri"/>
                  <a:ea typeface="Calibri"/>
                  <a:cs typeface="Calibri"/>
                  <a:sym typeface="Calibri"/>
                </a:rPr>
                <a:t>prompt</a:t>
              </a:r>
              <a:endParaRPr sz="2400" b="1" i="0" u="none" strike="noStrike" cap="none" dirty="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9" name="Connettore 2 68">
              <a:extLst>
                <a:ext uri="{FF2B5EF4-FFF2-40B4-BE49-F238E27FC236}">
                  <a16:creationId xmlns:a16="http://schemas.microsoft.com/office/drawing/2014/main" id="{30370C39-EA0B-505E-E289-C848A2736FB4}"/>
                </a:ext>
              </a:extLst>
            </p:cNvPr>
            <p:cNvCxnSpPr/>
            <p:nvPr/>
          </p:nvCxnSpPr>
          <p:spPr>
            <a:xfrm>
              <a:off x="8425917" y="5375118"/>
              <a:ext cx="1457160" cy="0"/>
            </a:xfrm>
            <a:prstGeom prst="straightConnector1">
              <a:avLst/>
            </a:prstGeom>
            <a:noFill/>
            <a:ln w="57150" cap="flat">
              <a:solidFill>
                <a:srgbClr val="EFB22E"/>
              </a:solidFill>
              <a:prstDash val="solid"/>
              <a:miter lim="800000"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0" name="Google Shape;346;p57">
              <a:extLst>
                <a:ext uri="{FF2B5EF4-FFF2-40B4-BE49-F238E27FC236}">
                  <a16:creationId xmlns:a16="http://schemas.microsoft.com/office/drawing/2014/main" id="{681CC302-28DA-083C-009E-A623E6DC1267}"/>
                </a:ext>
              </a:extLst>
            </p:cNvPr>
            <p:cNvSpPr txBox="1"/>
            <p:nvPr/>
          </p:nvSpPr>
          <p:spPr>
            <a:xfrm>
              <a:off x="8113720" y="4881054"/>
              <a:ext cx="1007784" cy="452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EFB22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beam</a:t>
              </a:r>
              <a:endParaRPr sz="2400" b="1" i="0" u="none" strike="noStrike" cap="none" dirty="0">
                <a:solidFill>
                  <a:srgbClr val="EFB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967C7CA0-33C3-CA34-09DB-B1ED3FA0F1C1}"/>
              </a:ext>
            </a:extLst>
          </p:cNvPr>
          <p:cNvSpPr/>
          <p:nvPr/>
        </p:nvSpPr>
        <p:spPr>
          <a:xfrm>
            <a:off x="5824528" y="4991370"/>
            <a:ext cx="2374996" cy="72912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65B21D1-21D8-6D41-ABCF-A433515E1CA8}"/>
              </a:ext>
            </a:extLst>
          </p:cNvPr>
          <p:cNvSpPr txBox="1"/>
          <p:nvPr/>
        </p:nvSpPr>
        <p:spPr>
          <a:xfrm>
            <a:off x="8521503" y="910477"/>
            <a:ext cx="3551604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solidFill>
                  <a:srgbClr val="002060"/>
                </a:solidFill>
                <a:latin typeface="Calibri"/>
              </a:rPr>
              <a:t>PI: Francesco </a:t>
            </a:r>
            <a:r>
              <a:rPr lang="it-IT" b="1" dirty="0" err="1">
                <a:solidFill>
                  <a:srgbClr val="002060"/>
                </a:solidFill>
                <a:latin typeface="Calibri"/>
              </a:rPr>
              <a:t>Pennazio</a:t>
            </a:r>
            <a:endParaRPr lang="en-US" dirty="0">
              <a:latin typeface="Calibri"/>
            </a:endParaRPr>
          </a:p>
          <a:p>
            <a:r>
              <a:rPr lang="it-IT" b="1" dirty="0">
                <a:solidFill>
                  <a:srgbClr val="002060"/>
                </a:solidFill>
                <a:latin typeface="Calibri"/>
              </a:rPr>
              <a:t>INFN CSN5 Young </a:t>
            </a:r>
            <a:r>
              <a:rPr lang="it-IT" b="1" dirty="0" err="1">
                <a:solidFill>
                  <a:srgbClr val="002060"/>
                </a:solidFill>
                <a:latin typeface="Calibri"/>
              </a:rPr>
              <a:t>Researcher</a:t>
            </a:r>
            <a:r>
              <a:rPr lang="it-IT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002060"/>
                </a:solidFill>
                <a:latin typeface="Calibri"/>
              </a:rPr>
              <a:t>grant</a:t>
            </a:r>
            <a:endParaRPr lang="it-IT" b="1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5" name="Group 28">
            <a:extLst>
              <a:ext uri="{FF2B5EF4-FFF2-40B4-BE49-F238E27FC236}">
                <a16:creationId xmlns:a16="http://schemas.microsoft.com/office/drawing/2014/main" id="{37489D41-F2DA-5BC1-F70F-1A6CA586D062}"/>
              </a:ext>
            </a:extLst>
          </p:cNvPr>
          <p:cNvGrpSpPr/>
          <p:nvPr/>
        </p:nvGrpSpPr>
        <p:grpSpPr>
          <a:xfrm>
            <a:off x="7545375" y="822528"/>
            <a:ext cx="984698" cy="881756"/>
            <a:chOff x="12521357" y="535978"/>
            <a:chExt cx="984698" cy="881756"/>
          </a:xfrm>
        </p:grpSpPr>
        <p:pic>
          <p:nvPicPr>
            <p:cNvPr id="6" name="Picture 29">
              <a:extLst>
                <a:ext uri="{FF2B5EF4-FFF2-40B4-BE49-F238E27FC236}">
                  <a16:creationId xmlns:a16="http://schemas.microsoft.com/office/drawing/2014/main" id="{113E0FAA-FD42-5BC1-4C58-81317AD4D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3426" t="20062" r="21453" b="23765"/>
            <a:stretch/>
          </p:blipFill>
          <p:spPr>
            <a:xfrm>
              <a:off x="12521357" y="535978"/>
              <a:ext cx="984698" cy="881756"/>
            </a:xfrm>
            <a:prstGeom prst="rect">
              <a:avLst/>
            </a:prstGeom>
          </p:spPr>
        </p:pic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C4E66987-67CB-1880-6508-7B80D95B183A}"/>
                </a:ext>
              </a:extLst>
            </p:cNvPr>
            <p:cNvSpPr txBox="1"/>
            <p:nvPr/>
          </p:nvSpPr>
          <p:spPr>
            <a:xfrm>
              <a:off x="12729937" y="1097783"/>
              <a:ext cx="726142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200" b="1" dirty="0">
                  <a:solidFill>
                    <a:srgbClr val="002060"/>
                  </a:solidFill>
                  <a:latin typeface="Cambria"/>
                </a:rPr>
                <a:t>I3PET</a:t>
              </a:r>
              <a:r>
                <a:rPr lang="it-IT" b="1" dirty="0">
                  <a:solidFill>
                    <a:srgbClr val="002060"/>
                  </a:solidFill>
                  <a:latin typeface="Cambria"/>
                </a:rPr>
                <a:t> </a:t>
              </a:r>
              <a:endParaRPr lang="en-US" dirty="0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12B1397-F973-24B4-1F6B-B9BBD1DF2437}"/>
              </a:ext>
            </a:extLst>
          </p:cNvPr>
          <p:cNvGrpSpPr/>
          <p:nvPr/>
        </p:nvGrpSpPr>
        <p:grpSpPr>
          <a:xfrm>
            <a:off x="3524794" y="4747483"/>
            <a:ext cx="1367962" cy="1551073"/>
            <a:chOff x="10708895" y="3646907"/>
            <a:chExt cx="1367962" cy="1551073"/>
          </a:xfrm>
        </p:grpSpPr>
        <p:pic>
          <p:nvPicPr>
            <p:cNvPr id="11" name="Picture 2" descr="Racial Justice Resources - Puzzle Pieces That Fit Together Clipart  (#1960458) - PinClipart">
              <a:extLst>
                <a:ext uri="{FF2B5EF4-FFF2-40B4-BE49-F238E27FC236}">
                  <a16:creationId xmlns:a16="http://schemas.microsoft.com/office/drawing/2014/main" id="{E72D5514-AF55-65A8-CAAB-5A86392D22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957" b="90652" l="4773" r="94432">
                          <a14:foregroundMark x1="16818" y1="24348" x2="19318" y2="14783"/>
                          <a14:foregroundMark x1="8068" y1="7391" x2="30227" y2="13478"/>
                          <a14:foregroundMark x1="30227" y1="13478" x2="14091" y2="29348"/>
                          <a14:foregroundMark x1="14091" y1="29348" x2="30341" y2="35761"/>
                          <a14:foregroundMark x1="30341" y1="35761" x2="35455" y2="36087"/>
                          <a14:foregroundMark x1="5795" y1="7065" x2="12273" y2="35109"/>
                          <a14:foregroundMark x1="12273" y1="35109" x2="29432" y2="35326"/>
                          <a14:foregroundMark x1="29432" y1="35326" x2="38068" y2="30761"/>
                          <a14:foregroundMark x1="19659" y1="7717" x2="37727" y2="10543"/>
                          <a14:foregroundMark x1="37727" y1="10543" x2="30682" y2="15978"/>
                          <a14:foregroundMark x1="23523" y1="42174" x2="23295" y2="45870"/>
                          <a14:foregroundMark x1="12273" y1="60109" x2="13864" y2="82174"/>
                          <a14:foregroundMark x1="13864" y1="82174" x2="31932" y2="71630"/>
                          <a14:foregroundMark x1="31932" y1="71630" x2="33295" y2="58913"/>
                          <a14:foregroundMark x1="49659" y1="73696" x2="4886" y2="74565"/>
                          <a14:foregroundMark x1="8068" y1="86630" x2="32841" y2="84891"/>
                          <a14:foregroundMark x1="32841" y1="84891" x2="36818" y2="77717"/>
                          <a14:foregroundMark x1="61932" y1="87609" x2="85909" y2="87174"/>
                          <a14:foregroundMark x1="85909" y1="87174" x2="91250" y2="67826"/>
                          <a14:foregroundMark x1="91250" y1="67826" x2="66023" y2="59239"/>
                          <a14:foregroundMark x1="66023" y1="59239" x2="73523" y2="75652"/>
                          <a14:foregroundMark x1="73523" y1="75652" x2="62955" y2="88587"/>
                          <a14:foregroundMark x1="62955" y1="88587" x2="62955" y2="88804"/>
                          <a14:foregroundMark x1="94545" y1="80217" x2="94545" y2="80217"/>
                          <a14:foregroundMark x1="24205" y1="90652" x2="24205" y2="90652"/>
                          <a14:foregroundMark x1="24205" y1="90652" x2="24205" y2="90652"/>
                          <a14:foregroundMark x1="63523" y1="36304" x2="68182" y2="10761"/>
                          <a14:foregroundMark x1="68182" y1="10761" x2="86477" y2="9674"/>
                          <a14:foregroundMark x1="86477" y1="9674" x2="94091" y2="31630"/>
                          <a14:foregroundMark x1="94091" y1="31630" x2="81250" y2="19783"/>
                          <a14:foregroundMark x1="81250" y1="19783" x2="68750" y2="33043"/>
                          <a14:foregroundMark x1="68750" y1="33043" x2="55000" y2="21304"/>
                          <a14:foregroundMark x1="55000" y1="21304" x2="51023" y2="20326"/>
                          <a14:backgroundMark x1="50341" y1="36304" x2="52614" y2="585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6" t="43173" r="2930" b="6587"/>
            <a:stretch/>
          </p:blipFill>
          <p:spPr bwMode="auto">
            <a:xfrm>
              <a:off x="10708896" y="3646907"/>
              <a:ext cx="1171575" cy="1551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7D835B78-EEC2-CF7E-E04A-CA025D35507E}"/>
                </a:ext>
              </a:extLst>
            </p:cNvPr>
            <p:cNvSpPr txBox="1"/>
            <p:nvPr/>
          </p:nvSpPr>
          <p:spPr>
            <a:xfrm>
              <a:off x="10708895" y="4113836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solidFill>
                    <a:srgbClr val="EFB22E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Prompt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solidFill>
                  <a:srgbClr val="EFB22E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F11E18F-8245-E0AA-43E2-AC98C8714CC9}"/>
                </a:ext>
              </a:extLst>
            </p:cNvPr>
            <p:cNvSpPr txBox="1"/>
            <p:nvPr/>
          </p:nvSpPr>
          <p:spPr>
            <a:xfrm>
              <a:off x="10983126" y="4378607"/>
              <a:ext cx="1093731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solidFill>
                    <a:srgbClr val="EFB22E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gamma</a:t>
              </a:r>
              <a:endParaRPr lang="it-IT" sz="1700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66ED2AE6-D779-6FB2-7F4E-2CDE6D184B04}"/>
                </a:ext>
              </a:extLst>
            </p:cNvPr>
            <p:cNvSpPr txBox="1"/>
            <p:nvPr/>
          </p:nvSpPr>
          <p:spPr>
            <a:xfrm>
              <a:off x="10873169" y="4705077"/>
              <a:ext cx="921544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EFB22E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timing</a:t>
              </a:r>
              <a:endParaRPr lang="it-IT" dirty="0"/>
            </a:p>
          </p:txBody>
        </p:sp>
      </p:grpSp>
      <p:pic>
        <p:nvPicPr>
          <p:cNvPr id="38" name="Picture 2" descr="page78image49636704">
            <a:extLst>
              <a:ext uri="{FF2B5EF4-FFF2-40B4-BE49-F238E27FC236}">
                <a16:creationId xmlns:a16="http://schemas.microsoft.com/office/drawing/2014/main" id="{3F75EFFE-32C5-1020-937B-8D60F4DC5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48" y="4132688"/>
            <a:ext cx="1398061" cy="194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sellaDiTesto 29">
            <a:extLst>
              <a:ext uri="{FF2B5EF4-FFF2-40B4-BE49-F238E27FC236}">
                <a16:creationId xmlns:a16="http://schemas.microsoft.com/office/drawing/2014/main" id="{A7B471E3-924B-051F-25BA-7737A5529013}"/>
              </a:ext>
            </a:extLst>
          </p:cNvPr>
          <p:cNvSpPr txBox="1"/>
          <p:nvPr/>
        </p:nvSpPr>
        <p:spPr>
          <a:xfrm>
            <a:off x="2449689" y="4164155"/>
            <a:ext cx="1164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2.2 mm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17F403E5-02FC-15AD-8767-9DFCAC585712}"/>
              </a:ext>
            </a:extLst>
          </p:cNvPr>
          <p:cNvCxnSpPr>
            <a:cxnSpLocks/>
          </p:cNvCxnSpPr>
          <p:nvPr/>
        </p:nvCxnSpPr>
        <p:spPr>
          <a:xfrm>
            <a:off x="2029248" y="4346195"/>
            <a:ext cx="420441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id="{6E080682-9C17-8687-1D21-D2E69D7A45F2}"/>
              </a:ext>
            </a:extLst>
          </p:cNvPr>
          <p:cNvSpPr/>
          <p:nvPr/>
        </p:nvSpPr>
        <p:spPr>
          <a:xfrm>
            <a:off x="865067" y="4158733"/>
            <a:ext cx="1345741" cy="3360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EF69AEEA-9AF9-0E52-0C6A-8E6FFF1B0B97}"/>
              </a:ext>
            </a:extLst>
          </p:cNvPr>
          <p:cNvGrpSpPr/>
          <p:nvPr/>
        </p:nvGrpSpPr>
        <p:grpSpPr>
          <a:xfrm>
            <a:off x="2343578" y="5036703"/>
            <a:ext cx="1589031" cy="1266825"/>
            <a:chOff x="1615523" y="4647858"/>
            <a:chExt cx="1589031" cy="1266825"/>
          </a:xfrm>
        </p:grpSpPr>
        <p:pic>
          <p:nvPicPr>
            <p:cNvPr id="75" name="Picture 2" descr="Racial Justice Resources - Puzzle Pieces That Fit Together Clipart  (#1960458) - PinClipart">
              <a:extLst>
                <a:ext uri="{FF2B5EF4-FFF2-40B4-BE49-F238E27FC236}">
                  <a16:creationId xmlns:a16="http://schemas.microsoft.com/office/drawing/2014/main" id="{B8CB204D-A2CF-28DF-41F9-0E888BDE7F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957" b="90652" l="4773" r="94432">
                          <a14:foregroundMark x1="16818" y1="24348" x2="19318" y2="14783"/>
                          <a14:foregroundMark x1="8068" y1="7391" x2="30227" y2="13478"/>
                          <a14:foregroundMark x1="30227" y1="13478" x2="14091" y2="29348"/>
                          <a14:foregroundMark x1="14091" y1="29348" x2="30341" y2="35761"/>
                          <a14:foregroundMark x1="30341" y1="35761" x2="35455" y2="36087"/>
                          <a14:foregroundMark x1="5795" y1="7065" x2="12273" y2="35109"/>
                          <a14:foregroundMark x1="12273" y1="35109" x2="29432" y2="35326"/>
                          <a14:foregroundMark x1="29432" y1="35326" x2="38068" y2="30761"/>
                          <a14:foregroundMark x1="19659" y1="7717" x2="37727" y2="10543"/>
                          <a14:foregroundMark x1="37727" y1="10543" x2="30682" y2="15978"/>
                          <a14:foregroundMark x1="23523" y1="42174" x2="23295" y2="45870"/>
                          <a14:foregroundMark x1="12273" y1="60109" x2="13864" y2="82174"/>
                          <a14:foregroundMark x1="13864" y1="82174" x2="31932" y2="71630"/>
                          <a14:foregroundMark x1="31932" y1="71630" x2="33295" y2="58913"/>
                          <a14:foregroundMark x1="49659" y1="73696" x2="4886" y2="74565"/>
                          <a14:foregroundMark x1="8068" y1="86630" x2="32841" y2="84891"/>
                          <a14:foregroundMark x1="32841" y1="84891" x2="36818" y2="77717"/>
                          <a14:foregroundMark x1="61932" y1="87609" x2="85909" y2="87174"/>
                          <a14:foregroundMark x1="85909" y1="87174" x2="91250" y2="67826"/>
                          <a14:foregroundMark x1="91250" y1="67826" x2="66023" y2="59239"/>
                          <a14:foregroundMark x1="66023" y1="59239" x2="73523" y2="75652"/>
                          <a14:foregroundMark x1="73523" y1="75652" x2="62955" y2="88587"/>
                          <a14:foregroundMark x1="62955" y1="88587" x2="62955" y2="88804"/>
                          <a14:foregroundMark x1="94545" y1="80217" x2="94545" y2="80217"/>
                          <a14:foregroundMark x1="24205" y1="90652" x2="24205" y2="90652"/>
                          <a14:foregroundMark x1="24205" y1="90652" x2="24205" y2="90652"/>
                          <a14:foregroundMark x1="63523" y1="36304" x2="68182" y2="10761"/>
                          <a14:foregroundMark x1="68182" y1="10761" x2="86477" y2="9674"/>
                          <a14:foregroundMark x1="86477" y1="9674" x2="94091" y2="31630"/>
                          <a14:foregroundMark x1="94091" y1="31630" x2="81250" y2="19783"/>
                          <a14:foregroundMark x1="81250" y1="19783" x2="68750" y2="33043"/>
                          <a14:foregroundMark x1="68750" y1="33043" x2="55000" y2="21304"/>
                          <a14:foregroundMark x1="55000" y1="21304" x2="51023" y2="20326"/>
                          <a14:backgroundMark x1="50341" y1="36304" x2="52614" y2="585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09" r="46188" b="6257"/>
            <a:stretch/>
          </p:blipFill>
          <p:spPr bwMode="auto">
            <a:xfrm>
              <a:off x="1615523" y="4647858"/>
              <a:ext cx="1589031" cy="126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E70967E7-E1B3-8C60-CC43-83C192F98AFA}"/>
                </a:ext>
              </a:extLst>
            </p:cNvPr>
            <p:cNvSpPr txBox="1"/>
            <p:nvPr/>
          </p:nvSpPr>
          <p:spPr>
            <a:xfrm>
              <a:off x="1690140" y="5260776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time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8AAEA1E5-8553-FD1F-3BC8-FB44BCA75697}"/>
                </a:ext>
              </a:extLst>
            </p:cNvPr>
            <p:cNvSpPr txBox="1"/>
            <p:nvPr/>
          </p:nvSpPr>
          <p:spPr>
            <a:xfrm>
              <a:off x="1663625" y="5449253"/>
              <a:ext cx="1425229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resolution</a:t>
              </a:r>
              <a:endParaRPr lang="it-IT" sz="1700" dirty="0"/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D4B163F4-2D16-A68E-144B-8575E032A953}"/>
                </a:ext>
              </a:extLst>
            </p:cNvPr>
            <p:cNvSpPr txBox="1"/>
            <p:nvPr/>
          </p:nvSpPr>
          <p:spPr>
            <a:xfrm>
              <a:off x="1709759" y="5049064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excellent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DF45A863-47CF-0E25-6AAD-B8B997B6A711}"/>
              </a:ext>
            </a:extLst>
          </p:cNvPr>
          <p:cNvGrpSpPr/>
          <p:nvPr/>
        </p:nvGrpSpPr>
        <p:grpSpPr>
          <a:xfrm>
            <a:off x="2274518" y="3938898"/>
            <a:ext cx="1445704" cy="1629677"/>
            <a:chOff x="6104389" y="2301478"/>
            <a:chExt cx="1445704" cy="1629677"/>
          </a:xfrm>
        </p:grpSpPr>
        <p:pic>
          <p:nvPicPr>
            <p:cNvPr id="81" name="Picture 2" descr="Racial Justice Resources - Puzzle Pieces That Fit Together Clipart  (#1960458) - PinClipart">
              <a:extLst>
                <a:ext uri="{FF2B5EF4-FFF2-40B4-BE49-F238E27FC236}">
                  <a16:creationId xmlns:a16="http://schemas.microsoft.com/office/drawing/2014/main" id="{96F00FFC-FC56-FF0A-2189-6371E68BD4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957" b="90652" l="4773" r="94432">
                          <a14:foregroundMark x1="16818" y1="24348" x2="19318" y2="14783"/>
                          <a14:foregroundMark x1="8068" y1="7391" x2="30227" y2="13478"/>
                          <a14:foregroundMark x1="30227" y1="13478" x2="14091" y2="29348"/>
                          <a14:foregroundMark x1="14091" y1="29348" x2="30341" y2="35761"/>
                          <a14:foregroundMark x1="30341" y1="35761" x2="35455" y2="36087"/>
                          <a14:foregroundMark x1="5795" y1="7065" x2="12273" y2="35109"/>
                          <a14:foregroundMark x1="12273" y1="35109" x2="29432" y2="35326"/>
                          <a14:foregroundMark x1="29432" y1="35326" x2="38068" y2="30761"/>
                          <a14:foregroundMark x1="19659" y1="7717" x2="37727" y2="10543"/>
                          <a14:foregroundMark x1="37727" y1="10543" x2="30682" y2="15978"/>
                          <a14:foregroundMark x1="23523" y1="42174" x2="23295" y2="45870"/>
                          <a14:foregroundMark x1="12273" y1="60109" x2="13864" y2="82174"/>
                          <a14:foregroundMark x1="13864" y1="82174" x2="31932" y2="71630"/>
                          <a14:foregroundMark x1="31932" y1="71630" x2="33295" y2="58913"/>
                          <a14:foregroundMark x1="49659" y1="73696" x2="4886" y2="74565"/>
                          <a14:foregroundMark x1="8068" y1="86630" x2="32841" y2="84891"/>
                          <a14:foregroundMark x1="32841" y1="84891" x2="36818" y2="77717"/>
                          <a14:foregroundMark x1="61932" y1="87609" x2="85909" y2="87174"/>
                          <a14:foregroundMark x1="85909" y1="87174" x2="91250" y2="67826"/>
                          <a14:foregroundMark x1="91250" y1="67826" x2="66023" y2="59239"/>
                          <a14:foregroundMark x1="66023" y1="59239" x2="73523" y2="75652"/>
                          <a14:foregroundMark x1="73523" y1="75652" x2="62955" y2="88587"/>
                          <a14:foregroundMark x1="62955" y1="88587" x2="62955" y2="88804"/>
                          <a14:foregroundMark x1="94545" y1="80217" x2="94545" y2="80217"/>
                          <a14:foregroundMark x1="24205" y1="90652" x2="24205" y2="90652"/>
                          <a14:foregroundMark x1="24205" y1="90652" x2="24205" y2="90652"/>
                          <a14:foregroundMark x1="63523" y1="36304" x2="68182" y2="10761"/>
                          <a14:foregroundMark x1="68182" y1="10761" x2="86477" y2="9674"/>
                          <a14:foregroundMark x1="86477" y1="9674" x2="94091" y2="31630"/>
                          <a14:foregroundMark x1="94091" y1="31630" x2="81250" y2="19783"/>
                          <a14:foregroundMark x1="81250" y1="19783" x2="68750" y2="33043"/>
                          <a14:foregroundMark x1="68750" y1="33043" x2="55000" y2="21304"/>
                          <a14:foregroundMark x1="55000" y1="21304" x2="51023" y2="20326"/>
                          <a14:backgroundMark x1="50341" y1="36304" x2="52614" y2="585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2" r="53334" b="47215"/>
            <a:stretch/>
          </p:blipFill>
          <p:spPr bwMode="auto">
            <a:xfrm>
              <a:off x="6172045" y="2301478"/>
              <a:ext cx="1378048" cy="1629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9B6BF4E4-7700-2374-0506-62A8F46B62C0}"/>
                </a:ext>
              </a:extLst>
            </p:cNvPr>
            <p:cNvSpPr txBox="1"/>
            <p:nvPr/>
          </p:nvSpPr>
          <p:spPr>
            <a:xfrm>
              <a:off x="6120899" y="2479692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single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3DB82B85-00E1-AF80-D0EE-D853F0E62218}"/>
                </a:ext>
              </a:extLst>
            </p:cNvPr>
            <p:cNvSpPr txBox="1"/>
            <p:nvPr/>
          </p:nvSpPr>
          <p:spPr>
            <a:xfrm>
              <a:off x="6104389" y="2815242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particle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AEA059D1-4069-4AB3-0E4A-7608FC1F253C}"/>
                </a:ext>
              </a:extLst>
            </p:cNvPr>
            <p:cNvSpPr txBox="1"/>
            <p:nvPr/>
          </p:nvSpPr>
          <p:spPr>
            <a:xfrm>
              <a:off x="6244089" y="3124261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counting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CEBB0018-9671-2849-506A-C31509E50685}"/>
              </a:ext>
            </a:extLst>
          </p:cNvPr>
          <p:cNvGrpSpPr/>
          <p:nvPr/>
        </p:nvGrpSpPr>
        <p:grpSpPr>
          <a:xfrm>
            <a:off x="3233992" y="4581335"/>
            <a:ext cx="678388" cy="2228103"/>
            <a:chOff x="3233992" y="4581335"/>
            <a:chExt cx="678388" cy="2228103"/>
          </a:xfrm>
        </p:grpSpPr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3BFC9D5A-0CDE-A25A-D8BD-ECEF99956EA4}"/>
                </a:ext>
              </a:extLst>
            </p:cNvPr>
            <p:cNvSpPr/>
            <p:nvPr/>
          </p:nvSpPr>
          <p:spPr>
            <a:xfrm>
              <a:off x="3513344" y="6359590"/>
              <a:ext cx="109891" cy="444243"/>
            </a:xfrm>
            <a:prstGeom prst="rect">
              <a:avLst/>
            </a:prstGeom>
            <a:solidFill>
              <a:srgbClr val="FFFF00"/>
            </a:solidFill>
            <a:ln w="254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C56A9FA7-4D31-9FA9-0EBD-D1953F4AD68D}"/>
                </a:ext>
              </a:extLst>
            </p:cNvPr>
            <p:cNvSpPr/>
            <p:nvPr/>
          </p:nvSpPr>
          <p:spPr>
            <a:xfrm rot="20234922">
              <a:off x="3818396" y="6335198"/>
              <a:ext cx="88489" cy="474240"/>
            </a:xfrm>
            <a:prstGeom prst="rect">
              <a:avLst/>
            </a:prstGeom>
            <a:solidFill>
              <a:srgbClr val="FFFF00"/>
            </a:solidFill>
            <a:ln w="254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F9DFFD31-6058-C94A-F394-4A2A9B33D077}"/>
                </a:ext>
              </a:extLst>
            </p:cNvPr>
            <p:cNvSpPr/>
            <p:nvPr/>
          </p:nvSpPr>
          <p:spPr>
            <a:xfrm rot="1576555">
              <a:off x="3233992" y="6309427"/>
              <a:ext cx="95926" cy="448075"/>
            </a:xfrm>
            <a:prstGeom prst="rect">
              <a:avLst/>
            </a:prstGeom>
            <a:solidFill>
              <a:srgbClr val="FFFF00"/>
            </a:solidFill>
            <a:ln w="254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F60C9813-2A3A-2884-FC9E-BFEDBB831CBB}"/>
                </a:ext>
              </a:extLst>
            </p:cNvPr>
            <p:cNvSpPr/>
            <p:nvPr/>
          </p:nvSpPr>
          <p:spPr>
            <a:xfrm rot="10800000">
              <a:off x="3501138" y="4581335"/>
              <a:ext cx="109891" cy="444243"/>
            </a:xfrm>
            <a:prstGeom prst="rect">
              <a:avLst/>
            </a:prstGeom>
            <a:solidFill>
              <a:srgbClr val="FFFF00"/>
            </a:solidFill>
            <a:ln w="254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0C2DC20C-DE2C-A8BB-B386-08DB537A2843}"/>
                </a:ext>
              </a:extLst>
            </p:cNvPr>
            <p:cNvSpPr/>
            <p:nvPr/>
          </p:nvSpPr>
          <p:spPr>
            <a:xfrm rot="9617004">
              <a:off x="3265973" y="4602442"/>
              <a:ext cx="88489" cy="474240"/>
            </a:xfrm>
            <a:prstGeom prst="rect">
              <a:avLst/>
            </a:prstGeom>
            <a:solidFill>
              <a:srgbClr val="FFFF00"/>
            </a:solidFill>
            <a:ln w="254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76A46ADA-9D13-3DF7-9692-D0ACA932E1E1}"/>
                </a:ext>
              </a:extLst>
            </p:cNvPr>
            <p:cNvSpPr/>
            <p:nvPr/>
          </p:nvSpPr>
          <p:spPr>
            <a:xfrm rot="13083904">
              <a:off x="3816454" y="4613135"/>
              <a:ext cx="95926" cy="448075"/>
            </a:xfrm>
            <a:prstGeom prst="rect">
              <a:avLst/>
            </a:prstGeom>
            <a:solidFill>
              <a:srgbClr val="FFFF00"/>
            </a:solidFill>
            <a:ln w="254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8E92EDE9-59F7-2A4A-3EF5-2F4AF911991B}"/>
              </a:ext>
            </a:extLst>
          </p:cNvPr>
          <p:cNvSpPr txBox="1"/>
          <p:nvPr/>
        </p:nvSpPr>
        <p:spPr>
          <a:xfrm rot="16200000">
            <a:off x="190657" y="4859406"/>
            <a:ext cx="92556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UFSD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Picture 6" descr="Diagram&#10;&#10;Description automatically generated">
            <a:extLst>
              <a:ext uri="{FF2B5EF4-FFF2-40B4-BE49-F238E27FC236}">
                <a16:creationId xmlns:a16="http://schemas.microsoft.com/office/drawing/2014/main" id="{98F639EF-345B-1F21-D71A-9FC9B811C3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4589" y="1795893"/>
            <a:ext cx="1044529" cy="894159"/>
          </a:xfrm>
          <a:prstGeom prst="rect">
            <a:avLst/>
          </a:prstGeom>
        </p:spPr>
      </p:pic>
      <p:sp>
        <p:nvSpPr>
          <p:cNvPr id="87" name="TextBox 2">
            <a:extLst>
              <a:ext uri="{FF2B5EF4-FFF2-40B4-BE49-F238E27FC236}">
                <a16:creationId xmlns:a16="http://schemas.microsoft.com/office/drawing/2014/main" id="{A6D2FA89-5BB7-EF17-DE73-57FA1773D2A6}"/>
              </a:ext>
            </a:extLst>
          </p:cNvPr>
          <p:cNvSpPr txBox="1"/>
          <p:nvPr/>
        </p:nvSpPr>
        <p:spPr>
          <a:xfrm>
            <a:off x="8553529" y="1829432"/>
            <a:ext cx="3551604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solidFill>
                  <a:srgbClr val="002060"/>
                </a:solidFill>
                <a:latin typeface="Calibri"/>
              </a:rPr>
              <a:t>PI: </a:t>
            </a:r>
            <a:r>
              <a:rPr lang="en-US" b="1" dirty="0">
                <a:solidFill>
                  <a:srgbClr val="002060"/>
                </a:solidFill>
                <a:latin typeface="Calibri"/>
              </a:rPr>
              <a:t>Veronica Ferrero</a:t>
            </a:r>
            <a:endParaRPr lang="en-US" dirty="0">
              <a:latin typeface="Calibri"/>
            </a:endParaRPr>
          </a:p>
          <a:p>
            <a:r>
              <a:rPr lang="it-IT" b="1" dirty="0">
                <a:solidFill>
                  <a:srgbClr val="002060"/>
                </a:solidFill>
                <a:latin typeface="Calibri"/>
              </a:rPr>
              <a:t>INFN CSN5 Young </a:t>
            </a:r>
            <a:r>
              <a:rPr lang="it-IT" b="1" dirty="0" err="1">
                <a:solidFill>
                  <a:srgbClr val="002060"/>
                </a:solidFill>
                <a:latin typeface="Calibri"/>
              </a:rPr>
              <a:t>Researcher</a:t>
            </a:r>
            <a:r>
              <a:rPr lang="it-IT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002060"/>
                </a:solidFill>
                <a:latin typeface="Calibri"/>
              </a:rPr>
              <a:t>grant</a:t>
            </a:r>
            <a:endParaRPr lang="it-IT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8" name="Picture 6" descr="Diagram&#10;&#10;Description automatically generated">
            <a:extLst>
              <a:ext uri="{FF2B5EF4-FFF2-40B4-BE49-F238E27FC236}">
                <a16:creationId xmlns:a16="http://schemas.microsoft.com/office/drawing/2014/main" id="{E19E0255-6BAD-9DFB-5098-A90061D80AD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889"/>
          <a:stretch/>
        </p:blipFill>
        <p:spPr>
          <a:xfrm>
            <a:off x="7564866" y="2912116"/>
            <a:ext cx="1016457" cy="752234"/>
          </a:xfrm>
          <a:prstGeom prst="rect">
            <a:avLst/>
          </a:prstGeom>
        </p:spPr>
      </p:pic>
      <p:sp>
        <p:nvSpPr>
          <p:cNvPr id="12" name="Google Shape;79;p14">
            <a:extLst>
              <a:ext uri="{FF2B5EF4-FFF2-40B4-BE49-F238E27FC236}">
                <a16:creationId xmlns:a16="http://schemas.microsoft.com/office/drawing/2014/main" id="{7057D9E6-81D0-5C08-55E2-6A7E7507965D}"/>
              </a:ext>
            </a:extLst>
          </p:cNvPr>
          <p:cNvSpPr txBox="1"/>
          <p:nvPr/>
        </p:nvSpPr>
        <p:spPr>
          <a:xfrm>
            <a:off x="4719179" y="6473071"/>
            <a:ext cx="3859939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" sz="1333" dirty="0"/>
              <a:t>courtesy of E. Fiorina, F. Pennazio, V. Ferrero</a:t>
            </a:r>
            <a:endParaRPr sz="1333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7A0EE21-0D4C-521A-AB48-49D62C68B6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2113B60-6615-F3CF-90B2-4499D26EE92A}"/>
              </a:ext>
            </a:extLst>
          </p:cNvPr>
          <p:cNvSpPr txBox="1"/>
          <p:nvPr/>
        </p:nvSpPr>
        <p:spPr>
          <a:xfrm>
            <a:off x="161449" y="73326"/>
            <a:ext cx="1155475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>
                  <a:outerShdw blurRad="50800" dist="50800" dir="5400000" algn="ctr" rotWithShape="0">
                    <a:srgbClr val="4C4F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role of beam monitors…and online range verification in PT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F53C0749-B985-06E0-1150-BC4AF09C106B}"/>
              </a:ext>
            </a:extLst>
          </p:cNvPr>
          <p:cNvSpPr/>
          <p:nvPr/>
        </p:nvSpPr>
        <p:spPr>
          <a:xfrm>
            <a:off x="6899535" y="104131"/>
            <a:ext cx="3064202" cy="553044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Picture 4" descr="Logo&#10;&#10;Description automatically generated">
            <a:extLst>
              <a:ext uri="{FF2B5EF4-FFF2-40B4-BE49-F238E27FC236}">
                <a16:creationId xmlns:a16="http://schemas.microsoft.com/office/drawing/2014/main" id="{F64E1FF2-9D7C-CB32-E777-7F33E9B4D1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1306" y="1830850"/>
            <a:ext cx="1938894" cy="69099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A0CCF481-C95A-630B-843A-1E5DCD87A0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509" y="363453"/>
            <a:ext cx="3603532" cy="3142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1B8983DC-A269-FE61-D3DB-AB257B4C43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7577" y="668399"/>
            <a:ext cx="1221146" cy="122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663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FFE8137-A910-EF19-0420-F32F8E5BF011}"/>
              </a:ext>
            </a:extLst>
          </p:cNvPr>
          <p:cNvSpPr txBox="1"/>
          <p:nvPr/>
        </p:nvSpPr>
        <p:spPr>
          <a:xfrm>
            <a:off x="5632383" y="4125529"/>
            <a:ext cx="3196350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Annihilation photons from positron emitters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prompt photons from nuclear de-excitation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secondary charged fragments</a:t>
            </a:r>
            <a:endParaRPr lang="it-IT" dirty="0"/>
          </a:p>
        </p:txBody>
      </p: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83F63D64-FEE2-83B7-56A4-A8A144DFD69B}"/>
              </a:ext>
            </a:extLst>
          </p:cNvPr>
          <p:cNvGrpSpPr/>
          <p:nvPr/>
        </p:nvGrpSpPr>
        <p:grpSpPr>
          <a:xfrm>
            <a:off x="8101613" y="3817069"/>
            <a:ext cx="4165555" cy="2885222"/>
            <a:chOff x="8113720" y="3822910"/>
            <a:chExt cx="4165555" cy="2885222"/>
          </a:xfrm>
        </p:grpSpPr>
        <p:grpSp>
          <p:nvGrpSpPr>
            <p:cNvPr id="52" name="Google Shape;329;p57">
              <a:extLst>
                <a:ext uri="{FF2B5EF4-FFF2-40B4-BE49-F238E27FC236}">
                  <a16:creationId xmlns:a16="http://schemas.microsoft.com/office/drawing/2014/main" id="{DCAAA61C-BBB2-BD58-E692-EF1FA68EF954}"/>
                </a:ext>
              </a:extLst>
            </p:cNvPr>
            <p:cNvGrpSpPr/>
            <p:nvPr/>
          </p:nvGrpSpPr>
          <p:grpSpPr>
            <a:xfrm rot="-5400846" flipH="1">
              <a:off x="9456808" y="4160256"/>
              <a:ext cx="1461972" cy="2346532"/>
              <a:chOff x="3188275" y="1496100"/>
              <a:chExt cx="2310626" cy="3377248"/>
            </a:xfrm>
          </p:grpSpPr>
          <p:grpSp>
            <p:nvGrpSpPr>
              <p:cNvPr id="64" name="Google Shape;330;p57">
                <a:extLst>
                  <a:ext uri="{FF2B5EF4-FFF2-40B4-BE49-F238E27FC236}">
                    <a16:creationId xmlns:a16="http://schemas.microsoft.com/office/drawing/2014/main" id="{FBB47093-612F-2051-B9DD-EFAD8CA473C7}"/>
                  </a:ext>
                </a:extLst>
              </p:cNvPr>
              <p:cNvGrpSpPr/>
              <p:nvPr/>
            </p:nvGrpSpPr>
            <p:grpSpPr>
              <a:xfrm>
                <a:off x="3188275" y="1496100"/>
                <a:ext cx="2310626" cy="3358198"/>
                <a:chOff x="3188275" y="1496100"/>
                <a:chExt cx="2310626" cy="3358198"/>
              </a:xfrm>
            </p:grpSpPr>
            <p:sp>
              <p:nvSpPr>
                <p:cNvPr id="66" name="Google Shape;331;p57">
                  <a:extLst>
                    <a:ext uri="{FF2B5EF4-FFF2-40B4-BE49-F238E27FC236}">
                      <a16:creationId xmlns:a16="http://schemas.microsoft.com/office/drawing/2014/main" id="{DE2124EE-F089-E1AC-662C-D72C48E9584F}"/>
                    </a:ext>
                  </a:extLst>
                </p:cNvPr>
                <p:cNvSpPr/>
                <p:nvPr/>
              </p:nvSpPr>
              <p:spPr>
                <a:xfrm>
                  <a:off x="3290700" y="1763573"/>
                  <a:ext cx="2208200" cy="309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28" h="123629" extrusionOk="0">
                      <a:moveTo>
                        <a:pt x="88303" y="122156"/>
                      </a:moveTo>
                      <a:cubicBezTo>
                        <a:pt x="88764" y="118874"/>
                        <a:pt x="82705" y="109027"/>
                        <a:pt x="79610" y="102462"/>
                      </a:cubicBezTo>
                      <a:cubicBezTo>
                        <a:pt x="76515" y="95898"/>
                        <a:pt x="71378" y="87982"/>
                        <a:pt x="69732" y="82769"/>
                      </a:cubicBezTo>
                      <a:cubicBezTo>
                        <a:pt x="68086" y="77556"/>
                        <a:pt x="67954" y="75819"/>
                        <a:pt x="69732" y="71185"/>
                      </a:cubicBezTo>
                      <a:cubicBezTo>
                        <a:pt x="71510" y="66551"/>
                        <a:pt x="77667" y="61985"/>
                        <a:pt x="80400" y="54967"/>
                      </a:cubicBezTo>
                      <a:cubicBezTo>
                        <a:pt x="83134" y="47949"/>
                        <a:pt x="86384" y="36439"/>
                        <a:pt x="86133" y="29076"/>
                      </a:cubicBezTo>
                      <a:cubicBezTo>
                        <a:pt x="85882" y="21713"/>
                        <a:pt x="83974" y="15424"/>
                        <a:pt x="78894" y="10788"/>
                      </a:cubicBezTo>
                      <a:cubicBezTo>
                        <a:pt x="73814" y="6153"/>
                        <a:pt x="62511" y="2851"/>
                        <a:pt x="55653" y="1263"/>
                      </a:cubicBezTo>
                      <a:cubicBezTo>
                        <a:pt x="48795" y="-324"/>
                        <a:pt x="43207" y="-515"/>
                        <a:pt x="37746" y="1263"/>
                      </a:cubicBezTo>
                      <a:cubicBezTo>
                        <a:pt x="32285" y="3041"/>
                        <a:pt x="26380" y="8947"/>
                        <a:pt x="22887" y="11931"/>
                      </a:cubicBezTo>
                      <a:cubicBezTo>
                        <a:pt x="19395" y="14916"/>
                        <a:pt x="18252" y="17075"/>
                        <a:pt x="16791" y="19170"/>
                      </a:cubicBezTo>
                      <a:cubicBezTo>
                        <a:pt x="15331" y="21266"/>
                        <a:pt x="16156" y="22726"/>
                        <a:pt x="14124" y="24504"/>
                      </a:cubicBezTo>
                      <a:cubicBezTo>
                        <a:pt x="12092" y="26282"/>
                        <a:pt x="6949" y="27743"/>
                        <a:pt x="4599" y="29838"/>
                      </a:cubicBezTo>
                      <a:cubicBezTo>
                        <a:pt x="2250" y="31934"/>
                        <a:pt x="-290" y="34664"/>
                        <a:pt x="27" y="37077"/>
                      </a:cubicBezTo>
                      <a:cubicBezTo>
                        <a:pt x="345" y="39490"/>
                        <a:pt x="5679" y="41903"/>
                        <a:pt x="6504" y="44316"/>
                      </a:cubicBezTo>
                      <a:cubicBezTo>
                        <a:pt x="7330" y="46729"/>
                        <a:pt x="5111" y="49458"/>
                        <a:pt x="4980" y="51555"/>
                      </a:cubicBezTo>
                      <a:cubicBezTo>
                        <a:pt x="4849" y="53652"/>
                        <a:pt x="5847" y="55310"/>
                        <a:pt x="5720" y="56897"/>
                      </a:cubicBezTo>
                      <a:cubicBezTo>
                        <a:pt x="5593" y="58485"/>
                        <a:pt x="4877" y="59471"/>
                        <a:pt x="4218" y="61080"/>
                      </a:cubicBezTo>
                      <a:cubicBezTo>
                        <a:pt x="3559" y="62689"/>
                        <a:pt x="1913" y="64352"/>
                        <a:pt x="1768" y="66551"/>
                      </a:cubicBezTo>
                      <a:cubicBezTo>
                        <a:pt x="1623" y="68750"/>
                        <a:pt x="1373" y="72022"/>
                        <a:pt x="3349" y="74274"/>
                      </a:cubicBezTo>
                      <a:cubicBezTo>
                        <a:pt x="5325" y="76527"/>
                        <a:pt x="10874" y="78265"/>
                        <a:pt x="13622" y="80066"/>
                      </a:cubicBezTo>
                      <a:cubicBezTo>
                        <a:pt x="16370" y="81868"/>
                        <a:pt x="18358" y="82786"/>
                        <a:pt x="19839" y="85083"/>
                      </a:cubicBezTo>
                      <a:cubicBezTo>
                        <a:pt x="21320" y="87380"/>
                        <a:pt x="21764" y="91336"/>
                        <a:pt x="22506" y="93846"/>
                      </a:cubicBezTo>
                      <a:cubicBezTo>
                        <a:pt x="23248" y="96357"/>
                        <a:pt x="23994" y="96715"/>
                        <a:pt x="24291" y="100146"/>
                      </a:cubicBezTo>
                      <a:cubicBezTo>
                        <a:pt x="24589" y="103577"/>
                        <a:pt x="25015" y="110829"/>
                        <a:pt x="24291" y="114433"/>
                      </a:cubicBezTo>
                      <a:cubicBezTo>
                        <a:pt x="23567" y="118037"/>
                        <a:pt x="11186" y="120483"/>
                        <a:pt x="19945" y="121770"/>
                      </a:cubicBezTo>
                      <a:cubicBezTo>
                        <a:pt x="28704" y="123057"/>
                        <a:pt x="65451" y="122092"/>
                        <a:pt x="76844" y="122156"/>
                      </a:cubicBezTo>
                      <a:cubicBezTo>
                        <a:pt x="88237" y="122220"/>
                        <a:pt x="87842" y="125438"/>
                        <a:pt x="88303" y="122156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w="3810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pic>
              <p:nvPicPr>
                <p:cNvPr id="67" name="Google Shape;332;p57">
                  <a:extLst>
                    <a:ext uri="{FF2B5EF4-FFF2-40B4-BE49-F238E27FC236}">
                      <a16:creationId xmlns:a16="http://schemas.microsoft.com/office/drawing/2014/main" id="{D670AEED-A6F1-BF15-6CAE-5871EEA4B73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30714" b="64426" l="41401" r="83419">
                              <a14:foregroundMark x1="41401" y1="51706" x2="41401" y2="51706"/>
                              <a14:foregroundMark x1="70443" y1="63289" x2="51905" y2="61117"/>
                              <a14:foregroundMark x1="51905" y1="61117" x2="43254" y2="62668"/>
                              <a14:foregroundMark x1="83007" y1="47983" x2="78785" y2="62668"/>
                              <a14:foregroundMark x1="78785" y1="62668" x2="78270" y2="62668"/>
                              <a14:foregroundMark x1="81462" y1="43640" x2="81771" y2="47363"/>
                              <a14:foregroundMark x1="83934" y1="52017" x2="83934" y2="52017"/>
                              <a14:foregroundMark x1="58702" y1="36194" x2="49846" y2="44571"/>
                              <a14:foregroundMark x1="55613" y1="63289" x2="44181" y2="60393"/>
                              <a14:foregroundMark x1="58702" y1="63806" x2="50875" y2="61841"/>
                              <a14:foregroundMark x1="49228" y1="62461" x2="49228" y2="62461"/>
                              <a14:foregroundMark x1="49228" y1="62461" x2="48610" y2="64426"/>
                              <a14:foregroundMark x1="48610" y1="64426" x2="48610" y2="64426"/>
                              <a14:foregroundMark x1="48610" y1="64426" x2="48610" y2="64426"/>
                              <a14:foregroundMark x1="45829" y1="63909" x2="45829" y2="63909"/>
                              <a14:foregroundMark x1="43563" y1="63289" x2="45829" y2="6328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7669" t="27064" r="13937" b="35593"/>
                <a:stretch/>
              </p:blipFill>
              <p:spPr>
                <a:xfrm>
                  <a:off x="3188275" y="1496100"/>
                  <a:ext cx="2310626" cy="17754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5" name="Google Shape;333;p57">
                <a:extLst>
                  <a:ext uri="{FF2B5EF4-FFF2-40B4-BE49-F238E27FC236}">
                    <a16:creationId xmlns:a16="http://schemas.microsoft.com/office/drawing/2014/main" id="{BB7D18A1-6358-6DBA-CA03-CA572AF81188}"/>
                  </a:ext>
                </a:extLst>
              </p:cNvPr>
              <p:cNvSpPr/>
              <p:nvPr/>
            </p:nvSpPr>
            <p:spPr>
              <a:xfrm>
                <a:off x="3281175" y="1782623"/>
                <a:ext cx="2208200" cy="3090725"/>
              </a:xfrm>
              <a:custGeom>
                <a:avLst/>
                <a:gdLst/>
                <a:ahLst/>
                <a:cxnLst/>
                <a:rect l="l" t="t" r="r" b="b"/>
                <a:pathLst>
                  <a:path w="88328" h="123629" extrusionOk="0">
                    <a:moveTo>
                      <a:pt x="88303" y="122156"/>
                    </a:moveTo>
                    <a:cubicBezTo>
                      <a:pt x="88764" y="118874"/>
                      <a:pt x="82705" y="109027"/>
                      <a:pt x="79610" y="102462"/>
                    </a:cubicBezTo>
                    <a:cubicBezTo>
                      <a:pt x="76515" y="95898"/>
                      <a:pt x="71378" y="87982"/>
                      <a:pt x="69732" y="82769"/>
                    </a:cubicBezTo>
                    <a:cubicBezTo>
                      <a:pt x="68086" y="77556"/>
                      <a:pt x="67954" y="75819"/>
                      <a:pt x="69732" y="71185"/>
                    </a:cubicBezTo>
                    <a:cubicBezTo>
                      <a:pt x="71510" y="66551"/>
                      <a:pt x="77667" y="61985"/>
                      <a:pt x="80400" y="54967"/>
                    </a:cubicBezTo>
                    <a:cubicBezTo>
                      <a:pt x="83134" y="47949"/>
                      <a:pt x="86384" y="36439"/>
                      <a:pt x="86133" y="29076"/>
                    </a:cubicBezTo>
                    <a:cubicBezTo>
                      <a:pt x="85882" y="21713"/>
                      <a:pt x="83974" y="15424"/>
                      <a:pt x="78894" y="10788"/>
                    </a:cubicBezTo>
                    <a:cubicBezTo>
                      <a:pt x="73814" y="6153"/>
                      <a:pt x="62511" y="2851"/>
                      <a:pt x="55653" y="1263"/>
                    </a:cubicBezTo>
                    <a:cubicBezTo>
                      <a:pt x="48795" y="-324"/>
                      <a:pt x="43207" y="-515"/>
                      <a:pt x="37746" y="1263"/>
                    </a:cubicBezTo>
                    <a:cubicBezTo>
                      <a:pt x="32285" y="3041"/>
                      <a:pt x="26380" y="8947"/>
                      <a:pt x="22887" y="11931"/>
                    </a:cubicBezTo>
                    <a:cubicBezTo>
                      <a:pt x="19395" y="14916"/>
                      <a:pt x="18252" y="17075"/>
                      <a:pt x="16791" y="19170"/>
                    </a:cubicBezTo>
                    <a:cubicBezTo>
                      <a:pt x="15331" y="21266"/>
                      <a:pt x="16156" y="22726"/>
                      <a:pt x="14124" y="24504"/>
                    </a:cubicBezTo>
                    <a:cubicBezTo>
                      <a:pt x="12092" y="26282"/>
                      <a:pt x="6949" y="27743"/>
                      <a:pt x="4599" y="29838"/>
                    </a:cubicBezTo>
                    <a:cubicBezTo>
                      <a:pt x="2250" y="31934"/>
                      <a:pt x="-290" y="34664"/>
                      <a:pt x="27" y="37077"/>
                    </a:cubicBezTo>
                    <a:cubicBezTo>
                      <a:pt x="345" y="39490"/>
                      <a:pt x="5679" y="41903"/>
                      <a:pt x="6504" y="44316"/>
                    </a:cubicBezTo>
                    <a:cubicBezTo>
                      <a:pt x="7330" y="46729"/>
                      <a:pt x="5111" y="49458"/>
                      <a:pt x="4980" y="51555"/>
                    </a:cubicBezTo>
                    <a:cubicBezTo>
                      <a:pt x="4849" y="53652"/>
                      <a:pt x="5847" y="55310"/>
                      <a:pt x="5720" y="56897"/>
                    </a:cubicBezTo>
                    <a:cubicBezTo>
                      <a:pt x="5593" y="58485"/>
                      <a:pt x="4877" y="59471"/>
                      <a:pt x="4218" y="61080"/>
                    </a:cubicBezTo>
                    <a:cubicBezTo>
                      <a:pt x="3559" y="62689"/>
                      <a:pt x="1913" y="64352"/>
                      <a:pt x="1768" y="66551"/>
                    </a:cubicBezTo>
                    <a:cubicBezTo>
                      <a:pt x="1623" y="68750"/>
                      <a:pt x="1373" y="72022"/>
                      <a:pt x="3349" y="74274"/>
                    </a:cubicBezTo>
                    <a:cubicBezTo>
                      <a:pt x="5325" y="76527"/>
                      <a:pt x="10874" y="78265"/>
                      <a:pt x="13622" y="80066"/>
                    </a:cubicBezTo>
                    <a:cubicBezTo>
                      <a:pt x="16370" y="81868"/>
                      <a:pt x="18358" y="82786"/>
                      <a:pt x="19839" y="85083"/>
                    </a:cubicBezTo>
                    <a:cubicBezTo>
                      <a:pt x="21320" y="87380"/>
                      <a:pt x="21764" y="91336"/>
                      <a:pt x="22506" y="93846"/>
                    </a:cubicBezTo>
                    <a:cubicBezTo>
                      <a:pt x="23248" y="96357"/>
                      <a:pt x="23994" y="96715"/>
                      <a:pt x="24291" y="100146"/>
                    </a:cubicBezTo>
                    <a:cubicBezTo>
                      <a:pt x="24589" y="103577"/>
                      <a:pt x="25015" y="110829"/>
                      <a:pt x="24291" y="114433"/>
                    </a:cubicBezTo>
                    <a:cubicBezTo>
                      <a:pt x="23567" y="118037"/>
                      <a:pt x="11186" y="120483"/>
                      <a:pt x="19945" y="121770"/>
                    </a:cubicBezTo>
                    <a:cubicBezTo>
                      <a:pt x="28704" y="123057"/>
                      <a:pt x="65451" y="122092"/>
                      <a:pt x="76844" y="122156"/>
                    </a:cubicBezTo>
                    <a:cubicBezTo>
                      <a:pt x="88237" y="122220"/>
                      <a:pt x="87842" y="125438"/>
                      <a:pt x="88303" y="122156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3" name="Google Shape;334;p57" descr="FIgSecondari[1]-1.pdf">
              <a:extLst>
                <a:ext uri="{FF2B5EF4-FFF2-40B4-BE49-F238E27FC236}">
                  <a16:creationId xmlns:a16="http://schemas.microsoft.com/office/drawing/2014/main" id="{1AF7613F-1CC1-8B34-99B2-FDBC88D324C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19" b="34615" l="30059" r="54224">
                          <a14:foregroundMark x1="52456" y1="24434" x2="52456" y2="24434"/>
                          <a14:foregroundMark x1="52456" y1="24434" x2="52456" y2="24434"/>
                          <a14:foregroundMark x1="54028" y1="27828" x2="54028" y2="27828"/>
                          <a14:foregroundMark x1="54224" y1="34615" x2="54224" y2="34615"/>
                        </a14:backgroundRemoval>
                      </a14:imgEffect>
                    </a14:imgLayer>
                  </a14:imgProps>
                </a:ext>
              </a:extLst>
            </a:blip>
            <a:srcRect l="27227" t="4891" r="44283" b="63490"/>
            <a:stretch/>
          </p:blipFill>
          <p:spPr>
            <a:xfrm>
              <a:off x="8425917" y="3823917"/>
              <a:ext cx="1308300" cy="966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" name="Google Shape;338;p57">
              <a:extLst>
                <a:ext uri="{FF2B5EF4-FFF2-40B4-BE49-F238E27FC236}">
                  <a16:creationId xmlns:a16="http://schemas.microsoft.com/office/drawing/2014/main" id="{C1223A6B-1C25-ECE2-A283-7294B0BE86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3330" y="4369451"/>
              <a:ext cx="662514" cy="1864475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55" name="Google Shape;339;p57">
              <a:extLst>
                <a:ext uri="{FF2B5EF4-FFF2-40B4-BE49-F238E27FC236}">
                  <a16:creationId xmlns:a16="http://schemas.microsoft.com/office/drawing/2014/main" id="{9E3D2B71-A843-4807-B9D8-D2CCE4D9200F}"/>
                </a:ext>
              </a:extLst>
            </p:cNvPr>
            <p:cNvCxnSpPr>
              <a:cxnSpLocks/>
            </p:cNvCxnSpPr>
            <p:nvPr/>
          </p:nvCxnSpPr>
          <p:spPr>
            <a:xfrm>
              <a:off x="9695611" y="5436993"/>
              <a:ext cx="675705" cy="61342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dash"/>
              <a:round/>
              <a:headEnd type="none" w="sm" len="sm"/>
              <a:tailEnd type="stealth" w="med" len="med"/>
            </a:ln>
          </p:spPr>
        </p:cxnSp>
        <p:cxnSp>
          <p:nvCxnSpPr>
            <p:cNvPr id="56" name="Google Shape;341;p57">
              <a:extLst>
                <a:ext uri="{FF2B5EF4-FFF2-40B4-BE49-F238E27FC236}">
                  <a16:creationId xmlns:a16="http://schemas.microsoft.com/office/drawing/2014/main" id="{ADE59705-466D-5612-954F-FE02066F4B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9411" y="4452824"/>
              <a:ext cx="1173901" cy="922294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57" name="Google Shape;342;p57">
              <a:extLst>
                <a:ext uri="{FF2B5EF4-FFF2-40B4-BE49-F238E27FC236}">
                  <a16:creationId xmlns:a16="http://schemas.microsoft.com/office/drawing/2014/main" id="{94FAEA55-69CD-3832-81A2-59CD91E7B59F}"/>
                </a:ext>
              </a:extLst>
            </p:cNvPr>
            <p:cNvCxnSpPr>
              <a:cxnSpLocks/>
            </p:cNvCxnSpPr>
            <p:nvPr/>
          </p:nvCxnSpPr>
          <p:spPr>
            <a:xfrm>
              <a:off x="9552736" y="5403693"/>
              <a:ext cx="378270" cy="1086687"/>
            </a:xfrm>
            <a:prstGeom prst="straightConnector1">
              <a:avLst/>
            </a:prstGeom>
            <a:noFill/>
            <a:ln w="38100" cap="flat" cmpd="sng">
              <a:solidFill>
                <a:srgbClr val="FF9900"/>
              </a:solidFill>
              <a:prstDash val="dash"/>
              <a:round/>
              <a:headEnd type="none" w="sm" len="sm"/>
              <a:tailEnd type="stealth" w="med" len="med"/>
            </a:ln>
          </p:spPr>
        </p:cxnSp>
        <p:sp>
          <p:nvSpPr>
            <p:cNvPr id="58" name="Google Shape;343;p57">
              <a:extLst>
                <a:ext uri="{FF2B5EF4-FFF2-40B4-BE49-F238E27FC236}">
                  <a16:creationId xmlns:a16="http://schemas.microsoft.com/office/drawing/2014/main" id="{325D9231-F678-3080-8135-4A9A9CF4F0F5}"/>
                </a:ext>
              </a:extLst>
            </p:cNvPr>
            <p:cNvSpPr txBox="1"/>
            <p:nvPr/>
          </p:nvSpPr>
          <p:spPr>
            <a:xfrm>
              <a:off x="10774175" y="4123354"/>
              <a:ext cx="1505100" cy="69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Charged particles</a:t>
              </a:r>
              <a:endParaRPr sz="2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344;p57">
              <a:extLst>
                <a:ext uri="{FF2B5EF4-FFF2-40B4-BE49-F238E27FC236}">
                  <a16:creationId xmlns:a16="http://schemas.microsoft.com/office/drawing/2014/main" id="{CCB1418E-81E5-88C5-AD53-CC8AD141EEA8}"/>
                </a:ext>
              </a:extLst>
            </p:cNvPr>
            <p:cNvSpPr txBox="1"/>
            <p:nvPr/>
          </p:nvSpPr>
          <p:spPr>
            <a:xfrm>
              <a:off x="9883077" y="3822910"/>
              <a:ext cx="16527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𝛄 </a:t>
              </a:r>
              <a:r>
                <a:rPr lang="en-US" sz="24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511 keV</a:t>
              </a:r>
              <a:endParaRPr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345;p57">
              <a:extLst>
                <a:ext uri="{FF2B5EF4-FFF2-40B4-BE49-F238E27FC236}">
                  <a16:creationId xmlns:a16="http://schemas.microsoft.com/office/drawing/2014/main" id="{080C36A8-ACD5-E3E2-6C41-C2DD1307A7AA}"/>
                </a:ext>
              </a:extLst>
            </p:cNvPr>
            <p:cNvSpPr txBox="1"/>
            <p:nvPr/>
          </p:nvSpPr>
          <p:spPr>
            <a:xfrm>
              <a:off x="8329560" y="6114051"/>
              <a:ext cx="16527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𝛄 </a:t>
              </a:r>
              <a:r>
                <a:rPr lang="en-US" sz="24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511 keV</a:t>
              </a:r>
              <a:endParaRPr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346;p57">
              <a:extLst>
                <a:ext uri="{FF2B5EF4-FFF2-40B4-BE49-F238E27FC236}">
                  <a16:creationId xmlns:a16="http://schemas.microsoft.com/office/drawing/2014/main" id="{825D1966-2EEB-BC48-502F-DEBF3230C719}"/>
                </a:ext>
              </a:extLst>
            </p:cNvPr>
            <p:cNvSpPr txBox="1"/>
            <p:nvPr/>
          </p:nvSpPr>
          <p:spPr>
            <a:xfrm>
              <a:off x="9619411" y="6388032"/>
              <a:ext cx="16527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neutrons</a:t>
              </a:r>
              <a:endParaRPr sz="2400" b="1" i="0" u="none" strike="noStrike" cap="none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340;p57">
              <a:extLst>
                <a:ext uri="{FF2B5EF4-FFF2-40B4-BE49-F238E27FC236}">
                  <a16:creationId xmlns:a16="http://schemas.microsoft.com/office/drawing/2014/main" id="{DE4F4657-12B8-2BF6-63F8-12FA62ADC058}"/>
                </a:ext>
              </a:extLst>
            </p:cNvPr>
            <p:cNvSpPr txBox="1"/>
            <p:nvPr/>
          </p:nvSpPr>
          <p:spPr>
            <a:xfrm>
              <a:off x="10164260" y="5901186"/>
              <a:ext cx="16527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9900FF"/>
                  </a:solidFill>
                  <a:latin typeface="Arial"/>
                  <a:ea typeface="Arial"/>
                  <a:cs typeface="Arial"/>
                  <a:sym typeface="Arial"/>
                </a:rPr>
                <a:t>𝛄 </a:t>
              </a:r>
              <a:r>
                <a:rPr lang="en-US" sz="2400" b="1" i="0" u="none" strike="noStrike" cap="none" dirty="0">
                  <a:solidFill>
                    <a:srgbClr val="9900FF"/>
                  </a:solidFill>
                  <a:latin typeface="Calibri"/>
                  <a:ea typeface="Calibri"/>
                  <a:cs typeface="Calibri"/>
                  <a:sym typeface="Calibri"/>
                </a:rPr>
                <a:t>prompt</a:t>
              </a:r>
              <a:endParaRPr sz="2400" b="1" i="0" u="none" strike="noStrike" cap="none" dirty="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9" name="Connettore 2 68">
              <a:extLst>
                <a:ext uri="{FF2B5EF4-FFF2-40B4-BE49-F238E27FC236}">
                  <a16:creationId xmlns:a16="http://schemas.microsoft.com/office/drawing/2014/main" id="{30370C39-EA0B-505E-E289-C848A2736FB4}"/>
                </a:ext>
              </a:extLst>
            </p:cNvPr>
            <p:cNvCxnSpPr/>
            <p:nvPr/>
          </p:nvCxnSpPr>
          <p:spPr>
            <a:xfrm>
              <a:off x="8425917" y="5375118"/>
              <a:ext cx="1457160" cy="0"/>
            </a:xfrm>
            <a:prstGeom prst="straightConnector1">
              <a:avLst/>
            </a:prstGeom>
            <a:noFill/>
            <a:ln w="57150" cap="flat">
              <a:solidFill>
                <a:srgbClr val="EFB22E"/>
              </a:solidFill>
              <a:prstDash val="solid"/>
              <a:miter lim="800000"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0" name="Google Shape;346;p57">
              <a:extLst>
                <a:ext uri="{FF2B5EF4-FFF2-40B4-BE49-F238E27FC236}">
                  <a16:creationId xmlns:a16="http://schemas.microsoft.com/office/drawing/2014/main" id="{681CC302-28DA-083C-009E-A623E6DC1267}"/>
                </a:ext>
              </a:extLst>
            </p:cNvPr>
            <p:cNvSpPr txBox="1"/>
            <p:nvPr/>
          </p:nvSpPr>
          <p:spPr>
            <a:xfrm>
              <a:off x="8113720" y="4881054"/>
              <a:ext cx="1007784" cy="452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EFB22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beam</a:t>
              </a:r>
              <a:endParaRPr sz="2400" b="1" i="0" u="none" strike="noStrike" cap="none" dirty="0">
                <a:solidFill>
                  <a:srgbClr val="EFB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967C7CA0-33C3-CA34-09DB-B1ED3FA0F1C1}"/>
              </a:ext>
            </a:extLst>
          </p:cNvPr>
          <p:cNvSpPr/>
          <p:nvPr/>
        </p:nvSpPr>
        <p:spPr>
          <a:xfrm>
            <a:off x="5824528" y="4991370"/>
            <a:ext cx="2374996" cy="72912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65B21D1-21D8-6D41-ABCF-A433515E1CA8}"/>
              </a:ext>
            </a:extLst>
          </p:cNvPr>
          <p:cNvSpPr txBox="1"/>
          <p:nvPr/>
        </p:nvSpPr>
        <p:spPr>
          <a:xfrm>
            <a:off x="8521503" y="910477"/>
            <a:ext cx="3551604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solidFill>
                  <a:srgbClr val="002060"/>
                </a:solidFill>
                <a:latin typeface="Calibri"/>
              </a:rPr>
              <a:t>PI: Francesco </a:t>
            </a:r>
            <a:r>
              <a:rPr lang="it-IT" b="1" dirty="0" err="1">
                <a:solidFill>
                  <a:srgbClr val="002060"/>
                </a:solidFill>
                <a:latin typeface="Calibri"/>
              </a:rPr>
              <a:t>Pennazio</a:t>
            </a:r>
            <a:endParaRPr lang="en-US" dirty="0">
              <a:latin typeface="Calibri"/>
            </a:endParaRPr>
          </a:p>
          <a:p>
            <a:r>
              <a:rPr lang="it-IT" b="1" dirty="0">
                <a:solidFill>
                  <a:srgbClr val="002060"/>
                </a:solidFill>
                <a:latin typeface="Calibri"/>
              </a:rPr>
              <a:t>INFN CSN5 Young </a:t>
            </a:r>
            <a:r>
              <a:rPr lang="it-IT" b="1" dirty="0" err="1">
                <a:solidFill>
                  <a:srgbClr val="002060"/>
                </a:solidFill>
                <a:latin typeface="Calibri"/>
              </a:rPr>
              <a:t>Researcher</a:t>
            </a:r>
            <a:r>
              <a:rPr lang="it-IT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002060"/>
                </a:solidFill>
                <a:latin typeface="Calibri"/>
              </a:rPr>
              <a:t>grant</a:t>
            </a:r>
            <a:endParaRPr lang="it-IT" b="1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5" name="Group 28">
            <a:extLst>
              <a:ext uri="{FF2B5EF4-FFF2-40B4-BE49-F238E27FC236}">
                <a16:creationId xmlns:a16="http://schemas.microsoft.com/office/drawing/2014/main" id="{37489D41-F2DA-5BC1-F70F-1A6CA586D062}"/>
              </a:ext>
            </a:extLst>
          </p:cNvPr>
          <p:cNvGrpSpPr/>
          <p:nvPr/>
        </p:nvGrpSpPr>
        <p:grpSpPr>
          <a:xfrm>
            <a:off x="7545375" y="822528"/>
            <a:ext cx="984698" cy="881756"/>
            <a:chOff x="12521357" y="535978"/>
            <a:chExt cx="984698" cy="881756"/>
          </a:xfrm>
        </p:grpSpPr>
        <p:pic>
          <p:nvPicPr>
            <p:cNvPr id="6" name="Picture 29">
              <a:extLst>
                <a:ext uri="{FF2B5EF4-FFF2-40B4-BE49-F238E27FC236}">
                  <a16:creationId xmlns:a16="http://schemas.microsoft.com/office/drawing/2014/main" id="{113E0FAA-FD42-5BC1-4C58-81317AD4D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3426" t="20062" r="21453" b="23765"/>
            <a:stretch/>
          </p:blipFill>
          <p:spPr>
            <a:xfrm>
              <a:off x="12521357" y="535978"/>
              <a:ext cx="984698" cy="881756"/>
            </a:xfrm>
            <a:prstGeom prst="rect">
              <a:avLst/>
            </a:prstGeom>
          </p:spPr>
        </p:pic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C4E66987-67CB-1880-6508-7B80D95B183A}"/>
                </a:ext>
              </a:extLst>
            </p:cNvPr>
            <p:cNvSpPr txBox="1"/>
            <p:nvPr/>
          </p:nvSpPr>
          <p:spPr>
            <a:xfrm>
              <a:off x="12729937" y="1097783"/>
              <a:ext cx="726142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200" b="1" dirty="0">
                  <a:solidFill>
                    <a:srgbClr val="002060"/>
                  </a:solidFill>
                  <a:latin typeface="Cambria"/>
                </a:rPr>
                <a:t>I3PET</a:t>
              </a:r>
              <a:r>
                <a:rPr lang="it-IT" b="1" dirty="0">
                  <a:solidFill>
                    <a:srgbClr val="002060"/>
                  </a:solidFill>
                  <a:latin typeface="Cambria"/>
                </a:rPr>
                <a:t> </a:t>
              </a:r>
              <a:endParaRPr lang="en-US" dirty="0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12B1397-F973-24B4-1F6B-B9BBD1DF2437}"/>
              </a:ext>
            </a:extLst>
          </p:cNvPr>
          <p:cNvGrpSpPr/>
          <p:nvPr/>
        </p:nvGrpSpPr>
        <p:grpSpPr>
          <a:xfrm>
            <a:off x="3524794" y="4747483"/>
            <a:ext cx="1367962" cy="1551073"/>
            <a:chOff x="10708895" y="3646907"/>
            <a:chExt cx="1367962" cy="1551073"/>
          </a:xfrm>
        </p:grpSpPr>
        <p:pic>
          <p:nvPicPr>
            <p:cNvPr id="11" name="Picture 2" descr="Racial Justice Resources - Puzzle Pieces That Fit Together Clipart  (#1960458) - PinClipart">
              <a:extLst>
                <a:ext uri="{FF2B5EF4-FFF2-40B4-BE49-F238E27FC236}">
                  <a16:creationId xmlns:a16="http://schemas.microsoft.com/office/drawing/2014/main" id="{E72D5514-AF55-65A8-CAAB-5A86392D22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957" b="90652" l="4773" r="94432">
                          <a14:foregroundMark x1="16818" y1="24348" x2="19318" y2="14783"/>
                          <a14:foregroundMark x1="8068" y1="7391" x2="30227" y2="13478"/>
                          <a14:foregroundMark x1="30227" y1="13478" x2="14091" y2="29348"/>
                          <a14:foregroundMark x1="14091" y1="29348" x2="30341" y2="35761"/>
                          <a14:foregroundMark x1="30341" y1="35761" x2="35455" y2="36087"/>
                          <a14:foregroundMark x1="5795" y1="7065" x2="12273" y2="35109"/>
                          <a14:foregroundMark x1="12273" y1="35109" x2="29432" y2="35326"/>
                          <a14:foregroundMark x1="29432" y1="35326" x2="38068" y2="30761"/>
                          <a14:foregroundMark x1="19659" y1="7717" x2="37727" y2="10543"/>
                          <a14:foregroundMark x1="37727" y1="10543" x2="30682" y2="15978"/>
                          <a14:foregroundMark x1="23523" y1="42174" x2="23295" y2="45870"/>
                          <a14:foregroundMark x1="12273" y1="60109" x2="13864" y2="82174"/>
                          <a14:foregroundMark x1="13864" y1="82174" x2="31932" y2="71630"/>
                          <a14:foregroundMark x1="31932" y1="71630" x2="33295" y2="58913"/>
                          <a14:foregroundMark x1="49659" y1="73696" x2="4886" y2="74565"/>
                          <a14:foregroundMark x1="8068" y1="86630" x2="32841" y2="84891"/>
                          <a14:foregroundMark x1="32841" y1="84891" x2="36818" y2="77717"/>
                          <a14:foregroundMark x1="61932" y1="87609" x2="85909" y2="87174"/>
                          <a14:foregroundMark x1="85909" y1="87174" x2="91250" y2="67826"/>
                          <a14:foregroundMark x1="91250" y1="67826" x2="66023" y2="59239"/>
                          <a14:foregroundMark x1="66023" y1="59239" x2="73523" y2="75652"/>
                          <a14:foregroundMark x1="73523" y1="75652" x2="62955" y2="88587"/>
                          <a14:foregroundMark x1="62955" y1="88587" x2="62955" y2="88804"/>
                          <a14:foregroundMark x1="94545" y1="80217" x2="94545" y2="80217"/>
                          <a14:foregroundMark x1="24205" y1="90652" x2="24205" y2="90652"/>
                          <a14:foregroundMark x1="24205" y1="90652" x2="24205" y2="90652"/>
                          <a14:foregroundMark x1="63523" y1="36304" x2="68182" y2="10761"/>
                          <a14:foregroundMark x1="68182" y1="10761" x2="86477" y2="9674"/>
                          <a14:foregroundMark x1="86477" y1="9674" x2="94091" y2="31630"/>
                          <a14:foregroundMark x1="94091" y1="31630" x2="81250" y2="19783"/>
                          <a14:foregroundMark x1="81250" y1="19783" x2="68750" y2="33043"/>
                          <a14:foregroundMark x1="68750" y1="33043" x2="55000" y2="21304"/>
                          <a14:foregroundMark x1="55000" y1="21304" x2="51023" y2="20326"/>
                          <a14:backgroundMark x1="50341" y1="36304" x2="52614" y2="585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6" t="43173" r="2930" b="6587"/>
            <a:stretch/>
          </p:blipFill>
          <p:spPr bwMode="auto">
            <a:xfrm>
              <a:off x="10708896" y="3646907"/>
              <a:ext cx="1171575" cy="1551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7D835B78-EEC2-CF7E-E04A-CA025D35507E}"/>
                </a:ext>
              </a:extLst>
            </p:cNvPr>
            <p:cNvSpPr txBox="1"/>
            <p:nvPr/>
          </p:nvSpPr>
          <p:spPr>
            <a:xfrm>
              <a:off x="10708895" y="4113836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solidFill>
                    <a:srgbClr val="EFB22E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Prompt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solidFill>
                  <a:srgbClr val="EFB22E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F11E18F-8245-E0AA-43E2-AC98C8714CC9}"/>
                </a:ext>
              </a:extLst>
            </p:cNvPr>
            <p:cNvSpPr txBox="1"/>
            <p:nvPr/>
          </p:nvSpPr>
          <p:spPr>
            <a:xfrm>
              <a:off x="10983126" y="4378607"/>
              <a:ext cx="1093731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solidFill>
                    <a:srgbClr val="EFB22E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gamma</a:t>
              </a:r>
              <a:endParaRPr lang="it-IT" sz="1700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66ED2AE6-D779-6FB2-7F4E-2CDE6D184B04}"/>
                </a:ext>
              </a:extLst>
            </p:cNvPr>
            <p:cNvSpPr txBox="1"/>
            <p:nvPr/>
          </p:nvSpPr>
          <p:spPr>
            <a:xfrm>
              <a:off x="10873169" y="4705077"/>
              <a:ext cx="921544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EFB22E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timing</a:t>
              </a:r>
              <a:endParaRPr lang="it-IT" dirty="0"/>
            </a:p>
          </p:txBody>
        </p:sp>
      </p:grpSp>
      <p:pic>
        <p:nvPicPr>
          <p:cNvPr id="38" name="Picture 2" descr="page78image49636704">
            <a:extLst>
              <a:ext uri="{FF2B5EF4-FFF2-40B4-BE49-F238E27FC236}">
                <a16:creationId xmlns:a16="http://schemas.microsoft.com/office/drawing/2014/main" id="{3F75EFFE-32C5-1020-937B-8D60F4DC5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48" y="4132688"/>
            <a:ext cx="1398061" cy="194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sellaDiTesto 29">
            <a:extLst>
              <a:ext uri="{FF2B5EF4-FFF2-40B4-BE49-F238E27FC236}">
                <a16:creationId xmlns:a16="http://schemas.microsoft.com/office/drawing/2014/main" id="{A7B471E3-924B-051F-25BA-7737A5529013}"/>
              </a:ext>
            </a:extLst>
          </p:cNvPr>
          <p:cNvSpPr txBox="1"/>
          <p:nvPr/>
        </p:nvSpPr>
        <p:spPr>
          <a:xfrm>
            <a:off x="2449689" y="4164155"/>
            <a:ext cx="1164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2.2 mm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17F403E5-02FC-15AD-8767-9DFCAC585712}"/>
              </a:ext>
            </a:extLst>
          </p:cNvPr>
          <p:cNvCxnSpPr>
            <a:cxnSpLocks/>
          </p:cNvCxnSpPr>
          <p:nvPr/>
        </p:nvCxnSpPr>
        <p:spPr>
          <a:xfrm>
            <a:off x="2029248" y="4346195"/>
            <a:ext cx="420441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id="{6E080682-9C17-8687-1D21-D2E69D7A45F2}"/>
              </a:ext>
            </a:extLst>
          </p:cNvPr>
          <p:cNvSpPr/>
          <p:nvPr/>
        </p:nvSpPr>
        <p:spPr>
          <a:xfrm>
            <a:off x="865067" y="4158733"/>
            <a:ext cx="1345741" cy="3360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EF69AEEA-9AF9-0E52-0C6A-8E6FFF1B0B97}"/>
              </a:ext>
            </a:extLst>
          </p:cNvPr>
          <p:cNvGrpSpPr/>
          <p:nvPr/>
        </p:nvGrpSpPr>
        <p:grpSpPr>
          <a:xfrm>
            <a:off x="2343578" y="5036703"/>
            <a:ext cx="1589031" cy="1266825"/>
            <a:chOff x="1615523" y="4647858"/>
            <a:chExt cx="1589031" cy="1266825"/>
          </a:xfrm>
        </p:grpSpPr>
        <p:pic>
          <p:nvPicPr>
            <p:cNvPr id="75" name="Picture 2" descr="Racial Justice Resources - Puzzle Pieces That Fit Together Clipart  (#1960458) - PinClipart">
              <a:extLst>
                <a:ext uri="{FF2B5EF4-FFF2-40B4-BE49-F238E27FC236}">
                  <a16:creationId xmlns:a16="http://schemas.microsoft.com/office/drawing/2014/main" id="{B8CB204D-A2CF-28DF-41F9-0E888BDE7F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957" b="90652" l="4773" r="94432">
                          <a14:foregroundMark x1="16818" y1="24348" x2="19318" y2="14783"/>
                          <a14:foregroundMark x1="8068" y1="7391" x2="30227" y2="13478"/>
                          <a14:foregroundMark x1="30227" y1="13478" x2="14091" y2="29348"/>
                          <a14:foregroundMark x1="14091" y1="29348" x2="30341" y2="35761"/>
                          <a14:foregroundMark x1="30341" y1="35761" x2="35455" y2="36087"/>
                          <a14:foregroundMark x1="5795" y1="7065" x2="12273" y2="35109"/>
                          <a14:foregroundMark x1="12273" y1="35109" x2="29432" y2="35326"/>
                          <a14:foregroundMark x1="29432" y1="35326" x2="38068" y2="30761"/>
                          <a14:foregroundMark x1="19659" y1="7717" x2="37727" y2="10543"/>
                          <a14:foregroundMark x1="37727" y1="10543" x2="30682" y2="15978"/>
                          <a14:foregroundMark x1="23523" y1="42174" x2="23295" y2="45870"/>
                          <a14:foregroundMark x1="12273" y1="60109" x2="13864" y2="82174"/>
                          <a14:foregroundMark x1="13864" y1="82174" x2="31932" y2="71630"/>
                          <a14:foregroundMark x1="31932" y1="71630" x2="33295" y2="58913"/>
                          <a14:foregroundMark x1="49659" y1="73696" x2="4886" y2="74565"/>
                          <a14:foregroundMark x1="8068" y1="86630" x2="32841" y2="84891"/>
                          <a14:foregroundMark x1="32841" y1="84891" x2="36818" y2="77717"/>
                          <a14:foregroundMark x1="61932" y1="87609" x2="85909" y2="87174"/>
                          <a14:foregroundMark x1="85909" y1="87174" x2="91250" y2="67826"/>
                          <a14:foregroundMark x1="91250" y1="67826" x2="66023" y2="59239"/>
                          <a14:foregroundMark x1="66023" y1="59239" x2="73523" y2="75652"/>
                          <a14:foregroundMark x1="73523" y1="75652" x2="62955" y2="88587"/>
                          <a14:foregroundMark x1="62955" y1="88587" x2="62955" y2="88804"/>
                          <a14:foregroundMark x1="94545" y1="80217" x2="94545" y2="80217"/>
                          <a14:foregroundMark x1="24205" y1="90652" x2="24205" y2="90652"/>
                          <a14:foregroundMark x1="24205" y1="90652" x2="24205" y2="90652"/>
                          <a14:foregroundMark x1="63523" y1="36304" x2="68182" y2="10761"/>
                          <a14:foregroundMark x1="68182" y1="10761" x2="86477" y2="9674"/>
                          <a14:foregroundMark x1="86477" y1="9674" x2="94091" y2="31630"/>
                          <a14:foregroundMark x1="94091" y1="31630" x2="81250" y2="19783"/>
                          <a14:foregroundMark x1="81250" y1="19783" x2="68750" y2="33043"/>
                          <a14:foregroundMark x1="68750" y1="33043" x2="55000" y2="21304"/>
                          <a14:foregroundMark x1="55000" y1="21304" x2="51023" y2="20326"/>
                          <a14:backgroundMark x1="50341" y1="36304" x2="52614" y2="585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09" r="46188" b="6257"/>
            <a:stretch/>
          </p:blipFill>
          <p:spPr bwMode="auto">
            <a:xfrm>
              <a:off x="1615523" y="4647858"/>
              <a:ext cx="1589031" cy="126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E70967E7-E1B3-8C60-CC43-83C192F98AFA}"/>
                </a:ext>
              </a:extLst>
            </p:cNvPr>
            <p:cNvSpPr txBox="1"/>
            <p:nvPr/>
          </p:nvSpPr>
          <p:spPr>
            <a:xfrm>
              <a:off x="1690140" y="5260776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time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8AAEA1E5-8553-FD1F-3BC8-FB44BCA75697}"/>
                </a:ext>
              </a:extLst>
            </p:cNvPr>
            <p:cNvSpPr txBox="1"/>
            <p:nvPr/>
          </p:nvSpPr>
          <p:spPr>
            <a:xfrm>
              <a:off x="1663625" y="5449253"/>
              <a:ext cx="1425229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resolution</a:t>
              </a:r>
              <a:endParaRPr lang="it-IT" sz="1700" dirty="0"/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D4B163F4-2D16-A68E-144B-8575E032A953}"/>
                </a:ext>
              </a:extLst>
            </p:cNvPr>
            <p:cNvSpPr txBox="1"/>
            <p:nvPr/>
          </p:nvSpPr>
          <p:spPr>
            <a:xfrm>
              <a:off x="1709759" y="5049064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excellent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DF45A863-47CF-0E25-6AAD-B8B997B6A711}"/>
              </a:ext>
            </a:extLst>
          </p:cNvPr>
          <p:cNvGrpSpPr/>
          <p:nvPr/>
        </p:nvGrpSpPr>
        <p:grpSpPr>
          <a:xfrm>
            <a:off x="2274518" y="3938898"/>
            <a:ext cx="1445704" cy="1629677"/>
            <a:chOff x="6104389" y="2301478"/>
            <a:chExt cx="1445704" cy="1629677"/>
          </a:xfrm>
        </p:grpSpPr>
        <p:pic>
          <p:nvPicPr>
            <p:cNvPr id="81" name="Picture 2" descr="Racial Justice Resources - Puzzle Pieces That Fit Together Clipart  (#1960458) - PinClipart">
              <a:extLst>
                <a:ext uri="{FF2B5EF4-FFF2-40B4-BE49-F238E27FC236}">
                  <a16:creationId xmlns:a16="http://schemas.microsoft.com/office/drawing/2014/main" id="{96F00FFC-FC56-FF0A-2189-6371E68BD4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957" b="90652" l="4773" r="94432">
                          <a14:foregroundMark x1="16818" y1="24348" x2="19318" y2="14783"/>
                          <a14:foregroundMark x1="8068" y1="7391" x2="30227" y2="13478"/>
                          <a14:foregroundMark x1="30227" y1="13478" x2="14091" y2="29348"/>
                          <a14:foregroundMark x1="14091" y1="29348" x2="30341" y2="35761"/>
                          <a14:foregroundMark x1="30341" y1="35761" x2="35455" y2="36087"/>
                          <a14:foregroundMark x1="5795" y1="7065" x2="12273" y2="35109"/>
                          <a14:foregroundMark x1="12273" y1="35109" x2="29432" y2="35326"/>
                          <a14:foregroundMark x1="29432" y1="35326" x2="38068" y2="30761"/>
                          <a14:foregroundMark x1="19659" y1="7717" x2="37727" y2="10543"/>
                          <a14:foregroundMark x1="37727" y1="10543" x2="30682" y2="15978"/>
                          <a14:foregroundMark x1="23523" y1="42174" x2="23295" y2="45870"/>
                          <a14:foregroundMark x1="12273" y1="60109" x2="13864" y2="82174"/>
                          <a14:foregroundMark x1="13864" y1="82174" x2="31932" y2="71630"/>
                          <a14:foregroundMark x1="31932" y1="71630" x2="33295" y2="58913"/>
                          <a14:foregroundMark x1="49659" y1="73696" x2="4886" y2="74565"/>
                          <a14:foregroundMark x1="8068" y1="86630" x2="32841" y2="84891"/>
                          <a14:foregroundMark x1="32841" y1="84891" x2="36818" y2="77717"/>
                          <a14:foregroundMark x1="61932" y1="87609" x2="85909" y2="87174"/>
                          <a14:foregroundMark x1="85909" y1="87174" x2="91250" y2="67826"/>
                          <a14:foregroundMark x1="91250" y1="67826" x2="66023" y2="59239"/>
                          <a14:foregroundMark x1="66023" y1="59239" x2="73523" y2="75652"/>
                          <a14:foregroundMark x1="73523" y1="75652" x2="62955" y2="88587"/>
                          <a14:foregroundMark x1="62955" y1="88587" x2="62955" y2="88804"/>
                          <a14:foregroundMark x1="94545" y1="80217" x2="94545" y2="80217"/>
                          <a14:foregroundMark x1="24205" y1="90652" x2="24205" y2="90652"/>
                          <a14:foregroundMark x1="24205" y1="90652" x2="24205" y2="90652"/>
                          <a14:foregroundMark x1="63523" y1="36304" x2="68182" y2="10761"/>
                          <a14:foregroundMark x1="68182" y1="10761" x2="86477" y2="9674"/>
                          <a14:foregroundMark x1="86477" y1="9674" x2="94091" y2="31630"/>
                          <a14:foregroundMark x1="94091" y1="31630" x2="81250" y2="19783"/>
                          <a14:foregroundMark x1="81250" y1="19783" x2="68750" y2="33043"/>
                          <a14:foregroundMark x1="68750" y1="33043" x2="55000" y2="21304"/>
                          <a14:foregroundMark x1="55000" y1="21304" x2="51023" y2="20326"/>
                          <a14:backgroundMark x1="50341" y1="36304" x2="52614" y2="585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2" r="53334" b="47215"/>
            <a:stretch/>
          </p:blipFill>
          <p:spPr bwMode="auto">
            <a:xfrm>
              <a:off x="6172045" y="2301478"/>
              <a:ext cx="1378048" cy="1629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9B6BF4E4-7700-2374-0506-62A8F46B62C0}"/>
                </a:ext>
              </a:extLst>
            </p:cNvPr>
            <p:cNvSpPr txBox="1"/>
            <p:nvPr/>
          </p:nvSpPr>
          <p:spPr>
            <a:xfrm>
              <a:off x="6120899" y="2479692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single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3DB82B85-00E1-AF80-D0EE-D853F0E62218}"/>
                </a:ext>
              </a:extLst>
            </p:cNvPr>
            <p:cNvSpPr txBox="1"/>
            <p:nvPr/>
          </p:nvSpPr>
          <p:spPr>
            <a:xfrm>
              <a:off x="6104389" y="2815242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particle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AEA059D1-4069-4AB3-0E4A-7608FC1F253C}"/>
                </a:ext>
              </a:extLst>
            </p:cNvPr>
            <p:cNvSpPr txBox="1"/>
            <p:nvPr/>
          </p:nvSpPr>
          <p:spPr>
            <a:xfrm>
              <a:off x="6244089" y="3124261"/>
              <a:ext cx="1171575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counting</a:t>
              </a:r>
              <a:endParaRPr kumimoji="0" lang="it-IT" sz="1700" b="1" i="0" u="none" strike="noStrike" cap="none" spc="0" normalizeH="0" baseline="0" dirty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CEBB0018-9671-2849-506A-C31509E50685}"/>
              </a:ext>
            </a:extLst>
          </p:cNvPr>
          <p:cNvGrpSpPr/>
          <p:nvPr/>
        </p:nvGrpSpPr>
        <p:grpSpPr>
          <a:xfrm>
            <a:off x="3233992" y="4581335"/>
            <a:ext cx="678388" cy="2228103"/>
            <a:chOff x="3233992" y="4581335"/>
            <a:chExt cx="678388" cy="2228103"/>
          </a:xfrm>
        </p:grpSpPr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3BFC9D5A-0CDE-A25A-D8BD-ECEF99956EA4}"/>
                </a:ext>
              </a:extLst>
            </p:cNvPr>
            <p:cNvSpPr/>
            <p:nvPr/>
          </p:nvSpPr>
          <p:spPr>
            <a:xfrm>
              <a:off x="3513344" y="6359590"/>
              <a:ext cx="109891" cy="444243"/>
            </a:xfrm>
            <a:prstGeom prst="rect">
              <a:avLst/>
            </a:prstGeom>
            <a:solidFill>
              <a:srgbClr val="FFFF00"/>
            </a:solidFill>
            <a:ln w="254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C56A9FA7-4D31-9FA9-0EBD-D1953F4AD68D}"/>
                </a:ext>
              </a:extLst>
            </p:cNvPr>
            <p:cNvSpPr/>
            <p:nvPr/>
          </p:nvSpPr>
          <p:spPr>
            <a:xfrm rot="20234922">
              <a:off x="3818396" y="6335198"/>
              <a:ext cx="88489" cy="474240"/>
            </a:xfrm>
            <a:prstGeom prst="rect">
              <a:avLst/>
            </a:prstGeom>
            <a:solidFill>
              <a:srgbClr val="FFFF00"/>
            </a:solidFill>
            <a:ln w="254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F9DFFD31-6058-C94A-F394-4A2A9B33D077}"/>
                </a:ext>
              </a:extLst>
            </p:cNvPr>
            <p:cNvSpPr/>
            <p:nvPr/>
          </p:nvSpPr>
          <p:spPr>
            <a:xfrm rot="1576555">
              <a:off x="3233992" y="6309427"/>
              <a:ext cx="95926" cy="448075"/>
            </a:xfrm>
            <a:prstGeom prst="rect">
              <a:avLst/>
            </a:prstGeom>
            <a:solidFill>
              <a:srgbClr val="FFFF00"/>
            </a:solidFill>
            <a:ln w="254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F60C9813-2A3A-2884-FC9E-BFEDBB831CBB}"/>
                </a:ext>
              </a:extLst>
            </p:cNvPr>
            <p:cNvSpPr/>
            <p:nvPr/>
          </p:nvSpPr>
          <p:spPr>
            <a:xfrm rot="10800000">
              <a:off x="3501138" y="4581335"/>
              <a:ext cx="109891" cy="444243"/>
            </a:xfrm>
            <a:prstGeom prst="rect">
              <a:avLst/>
            </a:prstGeom>
            <a:solidFill>
              <a:srgbClr val="FFFF00"/>
            </a:solidFill>
            <a:ln w="254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0C2DC20C-DE2C-A8BB-B386-08DB537A2843}"/>
                </a:ext>
              </a:extLst>
            </p:cNvPr>
            <p:cNvSpPr/>
            <p:nvPr/>
          </p:nvSpPr>
          <p:spPr>
            <a:xfrm rot="9617004">
              <a:off x="3265973" y="4602442"/>
              <a:ext cx="88489" cy="474240"/>
            </a:xfrm>
            <a:prstGeom prst="rect">
              <a:avLst/>
            </a:prstGeom>
            <a:solidFill>
              <a:srgbClr val="FFFF00"/>
            </a:solidFill>
            <a:ln w="254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76A46ADA-9D13-3DF7-9692-D0ACA932E1E1}"/>
                </a:ext>
              </a:extLst>
            </p:cNvPr>
            <p:cNvSpPr/>
            <p:nvPr/>
          </p:nvSpPr>
          <p:spPr>
            <a:xfrm rot="13083904">
              <a:off x="3816454" y="4613135"/>
              <a:ext cx="95926" cy="448075"/>
            </a:xfrm>
            <a:prstGeom prst="rect">
              <a:avLst/>
            </a:prstGeom>
            <a:solidFill>
              <a:srgbClr val="FFFF00"/>
            </a:solidFill>
            <a:ln w="25400" cap="flat">
              <a:solidFill>
                <a:srgbClr val="FFFF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8E92EDE9-59F7-2A4A-3EF5-2F4AF911991B}"/>
              </a:ext>
            </a:extLst>
          </p:cNvPr>
          <p:cNvSpPr txBox="1"/>
          <p:nvPr/>
        </p:nvSpPr>
        <p:spPr>
          <a:xfrm rot="16200000">
            <a:off x="190657" y="4859406"/>
            <a:ext cx="92556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UFSD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Picture 6" descr="Diagram&#10;&#10;Description automatically generated">
            <a:extLst>
              <a:ext uri="{FF2B5EF4-FFF2-40B4-BE49-F238E27FC236}">
                <a16:creationId xmlns:a16="http://schemas.microsoft.com/office/drawing/2014/main" id="{98F639EF-345B-1F21-D71A-9FC9B811C3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4589" y="1795893"/>
            <a:ext cx="1044529" cy="894159"/>
          </a:xfrm>
          <a:prstGeom prst="rect">
            <a:avLst/>
          </a:prstGeom>
        </p:spPr>
      </p:pic>
      <p:sp>
        <p:nvSpPr>
          <p:cNvPr id="87" name="TextBox 2">
            <a:extLst>
              <a:ext uri="{FF2B5EF4-FFF2-40B4-BE49-F238E27FC236}">
                <a16:creationId xmlns:a16="http://schemas.microsoft.com/office/drawing/2014/main" id="{A6D2FA89-5BB7-EF17-DE73-57FA1773D2A6}"/>
              </a:ext>
            </a:extLst>
          </p:cNvPr>
          <p:cNvSpPr txBox="1"/>
          <p:nvPr/>
        </p:nvSpPr>
        <p:spPr>
          <a:xfrm>
            <a:off x="8553529" y="1829432"/>
            <a:ext cx="3551604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solidFill>
                  <a:srgbClr val="002060"/>
                </a:solidFill>
                <a:latin typeface="Calibri"/>
              </a:rPr>
              <a:t>PI: </a:t>
            </a:r>
            <a:r>
              <a:rPr lang="en-US" b="1" dirty="0">
                <a:solidFill>
                  <a:srgbClr val="002060"/>
                </a:solidFill>
                <a:latin typeface="Calibri"/>
              </a:rPr>
              <a:t>Veronica Ferrero</a:t>
            </a:r>
            <a:endParaRPr lang="en-US" dirty="0">
              <a:latin typeface="Calibri"/>
            </a:endParaRPr>
          </a:p>
          <a:p>
            <a:r>
              <a:rPr lang="it-IT" b="1" dirty="0">
                <a:solidFill>
                  <a:srgbClr val="002060"/>
                </a:solidFill>
                <a:latin typeface="Calibri"/>
              </a:rPr>
              <a:t>INFN CSN5 Young </a:t>
            </a:r>
            <a:r>
              <a:rPr lang="it-IT" b="1" dirty="0" err="1">
                <a:solidFill>
                  <a:srgbClr val="002060"/>
                </a:solidFill>
                <a:latin typeface="Calibri"/>
              </a:rPr>
              <a:t>Researcher</a:t>
            </a:r>
            <a:r>
              <a:rPr lang="it-IT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002060"/>
                </a:solidFill>
                <a:latin typeface="Calibri"/>
              </a:rPr>
              <a:t>grant</a:t>
            </a:r>
            <a:endParaRPr lang="it-IT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8" name="Picture 6" descr="Diagram&#10;&#10;Description automatically generated">
            <a:extLst>
              <a:ext uri="{FF2B5EF4-FFF2-40B4-BE49-F238E27FC236}">
                <a16:creationId xmlns:a16="http://schemas.microsoft.com/office/drawing/2014/main" id="{E19E0255-6BAD-9DFB-5098-A90061D80AD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889"/>
          <a:stretch/>
        </p:blipFill>
        <p:spPr>
          <a:xfrm>
            <a:off x="7564866" y="2912116"/>
            <a:ext cx="1016457" cy="75223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5A263E3-E747-4C5B-E40C-C083558A5F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157" y="718912"/>
            <a:ext cx="5094892" cy="3298799"/>
          </a:xfrm>
          <a:prstGeom prst="rect">
            <a:avLst/>
          </a:prstGeom>
        </p:spPr>
      </p:pic>
      <p:sp>
        <p:nvSpPr>
          <p:cNvPr id="18" name="Google Shape;133;p18">
            <a:extLst>
              <a:ext uri="{FF2B5EF4-FFF2-40B4-BE49-F238E27FC236}">
                <a16:creationId xmlns:a16="http://schemas.microsoft.com/office/drawing/2014/main" id="{CB82E6BA-76B4-CD1E-77A3-3D7F4B2E30A3}"/>
              </a:ext>
            </a:extLst>
          </p:cNvPr>
          <p:cNvSpPr txBox="1"/>
          <p:nvPr/>
        </p:nvSpPr>
        <p:spPr>
          <a:xfrm rot="16200000">
            <a:off x="5419142" y="1868452"/>
            <a:ext cx="203616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" sz="1800" b="1" dirty="0">
                <a:solidFill>
                  <a:srgbClr val="002060"/>
                </a:solidFill>
                <a:latin typeface="Cambria"/>
                <a:ea typeface="Cambria"/>
              </a:rPr>
              <a:t>First PGT </a:t>
            </a:r>
            <a:r>
              <a:rPr lang="it" sz="1800" b="1" dirty="0" err="1">
                <a:solidFill>
                  <a:srgbClr val="002060"/>
                </a:solidFill>
                <a:latin typeface="Cambria"/>
                <a:ea typeface="Cambria"/>
              </a:rPr>
              <a:t>measurements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9AD7BF9F-4CC8-F34D-781A-F39E9ED6360E}"/>
              </a:ext>
            </a:extLst>
          </p:cNvPr>
          <p:cNvGrpSpPr/>
          <p:nvPr/>
        </p:nvGrpSpPr>
        <p:grpSpPr>
          <a:xfrm>
            <a:off x="6717726" y="800729"/>
            <a:ext cx="5355381" cy="2947318"/>
            <a:chOff x="6717726" y="800729"/>
            <a:chExt cx="5355381" cy="2947318"/>
          </a:xfrm>
        </p:grpSpPr>
        <p:pic>
          <p:nvPicPr>
            <p:cNvPr id="20" name="Google Shape;111;p17" descr="Chart&#10;&#10;Description automatically generated">
              <a:extLst>
                <a:ext uri="{FF2B5EF4-FFF2-40B4-BE49-F238E27FC236}">
                  <a16:creationId xmlns:a16="http://schemas.microsoft.com/office/drawing/2014/main" id="{25554841-4E5A-F970-1655-E2924CFA635F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 l="8358" t="4676" r="16534" b="3521"/>
            <a:stretch/>
          </p:blipFill>
          <p:spPr>
            <a:xfrm>
              <a:off x="6717726" y="800729"/>
              <a:ext cx="5355381" cy="29473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CasellaDiTesto 28">
              <a:extLst>
                <a:ext uri="{FF2B5EF4-FFF2-40B4-BE49-F238E27FC236}">
                  <a16:creationId xmlns:a16="http://schemas.microsoft.com/office/drawing/2014/main" id="{CFD2D7E4-F67B-6FD4-1CE0-83822E2A2BA5}"/>
                </a:ext>
              </a:extLst>
            </p:cNvPr>
            <p:cNvSpPr txBox="1"/>
            <p:nvPr/>
          </p:nvSpPr>
          <p:spPr>
            <a:xfrm>
              <a:off x="8602504" y="2600246"/>
              <a:ext cx="970137" cy="2539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83"/>
              <a:r>
                <a:rPr lang="en-US" sz="105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cs typeface="Arial"/>
                  <a:sym typeface="Arial"/>
                </a:rPr>
                <a:t>Primary beam</a:t>
              </a:r>
              <a:endParaRPr lang="en-GB" sz="105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CasellaDiTesto 30">
              <a:extLst>
                <a:ext uri="{FF2B5EF4-FFF2-40B4-BE49-F238E27FC236}">
                  <a16:creationId xmlns:a16="http://schemas.microsoft.com/office/drawing/2014/main" id="{B1BD7CA1-BB6F-D943-158F-CA7AB8D1644F}"/>
                </a:ext>
              </a:extLst>
            </p:cNvPr>
            <p:cNvSpPr txBox="1"/>
            <p:nvPr/>
          </p:nvSpPr>
          <p:spPr>
            <a:xfrm>
              <a:off x="8265933" y="1985866"/>
              <a:ext cx="1306768" cy="2539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83"/>
              <a:r>
                <a:rPr lang="en-US" sz="1050" b="1" dirty="0">
                  <a:solidFill>
                    <a:srgbClr val="FFFF00"/>
                  </a:solidFill>
                  <a:latin typeface="Calibri" panose="020F0502020204030204"/>
                  <a:cs typeface="Arial"/>
                  <a:sym typeface="Arial"/>
                </a:rPr>
                <a:t>Secondary radiation</a:t>
              </a:r>
              <a:endParaRPr lang="en-GB" sz="1050" b="1" dirty="0">
                <a:solidFill>
                  <a:srgbClr val="FFFF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929BE8B3-6ED9-79F9-D2CB-382585FBDDC2}"/>
                </a:ext>
              </a:extLst>
            </p:cNvPr>
            <p:cNvCxnSpPr/>
            <p:nvPr/>
          </p:nvCxnSpPr>
          <p:spPr>
            <a:xfrm flipH="1">
              <a:off x="8138044" y="2771992"/>
              <a:ext cx="429339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13099037-AB95-C7F5-0DAF-CED7E0B60EC6}"/>
                </a:ext>
              </a:extLst>
            </p:cNvPr>
            <p:cNvCxnSpPr/>
            <p:nvPr/>
          </p:nvCxnSpPr>
          <p:spPr>
            <a:xfrm flipH="1" flipV="1">
              <a:off x="8301287" y="1853596"/>
              <a:ext cx="412530" cy="92448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Google Shape;79;p14">
            <a:extLst>
              <a:ext uri="{FF2B5EF4-FFF2-40B4-BE49-F238E27FC236}">
                <a16:creationId xmlns:a16="http://schemas.microsoft.com/office/drawing/2014/main" id="{56520129-6656-6C2F-F94D-D7F56CA392F6}"/>
              </a:ext>
            </a:extLst>
          </p:cNvPr>
          <p:cNvSpPr txBox="1"/>
          <p:nvPr/>
        </p:nvSpPr>
        <p:spPr>
          <a:xfrm>
            <a:off x="4807355" y="6482123"/>
            <a:ext cx="3859939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" sz="1333" dirty="0"/>
              <a:t>courtesy of E. Fiorina, F. Pennazio, V. Ferrero</a:t>
            </a:r>
            <a:endParaRPr sz="1333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0A8892C-26BB-3A83-2183-F3E2A7243513}"/>
              </a:ext>
            </a:extLst>
          </p:cNvPr>
          <p:cNvSpPr txBox="1"/>
          <p:nvPr/>
        </p:nvSpPr>
        <p:spPr>
          <a:xfrm>
            <a:off x="3923622" y="982916"/>
            <a:ext cx="764583" cy="2154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Prompt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ea typeface="Arial"/>
                <a:cs typeface="Arial"/>
                <a:sym typeface="Arial"/>
              </a:rPr>
              <a:t>g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ymbol" panose="05050102010706020507" pitchFamily="18" charset="2"/>
              <a:ea typeface="Arial"/>
              <a:cs typeface="Arial"/>
              <a:sym typeface="Arial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A23DD84-07CB-B712-4A05-1D3520B9BF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4EFF0EF-FA3F-50C9-D94C-92A62DB08AA4}"/>
              </a:ext>
            </a:extLst>
          </p:cNvPr>
          <p:cNvSpPr txBox="1"/>
          <p:nvPr/>
        </p:nvSpPr>
        <p:spPr>
          <a:xfrm>
            <a:off x="161449" y="73326"/>
            <a:ext cx="1155475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>
                  <a:outerShdw blurRad="50800" dist="50800" dir="5400000" algn="ctr" rotWithShape="0">
                    <a:srgbClr val="4C4F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role of beam monitors…and online range verification in PT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3D56614-C910-6F00-73EE-78B269895233}"/>
              </a:ext>
            </a:extLst>
          </p:cNvPr>
          <p:cNvSpPr/>
          <p:nvPr/>
        </p:nvSpPr>
        <p:spPr>
          <a:xfrm>
            <a:off x="6899535" y="104131"/>
            <a:ext cx="3064202" cy="553044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568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sp>
        <p:nvSpPr>
          <p:cNvPr id="69" name="TextBox 2">
            <a:extLst>
              <a:ext uri="{FF2B5EF4-FFF2-40B4-BE49-F238E27FC236}">
                <a16:creationId xmlns:a16="http://schemas.microsoft.com/office/drawing/2014/main" id="{73078BEB-1CA5-B122-DAFB-73439E25D58E}"/>
              </a:ext>
            </a:extLst>
          </p:cNvPr>
          <p:cNvSpPr txBox="1"/>
          <p:nvPr/>
        </p:nvSpPr>
        <p:spPr>
          <a:xfrm>
            <a:off x="265534" y="4880619"/>
            <a:ext cx="4147156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Integrate Dose Delivery System and Range Verification System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Combine different signals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 clinical performance </a:t>
            </a:r>
          </a:p>
        </p:txBody>
      </p:sp>
      <p:pic>
        <p:nvPicPr>
          <p:cNvPr id="8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437DE5BB-C8BC-2F5A-2071-CA64975CC3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64" t="6864" r="177" b="-322"/>
          <a:stretch/>
        </p:blipFill>
        <p:spPr>
          <a:xfrm>
            <a:off x="212498" y="2051401"/>
            <a:ext cx="3961466" cy="2310555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DE00C80D-FC81-AAC7-585E-B83BBD5C4F88}"/>
              </a:ext>
            </a:extLst>
          </p:cNvPr>
          <p:cNvSpPr txBox="1"/>
          <p:nvPr/>
        </p:nvSpPr>
        <p:spPr>
          <a:xfrm>
            <a:off x="792368" y="987551"/>
            <a:ext cx="3404885" cy="9541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PGT TOF distribution</a:t>
            </a:r>
          </a:p>
          <a:p>
            <a:r>
              <a:rPr lang="en-US" dirty="0"/>
              <a:t>227 MeV protons on PMMA</a:t>
            </a:r>
          </a:p>
          <a:p>
            <a:r>
              <a:rPr lang="en-US" dirty="0"/>
              <a:t>Beam average rate 10</a:t>
            </a:r>
            <a:r>
              <a:rPr lang="en-US" baseline="30000" dirty="0"/>
              <a:t>7</a:t>
            </a:r>
            <a:r>
              <a:rPr lang="en-US" dirty="0"/>
              <a:t> </a:t>
            </a:r>
            <a:r>
              <a:rPr lang="en-US" dirty="0" err="1"/>
              <a:t>pps</a:t>
            </a:r>
            <a:endParaRPr lang="en-US" dirty="0"/>
          </a:p>
        </p:txBody>
      </p:sp>
      <p:pic>
        <p:nvPicPr>
          <p:cNvPr id="40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131C1278-63A1-F3DC-B513-C890966809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779" y="644178"/>
            <a:ext cx="4583399" cy="3113971"/>
          </a:xfrm>
          <a:prstGeom prst="rect">
            <a:avLst/>
          </a:prstGeom>
        </p:spPr>
      </p:pic>
      <p:pic>
        <p:nvPicPr>
          <p:cNvPr id="6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28F16952-EAF9-AA68-8DC0-93C08ADD4C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612"/>
          <a:stretch/>
        </p:blipFill>
        <p:spPr>
          <a:xfrm>
            <a:off x="4402994" y="3744645"/>
            <a:ext cx="4577163" cy="2940452"/>
          </a:xfrm>
          <a:prstGeom prst="rect">
            <a:avLst/>
          </a:prstGeom>
        </p:spPr>
      </p:pic>
      <p:pic>
        <p:nvPicPr>
          <p:cNvPr id="66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1DF8361B-0858-C401-FA76-0CD8F88372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8319" y="776483"/>
            <a:ext cx="3251183" cy="2438388"/>
          </a:xfrm>
          <a:prstGeom prst="rect">
            <a:avLst/>
          </a:prstGeom>
        </p:spPr>
      </p:pic>
      <p:pic>
        <p:nvPicPr>
          <p:cNvPr id="70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2F9A0E3F-A6CF-6A5D-0A44-3B94816200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8319" y="3653655"/>
            <a:ext cx="3251183" cy="2438388"/>
          </a:xfrm>
          <a:prstGeom prst="rect">
            <a:avLst/>
          </a:prstGeom>
        </p:spPr>
      </p:pic>
      <p:sp>
        <p:nvSpPr>
          <p:cNvPr id="72" name="Oval 12">
            <a:extLst>
              <a:ext uri="{FF2B5EF4-FFF2-40B4-BE49-F238E27FC236}">
                <a16:creationId xmlns:a16="http://schemas.microsoft.com/office/drawing/2014/main" id="{1050E7B9-5D6F-1DCA-9B0F-5B6E2932E3E9}"/>
              </a:ext>
            </a:extLst>
          </p:cNvPr>
          <p:cNvSpPr/>
          <p:nvPr/>
        </p:nvSpPr>
        <p:spPr>
          <a:xfrm>
            <a:off x="1762233" y="2051401"/>
            <a:ext cx="1280160" cy="1884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Google Shape;186;p20">
            <a:extLst>
              <a:ext uri="{FF2B5EF4-FFF2-40B4-BE49-F238E27FC236}">
                <a16:creationId xmlns:a16="http://schemas.microsoft.com/office/drawing/2014/main" id="{9078E5D5-E4B2-02AE-F533-38C47330536D}"/>
              </a:ext>
            </a:extLst>
          </p:cNvPr>
          <p:cNvSpPr/>
          <p:nvPr/>
        </p:nvSpPr>
        <p:spPr>
          <a:xfrm rot="20890118">
            <a:off x="2993819" y="2027502"/>
            <a:ext cx="1630465" cy="484535"/>
          </a:xfrm>
          <a:custGeom>
            <a:avLst/>
            <a:gdLst/>
            <a:ahLst/>
            <a:cxnLst/>
            <a:rect l="l" t="t" r="r" b="b"/>
            <a:pathLst>
              <a:path w="24424" h="7220" extrusionOk="0">
                <a:moveTo>
                  <a:pt x="17136" y="1"/>
                </a:moveTo>
                <a:lnTo>
                  <a:pt x="18295" y="1171"/>
                </a:lnTo>
                <a:lnTo>
                  <a:pt x="0" y="7220"/>
                </a:lnTo>
                <a:lnTo>
                  <a:pt x="19385" y="4431"/>
                </a:lnTo>
                <a:lnTo>
                  <a:pt x="19385" y="4431"/>
                </a:lnTo>
                <a:lnTo>
                  <a:pt x="19018" y="6003"/>
                </a:lnTo>
                <a:lnTo>
                  <a:pt x="24424" y="1160"/>
                </a:lnTo>
                <a:lnTo>
                  <a:pt x="17136" y="1"/>
                </a:lnTo>
                <a:close/>
              </a:path>
            </a:pathLst>
          </a:custGeom>
          <a:solidFill>
            <a:srgbClr val="E06666"/>
          </a:solidFill>
          <a:ln w="1905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533"/>
          </a:p>
        </p:txBody>
      </p:sp>
      <p:sp>
        <p:nvSpPr>
          <p:cNvPr id="74" name="Rectangle 14">
            <a:extLst>
              <a:ext uri="{FF2B5EF4-FFF2-40B4-BE49-F238E27FC236}">
                <a16:creationId xmlns:a16="http://schemas.microsoft.com/office/drawing/2014/main" id="{C1476BA1-7811-7B85-0787-868103C1679A}"/>
              </a:ext>
            </a:extLst>
          </p:cNvPr>
          <p:cNvSpPr/>
          <p:nvPr/>
        </p:nvSpPr>
        <p:spPr>
          <a:xfrm rot="21419034">
            <a:off x="9667673" y="1575073"/>
            <a:ext cx="1339273" cy="594433"/>
          </a:xfrm>
          <a:prstGeom prst="rect">
            <a:avLst/>
          </a:prstGeom>
          <a:solidFill>
            <a:srgbClr val="24E4D2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5" name="Rectangle 15">
            <a:extLst>
              <a:ext uri="{FF2B5EF4-FFF2-40B4-BE49-F238E27FC236}">
                <a16:creationId xmlns:a16="http://schemas.microsoft.com/office/drawing/2014/main" id="{60D45278-B346-D9C3-B73B-1D968EF5CE5F}"/>
              </a:ext>
            </a:extLst>
          </p:cNvPr>
          <p:cNvSpPr/>
          <p:nvPr/>
        </p:nvSpPr>
        <p:spPr>
          <a:xfrm rot="21419034">
            <a:off x="9684785" y="4488076"/>
            <a:ext cx="602578" cy="594433"/>
          </a:xfrm>
          <a:prstGeom prst="rect">
            <a:avLst/>
          </a:prstGeom>
          <a:solidFill>
            <a:srgbClr val="24E4D2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6" name="Rectangle 16">
            <a:extLst>
              <a:ext uri="{FF2B5EF4-FFF2-40B4-BE49-F238E27FC236}">
                <a16:creationId xmlns:a16="http://schemas.microsoft.com/office/drawing/2014/main" id="{D03FC125-86A9-91E2-ADC3-20E0EA9F64C3}"/>
              </a:ext>
            </a:extLst>
          </p:cNvPr>
          <p:cNvSpPr/>
          <p:nvPr/>
        </p:nvSpPr>
        <p:spPr>
          <a:xfrm rot="21419034">
            <a:off x="10432347" y="4449002"/>
            <a:ext cx="590681" cy="594433"/>
          </a:xfrm>
          <a:prstGeom prst="rect">
            <a:avLst/>
          </a:prstGeom>
          <a:solidFill>
            <a:srgbClr val="24E4D2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77" name="Straight Arrow Connector 18">
            <a:extLst>
              <a:ext uri="{FF2B5EF4-FFF2-40B4-BE49-F238E27FC236}">
                <a16:creationId xmlns:a16="http://schemas.microsoft.com/office/drawing/2014/main" id="{0E1C69F2-0809-CEAC-F5B0-3FBEAFB73D39}"/>
              </a:ext>
            </a:extLst>
          </p:cNvPr>
          <p:cNvCxnSpPr>
            <a:cxnSpLocks/>
          </p:cNvCxnSpPr>
          <p:nvPr/>
        </p:nvCxnSpPr>
        <p:spPr>
          <a:xfrm flipV="1">
            <a:off x="8701262" y="1877902"/>
            <a:ext cx="1892666" cy="94930"/>
          </a:xfrm>
          <a:prstGeom prst="straightConnector1">
            <a:avLst/>
          </a:prstGeom>
          <a:ln w="28575">
            <a:solidFill>
              <a:srgbClr val="FFC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19">
            <a:extLst>
              <a:ext uri="{FF2B5EF4-FFF2-40B4-BE49-F238E27FC236}">
                <a16:creationId xmlns:a16="http://schemas.microsoft.com/office/drawing/2014/main" id="{4858BF3F-CA4A-3F85-FE89-AC8EE1C845BE}"/>
              </a:ext>
            </a:extLst>
          </p:cNvPr>
          <p:cNvSpPr txBox="1"/>
          <p:nvPr/>
        </p:nvSpPr>
        <p:spPr>
          <a:xfrm rot="21418230">
            <a:off x="8637753" y="1623812"/>
            <a:ext cx="927897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C000"/>
                </a:solidFill>
              </a:rPr>
              <a:t>beam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79" name="Straight Arrow Connector 23">
            <a:extLst>
              <a:ext uri="{FF2B5EF4-FFF2-40B4-BE49-F238E27FC236}">
                <a16:creationId xmlns:a16="http://schemas.microsoft.com/office/drawing/2014/main" id="{C3A383D3-A8CA-3F76-2191-C06C5872BAD0}"/>
              </a:ext>
            </a:extLst>
          </p:cNvPr>
          <p:cNvCxnSpPr>
            <a:cxnSpLocks/>
          </p:cNvCxnSpPr>
          <p:nvPr/>
        </p:nvCxnSpPr>
        <p:spPr>
          <a:xfrm flipV="1">
            <a:off x="8724358" y="4745794"/>
            <a:ext cx="1892666" cy="94930"/>
          </a:xfrm>
          <a:prstGeom prst="straightConnector1">
            <a:avLst/>
          </a:prstGeom>
          <a:ln w="28575">
            <a:solidFill>
              <a:srgbClr val="FFC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24">
            <a:extLst>
              <a:ext uri="{FF2B5EF4-FFF2-40B4-BE49-F238E27FC236}">
                <a16:creationId xmlns:a16="http://schemas.microsoft.com/office/drawing/2014/main" id="{CE15001C-79ED-9514-D67A-F729B47884B9}"/>
              </a:ext>
            </a:extLst>
          </p:cNvPr>
          <p:cNvSpPr txBox="1"/>
          <p:nvPr/>
        </p:nvSpPr>
        <p:spPr>
          <a:xfrm rot="21418230">
            <a:off x="8660872" y="4492569"/>
            <a:ext cx="895188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C000"/>
                </a:solidFill>
              </a:rPr>
              <a:t>beam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2" name="Google Shape;79;p14">
            <a:extLst>
              <a:ext uri="{FF2B5EF4-FFF2-40B4-BE49-F238E27FC236}">
                <a16:creationId xmlns:a16="http://schemas.microsoft.com/office/drawing/2014/main" id="{BA9754AB-D709-7AE0-1DC2-D178B5DF71C9}"/>
              </a:ext>
            </a:extLst>
          </p:cNvPr>
          <p:cNvSpPr txBox="1"/>
          <p:nvPr/>
        </p:nvSpPr>
        <p:spPr>
          <a:xfrm>
            <a:off x="3068083" y="6514899"/>
            <a:ext cx="3859939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" sz="1333" dirty="0"/>
              <a:t>courtesy of E. Fiorina, F. Pennazio, V. Ferrero</a:t>
            </a:r>
            <a:endParaRPr sz="1333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ACD15FA-27F2-2E82-1CA8-7A047768CA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4B2E18-9293-753F-11E0-274938BBE19C}"/>
              </a:ext>
            </a:extLst>
          </p:cNvPr>
          <p:cNvSpPr txBox="1"/>
          <p:nvPr/>
        </p:nvSpPr>
        <p:spPr>
          <a:xfrm>
            <a:off x="161449" y="73326"/>
            <a:ext cx="1155475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>
                  <a:outerShdw blurRad="50800" dist="50800" dir="5400000" algn="ctr" rotWithShape="0">
                    <a:srgbClr val="4C4F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role of beam monitors…and online range verification in PT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C47A3B6-64D4-8792-E14C-209341C9E680}"/>
              </a:ext>
            </a:extLst>
          </p:cNvPr>
          <p:cNvSpPr/>
          <p:nvPr/>
        </p:nvSpPr>
        <p:spPr>
          <a:xfrm>
            <a:off x="6899535" y="104131"/>
            <a:ext cx="3064202" cy="553044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70244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7687D10-C71A-3EFA-F48C-3C8A64F40C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67" b="90000" l="9906" r="89960">
                        <a14:foregroundMark x1="31861" y1="13111" x2="31861" y2="13111"/>
                        <a14:foregroundMark x1="32798" y1="13444" x2="32798" y2="13444"/>
                        <a14:foregroundMark x1="53414" y1="10111" x2="53414" y2="10111"/>
                        <a14:foregroundMark x1="54752" y1="12111" x2="54752" y2="7667"/>
                        <a14:foregroundMark x1="33199" y1="12778" x2="33199" y2="12778"/>
                        <a14:foregroundMark x1="28648" y1="14556" x2="28648" y2="14556"/>
                        <a14:foregroundMark x1="30254" y1="13889" x2="30254" y2="13889"/>
                        <a14:foregroundMark x1="29050" y1="14222" x2="29050" y2="14222"/>
                        <a14:foregroundMark x1="32798" y1="12444" x2="32798" y2="12444"/>
                        <a14:foregroundMark x1="30254" y1="13444" x2="30254" y2="13444"/>
                        <a14:foregroundMark x1="32396" y1="12778" x2="32396" y2="12778"/>
                        <a14:foregroundMark x1="31459" y1="12778" x2="31459" y2="12778"/>
                        <a14:foregroundMark x1="33601" y1="12111" x2="33601" y2="12111"/>
                        <a14:foregroundMark x1="34404" y1="12111" x2="34404" y2="12111"/>
                        <a14:backgroundMark x1="42303" y1="88111" x2="42303" y2="88111"/>
                        <a14:backgroundMark x1="42303" y1="87333" x2="42303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2" y="0"/>
            <a:ext cx="2572191" cy="309902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09415070-AC9F-2FDC-1E1E-C6DA13B77CF1}"/>
              </a:ext>
            </a:extLst>
          </p:cNvPr>
          <p:cNvSpPr/>
          <p:nvPr/>
        </p:nvSpPr>
        <p:spPr>
          <a:xfrm>
            <a:off x="3022599" y="452148"/>
            <a:ext cx="8853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are not yet validated and standardized protocols for UHDR beam dosimetry for FLASH RT and detectors for dosimetry and beam monitoring have not been fully established.</a:t>
            </a:r>
          </a:p>
          <a:p>
            <a:r>
              <a:rPr lang="en-US" sz="2000" dirty="0">
                <a:solidFill>
                  <a:srgbClr val="A4A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[F Romano et al. Medical Physics, 2022]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9481E1D-0607-28B8-7CB6-C0A3D863B95E}"/>
              </a:ext>
            </a:extLst>
          </p:cNvPr>
          <p:cNvSpPr txBox="1"/>
          <p:nvPr/>
        </p:nvSpPr>
        <p:spPr>
          <a:xfrm>
            <a:off x="3022599" y="2017486"/>
            <a:ext cx="8947158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future of proton and heavy ion therapy therefore depends on technological improvements to make particle therapy cheaper, more conformal and faster. </a:t>
            </a:r>
          </a:p>
          <a:p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 </a:t>
            </a:r>
            <a:r>
              <a:rPr lang="en-US" sz="2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Graeff</a:t>
            </a:r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 Volz, M Durante. Progress in Particle and Nuclear Physics, 2023]</a:t>
            </a:r>
            <a:endParaRPr lang="it-IT" sz="2000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E3C5F54-E324-5C5B-3B9F-911926F88FE0}"/>
              </a:ext>
            </a:extLst>
          </p:cNvPr>
          <p:cNvSpPr txBox="1"/>
          <p:nvPr/>
        </p:nvSpPr>
        <p:spPr>
          <a:xfrm>
            <a:off x="3054358" y="3863364"/>
            <a:ext cx="4619657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2000" b="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…to reduce treatment </a:t>
            </a:r>
            <a:r>
              <a:rPr lang="it-IT" sz="2000" b="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margins</a:t>
            </a:r>
            <a:endParaRPr lang="it-IT" sz="2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9BC36155-135B-02E4-72B3-38BCD1791B40}"/>
                  </a:ext>
                </a:extLst>
              </p14:cNvPr>
              <p14:cNvContentPartPr/>
              <p14:nvPr/>
            </p14:nvContentPartPr>
            <p14:xfrm>
              <a:off x="2416817" y="2595671"/>
              <a:ext cx="2329880" cy="448991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9BC36155-135B-02E4-72B3-38BCD1791B4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16817" y="2595671"/>
                <a:ext cx="2329880" cy="448991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Rettangolo 10">
            <a:extLst>
              <a:ext uri="{FF2B5EF4-FFF2-40B4-BE49-F238E27FC236}">
                <a16:creationId xmlns:a16="http://schemas.microsoft.com/office/drawing/2014/main" id="{0E79BB88-9E94-52C3-7FAE-43C4FD2D6531}"/>
              </a:ext>
            </a:extLst>
          </p:cNvPr>
          <p:cNvSpPr/>
          <p:nvPr/>
        </p:nvSpPr>
        <p:spPr>
          <a:xfrm>
            <a:off x="3124754" y="4785913"/>
            <a:ext cx="62484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Maybe…</a:t>
            </a:r>
          </a:p>
          <a:p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a combination of different technologies would be a viable solution</a:t>
            </a: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CB4D3F16-3779-3238-9372-A765ABC4D0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6338" y="3357494"/>
            <a:ext cx="2657475" cy="3086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5E31217-1A15-83E1-4922-AF0432E22C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25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C0D09FD7-26E3-A51F-496B-22B8467EF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5" t="22253" r="-206" b="365"/>
          <a:stretch/>
        </p:blipFill>
        <p:spPr>
          <a:xfrm rot="20758340">
            <a:off x="210399" y="508253"/>
            <a:ext cx="4531937" cy="2243227"/>
          </a:xfrm>
          <a:prstGeom prst="rect">
            <a:avLst/>
          </a:prstGeom>
        </p:spPr>
      </p:pic>
      <p:pic>
        <p:nvPicPr>
          <p:cNvPr id="14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DCB3169-0458-9B38-36DC-B2BFBDADA9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67" t="26587" r="9131" b="4182"/>
          <a:stretch/>
        </p:blipFill>
        <p:spPr>
          <a:xfrm rot="492564">
            <a:off x="6872601" y="290250"/>
            <a:ext cx="5071035" cy="2613626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60B1D3-5E74-4356-9022-E32031933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87" y="1602365"/>
            <a:ext cx="4716626" cy="4716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sp>
        <p:nvSpPr>
          <p:cNvPr id="4" name="CasellaDiTesto 20">
            <a:extLst>
              <a:ext uri="{FF2B5EF4-FFF2-40B4-BE49-F238E27FC236}">
                <a16:creationId xmlns:a16="http://schemas.microsoft.com/office/drawing/2014/main" id="{E21A2591-A5A2-47D2-89DC-3DFC8BAB0559}"/>
              </a:ext>
            </a:extLst>
          </p:cNvPr>
          <p:cNvSpPr txBox="1"/>
          <p:nvPr/>
        </p:nvSpPr>
        <p:spPr>
          <a:xfrm rot="21425276">
            <a:off x="3395092" y="4823940"/>
            <a:ext cx="5432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000" i="1" dirty="0">
                <a:latin typeface="Arial" panose="020B0604020202020204" pitchFamily="34" charset="0"/>
                <a:cs typeface="Arial" panose="020B0604020202020204" pitchFamily="34" charset="0"/>
              </a:rPr>
              <a:t>anna.vignati@unito.it</a:t>
            </a:r>
          </a:p>
        </p:txBody>
      </p:sp>
      <p:sp>
        <p:nvSpPr>
          <p:cNvPr id="10" name="CasellaDiTesto 20">
            <a:extLst>
              <a:ext uri="{FF2B5EF4-FFF2-40B4-BE49-F238E27FC236}">
                <a16:creationId xmlns:a16="http://schemas.microsoft.com/office/drawing/2014/main" id="{91B86530-F97A-D4A4-DC19-26E65767F44A}"/>
              </a:ext>
            </a:extLst>
          </p:cNvPr>
          <p:cNvSpPr txBox="1"/>
          <p:nvPr/>
        </p:nvSpPr>
        <p:spPr>
          <a:xfrm>
            <a:off x="3230668" y="3166216"/>
            <a:ext cx="5432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000" i="1" dirty="0"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it-IT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it-IT" sz="30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BF6D969-E681-BDC5-62DA-9FA74FB188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559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E74B257-2F26-D296-1DC9-BDDD3F8BDAF2}"/>
              </a:ext>
            </a:extLst>
          </p:cNvPr>
          <p:cNvSpPr txBox="1"/>
          <p:nvPr/>
        </p:nvSpPr>
        <p:spPr>
          <a:xfrm>
            <a:off x="1400087" y="4391329"/>
            <a:ext cx="5013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Ultra-high dose rate radiotherapy (FLASH)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000" i="1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94E43A-F173-15C8-87F3-A770386F73F4}"/>
              </a:ext>
            </a:extLst>
          </p:cNvPr>
          <p:cNvSpPr txBox="1"/>
          <p:nvPr/>
        </p:nvSpPr>
        <p:spPr>
          <a:xfrm>
            <a:off x="637250" y="47423"/>
            <a:ext cx="10776852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it-IT"/>
            </a:defPPr>
            <a:lvl1pPr>
              <a:defRPr sz="3500">
                <a:solidFill>
                  <a:srgbClr val="00B050"/>
                </a:solidFill>
                <a:effectLst>
                  <a:outerShdw blurRad="50800" dist="50800" dir="5400000" algn="ctr" rotWithShape="0">
                    <a:srgbClr val="4C4F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The role of beam monitors…in the near future?</a:t>
            </a:r>
            <a:endParaRPr lang="it-IT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521FC7A5-E20C-B291-F706-116D7AC53579}"/>
              </a:ext>
            </a:extLst>
          </p:cNvPr>
          <p:cNvGrpSpPr/>
          <p:nvPr/>
        </p:nvGrpSpPr>
        <p:grpSpPr>
          <a:xfrm>
            <a:off x="810754" y="691535"/>
            <a:ext cx="5285246" cy="2737465"/>
            <a:chOff x="810754" y="691535"/>
            <a:chExt cx="5285246" cy="2737465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77792B59-EE2F-3076-F82F-6E1FA713D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754" y="1302108"/>
              <a:ext cx="5285246" cy="21268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72195CD8-06EE-CF91-83EA-D9DAD1DC0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6797" y="691535"/>
              <a:ext cx="1221146" cy="1221146"/>
            </a:xfrm>
            <a:prstGeom prst="rect">
              <a:avLst/>
            </a:prstGeom>
          </p:spPr>
        </p:pic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05BB346-35D5-69A6-14F4-141E10D0C558}"/>
              </a:ext>
            </a:extLst>
          </p:cNvPr>
          <p:cNvSpPr txBox="1"/>
          <p:nvPr/>
        </p:nvSpPr>
        <p:spPr>
          <a:xfrm>
            <a:off x="1400087" y="5481800"/>
            <a:ext cx="5907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Technology innovation in charged particle therapy</a:t>
            </a:r>
            <a:endParaRPr lang="it-IT" sz="2000" i="1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reccia a destra 37">
            <a:extLst>
              <a:ext uri="{FF2B5EF4-FFF2-40B4-BE49-F238E27FC236}">
                <a16:creationId xmlns:a16="http://schemas.microsoft.com/office/drawing/2014/main" id="{A1D928B3-D843-1B95-813A-0FDAB5DD4C16}"/>
              </a:ext>
            </a:extLst>
          </p:cNvPr>
          <p:cNvSpPr/>
          <p:nvPr/>
        </p:nvSpPr>
        <p:spPr>
          <a:xfrm>
            <a:off x="751257" y="4420337"/>
            <a:ext cx="648829" cy="342094"/>
          </a:xfrm>
          <a:custGeom>
            <a:avLst/>
            <a:gdLst>
              <a:gd name="connsiteX0" fmla="*/ 0 w 648829"/>
              <a:gd name="connsiteY0" fmla="*/ 85524 h 342094"/>
              <a:gd name="connsiteX1" fmla="*/ 477782 w 648829"/>
              <a:gd name="connsiteY1" fmla="*/ 85524 h 342094"/>
              <a:gd name="connsiteX2" fmla="*/ 477782 w 648829"/>
              <a:gd name="connsiteY2" fmla="*/ 0 h 342094"/>
              <a:gd name="connsiteX3" fmla="*/ 648829 w 648829"/>
              <a:gd name="connsiteY3" fmla="*/ 171047 h 342094"/>
              <a:gd name="connsiteX4" fmla="*/ 477782 w 648829"/>
              <a:gd name="connsiteY4" fmla="*/ 342094 h 342094"/>
              <a:gd name="connsiteX5" fmla="*/ 477782 w 648829"/>
              <a:gd name="connsiteY5" fmla="*/ 256571 h 342094"/>
              <a:gd name="connsiteX6" fmla="*/ 0 w 648829"/>
              <a:gd name="connsiteY6" fmla="*/ 256571 h 342094"/>
              <a:gd name="connsiteX7" fmla="*/ 0 w 648829"/>
              <a:gd name="connsiteY7" fmla="*/ 85524 h 34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829" h="342094" fill="none" extrusionOk="0">
                <a:moveTo>
                  <a:pt x="0" y="85524"/>
                </a:moveTo>
                <a:cubicBezTo>
                  <a:pt x="165955" y="80008"/>
                  <a:pt x="250137" y="93008"/>
                  <a:pt x="477782" y="85524"/>
                </a:cubicBezTo>
                <a:cubicBezTo>
                  <a:pt x="476451" y="54788"/>
                  <a:pt x="480199" y="21439"/>
                  <a:pt x="477782" y="0"/>
                </a:cubicBezTo>
                <a:cubicBezTo>
                  <a:pt x="516612" y="39630"/>
                  <a:pt x="569267" y="101219"/>
                  <a:pt x="648829" y="171047"/>
                </a:cubicBezTo>
                <a:cubicBezTo>
                  <a:pt x="590027" y="235668"/>
                  <a:pt x="534817" y="295541"/>
                  <a:pt x="477782" y="342094"/>
                </a:cubicBezTo>
                <a:cubicBezTo>
                  <a:pt x="478219" y="311410"/>
                  <a:pt x="478186" y="288961"/>
                  <a:pt x="477782" y="256571"/>
                </a:cubicBezTo>
                <a:cubicBezTo>
                  <a:pt x="363005" y="235562"/>
                  <a:pt x="157486" y="242915"/>
                  <a:pt x="0" y="256571"/>
                </a:cubicBezTo>
                <a:cubicBezTo>
                  <a:pt x="-5590" y="204207"/>
                  <a:pt x="6279" y="168792"/>
                  <a:pt x="0" y="85524"/>
                </a:cubicBezTo>
                <a:close/>
              </a:path>
              <a:path w="648829" h="342094" stroke="0" extrusionOk="0">
                <a:moveTo>
                  <a:pt x="0" y="85524"/>
                </a:moveTo>
                <a:cubicBezTo>
                  <a:pt x="153831" y="95467"/>
                  <a:pt x="263860" y="90747"/>
                  <a:pt x="477782" y="85524"/>
                </a:cubicBezTo>
                <a:cubicBezTo>
                  <a:pt x="480346" y="61842"/>
                  <a:pt x="473866" y="28351"/>
                  <a:pt x="477782" y="0"/>
                </a:cubicBezTo>
                <a:cubicBezTo>
                  <a:pt x="536758" y="47174"/>
                  <a:pt x="578957" y="91897"/>
                  <a:pt x="648829" y="171047"/>
                </a:cubicBezTo>
                <a:cubicBezTo>
                  <a:pt x="568057" y="235137"/>
                  <a:pt x="554685" y="260556"/>
                  <a:pt x="477782" y="342094"/>
                </a:cubicBezTo>
                <a:cubicBezTo>
                  <a:pt x="481210" y="312095"/>
                  <a:pt x="478649" y="274725"/>
                  <a:pt x="477782" y="256571"/>
                </a:cubicBezTo>
                <a:cubicBezTo>
                  <a:pt x="379122" y="245883"/>
                  <a:pt x="231920" y="268967"/>
                  <a:pt x="0" y="256571"/>
                </a:cubicBezTo>
                <a:cubicBezTo>
                  <a:pt x="4568" y="220506"/>
                  <a:pt x="7348" y="169052"/>
                  <a:pt x="0" y="85524"/>
                </a:cubicBezTo>
                <a:close/>
              </a:path>
            </a:pathLst>
          </a:custGeom>
          <a:solidFill>
            <a:srgbClr val="EFB22E"/>
          </a:solidFill>
          <a:ln w="25400" cap="flat">
            <a:solidFill>
              <a:srgbClr val="54595C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20769485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Freccia a destra 38">
            <a:extLst>
              <a:ext uri="{FF2B5EF4-FFF2-40B4-BE49-F238E27FC236}">
                <a16:creationId xmlns:a16="http://schemas.microsoft.com/office/drawing/2014/main" id="{1BB6F341-A309-EE27-F169-ADFED715EE3D}"/>
              </a:ext>
            </a:extLst>
          </p:cNvPr>
          <p:cNvSpPr/>
          <p:nvPr/>
        </p:nvSpPr>
        <p:spPr>
          <a:xfrm>
            <a:off x="751258" y="5481800"/>
            <a:ext cx="648829" cy="342094"/>
          </a:xfrm>
          <a:custGeom>
            <a:avLst/>
            <a:gdLst>
              <a:gd name="connsiteX0" fmla="*/ 0 w 648829"/>
              <a:gd name="connsiteY0" fmla="*/ 85524 h 342094"/>
              <a:gd name="connsiteX1" fmla="*/ 477782 w 648829"/>
              <a:gd name="connsiteY1" fmla="*/ 85524 h 342094"/>
              <a:gd name="connsiteX2" fmla="*/ 477782 w 648829"/>
              <a:gd name="connsiteY2" fmla="*/ 0 h 342094"/>
              <a:gd name="connsiteX3" fmla="*/ 648829 w 648829"/>
              <a:gd name="connsiteY3" fmla="*/ 171047 h 342094"/>
              <a:gd name="connsiteX4" fmla="*/ 477782 w 648829"/>
              <a:gd name="connsiteY4" fmla="*/ 342094 h 342094"/>
              <a:gd name="connsiteX5" fmla="*/ 477782 w 648829"/>
              <a:gd name="connsiteY5" fmla="*/ 256571 h 342094"/>
              <a:gd name="connsiteX6" fmla="*/ 0 w 648829"/>
              <a:gd name="connsiteY6" fmla="*/ 256571 h 342094"/>
              <a:gd name="connsiteX7" fmla="*/ 0 w 648829"/>
              <a:gd name="connsiteY7" fmla="*/ 85524 h 34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829" h="342094" fill="none" extrusionOk="0">
                <a:moveTo>
                  <a:pt x="0" y="85524"/>
                </a:moveTo>
                <a:cubicBezTo>
                  <a:pt x="165955" y="80008"/>
                  <a:pt x="250137" y="93008"/>
                  <a:pt x="477782" y="85524"/>
                </a:cubicBezTo>
                <a:cubicBezTo>
                  <a:pt x="476451" y="54788"/>
                  <a:pt x="480199" y="21439"/>
                  <a:pt x="477782" y="0"/>
                </a:cubicBezTo>
                <a:cubicBezTo>
                  <a:pt x="516612" y="39630"/>
                  <a:pt x="569267" y="101219"/>
                  <a:pt x="648829" y="171047"/>
                </a:cubicBezTo>
                <a:cubicBezTo>
                  <a:pt x="590027" y="235668"/>
                  <a:pt x="534817" y="295541"/>
                  <a:pt x="477782" y="342094"/>
                </a:cubicBezTo>
                <a:cubicBezTo>
                  <a:pt x="478219" y="311410"/>
                  <a:pt x="478186" y="288961"/>
                  <a:pt x="477782" y="256571"/>
                </a:cubicBezTo>
                <a:cubicBezTo>
                  <a:pt x="363005" y="235562"/>
                  <a:pt x="157486" y="242915"/>
                  <a:pt x="0" y="256571"/>
                </a:cubicBezTo>
                <a:cubicBezTo>
                  <a:pt x="-5590" y="204207"/>
                  <a:pt x="6279" y="168792"/>
                  <a:pt x="0" y="85524"/>
                </a:cubicBezTo>
                <a:close/>
              </a:path>
              <a:path w="648829" h="342094" stroke="0" extrusionOk="0">
                <a:moveTo>
                  <a:pt x="0" y="85524"/>
                </a:moveTo>
                <a:cubicBezTo>
                  <a:pt x="153831" y="95467"/>
                  <a:pt x="263860" y="90747"/>
                  <a:pt x="477782" y="85524"/>
                </a:cubicBezTo>
                <a:cubicBezTo>
                  <a:pt x="480346" y="61842"/>
                  <a:pt x="473866" y="28351"/>
                  <a:pt x="477782" y="0"/>
                </a:cubicBezTo>
                <a:cubicBezTo>
                  <a:pt x="536758" y="47174"/>
                  <a:pt x="578957" y="91897"/>
                  <a:pt x="648829" y="171047"/>
                </a:cubicBezTo>
                <a:cubicBezTo>
                  <a:pt x="568057" y="235137"/>
                  <a:pt x="554685" y="260556"/>
                  <a:pt x="477782" y="342094"/>
                </a:cubicBezTo>
                <a:cubicBezTo>
                  <a:pt x="481210" y="312095"/>
                  <a:pt x="478649" y="274725"/>
                  <a:pt x="477782" y="256571"/>
                </a:cubicBezTo>
                <a:cubicBezTo>
                  <a:pt x="379122" y="245883"/>
                  <a:pt x="231920" y="268967"/>
                  <a:pt x="0" y="256571"/>
                </a:cubicBezTo>
                <a:cubicBezTo>
                  <a:pt x="4568" y="220506"/>
                  <a:pt x="7348" y="169052"/>
                  <a:pt x="0" y="85524"/>
                </a:cubicBezTo>
                <a:close/>
              </a:path>
            </a:pathLst>
          </a:custGeom>
          <a:solidFill>
            <a:srgbClr val="EFB22E"/>
          </a:solidFill>
          <a:ln w="25400" cap="flat">
            <a:solidFill>
              <a:srgbClr val="54595C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20769485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2A61F0B-E79C-CC06-B23C-B95116A426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6BA98A3-08B6-6357-298D-56E34B62EC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5208" y="2272388"/>
            <a:ext cx="1491253" cy="87086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1ACC81C-D105-2012-8324-C873B91E8D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68576">
            <a:off x="6615032" y="1496485"/>
            <a:ext cx="5220342" cy="22785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6F5B35F-ADFE-B79B-EB7F-B15FD4F6E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90331">
            <a:off x="8807853" y="502736"/>
            <a:ext cx="1221146" cy="122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580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7" grpId="0"/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151C8FFE-C1EB-72A0-637C-6F514DF4A753}"/>
              </a:ext>
            </a:extLst>
          </p:cNvPr>
          <p:cNvGrpSpPr/>
          <p:nvPr/>
        </p:nvGrpSpPr>
        <p:grpSpPr>
          <a:xfrm>
            <a:off x="2165716" y="561756"/>
            <a:ext cx="4420815" cy="2418187"/>
            <a:chOff x="2626677" y="449030"/>
            <a:chExt cx="4420815" cy="2716276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72CF39EF-12CE-92FF-7CD8-862DB5581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4927" t="10923" r="16326" b="11932"/>
            <a:stretch/>
          </p:blipFill>
          <p:spPr>
            <a:xfrm>
              <a:off x="2626677" y="449030"/>
              <a:ext cx="4420815" cy="2716276"/>
            </a:xfrm>
            <a:prstGeom prst="rect">
              <a:avLst/>
            </a:prstGeom>
          </p:spPr>
        </p:pic>
        <p:sp>
          <p:nvSpPr>
            <p:cNvPr id="3" name="CasellaDiTesto 17">
              <a:extLst>
                <a:ext uri="{FF2B5EF4-FFF2-40B4-BE49-F238E27FC236}">
                  <a16:creationId xmlns:a16="http://schemas.microsoft.com/office/drawing/2014/main" id="{8E95A2CB-3F7B-11C5-854F-8A46E1851F37}"/>
                </a:ext>
              </a:extLst>
            </p:cNvPr>
            <p:cNvSpPr txBox="1"/>
            <p:nvPr/>
          </p:nvSpPr>
          <p:spPr>
            <a:xfrm>
              <a:off x="3351690" y="1311812"/>
              <a:ext cx="3449612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latin typeface="Freestyle Script" panose="030804020302050B0404" pitchFamily="66" charset="0"/>
                  <a:cs typeface="Arial" panose="020B0604020202020204" pitchFamily="34" charset="0"/>
                </a:rPr>
                <a:t>R</a:t>
              </a:r>
              <a:r>
                <a:rPr lang="en-US" sz="3000" b="0" i="0" dirty="0">
                  <a:effectLst/>
                  <a:latin typeface="Freestyle Script" panose="030804020302050B0404" pitchFamily="66" charset="0"/>
                  <a:cs typeface="Arial" panose="020B0604020202020204" pitchFamily="34" charset="0"/>
                </a:rPr>
                <a:t>adiation </a:t>
              </a:r>
              <a:r>
                <a:rPr lang="en-US" sz="3000" dirty="0">
                  <a:latin typeface="Freestyle Script" panose="030804020302050B0404" pitchFamily="66" charset="0"/>
                  <a:cs typeface="Arial" panose="020B0604020202020204" pitchFamily="34" charset="0"/>
                </a:rPr>
                <a:t>delivered in &lt; 200 </a:t>
              </a:r>
              <a:r>
                <a:rPr lang="en-US" sz="3000" dirty="0" err="1">
                  <a:latin typeface="Freestyle Script" panose="030804020302050B0404" pitchFamily="66" charset="0"/>
                  <a:cs typeface="Arial" panose="020B0604020202020204" pitchFamily="34" charset="0"/>
                </a:rPr>
                <a:t>ms</a:t>
              </a:r>
              <a:endParaRPr lang="en-US" sz="3000" dirty="0">
                <a:latin typeface="Freestyle Script" panose="030804020302050B0404" pitchFamily="66" charset="0"/>
                <a:cs typeface="Arial" panose="020B0604020202020204" pitchFamily="34" charset="0"/>
              </a:endParaRPr>
            </a:p>
            <a:p>
              <a:r>
                <a:rPr lang="en-US" sz="3000" dirty="0">
                  <a:latin typeface="Freestyle Script" panose="030804020302050B0404" pitchFamily="66" charset="0"/>
                  <a:cs typeface="Arial" panose="020B0604020202020204" pitchFamily="34" charset="0"/>
                </a:rPr>
                <a:t>at </a:t>
              </a:r>
              <a:r>
                <a:rPr lang="en-US" sz="3000" b="0" i="0" dirty="0">
                  <a:effectLst/>
                  <a:latin typeface="Freestyle Script" panose="030804020302050B0404" pitchFamily="66" charset="0"/>
                  <a:cs typeface="Arial" panose="020B0604020202020204" pitchFamily="34" charset="0"/>
                </a:rPr>
                <a:t>Ultra-High </a:t>
              </a:r>
              <a:r>
                <a:rPr lang="en-US" sz="3000" dirty="0">
                  <a:latin typeface="Freestyle Script" panose="030804020302050B0404" pitchFamily="66" charset="0"/>
                  <a:cs typeface="Arial" panose="020B0604020202020204" pitchFamily="34" charset="0"/>
                </a:rPr>
                <a:t>D</a:t>
              </a:r>
              <a:r>
                <a:rPr lang="en-US" sz="3000" b="0" i="0" dirty="0">
                  <a:effectLst/>
                  <a:latin typeface="Freestyle Script" panose="030804020302050B0404" pitchFamily="66" charset="0"/>
                  <a:cs typeface="Arial" panose="020B0604020202020204" pitchFamily="34" charset="0"/>
                </a:rPr>
                <a:t>ose </a:t>
              </a:r>
              <a:r>
                <a:rPr lang="en-US" sz="3000" dirty="0">
                  <a:latin typeface="Freestyle Script" panose="030804020302050B0404" pitchFamily="66" charset="0"/>
                  <a:cs typeface="Arial" panose="020B0604020202020204" pitchFamily="34" charset="0"/>
                </a:rPr>
                <a:t>R</a:t>
              </a:r>
              <a:r>
                <a:rPr lang="en-US" sz="3000" b="0" i="0" dirty="0">
                  <a:effectLst/>
                  <a:latin typeface="Freestyle Script" panose="030804020302050B0404" pitchFamily="66" charset="0"/>
                  <a:cs typeface="Arial" panose="020B0604020202020204" pitchFamily="34" charset="0"/>
                </a:rPr>
                <a:t>ate</a:t>
              </a:r>
            </a:p>
            <a:p>
              <a:r>
                <a:rPr lang="en-US" sz="3000" b="0" i="0" dirty="0">
                  <a:effectLst/>
                  <a:latin typeface="Freestyle Script" panose="030804020302050B0404" pitchFamily="66" charset="0"/>
                  <a:cs typeface="Arial" panose="020B0604020202020204" pitchFamily="34" charset="0"/>
                </a:rPr>
                <a:t>(average dose rate &gt; 40 </a:t>
              </a:r>
              <a:r>
                <a:rPr lang="en-US" sz="3000" b="0" i="0" dirty="0" err="1">
                  <a:effectLst/>
                  <a:latin typeface="Freestyle Script" panose="030804020302050B0404" pitchFamily="66" charset="0"/>
                  <a:cs typeface="Arial" panose="020B0604020202020204" pitchFamily="34" charset="0"/>
                </a:rPr>
                <a:t>Gy</a:t>
              </a:r>
              <a:r>
                <a:rPr lang="en-US" sz="3000" b="0" i="0" dirty="0">
                  <a:effectLst/>
                  <a:latin typeface="Freestyle Script" panose="030804020302050B0404" pitchFamily="66" charset="0"/>
                  <a:cs typeface="Arial" panose="020B0604020202020204" pitchFamily="34" charset="0"/>
                </a:rPr>
                <a:t>/s)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94E43A-F173-15C8-87F3-A770386F73F4}"/>
              </a:ext>
            </a:extLst>
          </p:cNvPr>
          <p:cNvSpPr txBox="1"/>
          <p:nvPr/>
        </p:nvSpPr>
        <p:spPr>
          <a:xfrm>
            <a:off x="637250" y="47423"/>
            <a:ext cx="10102279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B050"/>
                </a:solidFill>
                <a:effectLst>
                  <a:outerShdw blurRad="50800" dist="50800" dir="5400000" algn="ctr" rotWithShape="0">
                    <a:srgbClr val="4C4F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role of beam monitors…in UHDR RT 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C130E78C-331E-0A2A-EC6B-3E0A61BBC7C8}"/>
              </a:ext>
            </a:extLst>
          </p:cNvPr>
          <p:cNvGrpSpPr/>
          <p:nvPr/>
        </p:nvGrpSpPr>
        <p:grpSpPr>
          <a:xfrm rot="290276">
            <a:off x="6814880" y="2844111"/>
            <a:ext cx="5296349" cy="2944255"/>
            <a:chOff x="6030477" y="3353332"/>
            <a:chExt cx="5296349" cy="2944255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A513EB3B-C367-874A-272E-2892ED251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4927" t="10923" r="16326" b="11932"/>
            <a:stretch/>
          </p:blipFill>
          <p:spPr>
            <a:xfrm>
              <a:off x="6030477" y="3353332"/>
              <a:ext cx="5296349" cy="2944255"/>
            </a:xfrm>
            <a:prstGeom prst="rect">
              <a:avLst/>
            </a:prstGeom>
          </p:spPr>
        </p:pic>
        <p:sp>
          <p:nvSpPr>
            <p:cNvPr id="36" name="CasellaDiTesto 17">
              <a:extLst>
                <a:ext uri="{FF2B5EF4-FFF2-40B4-BE49-F238E27FC236}">
                  <a16:creationId xmlns:a16="http://schemas.microsoft.com/office/drawing/2014/main" id="{CB5AA734-E57A-CFD0-ECC6-E4A1F03843D4}"/>
                </a:ext>
              </a:extLst>
            </p:cNvPr>
            <p:cNvSpPr txBox="1"/>
            <p:nvPr/>
          </p:nvSpPr>
          <p:spPr>
            <a:xfrm>
              <a:off x="6760976" y="4323389"/>
              <a:ext cx="4448839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latin typeface="Freestyle Script" panose="030804020302050B0404" pitchFamily="66" charset="0"/>
                  <a:cs typeface="Arial" panose="020B0604020202020204" pitchFamily="34" charset="0"/>
                </a:rPr>
                <a:t>T</a:t>
              </a:r>
              <a:r>
                <a:rPr lang="en-US" sz="3000" b="0" i="0" dirty="0">
                  <a:effectLst/>
                  <a:latin typeface="Freestyle Script" panose="030804020302050B0404" pitchFamily="66" charset="0"/>
                  <a:cs typeface="Arial" panose="020B0604020202020204" pitchFamily="34" charset="0"/>
                </a:rPr>
                <a:t>he roles of dose-per-pulse, instantaneous dose-per-pulse, pulse duration and frequency still remain to be understood.</a:t>
              </a:r>
            </a:p>
          </p:txBody>
        </p:sp>
      </p:grpSp>
      <p:sp>
        <p:nvSpPr>
          <p:cNvPr id="39" name="Bolla: nuvola 38">
            <a:extLst>
              <a:ext uri="{FF2B5EF4-FFF2-40B4-BE49-F238E27FC236}">
                <a16:creationId xmlns:a16="http://schemas.microsoft.com/office/drawing/2014/main" id="{174A311C-A482-6F45-DFB5-66A693588D83}"/>
              </a:ext>
            </a:extLst>
          </p:cNvPr>
          <p:cNvSpPr/>
          <p:nvPr/>
        </p:nvSpPr>
        <p:spPr>
          <a:xfrm>
            <a:off x="351009" y="2345142"/>
            <a:ext cx="2545959" cy="1121423"/>
          </a:xfrm>
          <a:prstGeom prst="cloudCallout">
            <a:avLst>
              <a:gd name="adj1" fmla="val -33134"/>
              <a:gd name="adj2" fmla="val 62894"/>
            </a:avLst>
          </a:prstGeom>
          <a:noFill/>
          <a:ln w="25400" cap="flat">
            <a:solidFill>
              <a:srgbClr val="EFB22E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8D5BAB7-5A50-F3F2-DF55-B85A583D9A23}"/>
              </a:ext>
            </a:extLst>
          </p:cNvPr>
          <p:cNvSpPr txBox="1"/>
          <p:nvPr/>
        </p:nvSpPr>
        <p:spPr>
          <a:xfrm>
            <a:off x="783571" y="2508059"/>
            <a:ext cx="1904421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few </a:t>
            </a:r>
            <a:r>
              <a:rPr lang="en-US" b="1" i="1" dirty="0"/>
              <a:t>flash</a:t>
            </a:r>
            <a:r>
              <a:rPr lang="en-US" dirty="0"/>
              <a:t> cards on </a:t>
            </a:r>
            <a:r>
              <a:rPr lang="en-US" b="1" i="1" dirty="0"/>
              <a:t>FLASH</a:t>
            </a:r>
            <a:r>
              <a:rPr lang="en-US" dirty="0"/>
              <a:t> RT 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C35003D9-56C3-AB23-A9A3-817B2D43E350}"/>
              </a:ext>
            </a:extLst>
          </p:cNvPr>
          <p:cNvSpPr txBox="1"/>
          <p:nvPr/>
        </p:nvSpPr>
        <p:spPr>
          <a:xfrm rot="351821">
            <a:off x="8098527" y="5697055"/>
            <a:ext cx="378860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[Di Martino et al 2020 Frontiers] 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4A622E59-6E68-C101-F43D-0A56E2FC3F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9" b="96889" l="4889" r="96000">
                        <a14:foregroundMark x1="15556" y1="16889" x2="6222" y2="44000"/>
                        <a14:foregroundMark x1="6222" y1="44000" x2="16889" y2="76000"/>
                        <a14:foregroundMark x1="16889" y1="76000" x2="36000" y2="90667"/>
                        <a14:foregroundMark x1="36000" y1="90667" x2="75111" y2="83556"/>
                        <a14:foregroundMark x1="75111" y1="83556" x2="36444" y2="73333"/>
                        <a14:foregroundMark x1="36444" y1="73333" x2="89778" y2="64000"/>
                        <a14:foregroundMark x1="89778" y1="64000" x2="96000" y2="40444"/>
                        <a14:foregroundMark x1="96000" y1="40444" x2="78222" y2="15556"/>
                        <a14:foregroundMark x1="78222" y1="15556" x2="76444" y2="15111"/>
                        <a14:foregroundMark x1="4889" y1="45333" x2="4889" y2="56000"/>
                        <a14:foregroundMark x1="66222" y1="8000" x2="43556" y2="4889"/>
                        <a14:foregroundMark x1="43556" y1="4889" x2="42222" y2="5333"/>
                        <a14:foregroundMark x1="41778" y1="95111" x2="53778" y2="9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456" y="3654224"/>
            <a:ext cx="789339" cy="789339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D592D116-901D-B918-7D4C-E9946E005DDE}"/>
              </a:ext>
            </a:extLst>
          </p:cNvPr>
          <p:cNvGrpSpPr/>
          <p:nvPr/>
        </p:nvGrpSpPr>
        <p:grpSpPr>
          <a:xfrm rot="21311299">
            <a:off x="1610851" y="3070339"/>
            <a:ext cx="4813113" cy="3029379"/>
            <a:chOff x="329212" y="3377091"/>
            <a:chExt cx="4813113" cy="3029379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CED4ECC-4280-D79A-94C8-014ACA19D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4927" t="10923" r="16326" b="11932"/>
            <a:stretch/>
          </p:blipFill>
          <p:spPr>
            <a:xfrm>
              <a:off x="329212" y="3377091"/>
              <a:ext cx="4813113" cy="3029379"/>
            </a:xfrm>
            <a:prstGeom prst="rect">
              <a:avLst/>
            </a:prstGeom>
          </p:spPr>
        </p:pic>
        <p:sp>
          <p:nvSpPr>
            <p:cNvPr id="10" name="CasellaDiTesto 17">
              <a:extLst>
                <a:ext uri="{FF2B5EF4-FFF2-40B4-BE49-F238E27FC236}">
                  <a16:creationId xmlns:a16="http://schemas.microsoft.com/office/drawing/2014/main" id="{0E79F79A-9962-2D1B-945A-6E44B06E2631}"/>
                </a:ext>
              </a:extLst>
            </p:cNvPr>
            <p:cNvSpPr txBox="1"/>
            <p:nvPr/>
          </p:nvSpPr>
          <p:spPr>
            <a:xfrm>
              <a:off x="1057223" y="4255112"/>
              <a:ext cx="4021025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latin typeface="Freestyle Script" panose="030804020302050B0404" pitchFamily="66" charset="0"/>
                  <a:cs typeface="Arial" panose="020B0604020202020204" pitchFamily="34" charset="0"/>
                </a:rPr>
                <a:t>Because of the heavy saturation (i.e. non linearity) of conventional transmission chambers in UHDR, </a:t>
              </a:r>
            </a:p>
            <a:p>
              <a:r>
                <a:rPr lang="en-US" sz="3000" dirty="0">
                  <a:latin typeface="Freestyle Script" panose="030804020302050B0404" pitchFamily="66" charset="0"/>
                  <a:cs typeface="Arial" panose="020B0604020202020204" pitchFamily="34" charset="0"/>
                </a:rPr>
                <a:t>new beam monitoring devices are needed</a:t>
              </a:r>
              <a:endParaRPr lang="en-US" sz="3000" b="0" i="0" dirty="0">
                <a:effectLst/>
                <a:latin typeface="Freestyle Script" panose="030804020302050B04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3B2FC8E-D46C-ECF2-595B-455374A0A023}"/>
              </a:ext>
            </a:extLst>
          </p:cNvPr>
          <p:cNvSpPr txBox="1"/>
          <p:nvPr/>
        </p:nvSpPr>
        <p:spPr>
          <a:xfrm rot="21387593">
            <a:off x="2041391" y="6020796"/>
            <a:ext cx="451604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US" sz="18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[Oesterle et al. 2021 J App Clin Med Phys]</a:t>
            </a:r>
            <a:endParaRPr lang="it-IT" sz="1800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58752CC8-F8B7-8B65-DD24-5DCE8CFCE6B3}"/>
              </a:ext>
            </a:extLst>
          </p:cNvPr>
          <p:cNvGrpSpPr/>
          <p:nvPr/>
        </p:nvGrpSpPr>
        <p:grpSpPr>
          <a:xfrm>
            <a:off x="8234312" y="73326"/>
            <a:ext cx="3851750" cy="2716276"/>
            <a:chOff x="7613220" y="165875"/>
            <a:chExt cx="3851750" cy="2716276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A9AE2ADC-47B2-C54A-6F85-C464DEAC6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4927" t="10923" r="16326" b="11932"/>
            <a:stretch/>
          </p:blipFill>
          <p:spPr>
            <a:xfrm>
              <a:off x="7613220" y="165875"/>
              <a:ext cx="3788606" cy="2716276"/>
            </a:xfrm>
            <a:prstGeom prst="rect">
              <a:avLst/>
            </a:prstGeom>
          </p:spPr>
        </p:pic>
        <p:sp>
          <p:nvSpPr>
            <p:cNvPr id="15" name="CasellaDiTesto 17">
              <a:extLst>
                <a:ext uri="{FF2B5EF4-FFF2-40B4-BE49-F238E27FC236}">
                  <a16:creationId xmlns:a16="http://schemas.microsoft.com/office/drawing/2014/main" id="{60DF5BF9-1899-AB32-DA2A-B65D35E497EB}"/>
                </a:ext>
              </a:extLst>
            </p:cNvPr>
            <p:cNvSpPr txBox="1"/>
            <p:nvPr/>
          </p:nvSpPr>
          <p:spPr>
            <a:xfrm>
              <a:off x="8015358" y="1355568"/>
              <a:ext cx="344961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b="0" i="0" dirty="0">
                  <a:effectLst/>
                  <a:latin typeface="Freestyle Script" panose="030804020302050B0404" pitchFamily="66" charset="0"/>
                  <a:cs typeface="Arial" panose="020B0604020202020204" pitchFamily="34" charset="0"/>
                </a:rPr>
                <a:t>Decreasing toxicity maintaining tumor control: FLASH effect</a:t>
              </a:r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9A55A1B9-B20B-6ED8-DFD9-F115CBC880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  <p:pic>
        <p:nvPicPr>
          <p:cNvPr id="11" name="Picture 6" descr="SISMABONUS repetita iuvant! | Nidyon Sistemi Antisismici">
            <a:extLst>
              <a:ext uri="{FF2B5EF4-FFF2-40B4-BE49-F238E27FC236}">
                <a16:creationId xmlns:a16="http://schemas.microsoft.com/office/drawing/2014/main" id="{68B13845-946D-C296-D16D-EE4F98255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0293">
            <a:off x="6309844" y="1075608"/>
            <a:ext cx="2320230" cy="162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063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86B6E8D-29DB-01AC-A7CC-0DA45D7B5A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312"/>
          <a:stretch/>
        </p:blipFill>
        <p:spPr>
          <a:xfrm>
            <a:off x="1118129" y="1330529"/>
            <a:ext cx="10114765" cy="419694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965275-8A2D-6D59-EE82-B72B47C0F609}"/>
              </a:ext>
            </a:extLst>
          </p:cNvPr>
          <p:cNvSpPr txBox="1"/>
          <p:nvPr/>
        </p:nvSpPr>
        <p:spPr>
          <a:xfrm flipH="1">
            <a:off x="11295702" y="337352"/>
            <a:ext cx="430887" cy="5662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t">
            <a:spAutoFit/>
          </a:bodyPr>
          <a:lstStyle/>
          <a:p>
            <a:pPr hangingPunct="0"/>
            <a:r>
              <a:rPr lang="it-IT" sz="1400" i="1" dirty="0">
                <a:latin typeface="Arial"/>
                <a:ea typeface="Arial"/>
                <a:cs typeface="Arial"/>
                <a:sym typeface="Arial"/>
              </a:rPr>
              <a:t>F Romano et al. Ultra-high dose rate </a:t>
            </a:r>
            <a:r>
              <a:rPr lang="it-IT" sz="1400" i="1" dirty="0" err="1">
                <a:latin typeface="Arial"/>
                <a:ea typeface="Arial"/>
                <a:cs typeface="Arial"/>
                <a:sym typeface="Arial"/>
              </a:rPr>
              <a:t>dosimetry</a:t>
            </a:r>
            <a:r>
              <a:rPr lang="it-IT" sz="1400" i="1" dirty="0">
                <a:latin typeface="Arial"/>
                <a:ea typeface="Arial"/>
                <a:cs typeface="Arial"/>
                <a:sym typeface="Arial"/>
              </a:rPr>
              <a:t>: Challenges and </a:t>
            </a:r>
            <a:r>
              <a:rPr lang="it-IT" sz="1400" i="1" dirty="0" err="1">
                <a:latin typeface="Arial"/>
                <a:ea typeface="Arial"/>
                <a:cs typeface="Arial"/>
                <a:sym typeface="Arial"/>
              </a:rPr>
              <a:t>opportunities</a:t>
            </a:r>
            <a:r>
              <a:rPr lang="it-IT" sz="1400" i="1" dirty="0">
                <a:latin typeface="Arial"/>
                <a:ea typeface="Arial"/>
                <a:cs typeface="Arial"/>
                <a:sym typeface="Arial"/>
              </a:rPr>
              <a:t> for FLASH </a:t>
            </a:r>
            <a:r>
              <a:rPr lang="it-IT" sz="1400" i="1" dirty="0" err="1">
                <a:latin typeface="Arial"/>
                <a:ea typeface="Arial"/>
                <a:cs typeface="Arial"/>
                <a:sym typeface="Arial"/>
              </a:rPr>
              <a:t>radiation</a:t>
            </a:r>
            <a:r>
              <a:rPr lang="it-IT" sz="1400" i="1" dirty="0">
                <a:latin typeface="Arial"/>
                <a:ea typeface="Arial"/>
                <a:cs typeface="Arial"/>
                <a:sym typeface="Arial"/>
              </a:rPr>
              <a:t> therapy. </a:t>
            </a:r>
            <a:r>
              <a:rPr lang="it-IT" sz="1400" i="1" dirty="0" err="1">
                <a:latin typeface="Arial"/>
                <a:ea typeface="Arial"/>
                <a:cs typeface="Arial"/>
                <a:sym typeface="Arial"/>
              </a:rPr>
              <a:t>Medical</a:t>
            </a:r>
            <a:r>
              <a:rPr lang="it-IT" sz="1400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400" i="1" dirty="0" err="1">
                <a:latin typeface="Arial"/>
                <a:ea typeface="Arial"/>
                <a:cs typeface="Arial"/>
                <a:sym typeface="Arial"/>
              </a:rPr>
              <a:t>Physics</a:t>
            </a:r>
            <a:r>
              <a:rPr lang="it-IT" sz="1400" i="1" dirty="0">
                <a:latin typeface="Arial"/>
                <a:ea typeface="Arial"/>
                <a:cs typeface="Arial"/>
                <a:sym typeface="Arial"/>
              </a:rPr>
              <a:t>, 2022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2CFB1C-1299-701C-BDAE-1E828ABE24D5}"/>
              </a:ext>
            </a:extLst>
          </p:cNvPr>
          <p:cNvSpPr txBox="1"/>
          <p:nvPr/>
        </p:nvSpPr>
        <p:spPr>
          <a:xfrm>
            <a:off x="1044860" y="259274"/>
            <a:ext cx="10102279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B050"/>
                </a:solidFill>
                <a:effectLst>
                  <a:outerShdw blurRad="50800" dist="50800" dir="5400000" algn="ctr" rotWithShape="0">
                    <a:srgbClr val="4C4F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Beam temporal structure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03EC03F-9527-F965-6CFA-2D431B0010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064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2CFB1C-1299-701C-BDAE-1E828ABE24D5}"/>
              </a:ext>
            </a:extLst>
          </p:cNvPr>
          <p:cNvSpPr txBox="1"/>
          <p:nvPr/>
        </p:nvSpPr>
        <p:spPr>
          <a:xfrm>
            <a:off x="654718" y="113626"/>
            <a:ext cx="4434920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B050"/>
                </a:solidFill>
                <a:effectLst>
                  <a:outerShdw blurRad="50800" dist="50800" dir="5400000" algn="ctr" rotWithShape="0">
                    <a:srgbClr val="4C4F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you need is…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908BDF6-34FA-4CDC-A501-B025CD22780B}"/>
              </a:ext>
            </a:extLst>
          </p:cNvPr>
          <p:cNvSpPr/>
          <p:nvPr/>
        </p:nvSpPr>
        <p:spPr>
          <a:xfrm>
            <a:off x="518998" y="923707"/>
            <a:ext cx="7073484" cy="1381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 temporal resolution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ideally: intra-pulse monitoring; 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 time: inter-pulse;</a:t>
            </a:r>
          </a:p>
        </p:txBody>
      </p:sp>
      <p:pic>
        <p:nvPicPr>
          <p:cNvPr id="14" name="Immagine 13" descr="Immagine che contiene persona, musica, piffero, gruppo&#10;&#10;Descrizione generata automaticamente">
            <a:extLst>
              <a:ext uri="{FF2B5EF4-FFF2-40B4-BE49-F238E27FC236}">
                <a16:creationId xmlns:a16="http://schemas.microsoft.com/office/drawing/2014/main" id="{7582C3E9-19A2-1658-A93F-313411EC9D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458" r="97292">
                        <a14:foregroundMark x1="8750" y1="49444" x2="5417" y2="35278"/>
                        <a14:foregroundMark x1="5417" y1="35278" x2="5417" y2="21111"/>
                        <a14:foregroundMark x1="5417" y1="21111" x2="14792" y2="14167"/>
                        <a14:foregroundMark x1="14792" y1="14167" x2="25417" y2="15000"/>
                        <a14:foregroundMark x1="25417" y1="15000" x2="30833" y2="28333"/>
                        <a14:foregroundMark x1="30833" y1="28333" x2="28333" y2="35000"/>
                        <a14:foregroundMark x1="6042" y1="52778" x2="208" y2="64722"/>
                        <a14:foregroundMark x1="208" y1="64722" x2="1667" y2="79722"/>
                        <a14:foregroundMark x1="1667" y1="79722" x2="7083" y2="92222"/>
                        <a14:foregroundMark x1="7083" y1="92222" x2="18750" y2="92778"/>
                        <a14:foregroundMark x1="18750" y1="92778" x2="44167" y2="90000"/>
                        <a14:foregroundMark x1="44167" y1="90000" x2="88125" y2="90833"/>
                        <a14:foregroundMark x1="88125" y1="90833" x2="98125" y2="84444"/>
                        <a14:foregroundMark x1="98125" y1="84444" x2="96875" y2="37778"/>
                        <a14:foregroundMark x1="96875" y1="37778" x2="93333" y2="24444"/>
                        <a14:foregroundMark x1="93333" y1="24444" x2="84375" y2="14444"/>
                        <a14:foregroundMark x1="84375" y1="14444" x2="73958" y2="10833"/>
                        <a14:foregroundMark x1="73958" y1="10833" x2="65625" y2="20278"/>
                        <a14:foregroundMark x1="65625" y1="20278" x2="72292" y2="31389"/>
                        <a14:foregroundMark x1="72292" y1="31389" x2="81458" y2="40000"/>
                        <a14:foregroundMark x1="81458" y1="40000" x2="90000" y2="43333"/>
                        <a14:foregroundMark x1="95208" y1="25000" x2="97292" y2="25833"/>
                        <a14:foregroundMark x1="1875" y1="54167" x2="1458" y2="88333"/>
                        <a14:backgroundMark x1="26042" y1="9722" x2="37292" y2="11389"/>
                        <a14:backgroundMark x1="37292" y1="11389" x2="41667" y2="10000"/>
                        <a14:backgroundMark x1="48750" y1="8333" x2="58333" y2="14444"/>
                        <a14:backgroundMark x1="58333" y1="14444" x2="66250" y2="10000"/>
                        <a14:backgroundMark x1="60625" y1="33611" x2="61250" y2="20000"/>
                        <a14:backgroundMark x1="64375" y1="35556" x2="64375" y2="35556"/>
                        <a14:backgroundMark x1="65625" y1="36389" x2="65625" y2="36389"/>
                        <a14:backgroundMark x1="34583" y1="43889" x2="33542" y2="29444"/>
                        <a14:backgroundMark x1="33542" y1="29444" x2="33958" y2="27222"/>
                        <a14:backgroundMark x1="30625" y1="47778" x2="30625" y2="47778"/>
                        <a14:backgroundMark x1="31458" y1="46667" x2="32917" y2="41944"/>
                        <a14:backgroundMark x1="2500" y1="48056" x2="417" y2="35000"/>
                        <a14:backgroundMark x1="93125" y1="10000" x2="98750" y2="1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15" y="14236"/>
            <a:ext cx="3073138" cy="2304854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73115C11-B3AC-D61E-C3F3-E6F585ED1829}"/>
              </a:ext>
            </a:extLst>
          </p:cNvPr>
          <p:cNvSpPr/>
          <p:nvPr/>
        </p:nvSpPr>
        <p:spPr>
          <a:xfrm>
            <a:off x="518998" y="2319090"/>
            <a:ext cx="7073484" cy="1381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2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 spatial resolution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Flatness, symmetry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acceptable dose uncertainty 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536844E-E529-7356-F9C2-1D5E7E5CA90B}"/>
              </a:ext>
            </a:extLst>
          </p:cNvPr>
          <p:cNvSpPr/>
          <p:nvPr/>
        </p:nvSpPr>
        <p:spPr>
          <a:xfrm>
            <a:off x="518998" y="3749713"/>
            <a:ext cx="7073484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3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Beam transparency 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BF7AE0D-79E6-D6E9-4193-557EB959ED28}"/>
              </a:ext>
            </a:extLst>
          </p:cNvPr>
          <p:cNvSpPr/>
          <p:nvPr/>
        </p:nvSpPr>
        <p:spPr>
          <a:xfrm>
            <a:off x="518998" y="4278178"/>
            <a:ext cx="7073484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4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Large response dynamic range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73C93A2A-5154-9AEA-B043-A474696842F3}"/>
              </a:ext>
            </a:extLst>
          </p:cNvPr>
          <p:cNvSpPr/>
          <p:nvPr/>
        </p:nvSpPr>
        <p:spPr>
          <a:xfrm>
            <a:off x="518998" y="4744392"/>
            <a:ext cx="7073484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5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Large sensitive area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209B809-AA8D-DF2F-0E1D-4076B88B1437}"/>
              </a:ext>
            </a:extLst>
          </p:cNvPr>
          <p:cNvSpPr/>
          <p:nvPr/>
        </p:nvSpPr>
        <p:spPr>
          <a:xfrm>
            <a:off x="510853" y="5683267"/>
            <a:ext cx="7073484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7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(Beam energy)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5494A0C8-7210-4811-7BB4-1BCB12BE1CFB}"/>
              </a:ext>
            </a:extLst>
          </p:cNvPr>
          <p:cNvSpPr/>
          <p:nvPr/>
        </p:nvSpPr>
        <p:spPr>
          <a:xfrm>
            <a:off x="518998" y="5219981"/>
            <a:ext cx="7073484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6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Radiation hardness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C634689-19E8-B973-D499-825F07B99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A36DFC1-16EF-2E4E-9ADC-976659A50F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7478" y="2268102"/>
            <a:ext cx="3758819" cy="269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89EE180-DE15-3C68-6787-05CB5357B2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49425" y="2063643"/>
            <a:ext cx="905502" cy="9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798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63912B3-82AC-AFA8-A8A2-C1A22663B57B}"/>
              </a:ext>
            </a:extLst>
          </p:cNvPr>
          <p:cNvSpPr/>
          <p:nvPr/>
        </p:nvSpPr>
        <p:spPr>
          <a:xfrm>
            <a:off x="5903927" y="4897064"/>
            <a:ext cx="657390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optimization of existing technologies,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E641E06E-4A50-D73E-700E-0168E790D40E}"/>
              </a:ext>
            </a:extLst>
          </p:cNvPr>
          <p:cNvSpPr/>
          <p:nvPr/>
        </p:nvSpPr>
        <p:spPr>
          <a:xfrm>
            <a:off x="5903927" y="5472081"/>
            <a:ext cx="6215163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 of novel radiation detection methods.</a:t>
            </a:r>
            <a:endParaRPr lang="it-IT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ezza cornice 25">
            <a:extLst>
              <a:ext uri="{FF2B5EF4-FFF2-40B4-BE49-F238E27FC236}">
                <a16:creationId xmlns:a16="http://schemas.microsoft.com/office/drawing/2014/main" id="{A1727125-D1E8-C7A1-DA9F-72FA9AC106CB}"/>
              </a:ext>
            </a:extLst>
          </p:cNvPr>
          <p:cNvSpPr/>
          <p:nvPr/>
        </p:nvSpPr>
        <p:spPr>
          <a:xfrm>
            <a:off x="5811292" y="4656802"/>
            <a:ext cx="1091381" cy="1135188"/>
          </a:xfrm>
          <a:prstGeom prst="halfFrame">
            <a:avLst>
              <a:gd name="adj1" fmla="val 9910"/>
              <a:gd name="adj2" fmla="val 10811"/>
            </a:avLst>
          </a:prstGeom>
          <a:solidFill>
            <a:srgbClr val="EFB22E"/>
          </a:solidFill>
          <a:ln w="25400" cap="flat">
            <a:solidFill>
              <a:srgbClr val="54595C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Mezza cornice 26">
            <a:extLst>
              <a:ext uri="{FF2B5EF4-FFF2-40B4-BE49-F238E27FC236}">
                <a16:creationId xmlns:a16="http://schemas.microsoft.com/office/drawing/2014/main" id="{352D79A9-0D85-02B5-3F70-B2FDD04D5EA7}"/>
              </a:ext>
            </a:extLst>
          </p:cNvPr>
          <p:cNvSpPr/>
          <p:nvPr/>
        </p:nvSpPr>
        <p:spPr>
          <a:xfrm rot="10800000">
            <a:off x="9662615" y="4403044"/>
            <a:ext cx="1091381" cy="1135188"/>
          </a:xfrm>
          <a:prstGeom prst="halfFrame">
            <a:avLst>
              <a:gd name="adj1" fmla="val 9910"/>
              <a:gd name="adj2" fmla="val 10811"/>
            </a:avLst>
          </a:prstGeom>
          <a:solidFill>
            <a:srgbClr val="EFB22E"/>
          </a:solidFill>
          <a:ln w="25400" cap="flat">
            <a:solidFill>
              <a:srgbClr val="54595C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C3289F2-22D9-F961-5C12-179E33B164F9}"/>
              </a:ext>
            </a:extLst>
          </p:cNvPr>
          <p:cNvSpPr/>
          <p:nvPr/>
        </p:nvSpPr>
        <p:spPr>
          <a:xfrm>
            <a:off x="1258549" y="1704203"/>
            <a:ext cx="6532194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Ionization chambers for proton UHDR beams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A5D22AC3-2537-139B-5FC6-3850BE248595}"/>
              </a:ext>
            </a:extLst>
          </p:cNvPr>
          <p:cNvSpPr/>
          <p:nvPr/>
        </p:nvSpPr>
        <p:spPr>
          <a:xfrm>
            <a:off x="469300" y="1859105"/>
            <a:ext cx="648829" cy="342094"/>
          </a:xfrm>
          <a:custGeom>
            <a:avLst/>
            <a:gdLst>
              <a:gd name="connsiteX0" fmla="*/ 0 w 648829"/>
              <a:gd name="connsiteY0" fmla="*/ 85524 h 342094"/>
              <a:gd name="connsiteX1" fmla="*/ 477782 w 648829"/>
              <a:gd name="connsiteY1" fmla="*/ 85524 h 342094"/>
              <a:gd name="connsiteX2" fmla="*/ 477782 w 648829"/>
              <a:gd name="connsiteY2" fmla="*/ 0 h 342094"/>
              <a:gd name="connsiteX3" fmla="*/ 648829 w 648829"/>
              <a:gd name="connsiteY3" fmla="*/ 171047 h 342094"/>
              <a:gd name="connsiteX4" fmla="*/ 477782 w 648829"/>
              <a:gd name="connsiteY4" fmla="*/ 342094 h 342094"/>
              <a:gd name="connsiteX5" fmla="*/ 477782 w 648829"/>
              <a:gd name="connsiteY5" fmla="*/ 256571 h 342094"/>
              <a:gd name="connsiteX6" fmla="*/ 0 w 648829"/>
              <a:gd name="connsiteY6" fmla="*/ 256571 h 342094"/>
              <a:gd name="connsiteX7" fmla="*/ 0 w 648829"/>
              <a:gd name="connsiteY7" fmla="*/ 85524 h 34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829" h="342094" fill="none" extrusionOk="0">
                <a:moveTo>
                  <a:pt x="0" y="85524"/>
                </a:moveTo>
                <a:cubicBezTo>
                  <a:pt x="165955" y="80008"/>
                  <a:pt x="250137" y="93008"/>
                  <a:pt x="477782" y="85524"/>
                </a:cubicBezTo>
                <a:cubicBezTo>
                  <a:pt x="476451" y="54788"/>
                  <a:pt x="480199" y="21439"/>
                  <a:pt x="477782" y="0"/>
                </a:cubicBezTo>
                <a:cubicBezTo>
                  <a:pt x="516612" y="39630"/>
                  <a:pt x="569267" y="101219"/>
                  <a:pt x="648829" y="171047"/>
                </a:cubicBezTo>
                <a:cubicBezTo>
                  <a:pt x="590027" y="235668"/>
                  <a:pt x="534817" y="295541"/>
                  <a:pt x="477782" y="342094"/>
                </a:cubicBezTo>
                <a:cubicBezTo>
                  <a:pt x="478219" y="311410"/>
                  <a:pt x="478186" y="288961"/>
                  <a:pt x="477782" y="256571"/>
                </a:cubicBezTo>
                <a:cubicBezTo>
                  <a:pt x="363005" y="235562"/>
                  <a:pt x="157486" y="242915"/>
                  <a:pt x="0" y="256571"/>
                </a:cubicBezTo>
                <a:cubicBezTo>
                  <a:pt x="-5590" y="204207"/>
                  <a:pt x="6279" y="168792"/>
                  <a:pt x="0" y="85524"/>
                </a:cubicBezTo>
                <a:close/>
              </a:path>
              <a:path w="648829" h="342094" stroke="0" extrusionOk="0">
                <a:moveTo>
                  <a:pt x="0" y="85524"/>
                </a:moveTo>
                <a:cubicBezTo>
                  <a:pt x="153831" y="95467"/>
                  <a:pt x="263860" y="90747"/>
                  <a:pt x="477782" y="85524"/>
                </a:cubicBezTo>
                <a:cubicBezTo>
                  <a:pt x="480346" y="61842"/>
                  <a:pt x="473866" y="28351"/>
                  <a:pt x="477782" y="0"/>
                </a:cubicBezTo>
                <a:cubicBezTo>
                  <a:pt x="536758" y="47174"/>
                  <a:pt x="578957" y="91897"/>
                  <a:pt x="648829" y="171047"/>
                </a:cubicBezTo>
                <a:cubicBezTo>
                  <a:pt x="568057" y="235137"/>
                  <a:pt x="554685" y="260556"/>
                  <a:pt x="477782" y="342094"/>
                </a:cubicBezTo>
                <a:cubicBezTo>
                  <a:pt x="481210" y="312095"/>
                  <a:pt x="478649" y="274725"/>
                  <a:pt x="477782" y="256571"/>
                </a:cubicBezTo>
                <a:cubicBezTo>
                  <a:pt x="379122" y="245883"/>
                  <a:pt x="231920" y="268967"/>
                  <a:pt x="0" y="256571"/>
                </a:cubicBezTo>
                <a:cubicBezTo>
                  <a:pt x="4568" y="220506"/>
                  <a:pt x="7348" y="169052"/>
                  <a:pt x="0" y="85524"/>
                </a:cubicBezTo>
                <a:close/>
              </a:path>
            </a:pathLst>
          </a:custGeom>
          <a:solidFill>
            <a:srgbClr val="EFB22E"/>
          </a:solidFill>
          <a:ln w="25400" cap="flat">
            <a:solidFill>
              <a:srgbClr val="54595C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20769485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3BC3993-4ADA-A46B-BC58-77A3F1013F15}"/>
              </a:ext>
            </a:extLst>
          </p:cNvPr>
          <p:cNvSpPr txBox="1"/>
          <p:nvPr/>
        </p:nvSpPr>
        <p:spPr>
          <a:xfrm>
            <a:off x="637250" y="47423"/>
            <a:ext cx="10102279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B050"/>
                </a:solidFill>
                <a:effectLst>
                  <a:outerShdw blurRad="50800" dist="50800" dir="5400000" algn="ctr" rotWithShape="0">
                    <a:srgbClr val="4C4F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role of beam monitors…in UHDR RT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93088AE-8102-4EDB-DE10-4A0593CD7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65" r="89936">
                        <a14:foregroundMark x1="16933" y1="41915" x2="15016" y2="69149"/>
                        <a14:foregroundMark x1="15016" y1="69149" x2="24760" y2="76809"/>
                        <a14:foregroundMark x1="24760" y1="76809" x2="47444" y2="83617"/>
                        <a14:foregroundMark x1="47444" y1="83617" x2="61182" y2="82979"/>
                        <a14:foregroundMark x1="61182" y1="82979" x2="78594" y2="47447"/>
                        <a14:foregroundMark x1="78594" y1="47447" x2="27796" y2="59787"/>
                        <a14:foregroundMark x1="27796" y1="59787" x2="20288" y2="53617"/>
                        <a14:foregroundMark x1="10383" y1="75957" x2="10383" y2="75957"/>
                        <a14:foregroundMark x1="10543" y1="77660" x2="10543" y2="77660"/>
                        <a14:foregroundMark x1="9265" y1="77872" x2="9265" y2="77872"/>
                        <a14:foregroundMark x1="78115" y1="86809" x2="78115" y2="86809"/>
                        <a14:foregroundMark x1="77157" y1="89787" x2="15176" y2="79787"/>
                        <a14:foregroundMark x1="15176" y1="79787" x2="13259" y2="77872"/>
                        <a14:foregroundMark x1="19489" y1="19574" x2="21246" y2="17447"/>
                        <a14:foregroundMark x1="19808" y1="18298" x2="20927" y2="15957"/>
                        <a14:foregroundMark x1="19808" y1="15745" x2="19808" y2="16596"/>
                        <a14:foregroundMark x1="23323" y1="17021" x2="80192" y2="11702"/>
                        <a14:foregroundMark x1="38978" y1="42979" x2="34824" y2="48085"/>
                        <a14:foregroundMark x1="29553" y1="66170" x2="34505" y2="77660"/>
                        <a14:foregroundMark x1="34505" y1="77660" x2="46645" y2="77872"/>
                        <a14:foregroundMark x1="46645" y1="77872" x2="55431" y2="70000"/>
                        <a14:foregroundMark x1="55431" y1="70000" x2="59105" y2="58723"/>
                        <a14:foregroundMark x1="59105" y1="58723" x2="54313" y2="46596"/>
                        <a14:foregroundMark x1="54313" y1="46596" x2="45687" y2="40638"/>
                        <a14:foregroundMark x1="45687" y1="40638" x2="45527" y2="406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5626" y="1076161"/>
            <a:ext cx="3466487" cy="26026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E8ACC86-DCCE-2394-9193-DA695D5236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0536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0063FC1-7F46-A98B-0A6C-422F2948DEB0}"/>
              </a:ext>
            </a:extLst>
          </p:cNvPr>
          <p:cNvSpPr/>
          <p:nvPr/>
        </p:nvSpPr>
        <p:spPr>
          <a:xfrm>
            <a:off x="179832" y="312050"/>
            <a:ext cx="11803975" cy="2351099"/>
          </a:xfrm>
          <a:prstGeom prst="rect">
            <a:avLst/>
          </a:prstGeom>
          <a:solidFill>
            <a:srgbClr val="EFB2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E2233A6-0FE4-700B-12A7-3F37601667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482" b="58751"/>
          <a:stretch/>
        </p:blipFill>
        <p:spPr>
          <a:xfrm>
            <a:off x="469900" y="397324"/>
            <a:ext cx="7091654" cy="2180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3696A79E-6D56-8C20-0ECE-5323021608C4}"/>
              </a:ext>
            </a:extLst>
          </p:cNvPr>
          <p:cNvSpPr/>
          <p:nvPr/>
        </p:nvSpPr>
        <p:spPr>
          <a:xfrm>
            <a:off x="7599654" y="1598912"/>
            <a:ext cx="41909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>
                <a:solidFill>
                  <a:srgbClr val="5B616B"/>
                </a:solidFill>
              </a:rPr>
              <a:t>1</a:t>
            </a:r>
            <a:r>
              <a:rPr lang="en-US" sz="1400" dirty="0">
                <a:solidFill>
                  <a:srgbClr val="212121"/>
                </a:solidFill>
              </a:rPr>
              <a:t>Department of Radiation Oncology, Hospital of the University of Pennsylvania, Philadelphia, USA.</a:t>
            </a:r>
          </a:p>
          <a:p>
            <a:r>
              <a:rPr lang="en-US" sz="1400" baseline="30000" dirty="0">
                <a:solidFill>
                  <a:srgbClr val="5B616B"/>
                </a:solidFill>
              </a:rPr>
              <a:t>2</a:t>
            </a:r>
            <a:r>
              <a:rPr lang="en-US" sz="1400" dirty="0">
                <a:solidFill>
                  <a:srgbClr val="212121"/>
                </a:solidFill>
              </a:rPr>
              <a:t>Pyramid Technical Consultants, Inc, Boston, USA.</a:t>
            </a:r>
          </a:p>
          <a:p>
            <a:r>
              <a:rPr lang="en-US" sz="1400" baseline="30000" dirty="0">
                <a:solidFill>
                  <a:srgbClr val="5B616B"/>
                </a:solidFill>
              </a:rPr>
              <a:t>3</a:t>
            </a:r>
            <a:r>
              <a:rPr lang="en-US" sz="1400" dirty="0">
                <a:solidFill>
                  <a:srgbClr val="212121"/>
                </a:solidFill>
              </a:rPr>
              <a:t>IBA PT Inc, Louvain-La-</a:t>
            </a:r>
            <a:r>
              <a:rPr lang="en-US" sz="1400" dirty="0" err="1">
                <a:solidFill>
                  <a:srgbClr val="212121"/>
                </a:solidFill>
              </a:rPr>
              <a:t>Neuve</a:t>
            </a:r>
            <a:r>
              <a:rPr lang="en-US" sz="1400" dirty="0">
                <a:solidFill>
                  <a:srgbClr val="212121"/>
                </a:solidFill>
              </a:rPr>
              <a:t>, Belgium.</a:t>
            </a:r>
            <a:endParaRPr lang="en-US" sz="1400" b="0" i="0" dirty="0">
              <a:solidFill>
                <a:srgbClr val="212121"/>
              </a:solidFill>
              <a:effectLst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C4BCFBE-5CD5-BA0A-422E-6B314612C59B}"/>
              </a:ext>
            </a:extLst>
          </p:cNvPr>
          <p:cNvSpPr/>
          <p:nvPr/>
        </p:nvSpPr>
        <p:spPr>
          <a:xfrm>
            <a:off x="7599654" y="1248498"/>
            <a:ext cx="2585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/>
              <a:t>Wei </a:t>
            </a:r>
            <a:r>
              <a:rPr lang="it-IT" sz="1400" dirty="0" err="1"/>
              <a:t>Zou</a:t>
            </a:r>
            <a:r>
              <a:rPr lang="it-IT" sz="1400" dirty="0"/>
              <a:t>, Eric S </a:t>
            </a:r>
            <a:r>
              <a:rPr lang="it-IT" sz="1400" dirty="0" err="1"/>
              <a:t>Diffenderfer</a:t>
            </a:r>
            <a:r>
              <a:rPr lang="it-IT" sz="1400" dirty="0"/>
              <a:t> et al.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CB72A24-F5D2-9F1C-2D78-D13B0CFD5072}"/>
              </a:ext>
            </a:extLst>
          </p:cNvPr>
          <p:cNvSpPr/>
          <p:nvPr/>
        </p:nvSpPr>
        <p:spPr>
          <a:xfrm>
            <a:off x="490507" y="2748423"/>
            <a:ext cx="114758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High-resolution position sensing transmission ionization chamber with a purpose-built multichannel electrometer for both conventional and FLASH dose rate proton RT.</a:t>
            </a:r>
            <a:endParaRPr lang="it-IT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5607AA5-3B97-9A2D-DE80-4BE51D5D1707}"/>
              </a:ext>
            </a:extLst>
          </p:cNvPr>
          <p:cNvSpPr/>
          <p:nvPr/>
        </p:nvSpPr>
        <p:spPr>
          <a:xfrm>
            <a:off x="6899472" y="3608195"/>
            <a:ext cx="5204783" cy="2343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Polyimide film as electrode substrate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spot positioning accuracy 0.10 ± 0.08 mm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&lt;1,005 with &lt;0,5% uncertainty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good linearity (compared with Faraday cup measurements)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051E652-6B25-57C5-254F-EC1E5E5B3488}"/>
              </a:ext>
            </a:extLst>
          </p:cNvPr>
          <p:cNvSpPr/>
          <p:nvPr/>
        </p:nvSpPr>
        <p:spPr>
          <a:xfrm>
            <a:off x="589330" y="3422834"/>
            <a:ext cx="6830623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64x64 mm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sensitive area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active chambers [1 with thin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1 mm gap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integral electrode; two with two sets of 64 parallel strip electrodes of 1 mm width].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Air (Helium or Argon)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Bias voltage &gt;200 V (lower than 1000 V/mm)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7397DE-8A9B-C228-6AC8-AA85C8BD4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3311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8305" l="9825" r="89825">
                        <a14:foregroundMark x1="50175" y1="88136" x2="26667" y2="54237"/>
                        <a14:foregroundMark x1="26667" y1="54237" x2="49825" y2="13559"/>
                        <a14:foregroundMark x1="49825" y1="13559" x2="69123" y2="31638"/>
                        <a14:foregroundMark x1="70175" y1="41808" x2="75088" y2="58757"/>
                        <a14:foregroundMark x1="75088" y1="60452" x2="64561" y2="85876"/>
                        <a14:foregroundMark x1="61754" y1="88136" x2="40351" y2="91525"/>
                        <a14:foregroundMark x1="35439" y1="86441" x2="23860" y2="62712"/>
                        <a14:foregroundMark x1="24561" y1="57062" x2="32982" y2="25424"/>
                        <a14:foregroundMark x1="56140" y1="86441" x2="38596" y2="24859"/>
                        <a14:foregroundMark x1="60351" y1="83051" x2="45614" y2="20339"/>
                        <a14:foregroundMark x1="47018" y1="84746" x2="40351" y2="37288"/>
                        <a14:foregroundMark x1="41754" y1="67797" x2="38596" y2="57062"/>
                        <a14:foregroundMark x1="65965" y1="50847" x2="22807" y2="46893"/>
                        <a14:foregroundMark x1="52982" y1="18079" x2="35439" y2="91525"/>
                        <a14:foregroundMark x1="24912" y1="62712" x2="36491" y2="31638"/>
                        <a14:foregroundMark x1="38596" y1="90960" x2="65965" y2="3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8870" y="6229884"/>
            <a:ext cx="893306" cy="55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169" y="6356033"/>
            <a:ext cx="843030" cy="3811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91CC0F-44B5-FD81-BD45-25E125EA08DD}"/>
              </a:ext>
            </a:extLst>
          </p:cNvPr>
          <p:cNvSpPr txBox="1"/>
          <p:nvPr/>
        </p:nvSpPr>
        <p:spPr>
          <a:xfrm>
            <a:off x="6987217" y="6408098"/>
            <a:ext cx="33528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Anna Vignati – </a:t>
            </a:r>
            <a:r>
              <a:rPr kumimoji="0" lang="it-IT" b="0" i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UniTo</a:t>
            </a:r>
            <a:r>
              <a:rPr kumimoji="0" lang="it-IT" b="0" i="1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 Nova" panose="020B0604020202020204" pitchFamily="34" charset="0"/>
                <a:ea typeface="Arial"/>
                <a:cs typeface="Arial"/>
                <a:sym typeface="Arial"/>
              </a:rPr>
              <a:t> and INFN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151007D-2BE6-3692-C614-1AA85BD185FC}"/>
              </a:ext>
            </a:extLst>
          </p:cNvPr>
          <p:cNvSpPr/>
          <p:nvPr/>
        </p:nvSpPr>
        <p:spPr>
          <a:xfrm>
            <a:off x="179832" y="312051"/>
            <a:ext cx="11803975" cy="2062182"/>
          </a:xfrm>
          <a:prstGeom prst="rect">
            <a:avLst/>
          </a:prstGeom>
          <a:solidFill>
            <a:srgbClr val="EFB2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D069DDD-5C80-FA11-AC0D-D264B557519D}"/>
              </a:ext>
            </a:extLst>
          </p:cNvPr>
          <p:cNvSpPr/>
          <p:nvPr/>
        </p:nvSpPr>
        <p:spPr>
          <a:xfrm>
            <a:off x="333736" y="2617559"/>
            <a:ext cx="46393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Heidelberg Ion-Beam Therapy Center (HIT) synchrotron extracts         ≥ 5·10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 ions in 150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ms.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beam monitors were filled with helium.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F974038-0758-7E5D-2CF7-517FDA180E69}"/>
              </a:ext>
            </a:extLst>
          </p:cNvPr>
          <p:cNvSpPr/>
          <p:nvPr/>
        </p:nvSpPr>
        <p:spPr>
          <a:xfrm>
            <a:off x="7345448" y="473527"/>
            <a:ext cx="1381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Tinganelli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582079F-F5AC-8D84-A339-0FA86F3D30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055" r="26872" b="26414"/>
          <a:stretch/>
        </p:blipFill>
        <p:spPr>
          <a:xfrm>
            <a:off x="292033" y="410178"/>
            <a:ext cx="6888798" cy="1724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5C3FD43F-120B-32AD-447B-BB3E0D4E6152}"/>
              </a:ext>
            </a:extLst>
          </p:cNvPr>
          <p:cNvSpPr/>
          <p:nvPr/>
        </p:nvSpPr>
        <p:spPr>
          <a:xfrm>
            <a:off x="7397865" y="776432"/>
            <a:ext cx="4533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GSI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Helmholtzzentrum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Schwerionenforschung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Darmstadt,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Heidelberg Ion-Beam Therapy Center, Heidelberg, Germany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F4469E59-65F6-B48D-62C0-BA4C4860DC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642" b="88701"/>
          <a:stretch/>
        </p:blipFill>
        <p:spPr>
          <a:xfrm>
            <a:off x="3255167" y="447316"/>
            <a:ext cx="3425045" cy="41005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1ADA091-3E73-2BF6-8003-AD778B8520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248" t="13523" b="80539"/>
          <a:stretch/>
        </p:blipFill>
        <p:spPr>
          <a:xfrm>
            <a:off x="2835176" y="1862165"/>
            <a:ext cx="1578109" cy="215500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BF7D71B9-F576-5874-01FF-0F5C9BDD6DD6}"/>
              </a:ext>
            </a:extLst>
          </p:cNvPr>
          <p:cNvSpPr/>
          <p:nvPr/>
        </p:nvSpPr>
        <p:spPr>
          <a:xfrm>
            <a:off x="238007" y="4846801"/>
            <a:ext cx="6830623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20x20 mm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sensitive area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active gaps [10 mm each].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Bias voltage &gt;500 V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9AAD73F-B66A-1DD0-49B5-026909E2BB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374" y="1899311"/>
            <a:ext cx="6686550" cy="48482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14912E5-73B1-C537-8094-F220B23B7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23" y="6311109"/>
            <a:ext cx="1236312" cy="4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2811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DBAFF"/>
      </a:accent1>
      <a:accent2>
        <a:srgbClr val="FFB798"/>
      </a:accent2>
      <a:accent3>
        <a:srgbClr val="FDD578"/>
      </a:accent3>
      <a:accent4>
        <a:srgbClr val="FFE3D6"/>
      </a:accent4>
      <a:accent5>
        <a:srgbClr val="9A94FF"/>
      </a:accent5>
      <a:accent6>
        <a:srgbClr val="434343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23694</TotalTime>
  <Words>2080</Words>
  <Application>Microsoft Office PowerPoint</Application>
  <PresentationFormat>Widescreen</PresentationFormat>
  <Paragraphs>405</Paragraphs>
  <Slides>28</Slides>
  <Notes>28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43" baseType="lpstr">
      <vt:lpstr>Arial</vt:lpstr>
      <vt:lpstr>Arial Nova</vt:lpstr>
      <vt:lpstr>Calibri</vt:lpstr>
      <vt:lpstr>Cambria</vt:lpstr>
      <vt:lpstr>Cambria Math</vt:lpstr>
      <vt:lpstr>Franklin Gothic Book</vt:lpstr>
      <vt:lpstr>Freestyle Script</vt:lpstr>
      <vt:lpstr>Helvetica</vt:lpstr>
      <vt:lpstr>Helvetica Neue</vt:lpstr>
      <vt:lpstr>Helvetica Neue Medium</vt:lpstr>
      <vt:lpstr>HelveticaNeue-Light</vt:lpstr>
      <vt:lpstr>Palatino Linotype</vt:lpstr>
      <vt:lpstr>Symbol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 Vignati</dc:creator>
  <cp:lastModifiedBy>Anna Vignati</cp:lastModifiedBy>
  <cp:revision>892</cp:revision>
  <dcterms:created xsi:type="dcterms:W3CDTF">2022-03-22T13:26:06Z</dcterms:created>
  <dcterms:modified xsi:type="dcterms:W3CDTF">2023-10-19T22:27:48Z</dcterms:modified>
</cp:coreProperties>
</file>