
<file path=[Content_Types].xml><?xml version="1.0" encoding="utf-8"?>
<Types xmlns="http://schemas.openxmlformats.org/package/2006/content-types">
  <Default Extension="gif" ContentType="image/gif"/>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36.jpg" ContentType="image/jpeg"/>
  <Override PartName="/ppt/media/image3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79" r:id="rId4"/>
    <p:sldId id="260" r:id="rId5"/>
    <p:sldId id="261" r:id="rId6"/>
    <p:sldId id="262" r:id="rId7"/>
    <p:sldId id="263" r:id="rId8"/>
    <p:sldId id="266" r:id="rId9"/>
    <p:sldId id="264" r:id="rId10"/>
    <p:sldId id="265" r:id="rId11"/>
    <p:sldId id="280" r:id="rId12"/>
    <p:sldId id="274" r:id="rId13"/>
    <p:sldId id="270" r:id="rId14"/>
    <p:sldId id="268" r:id="rId15"/>
    <p:sldId id="281" r:id="rId16"/>
    <p:sldId id="271" r:id="rId17"/>
    <p:sldId id="282" r:id="rId18"/>
    <p:sldId id="272" r:id="rId19"/>
    <p:sldId id="273" r:id="rId20"/>
    <p:sldId id="275" r:id="rId21"/>
    <p:sldId id="276" r:id="rId22"/>
    <p:sldId id="277" r:id="rId23"/>
    <p:sldId id="278"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497609-16B5-482F-8471-693C28555F41}" type="doc">
      <dgm:prSet loTypeId="urn:microsoft.com/office/officeart/2005/8/layout/hProcess9" loCatId="process" qsTypeId="urn:microsoft.com/office/officeart/2005/8/quickstyle/simple1" qsCatId="simple" csTypeId="urn:microsoft.com/office/officeart/2005/8/colors/accent1_2" csCatId="accent1" phldr="1"/>
      <dgm:spPr/>
    </dgm:pt>
    <dgm:pt modelId="{E7A5A865-D91A-4D39-BF54-C55A795AA088}">
      <dgm:prSet phldrT="[Testo]"/>
      <dgm:spPr/>
      <dgm:t>
        <a:bodyPr/>
        <a:lstStyle/>
        <a:p>
          <a:r>
            <a:rPr lang="it-IT" dirty="0" err="1">
              <a:latin typeface="Times New Roman" panose="02020603050405020304" pitchFamily="18" charset="0"/>
              <a:cs typeface="Times New Roman" panose="02020603050405020304" pitchFamily="18" charset="0"/>
            </a:rPr>
            <a:t>Introduction</a:t>
          </a:r>
          <a:r>
            <a:rPr lang="it-IT" dirty="0">
              <a:latin typeface="Times New Roman" panose="02020603050405020304" pitchFamily="18" charset="0"/>
              <a:cs typeface="Times New Roman" panose="02020603050405020304" pitchFamily="18" charset="0"/>
            </a:rPr>
            <a:t>:</a:t>
          </a:r>
        </a:p>
        <a:p>
          <a:r>
            <a:rPr lang="it-IT" dirty="0" err="1">
              <a:latin typeface="Times New Roman" panose="02020603050405020304" pitchFamily="18" charset="0"/>
              <a:cs typeface="Times New Roman" panose="02020603050405020304" pitchFamily="18" charset="0"/>
            </a:rPr>
            <a:t>Spatially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fractionated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radiotherapy</a:t>
          </a:r>
          <a:endParaRPr lang="it-IT" dirty="0">
            <a:latin typeface="Times New Roman" panose="02020603050405020304" pitchFamily="18" charset="0"/>
            <a:cs typeface="Times New Roman" panose="02020603050405020304" pitchFamily="18" charset="0"/>
          </a:endParaRPr>
        </a:p>
      </dgm:t>
    </dgm:pt>
    <dgm:pt modelId="{0C96AC85-AAB3-49AE-B939-F5E0A05762C2}" type="parTrans" cxnId="{863F84B9-24AE-4180-A9D3-235021E9EC4D}">
      <dgm:prSet/>
      <dgm:spPr/>
      <dgm:t>
        <a:bodyPr/>
        <a:lstStyle/>
        <a:p>
          <a:endParaRPr lang="it-IT"/>
        </a:p>
      </dgm:t>
    </dgm:pt>
    <dgm:pt modelId="{374C8565-38B7-4119-B3CB-5D1069523DCF}" type="sibTrans" cxnId="{863F84B9-24AE-4180-A9D3-235021E9EC4D}">
      <dgm:prSet/>
      <dgm:spPr/>
      <dgm:t>
        <a:bodyPr/>
        <a:lstStyle/>
        <a:p>
          <a:endParaRPr lang="it-IT"/>
        </a:p>
      </dgm:t>
    </dgm:pt>
    <dgm:pt modelId="{DADD9C03-D8B6-487C-8EB1-50BA988857CD}">
      <dgm:prSet phldrT="[Testo]"/>
      <dgm:spPr/>
      <dgm:t>
        <a:bodyPr/>
        <a:lstStyle/>
        <a:p>
          <a:r>
            <a:rPr lang="it-IT" dirty="0">
              <a:latin typeface="Times New Roman" panose="02020603050405020304" pitchFamily="18" charset="0"/>
              <a:ea typeface="Tahoma" panose="020B0604030504040204" pitchFamily="34" charset="0"/>
              <a:cs typeface="Times New Roman" panose="02020603050405020304" pitchFamily="18" charset="0"/>
            </a:rPr>
            <a:t>CPFR and mini-</a:t>
          </a:r>
          <a:r>
            <a:rPr lang="it-IT" dirty="0" err="1">
              <a:latin typeface="Times New Roman" panose="02020603050405020304" pitchFamily="18" charset="0"/>
              <a:ea typeface="Tahoma" panose="020B0604030504040204" pitchFamily="34" charset="0"/>
              <a:cs typeface="Times New Roman" panose="02020603050405020304" pitchFamily="18" charset="0"/>
            </a:rPr>
            <a:t>beam</a:t>
          </a:r>
          <a:r>
            <a:rPr lang="it-IT" dirty="0">
              <a:latin typeface="Times New Roman" panose="02020603050405020304" pitchFamily="18" charset="0"/>
              <a:ea typeface="Tahoma" panose="020B0604030504040204" pitchFamily="34" charset="0"/>
              <a:cs typeface="Times New Roman" panose="02020603050405020304" pitchFamily="18" charset="0"/>
            </a:rPr>
            <a:t> flash:</a:t>
          </a:r>
        </a:p>
        <a:p>
          <a:r>
            <a:rPr lang="en-US" dirty="0">
              <a:latin typeface="Times New Roman" panose="02020603050405020304" pitchFamily="18" charset="0"/>
              <a:ea typeface="Tahoma" panose="020B0604030504040204" pitchFamily="34" charset="0"/>
              <a:cs typeface="Times New Roman" panose="02020603050405020304" pitchFamily="18" charset="0"/>
            </a:rPr>
            <a:t>Design and implementation of a MB-FLASH beam in Pisa</a:t>
          </a:r>
          <a:endParaRPr lang="it-IT" dirty="0">
            <a:latin typeface="Times New Roman" panose="02020603050405020304" pitchFamily="18" charset="0"/>
            <a:ea typeface="Tahoma" panose="020B0604030504040204" pitchFamily="34" charset="0"/>
            <a:cs typeface="Times New Roman" panose="02020603050405020304" pitchFamily="18" charset="0"/>
          </a:endParaRPr>
        </a:p>
      </dgm:t>
    </dgm:pt>
    <dgm:pt modelId="{93053FDB-6AAF-4048-92DF-FB8DC88214E0}" type="parTrans" cxnId="{C3976E75-F936-4A6D-8345-1619558A1CCD}">
      <dgm:prSet/>
      <dgm:spPr/>
      <dgm:t>
        <a:bodyPr/>
        <a:lstStyle/>
        <a:p>
          <a:endParaRPr lang="it-IT"/>
        </a:p>
      </dgm:t>
    </dgm:pt>
    <dgm:pt modelId="{CDCE175A-8116-4030-B55D-9E69A81EC9B5}" type="sibTrans" cxnId="{C3976E75-F936-4A6D-8345-1619558A1CCD}">
      <dgm:prSet/>
      <dgm:spPr/>
      <dgm:t>
        <a:bodyPr/>
        <a:lstStyle/>
        <a:p>
          <a:endParaRPr lang="it-IT"/>
        </a:p>
      </dgm:t>
    </dgm:pt>
    <dgm:pt modelId="{618150A0-5683-4C1B-BE3C-C1A2A1E32778}">
      <dgm:prSet phldrT="[Testo]"/>
      <dgm:spPr/>
      <dgm:t>
        <a:bodyPr/>
        <a:lstStyle/>
        <a:p>
          <a:r>
            <a:rPr lang="it-IT" dirty="0">
              <a:latin typeface="Times New Roman" panose="02020603050405020304" pitchFamily="18" charset="0"/>
              <a:cs typeface="Times New Roman" panose="02020603050405020304" pitchFamily="18" charset="0"/>
            </a:rPr>
            <a:t>Future </a:t>
          </a:r>
          <a:r>
            <a:rPr lang="it-IT" dirty="0" err="1">
              <a:latin typeface="Times New Roman" panose="02020603050405020304" pitchFamily="18" charset="0"/>
              <a:cs typeface="Times New Roman" panose="02020603050405020304" pitchFamily="18" charset="0"/>
            </a:rPr>
            <a:t>perspectives</a:t>
          </a:r>
          <a:r>
            <a:rPr lang="it-IT" dirty="0">
              <a:latin typeface="Times New Roman" panose="02020603050405020304" pitchFamily="18" charset="0"/>
              <a:cs typeface="Times New Roman" panose="02020603050405020304" pitchFamily="18" charset="0"/>
            </a:rPr>
            <a:t>:</a:t>
          </a:r>
        </a:p>
        <a:p>
          <a:r>
            <a:rPr lang="it-IT" dirty="0">
              <a:latin typeface="Times New Roman" panose="02020603050405020304" pitchFamily="18" charset="0"/>
              <a:cs typeface="Times New Roman" panose="02020603050405020304" pitchFamily="18" charset="0"/>
            </a:rPr>
            <a:t>MIRO</a:t>
          </a:r>
        </a:p>
      </dgm:t>
    </dgm:pt>
    <dgm:pt modelId="{686C6375-A4ED-4BFB-A08C-1515056BC337}" type="parTrans" cxnId="{9CD1B91F-6C37-4E56-9EAA-68C64DA8E8AE}">
      <dgm:prSet/>
      <dgm:spPr/>
      <dgm:t>
        <a:bodyPr/>
        <a:lstStyle/>
        <a:p>
          <a:endParaRPr lang="it-IT"/>
        </a:p>
      </dgm:t>
    </dgm:pt>
    <dgm:pt modelId="{11BBE3A9-AF68-4B08-9699-5C1F929EBF60}" type="sibTrans" cxnId="{9CD1B91F-6C37-4E56-9EAA-68C64DA8E8AE}">
      <dgm:prSet/>
      <dgm:spPr/>
      <dgm:t>
        <a:bodyPr/>
        <a:lstStyle/>
        <a:p>
          <a:endParaRPr lang="it-IT"/>
        </a:p>
      </dgm:t>
    </dgm:pt>
    <dgm:pt modelId="{50BE3244-33B8-4F40-90C6-7C783DCA998C}" type="pres">
      <dgm:prSet presAssocID="{05497609-16B5-482F-8471-693C28555F41}" presName="CompostProcess" presStyleCnt="0">
        <dgm:presLayoutVars>
          <dgm:dir/>
          <dgm:resizeHandles val="exact"/>
        </dgm:presLayoutVars>
      </dgm:prSet>
      <dgm:spPr/>
    </dgm:pt>
    <dgm:pt modelId="{77A7BB46-BCC3-4A8A-BF69-AF67A938B869}" type="pres">
      <dgm:prSet presAssocID="{05497609-16B5-482F-8471-693C28555F41}" presName="arrow" presStyleLbl="bgShp" presStyleIdx="0" presStyleCnt="1"/>
      <dgm:spPr/>
    </dgm:pt>
    <dgm:pt modelId="{DDAB140F-768D-4C0C-A431-52821A3978C5}" type="pres">
      <dgm:prSet presAssocID="{05497609-16B5-482F-8471-693C28555F41}" presName="linearProcess" presStyleCnt="0"/>
      <dgm:spPr/>
    </dgm:pt>
    <dgm:pt modelId="{B99C5490-09F2-4E80-BCB3-FD18A0C2C04A}" type="pres">
      <dgm:prSet presAssocID="{E7A5A865-D91A-4D39-BF54-C55A795AA088}" presName="textNode" presStyleLbl="node1" presStyleIdx="0" presStyleCnt="3">
        <dgm:presLayoutVars>
          <dgm:bulletEnabled val="1"/>
        </dgm:presLayoutVars>
      </dgm:prSet>
      <dgm:spPr/>
    </dgm:pt>
    <dgm:pt modelId="{BBB130BB-869E-44E0-8C0D-2EF9F43BA4D9}" type="pres">
      <dgm:prSet presAssocID="{374C8565-38B7-4119-B3CB-5D1069523DCF}" presName="sibTrans" presStyleCnt="0"/>
      <dgm:spPr/>
    </dgm:pt>
    <dgm:pt modelId="{634DBB2A-6220-439A-B942-F4CF59C7AF8F}" type="pres">
      <dgm:prSet presAssocID="{DADD9C03-D8B6-487C-8EB1-50BA988857CD}" presName="textNode" presStyleLbl="node1" presStyleIdx="1" presStyleCnt="3">
        <dgm:presLayoutVars>
          <dgm:bulletEnabled val="1"/>
        </dgm:presLayoutVars>
      </dgm:prSet>
      <dgm:spPr/>
    </dgm:pt>
    <dgm:pt modelId="{F81639E8-8954-4805-950A-763FD3F1B28C}" type="pres">
      <dgm:prSet presAssocID="{CDCE175A-8116-4030-B55D-9E69A81EC9B5}" presName="sibTrans" presStyleCnt="0"/>
      <dgm:spPr/>
    </dgm:pt>
    <dgm:pt modelId="{6DA0E1C4-A57F-47C0-A622-490C36353F72}" type="pres">
      <dgm:prSet presAssocID="{618150A0-5683-4C1B-BE3C-C1A2A1E32778}" presName="textNode" presStyleLbl="node1" presStyleIdx="2" presStyleCnt="3">
        <dgm:presLayoutVars>
          <dgm:bulletEnabled val="1"/>
        </dgm:presLayoutVars>
      </dgm:prSet>
      <dgm:spPr/>
    </dgm:pt>
  </dgm:ptLst>
  <dgm:cxnLst>
    <dgm:cxn modelId="{9CD1B91F-6C37-4E56-9EAA-68C64DA8E8AE}" srcId="{05497609-16B5-482F-8471-693C28555F41}" destId="{618150A0-5683-4C1B-BE3C-C1A2A1E32778}" srcOrd="2" destOrd="0" parTransId="{686C6375-A4ED-4BFB-A08C-1515056BC337}" sibTransId="{11BBE3A9-AF68-4B08-9699-5C1F929EBF60}"/>
    <dgm:cxn modelId="{0638075B-4664-4494-8916-06716047067B}" type="presOf" srcId="{618150A0-5683-4C1B-BE3C-C1A2A1E32778}" destId="{6DA0E1C4-A57F-47C0-A622-490C36353F72}" srcOrd="0" destOrd="0" presId="urn:microsoft.com/office/officeart/2005/8/layout/hProcess9"/>
    <dgm:cxn modelId="{1DED866C-A1F3-47BB-82F0-C41BBFC7A55B}" type="presOf" srcId="{05497609-16B5-482F-8471-693C28555F41}" destId="{50BE3244-33B8-4F40-90C6-7C783DCA998C}" srcOrd="0" destOrd="0" presId="urn:microsoft.com/office/officeart/2005/8/layout/hProcess9"/>
    <dgm:cxn modelId="{C3976E75-F936-4A6D-8345-1619558A1CCD}" srcId="{05497609-16B5-482F-8471-693C28555F41}" destId="{DADD9C03-D8B6-487C-8EB1-50BA988857CD}" srcOrd="1" destOrd="0" parTransId="{93053FDB-6AAF-4048-92DF-FB8DC88214E0}" sibTransId="{CDCE175A-8116-4030-B55D-9E69A81EC9B5}"/>
    <dgm:cxn modelId="{863F84B9-24AE-4180-A9D3-235021E9EC4D}" srcId="{05497609-16B5-482F-8471-693C28555F41}" destId="{E7A5A865-D91A-4D39-BF54-C55A795AA088}" srcOrd="0" destOrd="0" parTransId="{0C96AC85-AAB3-49AE-B939-F5E0A05762C2}" sibTransId="{374C8565-38B7-4119-B3CB-5D1069523DCF}"/>
    <dgm:cxn modelId="{750791E0-672C-4EDD-8609-A02BD16FF860}" type="presOf" srcId="{E7A5A865-D91A-4D39-BF54-C55A795AA088}" destId="{B99C5490-09F2-4E80-BCB3-FD18A0C2C04A}" srcOrd="0" destOrd="0" presId="urn:microsoft.com/office/officeart/2005/8/layout/hProcess9"/>
    <dgm:cxn modelId="{1A93EAE1-C0D9-4279-B51F-8343447B53C7}" type="presOf" srcId="{DADD9C03-D8B6-487C-8EB1-50BA988857CD}" destId="{634DBB2A-6220-439A-B942-F4CF59C7AF8F}" srcOrd="0" destOrd="0" presId="urn:microsoft.com/office/officeart/2005/8/layout/hProcess9"/>
    <dgm:cxn modelId="{179DEE4C-EB90-47C0-B26E-5131D4B4D765}" type="presParOf" srcId="{50BE3244-33B8-4F40-90C6-7C783DCA998C}" destId="{77A7BB46-BCC3-4A8A-BF69-AF67A938B869}" srcOrd="0" destOrd="0" presId="urn:microsoft.com/office/officeart/2005/8/layout/hProcess9"/>
    <dgm:cxn modelId="{8290F24F-D454-4E25-ACB3-8889063A0C20}" type="presParOf" srcId="{50BE3244-33B8-4F40-90C6-7C783DCA998C}" destId="{DDAB140F-768D-4C0C-A431-52821A3978C5}" srcOrd="1" destOrd="0" presId="urn:microsoft.com/office/officeart/2005/8/layout/hProcess9"/>
    <dgm:cxn modelId="{A7C1A8C2-CD2E-4653-95BF-06E71F1BAC30}" type="presParOf" srcId="{DDAB140F-768D-4C0C-A431-52821A3978C5}" destId="{B99C5490-09F2-4E80-BCB3-FD18A0C2C04A}" srcOrd="0" destOrd="0" presId="urn:microsoft.com/office/officeart/2005/8/layout/hProcess9"/>
    <dgm:cxn modelId="{959C817D-FEA3-4119-961B-6DA19D582CFF}" type="presParOf" srcId="{DDAB140F-768D-4C0C-A431-52821A3978C5}" destId="{BBB130BB-869E-44E0-8C0D-2EF9F43BA4D9}" srcOrd="1" destOrd="0" presId="urn:microsoft.com/office/officeart/2005/8/layout/hProcess9"/>
    <dgm:cxn modelId="{CCE7AFAB-6044-4CA2-9EE2-D6B31B23F6E2}" type="presParOf" srcId="{DDAB140F-768D-4C0C-A431-52821A3978C5}" destId="{634DBB2A-6220-439A-B942-F4CF59C7AF8F}" srcOrd="2" destOrd="0" presId="urn:microsoft.com/office/officeart/2005/8/layout/hProcess9"/>
    <dgm:cxn modelId="{DE359F4A-D092-4AC0-B3A9-01C8614C96A6}" type="presParOf" srcId="{DDAB140F-768D-4C0C-A431-52821A3978C5}" destId="{F81639E8-8954-4805-950A-763FD3F1B28C}" srcOrd="3" destOrd="0" presId="urn:microsoft.com/office/officeart/2005/8/layout/hProcess9"/>
    <dgm:cxn modelId="{CC27F4D9-858B-44B7-9943-A8E09F0310F3}" type="presParOf" srcId="{DDAB140F-768D-4C0C-A431-52821A3978C5}" destId="{6DA0E1C4-A57F-47C0-A622-490C36353F7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7BB46-BCC3-4A8A-BF69-AF67A938B869}">
      <dsp:nvSpPr>
        <dsp:cNvPr id="0" name=""/>
        <dsp:cNvSpPr/>
      </dsp:nvSpPr>
      <dsp:spPr>
        <a:xfrm>
          <a:off x="817364" y="0"/>
          <a:ext cx="9263458" cy="391001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C5490-09F2-4E80-BCB3-FD18A0C2C04A}">
      <dsp:nvSpPr>
        <dsp:cNvPr id="0" name=""/>
        <dsp:cNvSpPr/>
      </dsp:nvSpPr>
      <dsp:spPr>
        <a:xfrm>
          <a:off x="11707" y="1173003"/>
          <a:ext cx="3507853" cy="15640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err="1">
              <a:latin typeface="Times New Roman" panose="02020603050405020304" pitchFamily="18" charset="0"/>
              <a:cs typeface="Times New Roman" panose="02020603050405020304" pitchFamily="18" charset="0"/>
            </a:rPr>
            <a:t>Introduction</a:t>
          </a:r>
          <a:r>
            <a:rPr lang="it-IT" sz="2100" kern="1200" dirty="0">
              <a:latin typeface="Times New Roman" panose="02020603050405020304" pitchFamily="18" charset="0"/>
              <a:cs typeface="Times New Roman" panose="02020603050405020304" pitchFamily="18" charset="0"/>
            </a:rPr>
            <a:t>:</a:t>
          </a:r>
        </a:p>
        <a:p>
          <a:pPr marL="0" lvl="0" indent="0" algn="ctr" defTabSz="933450">
            <a:lnSpc>
              <a:spcPct val="90000"/>
            </a:lnSpc>
            <a:spcBef>
              <a:spcPct val="0"/>
            </a:spcBef>
            <a:spcAft>
              <a:spcPct val="35000"/>
            </a:spcAft>
            <a:buNone/>
          </a:pPr>
          <a:r>
            <a:rPr lang="it-IT" sz="2100" kern="1200" dirty="0" err="1">
              <a:latin typeface="Times New Roman" panose="02020603050405020304" pitchFamily="18" charset="0"/>
              <a:cs typeface="Times New Roman" panose="02020603050405020304" pitchFamily="18" charset="0"/>
            </a:rPr>
            <a:t>Spatially</a:t>
          </a:r>
          <a:r>
            <a:rPr lang="it-IT" sz="2100" kern="1200" dirty="0">
              <a:latin typeface="Times New Roman" panose="02020603050405020304" pitchFamily="18" charset="0"/>
              <a:cs typeface="Times New Roman" panose="02020603050405020304" pitchFamily="18" charset="0"/>
            </a:rPr>
            <a:t> </a:t>
          </a:r>
          <a:r>
            <a:rPr lang="it-IT" sz="2100" kern="1200" dirty="0" err="1">
              <a:latin typeface="Times New Roman" panose="02020603050405020304" pitchFamily="18" charset="0"/>
              <a:cs typeface="Times New Roman" panose="02020603050405020304" pitchFamily="18" charset="0"/>
            </a:rPr>
            <a:t>fractionated</a:t>
          </a:r>
          <a:r>
            <a:rPr lang="it-IT" sz="2100" kern="1200" dirty="0">
              <a:latin typeface="Times New Roman" panose="02020603050405020304" pitchFamily="18" charset="0"/>
              <a:cs typeface="Times New Roman" panose="02020603050405020304" pitchFamily="18" charset="0"/>
            </a:rPr>
            <a:t> </a:t>
          </a:r>
          <a:r>
            <a:rPr lang="it-IT" sz="2100" kern="1200" dirty="0" err="1">
              <a:latin typeface="Times New Roman" panose="02020603050405020304" pitchFamily="18" charset="0"/>
              <a:cs typeface="Times New Roman" panose="02020603050405020304" pitchFamily="18" charset="0"/>
            </a:rPr>
            <a:t>radiotherapy</a:t>
          </a:r>
          <a:endParaRPr lang="it-IT" sz="2100" kern="1200" dirty="0">
            <a:latin typeface="Times New Roman" panose="02020603050405020304" pitchFamily="18" charset="0"/>
            <a:cs typeface="Times New Roman" panose="02020603050405020304" pitchFamily="18" charset="0"/>
          </a:endParaRPr>
        </a:p>
      </dsp:txBody>
      <dsp:txXfrm>
        <a:off x="88055" y="1249351"/>
        <a:ext cx="3355157" cy="1411309"/>
      </dsp:txXfrm>
    </dsp:sp>
    <dsp:sp modelId="{634DBB2A-6220-439A-B942-F4CF59C7AF8F}">
      <dsp:nvSpPr>
        <dsp:cNvPr id="0" name=""/>
        <dsp:cNvSpPr/>
      </dsp:nvSpPr>
      <dsp:spPr>
        <a:xfrm>
          <a:off x="3695166" y="1173003"/>
          <a:ext cx="3507853" cy="15640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latin typeface="Times New Roman" panose="02020603050405020304" pitchFamily="18" charset="0"/>
              <a:ea typeface="Tahoma" panose="020B0604030504040204" pitchFamily="34" charset="0"/>
              <a:cs typeface="Times New Roman" panose="02020603050405020304" pitchFamily="18" charset="0"/>
            </a:rPr>
            <a:t>CPFR and mini-</a:t>
          </a:r>
          <a:r>
            <a:rPr lang="it-IT" sz="2100" kern="1200" dirty="0" err="1">
              <a:latin typeface="Times New Roman" panose="02020603050405020304" pitchFamily="18" charset="0"/>
              <a:ea typeface="Tahoma" panose="020B0604030504040204" pitchFamily="34" charset="0"/>
              <a:cs typeface="Times New Roman" panose="02020603050405020304" pitchFamily="18" charset="0"/>
            </a:rPr>
            <a:t>beam</a:t>
          </a:r>
          <a:r>
            <a:rPr lang="it-IT" sz="2100" kern="1200" dirty="0">
              <a:latin typeface="Times New Roman" panose="02020603050405020304" pitchFamily="18" charset="0"/>
              <a:ea typeface="Tahoma" panose="020B0604030504040204" pitchFamily="34" charset="0"/>
              <a:cs typeface="Times New Roman" panose="02020603050405020304" pitchFamily="18" charset="0"/>
            </a:rPr>
            <a:t> flash:</a:t>
          </a:r>
        </a:p>
        <a:p>
          <a:pPr marL="0" lvl="0" indent="0" algn="ctr" defTabSz="933450">
            <a:lnSpc>
              <a:spcPct val="90000"/>
            </a:lnSpc>
            <a:spcBef>
              <a:spcPct val="0"/>
            </a:spcBef>
            <a:spcAft>
              <a:spcPct val="35000"/>
            </a:spcAft>
            <a:buNone/>
          </a:pPr>
          <a:r>
            <a:rPr lang="en-US" sz="2100" kern="1200" dirty="0">
              <a:latin typeface="Times New Roman" panose="02020603050405020304" pitchFamily="18" charset="0"/>
              <a:ea typeface="Tahoma" panose="020B0604030504040204" pitchFamily="34" charset="0"/>
              <a:cs typeface="Times New Roman" panose="02020603050405020304" pitchFamily="18" charset="0"/>
            </a:rPr>
            <a:t>Design and implementation of a MB-FLASH beam in Pisa</a:t>
          </a:r>
          <a:endParaRPr lang="it-IT" sz="21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3771514" y="1249351"/>
        <a:ext cx="3355157" cy="1411309"/>
      </dsp:txXfrm>
    </dsp:sp>
    <dsp:sp modelId="{6DA0E1C4-A57F-47C0-A622-490C36353F72}">
      <dsp:nvSpPr>
        <dsp:cNvPr id="0" name=""/>
        <dsp:cNvSpPr/>
      </dsp:nvSpPr>
      <dsp:spPr>
        <a:xfrm>
          <a:off x="7378626" y="1173003"/>
          <a:ext cx="3507853" cy="15640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latin typeface="Times New Roman" panose="02020603050405020304" pitchFamily="18" charset="0"/>
              <a:cs typeface="Times New Roman" panose="02020603050405020304" pitchFamily="18" charset="0"/>
            </a:rPr>
            <a:t>Future </a:t>
          </a:r>
          <a:r>
            <a:rPr lang="it-IT" sz="2100" kern="1200" dirty="0" err="1">
              <a:latin typeface="Times New Roman" panose="02020603050405020304" pitchFamily="18" charset="0"/>
              <a:cs typeface="Times New Roman" panose="02020603050405020304" pitchFamily="18" charset="0"/>
            </a:rPr>
            <a:t>perspectives</a:t>
          </a:r>
          <a:r>
            <a:rPr lang="it-IT" sz="2100" kern="1200" dirty="0">
              <a:latin typeface="Times New Roman" panose="02020603050405020304" pitchFamily="18" charset="0"/>
              <a:cs typeface="Times New Roman" panose="02020603050405020304" pitchFamily="18" charset="0"/>
            </a:rPr>
            <a:t>:</a:t>
          </a:r>
        </a:p>
        <a:p>
          <a:pPr marL="0" lvl="0" indent="0" algn="ctr" defTabSz="933450">
            <a:lnSpc>
              <a:spcPct val="90000"/>
            </a:lnSpc>
            <a:spcBef>
              <a:spcPct val="0"/>
            </a:spcBef>
            <a:spcAft>
              <a:spcPct val="35000"/>
            </a:spcAft>
            <a:buNone/>
          </a:pPr>
          <a:r>
            <a:rPr lang="it-IT" sz="2100" kern="1200" dirty="0">
              <a:latin typeface="Times New Roman" panose="02020603050405020304" pitchFamily="18" charset="0"/>
              <a:cs typeface="Times New Roman" panose="02020603050405020304" pitchFamily="18" charset="0"/>
            </a:rPr>
            <a:t>MIRO</a:t>
          </a:r>
        </a:p>
      </dsp:txBody>
      <dsp:txXfrm>
        <a:off x="7454974" y="1249351"/>
        <a:ext cx="3355157" cy="141130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F4BD8F-6069-4AB2-9FEF-B1F1A98DE63E}" type="datetimeFigureOut">
              <a:rPr lang="it-IT" smtClean="0"/>
              <a:t>19/10/2023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C9224-2060-4167-AB25-363F8A3E6066}" type="slidenum">
              <a:rPr lang="it-IT" smtClean="0"/>
              <a:t>‹N›</a:t>
            </a:fld>
            <a:endParaRPr lang="it-IT"/>
          </a:p>
        </p:txBody>
      </p:sp>
    </p:spTree>
    <p:extLst>
      <p:ext uri="{BB962C8B-B14F-4D97-AF65-F5344CB8AC3E}">
        <p14:creationId xmlns:p14="http://schemas.microsoft.com/office/powerpoint/2010/main" val="89098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41">
            <a:extLst>
              <a:ext uri="{FF2B5EF4-FFF2-40B4-BE49-F238E27FC236}">
                <a16:creationId xmlns:a16="http://schemas.microsoft.com/office/drawing/2014/main" id="{C58D90A4-6D5B-FF36-09EF-5310BE051D1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8955088" algn="l"/>
                <a:tab pos="9404350" algn="l"/>
                <a:tab pos="9853613" algn="l"/>
                <a:tab pos="10302875" algn="l"/>
                <a:tab pos="10752138" algn="l"/>
                <a:tab pos="10753725" algn="l"/>
                <a:tab pos="10755313" algn="l"/>
                <a:tab pos="10756900" algn="l"/>
                <a:tab pos="10758488" algn="l"/>
                <a:tab pos="10760075" algn="l"/>
                <a:tab pos="10761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8955088" algn="l"/>
                <a:tab pos="9404350" algn="l"/>
                <a:tab pos="9853613" algn="l"/>
                <a:tab pos="10302875" algn="l"/>
                <a:tab pos="10752138" algn="l"/>
                <a:tab pos="10753725" algn="l"/>
                <a:tab pos="10755313" algn="l"/>
                <a:tab pos="10756900" algn="l"/>
                <a:tab pos="10758488" algn="l"/>
                <a:tab pos="10760075" algn="l"/>
                <a:tab pos="10761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8955088" algn="l"/>
                <a:tab pos="9404350" algn="l"/>
                <a:tab pos="9853613" algn="l"/>
                <a:tab pos="10302875" algn="l"/>
                <a:tab pos="10752138" algn="l"/>
                <a:tab pos="10753725" algn="l"/>
                <a:tab pos="10755313" algn="l"/>
                <a:tab pos="10756900" algn="l"/>
                <a:tab pos="10758488" algn="l"/>
                <a:tab pos="10760075" algn="l"/>
                <a:tab pos="10761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8955088" algn="l"/>
                <a:tab pos="9404350" algn="l"/>
                <a:tab pos="9853613" algn="l"/>
                <a:tab pos="10302875" algn="l"/>
                <a:tab pos="10752138" algn="l"/>
                <a:tab pos="10753725" algn="l"/>
                <a:tab pos="10755313" algn="l"/>
                <a:tab pos="10756900" algn="l"/>
                <a:tab pos="10758488" algn="l"/>
                <a:tab pos="10760075" algn="l"/>
                <a:tab pos="10761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8955088" algn="l"/>
                <a:tab pos="9404350" algn="l"/>
                <a:tab pos="9853613" algn="l"/>
                <a:tab pos="10302875" algn="l"/>
                <a:tab pos="10752138" algn="l"/>
                <a:tab pos="10753725" algn="l"/>
                <a:tab pos="10755313" algn="l"/>
                <a:tab pos="10756900" algn="l"/>
                <a:tab pos="10758488" algn="l"/>
                <a:tab pos="10760075" algn="l"/>
                <a:tab pos="10761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8955088" algn="l"/>
                <a:tab pos="9404350" algn="l"/>
                <a:tab pos="9853613" algn="l"/>
                <a:tab pos="10302875" algn="l"/>
                <a:tab pos="10752138" algn="l"/>
                <a:tab pos="10753725" algn="l"/>
                <a:tab pos="10755313" algn="l"/>
                <a:tab pos="10756900" algn="l"/>
                <a:tab pos="10758488" algn="l"/>
                <a:tab pos="10760075" algn="l"/>
                <a:tab pos="10761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8955088" algn="l"/>
                <a:tab pos="9404350" algn="l"/>
                <a:tab pos="9853613" algn="l"/>
                <a:tab pos="10302875" algn="l"/>
                <a:tab pos="10752138" algn="l"/>
                <a:tab pos="10753725" algn="l"/>
                <a:tab pos="10755313" algn="l"/>
                <a:tab pos="10756900" algn="l"/>
                <a:tab pos="10758488" algn="l"/>
                <a:tab pos="10760075" algn="l"/>
                <a:tab pos="10761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8955088" algn="l"/>
                <a:tab pos="9404350" algn="l"/>
                <a:tab pos="9853613" algn="l"/>
                <a:tab pos="10302875" algn="l"/>
                <a:tab pos="10752138" algn="l"/>
                <a:tab pos="10753725" algn="l"/>
                <a:tab pos="10755313" algn="l"/>
                <a:tab pos="10756900" algn="l"/>
                <a:tab pos="10758488" algn="l"/>
                <a:tab pos="10760075" algn="l"/>
                <a:tab pos="10761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8955088" algn="l"/>
                <a:tab pos="9404350" algn="l"/>
                <a:tab pos="9853613" algn="l"/>
                <a:tab pos="10302875" algn="l"/>
                <a:tab pos="10752138" algn="l"/>
                <a:tab pos="10753725" algn="l"/>
                <a:tab pos="10755313" algn="l"/>
                <a:tab pos="10756900" algn="l"/>
                <a:tab pos="10758488" algn="l"/>
                <a:tab pos="10760075" algn="l"/>
                <a:tab pos="10761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2000"/>
              </a:lnSpc>
              <a:spcBef>
                <a:spcPct val="0"/>
              </a:spcBef>
              <a:spcAft>
                <a:spcPct val="0"/>
              </a:spcAft>
              <a:buClrTx/>
              <a:buSzPct val="100000"/>
              <a:buFontTx/>
              <a:buNone/>
              <a:tabLst>
                <a:tab pos="0"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8955088" algn="l"/>
                <a:tab pos="9404350" algn="l"/>
                <a:tab pos="9853613" algn="l"/>
                <a:tab pos="10302875" algn="l"/>
                <a:tab pos="10752138" algn="l"/>
                <a:tab pos="10753725" algn="l"/>
                <a:tab pos="10755313" algn="l"/>
                <a:tab pos="10756900" algn="l"/>
                <a:tab pos="10758488" algn="l"/>
                <a:tab pos="10760075" algn="l"/>
                <a:tab pos="10761663" algn="l"/>
              </a:tabLst>
              <a:defRPr/>
            </a:pPr>
            <a:fld id="{0A137219-EEE5-924D-9B69-5F133B78301F}" type="slidenum">
              <a:rPr kumimoji="0" lang="it-IT" altLang="en-IT"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Tahoma" panose="020B0604030504040204" pitchFamily="34" charset="0"/>
              </a:rPr>
              <a:pPr marL="0" marR="0" lvl="0" indent="0" algn="r" defTabSz="449263" rtl="0" eaLnBrk="1" fontAlgn="base" latinLnBrk="0" hangingPunct="0">
                <a:lnSpc>
                  <a:spcPct val="92000"/>
                </a:lnSpc>
                <a:spcBef>
                  <a:spcPct val="0"/>
                </a:spcBef>
                <a:spcAft>
                  <a:spcPct val="0"/>
                </a:spcAft>
                <a:buClrTx/>
                <a:buSzPct val="100000"/>
                <a:buFontTx/>
                <a:buNone/>
                <a:tabLst>
                  <a:tab pos="0" algn="l"/>
                  <a:tab pos="417513"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8955088" algn="l"/>
                  <a:tab pos="9404350" algn="l"/>
                  <a:tab pos="9853613" algn="l"/>
                  <a:tab pos="10302875" algn="l"/>
                  <a:tab pos="10752138" algn="l"/>
                  <a:tab pos="10753725" algn="l"/>
                  <a:tab pos="10755313" algn="l"/>
                  <a:tab pos="10756900" algn="l"/>
                  <a:tab pos="10758488" algn="l"/>
                  <a:tab pos="10760075" algn="l"/>
                  <a:tab pos="10761663" algn="l"/>
                </a:tabLst>
                <a:defRPr/>
              </a:pPr>
              <a:t>1</a:t>
            </a:fld>
            <a:endParaRPr kumimoji="0" lang="it-IT" altLang="en-IT"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4099" name="Text Box 1">
            <a:extLst>
              <a:ext uri="{FF2B5EF4-FFF2-40B4-BE49-F238E27FC236}">
                <a16:creationId xmlns:a16="http://schemas.microsoft.com/office/drawing/2014/main" id="{71798EC9-3577-6C4A-553A-D7E7234657C9}"/>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A35241BC-B0CA-0AC4-507B-51A23D38EA74}"/>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IT" altLang="en-IT" sz="1800" b="0" i="0" u="none" strike="noStrike" kern="1200" cap="none" spc="0" normalizeH="0" baseline="0" noProof="0">
              <a:ln>
                <a:noFill/>
              </a:ln>
              <a:solidFill>
                <a:srgbClr val="FFFFFF"/>
              </a:solidFill>
              <a:effectLst/>
              <a:uLnTx/>
              <a:uFillTx/>
              <a:latin typeface="Arial" panose="020B0604020202020204" pitchFamily="34" charset="0"/>
              <a:ea typeface="Arial Unicode MS" panose="020B0604020202020204" pitchFamily="34" charset="-128"/>
            </a:endParaRPr>
          </a:p>
        </p:txBody>
      </p:sp>
      <p:sp>
        <p:nvSpPr>
          <p:cNvPr id="4101" name="Notes Placeholder 1">
            <a:extLst>
              <a:ext uri="{FF2B5EF4-FFF2-40B4-BE49-F238E27FC236}">
                <a16:creationId xmlns:a16="http://schemas.microsoft.com/office/drawing/2014/main" id="{B9EAA3CB-8AC6-D8DD-A07C-60002931883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T" altLang="en-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481" y="1123161"/>
            <a:ext cx="9143040" cy="2386476"/>
          </a:xfrm>
        </p:spPr>
        <p:txBody>
          <a:bodyPr anchor="b"/>
          <a:lstStyle>
            <a:lvl1pPr algn="ctr">
              <a:defRPr sz="7256"/>
            </a:lvl1pPr>
          </a:lstStyle>
          <a:p>
            <a:r>
              <a:rPr lang="it-IT"/>
              <a:t>Fare clic per modificare lo stile del titolo dello schema</a:t>
            </a:r>
            <a:endParaRPr lang="en-IT"/>
          </a:p>
        </p:txBody>
      </p:sp>
      <p:sp>
        <p:nvSpPr>
          <p:cNvPr id="3" name="Subtitle 2"/>
          <p:cNvSpPr>
            <a:spLocks noGrp="1"/>
          </p:cNvSpPr>
          <p:nvPr>
            <p:ph type="subTitle" idx="1"/>
          </p:nvPr>
        </p:nvSpPr>
        <p:spPr>
          <a:xfrm>
            <a:off x="1524481" y="3601794"/>
            <a:ext cx="9143040" cy="1656903"/>
          </a:xfrm>
        </p:spPr>
        <p:txBody>
          <a:bodyPr/>
          <a:lstStyle>
            <a:lvl1pPr marL="0" indent="0" algn="ctr">
              <a:buNone/>
              <a:defRPr sz="2903"/>
            </a:lvl1pPr>
            <a:lvl2pPr marL="552938" indent="0" algn="ctr">
              <a:buNone/>
              <a:defRPr sz="2419"/>
            </a:lvl2pPr>
            <a:lvl3pPr marL="1105875" indent="0" algn="ctr">
              <a:buNone/>
              <a:defRPr sz="2177"/>
            </a:lvl3pPr>
            <a:lvl4pPr marL="1658813" indent="0" algn="ctr">
              <a:buNone/>
              <a:defRPr sz="1935"/>
            </a:lvl4pPr>
            <a:lvl5pPr marL="2211751" indent="0" algn="ctr">
              <a:buNone/>
              <a:defRPr sz="1935"/>
            </a:lvl5pPr>
            <a:lvl6pPr marL="2764688" indent="0" algn="ctr">
              <a:buNone/>
              <a:defRPr sz="1935"/>
            </a:lvl6pPr>
            <a:lvl7pPr marL="3317626" indent="0" algn="ctr">
              <a:buNone/>
              <a:defRPr sz="1935"/>
            </a:lvl7pPr>
            <a:lvl8pPr marL="3870564" indent="0" algn="ctr">
              <a:buNone/>
              <a:defRPr sz="1935"/>
            </a:lvl8pPr>
            <a:lvl9pPr marL="4423501" indent="0" algn="ctr">
              <a:buNone/>
              <a:defRPr sz="1935"/>
            </a:lvl9pPr>
          </a:lstStyle>
          <a:p>
            <a:r>
              <a:rPr lang="it-IT"/>
              <a:t>Fare clic per modificare lo stile del sottotitolo dello schema</a:t>
            </a:r>
            <a:endParaRPr lang="en-IT"/>
          </a:p>
        </p:txBody>
      </p:sp>
    </p:spTree>
    <p:extLst>
      <p:ext uri="{BB962C8B-B14F-4D97-AF65-F5344CB8AC3E}">
        <p14:creationId xmlns:p14="http://schemas.microsoft.com/office/powerpoint/2010/main" val="368290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IT"/>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IT"/>
          </a:p>
        </p:txBody>
      </p:sp>
    </p:spTree>
    <p:extLst>
      <p:ext uri="{BB962C8B-B14F-4D97-AF65-F5344CB8AC3E}">
        <p14:creationId xmlns:p14="http://schemas.microsoft.com/office/powerpoint/2010/main" val="847364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4001" y="272631"/>
            <a:ext cx="2724479" cy="5241417"/>
          </a:xfrm>
        </p:spPr>
        <p:txBody>
          <a:bodyPr vert="eaVert"/>
          <a:lstStyle/>
          <a:p>
            <a:r>
              <a:rPr lang="it-IT"/>
              <a:t>Fare clic per modificare lo stile del titolo dello schema</a:t>
            </a:r>
            <a:endParaRPr lang="en-IT"/>
          </a:p>
        </p:txBody>
      </p:sp>
      <p:sp>
        <p:nvSpPr>
          <p:cNvPr id="3" name="Vertical Text Placeholder 2"/>
          <p:cNvSpPr>
            <a:spLocks noGrp="1"/>
          </p:cNvSpPr>
          <p:nvPr>
            <p:ph type="body" orient="vert" idx="1"/>
          </p:nvPr>
        </p:nvSpPr>
        <p:spPr>
          <a:xfrm>
            <a:off x="608641" y="272631"/>
            <a:ext cx="7991040" cy="52414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IT"/>
          </a:p>
        </p:txBody>
      </p:sp>
    </p:spTree>
    <p:extLst>
      <p:ext uri="{BB962C8B-B14F-4D97-AF65-F5344CB8AC3E}">
        <p14:creationId xmlns:p14="http://schemas.microsoft.com/office/powerpoint/2010/main" val="119908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608641" y="1120664"/>
            <a:ext cx="10899839" cy="1080923"/>
          </a:xfrm>
        </p:spPr>
        <p:txBody>
          <a:bodyPr/>
          <a:lstStyle/>
          <a:p>
            <a:r>
              <a:rPr lang="it-IT"/>
              <a:t>Fare clic per modificare lo stile del titolo dello schema</a:t>
            </a:r>
            <a:endParaRPr lang="en-IT"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IT" dirty="0"/>
          </a:p>
        </p:txBody>
      </p:sp>
    </p:spTree>
    <p:extLst>
      <p:ext uri="{BB962C8B-B14F-4D97-AF65-F5344CB8AC3E}">
        <p14:creationId xmlns:p14="http://schemas.microsoft.com/office/powerpoint/2010/main" val="2519114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361" y="1710661"/>
            <a:ext cx="10515839" cy="2851100"/>
          </a:xfrm>
        </p:spPr>
        <p:txBody>
          <a:bodyPr anchor="b"/>
          <a:lstStyle>
            <a:lvl1pPr>
              <a:defRPr sz="7256"/>
            </a:lvl1pPr>
          </a:lstStyle>
          <a:p>
            <a:r>
              <a:rPr lang="it-IT"/>
              <a:t>Fare clic per modificare lo stile del titolo dello schema</a:t>
            </a:r>
            <a:endParaRPr lang="en-IT"/>
          </a:p>
        </p:txBody>
      </p:sp>
      <p:sp>
        <p:nvSpPr>
          <p:cNvPr id="3" name="Text Placeholder 2"/>
          <p:cNvSpPr>
            <a:spLocks noGrp="1"/>
          </p:cNvSpPr>
          <p:nvPr>
            <p:ph type="body" idx="1"/>
          </p:nvPr>
        </p:nvSpPr>
        <p:spPr>
          <a:xfrm>
            <a:off x="831361" y="4588640"/>
            <a:ext cx="10515839" cy="1501387"/>
          </a:xfrm>
        </p:spPr>
        <p:txBody>
          <a:bodyPr/>
          <a:lstStyle>
            <a:lvl1pPr marL="0" indent="0">
              <a:buNone/>
              <a:defRPr sz="2903"/>
            </a:lvl1pPr>
            <a:lvl2pPr marL="552938" indent="0">
              <a:buNone/>
              <a:defRPr sz="2419"/>
            </a:lvl2pPr>
            <a:lvl3pPr marL="1105875" indent="0">
              <a:buNone/>
              <a:defRPr sz="2177"/>
            </a:lvl3pPr>
            <a:lvl4pPr marL="1658813" indent="0">
              <a:buNone/>
              <a:defRPr sz="1935"/>
            </a:lvl4pPr>
            <a:lvl5pPr marL="2211751" indent="0">
              <a:buNone/>
              <a:defRPr sz="1935"/>
            </a:lvl5pPr>
            <a:lvl6pPr marL="2764688" indent="0">
              <a:buNone/>
              <a:defRPr sz="1935"/>
            </a:lvl6pPr>
            <a:lvl7pPr marL="3317626" indent="0">
              <a:buNone/>
              <a:defRPr sz="1935"/>
            </a:lvl7pPr>
            <a:lvl8pPr marL="3870564" indent="0">
              <a:buNone/>
              <a:defRPr sz="1935"/>
            </a:lvl8pPr>
            <a:lvl9pPr marL="4423501" indent="0">
              <a:buNone/>
              <a:defRPr sz="1935"/>
            </a:lvl9pPr>
          </a:lstStyle>
          <a:p>
            <a:pPr lvl="0"/>
            <a:r>
              <a:rPr lang="it-IT"/>
              <a:t>Fare clic per modificare gli stili del testo dello schema</a:t>
            </a:r>
          </a:p>
        </p:txBody>
      </p:sp>
    </p:spTree>
    <p:extLst>
      <p:ext uri="{BB962C8B-B14F-4D97-AF65-F5344CB8AC3E}">
        <p14:creationId xmlns:p14="http://schemas.microsoft.com/office/powerpoint/2010/main" val="2531615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IT"/>
          </a:p>
        </p:txBody>
      </p:sp>
      <p:sp>
        <p:nvSpPr>
          <p:cNvPr id="3" name="Content Placeholder 2"/>
          <p:cNvSpPr>
            <a:spLocks noGrp="1"/>
          </p:cNvSpPr>
          <p:nvPr>
            <p:ph sz="half" idx="1"/>
          </p:nvPr>
        </p:nvSpPr>
        <p:spPr>
          <a:xfrm>
            <a:off x="608641" y="1603145"/>
            <a:ext cx="5356800" cy="391090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IT"/>
          </a:p>
        </p:txBody>
      </p:sp>
      <p:sp>
        <p:nvSpPr>
          <p:cNvPr id="4" name="Content Placeholder 3"/>
          <p:cNvSpPr>
            <a:spLocks noGrp="1"/>
          </p:cNvSpPr>
          <p:nvPr>
            <p:ph sz="half" idx="2"/>
          </p:nvPr>
        </p:nvSpPr>
        <p:spPr>
          <a:xfrm>
            <a:off x="6149761" y="1603145"/>
            <a:ext cx="5356800" cy="391090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IT"/>
          </a:p>
        </p:txBody>
      </p:sp>
    </p:spTree>
    <p:extLst>
      <p:ext uri="{BB962C8B-B14F-4D97-AF65-F5344CB8AC3E}">
        <p14:creationId xmlns:p14="http://schemas.microsoft.com/office/powerpoint/2010/main" val="157827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041" y="364788"/>
            <a:ext cx="10515839" cy="1326674"/>
          </a:xfrm>
        </p:spPr>
        <p:txBody>
          <a:bodyPr/>
          <a:lstStyle/>
          <a:p>
            <a:r>
              <a:rPr lang="it-IT"/>
              <a:t>Fare clic per modificare lo stile del titolo dello schema</a:t>
            </a:r>
            <a:endParaRPr lang="en-IT"/>
          </a:p>
        </p:txBody>
      </p:sp>
      <p:sp>
        <p:nvSpPr>
          <p:cNvPr id="3" name="Text Placeholder 2"/>
          <p:cNvSpPr>
            <a:spLocks noGrp="1"/>
          </p:cNvSpPr>
          <p:nvPr>
            <p:ph type="body" idx="1"/>
          </p:nvPr>
        </p:nvSpPr>
        <p:spPr>
          <a:xfrm>
            <a:off x="839041" y="1681861"/>
            <a:ext cx="515903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it-IT"/>
              <a:t>Fare clic per modificare gli stili del testo dello schema</a:t>
            </a:r>
          </a:p>
        </p:txBody>
      </p:sp>
      <p:sp>
        <p:nvSpPr>
          <p:cNvPr id="4" name="Content Placeholder 3"/>
          <p:cNvSpPr>
            <a:spLocks noGrp="1"/>
          </p:cNvSpPr>
          <p:nvPr>
            <p:ph sz="half" idx="2"/>
          </p:nvPr>
        </p:nvSpPr>
        <p:spPr>
          <a:xfrm>
            <a:off x="839041" y="2505513"/>
            <a:ext cx="5159039" cy="36843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IT"/>
          </a:p>
        </p:txBody>
      </p:sp>
      <p:sp>
        <p:nvSpPr>
          <p:cNvPr id="5" name="Text Placeholder 4"/>
          <p:cNvSpPr>
            <a:spLocks noGrp="1"/>
          </p:cNvSpPr>
          <p:nvPr>
            <p:ph type="body" sz="quarter" idx="3"/>
          </p:nvPr>
        </p:nvSpPr>
        <p:spPr>
          <a:xfrm>
            <a:off x="6172801" y="1681861"/>
            <a:ext cx="518207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it-IT"/>
              <a:t>Fare clic per modificare gli stili del testo dello schema</a:t>
            </a:r>
          </a:p>
        </p:txBody>
      </p:sp>
      <p:sp>
        <p:nvSpPr>
          <p:cNvPr id="6" name="Content Placeholder 5"/>
          <p:cNvSpPr>
            <a:spLocks noGrp="1"/>
          </p:cNvSpPr>
          <p:nvPr>
            <p:ph sz="quarter" idx="4"/>
          </p:nvPr>
        </p:nvSpPr>
        <p:spPr>
          <a:xfrm>
            <a:off x="6172801" y="2505513"/>
            <a:ext cx="5182079" cy="36843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IT"/>
          </a:p>
        </p:txBody>
      </p:sp>
    </p:spTree>
    <p:extLst>
      <p:ext uri="{BB962C8B-B14F-4D97-AF65-F5344CB8AC3E}">
        <p14:creationId xmlns:p14="http://schemas.microsoft.com/office/powerpoint/2010/main" val="251065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IT"/>
          </a:p>
        </p:txBody>
      </p:sp>
    </p:spTree>
    <p:extLst>
      <p:ext uri="{BB962C8B-B14F-4D97-AF65-F5344CB8AC3E}">
        <p14:creationId xmlns:p14="http://schemas.microsoft.com/office/powerpoint/2010/main" val="259027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084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041" y="456945"/>
            <a:ext cx="3932160" cy="1601224"/>
          </a:xfrm>
        </p:spPr>
        <p:txBody>
          <a:bodyPr anchor="b"/>
          <a:lstStyle>
            <a:lvl1pPr>
              <a:defRPr sz="3870"/>
            </a:lvl1pPr>
          </a:lstStyle>
          <a:p>
            <a:r>
              <a:rPr lang="it-IT"/>
              <a:t>Fare clic per modificare lo stile del titolo dello schema</a:t>
            </a:r>
            <a:endParaRPr lang="en-IT"/>
          </a:p>
        </p:txBody>
      </p:sp>
      <p:sp>
        <p:nvSpPr>
          <p:cNvPr id="3" name="Content Placeholder 2"/>
          <p:cNvSpPr>
            <a:spLocks noGrp="1"/>
          </p:cNvSpPr>
          <p:nvPr>
            <p:ph idx="1"/>
          </p:nvPr>
        </p:nvSpPr>
        <p:spPr>
          <a:xfrm>
            <a:off x="5184001" y="986846"/>
            <a:ext cx="6170880" cy="4874710"/>
          </a:xfrm>
        </p:spPr>
        <p:txBody>
          <a:bodyPr/>
          <a:lstStyle>
            <a:lvl1pPr>
              <a:defRPr sz="3870"/>
            </a:lvl1pPr>
            <a:lvl2pPr>
              <a:defRPr sz="3386"/>
            </a:lvl2pPr>
            <a:lvl3pPr>
              <a:defRPr sz="2903"/>
            </a:lvl3pPr>
            <a:lvl4pPr>
              <a:defRPr sz="2419"/>
            </a:lvl4pPr>
            <a:lvl5pPr>
              <a:defRPr sz="2419"/>
            </a:lvl5pPr>
            <a:lvl6pPr>
              <a:defRPr sz="2419"/>
            </a:lvl6pPr>
            <a:lvl7pPr>
              <a:defRPr sz="2419"/>
            </a:lvl7pPr>
            <a:lvl8pPr>
              <a:defRPr sz="2419"/>
            </a:lvl8pPr>
            <a:lvl9pPr>
              <a:defRPr sz="2419"/>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IT"/>
          </a:p>
        </p:txBody>
      </p:sp>
      <p:sp>
        <p:nvSpPr>
          <p:cNvPr id="4" name="Text Placeholder 3"/>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it-IT"/>
              <a:t>Fare clic per modificare gli stili del testo dello schema</a:t>
            </a:r>
          </a:p>
        </p:txBody>
      </p:sp>
    </p:spTree>
    <p:extLst>
      <p:ext uri="{BB962C8B-B14F-4D97-AF65-F5344CB8AC3E}">
        <p14:creationId xmlns:p14="http://schemas.microsoft.com/office/powerpoint/2010/main" val="1499086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041" y="456945"/>
            <a:ext cx="3932160" cy="1601224"/>
          </a:xfrm>
        </p:spPr>
        <p:txBody>
          <a:bodyPr anchor="b"/>
          <a:lstStyle>
            <a:lvl1pPr>
              <a:defRPr sz="3870"/>
            </a:lvl1pPr>
          </a:lstStyle>
          <a:p>
            <a:r>
              <a:rPr lang="it-IT"/>
              <a:t>Fare clic per modificare lo stile del titolo dello schema</a:t>
            </a:r>
            <a:endParaRPr lang="en-IT"/>
          </a:p>
        </p:txBody>
      </p:sp>
      <p:sp>
        <p:nvSpPr>
          <p:cNvPr id="3" name="Picture Placeholder 2"/>
          <p:cNvSpPr>
            <a:spLocks noGrp="1"/>
          </p:cNvSpPr>
          <p:nvPr>
            <p:ph type="pic" idx="1"/>
          </p:nvPr>
        </p:nvSpPr>
        <p:spPr>
          <a:xfrm>
            <a:off x="5184001" y="986846"/>
            <a:ext cx="6170880" cy="4874710"/>
          </a:xfrm>
        </p:spPr>
        <p:txBody>
          <a:bodyPr/>
          <a:lstStyle>
            <a:lvl1pPr marL="0" indent="0">
              <a:buNone/>
              <a:defRPr sz="3870"/>
            </a:lvl1pPr>
            <a:lvl2pPr marL="552938" indent="0">
              <a:buNone/>
              <a:defRPr sz="3386"/>
            </a:lvl2pPr>
            <a:lvl3pPr marL="1105875" indent="0">
              <a:buNone/>
              <a:defRPr sz="2903"/>
            </a:lvl3pPr>
            <a:lvl4pPr marL="1658813" indent="0">
              <a:buNone/>
              <a:defRPr sz="2419"/>
            </a:lvl4pPr>
            <a:lvl5pPr marL="2211751" indent="0">
              <a:buNone/>
              <a:defRPr sz="2419"/>
            </a:lvl5pPr>
            <a:lvl6pPr marL="2764688" indent="0">
              <a:buNone/>
              <a:defRPr sz="2419"/>
            </a:lvl6pPr>
            <a:lvl7pPr marL="3317626" indent="0">
              <a:buNone/>
              <a:defRPr sz="2419"/>
            </a:lvl7pPr>
            <a:lvl8pPr marL="3870564" indent="0">
              <a:buNone/>
              <a:defRPr sz="2419"/>
            </a:lvl8pPr>
            <a:lvl9pPr marL="4423501" indent="0">
              <a:buNone/>
              <a:defRPr sz="2419"/>
            </a:lvl9pPr>
          </a:lstStyle>
          <a:p>
            <a:pPr lvl="0"/>
            <a:r>
              <a:rPr lang="it-IT" noProof="0"/>
              <a:t>Fare clic sull'icona per inserire un'immagine</a:t>
            </a:r>
            <a:endParaRPr lang="en-IT" noProof="0"/>
          </a:p>
        </p:txBody>
      </p:sp>
      <p:sp>
        <p:nvSpPr>
          <p:cNvPr id="4" name="Text Placeholder 3"/>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it-IT"/>
              <a:t>Fare clic per modificare gli stili del testo dello schema</a:t>
            </a:r>
          </a:p>
        </p:txBody>
      </p:sp>
    </p:spTree>
    <p:extLst>
      <p:ext uri="{BB962C8B-B14F-4D97-AF65-F5344CB8AC3E}">
        <p14:creationId xmlns:p14="http://schemas.microsoft.com/office/powerpoint/2010/main" val="287035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F0AB324E-A87C-1E74-6960-65020BB118C2}"/>
              </a:ext>
            </a:extLst>
          </p:cNvPr>
          <p:cNvSpPr>
            <a:spLocks noGrp="1" noChangeArrowheads="1"/>
          </p:cNvSpPr>
          <p:nvPr>
            <p:ph type="body" idx="1"/>
          </p:nvPr>
        </p:nvSpPr>
        <p:spPr bwMode="auto">
          <a:xfrm>
            <a:off x="608641" y="1603145"/>
            <a:ext cx="10897920" cy="3910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IT" dirty="0"/>
              <a:t>Fai </a:t>
            </a:r>
            <a:r>
              <a:rPr lang="en-GB" altLang="en-IT" dirty="0" err="1"/>
              <a:t>clic</a:t>
            </a:r>
            <a:r>
              <a:rPr lang="en-GB" altLang="en-IT" dirty="0"/>
              <a:t> per </a:t>
            </a:r>
            <a:r>
              <a:rPr lang="en-GB" altLang="en-IT" dirty="0" err="1"/>
              <a:t>modificare</a:t>
            </a:r>
            <a:r>
              <a:rPr lang="en-GB" altLang="en-IT" dirty="0"/>
              <a:t> il </a:t>
            </a:r>
            <a:r>
              <a:rPr lang="en-GB" altLang="en-IT" dirty="0" err="1"/>
              <a:t>formato</a:t>
            </a:r>
            <a:r>
              <a:rPr lang="en-GB" altLang="en-IT" dirty="0"/>
              <a:t> del testo </a:t>
            </a:r>
            <a:r>
              <a:rPr lang="en-GB" altLang="en-IT" dirty="0" err="1"/>
              <a:t>della</a:t>
            </a:r>
            <a:r>
              <a:rPr lang="en-GB" altLang="en-IT" dirty="0"/>
              <a:t> </a:t>
            </a:r>
            <a:r>
              <a:rPr lang="en-GB" altLang="en-IT" dirty="0" err="1"/>
              <a:t>struttura</a:t>
            </a:r>
            <a:endParaRPr lang="en-GB" altLang="en-IT" dirty="0"/>
          </a:p>
          <a:p>
            <a:pPr lvl="1"/>
            <a:r>
              <a:rPr lang="en-GB" altLang="en-IT" dirty="0"/>
              <a:t>Secondo </a:t>
            </a:r>
            <a:r>
              <a:rPr lang="en-GB" altLang="en-IT" dirty="0" err="1"/>
              <a:t>livello</a:t>
            </a:r>
            <a:r>
              <a:rPr lang="en-GB" altLang="en-IT" dirty="0"/>
              <a:t> </a:t>
            </a:r>
            <a:r>
              <a:rPr lang="en-GB" altLang="en-IT" dirty="0" err="1"/>
              <a:t>struttura</a:t>
            </a:r>
            <a:endParaRPr lang="en-GB" altLang="en-IT" dirty="0"/>
          </a:p>
          <a:p>
            <a:pPr lvl="2"/>
            <a:r>
              <a:rPr lang="en-GB" altLang="en-IT" dirty="0" err="1"/>
              <a:t>Terzo</a:t>
            </a:r>
            <a:r>
              <a:rPr lang="en-GB" altLang="en-IT" dirty="0"/>
              <a:t> </a:t>
            </a:r>
            <a:r>
              <a:rPr lang="en-GB" altLang="en-IT" dirty="0" err="1"/>
              <a:t>livello</a:t>
            </a:r>
            <a:r>
              <a:rPr lang="en-GB" altLang="en-IT" dirty="0"/>
              <a:t> </a:t>
            </a:r>
            <a:r>
              <a:rPr lang="en-GB" altLang="en-IT" dirty="0" err="1"/>
              <a:t>struttura</a:t>
            </a:r>
            <a:endParaRPr lang="en-GB" altLang="en-IT" dirty="0"/>
          </a:p>
          <a:p>
            <a:pPr lvl="3"/>
            <a:r>
              <a:rPr lang="en-GB" altLang="en-IT" dirty="0"/>
              <a:t>Quarto </a:t>
            </a:r>
            <a:r>
              <a:rPr lang="en-GB" altLang="en-IT" dirty="0" err="1"/>
              <a:t>livello</a:t>
            </a:r>
            <a:r>
              <a:rPr lang="en-GB" altLang="en-IT" dirty="0"/>
              <a:t> </a:t>
            </a:r>
            <a:r>
              <a:rPr lang="en-GB" altLang="en-IT" dirty="0" err="1"/>
              <a:t>struttura</a:t>
            </a:r>
            <a:endParaRPr lang="en-GB" altLang="en-IT" dirty="0"/>
          </a:p>
          <a:p>
            <a:pPr lvl="4"/>
            <a:r>
              <a:rPr lang="en-GB" altLang="en-IT" dirty="0"/>
              <a:t>Quinto </a:t>
            </a:r>
            <a:r>
              <a:rPr lang="en-GB" altLang="en-IT" dirty="0" err="1"/>
              <a:t>livello</a:t>
            </a:r>
            <a:r>
              <a:rPr lang="en-GB" altLang="en-IT" dirty="0"/>
              <a:t> </a:t>
            </a:r>
            <a:r>
              <a:rPr lang="en-GB" altLang="en-IT" dirty="0" err="1"/>
              <a:t>struttura</a:t>
            </a:r>
            <a:endParaRPr lang="en-GB" altLang="en-IT" dirty="0"/>
          </a:p>
          <a:p>
            <a:pPr lvl="4"/>
            <a:r>
              <a:rPr lang="en-GB" altLang="en-IT" dirty="0"/>
              <a:t>Sesto </a:t>
            </a:r>
            <a:r>
              <a:rPr lang="en-GB" altLang="en-IT" dirty="0" err="1"/>
              <a:t>livello</a:t>
            </a:r>
            <a:r>
              <a:rPr lang="en-GB" altLang="en-IT" dirty="0"/>
              <a:t> </a:t>
            </a:r>
            <a:r>
              <a:rPr lang="en-GB" altLang="en-IT" dirty="0" err="1"/>
              <a:t>struttura</a:t>
            </a:r>
            <a:endParaRPr lang="en-GB" altLang="en-IT" dirty="0"/>
          </a:p>
          <a:p>
            <a:pPr lvl="4"/>
            <a:r>
              <a:rPr lang="en-GB" altLang="en-IT" dirty="0" err="1"/>
              <a:t>Settimo</a:t>
            </a:r>
            <a:r>
              <a:rPr lang="en-GB" altLang="en-IT" dirty="0"/>
              <a:t> </a:t>
            </a:r>
            <a:r>
              <a:rPr lang="en-GB" altLang="en-IT" dirty="0" err="1"/>
              <a:t>livello</a:t>
            </a:r>
            <a:r>
              <a:rPr lang="en-GB" altLang="en-IT" dirty="0"/>
              <a:t> </a:t>
            </a:r>
            <a:r>
              <a:rPr lang="en-GB" altLang="en-IT" dirty="0" err="1"/>
              <a:t>struttura</a:t>
            </a:r>
            <a:endParaRPr lang="en-GB" altLang="en-IT" dirty="0"/>
          </a:p>
        </p:txBody>
      </p:sp>
      <p:sp>
        <p:nvSpPr>
          <p:cNvPr id="1027" name="Rectangle 2">
            <a:extLst>
              <a:ext uri="{FF2B5EF4-FFF2-40B4-BE49-F238E27FC236}">
                <a16:creationId xmlns:a16="http://schemas.microsoft.com/office/drawing/2014/main" id="{8F6DD119-FE8E-31BC-8935-CE2D9369E42F}"/>
              </a:ext>
            </a:extLst>
          </p:cNvPr>
          <p:cNvSpPr>
            <a:spLocks noGrp="1" noChangeArrowheads="1"/>
          </p:cNvSpPr>
          <p:nvPr>
            <p:ph type="title"/>
          </p:nvPr>
        </p:nvSpPr>
        <p:spPr bwMode="auto">
          <a:xfrm>
            <a:off x="608641" y="272631"/>
            <a:ext cx="10899839" cy="10809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IT"/>
              <a:t>Fai clic per modificare il formato del testo del titolo</a:t>
            </a:r>
          </a:p>
        </p:txBody>
      </p:sp>
      <p:sp>
        <p:nvSpPr>
          <p:cNvPr id="2" name="Rectangle 1">
            <a:extLst>
              <a:ext uri="{FF2B5EF4-FFF2-40B4-BE49-F238E27FC236}">
                <a16:creationId xmlns:a16="http://schemas.microsoft.com/office/drawing/2014/main" id="{32D8BBDE-DD42-B942-9F43-6AE3CDA1AFF8}"/>
              </a:ext>
            </a:extLst>
          </p:cNvPr>
          <p:cNvSpPr/>
          <p:nvPr userDrawn="1"/>
        </p:nvSpPr>
        <p:spPr bwMode="auto">
          <a:xfrm>
            <a:off x="1" y="1"/>
            <a:ext cx="12192000" cy="953611"/>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110588" tIns="55294" rIns="110588" bIns="55294" numCol="1" rtlCol="0" anchor="t" anchorCtr="0" compatLnSpc="1">
            <a:prstTxWarp prst="textNoShape">
              <a:avLst/>
            </a:prstTxWarp>
          </a:bodyPr>
          <a:lstStyle/>
          <a:p>
            <a:pPr marL="0" marR="0" indent="0" algn="l" defTabSz="543339"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IT" sz="2177" b="0" i="0" u="none" strike="noStrike" cap="none" normalizeH="0" baseline="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3224BBBE-C005-D6EB-787A-E5875F057E0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38702" y="63655"/>
            <a:ext cx="2314594" cy="826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7FA6A7-0F75-03FF-32AC-5EBBE08FB903}"/>
              </a:ext>
            </a:extLst>
          </p:cNvPr>
          <p:cNvSpPr txBox="1"/>
          <p:nvPr userDrawn="1"/>
        </p:nvSpPr>
        <p:spPr>
          <a:xfrm>
            <a:off x="683517" y="105863"/>
            <a:ext cx="2612700" cy="762388"/>
          </a:xfrm>
          <a:prstGeom prst="rect">
            <a:avLst/>
          </a:prstGeom>
          <a:noFill/>
        </p:spPr>
        <p:txBody>
          <a:bodyPr wrap="square" rtlCol="0">
            <a:spAutoFit/>
          </a:bodyPr>
          <a:lstStyle/>
          <a:p>
            <a:pPr algn="ctr"/>
            <a:r>
              <a:rPr lang="en-IT" sz="2177" dirty="0">
                <a:solidFill>
                  <a:schemeClr val="tx1"/>
                </a:solidFill>
                <a:latin typeface="Bell MT" panose="02020503060305020303" pitchFamily="18" charset="77"/>
                <a:cs typeface="Apple Chancery" panose="03020702040506060504" pitchFamily="66" charset="-79"/>
              </a:rPr>
              <a:t>PISA</a:t>
            </a:r>
          </a:p>
          <a:p>
            <a:pPr algn="ctr"/>
            <a:r>
              <a:rPr lang="en-IT" sz="2177" dirty="0">
                <a:solidFill>
                  <a:schemeClr val="tx1"/>
                </a:solidFill>
                <a:latin typeface="Bell MT" panose="02020503060305020303" pitchFamily="18" charset="77"/>
                <a:cs typeface="Apple Chancery" panose="03020702040506060504" pitchFamily="66" charset="-79"/>
              </a:rPr>
              <a:t>18-20 ottobre 2023</a:t>
            </a:r>
          </a:p>
        </p:txBody>
      </p:sp>
      <p:pic>
        <p:nvPicPr>
          <p:cNvPr id="5" name="Picture 4" descr="A blue and white logo&#10;&#10;Description automatically generated">
            <a:extLst>
              <a:ext uri="{FF2B5EF4-FFF2-40B4-BE49-F238E27FC236}">
                <a16:creationId xmlns:a16="http://schemas.microsoft.com/office/drawing/2014/main" id="{84C3AA8C-D900-8F33-E911-F922241F64F9}"/>
              </a:ext>
            </a:extLst>
          </p:cNvPr>
          <p:cNvPicPr>
            <a:picLocks noChangeAspect="1"/>
          </p:cNvPicPr>
          <p:nvPr userDrawn="1"/>
        </p:nvPicPr>
        <p:blipFill>
          <a:blip r:embed="rId14"/>
          <a:stretch>
            <a:fillRect/>
          </a:stretch>
        </p:blipFill>
        <p:spPr>
          <a:xfrm>
            <a:off x="9492509" y="48724"/>
            <a:ext cx="783810" cy="794668"/>
          </a:xfrm>
          <a:prstGeom prst="rect">
            <a:avLst/>
          </a:prstGeom>
        </p:spPr>
      </p:pic>
      <p:pic>
        <p:nvPicPr>
          <p:cNvPr id="1028" name="Picture 4">
            <a:extLst>
              <a:ext uri="{FF2B5EF4-FFF2-40B4-BE49-F238E27FC236}">
                <a16:creationId xmlns:a16="http://schemas.microsoft.com/office/drawing/2014/main" id="{8CD5DB5D-82DB-0B55-EFCE-A5E302D87AC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363409" y="200574"/>
            <a:ext cx="1169539" cy="52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580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kern="1200">
          <a:solidFill>
            <a:srgbClr val="000000"/>
          </a:solidFill>
          <a:latin typeface="+mj-lt"/>
          <a:ea typeface="+mj-ea"/>
          <a:cs typeface="+mj-cs"/>
        </a:defRPr>
      </a:lvl1pPr>
      <a:lvl2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3041157"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3594095"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4147033"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4699970"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414703" indent="-414703" algn="l" defTabSz="543339" rtl="0" eaLnBrk="1" fontAlgn="base" hangingPunct="1">
        <a:lnSpc>
          <a:spcPct val="93000"/>
        </a:lnSpc>
        <a:spcBef>
          <a:spcPts val="1512"/>
        </a:spcBef>
        <a:spcAft>
          <a:spcPct val="0"/>
        </a:spcAft>
        <a:buClr>
          <a:srgbClr val="000000"/>
        </a:buClr>
        <a:buSzPct val="100000"/>
        <a:buFont typeface="Times New Roman" panose="02020603050405020304" pitchFamily="18" charset="0"/>
        <a:defRPr sz="3386" kern="1200">
          <a:solidFill>
            <a:srgbClr val="000000"/>
          </a:solidFill>
          <a:latin typeface="+mn-lt"/>
          <a:ea typeface="+mn-ea"/>
          <a:cs typeface="+mn-cs"/>
        </a:defRPr>
      </a:lvl1pPr>
      <a:lvl2pPr marL="898524" indent="-345586" algn="l" defTabSz="543339" rtl="0" eaLnBrk="1" fontAlgn="base" hangingPunct="1">
        <a:lnSpc>
          <a:spcPct val="93000"/>
        </a:lnSpc>
        <a:spcBef>
          <a:spcPts val="1209"/>
        </a:spcBef>
        <a:spcAft>
          <a:spcPct val="0"/>
        </a:spcAft>
        <a:buClr>
          <a:srgbClr val="000000"/>
        </a:buClr>
        <a:buSzPct val="100000"/>
        <a:buFont typeface="Times New Roman" panose="02020603050405020304" pitchFamily="18" charset="0"/>
        <a:defRPr sz="3024" kern="1200">
          <a:solidFill>
            <a:srgbClr val="000000"/>
          </a:solidFill>
          <a:latin typeface="+mn-lt"/>
          <a:ea typeface="+mn-ea"/>
          <a:cs typeface="+mn-cs"/>
        </a:defRPr>
      </a:lvl2pPr>
      <a:lvl3pPr marL="1382344" indent="-276469" algn="l" defTabSz="543339" rtl="0" eaLnBrk="1" fontAlgn="base" hangingPunct="1">
        <a:lnSpc>
          <a:spcPct val="93000"/>
        </a:lnSpc>
        <a:spcBef>
          <a:spcPts val="893"/>
        </a:spcBef>
        <a:spcAft>
          <a:spcPct val="0"/>
        </a:spcAft>
        <a:buClr>
          <a:srgbClr val="000000"/>
        </a:buClr>
        <a:buSzPct val="100000"/>
        <a:buFont typeface="Times New Roman" panose="02020603050405020304" pitchFamily="18" charset="0"/>
        <a:defRPr sz="2540" kern="1200">
          <a:solidFill>
            <a:srgbClr val="000000"/>
          </a:solidFill>
          <a:latin typeface="+mn-lt"/>
          <a:ea typeface="+mn-ea"/>
          <a:cs typeface="+mn-cs"/>
        </a:defRPr>
      </a:lvl3pPr>
      <a:lvl4pPr marL="1935282" indent="-276469" algn="l" defTabSz="543339" rtl="0" eaLnBrk="1" fontAlgn="base" hangingPunct="1">
        <a:lnSpc>
          <a:spcPct val="93000"/>
        </a:lnSpc>
        <a:spcBef>
          <a:spcPts val="60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488220" indent="-276469" algn="l" defTabSz="543339" rtl="0" eaLnBrk="1" fontAlgn="base" hangingPunct="1">
        <a:lnSpc>
          <a:spcPct val="93000"/>
        </a:lnSpc>
        <a:spcBef>
          <a:spcPts val="302"/>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3041157"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6pPr>
      <a:lvl7pPr marL="3594095"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7pPr>
      <a:lvl8pPr marL="4147033"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8pPr>
      <a:lvl9pPr marL="469997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9pPr>
    </p:bodyStyle>
    <p:otherStyle>
      <a:defPPr>
        <a:defRPr lang="en-IT"/>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0.png"/><Relationship Id="rId7" Type="http://schemas.openxmlformats.org/officeDocument/2006/relationships/image" Target="../media/image7.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23.png"/><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7.jpeg"/><Relationship Id="rId5" Type="http://schemas.openxmlformats.org/officeDocument/2006/relationships/image" Target="../media/image27.jpeg"/><Relationship Id="rId10" Type="http://schemas.openxmlformats.org/officeDocument/2006/relationships/image" Target="../media/image6.png"/><Relationship Id="rId4" Type="http://schemas.openxmlformats.org/officeDocument/2006/relationships/image" Target="../media/image26.jpeg"/><Relationship Id="rId9" Type="http://schemas.openxmlformats.org/officeDocument/2006/relationships/image" Target="../media/image5.png"/><Relationship Id="rId1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4.png"/><Relationship Id="rId3" Type="http://schemas.openxmlformats.org/officeDocument/2006/relationships/image" Target="../media/image3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3.png"/><Relationship Id="rId10" Type="http://schemas.openxmlformats.org/officeDocument/2006/relationships/image" Target="../media/image8.jpeg"/><Relationship Id="rId4" Type="http://schemas.openxmlformats.org/officeDocument/2006/relationships/image" Target="../media/image32.png"/><Relationship Id="rId9" Type="http://schemas.openxmlformats.org/officeDocument/2006/relationships/image" Target="../media/image7.jpe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jpeg"/><Relationship Id="rId5" Type="http://schemas.openxmlformats.org/officeDocument/2006/relationships/diagramColors" Target="../diagrams/colors1.xml"/><Relationship Id="rId10" Type="http://schemas.openxmlformats.org/officeDocument/2006/relationships/image" Target="../media/image7.jpeg"/><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7.jpg"/><Relationship Id="rId7" Type="http://schemas.openxmlformats.org/officeDocument/2006/relationships/image" Target="../media/image6.pn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8.png"/><Relationship Id="rId9" Type="http://schemas.openxmlformats.org/officeDocument/2006/relationships/image" Target="../media/image8.jpe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8D86C9-2E9A-9143-F305-1E33A82E9ADB}"/>
              </a:ext>
            </a:extLst>
          </p:cNvPr>
          <p:cNvSpPr txBox="1"/>
          <p:nvPr/>
        </p:nvSpPr>
        <p:spPr>
          <a:xfrm>
            <a:off x="652985" y="2130808"/>
            <a:ext cx="10886019" cy="1122743"/>
          </a:xfrm>
          <a:prstGeom prst="rect">
            <a:avLst/>
          </a:prstGeom>
          <a:noFill/>
        </p:spPr>
        <p:txBody>
          <a:bodyPr>
            <a:spAutoFit/>
          </a:bodyPr>
          <a:lstStyle/>
          <a:p>
            <a:pPr algn="ctr" defTabSz="543339" fontAlgn="base" hangingPunct="0">
              <a:lnSpc>
                <a:spcPct val="93000"/>
              </a:lnSpc>
              <a:spcBef>
                <a:spcPct val="0"/>
              </a:spcBef>
              <a:spcAft>
                <a:spcPct val="0"/>
              </a:spcAft>
              <a:buClr>
                <a:srgbClr val="000000"/>
              </a:buClr>
              <a:buSzPct val="100000"/>
              <a:defRPr/>
            </a:pPr>
            <a:r>
              <a:rPr lang="en-US" sz="3600" b="0" i="0" dirty="0">
                <a:effectLst/>
                <a:latin typeface="Times New Roman" panose="02020603050405020304" pitchFamily="18" charset="0"/>
                <a:cs typeface="Times New Roman" panose="02020603050405020304" pitchFamily="18" charset="0"/>
              </a:rPr>
              <a:t>UHDP</a:t>
            </a:r>
            <a:r>
              <a:rPr lang="en-US" sz="3600" b="0" i="0" dirty="0">
                <a:solidFill>
                  <a:srgbClr val="222222"/>
                </a:solidFill>
                <a:effectLst/>
                <a:latin typeface="Times New Roman" panose="02020603050405020304" pitchFamily="18" charset="0"/>
                <a:cs typeface="Times New Roman" panose="02020603050405020304" pitchFamily="18" charset="0"/>
              </a:rPr>
              <a:t> mini-beam beams with electrons, implementation and </a:t>
            </a:r>
            <a:r>
              <a:rPr lang="en-US" sz="3600" b="0" i="0" dirty="0" err="1">
                <a:solidFill>
                  <a:srgbClr val="222222"/>
                </a:solidFill>
                <a:effectLst/>
                <a:latin typeface="Times New Roman" panose="02020603050405020304" pitchFamily="18" charset="0"/>
                <a:cs typeface="Times New Roman" panose="02020603050405020304" pitchFamily="18" charset="0"/>
              </a:rPr>
              <a:t>dosimetric</a:t>
            </a:r>
            <a:r>
              <a:rPr lang="en-US" sz="3600" b="0" i="0" dirty="0">
                <a:solidFill>
                  <a:srgbClr val="222222"/>
                </a:solidFill>
                <a:effectLst/>
                <a:latin typeface="Times New Roman" panose="02020603050405020304" pitchFamily="18" charset="0"/>
                <a:cs typeface="Times New Roman" panose="02020603050405020304" pitchFamily="18" charset="0"/>
              </a:rPr>
              <a:t> characterization in FLASH therapy</a:t>
            </a:r>
            <a:endParaRPr lang="en-GB" sz="3386" dirty="0">
              <a:solidFill>
                <a:srgbClr val="000000"/>
              </a:solidFill>
              <a:latin typeface="Times New Roman" panose="02020603050405020304" pitchFamily="18" charset="0"/>
              <a:ea typeface="Arial Unicode MS"/>
              <a:cs typeface="Times New Roman" panose="02020603050405020304" pitchFamily="18" charset="0"/>
            </a:endParaRPr>
          </a:p>
        </p:txBody>
      </p:sp>
      <p:sp>
        <p:nvSpPr>
          <p:cNvPr id="3" name="TextBox 2">
            <a:extLst>
              <a:ext uri="{FF2B5EF4-FFF2-40B4-BE49-F238E27FC236}">
                <a16:creationId xmlns:a16="http://schemas.microsoft.com/office/drawing/2014/main" id="{E10DE6D4-0A10-6677-E73F-BCAA4093B89F}"/>
              </a:ext>
            </a:extLst>
          </p:cNvPr>
          <p:cNvSpPr txBox="1"/>
          <p:nvPr/>
        </p:nvSpPr>
        <p:spPr>
          <a:xfrm>
            <a:off x="1296163" y="3676847"/>
            <a:ext cx="9599664" cy="438582"/>
          </a:xfrm>
          <a:prstGeom prst="rect">
            <a:avLst/>
          </a:prstGeom>
          <a:noFill/>
        </p:spPr>
        <p:txBody>
          <a:bodyPr>
            <a:spAutoFit/>
          </a:bodyPr>
          <a:lstStyle/>
          <a:p>
            <a:pPr algn="ctr" defTabSz="543339" fontAlgn="base" hangingPunct="0">
              <a:lnSpc>
                <a:spcPct val="93000"/>
              </a:lnSpc>
              <a:spcBef>
                <a:spcPct val="0"/>
              </a:spcBef>
              <a:spcAft>
                <a:spcPct val="0"/>
              </a:spcAft>
              <a:buClr>
                <a:srgbClr val="000000"/>
              </a:buClr>
              <a:buSzPct val="100000"/>
              <a:defRPr/>
            </a:pPr>
            <a:r>
              <a:rPr lang="en-GB" sz="2419" dirty="0">
                <a:latin typeface="Times New Roman" panose="02020603050405020304" pitchFamily="18" charset="0"/>
                <a:ea typeface="Arial Unicode MS" panose="020B0604020202020204" pitchFamily="34" charset="-128"/>
                <a:cs typeface="Times New Roman" panose="02020603050405020304" pitchFamily="18" charset="0"/>
              </a:rPr>
              <a:t>Jake Harold Pensavalle</a:t>
            </a:r>
            <a:r>
              <a:rPr lang="en-GB" sz="2419" baseline="30000" dirty="0">
                <a:latin typeface="Times New Roman" panose="02020603050405020304" pitchFamily="18" charset="0"/>
                <a:ea typeface="Arial Unicode MS" panose="020B0604020202020204" pitchFamily="34" charset="-128"/>
                <a:cs typeface="Times New Roman" panose="02020603050405020304" pitchFamily="18" charset="0"/>
              </a:rPr>
              <a:t>1,2,3</a:t>
            </a:r>
          </a:p>
        </p:txBody>
      </p:sp>
      <p:sp>
        <p:nvSpPr>
          <p:cNvPr id="3075" name="TextBox 4">
            <a:extLst>
              <a:ext uri="{FF2B5EF4-FFF2-40B4-BE49-F238E27FC236}">
                <a16:creationId xmlns:a16="http://schemas.microsoft.com/office/drawing/2014/main" id="{08DC0499-98F9-2098-76C4-C607F67A6AAE}"/>
              </a:ext>
            </a:extLst>
          </p:cNvPr>
          <p:cNvSpPr txBox="1">
            <a:spLocks noChangeArrowheads="1"/>
          </p:cNvSpPr>
          <p:nvPr/>
        </p:nvSpPr>
        <p:spPr bwMode="auto">
          <a:xfrm>
            <a:off x="391875" y="4538725"/>
            <a:ext cx="11408241" cy="71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543339" fontAlgn="base" hangingPunct="0">
              <a:lnSpc>
                <a:spcPct val="93000"/>
              </a:lnSpc>
              <a:spcBef>
                <a:spcPct val="0"/>
              </a:spcBef>
              <a:spcAft>
                <a:spcPct val="0"/>
              </a:spcAft>
              <a:buClr>
                <a:srgbClr val="000000"/>
              </a:buClr>
              <a:buSzPct val="100000"/>
            </a:pPr>
            <a:r>
              <a:rPr lang="en-GB" altLang="en-IT" sz="1451" i="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1 Centro Pisano </a:t>
            </a:r>
            <a:r>
              <a:rPr lang="en-GB" altLang="en-IT" sz="1451" i="1" dirty="0" err="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Multidisciplinare</a:t>
            </a:r>
            <a:r>
              <a:rPr lang="en-GB" altLang="en-IT" sz="1451" i="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GB" altLang="en-IT" sz="1451" i="1" dirty="0" err="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sulla</a:t>
            </a:r>
            <a:r>
              <a:rPr lang="en-GB" altLang="en-IT" sz="1451" i="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GB" altLang="en-IT" sz="1451" i="1" dirty="0" err="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Ricerca</a:t>
            </a:r>
            <a:r>
              <a:rPr lang="en-GB" altLang="en-IT" sz="1451" i="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e </a:t>
            </a:r>
            <a:r>
              <a:rPr lang="en-GB" altLang="en-IT" sz="1451" i="1" dirty="0" err="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Implementazione</a:t>
            </a:r>
            <a:r>
              <a:rPr lang="en-GB" altLang="en-IT" sz="1451" i="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GB" altLang="en-IT" sz="1451" i="1" dirty="0" err="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Clinica</a:t>
            </a:r>
            <a:r>
              <a:rPr lang="en-GB" altLang="en-IT" sz="1451" i="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GB" altLang="en-IT" sz="1451" i="1" dirty="0" err="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della</a:t>
            </a:r>
            <a:r>
              <a:rPr lang="en-GB" altLang="en-IT" sz="1451" i="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Flash Radiotherapy</a:t>
            </a:r>
            <a:r>
              <a:rPr lang="en-GB" altLang="en-IT" sz="145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GB" altLang="en-IT" sz="1451" i="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(CPFR), Pisa, Italy</a:t>
            </a:r>
          </a:p>
          <a:p>
            <a:pPr algn="ctr" defTabSz="543339" fontAlgn="base" hangingPunct="0">
              <a:lnSpc>
                <a:spcPct val="93000"/>
              </a:lnSpc>
              <a:spcBef>
                <a:spcPct val="0"/>
              </a:spcBef>
              <a:spcAft>
                <a:spcPct val="0"/>
              </a:spcAft>
              <a:buClr>
                <a:srgbClr val="000000"/>
              </a:buClr>
              <a:buSzPct val="100000"/>
            </a:pPr>
            <a:r>
              <a:rPr lang="en-GB" altLang="en-IT" sz="1451" i="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2 </a:t>
            </a:r>
            <a:r>
              <a:rPr lang="en-GB" altLang="en-IT" sz="1451" i="1" dirty="0" err="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Scuola</a:t>
            </a:r>
            <a:r>
              <a:rPr lang="en-GB" altLang="en-IT" sz="1451" i="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di </a:t>
            </a:r>
            <a:r>
              <a:rPr lang="en-GB" altLang="en-IT" sz="1451" i="1" dirty="0" err="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Specializzazione</a:t>
            </a:r>
            <a:r>
              <a:rPr lang="en-GB" altLang="en-IT" sz="1451" i="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in </a:t>
            </a:r>
            <a:r>
              <a:rPr lang="en-GB" altLang="en-IT" sz="1451" i="1" dirty="0" err="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Fisica</a:t>
            </a:r>
            <a:r>
              <a:rPr lang="en-GB" altLang="en-IT" sz="1451" i="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Medica (SSFM), University of Pisa, Pisa, Italy</a:t>
            </a:r>
          </a:p>
          <a:p>
            <a:pPr algn="ctr" defTabSz="543339" fontAlgn="base" hangingPunct="0">
              <a:lnSpc>
                <a:spcPct val="93000"/>
              </a:lnSpc>
              <a:spcBef>
                <a:spcPct val="0"/>
              </a:spcBef>
              <a:spcAft>
                <a:spcPct val="0"/>
              </a:spcAft>
              <a:buClr>
                <a:srgbClr val="000000"/>
              </a:buClr>
              <a:buSzPct val="100000"/>
            </a:pPr>
            <a:r>
              <a:rPr lang="en-GB" altLang="en-IT" sz="1451" i="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3 </a:t>
            </a:r>
            <a:r>
              <a:rPr lang="en-US" altLang="en-IT" sz="1451" i="1" dirty="0" err="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Sordina</a:t>
            </a:r>
            <a:r>
              <a:rPr lang="en-US" altLang="en-IT" sz="1451" i="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IORT Technologies S.p.A., Research and development, Aprilia, Italy </a:t>
            </a:r>
            <a:endParaRPr lang="en-GB" altLang="en-IT" sz="145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pic>
        <p:nvPicPr>
          <p:cNvPr id="4" name="Immagine 9">
            <a:extLst>
              <a:ext uri="{FF2B5EF4-FFF2-40B4-BE49-F238E27FC236}">
                <a16:creationId xmlns:a16="http://schemas.microsoft.com/office/drawing/2014/main" id="{EAD96661-7CB1-8A44-BC0D-F8EC719858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7239" y="1018527"/>
            <a:ext cx="93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a:extLst>
              <a:ext uri="{FF2B5EF4-FFF2-40B4-BE49-F238E27FC236}">
                <a16:creationId xmlns:a16="http://schemas.microsoft.com/office/drawing/2014/main" id="{2D2BD5B6-5906-F19B-D963-EC5A0A321E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041" t="59013" r="58009" b="22769"/>
          <a:stretch>
            <a:fillRect/>
          </a:stretch>
        </p:blipFill>
        <p:spPr bwMode="auto">
          <a:xfrm>
            <a:off x="3178013" y="1018527"/>
            <a:ext cx="9001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18">
            <a:extLst>
              <a:ext uri="{FF2B5EF4-FFF2-40B4-BE49-F238E27FC236}">
                <a16:creationId xmlns:a16="http://schemas.microsoft.com/office/drawing/2014/main" id="{5451A51D-A679-DCA3-6460-0EBB1F9EFE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1073984"/>
            <a:ext cx="938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9">
            <a:extLst>
              <a:ext uri="{FF2B5EF4-FFF2-40B4-BE49-F238E27FC236}">
                <a16:creationId xmlns:a16="http://schemas.microsoft.com/office/drawing/2014/main" id="{80658138-FA70-D357-EED0-1B0E2A2DEA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0188" y="972701"/>
            <a:ext cx="53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20">
            <a:extLst>
              <a:ext uri="{FF2B5EF4-FFF2-40B4-BE49-F238E27FC236}">
                <a16:creationId xmlns:a16="http://schemas.microsoft.com/office/drawing/2014/main" id="{4E8C2E2E-3E6A-3BA6-AB99-29F2C9A07B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9100" y="973932"/>
            <a:ext cx="1038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21" descr="Immagine che contiene emblema, simbolo, logo, cerchio&#10;&#10;Descrizione generata automaticamente">
            <a:extLst>
              <a:ext uri="{FF2B5EF4-FFF2-40B4-BE49-F238E27FC236}">
                <a16:creationId xmlns:a16="http://schemas.microsoft.com/office/drawing/2014/main" id="{3D7724E5-504D-4E44-8081-129A1C89D5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1213" y="981075"/>
            <a:ext cx="536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1" descr="Immagine che contiene testo, Elementi grafici, schermata, linea&#10;&#10;Descrizione generata automaticamente">
            <a:extLst>
              <a:ext uri="{FF2B5EF4-FFF2-40B4-BE49-F238E27FC236}">
                <a16:creationId xmlns:a16="http://schemas.microsoft.com/office/drawing/2014/main" id="{2C10A39E-974B-FF24-AE4F-B720AAC689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11" y="973932"/>
            <a:ext cx="10477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03D92DC-2CC2-50DF-13FD-C7145F973B83}"/>
              </a:ext>
            </a:extLst>
          </p:cNvPr>
          <p:cNvSpPr txBox="1"/>
          <p:nvPr/>
        </p:nvSpPr>
        <p:spPr>
          <a:xfrm>
            <a:off x="561988" y="3247220"/>
            <a:ext cx="5178490" cy="2554545"/>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Cellular Signaling Effects (Bystander Effect/Abscopal Effect): </a:t>
            </a:r>
            <a:r>
              <a:rPr lang="en-US" sz="1600" dirty="0">
                <a:latin typeface="Times New Roman" panose="02020603050405020304" pitchFamily="18" charset="0"/>
                <a:cs typeface="Times New Roman" panose="02020603050405020304" pitchFamily="18" charset="0"/>
              </a:rPr>
              <a:t>In SFRT, both bystander effects, involving cells in low-dose regions, and abscopal effects, which occur when the localized treatment of a tumor triggers a response not only in the treated tumor but also in tumors outside the treatment field, are observed. This is particularly relevant in the treatment of metastatic tumors. Bystander effects involve increased expression of genes associated with DNA repair, cell cycle arrest, and apoptosis in cells exposed to radiation.</a:t>
            </a:r>
            <a:endParaRPr lang="it-IT" sz="1600" dirty="0"/>
          </a:p>
        </p:txBody>
      </p:sp>
      <p:pic>
        <p:nvPicPr>
          <p:cNvPr id="5" name="Immagine 4" descr="Immagine che contiene testo, illustrazione&#10;&#10;Descrizione generata automaticamente">
            <a:extLst>
              <a:ext uri="{FF2B5EF4-FFF2-40B4-BE49-F238E27FC236}">
                <a16:creationId xmlns:a16="http://schemas.microsoft.com/office/drawing/2014/main" id="{5BB256A0-2B85-E3F2-C742-EDE1F44B8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4702" y="2906924"/>
            <a:ext cx="4970106" cy="3727580"/>
          </a:xfrm>
          <a:prstGeom prst="rect">
            <a:avLst/>
          </a:prstGeom>
        </p:spPr>
      </p:pic>
      <p:pic>
        <p:nvPicPr>
          <p:cNvPr id="4" name="Immagine 9">
            <a:extLst>
              <a:ext uri="{FF2B5EF4-FFF2-40B4-BE49-F238E27FC236}">
                <a16:creationId xmlns:a16="http://schemas.microsoft.com/office/drawing/2014/main" id="{00CDDD28-F7E1-C2DA-CB05-3472C590B3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7239" y="1018527"/>
            <a:ext cx="93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a:extLst>
              <a:ext uri="{FF2B5EF4-FFF2-40B4-BE49-F238E27FC236}">
                <a16:creationId xmlns:a16="http://schemas.microsoft.com/office/drawing/2014/main" id="{1F69DEF4-2FC0-FBC5-3861-6ED9A6F04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041" t="59013" r="58009" b="22769"/>
          <a:stretch>
            <a:fillRect/>
          </a:stretch>
        </p:blipFill>
        <p:spPr bwMode="auto">
          <a:xfrm>
            <a:off x="3178013" y="1018527"/>
            <a:ext cx="9001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8">
            <a:extLst>
              <a:ext uri="{FF2B5EF4-FFF2-40B4-BE49-F238E27FC236}">
                <a16:creationId xmlns:a16="http://schemas.microsoft.com/office/drawing/2014/main" id="{B0022EF8-9A71-7ABE-560A-E26F90CDB8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1073984"/>
            <a:ext cx="938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9">
            <a:extLst>
              <a:ext uri="{FF2B5EF4-FFF2-40B4-BE49-F238E27FC236}">
                <a16:creationId xmlns:a16="http://schemas.microsoft.com/office/drawing/2014/main" id="{F0BC0A57-0CB9-9679-71FE-6A4322ACD3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0188" y="972701"/>
            <a:ext cx="53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20">
            <a:extLst>
              <a:ext uri="{FF2B5EF4-FFF2-40B4-BE49-F238E27FC236}">
                <a16:creationId xmlns:a16="http://schemas.microsoft.com/office/drawing/2014/main" id="{551492F5-F311-63A8-FCA5-C590CFDB5E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9100" y="973932"/>
            <a:ext cx="1038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21" descr="Immagine che contiene emblema, simbolo, logo, cerchio&#10;&#10;Descrizione generata automaticamente">
            <a:extLst>
              <a:ext uri="{FF2B5EF4-FFF2-40B4-BE49-F238E27FC236}">
                <a16:creationId xmlns:a16="http://schemas.microsoft.com/office/drawing/2014/main" id="{A8FF3812-9F7B-86D4-11E7-160F447DA2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1213" y="981075"/>
            <a:ext cx="536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 descr="Immagine che contiene testo, Elementi grafici, schermata, linea&#10;&#10;Descrizione generata automaticamente">
            <a:extLst>
              <a:ext uri="{FF2B5EF4-FFF2-40B4-BE49-F238E27FC236}">
                <a16:creationId xmlns:a16="http://schemas.microsoft.com/office/drawing/2014/main" id="{D36B5548-997B-7058-3CFE-24187BBC51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11" y="973932"/>
            <a:ext cx="10477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364ED5BE-DBC3-4DEA-D250-2C6041CF7A5F}"/>
              </a:ext>
            </a:extLst>
          </p:cNvPr>
          <p:cNvSpPr>
            <a:spLocks noGrp="1"/>
          </p:cNvSpPr>
          <p:nvPr>
            <p:ph type="title"/>
          </p:nvPr>
        </p:nvSpPr>
        <p:spPr>
          <a:xfrm>
            <a:off x="561988" y="1651834"/>
            <a:ext cx="10899839" cy="1080923"/>
          </a:xfrm>
        </p:spPr>
        <p:txBody>
          <a:bodyPr/>
          <a:lstStyle/>
          <a:p>
            <a:r>
              <a:rPr lang="en-US" dirty="0">
                <a:latin typeface="Times New Roman" panose="02020603050405020304" pitchFamily="18" charset="0"/>
                <a:cs typeface="Times New Roman" panose="02020603050405020304" pitchFamily="18" charset="0"/>
              </a:rPr>
              <a:t>Spatially Fractionated Radiotherapy: Biological Mechanisms</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889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Immagine 7" descr="Immagine che contiene testo, Policromia, design, schermata&#10;&#10;Descrizione generata automaticamente"/>
          <p:cNvPicPr/>
          <p:nvPr/>
        </p:nvPicPr>
        <p:blipFill>
          <a:blip r:embed="rId2"/>
          <a:stretch/>
        </p:blipFill>
        <p:spPr>
          <a:xfrm>
            <a:off x="6540840" y="3007440"/>
            <a:ext cx="5309640" cy="3297240"/>
          </a:xfrm>
          <a:prstGeom prst="rect">
            <a:avLst/>
          </a:prstGeom>
          <a:ln w="0">
            <a:noFill/>
          </a:ln>
        </p:spPr>
      </p:pic>
      <p:sp>
        <p:nvSpPr>
          <p:cNvPr id="141" name="CasellaDiTesto 3"/>
          <p:cNvSpPr/>
          <p:nvPr/>
        </p:nvSpPr>
        <p:spPr>
          <a:xfrm>
            <a:off x="178310" y="2527339"/>
            <a:ext cx="6595714" cy="439975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840" indent="-285480">
              <a:lnSpc>
                <a:spcPct val="100000"/>
              </a:lnSpc>
              <a:buClr>
                <a:srgbClr val="000000"/>
              </a:buClr>
              <a:buFont typeface="Arial"/>
              <a:buChar char="•"/>
            </a:pPr>
            <a:r>
              <a:rPr lang="en-US" sz="1400" strike="noStrike" spc="-1" dirty="0">
                <a:solidFill>
                  <a:srgbClr val="000000"/>
                </a:solidFill>
                <a:latin typeface="Times New Roman"/>
                <a:ea typeface="Arial Unicode MS"/>
              </a:rPr>
              <a:t>Microbeam Radiation Therapy (</a:t>
            </a:r>
            <a:r>
              <a:rPr lang="en-US" sz="1400" b="1" strike="noStrike" spc="-1" dirty="0">
                <a:solidFill>
                  <a:srgbClr val="000000"/>
                </a:solidFill>
                <a:latin typeface="Times New Roman"/>
                <a:ea typeface="Arial Unicode MS"/>
              </a:rPr>
              <a:t>MRT</a:t>
            </a:r>
            <a:r>
              <a:rPr lang="en-US" sz="1400" strike="noStrike" spc="-1" dirty="0">
                <a:solidFill>
                  <a:srgbClr val="000000"/>
                </a:solidFill>
                <a:latin typeface="Times New Roman"/>
                <a:ea typeface="Arial Unicode MS"/>
              </a:rPr>
              <a:t>) has significant </a:t>
            </a:r>
            <a:r>
              <a:rPr lang="en-US" sz="1400" b="1" strike="noStrike" spc="-1" dirty="0">
                <a:solidFill>
                  <a:srgbClr val="000000"/>
                </a:solidFill>
                <a:latin typeface="Times New Roman"/>
                <a:ea typeface="Arial Unicode MS"/>
              </a:rPr>
              <a:t>limitations</a:t>
            </a:r>
            <a:r>
              <a:rPr lang="en-US" sz="1400" strike="noStrike" spc="-1" dirty="0">
                <a:solidFill>
                  <a:srgbClr val="000000"/>
                </a:solidFill>
                <a:latin typeface="Times New Roman"/>
                <a:ea typeface="Arial Unicode MS"/>
              </a:rPr>
              <a:t>, especially in clinical applications:</a:t>
            </a:r>
          </a:p>
          <a:p>
            <a:pPr marL="285840" indent="-285480">
              <a:lnSpc>
                <a:spcPct val="100000"/>
              </a:lnSpc>
              <a:buClr>
                <a:srgbClr val="000000"/>
              </a:buClr>
              <a:buFont typeface="Arial"/>
              <a:buChar char="•"/>
            </a:pPr>
            <a:endParaRPr lang="en-US" sz="1400" strike="noStrike" spc="-1" dirty="0">
              <a:solidFill>
                <a:srgbClr val="000000"/>
              </a:solidFill>
              <a:latin typeface="Times New Roman"/>
              <a:ea typeface="Arial Unicode MS"/>
            </a:endParaRPr>
          </a:p>
          <a:p>
            <a:pPr marL="800100" lvl="1" indent="-342900">
              <a:buFont typeface="+mj-lt"/>
              <a:buAutoNum type="arabicPeriod"/>
            </a:pPr>
            <a:r>
              <a:rPr lang="en-US" sz="1400" dirty="0">
                <a:latin typeface="Times New Roman" panose="02020603050405020304" pitchFamily="18" charset="0"/>
                <a:cs typeface="Times New Roman" panose="02020603050405020304" pitchFamily="18" charset="0"/>
              </a:rPr>
              <a:t>It uses </a:t>
            </a:r>
            <a:r>
              <a:rPr lang="en-US" sz="1400" b="1" dirty="0">
                <a:latin typeface="Times New Roman" panose="02020603050405020304" pitchFamily="18" charset="0"/>
                <a:cs typeface="Times New Roman" panose="02020603050405020304" pitchFamily="18" charset="0"/>
              </a:rPr>
              <a:t>kV photon </a:t>
            </a:r>
            <a:r>
              <a:rPr lang="en-US" sz="1400" dirty="0">
                <a:latin typeface="Times New Roman" panose="02020603050405020304" pitchFamily="18" charset="0"/>
                <a:cs typeface="Times New Roman" panose="02020603050405020304" pitchFamily="18" charset="0"/>
              </a:rPr>
              <a:t>beams produced by </a:t>
            </a:r>
            <a:r>
              <a:rPr lang="en-US" sz="1400" b="1" dirty="0">
                <a:latin typeface="Times New Roman" panose="02020603050405020304" pitchFamily="18" charset="0"/>
                <a:cs typeface="Times New Roman" panose="02020603050405020304" pitchFamily="18" charset="0"/>
              </a:rPr>
              <a:t>large synchrotrons</a:t>
            </a:r>
            <a:r>
              <a:rPr lang="en-US" sz="1400" dirty="0">
                <a:latin typeface="Times New Roman" panose="02020603050405020304" pitchFamily="18" charset="0"/>
                <a:cs typeface="Times New Roman" panose="02020603050405020304" pitchFamily="18" charset="0"/>
              </a:rPr>
              <a:t>.</a:t>
            </a:r>
          </a:p>
          <a:p>
            <a:pPr marL="800100" lvl="1" indent="-342900">
              <a:buFont typeface="+mj-lt"/>
              <a:buAutoNum type="arabicPeriod"/>
            </a:pPr>
            <a:r>
              <a:rPr lang="en-US" sz="1400" dirty="0">
                <a:latin typeface="Times New Roman" panose="02020603050405020304" pitchFamily="18" charset="0"/>
                <a:cs typeface="Times New Roman" panose="02020603050405020304" pitchFamily="18" charset="0"/>
              </a:rPr>
              <a:t>The </a:t>
            </a:r>
            <a:r>
              <a:rPr lang="en-US" sz="1400" b="1" dirty="0">
                <a:latin typeface="Times New Roman" panose="02020603050405020304" pitchFamily="18" charset="0"/>
                <a:cs typeface="Times New Roman" panose="02020603050405020304" pitchFamily="18" charset="0"/>
              </a:rPr>
              <a:t>FLASH</a:t>
            </a:r>
            <a:r>
              <a:rPr lang="en-US" sz="1400" dirty="0">
                <a:latin typeface="Times New Roman" panose="02020603050405020304" pitchFamily="18" charset="0"/>
                <a:cs typeface="Times New Roman" panose="02020603050405020304" pitchFamily="18" charset="0"/>
              </a:rPr>
              <a:t> effect </a:t>
            </a:r>
            <a:r>
              <a:rPr lang="en-US" sz="1400" u="sng" dirty="0">
                <a:latin typeface="Times New Roman" panose="02020603050405020304" pitchFamily="18" charset="0"/>
                <a:cs typeface="Times New Roman" panose="02020603050405020304" pitchFamily="18" charset="0"/>
              </a:rPr>
              <a:t>is inherent </a:t>
            </a:r>
            <a:r>
              <a:rPr lang="en-US" sz="1400" dirty="0">
                <a:latin typeface="Times New Roman" panose="02020603050405020304" pitchFamily="18" charset="0"/>
                <a:cs typeface="Times New Roman" panose="02020603050405020304" pitchFamily="18" charset="0"/>
              </a:rPr>
              <a:t>in the delivery mode (dose rate &gt; 10,000 </a:t>
            </a:r>
            <a:r>
              <a:rPr lang="en-US" sz="1400" dirty="0" err="1">
                <a:latin typeface="Times New Roman" panose="02020603050405020304" pitchFamily="18" charset="0"/>
                <a:cs typeface="Times New Roman" panose="02020603050405020304" pitchFamily="18" charset="0"/>
              </a:rPr>
              <a:t>Gy</a:t>
            </a:r>
            <a:r>
              <a:rPr lang="en-US" sz="1400" dirty="0">
                <a:latin typeface="Times New Roman" panose="02020603050405020304" pitchFamily="18" charset="0"/>
                <a:cs typeface="Times New Roman" panose="02020603050405020304" pitchFamily="18" charset="0"/>
              </a:rPr>
              <a:t>/s).</a:t>
            </a:r>
          </a:p>
          <a:p>
            <a:pPr marL="285840" indent="-285480">
              <a:lnSpc>
                <a:spcPct val="100000"/>
              </a:lnSpc>
              <a:buClr>
                <a:srgbClr val="000000"/>
              </a:buClr>
              <a:buFont typeface="Arial"/>
              <a:buChar char="•"/>
            </a:pPr>
            <a:endParaRPr lang="en-US" sz="1400" strike="noStrike" spc="-1" dirty="0">
              <a:solidFill>
                <a:srgbClr val="000000"/>
              </a:solidFill>
              <a:latin typeface="Times New Roman"/>
              <a:ea typeface="Arial Unicode MS"/>
            </a:endParaRPr>
          </a:p>
          <a:p>
            <a:pPr marL="285840" indent="-285480">
              <a:lnSpc>
                <a:spcPct val="100000"/>
              </a:lnSpc>
              <a:buClr>
                <a:srgbClr val="000000"/>
              </a:buClr>
              <a:buFont typeface="Arial"/>
              <a:buChar char="•"/>
            </a:pPr>
            <a:r>
              <a:rPr lang="en-US" sz="1400" strike="noStrike" spc="-1" dirty="0">
                <a:solidFill>
                  <a:srgbClr val="000000"/>
                </a:solidFill>
                <a:latin typeface="Times New Roman"/>
                <a:ea typeface="Arial Unicode MS"/>
              </a:rPr>
              <a:t>Mini-Beam Radiation Therapy (</a:t>
            </a:r>
            <a:r>
              <a:rPr lang="en-US" sz="1400" b="1" strike="noStrike" spc="-1" dirty="0">
                <a:solidFill>
                  <a:srgbClr val="000000"/>
                </a:solidFill>
                <a:latin typeface="Times New Roman"/>
                <a:ea typeface="Arial Unicode MS"/>
              </a:rPr>
              <a:t>MBRT</a:t>
            </a:r>
            <a:r>
              <a:rPr lang="en-US" sz="1400" strike="noStrike" spc="-1" dirty="0">
                <a:solidFill>
                  <a:srgbClr val="000000"/>
                </a:solidFill>
                <a:latin typeface="Times New Roman"/>
                <a:ea typeface="Arial Unicode MS"/>
              </a:rPr>
              <a:t>), characterized by millimeter-sized beamlets, overcomes these limitations. It utilizes less expensive accelerators, higher energies, and the use of charged particles. </a:t>
            </a:r>
          </a:p>
          <a:p>
            <a:pPr marL="285840" indent="-285480">
              <a:lnSpc>
                <a:spcPct val="100000"/>
              </a:lnSpc>
              <a:buClr>
                <a:srgbClr val="000000"/>
              </a:buClr>
              <a:buFont typeface="Arial"/>
              <a:buChar char="•"/>
            </a:pPr>
            <a:endParaRPr lang="en-US" sz="1400" strike="noStrike" spc="-1" dirty="0">
              <a:solidFill>
                <a:srgbClr val="000000"/>
              </a:solidFill>
              <a:latin typeface="Times New Roman"/>
              <a:ea typeface="Arial Unicode MS"/>
            </a:endParaRPr>
          </a:p>
          <a:p>
            <a:pPr marL="285840" indent="-285480">
              <a:lnSpc>
                <a:spcPct val="100000"/>
              </a:lnSpc>
              <a:buClr>
                <a:srgbClr val="000000"/>
              </a:buClr>
              <a:buFont typeface="Arial"/>
              <a:buChar char="•"/>
            </a:pPr>
            <a:r>
              <a:rPr lang="en-US" sz="1400" strike="noStrike" spc="-1" dirty="0">
                <a:solidFill>
                  <a:srgbClr val="000000"/>
                </a:solidFill>
                <a:latin typeface="Times New Roman"/>
                <a:ea typeface="Arial Unicode MS"/>
              </a:rPr>
              <a:t>The state-of-the-art is represented by Mini-Beam Radiation Therapy with protons (</a:t>
            </a:r>
            <a:r>
              <a:rPr lang="en-US" sz="1400" b="1" strike="noStrike" spc="-1" dirty="0" err="1">
                <a:solidFill>
                  <a:srgbClr val="000000"/>
                </a:solidFill>
                <a:latin typeface="Times New Roman"/>
                <a:ea typeface="Arial Unicode MS"/>
              </a:rPr>
              <a:t>pMBRT</a:t>
            </a:r>
            <a:r>
              <a:rPr lang="en-US" sz="1400" strike="noStrike" spc="-1" dirty="0">
                <a:solidFill>
                  <a:srgbClr val="000000"/>
                </a:solidFill>
                <a:latin typeface="Times New Roman"/>
                <a:ea typeface="Arial Unicode MS"/>
              </a:rPr>
              <a:t>). This approach combines the more localized dose distribution in the Bragg peak region of protons with the ability to simultaneously achieve a homogeneous dose distribution in the tumor and a heterogeneous dose distribution (mini-beam) in normal tissues (selective mini-beam effect on organs at risk). Tissue sparing is evident, while tumor iso-effectiveness is still under investigation.</a:t>
            </a:r>
          </a:p>
          <a:p>
            <a:pPr marL="285840" indent="-285480">
              <a:lnSpc>
                <a:spcPct val="100000"/>
              </a:lnSpc>
              <a:buClr>
                <a:srgbClr val="000000"/>
              </a:buClr>
              <a:buFont typeface="Arial"/>
              <a:buChar char="•"/>
            </a:pPr>
            <a:endParaRPr lang="en-US" sz="1400" strike="noStrike" spc="-1" dirty="0">
              <a:solidFill>
                <a:srgbClr val="000000"/>
              </a:solidFill>
              <a:latin typeface="Times New Roman"/>
              <a:ea typeface="Arial Unicode MS"/>
            </a:endParaRPr>
          </a:p>
          <a:p>
            <a:pPr marL="285840" indent="-285480">
              <a:lnSpc>
                <a:spcPct val="100000"/>
              </a:lnSpc>
              <a:buClr>
                <a:srgbClr val="000000"/>
              </a:buClr>
              <a:buFont typeface="Arial"/>
              <a:buChar char="•"/>
            </a:pPr>
            <a:r>
              <a:rPr lang="en-US" sz="1400" strike="noStrike" spc="-1" dirty="0">
                <a:solidFill>
                  <a:srgbClr val="000000"/>
                </a:solidFill>
                <a:latin typeface="Times New Roman"/>
                <a:ea typeface="Arial Unicode MS"/>
              </a:rPr>
              <a:t>In Spatially Fractionated X-ray Radiation Therapy, on the other hand, multiple fields are required to achieve dose homogenization in the target (selective mini-beam effect on organs at risk), which increases the technical challenges.</a:t>
            </a:r>
            <a:endParaRPr lang="it-IT" sz="1400" strike="noStrike" spc="-1" dirty="0">
              <a:latin typeface="Arial"/>
            </a:endParaRPr>
          </a:p>
        </p:txBody>
      </p:sp>
      <p:pic>
        <p:nvPicPr>
          <p:cNvPr id="143" name="Immagine 9"/>
          <p:cNvPicPr/>
          <p:nvPr/>
        </p:nvPicPr>
        <p:blipFill>
          <a:blip r:embed="rId3"/>
          <a:stretch/>
        </p:blipFill>
        <p:spPr>
          <a:xfrm>
            <a:off x="2087280" y="1018440"/>
            <a:ext cx="939600" cy="533160"/>
          </a:xfrm>
          <a:prstGeom prst="rect">
            <a:avLst/>
          </a:prstGeom>
          <a:ln w="0">
            <a:noFill/>
          </a:ln>
        </p:spPr>
      </p:pic>
      <p:pic>
        <p:nvPicPr>
          <p:cNvPr id="144" name="Picture 15"/>
          <p:cNvPicPr/>
          <p:nvPr/>
        </p:nvPicPr>
        <p:blipFill>
          <a:blip r:embed="rId4"/>
          <a:srcRect l="26042" t="59016" r="58008" b="22769"/>
          <a:stretch/>
        </p:blipFill>
        <p:spPr>
          <a:xfrm>
            <a:off x="3178080" y="1018440"/>
            <a:ext cx="899640" cy="577440"/>
          </a:xfrm>
          <a:prstGeom prst="rect">
            <a:avLst/>
          </a:prstGeom>
          <a:ln w="0">
            <a:noFill/>
          </a:ln>
        </p:spPr>
      </p:pic>
      <p:pic>
        <p:nvPicPr>
          <p:cNvPr id="145" name="Immagine 18"/>
          <p:cNvPicPr/>
          <p:nvPr/>
        </p:nvPicPr>
        <p:blipFill>
          <a:blip r:embed="rId5"/>
          <a:stretch/>
        </p:blipFill>
        <p:spPr>
          <a:xfrm>
            <a:off x="1127160" y="1073880"/>
            <a:ext cx="937800" cy="577440"/>
          </a:xfrm>
          <a:prstGeom prst="rect">
            <a:avLst/>
          </a:prstGeom>
          <a:ln w="0">
            <a:noFill/>
          </a:ln>
        </p:spPr>
      </p:pic>
      <p:pic>
        <p:nvPicPr>
          <p:cNvPr id="146" name="Immagine 19"/>
          <p:cNvPicPr/>
          <p:nvPr/>
        </p:nvPicPr>
        <p:blipFill>
          <a:blip r:embed="rId6"/>
          <a:stretch/>
        </p:blipFill>
        <p:spPr>
          <a:xfrm>
            <a:off x="5310360" y="972720"/>
            <a:ext cx="537840" cy="507600"/>
          </a:xfrm>
          <a:prstGeom prst="rect">
            <a:avLst/>
          </a:prstGeom>
          <a:ln w="0">
            <a:noFill/>
          </a:ln>
        </p:spPr>
      </p:pic>
      <p:pic>
        <p:nvPicPr>
          <p:cNvPr id="147" name="Immagine 20"/>
          <p:cNvPicPr/>
          <p:nvPr/>
        </p:nvPicPr>
        <p:blipFill>
          <a:blip r:embed="rId7"/>
          <a:stretch/>
        </p:blipFill>
        <p:spPr>
          <a:xfrm>
            <a:off x="4229280" y="973800"/>
            <a:ext cx="1037880" cy="644040"/>
          </a:xfrm>
          <a:prstGeom prst="rect">
            <a:avLst/>
          </a:prstGeom>
          <a:ln w="0">
            <a:noFill/>
          </a:ln>
        </p:spPr>
      </p:pic>
      <p:pic>
        <p:nvPicPr>
          <p:cNvPr id="148" name="Immagine 21" descr="Immagine che contiene emblema, simbolo, logo, cerchio&#10;&#10;Descrizione generata automaticamente"/>
          <p:cNvPicPr/>
          <p:nvPr/>
        </p:nvPicPr>
        <p:blipFill>
          <a:blip r:embed="rId8"/>
          <a:stretch/>
        </p:blipFill>
        <p:spPr>
          <a:xfrm>
            <a:off x="5891040" y="981000"/>
            <a:ext cx="536040" cy="630000"/>
          </a:xfrm>
          <a:prstGeom prst="rect">
            <a:avLst/>
          </a:prstGeom>
          <a:ln w="0">
            <a:noFill/>
          </a:ln>
        </p:spPr>
      </p:pic>
      <p:pic>
        <p:nvPicPr>
          <p:cNvPr id="149" name="Immagine 1" descr="Immagine che contiene testo, Elementi grafici, schermata, linea&#10;&#10;Descrizione generata automaticamente"/>
          <p:cNvPicPr/>
          <p:nvPr/>
        </p:nvPicPr>
        <p:blipFill>
          <a:blip r:embed="rId9"/>
          <a:stretch/>
        </p:blipFill>
        <p:spPr>
          <a:xfrm>
            <a:off x="12960" y="973800"/>
            <a:ext cx="1047240" cy="969480"/>
          </a:xfrm>
          <a:prstGeom prst="rect">
            <a:avLst/>
          </a:prstGeom>
          <a:ln w="0">
            <a:noFill/>
          </a:ln>
        </p:spPr>
      </p:pic>
      <p:sp>
        <p:nvSpPr>
          <p:cNvPr id="2" name="Titolo 1">
            <a:extLst>
              <a:ext uri="{FF2B5EF4-FFF2-40B4-BE49-F238E27FC236}">
                <a16:creationId xmlns:a16="http://schemas.microsoft.com/office/drawing/2014/main" id="{6464E191-753B-A065-FEF5-0340DE8AAACE}"/>
              </a:ext>
            </a:extLst>
          </p:cNvPr>
          <p:cNvSpPr txBox="1">
            <a:spLocks/>
          </p:cNvSpPr>
          <p:nvPr/>
        </p:nvSpPr>
        <p:spPr>
          <a:xfrm>
            <a:off x="1060661" y="1776010"/>
            <a:ext cx="10899839" cy="1080923"/>
          </a:xfrm>
          <a:prstGeom prst="rect">
            <a:avLst/>
          </a:prstGeom>
        </p:spPr>
        <p:txBody>
          <a:bodyPr/>
          <a:lstStyle>
            <a:lvl1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kern="1200">
                <a:solidFill>
                  <a:srgbClr val="000000"/>
                </a:solidFill>
                <a:latin typeface="+mj-lt"/>
                <a:ea typeface="+mj-ea"/>
                <a:cs typeface="+mj-cs"/>
              </a:defRPr>
            </a:lvl1pPr>
            <a:lvl2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3041157"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3594095"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4147033"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4699970"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a:latin typeface="Times New Roman" panose="02020603050405020304" pitchFamily="18" charset="0"/>
                <a:cs typeface="Times New Roman" panose="02020603050405020304" pitchFamily="18" charset="0"/>
              </a:rPr>
              <a:t>Mini-beam RT: The Current State of the Art</a:t>
            </a:r>
            <a:endParaRPr lang="it-IT"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schermata, arte&#10;&#10;Descrizione generata automaticamente">
            <a:extLst>
              <a:ext uri="{FF2B5EF4-FFF2-40B4-BE49-F238E27FC236}">
                <a16:creationId xmlns:a16="http://schemas.microsoft.com/office/drawing/2014/main" id="{EEB4C23E-06AF-5785-F5EE-725179DAE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147" y="2960672"/>
            <a:ext cx="5579705" cy="3852484"/>
          </a:xfrm>
          <a:prstGeom prst="rect">
            <a:avLst/>
          </a:prstGeom>
        </p:spPr>
      </p:pic>
      <p:pic>
        <p:nvPicPr>
          <p:cNvPr id="3" name="Immagine 9">
            <a:extLst>
              <a:ext uri="{FF2B5EF4-FFF2-40B4-BE49-F238E27FC236}">
                <a16:creationId xmlns:a16="http://schemas.microsoft.com/office/drawing/2014/main" id="{C8219AF0-7B6A-51CF-97E8-62A32DC387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7239" y="1018527"/>
            <a:ext cx="93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a:extLst>
              <a:ext uri="{FF2B5EF4-FFF2-40B4-BE49-F238E27FC236}">
                <a16:creationId xmlns:a16="http://schemas.microsoft.com/office/drawing/2014/main" id="{D89FFEBC-6F38-3F78-BFBA-4126B0472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041" t="59013" r="58009" b="22769"/>
          <a:stretch>
            <a:fillRect/>
          </a:stretch>
        </p:blipFill>
        <p:spPr bwMode="auto">
          <a:xfrm>
            <a:off x="3178013" y="1018527"/>
            <a:ext cx="9001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18">
            <a:extLst>
              <a:ext uri="{FF2B5EF4-FFF2-40B4-BE49-F238E27FC236}">
                <a16:creationId xmlns:a16="http://schemas.microsoft.com/office/drawing/2014/main" id="{CDC36359-FF40-5E18-154E-8941E1A83C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1073984"/>
            <a:ext cx="938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9">
            <a:extLst>
              <a:ext uri="{FF2B5EF4-FFF2-40B4-BE49-F238E27FC236}">
                <a16:creationId xmlns:a16="http://schemas.microsoft.com/office/drawing/2014/main" id="{D540017C-7186-AABB-43B5-76319E5A80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0188" y="972701"/>
            <a:ext cx="53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20">
            <a:extLst>
              <a:ext uri="{FF2B5EF4-FFF2-40B4-BE49-F238E27FC236}">
                <a16:creationId xmlns:a16="http://schemas.microsoft.com/office/drawing/2014/main" id="{0CD0CA6B-339D-39EB-AB5F-2A461D97A7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9100" y="973932"/>
            <a:ext cx="1038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21" descr="Immagine che contiene emblema, simbolo, logo, cerchio&#10;&#10;Descrizione generata automaticamente">
            <a:extLst>
              <a:ext uri="{FF2B5EF4-FFF2-40B4-BE49-F238E27FC236}">
                <a16:creationId xmlns:a16="http://schemas.microsoft.com/office/drawing/2014/main" id="{BBE9EEB4-52B8-A55D-43A1-922D379979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1213" y="981075"/>
            <a:ext cx="536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 descr="Immagine che contiene testo, Elementi grafici, schermata, linea&#10;&#10;Descrizione generata automaticamente">
            <a:extLst>
              <a:ext uri="{FF2B5EF4-FFF2-40B4-BE49-F238E27FC236}">
                <a16:creationId xmlns:a16="http://schemas.microsoft.com/office/drawing/2014/main" id="{E7B6328F-9423-1E07-E253-293C1C69A8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11" y="973932"/>
            <a:ext cx="10477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a16="http://schemas.microsoft.com/office/drawing/2014/main" id="{148B5FB3-E9C7-0B2F-60E9-D3E735D098B3}"/>
              </a:ext>
            </a:extLst>
          </p:cNvPr>
          <p:cNvSpPr>
            <a:spLocks noGrp="1"/>
          </p:cNvSpPr>
          <p:nvPr>
            <p:ph type="title"/>
          </p:nvPr>
        </p:nvSpPr>
        <p:spPr>
          <a:xfrm>
            <a:off x="1060661" y="1776010"/>
            <a:ext cx="10899839" cy="1080923"/>
          </a:xfrm>
        </p:spPr>
        <p:txBody>
          <a:bodyPr/>
          <a:lstStyle/>
          <a:p>
            <a:r>
              <a:rPr lang="en-US" dirty="0">
                <a:latin typeface="Times New Roman" panose="02020603050405020304" pitchFamily="18" charset="0"/>
                <a:cs typeface="Times New Roman" panose="02020603050405020304" pitchFamily="18" charset="0"/>
              </a:rPr>
              <a:t>Mini-beam RT: The Current State of the Art</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078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mammifero, testo&#10;&#10;Descrizione generata automaticamente">
            <a:extLst>
              <a:ext uri="{FF2B5EF4-FFF2-40B4-BE49-F238E27FC236}">
                <a16:creationId xmlns:a16="http://schemas.microsoft.com/office/drawing/2014/main" id="{E8ACCDE9-F10F-C121-C237-C7DC3AC95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81" y="2817918"/>
            <a:ext cx="5576097" cy="3676991"/>
          </a:xfrm>
          <a:prstGeom prst="rect">
            <a:avLst/>
          </a:prstGeom>
        </p:spPr>
      </p:pic>
      <p:pic>
        <p:nvPicPr>
          <p:cNvPr id="10" name="Immagine 9" descr="Immagine che contiene testo, schermata, diagramma, linea&#10;&#10;Descrizione generata automaticamente">
            <a:extLst>
              <a:ext uri="{FF2B5EF4-FFF2-40B4-BE49-F238E27FC236}">
                <a16:creationId xmlns:a16="http://schemas.microsoft.com/office/drawing/2014/main" id="{B43A01DF-213F-E020-1534-131FD9D4E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078" y="3249334"/>
            <a:ext cx="6535922" cy="2814157"/>
          </a:xfrm>
          <a:prstGeom prst="rect">
            <a:avLst/>
          </a:prstGeom>
        </p:spPr>
      </p:pic>
      <p:pic>
        <p:nvPicPr>
          <p:cNvPr id="11" name="Immagine 9">
            <a:extLst>
              <a:ext uri="{FF2B5EF4-FFF2-40B4-BE49-F238E27FC236}">
                <a16:creationId xmlns:a16="http://schemas.microsoft.com/office/drawing/2014/main" id="{A552C964-EC32-1C66-0A71-DCC564A0CB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87239" y="1018527"/>
            <a:ext cx="93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a:extLst>
              <a:ext uri="{FF2B5EF4-FFF2-40B4-BE49-F238E27FC236}">
                <a16:creationId xmlns:a16="http://schemas.microsoft.com/office/drawing/2014/main" id="{5A8FD8FA-A3EF-E61D-C937-F88A8E57D1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041" t="59013" r="58009" b="22769"/>
          <a:stretch>
            <a:fillRect/>
          </a:stretch>
        </p:blipFill>
        <p:spPr bwMode="auto">
          <a:xfrm>
            <a:off x="3178013" y="1018527"/>
            <a:ext cx="9001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8">
            <a:extLst>
              <a:ext uri="{FF2B5EF4-FFF2-40B4-BE49-F238E27FC236}">
                <a16:creationId xmlns:a16="http://schemas.microsoft.com/office/drawing/2014/main" id="{AA76E36E-89AF-3969-9556-AFE5D1DF67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7125" y="1073984"/>
            <a:ext cx="938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9">
            <a:extLst>
              <a:ext uri="{FF2B5EF4-FFF2-40B4-BE49-F238E27FC236}">
                <a16:creationId xmlns:a16="http://schemas.microsoft.com/office/drawing/2014/main" id="{6415A575-343B-2A7B-C5D3-27D161E7A6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0188" y="972701"/>
            <a:ext cx="53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20">
            <a:extLst>
              <a:ext uri="{FF2B5EF4-FFF2-40B4-BE49-F238E27FC236}">
                <a16:creationId xmlns:a16="http://schemas.microsoft.com/office/drawing/2014/main" id="{98BFDA24-28AA-E632-7D62-B3C5E5D840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9100" y="973932"/>
            <a:ext cx="1038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21" descr="Immagine che contiene emblema, simbolo, logo, cerchio&#10;&#10;Descrizione generata automaticamente">
            <a:extLst>
              <a:ext uri="{FF2B5EF4-FFF2-40B4-BE49-F238E27FC236}">
                <a16:creationId xmlns:a16="http://schemas.microsoft.com/office/drawing/2014/main" id="{21179AF6-73F8-E19E-D7DF-E711035CA4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1213" y="981075"/>
            <a:ext cx="536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1" descr="Immagine che contiene testo, Elementi grafici, schermata, linea&#10;&#10;Descrizione generata automaticamente">
            <a:extLst>
              <a:ext uri="{FF2B5EF4-FFF2-40B4-BE49-F238E27FC236}">
                <a16:creationId xmlns:a16="http://schemas.microsoft.com/office/drawing/2014/main" id="{AA91728C-BC0E-4C02-4714-4C8CE9DB585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11" y="973932"/>
            <a:ext cx="10477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olo 1">
            <a:extLst>
              <a:ext uri="{FF2B5EF4-FFF2-40B4-BE49-F238E27FC236}">
                <a16:creationId xmlns:a16="http://schemas.microsoft.com/office/drawing/2014/main" id="{994DBDA7-B61E-8DDD-2239-6A1540380ED9}"/>
              </a:ext>
            </a:extLst>
          </p:cNvPr>
          <p:cNvSpPr>
            <a:spLocks noGrp="1"/>
          </p:cNvSpPr>
          <p:nvPr>
            <p:ph type="title"/>
          </p:nvPr>
        </p:nvSpPr>
        <p:spPr>
          <a:xfrm>
            <a:off x="1060661" y="1776010"/>
            <a:ext cx="10899839" cy="1080923"/>
          </a:xfrm>
        </p:spPr>
        <p:txBody>
          <a:bodyPr/>
          <a:lstStyle/>
          <a:p>
            <a:r>
              <a:rPr lang="en-US" dirty="0">
                <a:latin typeface="Times New Roman" panose="02020603050405020304" pitchFamily="18" charset="0"/>
                <a:cs typeface="Times New Roman" panose="02020603050405020304" pitchFamily="18" charset="0"/>
              </a:rPr>
              <a:t>Mini-beam RT: The Current State of the Art</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7545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46B242B-2EB3-C487-1963-ED45E2BBBF85}"/>
              </a:ext>
            </a:extLst>
          </p:cNvPr>
          <p:cNvSpPr txBox="1"/>
          <p:nvPr/>
        </p:nvSpPr>
        <p:spPr>
          <a:xfrm>
            <a:off x="533400" y="2796761"/>
            <a:ext cx="7379589"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generate a proton Mini-beam, specialized collimators are typically used (with attention to secondary products), or direct modulation of pencil beams through magnetic focusing.</a:t>
            </a:r>
          </a:p>
          <a:p>
            <a:pPr marL="285750" indent="-285750">
              <a:buFont typeface="Arial" panose="020B0604020202020204" pitchFamily="34" charset="0"/>
              <a:buChar char="•"/>
            </a:pPr>
            <a:endParaRPr lang="it-IT"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In the </a:t>
            </a:r>
            <a:r>
              <a:rPr lang="it-IT" dirty="0" err="1">
                <a:latin typeface="Times New Roman" panose="02020603050405020304" pitchFamily="18" charset="0"/>
                <a:cs typeface="Times New Roman" panose="02020603050405020304" pitchFamily="18" charset="0"/>
              </a:rPr>
              <a:t>context</a:t>
            </a:r>
            <a:r>
              <a:rPr lang="it-IT" dirty="0">
                <a:latin typeface="Times New Roman" panose="02020603050405020304" pitchFamily="18" charset="0"/>
                <a:cs typeface="Times New Roman" panose="02020603050405020304" pitchFamily="18" charset="0"/>
              </a:rPr>
              <a:t> of SFRT, </a:t>
            </a:r>
            <a:r>
              <a:rPr lang="it-IT" dirty="0" err="1">
                <a:latin typeface="Times New Roman" panose="02020603050405020304" pitchFamily="18" charset="0"/>
                <a:cs typeface="Times New Roman" panose="02020603050405020304" pitchFamily="18" charset="0"/>
              </a:rPr>
              <a:t>pMBRT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is</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gold</a:t>
            </a:r>
            <a:r>
              <a:rPr lang="it-IT" dirty="0">
                <a:latin typeface="Times New Roman" panose="02020603050405020304" pitchFamily="18" charset="0"/>
                <a:cs typeface="Times New Roman" panose="02020603050405020304" pitchFamily="18" charset="0"/>
              </a:rPr>
              <a:t> standard.</a:t>
            </a:r>
          </a:p>
          <a:p>
            <a:endParaRPr lang="it-IT" dirty="0"/>
          </a:p>
        </p:txBody>
      </p:sp>
      <p:pic>
        <p:nvPicPr>
          <p:cNvPr id="7" name="Immagine 6" descr="Immagine che contiene schermata, Rettangolo, diagramma, design&#10;&#10;Descrizione generata automaticamente">
            <a:extLst>
              <a:ext uri="{FF2B5EF4-FFF2-40B4-BE49-F238E27FC236}">
                <a16:creationId xmlns:a16="http://schemas.microsoft.com/office/drawing/2014/main" id="{4958CDA7-B2F8-B300-48F9-B3C3BF439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22" y="4305609"/>
            <a:ext cx="4136352" cy="2552391"/>
          </a:xfrm>
          <a:prstGeom prst="rect">
            <a:avLst/>
          </a:prstGeom>
        </p:spPr>
      </p:pic>
      <p:pic>
        <p:nvPicPr>
          <p:cNvPr id="9" name="Immagine 8" descr="Immagine che contiene linea, diagramma, modello, origami&#10;&#10;Descrizione generata automaticamente">
            <a:extLst>
              <a:ext uri="{FF2B5EF4-FFF2-40B4-BE49-F238E27FC236}">
                <a16:creationId xmlns:a16="http://schemas.microsoft.com/office/drawing/2014/main" id="{0E6CCFFD-0ACF-3AB2-01CF-51E8E6254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8647" y="4305609"/>
            <a:ext cx="3491815" cy="2466666"/>
          </a:xfrm>
          <a:prstGeom prst="rect">
            <a:avLst/>
          </a:prstGeom>
        </p:spPr>
      </p:pic>
      <p:pic>
        <p:nvPicPr>
          <p:cNvPr id="11" name="Immagine 10" descr="Immagine che contiene testo, linea, diagramma, Diagramma&#10;&#10;Descrizione generata automaticamente">
            <a:extLst>
              <a:ext uri="{FF2B5EF4-FFF2-40B4-BE49-F238E27FC236}">
                <a16:creationId xmlns:a16="http://schemas.microsoft.com/office/drawing/2014/main" id="{69377F6F-DDE5-D947-06D5-C30CF5F727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78" y="3062337"/>
            <a:ext cx="4093200" cy="2850531"/>
          </a:xfrm>
          <a:prstGeom prst="rect">
            <a:avLst/>
          </a:prstGeom>
        </p:spPr>
      </p:pic>
      <p:pic>
        <p:nvPicPr>
          <p:cNvPr id="12" name="Immagine 9">
            <a:extLst>
              <a:ext uri="{FF2B5EF4-FFF2-40B4-BE49-F238E27FC236}">
                <a16:creationId xmlns:a16="http://schemas.microsoft.com/office/drawing/2014/main" id="{9BD89189-2814-2BBA-CFF1-1E4AFC1AA61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87239" y="1018527"/>
            <a:ext cx="93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a:extLst>
              <a:ext uri="{FF2B5EF4-FFF2-40B4-BE49-F238E27FC236}">
                <a16:creationId xmlns:a16="http://schemas.microsoft.com/office/drawing/2014/main" id="{8A912612-5114-EA8D-F8C1-552B43F6E9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6041" t="59013" r="58009" b="22769"/>
          <a:stretch>
            <a:fillRect/>
          </a:stretch>
        </p:blipFill>
        <p:spPr bwMode="auto">
          <a:xfrm>
            <a:off x="3178013" y="1018527"/>
            <a:ext cx="9001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8">
            <a:extLst>
              <a:ext uri="{FF2B5EF4-FFF2-40B4-BE49-F238E27FC236}">
                <a16:creationId xmlns:a16="http://schemas.microsoft.com/office/drawing/2014/main" id="{119FEF56-48CE-9B8D-B5C6-FDB7551107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7125" y="1073984"/>
            <a:ext cx="938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9">
            <a:extLst>
              <a:ext uri="{FF2B5EF4-FFF2-40B4-BE49-F238E27FC236}">
                <a16:creationId xmlns:a16="http://schemas.microsoft.com/office/drawing/2014/main" id="{54DD7C44-A0EC-A162-8807-68E262A7B7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0188" y="972701"/>
            <a:ext cx="53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20">
            <a:extLst>
              <a:ext uri="{FF2B5EF4-FFF2-40B4-BE49-F238E27FC236}">
                <a16:creationId xmlns:a16="http://schemas.microsoft.com/office/drawing/2014/main" id="{F27DD80D-C0D7-B054-1B37-6A88AA3E18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9100" y="973932"/>
            <a:ext cx="1038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21" descr="Immagine che contiene emblema, simbolo, logo, cerchio&#10;&#10;Descrizione generata automaticamente">
            <a:extLst>
              <a:ext uri="{FF2B5EF4-FFF2-40B4-BE49-F238E27FC236}">
                <a16:creationId xmlns:a16="http://schemas.microsoft.com/office/drawing/2014/main" id="{3557827D-FF99-01DB-5876-5F847CA7442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91213" y="981075"/>
            <a:ext cx="536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magine 1" descr="Immagine che contiene testo, Elementi grafici, schermata, linea&#10;&#10;Descrizione generata automaticamente">
            <a:extLst>
              <a:ext uri="{FF2B5EF4-FFF2-40B4-BE49-F238E27FC236}">
                <a16:creationId xmlns:a16="http://schemas.microsoft.com/office/drawing/2014/main" id="{D707BAB0-9E2C-541B-6A8C-8DD7161D55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11" y="973932"/>
            <a:ext cx="10477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a16="http://schemas.microsoft.com/office/drawing/2014/main" id="{4D62D06E-904B-B01C-862C-6F56D56206E5}"/>
              </a:ext>
            </a:extLst>
          </p:cNvPr>
          <p:cNvSpPr>
            <a:spLocks noGrp="1"/>
          </p:cNvSpPr>
          <p:nvPr>
            <p:ph type="title"/>
          </p:nvPr>
        </p:nvSpPr>
        <p:spPr>
          <a:xfrm>
            <a:off x="1060661" y="1776010"/>
            <a:ext cx="10899839" cy="1080923"/>
          </a:xfrm>
        </p:spPr>
        <p:txBody>
          <a:bodyPr/>
          <a:lstStyle/>
          <a:p>
            <a:r>
              <a:rPr lang="en-US" dirty="0">
                <a:latin typeface="Times New Roman" panose="02020603050405020304" pitchFamily="18" charset="0"/>
                <a:cs typeface="Times New Roman" panose="02020603050405020304" pitchFamily="18" charset="0"/>
              </a:rPr>
              <a:t>Mini-beam RT: The Current State of the Art</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460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olo 1"/>
          <p:cNvSpPr txBox="1"/>
          <p:nvPr/>
        </p:nvSpPr>
        <p:spPr>
          <a:xfrm>
            <a:off x="646200" y="1781280"/>
            <a:ext cx="10899360" cy="1080720"/>
          </a:xfrm>
          <a:prstGeom prst="rect">
            <a:avLst/>
          </a:prstGeom>
          <a:noFill/>
          <a:ln w="0">
            <a:noFill/>
          </a:ln>
        </p:spPr>
        <p:txBody>
          <a:bodyPr lIns="0" tIns="0" rIns="0" bIns="0" anchor="ctr">
            <a:noAutofit/>
          </a:bodyPr>
          <a:lstStyle/>
          <a:p>
            <a:pPr algn="ctr">
              <a:lnSpc>
                <a:spcPct val="93000"/>
              </a:lnSpc>
            </a:pPr>
            <a:r>
              <a:rPr lang="en-US" sz="4720" b="0" strike="noStrike" spc="-1" dirty="0">
                <a:solidFill>
                  <a:srgbClr val="000000"/>
                </a:solidFill>
                <a:latin typeface="Times New Roman"/>
                <a:ea typeface="Arial Unicode MS"/>
              </a:rPr>
              <a:t>Mini-beam and CPFR: Why switch to electrons?</a:t>
            </a:r>
            <a:endParaRPr lang="it-IT" sz="4720" b="0" strike="noStrike" spc="-1" dirty="0">
              <a:solidFill>
                <a:srgbClr val="000000"/>
              </a:solidFill>
              <a:latin typeface="Arial"/>
            </a:endParaRPr>
          </a:p>
        </p:txBody>
      </p:sp>
      <p:sp>
        <p:nvSpPr>
          <p:cNvPr id="182" name="CasellaDiTesto 2"/>
          <p:cNvSpPr/>
          <p:nvPr/>
        </p:nvSpPr>
        <p:spPr>
          <a:xfrm>
            <a:off x="905040" y="2724480"/>
            <a:ext cx="10899360" cy="3690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it-IT"/>
          </a:p>
        </p:txBody>
      </p:sp>
      <p:sp>
        <p:nvSpPr>
          <p:cNvPr id="183" name="CasellaDiTesto 3"/>
          <p:cNvSpPr/>
          <p:nvPr/>
        </p:nvSpPr>
        <p:spPr>
          <a:xfrm>
            <a:off x="628200" y="3103200"/>
            <a:ext cx="10899360" cy="329175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000000"/>
              </a:buClr>
              <a:buFont typeface="Arial"/>
              <a:buChar char="•"/>
            </a:pPr>
            <a:r>
              <a:rPr lang="en-US" sz="1600" b="0" strike="noStrike" spc="-1" dirty="0">
                <a:solidFill>
                  <a:srgbClr val="000000"/>
                </a:solidFill>
                <a:latin typeface="Times New Roman"/>
                <a:ea typeface="Arial Unicode MS"/>
              </a:rPr>
              <a:t>Things change when you want to incorporate </a:t>
            </a:r>
            <a:r>
              <a:rPr lang="en-US" sz="1600" b="1" strike="noStrike" spc="-1" dirty="0">
                <a:solidFill>
                  <a:srgbClr val="000000"/>
                </a:solidFill>
                <a:latin typeface="Times New Roman"/>
                <a:ea typeface="Arial Unicode MS"/>
              </a:rPr>
              <a:t>FLASH</a:t>
            </a:r>
            <a:r>
              <a:rPr lang="en-US" sz="1600" b="0" strike="noStrike" spc="-1" dirty="0">
                <a:solidFill>
                  <a:srgbClr val="000000"/>
                </a:solidFill>
                <a:latin typeface="Times New Roman"/>
                <a:ea typeface="Arial Unicode MS"/>
              </a:rPr>
              <a:t>. Although there are centers working on it, combining FLASH and </a:t>
            </a:r>
            <a:r>
              <a:rPr lang="en-US" sz="1600" b="0" strike="noStrike" spc="-1" dirty="0" err="1">
                <a:solidFill>
                  <a:srgbClr val="000000"/>
                </a:solidFill>
                <a:latin typeface="Times New Roman"/>
                <a:ea typeface="Arial Unicode MS"/>
              </a:rPr>
              <a:t>pMBRT</a:t>
            </a:r>
            <a:r>
              <a:rPr lang="en-US" sz="1600" b="0" strike="noStrike" spc="-1" dirty="0">
                <a:solidFill>
                  <a:srgbClr val="000000"/>
                </a:solidFill>
                <a:latin typeface="Times New Roman"/>
                <a:ea typeface="Arial Unicode MS"/>
              </a:rPr>
              <a:t> is </a:t>
            </a:r>
            <a:r>
              <a:rPr lang="en-US" sz="1600" b="1" strike="noStrike" spc="-1" dirty="0">
                <a:solidFill>
                  <a:srgbClr val="000000"/>
                </a:solidFill>
                <a:latin typeface="Times New Roman"/>
                <a:ea typeface="Arial Unicode MS"/>
              </a:rPr>
              <a:t>technologically challenging</a:t>
            </a:r>
            <a:r>
              <a:rPr lang="en-US" sz="1600" b="0" strike="noStrike" spc="-1" dirty="0">
                <a:solidFill>
                  <a:srgbClr val="000000"/>
                </a:solidFill>
                <a:latin typeface="Times New Roman"/>
                <a:ea typeface="Arial Unicode MS"/>
              </a:rPr>
              <a:t>.</a:t>
            </a:r>
          </a:p>
          <a:p>
            <a:pPr marL="285840" indent="-285480">
              <a:lnSpc>
                <a:spcPct val="100000"/>
              </a:lnSpc>
              <a:buClr>
                <a:srgbClr val="000000"/>
              </a:buClr>
              <a:buFont typeface="Arial"/>
              <a:buChar char="•"/>
            </a:pPr>
            <a:endParaRPr lang="en-US" sz="1600" b="0" strike="noStrike" spc="-1" dirty="0">
              <a:solidFill>
                <a:srgbClr val="000000"/>
              </a:solidFill>
              <a:latin typeface="Times New Roman"/>
              <a:ea typeface="Arial Unicode MS"/>
            </a:endParaRPr>
          </a:p>
          <a:p>
            <a:pPr marL="285840" indent="-285480">
              <a:lnSpc>
                <a:spcPct val="100000"/>
              </a:lnSpc>
              <a:buClr>
                <a:srgbClr val="000000"/>
              </a:buClr>
              <a:buFont typeface="Arial"/>
              <a:buChar char="•"/>
            </a:pPr>
            <a:r>
              <a:rPr lang="en-US" sz="1600" b="0" strike="noStrike" spc="-1" dirty="0">
                <a:solidFill>
                  <a:srgbClr val="000000"/>
                </a:solidFill>
                <a:latin typeface="Times New Roman"/>
                <a:ea typeface="Arial Unicode MS"/>
              </a:rPr>
              <a:t>Obtaining </a:t>
            </a:r>
            <a:r>
              <a:rPr lang="en-US" sz="1600" b="1" strike="noStrike" spc="-1" dirty="0">
                <a:solidFill>
                  <a:srgbClr val="000000"/>
                </a:solidFill>
                <a:latin typeface="Times New Roman"/>
                <a:ea typeface="Arial Unicode MS"/>
              </a:rPr>
              <a:t>FLASH</a:t>
            </a:r>
            <a:r>
              <a:rPr lang="en-US" sz="1600" b="0" strike="noStrike" spc="-1" dirty="0">
                <a:solidFill>
                  <a:srgbClr val="000000"/>
                </a:solidFill>
                <a:latin typeface="Times New Roman"/>
                <a:ea typeface="Arial Unicode MS"/>
              </a:rPr>
              <a:t> and </a:t>
            </a:r>
            <a:r>
              <a:rPr lang="en-US" sz="1600" b="1" strike="noStrike" spc="-1" dirty="0">
                <a:solidFill>
                  <a:srgbClr val="000000"/>
                </a:solidFill>
                <a:latin typeface="Times New Roman"/>
                <a:ea typeface="Arial Unicode MS"/>
              </a:rPr>
              <a:t>MBRT</a:t>
            </a:r>
            <a:r>
              <a:rPr lang="en-US" sz="1600" b="0" strike="noStrike" spc="-1" dirty="0">
                <a:solidFill>
                  <a:srgbClr val="000000"/>
                </a:solidFill>
                <a:latin typeface="Times New Roman"/>
                <a:ea typeface="Arial Unicode MS"/>
              </a:rPr>
              <a:t> with </a:t>
            </a:r>
            <a:r>
              <a:rPr lang="en-US" sz="1600" b="1" strike="noStrike" spc="-1" dirty="0">
                <a:solidFill>
                  <a:srgbClr val="000000"/>
                </a:solidFill>
                <a:latin typeface="Times New Roman"/>
                <a:ea typeface="Arial Unicode MS"/>
              </a:rPr>
              <a:t>electrons</a:t>
            </a:r>
            <a:r>
              <a:rPr lang="en-US" sz="1600" b="0" strike="noStrike" spc="-1" dirty="0">
                <a:solidFill>
                  <a:srgbClr val="000000"/>
                </a:solidFill>
                <a:latin typeface="Times New Roman"/>
                <a:ea typeface="Arial Unicode MS"/>
              </a:rPr>
              <a:t> is </a:t>
            </a:r>
            <a:r>
              <a:rPr lang="en-US" sz="1600" b="1" strike="noStrike" spc="-1" dirty="0">
                <a:solidFill>
                  <a:srgbClr val="000000"/>
                </a:solidFill>
                <a:latin typeface="Times New Roman"/>
                <a:ea typeface="Arial Unicode MS"/>
              </a:rPr>
              <a:t>simpler</a:t>
            </a:r>
            <a:r>
              <a:rPr lang="en-US" sz="1600" b="0" strike="noStrike" spc="-1" dirty="0">
                <a:solidFill>
                  <a:srgbClr val="000000"/>
                </a:solidFill>
                <a:latin typeface="Times New Roman"/>
                <a:ea typeface="Arial Unicode MS"/>
              </a:rPr>
              <a:t>, and it is possible to vary the </a:t>
            </a:r>
            <a:r>
              <a:rPr lang="en-US" sz="1600" b="1" strike="noStrike" spc="-1" dirty="0">
                <a:solidFill>
                  <a:srgbClr val="000000"/>
                </a:solidFill>
                <a:latin typeface="Times New Roman"/>
                <a:ea typeface="Arial Unicode MS"/>
              </a:rPr>
              <a:t>beam parameters</a:t>
            </a:r>
            <a:r>
              <a:rPr lang="en-US" sz="1600" b="0" strike="noStrike" spc="-1" dirty="0">
                <a:solidFill>
                  <a:srgbClr val="000000"/>
                </a:solidFill>
                <a:latin typeface="Times New Roman"/>
                <a:ea typeface="Arial Unicode MS"/>
              </a:rPr>
              <a:t>, both spatial and temporal, involved in the effects in a </a:t>
            </a:r>
            <a:r>
              <a:rPr lang="en-US" sz="1600" b="1" strike="noStrike" spc="-1" dirty="0">
                <a:solidFill>
                  <a:srgbClr val="000000"/>
                </a:solidFill>
                <a:latin typeface="Times New Roman"/>
                <a:ea typeface="Arial Unicode MS"/>
              </a:rPr>
              <a:t>controlled</a:t>
            </a:r>
            <a:r>
              <a:rPr lang="en-US" sz="1600" b="0" strike="noStrike" spc="-1" dirty="0">
                <a:solidFill>
                  <a:srgbClr val="000000"/>
                </a:solidFill>
                <a:latin typeface="Times New Roman"/>
                <a:ea typeface="Arial Unicode MS"/>
              </a:rPr>
              <a:t> and </a:t>
            </a:r>
            <a:r>
              <a:rPr lang="en-US" sz="1600" b="1" strike="noStrike" spc="-1" dirty="0">
                <a:solidFill>
                  <a:srgbClr val="000000"/>
                </a:solidFill>
                <a:latin typeface="Times New Roman"/>
                <a:ea typeface="Arial Unicode MS"/>
              </a:rPr>
              <a:t>flexible</a:t>
            </a:r>
            <a:r>
              <a:rPr lang="en-US" sz="1600" b="0" strike="noStrike" spc="-1" dirty="0">
                <a:solidFill>
                  <a:srgbClr val="000000"/>
                </a:solidFill>
                <a:latin typeface="Times New Roman"/>
                <a:ea typeface="Arial Unicode MS"/>
              </a:rPr>
              <a:t> manner, </a:t>
            </a:r>
            <a:r>
              <a:rPr lang="en-US" sz="1600" b="1" strike="noStrike" spc="-1" dirty="0">
                <a:solidFill>
                  <a:srgbClr val="000000"/>
                </a:solidFill>
                <a:latin typeface="Times New Roman"/>
                <a:ea typeface="Arial Unicode MS"/>
              </a:rPr>
              <a:t>independently</a:t>
            </a:r>
            <a:r>
              <a:rPr lang="en-US" sz="1600" b="0" strike="noStrike" spc="-1" dirty="0">
                <a:solidFill>
                  <a:srgbClr val="000000"/>
                </a:solidFill>
                <a:latin typeface="Times New Roman"/>
                <a:ea typeface="Arial Unicode MS"/>
              </a:rPr>
              <a:t> of each other.</a:t>
            </a:r>
          </a:p>
          <a:p>
            <a:pPr marL="285840" indent="-285480">
              <a:lnSpc>
                <a:spcPct val="100000"/>
              </a:lnSpc>
              <a:buClr>
                <a:srgbClr val="000000"/>
              </a:buClr>
              <a:buFont typeface="Arial"/>
              <a:buChar char="•"/>
            </a:pPr>
            <a:endParaRPr lang="en-US" sz="1600" b="0" strike="noStrike" spc="-1" dirty="0">
              <a:solidFill>
                <a:srgbClr val="000000"/>
              </a:solidFill>
              <a:latin typeface="Times New Roman"/>
              <a:ea typeface="Arial Unicode MS"/>
            </a:endParaRPr>
          </a:p>
          <a:p>
            <a:pPr marL="285840" indent="-285480">
              <a:lnSpc>
                <a:spcPct val="100000"/>
              </a:lnSpc>
              <a:buClr>
                <a:srgbClr val="000000"/>
              </a:buClr>
              <a:buFont typeface="Arial"/>
              <a:buChar char="•"/>
            </a:pPr>
            <a:r>
              <a:rPr lang="en-US" sz="1600" b="1" u="sng" strike="noStrike" spc="-1" dirty="0">
                <a:solidFill>
                  <a:srgbClr val="000000"/>
                </a:solidFill>
                <a:latin typeface="Times New Roman"/>
                <a:ea typeface="Arial Unicode MS"/>
              </a:rPr>
              <a:t>Research on low-energy electron mini-beams forms the basis for acquiring knowledge applicable to Very High-Energy Electrons (VHEE)</a:t>
            </a:r>
            <a:r>
              <a:rPr lang="en-US" sz="1600" strike="noStrike" spc="-1" dirty="0">
                <a:solidFill>
                  <a:srgbClr val="000000"/>
                </a:solidFill>
                <a:latin typeface="Times New Roman"/>
                <a:ea typeface="Arial Unicode MS"/>
              </a:rPr>
              <a:t>,</a:t>
            </a:r>
            <a:r>
              <a:rPr lang="en-US" sz="1600" b="1" strike="noStrike" spc="-1" dirty="0">
                <a:solidFill>
                  <a:srgbClr val="000000"/>
                </a:solidFill>
                <a:latin typeface="Times New Roman"/>
                <a:ea typeface="Arial Unicode MS"/>
              </a:rPr>
              <a:t> </a:t>
            </a:r>
            <a:r>
              <a:rPr lang="en-US" sz="1600" b="0" strike="noStrike" spc="-1" dirty="0">
                <a:solidFill>
                  <a:srgbClr val="000000"/>
                </a:solidFill>
                <a:latin typeface="Times New Roman"/>
                <a:ea typeface="Arial Unicode MS"/>
              </a:rPr>
              <a:t>which will enable the utilization of the FLASH effect for treating deep-seated tumors, where it is necessary to penetrate several centimeters of healthy tissue to reach the target. This makes the synergistic use of the mini-beam effect (achieved through dose-painting, as it is the pencil beam delivery mode) important for sparing these tissues, since electrons have significant surface dose deposition.</a:t>
            </a:r>
          </a:p>
          <a:p>
            <a:pPr marL="285840" indent="-285480">
              <a:lnSpc>
                <a:spcPct val="100000"/>
              </a:lnSpc>
              <a:buClr>
                <a:srgbClr val="000000"/>
              </a:buClr>
              <a:buFont typeface="Arial"/>
              <a:buChar char="•"/>
            </a:pPr>
            <a:endParaRPr lang="en-US" sz="1600" b="0" strike="noStrike" spc="-1" dirty="0">
              <a:solidFill>
                <a:srgbClr val="000000"/>
              </a:solidFill>
              <a:latin typeface="Times New Roman"/>
              <a:ea typeface="Arial Unicode MS"/>
            </a:endParaRPr>
          </a:p>
          <a:p>
            <a:pPr marL="285840" indent="-285480">
              <a:lnSpc>
                <a:spcPct val="100000"/>
              </a:lnSpc>
              <a:buClr>
                <a:srgbClr val="000000"/>
              </a:buClr>
              <a:buFont typeface="Arial"/>
              <a:buChar char="•"/>
            </a:pPr>
            <a:r>
              <a:rPr lang="en-US" sz="1600" b="0" strike="noStrike" spc="-1" dirty="0">
                <a:solidFill>
                  <a:srgbClr val="000000"/>
                </a:solidFill>
                <a:latin typeface="Times New Roman"/>
                <a:ea typeface="Arial Unicode MS"/>
              </a:rPr>
              <a:t>This is what is intended to be done at the Pisa Flash Radiotherapy Center (CPFR).</a:t>
            </a:r>
            <a:endParaRPr lang="it-IT" sz="1600" b="0" strike="noStrike" spc="-1" dirty="0">
              <a:latin typeface="Arial"/>
            </a:endParaRPr>
          </a:p>
        </p:txBody>
      </p:sp>
      <p:pic>
        <p:nvPicPr>
          <p:cNvPr id="184" name="Immagine 9"/>
          <p:cNvPicPr/>
          <p:nvPr/>
        </p:nvPicPr>
        <p:blipFill>
          <a:blip r:embed="rId2"/>
          <a:stretch/>
        </p:blipFill>
        <p:spPr>
          <a:xfrm>
            <a:off x="2087280" y="1018440"/>
            <a:ext cx="939600" cy="533160"/>
          </a:xfrm>
          <a:prstGeom prst="rect">
            <a:avLst/>
          </a:prstGeom>
          <a:ln w="0">
            <a:noFill/>
          </a:ln>
        </p:spPr>
      </p:pic>
      <p:pic>
        <p:nvPicPr>
          <p:cNvPr id="185" name="Picture 15"/>
          <p:cNvPicPr/>
          <p:nvPr/>
        </p:nvPicPr>
        <p:blipFill>
          <a:blip r:embed="rId3"/>
          <a:srcRect l="26042" t="59016" r="58008" b="22769"/>
          <a:stretch/>
        </p:blipFill>
        <p:spPr>
          <a:xfrm>
            <a:off x="3178080" y="1018440"/>
            <a:ext cx="899640" cy="577440"/>
          </a:xfrm>
          <a:prstGeom prst="rect">
            <a:avLst/>
          </a:prstGeom>
          <a:ln w="0">
            <a:noFill/>
          </a:ln>
        </p:spPr>
      </p:pic>
      <p:pic>
        <p:nvPicPr>
          <p:cNvPr id="186" name="Immagine 18"/>
          <p:cNvPicPr/>
          <p:nvPr/>
        </p:nvPicPr>
        <p:blipFill>
          <a:blip r:embed="rId4"/>
          <a:stretch/>
        </p:blipFill>
        <p:spPr>
          <a:xfrm>
            <a:off x="1127160" y="1073880"/>
            <a:ext cx="937800" cy="577440"/>
          </a:xfrm>
          <a:prstGeom prst="rect">
            <a:avLst/>
          </a:prstGeom>
          <a:ln w="0">
            <a:noFill/>
          </a:ln>
        </p:spPr>
      </p:pic>
      <p:pic>
        <p:nvPicPr>
          <p:cNvPr id="187" name="Immagine 19"/>
          <p:cNvPicPr/>
          <p:nvPr/>
        </p:nvPicPr>
        <p:blipFill>
          <a:blip r:embed="rId5"/>
          <a:stretch/>
        </p:blipFill>
        <p:spPr>
          <a:xfrm>
            <a:off x="5310360" y="972720"/>
            <a:ext cx="537840" cy="507600"/>
          </a:xfrm>
          <a:prstGeom prst="rect">
            <a:avLst/>
          </a:prstGeom>
          <a:ln w="0">
            <a:noFill/>
          </a:ln>
        </p:spPr>
      </p:pic>
      <p:pic>
        <p:nvPicPr>
          <p:cNvPr id="188" name="Immagine 20"/>
          <p:cNvPicPr/>
          <p:nvPr/>
        </p:nvPicPr>
        <p:blipFill>
          <a:blip r:embed="rId6"/>
          <a:stretch/>
        </p:blipFill>
        <p:spPr>
          <a:xfrm>
            <a:off x="4229280" y="973800"/>
            <a:ext cx="1037880" cy="644040"/>
          </a:xfrm>
          <a:prstGeom prst="rect">
            <a:avLst/>
          </a:prstGeom>
          <a:ln w="0">
            <a:noFill/>
          </a:ln>
        </p:spPr>
      </p:pic>
      <p:pic>
        <p:nvPicPr>
          <p:cNvPr id="189" name="Immagine 21" descr="Immagine che contiene emblema, simbolo, logo, cerchio&#10;&#10;Descrizione generata automaticamente"/>
          <p:cNvPicPr/>
          <p:nvPr/>
        </p:nvPicPr>
        <p:blipFill>
          <a:blip r:embed="rId7"/>
          <a:stretch/>
        </p:blipFill>
        <p:spPr>
          <a:xfrm>
            <a:off x="5891040" y="981000"/>
            <a:ext cx="536040" cy="630000"/>
          </a:xfrm>
          <a:prstGeom prst="rect">
            <a:avLst/>
          </a:prstGeom>
          <a:ln w="0">
            <a:noFill/>
          </a:ln>
        </p:spPr>
      </p:pic>
      <p:pic>
        <p:nvPicPr>
          <p:cNvPr id="190" name="Immagine 1" descr="Immagine che contiene testo, Elementi grafici, schermata, linea&#10;&#10;Descrizione generata automaticamente"/>
          <p:cNvPicPr/>
          <p:nvPr/>
        </p:nvPicPr>
        <p:blipFill>
          <a:blip r:embed="rId8"/>
          <a:stretch/>
        </p:blipFill>
        <p:spPr>
          <a:xfrm>
            <a:off x="12960" y="973800"/>
            <a:ext cx="1047240" cy="96948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F53AE4-EA32-F4A8-E938-362621509284}"/>
              </a:ext>
            </a:extLst>
          </p:cNvPr>
          <p:cNvSpPr>
            <a:spLocks noGrp="1"/>
          </p:cNvSpPr>
          <p:nvPr>
            <p:ph type="title"/>
          </p:nvPr>
        </p:nvSpPr>
        <p:spPr>
          <a:xfrm>
            <a:off x="646078" y="2124692"/>
            <a:ext cx="10899839" cy="1080923"/>
          </a:xfrm>
        </p:spPr>
        <p:txBody>
          <a:bodyPr/>
          <a:lstStyle/>
          <a:p>
            <a:r>
              <a:rPr lang="it-IT" dirty="0">
                <a:latin typeface="Times New Roman" panose="02020603050405020304" pitchFamily="18" charset="0"/>
                <a:cs typeface="Times New Roman" panose="02020603050405020304" pitchFamily="18" charset="0"/>
              </a:rPr>
              <a:t>Mini-</a:t>
            </a:r>
            <a:r>
              <a:rPr lang="it-IT" dirty="0" err="1">
                <a:latin typeface="Times New Roman" panose="02020603050405020304" pitchFamily="18" charset="0"/>
                <a:cs typeface="Times New Roman" panose="02020603050405020304" pitchFamily="18" charset="0"/>
              </a:rPr>
              <a:t>beam</a:t>
            </a:r>
            <a:r>
              <a:rPr lang="it-IT" dirty="0">
                <a:latin typeface="Times New Roman" panose="02020603050405020304" pitchFamily="18" charset="0"/>
                <a:cs typeface="Times New Roman" panose="02020603050405020304" pitchFamily="18" charset="0"/>
              </a:rPr>
              <a:t> and CPFR: </a:t>
            </a:r>
            <a:r>
              <a:rPr lang="it-IT" dirty="0" err="1">
                <a:latin typeface="Times New Roman" panose="02020603050405020304" pitchFamily="18" charset="0"/>
                <a:cs typeface="Times New Roman" panose="02020603050405020304" pitchFamily="18" charset="0"/>
              </a:rPr>
              <a:t>Objective</a:t>
            </a:r>
            <a:endParaRPr lang="it-IT" dirty="0">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B0466562-5A2F-FBE5-2454-C06BDFF12B6C}"/>
              </a:ext>
            </a:extLst>
          </p:cNvPr>
          <p:cNvSpPr txBox="1"/>
          <p:nvPr/>
        </p:nvSpPr>
        <p:spPr>
          <a:xfrm>
            <a:off x="905069" y="2724539"/>
            <a:ext cx="10899839" cy="369332"/>
          </a:xfrm>
          <a:prstGeom prst="rect">
            <a:avLst/>
          </a:prstGeom>
          <a:noFill/>
        </p:spPr>
        <p:txBody>
          <a:bodyPr wrap="square" rtlCol="0">
            <a:spAutoFit/>
          </a:bodyPr>
          <a:lstStyle/>
          <a:p>
            <a:pPr marL="285750" indent="-285750">
              <a:buFont typeface="Arial" panose="020B0604020202020204" pitchFamily="34" charset="0"/>
              <a:buChar char="•"/>
            </a:pPr>
            <a:endParaRPr lang="it-IT"/>
          </a:p>
        </p:txBody>
      </p:sp>
      <p:sp>
        <p:nvSpPr>
          <p:cNvPr id="6" name="CasellaDiTesto 2">
            <a:extLst>
              <a:ext uri="{FF2B5EF4-FFF2-40B4-BE49-F238E27FC236}">
                <a16:creationId xmlns:a16="http://schemas.microsoft.com/office/drawing/2014/main" id="{6A66D8E5-E0D5-400A-BF3A-D5B9406CCAFA}"/>
              </a:ext>
            </a:extLst>
          </p:cNvPr>
          <p:cNvSpPr txBox="1">
            <a:spLocks noChangeArrowheads="1"/>
          </p:cNvSpPr>
          <p:nvPr/>
        </p:nvSpPr>
        <p:spPr bwMode="auto">
          <a:xfrm>
            <a:off x="1595272" y="3205615"/>
            <a:ext cx="900144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bg1"/>
                </a:solidFill>
                <a:latin typeface="Arial" panose="020B0604020202020204" pitchFamily="34" charset="0"/>
                <a:cs typeface="Arial Unicode MS" panose="020B0604020202020204" charset="0"/>
              </a:defRPr>
            </a:lvl1pPr>
            <a:lvl2pPr>
              <a:defRPr>
                <a:solidFill>
                  <a:schemeClr val="bg1"/>
                </a:solidFill>
                <a:latin typeface="Arial" panose="020B0604020202020204" pitchFamily="34" charset="0"/>
                <a:cs typeface="Arial Unicode MS" panose="020B0604020202020204" charset="0"/>
              </a:defRPr>
            </a:lvl2pPr>
            <a:lvl3pPr>
              <a:defRPr>
                <a:solidFill>
                  <a:schemeClr val="bg1"/>
                </a:solidFill>
                <a:latin typeface="Arial" panose="020B0604020202020204" pitchFamily="34" charset="0"/>
                <a:cs typeface="Arial Unicode MS" panose="020B0604020202020204" charset="0"/>
              </a:defRPr>
            </a:lvl3pPr>
            <a:lvl4pPr>
              <a:defRPr>
                <a:solidFill>
                  <a:schemeClr val="bg1"/>
                </a:solidFill>
                <a:latin typeface="Arial" panose="020B0604020202020204" pitchFamily="34" charset="0"/>
                <a:cs typeface="Arial Unicode MS" panose="020B0604020202020204" charset="0"/>
              </a:defRPr>
            </a:lvl4pPr>
            <a:lvl5pPr>
              <a:defRPr>
                <a:solidFill>
                  <a:schemeClr val="bg1"/>
                </a:solidFill>
                <a:latin typeface="Arial" panose="020B0604020202020204" pitchFamily="34" charset="0"/>
                <a:cs typeface="Arial Unicode MS" panose="020B060402020202020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cs typeface="Arial Unicode MS" panose="020B060402020202020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cs typeface="Arial Unicode MS" panose="020B060402020202020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cs typeface="Arial Unicode MS" panose="020B060402020202020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cs typeface="Arial Unicode MS" panose="020B0604020202020204" charset="0"/>
              </a:defRPr>
            </a:lvl9pPr>
          </a:lstStyle>
          <a:p>
            <a:pPr>
              <a:buFont typeface="Arial" panose="020B0604020202020204" pitchFamily="34" charset="0"/>
              <a:buChar char="•"/>
            </a:pPr>
            <a:r>
              <a:rPr lang="en-US" altLang="it-IT" dirty="0">
                <a:solidFill>
                  <a:schemeClr val="tx1"/>
                </a:solidFill>
                <a:latin typeface="Times New Roman" panose="02020603050405020304" pitchFamily="18" charset="0"/>
                <a:cs typeface="Times New Roman" panose="02020603050405020304" pitchFamily="18" charset="0"/>
              </a:rPr>
              <a:t>Achieve an </a:t>
            </a:r>
            <a:r>
              <a:rPr lang="en-US" altLang="it-IT" b="1" dirty="0">
                <a:solidFill>
                  <a:schemeClr val="tx1"/>
                </a:solidFill>
                <a:latin typeface="Times New Roman" panose="02020603050405020304" pitchFamily="18" charset="0"/>
                <a:cs typeface="Times New Roman" panose="02020603050405020304" pitchFamily="18" charset="0"/>
              </a:rPr>
              <a:t>electron beam </a:t>
            </a:r>
            <a:r>
              <a:rPr lang="en-US" altLang="it-IT" dirty="0">
                <a:solidFill>
                  <a:schemeClr val="tx1"/>
                </a:solidFill>
                <a:latin typeface="Times New Roman" panose="02020603050405020304" pitchFamily="18" charset="0"/>
                <a:cs typeface="Times New Roman" panose="02020603050405020304" pitchFamily="18" charset="0"/>
              </a:rPr>
              <a:t>with </a:t>
            </a:r>
            <a:r>
              <a:rPr lang="en-US" altLang="it-IT" b="1" dirty="0">
                <a:solidFill>
                  <a:schemeClr val="tx1"/>
                </a:solidFill>
                <a:latin typeface="Times New Roman" panose="02020603050405020304" pitchFamily="18" charset="0"/>
                <a:cs typeface="Times New Roman" panose="02020603050405020304" pitchFamily="18" charset="0"/>
              </a:rPr>
              <a:t>MB-FLASH</a:t>
            </a:r>
            <a:r>
              <a:rPr lang="en-US" altLang="it-IT" dirty="0">
                <a:solidFill>
                  <a:schemeClr val="tx1"/>
                </a:solidFill>
                <a:latin typeface="Times New Roman" panose="02020603050405020304" pitchFamily="18" charset="0"/>
                <a:cs typeface="Times New Roman" panose="02020603050405020304" pitchFamily="18" charset="0"/>
              </a:rPr>
              <a:t> characteristics to study both effects for application in a combined context.</a:t>
            </a:r>
          </a:p>
          <a:p>
            <a:pPr>
              <a:buFont typeface="Arial" panose="020B0604020202020204" pitchFamily="34" charset="0"/>
              <a:buChar char="•"/>
            </a:pPr>
            <a:endParaRPr lang="en-US" altLang="it-IT"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it-IT" dirty="0">
                <a:solidFill>
                  <a:schemeClr val="tx1"/>
                </a:solidFill>
                <a:latin typeface="Times New Roman" panose="02020603050405020304" pitchFamily="18" charset="0"/>
                <a:cs typeface="Times New Roman" panose="02020603050405020304" pitchFamily="18" charset="0"/>
              </a:rPr>
              <a:t>Establish a rigorous experimental system for in vitro/in vivo experiments with flexibility in irradiation modes, including </a:t>
            </a:r>
            <a:r>
              <a:rPr lang="en-US" altLang="it-IT" b="1" u="sng" dirty="0">
                <a:solidFill>
                  <a:schemeClr val="tx1"/>
                </a:solidFill>
                <a:latin typeface="Times New Roman" panose="02020603050405020304" pitchFamily="18" charset="0"/>
                <a:cs typeface="Times New Roman" panose="02020603050405020304" pitchFamily="18" charset="0"/>
              </a:rPr>
              <a:t>CONV, FLASH, MB-CONV, and MB-FLASH</a:t>
            </a:r>
            <a:r>
              <a:rPr lang="en-US" altLang="it-IT" dirty="0">
                <a:solidFill>
                  <a:schemeClr val="tx1"/>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altLang="it-IT"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it-IT" dirty="0">
                <a:solidFill>
                  <a:schemeClr val="tx1"/>
                </a:solidFill>
                <a:latin typeface="Times New Roman" panose="02020603050405020304" pitchFamily="18" charset="0"/>
                <a:cs typeface="Times New Roman" panose="02020603050405020304" pitchFamily="18" charset="0"/>
              </a:rPr>
              <a:t>Evaluation of </a:t>
            </a:r>
            <a:r>
              <a:rPr lang="en-US" altLang="it-IT" b="1" dirty="0">
                <a:solidFill>
                  <a:schemeClr val="tx1"/>
                </a:solidFill>
                <a:latin typeface="Times New Roman" panose="02020603050405020304" pitchFamily="18" charset="0"/>
                <a:cs typeface="Times New Roman" panose="02020603050405020304" pitchFamily="18" charset="0"/>
              </a:rPr>
              <a:t>clinical</a:t>
            </a:r>
            <a:r>
              <a:rPr lang="en-US" altLang="it-IT" dirty="0">
                <a:solidFill>
                  <a:schemeClr val="tx1"/>
                </a:solidFill>
                <a:latin typeface="Times New Roman" panose="02020603050405020304" pitchFamily="18" charset="0"/>
                <a:cs typeface="Times New Roman" panose="02020603050405020304" pitchFamily="18" charset="0"/>
              </a:rPr>
              <a:t> mini-beam </a:t>
            </a:r>
            <a:r>
              <a:rPr lang="en-US" altLang="it-IT" b="1" dirty="0">
                <a:solidFill>
                  <a:schemeClr val="tx1"/>
                </a:solidFill>
                <a:latin typeface="Times New Roman" panose="02020603050405020304" pitchFamily="18" charset="0"/>
                <a:cs typeface="Times New Roman" panose="02020603050405020304" pitchFamily="18" charset="0"/>
              </a:rPr>
              <a:t>protocols</a:t>
            </a:r>
            <a:r>
              <a:rPr lang="en-US" altLang="it-IT" dirty="0">
                <a:solidFill>
                  <a:schemeClr val="tx1"/>
                </a:solidFill>
                <a:latin typeface="Times New Roman" panose="02020603050405020304" pitchFamily="18" charset="0"/>
                <a:cs typeface="Times New Roman" panose="02020603050405020304" pitchFamily="18" charset="0"/>
              </a:rPr>
              <a:t>, and comparison between </a:t>
            </a:r>
            <a:r>
              <a:rPr lang="en-US" altLang="it-IT" b="1" dirty="0">
                <a:solidFill>
                  <a:schemeClr val="tx1"/>
                </a:solidFill>
                <a:latin typeface="Times New Roman" panose="02020603050405020304" pitchFamily="18" charset="0"/>
                <a:cs typeface="Times New Roman" panose="02020603050405020304" pitchFamily="18" charset="0"/>
              </a:rPr>
              <a:t>conventional</a:t>
            </a:r>
            <a:r>
              <a:rPr lang="en-US" altLang="it-IT" dirty="0">
                <a:solidFill>
                  <a:schemeClr val="tx1"/>
                </a:solidFill>
                <a:latin typeface="Times New Roman" panose="02020603050405020304" pitchFamily="18" charset="0"/>
                <a:cs typeface="Times New Roman" panose="02020603050405020304" pitchFamily="18" charset="0"/>
              </a:rPr>
              <a:t> and </a:t>
            </a:r>
            <a:r>
              <a:rPr lang="en-US" altLang="it-IT" b="1" dirty="0">
                <a:solidFill>
                  <a:schemeClr val="tx1"/>
                </a:solidFill>
                <a:latin typeface="Times New Roman" panose="02020603050405020304" pitchFamily="18" charset="0"/>
                <a:cs typeface="Times New Roman" panose="02020603050405020304" pitchFamily="18" charset="0"/>
              </a:rPr>
              <a:t>MB</a:t>
            </a:r>
            <a:r>
              <a:rPr lang="en-US" altLang="it-IT" dirty="0">
                <a:solidFill>
                  <a:schemeClr val="tx1"/>
                </a:solidFill>
                <a:latin typeface="Times New Roman" panose="02020603050405020304" pitchFamily="18" charset="0"/>
                <a:cs typeface="Times New Roman" panose="02020603050405020304" pitchFamily="18" charset="0"/>
              </a:rPr>
              <a:t> planning with experimentally determined biological </a:t>
            </a:r>
            <a:r>
              <a:rPr lang="en-US" altLang="it-IT" b="1" dirty="0">
                <a:solidFill>
                  <a:schemeClr val="tx1"/>
                </a:solidFill>
                <a:latin typeface="Times New Roman" panose="02020603050405020304" pitchFamily="18" charset="0"/>
                <a:cs typeface="Times New Roman" panose="02020603050405020304" pitchFamily="18" charset="0"/>
              </a:rPr>
              <a:t>modifying factors</a:t>
            </a:r>
            <a:r>
              <a:rPr lang="en-US" altLang="it-IT" dirty="0">
                <a:solidFill>
                  <a:schemeClr val="tx1"/>
                </a:solidFill>
                <a:latin typeface="Times New Roman" panose="02020603050405020304" pitchFamily="18" charset="0"/>
                <a:cs typeface="Times New Roman" panose="02020603050405020304" pitchFamily="18" charset="0"/>
              </a:rPr>
              <a:t>. </a:t>
            </a:r>
            <a:endParaRPr lang="it-IT" altLang="it-IT" dirty="0">
              <a:solidFill>
                <a:schemeClr val="tx1"/>
              </a:solidFill>
            </a:endParaRPr>
          </a:p>
        </p:txBody>
      </p:sp>
      <p:pic>
        <p:nvPicPr>
          <p:cNvPr id="7" name="Immagine 9">
            <a:extLst>
              <a:ext uri="{FF2B5EF4-FFF2-40B4-BE49-F238E27FC236}">
                <a16:creationId xmlns:a16="http://schemas.microsoft.com/office/drawing/2014/main" id="{CCC30F44-68A9-1D79-F5DB-11A198B01A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7239" y="1018527"/>
            <a:ext cx="93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a:extLst>
              <a:ext uri="{FF2B5EF4-FFF2-40B4-BE49-F238E27FC236}">
                <a16:creationId xmlns:a16="http://schemas.microsoft.com/office/drawing/2014/main" id="{644054FE-0CA0-B5C5-372A-BE100E05F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041" t="59013" r="58009" b="22769"/>
          <a:stretch>
            <a:fillRect/>
          </a:stretch>
        </p:blipFill>
        <p:spPr bwMode="auto">
          <a:xfrm>
            <a:off x="3178013" y="1018527"/>
            <a:ext cx="9001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8">
            <a:extLst>
              <a:ext uri="{FF2B5EF4-FFF2-40B4-BE49-F238E27FC236}">
                <a16:creationId xmlns:a16="http://schemas.microsoft.com/office/drawing/2014/main" id="{6EBB5D05-4E24-D36E-3EA4-C678C48A6B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25" y="1073984"/>
            <a:ext cx="938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19">
            <a:extLst>
              <a:ext uri="{FF2B5EF4-FFF2-40B4-BE49-F238E27FC236}">
                <a16:creationId xmlns:a16="http://schemas.microsoft.com/office/drawing/2014/main" id="{5AB2FECD-CDAD-5D6B-4035-AFEF49A0BF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0188" y="972701"/>
            <a:ext cx="53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20">
            <a:extLst>
              <a:ext uri="{FF2B5EF4-FFF2-40B4-BE49-F238E27FC236}">
                <a16:creationId xmlns:a16="http://schemas.microsoft.com/office/drawing/2014/main" id="{460B5035-6D3A-721B-71F3-B944452134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100" y="973932"/>
            <a:ext cx="1038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21" descr="Immagine che contiene emblema, simbolo, logo, cerchio&#10;&#10;Descrizione generata automaticamente">
            <a:extLst>
              <a:ext uri="{FF2B5EF4-FFF2-40B4-BE49-F238E27FC236}">
                <a16:creationId xmlns:a16="http://schemas.microsoft.com/office/drawing/2014/main" id="{8479BB2A-5021-8B19-1E0E-2119D84E08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1213" y="981075"/>
            <a:ext cx="536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 descr="Immagine che contiene testo, Elementi grafici, schermata, linea&#10;&#10;Descrizione generata automaticamente">
            <a:extLst>
              <a:ext uri="{FF2B5EF4-FFF2-40B4-BE49-F238E27FC236}">
                <a16:creationId xmlns:a16="http://schemas.microsoft.com/office/drawing/2014/main" id="{257A5114-FB47-3CAF-EE13-10DDBFFD57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11" y="973932"/>
            <a:ext cx="10477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14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olo 1"/>
          <p:cNvSpPr txBox="1"/>
          <p:nvPr/>
        </p:nvSpPr>
        <p:spPr>
          <a:xfrm>
            <a:off x="646200" y="2124720"/>
            <a:ext cx="10899360" cy="1080720"/>
          </a:xfrm>
          <a:prstGeom prst="rect">
            <a:avLst/>
          </a:prstGeom>
          <a:noFill/>
          <a:ln w="0">
            <a:noFill/>
          </a:ln>
        </p:spPr>
        <p:txBody>
          <a:bodyPr lIns="0" tIns="0" rIns="0" bIns="0" anchor="ctr">
            <a:noAutofit/>
          </a:bodyPr>
          <a:lstStyle/>
          <a:p>
            <a:pPr algn="ctr">
              <a:lnSpc>
                <a:spcPct val="93000"/>
              </a:lnSpc>
            </a:pPr>
            <a:r>
              <a:rPr lang="it-IT" sz="4720" b="0" strike="noStrike" spc="-1" dirty="0">
                <a:solidFill>
                  <a:srgbClr val="000000"/>
                </a:solidFill>
                <a:latin typeface="Times New Roman"/>
                <a:ea typeface="Arial Unicode MS"/>
              </a:rPr>
              <a:t>Mini-</a:t>
            </a:r>
            <a:r>
              <a:rPr lang="it-IT" sz="4720" b="0" strike="noStrike" spc="-1" dirty="0" err="1">
                <a:solidFill>
                  <a:srgbClr val="000000"/>
                </a:solidFill>
                <a:latin typeface="Times New Roman"/>
                <a:ea typeface="Arial Unicode MS"/>
              </a:rPr>
              <a:t>beam</a:t>
            </a:r>
            <a:r>
              <a:rPr lang="it-IT" sz="4720" b="0" strike="noStrike" spc="-1" dirty="0">
                <a:solidFill>
                  <a:srgbClr val="000000"/>
                </a:solidFill>
                <a:latin typeface="Times New Roman"/>
                <a:ea typeface="Arial Unicode MS"/>
              </a:rPr>
              <a:t> and CPFR: </a:t>
            </a:r>
            <a:br>
              <a:rPr dirty="0"/>
            </a:br>
            <a:r>
              <a:rPr lang="en-GB" sz="4800" b="0" strike="noStrike" spc="-1" dirty="0">
                <a:solidFill>
                  <a:srgbClr val="000000"/>
                </a:solidFill>
                <a:latin typeface="Times New Roman"/>
                <a:ea typeface="Arial Unicode MS"/>
              </a:rPr>
              <a:t>Objective</a:t>
            </a:r>
            <a:br>
              <a:rPr dirty="0"/>
            </a:br>
            <a:endParaRPr lang="it-IT" sz="4800" b="0" strike="noStrike" spc="-1" dirty="0">
              <a:solidFill>
                <a:srgbClr val="000000"/>
              </a:solidFill>
              <a:latin typeface="Arial"/>
            </a:endParaRPr>
          </a:p>
        </p:txBody>
      </p:sp>
      <p:sp>
        <p:nvSpPr>
          <p:cNvPr id="192" name="CasellaDiTesto 2"/>
          <p:cNvSpPr/>
          <p:nvPr/>
        </p:nvSpPr>
        <p:spPr>
          <a:xfrm>
            <a:off x="905040" y="2724480"/>
            <a:ext cx="10899360" cy="3690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it-IT"/>
          </a:p>
        </p:txBody>
      </p:sp>
      <p:sp>
        <p:nvSpPr>
          <p:cNvPr id="193" name="CasellaDiTesto 2"/>
          <p:cNvSpPr/>
          <p:nvPr/>
        </p:nvSpPr>
        <p:spPr>
          <a:xfrm>
            <a:off x="1595340" y="3093480"/>
            <a:ext cx="9001080" cy="369186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000000"/>
              </a:buClr>
              <a:buFont typeface="Arial"/>
              <a:buChar char="•"/>
            </a:pPr>
            <a:r>
              <a:rPr lang="en-US" sz="1800" b="0" strike="noStrike" spc="-1" dirty="0">
                <a:solidFill>
                  <a:srgbClr val="000000"/>
                </a:solidFill>
                <a:latin typeface="Times New Roman"/>
                <a:ea typeface="Arial Unicode MS"/>
              </a:rPr>
              <a:t>Establishing a </a:t>
            </a:r>
            <a:r>
              <a:rPr lang="en-US" sz="1800" b="1" strike="noStrike" spc="-1" dirty="0">
                <a:solidFill>
                  <a:srgbClr val="000000"/>
                </a:solidFill>
                <a:latin typeface="Times New Roman"/>
                <a:ea typeface="Arial Unicode MS"/>
              </a:rPr>
              <a:t>rigorous</a:t>
            </a:r>
            <a:r>
              <a:rPr lang="en-US" sz="1800" b="0" strike="noStrike" spc="-1" dirty="0">
                <a:solidFill>
                  <a:srgbClr val="000000"/>
                </a:solidFill>
                <a:latin typeface="Times New Roman"/>
                <a:ea typeface="Arial Unicode MS"/>
              </a:rPr>
              <a:t> </a:t>
            </a:r>
            <a:r>
              <a:rPr lang="en-US" sz="1800" strike="noStrike" spc="-1" dirty="0">
                <a:solidFill>
                  <a:srgbClr val="000000"/>
                </a:solidFill>
                <a:latin typeface="Times New Roman"/>
                <a:ea typeface="Arial Unicode MS"/>
              </a:rPr>
              <a:t>experimental</a:t>
            </a:r>
            <a:r>
              <a:rPr lang="en-US" sz="1800" b="0" strike="noStrike" spc="-1" dirty="0">
                <a:solidFill>
                  <a:srgbClr val="000000"/>
                </a:solidFill>
                <a:latin typeface="Times New Roman"/>
                <a:ea typeface="Arial Unicode MS"/>
              </a:rPr>
              <a:t> system for </a:t>
            </a:r>
            <a:r>
              <a:rPr lang="en-US" sz="1800" b="1" strike="noStrike" spc="-1" dirty="0">
                <a:solidFill>
                  <a:srgbClr val="000000"/>
                </a:solidFill>
                <a:latin typeface="Times New Roman"/>
                <a:ea typeface="Arial Unicode MS"/>
              </a:rPr>
              <a:t>in vitro </a:t>
            </a:r>
            <a:r>
              <a:rPr lang="en-US" sz="1800" b="0" strike="noStrike" spc="-1" dirty="0">
                <a:solidFill>
                  <a:srgbClr val="000000"/>
                </a:solidFill>
                <a:latin typeface="Times New Roman"/>
                <a:ea typeface="Arial Unicode MS"/>
              </a:rPr>
              <a:t>and </a:t>
            </a:r>
            <a:r>
              <a:rPr lang="en-US" sz="1800" b="1" strike="noStrike" spc="-1" dirty="0">
                <a:solidFill>
                  <a:srgbClr val="000000"/>
                </a:solidFill>
                <a:latin typeface="Times New Roman"/>
                <a:ea typeface="Arial Unicode MS"/>
              </a:rPr>
              <a:t>in vivo </a:t>
            </a:r>
            <a:r>
              <a:rPr lang="en-US" sz="1800" b="0" strike="noStrike" spc="-1" dirty="0">
                <a:solidFill>
                  <a:srgbClr val="000000"/>
                </a:solidFill>
                <a:latin typeface="Times New Roman"/>
                <a:ea typeface="Arial Unicode MS"/>
              </a:rPr>
              <a:t>experiments with the flexibility to irradiate with </a:t>
            </a:r>
            <a:r>
              <a:rPr lang="en-US" sz="1800" b="1" strike="noStrike" spc="-1" dirty="0">
                <a:solidFill>
                  <a:srgbClr val="000000"/>
                </a:solidFill>
                <a:latin typeface="Times New Roman"/>
                <a:ea typeface="Arial Unicode MS"/>
              </a:rPr>
              <a:t>conventional</a:t>
            </a:r>
            <a:r>
              <a:rPr lang="en-US" sz="1800" b="0" strike="noStrike" spc="-1" dirty="0">
                <a:solidFill>
                  <a:srgbClr val="000000"/>
                </a:solidFill>
                <a:latin typeface="Times New Roman"/>
                <a:ea typeface="Arial Unicode MS"/>
              </a:rPr>
              <a:t> (CONV), </a:t>
            </a:r>
            <a:r>
              <a:rPr lang="en-US" sz="1800" b="1" strike="noStrike" spc="-1" dirty="0">
                <a:solidFill>
                  <a:srgbClr val="000000"/>
                </a:solidFill>
                <a:latin typeface="Times New Roman"/>
                <a:ea typeface="Arial Unicode MS"/>
              </a:rPr>
              <a:t>FLASH</a:t>
            </a:r>
            <a:r>
              <a:rPr lang="en-US" sz="1800" b="0" strike="noStrike" spc="-1" dirty="0">
                <a:solidFill>
                  <a:srgbClr val="000000"/>
                </a:solidFill>
                <a:latin typeface="Times New Roman"/>
                <a:ea typeface="Arial Unicode MS"/>
              </a:rPr>
              <a:t>, </a:t>
            </a:r>
            <a:r>
              <a:rPr lang="en-US" sz="1800" b="1" strike="noStrike" spc="-1" dirty="0">
                <a:solidFill>
                  <a:srgbClr val="000000"/>
                </a:solidFill>
                <a:latin typeface="Times New Roman"/>
                <a:ea typeface="Arial Unicode MS"/>
              </a:rPr>
              <a:t>MB-CONV</a:t>
            </a:r>
            <a:r>
              <a:rPr lang="en-US" sz="1800" strike="noStrike" spc="-1" dirty="0">
                <a:solidFill>
                  <a:srgbClr val="000000"/>
                </a:solidFill>
                <a:latin typeface="Times New Roman"/>
                <a:ea typeface="Arial Unicode MS"/>
              </a:rPr>
              <a:t>, </a:t>
            </a:r>
            <a:r>
              <a:rPr lang="en-US" sz="1800" b="0" strike="noStrike" spc="-1" dirty="0">
                <a:solidFill>
                  <a:srgbClr val="000000"/>
                </a:solidFill>
                <a:latin typeface="Times New Roman"/>
                <a:ea typeface="Arial Unicode MS"/>
              </a:rPr>
              <a:t>and </a:t>
            </a:r>
            <a:r>
              <a:rPr lang="en-US" sz="1800" b="1" strike="noStrike" spc="-1" dirty="0">
                <a:solidFill>
                  <a:srgbClr val="000000"/>
                </a:solidFill>
                <a:latin typeface="Times New Roman"/>
                <a:ea typeface="Arial Unicode MS"/>
              </a:rPr>
              <a:t>MB-FLASH</a:t>
            </a:r>
            <a:r>
              <a:rPr lang="en-US" sz="1800" b="0" strike="noStrike" spc="-1" dirty="0">
                <a:solidFill>
                  <a:srgbClr val="000000"/>
                </a:solidFill>
                <a:latin typeface="Times New Roman"/>
                <a:ea typeface="Arial Unicode MS"/>
              </a:rPr>
              <a:t> techniques is crucial for acquiring quantitative radiobiological data to provide insights into:</a:t>
            </a:r>
          </a:p>
          <a:p>
            <a:pPr marL="285840" indent="-285480">
              <a:lnSpc>
                <a:spcPct val="100000"/>
              </a:lnSpc>
              <a:buClr>
                <a:srgbClr val="000000"/>
              </a:buClr>
              <a:buFont typeface="Arial"/>
              <a:buChar char="•"/>
            </a:pPr>
            <a:endParaRPr lang="en-US" sz="1800" b="0" strike="noStrike" spc="-1" dirty="0">
              <a:solidFill>
                <a:srgbClr val="000000"/>
              </a:solidFill>
              <a:latin typeface="Times New Roman"/>
              <a:ea typeface="Arial Unicode MS"/>
            </a:endParaRPr>
          </a:p>
          <a:p>
            <a:pPr marL="800460" lvl="1" indent="-342900">
              <a:buClr>
                <a:srgbClr val="000000"/>
              </a:buClr>
              <a:buFont typeface="+mj-lt"/>
              <a:buAutoNum type="arabicPeriod"/>
            </a:pPr>
            <a:r>
              <a:rPr lang="en-US" b="0" strike="noStrike" spc="-1" dirty="0">
                <a:solidFill>
                  <a:srgbClr val="000000"/>
                </a:solidFill>
                <a:latin typeface="Times New Roman"/>
                <a:ea typeface="Arial Unicode MS"/>
              </a:rPr>
              <a:t>The beam parameters that influence both effects.</a:t>
            </a:r>
          </a:p>
          <a:p>
            <a:pPr marL="800460" lvl="1" indent="-342900">
              <a:buClr>
                <a:srgbClr val="000000"/>
              </a:buClr>
              <a:buFont typeface="+mj-lt"/>
              <a:buAutoNum type="arabicPeriod"/>
            </a:pPr>
            <a:r>
              <a:rPr lang="en-US" b="0" strike="noStrike" spc="-1" dirty="0">
                <a:solidFill>
                  <a:srgbClr val="000000"/>
                </a:solidFill>
                <a:latin typeface="Times New Roman"/>
                <a:ea typeface="Arial Unicode MS"/>
              </a:rPr>
              <a:t>The quantitative dependence of the magnitude of the effect on these parameters.</a:t>
            </a:r>
          </a:p>
          <a:p>
            <a:pPr marL="800460" lvl="1" indent="-342900">
              <a:buClr>
                <a:srgbClr val="000000"/>
              </a:buClr>
              <a:buFont typeface="+mj-lt"/>
              <a:buAutoNum type="arabicPeriod"/>
            </a:pPr>
            <a:r>
              <a:rPr lang="en-US" b="0" strike="noStrike" spc="-1" dirty="0">
                <a:solidFill>
                  <a:srgbClr val="000000"/>
                </a:solidFill>
                <a:latin typeface="Times New Roman"/>
                <a:ea typeface="Arial Unicode MS"/>
              </a:rPr>
              <a:t>Any synergistic effects between the techniques.</a:t>
            </a:r>
          </a:p>
          <a:p>
            <a:pPr marL="800460" lvl="1" indent="-342900">
              <a:buClr>
                <a:srgbClr val="000000"/>
              </a:buClr>
              <a:buFont typeface="+mj-lt"/>
              <a:buAutoNum type="arabicPeriod"/>
            </a:pPr>
            <a:r>
              <a:rPr lang="en-US" b="0" strike="noStrike" spc="-1" dirty="0">
                <a:solidFill>
                  <a:srgbClr val="000000"/>
                </a:solidFill>
                <a:latin typeface="Times New Roman"/>
                <a:ea typeface="Arial Unicode MS"/>
              </a:rPr>
              <a:t>Understanding the radiobiological mechanisms underlying both effects.</a:t>
            </a:r>
          </a:p>
          <a:p>
            <a:pPr marL="285840" indent="-285480">
              <a:lnSpc>
                <a:spcPct val="100000"/>
              </a:lnSpc>
              <a:buClr>
                <a:srgbClr val="000000"/>
              </a:buClr>
              <a:buFont typeface="Arial"/>
              <a:buChar char="•"/>
            </a:pPr>
            <a:endParaRPr lang="en-US" sz="1800" b="0" strike="noStrike" spc="-1" dirty="0">
              <a:solidFill>
                <a:srgbClr val="000000"/>
              </a:solidFill>
              <a:latin typeface="Times New Roman"/>
              <a:ea typeface="Arial Unicode MS"/>
            </a:endParaRPr>
          </a:p>
          <a:p>
            <a:pPr marL="285840" indent="-285480">
              <a:lnSpc>
                <a:spcPct val="100000"/>
              </a:lnSpc>
              <a:buClr>
                <a:srgbClr val="000000"/>
              </a:buClr>
              <a:buFont typeface="Arial"/>
              <a:buChar char="•"/>
            </a:pPr>
            <a:r>
              <a:rPr lang="en-US" sz="1800" b="0" strike="noStrike" spc="-1" dirty="0">
                <a:solidFill>
                  <a:srgbClr val="000000"/>
                </a:solidFill>
                <a:latin typeface="Times New Roman"/>
                <a:ea typeface="Arial Unicode MS"/>
              </a:rPr>
              <a:t>Obtaining an electron beam with </a:t>
            </a:r>
            <a:r>
              <a:rPr lang="en-US" sz="1800" b="1" strike="noStrike" spc="-1" dirty="0">
                <a:solidFill>
                  <a:srgbClr val="000000"/>
                </a:solidFill>
                <a:latin typeface="Times New Roman"/>
                <a:ea typeface="Arial Unicode MS"/>
              </a:rPr>
              <a:t>MB-FLASH</a:t>
            </a:r>
            <a:r>
              <a:rPr lang="en-US" sz="1800" b="0" strike="noStrike" spc="-1" dirty="0">
                <a:solidFill>
                  <a:srgbClr val="000000"/>
                </a:solidFill>
                <a:latin typeface="Times New Roman"/>
                <a:ea typeface="Arial Unicode MS"/>
              </a:rPr>
              <a:t> characteristics is </a:t>
            </a:r>
            <a:r>
              <a:rPr lang="en-US" sz="1800" b="1" strike="noStrike" spc="-1" dirty="0">
                <a:solidFill>
                  <a:srgbClr val="000000"/>
                </a:solidFill>
                <a:latin typeface="Times New Roman"/>
                <a:ea typeface="Arial Unicode MS"/>
              </a:rPr>
              <a:t>essential</a:t>
            </a:r>
            <a:r>
              <a:rPr lang="en-US" sz="1800" b="0" strike="noStrike" spc="-1" dirty="0">
                <a:solidFill>
                  <a:srgbClr val="000000"/>
                </a:solidFill>
                <a:latin typeface="Times New Roman"/>
                <a:ea typeface="Arial Unicode MS"/>
              </a:rPr>
              <a:t> for studying the potential </a:t>
            </a:r>
            <a:r>
              <a:rPr lang="en-US" sz="1800" b="1" strike="noStrike" spc="-1" dirty="0">
                <a:solidFill>
                  <a:srgbClr val="000000"/>
                </a:solidFill>
                <a:latin typeface="Times New Roman"/>
                <a:ea typeface="Arial Unicode MS"/>
              </a:rPr>
              <a:t>optimization</a:t>
            </a:r>
            <a:r>
              <a:rPr lang="en-US" sz="1800" b="0" strike="noStrike" spc="-1" dirty="0">
                <a:solidFill>
                  <a:srgbClr val="000000"/>
                </a:solidFill>
                <a:latin typeface="Times New Roman"/>
                <a:ea typeface="Arial Unicode MS"/>
              </a:rPr>
              <a:t> of the </a:t>
            </a:r>
            <a:r>
              <a:rPr lang="en-US" sz="1800" b="1" strike="noStrike" spc="-1" dirty="0">
                <a:solidFill>
                  <a:srgbClr val="000000"/>
                </a:solidFill>
                <a:latin typeface="Times New Roman"/>
                <a:ea typeface="Arial Unicode MS"/>
              </a:rPr>
              <a:t>combined</a:t>
            </a:r>
            <a:r>
              <a:rPr lang="en-US" sz="1800" b="0" strike="noStrike" spc="-1" dirty="0">
                <a:solidFill>
                  <a:srgbClr val="000000"/>
                </a:solidFill>
                <a:latin typeface="Times New Roman"/>
                <a:ea typeface="Arial Unicode MS"/>
              </a:rPr>
              <a:t> </a:t>
            </a:r>
            <a:r>
              <a:rPr lang="en-US" sz="1800" b="1" strike="noStrike" spc="-1" dirty="0">
                <a:solidFill>
                  <a:srgbClr val="000000"/>
                </a:solidFill>
                <a:latin typeface="Times New Roman"/>
                <a:ea typeface="Arial Unicode MS"/>
              </a:rPr>
              <a:t>effect</a:t>
            </a:r>
            <a:r>
              <a:rPr lang="en-US" sz="1800" b="0" strike="noStrike" spc="-1" dirty="0">
                <a:solidFill>
                  <a:srgbClr val="000000"/>
                </a:solidFill>
                <a:latin typeface="Times New Roman"/>
                <a:ea typeface="Arial Unicode MS"/>
              </a:rPr>
              <a:t> in a </a:t>
            </a:r>
            <a:r>
              <a:rPr lang="en-US" sz="1800" b="1" strike="noStrike" spc="-1" dirty="0">
                <a:solidFill>
                  <a:srgbClr val="000000"/>
                </a:solidFill>
                <a:latin typeface="Times New Roman"/>
                <a:ea typeface="Arial Unicode MS"/>
              </a:rPr>
              <a:t>clinical</a:t>
            </a:r>
            <a:r>
              <a:rPr lang="en-US" sz="1800" b="0" strike="noStrike" spc="-1" dirty="0">
                <a:solidFill>
                  <a:srgbClr val="000000"/>
                </a:solidFill>
                <a:latin typeface="Times New Roman"/>
                <a:ea typeface="Arial Unicode MS"/>
              </a:rPr>
              <a:t> context. This approach will allow researchers to investigate how these unique irradiation techniques interact and potentially </a:t>
            </a:r>
            <a:r>
              <a:rPr lang="en-US" sz="1800" b="1" strike="noStrike" spc="-1" dirty="0">
                <a:solidFill>
                  <a:srgbClr val="000000"/>
                </a:solidFill>
                <a:latin typeface="Times New Roman"/>
                <a:ea typeface="Arial Unicode MS"/>
              </a:rPr>
              <a:t>enhance</a:t>
            </a:r>
            <a:r>
              <a:rPr lang="en-US" sz="1800" b="0" strike="noStrike" spc="-1" dirty="0">
                <a:solidFill>
                  <a:srgbClr val="000000"/>
                </a:solidFill>
                <a:latin typeface="Times New Roman"/>
                <a:ea typeface="Arial Unicode MS"/>
              </a:rPr>
              <a:t> their </a:t>
            </a:r>
            <a:r>
              <a:rPr lang="en-US" sz="1800" b="1" strike="noStrike" spc="-1" dirty="0">
                <a:solidFill>
                  <a:srgbClr val="000000"/>
                </a:solidFill>
                <a:latin typeface="Times New Roman"/>
                <a:ea typeface="Arial Unicode MS"/>
              </a:rPr>
              <a:t>effectiveness</a:t>
            </a:r>
            <a:r>
              <a:rPr lang="en-US" sz="1800" b="0" strike="noStrike" spc="-1" dirty="0">
                <a:solidFill>
                  <a:srgbClr val="000000"/>
                </a:solidFill>
                <a:latin typeface="Times New Roman"/>
                <a:ea typeface="Arial Unicode MS"/>
              </a:rPr>
              <a:t> in the treatment of various conditions, such as </a:t>
            </a:r>
            <a:r>
              <a:rPr lang="en-US" sz="1800" b="1" strike="noStrike" spc="-1" dirty="0">
                <a:solidFill>
                  <a:srgbClr val="000000"/>
                </a:solidFill>
                <a:latin typeface="Times New Roman"/>
                <a:ea typeface="Arial Unicode MS"/>
              </a:rPr>
              <a:t>cancer</a:t>
            </a:r>
            <a:r>
              <a:rPr lang="en-US" sz="1800" b="0" strike="noStrike" spc="-1" dirty="0">
                <a:solidFill>
                  <a:srgbClr val="000000"/>
                </a:solidFill>
                <a:latin typeface="Times New Roman"/>
                <a:ea typeface="Arial Unicode MS"/>
              </a:rPr>
              <a:t>.</a:t>
            </a:r>
            <a:endParaRPr lang="it-IT" sz="1800" b="0" strike="noStrike" spc="-1" dirty="0">
              <a:latin typeface="Arial"/>
            </a:endParaRPr>
          </a:p>
        </p:txBody>
      </p:sp>
      <p:pic>
        <p:nvPicPr>
          <p:cNvPr id="194" name="Immagine 9"/>
          <p:cNvPicPr/>
          <p:nvPr/>
        </p:nvPicPr>
        <p:blipFill>
          <a:blip r:embed="rId2"/>
          <a:stretch/>
        </p:blipFill>
        <p:spPr>
          <a:xfrm>
            <a:off x="2087280" y="1018440"/>
            <a:ext cx="939600" cy="533160"/>
          </a:xfrm>
          <a:prstGeom prst="rect">
            <a:avLst/>
          </a:prstGeom>
          <a:ln w="0">
            <a:noFill/>
          </a:ln>
        </p:spPr>
      </p:pic>
      <p:pic>
        <p:nvPicPr>
          <p:cNvPr id="195" name="Picture 15"/>
          <p:cNvPicPr/>
          <p:nvPr/>
        </p:nvPicPr>
        <p:blipFill>
          <a:blip r:embed="rId3"/>
          <a:srcRect l="26042" t="59016" r="58008" b="22769"/>
          <a:stretch/>
        </p:blipFill>
        <p:spPr>
          <a:xfrm>
            <a:off x="3178080" y="1018440"/>
            <a:ext cx="899640" cy="577440"/>
          </a:xfrm>
          <a:prstGeom prst="rect">
            <a:avLst/>
          </a:prstGeom>
          <a:ln w="0">
            <a:noFill/>
          </a:ln>
        </p:spPr>
      </p:pic>
      <p:pic>
        <p:nvPicPr>
          <p:cNvPr id="196" name="Immagine 18"/>
          <p:cNvPicPr/>
          <p:nvPr/>
        </p:nvPicPr>
        <p:blipFill>
          <a:blip r:embed="rId4"/>
          <a:stretch/>
        </p:blipFill>
        <p:spPr>
          <a:xfrm>
            <a:off x="1127160" y="1073880"/>
            <a:ext cx="937800" cy="577440"/>
          </a:xfrm>
          <a:prstGeom prst="rect">
            <a:avLst/>
          </a:prstGeom>
          <a:ln w="0">
            <a:noFill/>
          </a:ln>
        </p:spPr>
      </p:pic>
      <p:pic>
        <p:nvPicPr>
          <p:cNvPr id="197" name="Immagine 19"/>
          <p:cNvPicPr/>
          <p:nvPr/>
        </p:nvPicPr>
        <p:blipFill>
          <a:blip r:embed="rId5"/>
          <a:stretch/>
        </p:blipFill>
        <p:spPr>
          <a:xfrm>
            <a:off x="5310360" y="972720"/>
            <a:ext cx="537840" cy="507600"/>
          </a:xfrm>
          <a:prstGeom prst="rect">
            <a:avLst/>
          </a:prstGeom>
          <a:ln w="0">
            <a:noFill/>
          </a:ln>
        </p:spPr>
      </p:pic>
      <p:pic>
        <p:nvPicPr>
          <p:cNvPr id="198" name="Immagine 20"/>
          <p:cNvPicPr/>
          <p:nvPr/>
        </p:nvPicPr>
        <p:blipFill>
          <a:blip r:embed="rId6"/>
          <a:stretch/>
        </p:blipFill>
        <p:spPr>
          <a:xfrm>
            <a:off x="4229280" y="973800"/>
            <a:ext cx="1037880" cy="644040"/>
          </a:xfrm>
          <a:prstGeom prst="rect">
            <a:avLst/>
          </a:prstGeom>
          <a:ln w="0">
            <a:noFill/>
          </a:ln>
        </p:spPr>
      </p:pic>
      <p:pic>
        <p:nvPicPr>
          <p:cNvPr id="199" name="Immagine 21" descr="Immagine che contiene emblema, simbolo, logo, cerchio&#10;&#10;Descrizione generata automaticamente"/>
          <p:cNvPicPr/>
          <p:nvPr/>
        </p:nvPicPr>
        <p:blipFill>
          <a:blip r:embed="rId7"/>
          <a:stretch/>
        </p:blipFill>
        <p:spPr>
          <a:xfrm>
            <a:off x="5891040" y="981000"/>
            <a:ext cx="536040" cy="630000"/>
          </a:xfrm>
          <a:prstGeom prst="rect">
            <a:avLst/>
          </a:prstGeom>
          <a:ln w="0">
            <a:noFill/>
          </a:ln>
        </p:spPr>
      </p:pic>
      <p:pic>
        <p:nvPicPr>
          <p:cNvPr id="200" name="Immagine 1" descr="Immagine che contiene testo, Elementi grafici, schermata, linea&#10;&#10;Descrizione generata automaticamente"/>
          <p:cNvPicPr/>
          <p:nvPr/>
        </p:nvPicPr>
        <p:blipFill>
          <a:blip r:embed="rId8"/>
          <a:stretch/>
        </p:blipFill>
        <p:spPr>
          <a:xfrm>
            <a:off x="12960" y="973800"/>
            <a:ext cx="1047240" cy="969480"/>
          </a:xfrm>
          <a:prstGeom prst="rect">
            <a:avLst/>
          </a:prstGeom>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F22E31-17A2-2522-FBD7-A8A0705D8303}"/>
              </a:ext>
            </a:extLst>
          </p:cNvPr>
          <p:cNvSpPr>
            <a:spLocks noGrp="1"/>
          </p:cNvSpPr>
          <p:nvPr>
            <p:ph type="title"/>
          </p:nvPr>
        </p:nvSpPr>
        <p:spPr>
          <a:xfrm>
            <a:off x="646080" y="2010316"/>
            <a:ext cx="10899839" cy="1080923"/>
          </a:xfrm>
        </p:spPr>
        <p:txBody>
          <a:bodyPr/>
          <a:lstStyle/>
          <a:p>
            <a:r>
              <a:rPr lang="en-US" dirty="0">
                <a:latin typeface="Times New Roman" panose="02020603050405020304" pitchFamily="18" charset="0"/>
                <a:cs typeface="Times New Roman" panose="02020603050405020304" pitchFamily="18" charset="0"/>
              </a:rPr>
              <a:t>Mini-beam and CPFR: </a:t>
            </a:r>
            <a:r>
              <a:rPr lang="en-US" dirty="0" err="1">
                <a:latin typeface="Times New Roman" panose="02020603050405020304" pitchFamily="18" charset="0"/>
                <a:cs typeface="Times New Roman" panose="02020603050405020304" pitchFamily="18" charset="0"/>
              </a:rPr>
              <a:t>ElectronFLASH</a:t>
            </a:r>
            <a:r>
              <a:rPr lang="en-US" dirty="0">
                <a:latin typeface="Times New Roman" panose="02020603050405020304" pitchFamily="18" charset="0"/>
                <a:cs typeface="Times New Roman" panose="02020603050405020304" pitchFamily="18" charset="0"/>
              </a:rPr>
              <a:t> and Templates</a:t>
            </a:r>
            <a:endParaRPr lang="it-IT" dirty="0"/>
          </a:p>
        </p:txBody>
      </p:sp>
      <p:sp>
        <p:nvSpPr>
          <p:cNvPr id="4" name="CasellaDiTesto 2">
            <a:extLst>
              <a:ext uri="{FF2B5EF4-FFF2-40B4-BE49-F238E27FC236}">
                <a16:creationId xmlns:a16="http://schemas.microsoft.com/office/drawing/2014/main" id="{36B759CA-50F6-0D33-6DC3-FFE1017D8525}"/>
              </a:ext>
            </a:extLst>
          </p:cNvPr>
          <p:cNvSpPr txBox="1">
            <a:spLocks noChangeArrowheads="1"/>
          </p:cNvSpPr>
          <p:nvPr/>
        </p:nvSpPr>
        <p:spPr bwMode="auto">
          <a:xfrm>
            <a:off x="388400" y="3344467"/>
            <a:ext cx="514916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bg1"/>
                </a:solidFill>
                <a:latin typeface="Arial" panose="020B0604020202020204" pitchFamily="34" charset="0"/>
                <a:cs typeface="Arial Unicode MS" panose="020B0604020202020204" charset="0"/>
              </a:defRPr>
            </a:lvl1pPr>
            <a:lvl2pPr>
              <a:defRPr>
                <a:solidFill>
                  <a:schemeClr val="bg1"/>
                </a:solidFill>
                <a:latin typeface="Arial" panose="020B0604020202020204" pitchFamily="34" charset="0"/>
                <a:cs typeface="Arial Unicode MS" panose="020B0604020202020204" charset="0"/>
              </a:defRPr>
            </a:lvl2pPr>
            <a:lvl3pPr>
              <a:defRPr>
                <a:solidFill>
                  <a:schemeClr val="bg1"/>
                </a:solidFill>
                <a:latin typeface="Arial" panose="020B0604020202020204" pitchFamily="34" charset="0"/>
                <a:cs typeface="Arial Unicode MS" panose="020B0604020202020204" charset="0"/>
              </a:defRPr>
            </a:lvl3pPr>
            <a:lvl4pPr>
              <a:defRPr>
                <a:solidFill>
                  <a:schemeClr val="bg1"/>
                </a:solidFill>
                <a:latin typeface="Arial" panose="020B0604020202020204" pitchFamily="34" charset="0"/>
                <a:cs typeface="Arial Unicode MS" panose="020B0604020202020204" charset="0"/>
              </a:defRPr>
            </a:lvl4pPr>
            <a:lvl5pPr>
              <a:defRPr>
                <a:solidFill>
                  <a:schemeClr val="bg1"/>
                </a:solidFill>
                <a:latin typeface="Arial" panose="020B0604020202020204" pitchFamily="34" charset="0"/>
                <a:cs typeface="Arial Unicode MS" panose="020B060402020202020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cs typeface="Arial Unicode MS" panose="020B060402020202020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cs typeface="Arial Unicode MS" panose="020B060402020202020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cs typeface="Arial Unicode MS" panose="020B060402020202020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cs typeface="Arial Unicode MS" panose="020B0604020202020204" charset="0"/>
              </a:defRPr>
            </a:lvl9pPr>
          </a:lstStyle>
          <a:p>
            <a:pPr>
              <a:buFont typeface="Arial" panose="020B0604020202020204" pitchFamily="34" charset="0"/>
              <a:buChar char="•"/>
            </a:pPr>
            <a:r>
              <a:rPr lang="it-IT" altLang="it-IT" sz="1600" b="1" dirty="0" err="1">
                <a:solidFill>
                  <a:schemeClr val="tx1"/>
                </a:solidFill>
                <a:latin typeface="Times New Roman" panose="02020603050405020304" pitchFamily="18" charset="0"/>
                <a:cs typeface="Times New Roman" panose="02020603050405020304" pitchFamily="18" charset="0"/>
              </a:rPr>
              <a:t>Linac</a:t>
            </a:r>
            <a:r>
              <a:rPr lang="it-IT" altLang="it-IT" sz="1600" dirty="0">
                <a:solidFill>
                  <a:schemeClr val="tx1"/>
                </a:solidFill>
                <a:latin typeface="Times New Roman" panose="02020603050405020304" pitchFamily="18" charset="0"/>
                <a:cs typeface="Times New Roman" panose="02020603050405020304" pitchFamily="18" charset="0"/>
              </a:rPr>
              <a:t> with </a:t>
            </a:r>
            <a:r>
              <a:rPr lang="it-IT" altLang="it-IT" sz="1600" b="1" dirty="0">
                <a:solidFill>
                  <a:schemeClr val="tx1"/>
                </a:solidFill>
                <a:latin typeface="Times New Roman" panose="02020603050405020304" pitchFamily="18" charset="0"/>
                <a:cs typeface="Times New Roman" panose="02020603050405020304" pitchFamily="18" charset="0"/>
              </a:rPr>
              <a:t>FLASH</a:t>
            </a:r>
            <a:r>
              <a:rPr lang="it-IT" altLang="it-IT" sz="1600" dirty="0">
                <a:solidFill>
                  <a:schemeClr val="tx1"/>
                </a:solidFill>
                <a:latin typeface="Times New Roman" panose="02020603050405020304" pitchFamily="18" charset="0"/>
                <a:cs typeface="Times New Roman" panose="02020603050405020304" pitchFamily="18" charset="0"/>
              </a:rPr>
              <a:t> capability: </a:t>
            </a:r>
            <a:r>
              <a:rPr lang="it-IT" altLang="it-IT" sz="1600" b="1" dirty="0" err="1">
                <a:solidFill>
                  <a:schemeClr val="tx1"/>
                </a:solidFill>
                <a:latin typeface="Times New Roman" panose="02020603050405020304" pitchFamily="18" charset="0"/>
                <a:cs typeface="Times New Roman" panose="02020603050405020304" pitchFamily="18" charset="0"/>
              </a:rPr>
              <a:t>ElectronFLASH</a:t>
            </a:r>
            <a:r>
              <a:rPr lang="it-IT" altLang="it-IT" sz="1600" dirty="0">
                <a:solidFill>
                  <a:schemeClr val="tx1"/>
                </a:solidFill>
                <a:latin typeface="Times New Roman" panose="02020603050405020304" pitchFamily="18" charset="0"/>
                <a:cs typeface="Times New Roman" panose="02020603050405020304" pitchFamily="18" charset="0"/>
              </a:rPr>
              <a:t> (Sordina IORT Technologies, S.I.T)</a:t>
            </a:r>
          </a:p>
          <a:p>
            <a:pPr>
              <a:buFont typeface="Arial" panose="020B0604020202020204" pitchFamily="34" charset="0"/>
              <a:buChar char="•"/>
            </a:pPr>
            <a:endParaRPr lang="it-IT" altLang="it-IT" sz="16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it-IT" altLang="it-IT" sz="1600" dirty="0">
                <a:solidFill>
                  <a:schemeClr val="tx1"/>
                </a:solidFill>
                <a:latin typeface="Times New Roman" panose="02020603050405020304" pitchFamily="18" charset="0"/>
                <a:cs typeface="Times New Roman" panose="02020603050405020304" pitchFamily="18" charset="0"/>
              </a:rPr>
              <a:t>7 and 9 MeV, Dose rate &gt; 5000 </a:t>
            </a:r>
            <a:r>
              <a:rPr lang="it-IT" altLang="it-IT" sz="1600" dirty="0" err="1">
                <a:solidFill>
                  <a:schemeClr val="tx1"/>
                </a:solidFill>
                <a:latin typeface="Times New Roman" panose="02020603050405020304" pitchFamily="18" charset="0"/>
                <a:cs typeface="Times New Roman" panose="02020603050405020304" pitchFamily="18" charset="0"/>
              </a:rPr>
              <a:t>Gy</a:t>
            </a:r>
            <a:r>
              <a:rPr lang="it-IT" altLang="it-IT" sz="1600" dirty="0">
                <a:solidFill>
                  <a:schemeClr val="tx1"/>
                </a:solidFill>
                <a:latin typeface="Times New Roman" panose="02020603050405020304" pitchFamily="18" charset="0"/>
                <a:cs typeface="Times New Roman" panose="02020603050405020304" pitchFamily="18" charset="0"/>
              </a:rPr>
              <a:t>/s, </a:t>
            </a:r>
            <a:r>
              <a:rPr lang="it-IT" altLang="it-IT" sz="1600" dirty="0" err="1">
                <a:solidFill>
                  <a:schemeClr val="tx1"/>
                </a:solidFill>
                <a:latin typeface="Times New Roman" panose="02020603050405020304" pitchFamily="18" charset="0"/>
                <a:cs typeface="Times New Roman" panose="02020603050405020304" pitchFamily="18" charset="0"/>
              </a:rPr>
              <a:t>triode</a:t>
            </a:r>
            <a:r>
              <a:rPr lang="it-IT" altLang="it-IT" sz="1600" dirty="0">
                <a:solidFill>
                  <a:schemeClr val="tx1"/>
                </a:solidFill>
                <a:latin typeface="Times New Roman" panose="02020603050405020304" pitchFamily="18" charset="0"/>
                <a:cs typeface="Times New Roman" panose="02020603050405020304" pitchFamily="18" charset="0"/>
              </a:rPr>
              <a:t> gun → </a:t>
            </a:r>
            <a:r>
              <a:rPr lang="it-IT" altLang="it-IT" sz="1600" b="1" dirty="0" err="1">
                <a:solidFill>
                  <a:schemeClr val="tx1"/>
                </a:solidFill>
                <a:latin typeface="Times New Roman" panose="02020603050405020304" pitchFamily="18" charset="0"/>
                <a:cs typeface="Times New Roman" panose="02020603050405020304" pitchFamily="18" charset="0"/>
              </a:rPr>
              <a:t>independent</a:t>
            </a:r>
            <a:r>
              <a:rPr lang="it-IT" altLang="it-IT" sz="1600" b="1" dirty="0">
                <a:solidFill>
                  <a:schemeClr val="tx1"/>
                </a:solidFill>
                <a:latin typeface="Times New Roman" panose="02020603050405020304" pitchFamily="18" charset="0"/>
                <a:cs typeface="Times New Roman" panose="02020603050405020304" pitchFamily="18" charset="0"/>
              </a:rPr>
              <a:t> study of </a:t>
            </a:r>
            <a:r>
              <a:rPr lang="it-IT" altLang="it-IT" sz="1600" b="1" dirty="0" err="1">
                <a:solidFill>
                  <a:schemeClr val="tx1"/>
                </a:solidFill>
                <a:latin typeface="Times New Roman" panose="02020603050405020304" pitchFamily="18" charset="0"/>
                <a:cs typeface="Times New Roman" panose="02020603050405020304" pitchFamily="18" charset="0"/>
              </a:rPr>
              <a:t>various</a:t>
            </a:r>
            <a:r>
              <a:rPr lang="it-IT" altLang="it-IT" sz="1600" b="1" dirty="0">
                <a:solidFill>
                  <a:schemeClr val="tx1"/>
                </a:solidFill>
                <a:latin typeface="Times New Roman" panose="02020603050405020304" pitchFamily="18" charset="0"/>
                <a:cs typeface="Times New Roman" panose="02020603050405020304" pitchFamily="18" charset="0"/>
              </a:rPr>
              <a:t> FLASH </a:t>
            </a:r>
            <a:r>
              <a:rPr lang="it-IT" altLang="it-IT" sz="1600" b="1" dirty="0" err="1">
                <a:solidFill>
                  <a:schemeClr val="tx1"/>
                </a:solidFill>
                <a:latin typeface="Times New Roman" panose="02020603050405020304" pitchFamily="18" charset="0"/>
                <a:cs typeface="Times New Roman" panose="02020603050405020304" pitchFamily="18" charset="0"/>
              </a:rPr>
              <a:t>parameters</a:t>
            </a:r>
            <a:endParaRPr lang="it-IT" altLang="it-IT" sz="1600" b="1"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it-IT" altLang="it-IT" sz="16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it-IT" altLang="it-IT" sz="1600" dirty="0">
                <a:solidFill>
                  <a:schemeClr val="tx1"/>
                </a:solidFill>
                <a:latin typeface="Times New Roman" panose="02020603050405020304" pitchFamily="18" charset="0"/>
                <a:cs typeface="Times New Roman" panose="02020603050405020304" pitchFamily="18" charset="0"/>
              </a:rPr>
              <a:t>Mini-</a:t>
            </a:r>
            <a:r>
              <a:rPr lang="it-IT" altLang="it-IT" sz="1600" dirty="0" err="1">
                <a:solidFill>
                  <a:schemeClr val="tx1"/>
                </a:solidFill>
                <a:latin typeface="Times New Roman" panose="02020603050405020304" pitchFamily="18" charset="0"/>
                <a:cs typeface="Times New Roman" panose="02020603050405020304" pitchFamily="18" charset="0"/>
              </a:rPr>
              <a:t>beam</a:t>
            </a:r>
            <a:r>
              <a:rPr lang="it-IT" altLang="it-IT" sz="1600" dirty="0">
                <a:solidFill>
                  <a:schemeClr val="tx1"/>
                </a:solidFill>
                <a:latin typeface="Times New Roman" panose="02020603050405020304" pitchFamily="18" charset="0"/>
                <a:cs typeface="Times New Roman" panose="02020603050405020304" pitchFamily="18" charset="0"/>
              </a:rPr>
              <a:t> </a:t>
            </a:r>
            <a:r>
              <a:rPr lang="it-IT" altLang="it-IT" sz="1600" dirty="0" err="1">
                <a:solidFill>
                  <a:schemeClr val="tx1"/>
                </a:solidFill>
                <a:latin typeface="Times New Roman" panose="02020603050405020304" pitchFamily="18" charset="0"/>
                <a:cs typeface="Times New Roman" panose="02020603050405020304" pitchFamily="18" charset="0"/>
              </a:rPr>
              <a:t>beamlet</a:t>
            </a:r>
            <a:r>
              <a:rPr lang="it-IT" altLang="it-IT" sz="1600" dirty="0">
                <a:solidFill>
                  <a:schemeClr val="tx1"/>
                </a:solidFill>
                <a:latin typeface="Times New Roman" panose="02020603050405020304" pitchFamily="18" charset="0"/>
                <a:cs typeface="Times New Roman" panose="02020603050405020304" pitchFamily="18" charset="0"/>
              </a:rPr>
              <a:t> with </a:t>
            </a:r>
            <a:r>
              <a:rPr lang="it-IT" altLang="it-IT" sz="1600" dirty="0" err="1">
                <a:solidFill>
                  <a:schemeClr val="tx1"/>
                </a:solidFill>
                <a:latin typeface="Times New Roman" panose="02020603050405020304" pitchFamily="18" charset="0"/>
                <a:cs typeface="Times New Roman" panose="02020603050405020304" pitchFamily="18" charset="0"/>
              </a:rPr>
              <a:t>beam</a:t>
            </a:r>
            <a:r>
              <a:rPr lang="it-IT" altLang="it-IT" sz="1600" dirty="0">
                <a:solidFill>
                  <a:schemeClr val="tx1"/>
                </a:solidFill>
                <a:latin typeface="Times New Roman" panose="02020603050405020304" pitchFamily="18" charset="0"/>
                <a:cs typeface="Times New Roman" panose="02020603050405020304" pitchFamily="18" charset="0"/>
              </a:rPr>
              <a:t> </a:t>
            </a:r>
            <a:r>
              <a:rPr lang="it-IT" altLang="it-IT" sz="1600" dirty="0" err="1">
                <a:solidFill>
                  <a:schemeClr val="tx1"/>
                </a:solidFill>
                <a:latin typeface="Times New Roman" panose="02020603050405020304" pitchFamily="18" charset="0"/>
                <a:cs typeface="Times New Roman" panose="02020603050405020304" pitchFamily="18" charset="0"/>
              </a:rPr>
              <a:t>optics</a:t>
            </a:r>
            <a:r>
              <a:rPr lang="it-IT" altLang="it-IT" sz="1600" dirty="0">
                <a:solidFill>
                  <a:schemeClr val="tx1"/>
                </a:solidFill>
                <a:latin typeface="Times New Roman" panose="02020603050405020304" pitchFamily="18" charset="0"/>
                <a:cs typeface="Times New Roman" panose="02020603050405020304" pitchFamily="18" charset="0"/>
              </a:rPr>
              <a:t> </a:t>
            </a:r>
            <a:r>
              <a:rPr lang="it-IT" altLang="it-IT" sz="1600" dirty="0" err="1">
                <a:solidFill>
                  <a:schemeClr val="tx1"/>
                </a:solidFill>
                <a:latin typeface="Times New Roman" panose="02020603050405020304" pitchFamily="18" charset="0"/>
                <a:cs typeface="Times New Roman" panose="02020603050405020304" pitchFamily="18" charset="0"/>
              </a:rPr>
              <a:t>modifications</a:t>
            </a:r>
            <a:r>
              <a:rPr lang="it-IT" altLang="it-IT" sz="1600" dirty="0">
                <a:solidFill>
                  <a:schemeClr val="tx1"/>
                </a:solidFill>
                <a:latin typeface="Times New Roman" panose="02020603050405020304" pitchFamily="18" charset="0"/>
                <a:cs typeface="Times New Roman" panose="02020603050405020304" pitchFamily="18" charset="0"/>
              </a:rPr>
              <a:t> → </a:t>
            </a:r>
            <a:r>
              <a:rPr lang="it-IT" altLang="it-IT" sz="1600" b="1" dirty="0" err="1">
                <a:solidFill>
                  <a:schemeClr val="tx1"/>
                </a:solidFill>
                <a:latin typeface="Times New Roman" panose="02020603050405020304" pitchFamily="18" charset="0"/>
                <a:cs typeface="Times New Roman" panose="02020603050405020304" pitchFamily="18" charset="0"/>
              </a:rPr>
              <a:t>Tungsten</a:t>
            </a:r>
            <a:r>
              <a:rPr lang="it-IT" altLang="it-IT" sz="1600" b="1" dirty="0">
                <a:solidFill>
                  <a:schemeClr val="tx1"/>
                </a:solidFill>
                <a:latin typeface="Times New Roman" panose="02020603050405020304" pitchFamily="18" charset="0"/>
                <a:cs typeface="Times New Roman" panose="02020603050405020304" pitchFamily="18" charset="0"/>
              </a:rPr>
              <a:t> templates</a:t>
            </a:r>
          </a:p>
          <a:p>
            <a:pPr>
              <a:buFont typeface="Arial" panose="020B0604020202020204" pitchFamily="34" charset="0"/>
              <a:buChar char="•"/>
            </a:pPr>
            <a:endParaRPr lang="it-IT" altLang="it-IT" sz="16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it-IT" altLang="it-IT" sz="1600" b="1" dirty="0" err="1">
                <a:solidFill>
                  <a:schemeClr val="tx1"/>
                </a:solidFill>
                <a:latin typeface="Times New Roman" panose="02020603050405020304" pitchFamily="18" charset="0"/>
                <a:cs typeface="Times New Roman" panose="02020603050405020304" pitchFamily="18" charset="0"/>
              </a:rPr>
              <a:t>Dosimetric</a:t>
            </a:r>
            <a:r>
              <a:rPr lang="it-IT" altLang="it-IT" sz="1600" b="1" dirty="0">
                <a:solidFill>
                  <a:schemeClr val="tx1"/>
                </a:solidFill>
                <a:latin typeface="Times New Roman" panose="02020603050405020304" pitchFamily="18" charset="0"/>
                <a:cs typeface="Times New Roman" panose="02020603050405020304" pitchFamily="18" charset="0"/>
              </a:rPr>
              <a:t> </a:t>
            </a:r>
            <a:r>
              <a:rPr lang="it-IT" altLang="it-IT" sz="1600" b="1" dirty="0" err="1">
                <a:solidFill>
                  <a:schemeClr val="tx1"/>
                </a:solidFill>
                <a:latin typeface="Times New Roman" panose="02020603050405020304" pitchFamily="18" charset="0"/>
                <a:cs typeface="Times New Roman" panose="02020603050405020304" pitchFamily="18" charset="0"/>
              </a:rPr>
              <a:t>characterization</a:t>
            </a:r>
            <a:r>
              <a:rPr lang="it-IT" altLang="it-IT" sz="1600" dirty="0">
                <a:solidFill>
                  <a:schemeClr val="tx1"/>
                </a:solidFill>
                <a:latin typeface="Times New Roman" panose="02020603050405020304" pitchFamily="18" charset="0"/>
                <a:cs typeface="Times New Roman" panose="02020603050405020304" pitchFamily="18" charset="0"/>
              </a:rPr>
              <a:t>: </a:t>
            </a:r>
            <a:r>
              <a:rPr lang="it-IT" altLang="it-IT" sz="1600" u="sng" dirty="0">
                <a:solidFill>
                  <a:schemeClr val="tx1"/>
                </a:solidFill>
                <a:latin typeface="Times New Roman" panose="02020603050405020304" pitchFamily="18" charset="0"/>
                <a:cs typeface="Times New Roman" panose="02020603050405020304" pitchFamily="18" charset="0"/>
              </a:rPr>
              <a:t>FLASHDIAMOND, EBTXD, </a:t>
            </a:r>
            <a:r>
              <a:rPr lang="it-IT" altLang="it-IT" sz="1600" u="sng" dirty="0" err="1">
                <a:solidFill>
                  <a:schemeClr val="tx1"/>
                </a:solidFill>
                <a:latin typeface="Times New Roman" panose="02020603050405020304" pitchFamily="18" charset="0"/>
                <a:cs typeface="Times New Roman" panose="02020603050405020304" pitchFamily="18" charset="0"/>
              </a:rPr>
              <a:t>EGSnrc</a:t>
            </a:r>
            <a:r>
              <a:rPr lang="it-IT" altLang="it-IT" sz="1600" u="sng" dirty="0">
                <a:solidFill>
                  <a:schemeClr val="tx1"/>
                </a:solidFill>
                <a:latin typeface="Times New Roman" panose="02020603050405020304" pitchFamily="18" charset="0"/>
                <a:cs typeface="Times New Roman" panose="02020603050405020304" pitchFamily="18" charset="0"/>
              </a:rPr>
              <a:t>, GEANT4, FLUKA</a:t>
            </a:r>
          </a:p>
          <a:p>
            <a:pPr>
              <a:buFont typeface="Arial" panose="020B0604020202020204" pitchFamily="34" charset="0"/>
              <a:buChar char="•"/>
            </a:pPr>
            <a:endParaRPr lang="it-IT" altLang="it-IT" sz="16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it-IT" altLang="it-IT" sz="1600" b="1" dirty="0" err="1">
                <a:solidFill>
                  <a:schemeClr val="tx1"/>
                </a:solidFill>
                <a:latin typeface="Times New Roman" panose="02020603050405020304" pitchFamily="18" charset="0"/>
                <a:cs typeface="Times New Roman" panose="02020603050405020304" pitchFamily="18" charset="0"/>
              </a:rPr>
              <a:t>Submitted</a:t>
            </a:r>
            <a:r>
              <a:rPr lang="it-IT" altLang="it-IT" sz="1600" b="1" dirty="0">
                <a:solidFill>
                  <a:schemeClr val="tx1"/>
                </a:solidFill>
                <a:latin typeface="Times New Roman" panose="02020603050405020304" pitchFamily="18" charset="0"/>
                <a:cs typeface="Times New Roman" panose="02020603050405020304" pitchFamily="18" charset="0"/>
              </a:rPr>
              <a:t> to a Special </a:t>
            </a:r>
            <a:r>
              <a:rPr lang="it-IT" altLang="it-IT" sz="1600" b="1" dirty="0" err="1">
                <a:solidFill>
                  <a:schemeClr val="tx1"/>
                </a:solidFill>
                <a:latin typeface="Times New Roman" panose="02020603050405020304" pitchFamily="18" charset="0"/>
                <a:cs typeface="Times New Roman" panose="02020603050405020304" pitchFamily="18" charset="0"/>
              </a:rPr>
              <a:t>Issue</a:t>
            </a:r>
            <a:r>
              <a:rPr lang="it-IT" altLang="it-IT" sz="1600" b="1" dirty="0">
                <a:solidFill>
                  <a:schemeClr val="tx1"/>
                </a:solidFill>
                <a:latin typeface="Times New Roman" panose="02020603050405020304" pitchFamily="18" charset="0"/>
                <a:cs typeface="Times New Roman" panose="02020603050405020304" pitchFamily="18" charset="0"/>
              </a:rPr>
              <a:t> of </a:t>
            </a:r>
            <a:r>
              <a:rPr lang="it-IT" altLang="it-IT" sz="1600" b="1" dirty="0" err="1">
                <a:solidFill>
                  <a:schemeClr val="tx1"/>
                </a:solidFill>
                <a:latin typeface="Times New Roman" panose="02020603050405020304" pitchFamily="18" charset="0"/>
                <a:cs typeface="Times New Roman" panose="02020603050405020304" pitchFamily="18" charset="0"/>
              </a:rPr>
              <a:t>Frontiers</a:t>
            </a:r>
            <a:r>
              <a:rPr lang="it-IT" altLang="it-IT" sz="1600" b="1" dirty="0">
                <a:solidFill>
                  <a:schemeClr val="tx1"/>
                </a:solidFill>
                <a:latin typeface="Times New Roman" panose="02020603050405020304" pitchFamily="18" charset="0"/>
                <a:cs typeface="Times New Roman" panose="02020603050405020304" pitchFamily="18" charset="0"/>
              </a:rPr>
              <a:t>.</a:t>
            </a:r>
            <a:endParaRPr lang="it-IT" altLang="it-IT" sz="1600" b="1" u="sng" dirty="0">
              <a:solidFill>
                <a:schemeClr val="tx1"/>
              </a:solidFill>
              <a:latin typeface="Times New Roman" panose="02020603050405020304" pitchFamily="18" charset="0"/>
              <a:cs typeface="Times New Roman" panose="02020603050405020304" pitchFamily="18" charset="0"/>
            </a:endParaRPr>
          </a:p>
        </p:txBody>
      </p:sp>
      <p:pic>
        <p:nvPicPr>
          <p:cNvPr id="5" name="Immagine 4" descr="Immagine che contiene plastica, lavandino, strumento, interno&#10;&#10;Descrizione generata automaticamente">
            <a:extLst>
              <a:ext uri="{FF2B5EF4-FFF2-40B4-BE49-F238E27FC236}">
                <a16:creationId xmlns:a16="http://schemas.microsoft.com/office/drawing/2014/main" id="{8E7E4586-196B-2EF1-422C-F465A7B86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920" y="4915936"/>
            <a:ext cx="137318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6" descr="Immagine che contiene muro, interno, arte, design&#10;&#10;Descrizione generata automaticamente">
            <a:extLst>
              <a:ext uri="{FF2B5EF4-FFF2-40B4-BE49-F238E27FC236}">
                <a16:creationId xmlns:a16="http://schemas.microsoft.com/office/drawing/2014/main" id="{BF995427-7602-55A7-C726-3FF376267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21979" r="11098" b="13164"/>
          <a:stretch>
            <a:fillRect/>
          </a:stretch>
        </p:blipFill>
        <p:spPr bwMode="auto">
          <a:xfrm>
            <a:off x="10054517" y="5004265"/>
            <a:ext cx="1726439" cy="168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8" descr="Immagine che contiene muro, interno, Rettangolo, arte&#10;&#10;Descrizione generata automaticamente">
            <a:extLst>
              <a:ext uri="{FF2B5EF4-FFF2-40B4-BE49-F238E27FC236}">
                <a16:creationId xmlns:a16="http://schemas.microsoft.com/office/drawing/2014/main" id="{1AB12660-56AA-9DF9-49FF-DABA60C39C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2800" y="5084956"/>
            <a:ext cx="2221440" cy="160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0" descr="Immagine che contiene interno, forniture per ufficio, design&#10;&#10;Descrizione generata automaticamente">
            <a:extLst>
              <a:ext uri="{FF2B5EF4-FFF2-40B4-BE49-F238E27FC236}">
                <a16:creationId xmlns:a16="http://schemas.microsoft.com/office/drawing/2014/main" id="{8B45171D-990B-B6A6-6F28-F5F90E9E92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777" y="3200807"/>
            <a:ext cx="1852572" cy="138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2" descr="Immagine che contiene testo, macchina, muro, interno&#10;&#10;Descrizione generata automaticamente">
            <a:extLst>
              <a:ext uri="{FF2B5EF4-FFF2-40B4-BE49-F238E27FC236}">
                <a16:creationId xmlns:a16="http://schemas.microsoft.com/office/drawing/2014/main" id="{C581AC06-1609-8F0F-DC4F-3E22F8D628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1213" y="3200807"/>
            <a:ext cx="176212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14" descr="Immagine che contiene strumento, interno&#10;&#10;Descrizione generata automaticamente">
            <a:extLst>
              <a:ext uri="{FF2B5EF4-FFF2-40B4-BE49-F238E27FC236}">
                <a16:creationId xmlns:a16="http://schemas.microsoft.com/office/drawing/2014/main" id="{A05F5824-0AA3-EEDC-FE5C-A1F4F1861C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5147" r="5022" b="19643"/>
          <a:stretch>
            <a:fillRect/>
          </a:stretch>
        </p:blipFill>
        <p:spPr bwMode="auto">
          <a:xfrm>
            <a:off x="10020418" y="3191281"/>
            <a:ext cx="1760538"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9">
            <a:extLst>
              <a:ext uri="{FF2B5EF4-FFF2-40B4-BE49-F238E27FC236}">
                <a16:creationId xmlns:a16="http://schemas.microsoft.com/office/drawing/2014/main" id="{E17036A4-0151-4A9B-D94B-1B26E2BF8BA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87239" y="1018527"/>
            <a:ext cx="93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a:extLst>
              <a:ext uri="{FF2B5EF4-FFF2-40B4-BE49-F238E27FC236}">
                <a16:creationId xmlns:a16="http://schemas.microsoft.com/office/drawing/2014/main" id="{6AE9888A-A2E4-F166-B4C7-ADC2BBDE6A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6041" t="59013" r="58009" b="22769"/>
          <a:stretch>
            <a:fillRect/>
          </a:stretch>
        </p:blipFill>
        <p:spPr bwMode="auto">
          <a:xfrm>
            <a:off x="3178013" y="1018527"/>
            <a:ext cx="9001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8">
            <a:extLst>
              <a:ext uri="{FF2B5EF4-FFF2-40B4-BE49-F238E27FC236}">
                <a16:creationId xmlns:a16="http://schemas.microsoft.com/office/drawing/2014/main" id="{A963FA00-07CA-20D4-5E8D-5B19E98F24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7125" y="1073984"/>
            <a:ext cx="938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9">
            <a:extLst>
              <a:ext uri="{FF2B5EF4-FFF2-40B4-BE49-F238E27FC236}">
                <a16:creationId xmlns:a16="http://schemas.microsoft.com/office/drawing/2014/main" id="{6148032F-9174-4A34-1B99-D3BF185E58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10188" y="972701"/>
            <a:ext cx="53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20">
            <a:extLst>
              <a:ext uri="{FF2B5EF4-FFF2-40B4-BE49-F238E27FC236}">
                <a16:creationId xmlns:a16="http://schemas.microsoft.com/office/drawing/2014/main" id="{F835618A-42F4-D3D9-ADD5-F555A236FAC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29100" y="973932"/>
            <a:ext cx="1038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21" descr="Immagine che contiene emblema, simbolo, logo, cerchio&#10;&#10;Descrizione generata automaticamente">
            <a:extLst>
              <a:ext uri="{FF2B5EF4-FFF2-40B4-BE49-F238E27FC236}">
                <a16:creationId xmlns:a16="http://schemas.microsoft.com/office/drawing/2014/main" id="{09264209-C520-8A93-130F-21085BF407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91213" y="981075"/>
            <a:ext cx="536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1" descr="Immagine che contiene testo, Elementi grafici, schermata, linea&#10;&#10;Descrizione generata automaticamente">
            <a:extLst>
              <a:ext uri="{FF2B5EF4-FFF2-40B4-BE49-F238E27FC236}">
                <a16:creationId xmlns:a16="http://schemas.microsoft.com/office/drawing/2014/main" id="{5BA4DB09-E6A7-A45D-8E0A-B63E7EF6784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11" y="973932"/>
            <a:ext cx="10477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896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915555-9581-1C5E-3C48-95D994150B3F}"/>
              </a:ext>
            </a:extLst>
          </p:cNvPr>
          <p:cNvSpPr>
            <a:spLocks noGrp="1"/>
          </p:cNvSpPr>
          <p:nvPr>
            <p:ph type="title"/>
          </p:nvPr>
        </p:nvSpPr>
        <p:spPr>
          <a:xfrm>
            <a:off x="839179" y="1489581"/>
            <a:ext cx="11173580" cy="1080923"/>
          </a:xfrm>
        </p:spPr>
        <p:txBody>
          <a:bodyPr/>
          <a:lstStyle/>
          <a:p>
            <a:r>
              <a:rPr lang="en-US" dirty="0">
                <a:latin typeface="Times New Roman" panose="02020603050405020304" pitchFamily="18" charset="0"/>
                <a:cs typeface="Times New Roman" panose="02020603050405020304" pitchFamily="18" charset="0"/>
              </a:rPr>
              <a:t>Mini-beam and CPFR: Template Specs</a:t>
            </a:r>
            <a:endParaRPr lang="it-IT" dirty="0"/>
          </a:p>
        </p:txBody>
      </p:sp>
      <p:pic>
        <p:nvPicPr>
          <p:cNvPr id="9" name="Immagine 8" descr="Immagine che contiene testo, linea, Diagramma, diagramma&#10;&#10;Descrizione generata automaticamente">
            <a:extLst>
              <a:ext uri="{FF2B5EF4-FFF2-40B4-BE49-F238E27FC236}">
                <a16:creationId xmlns:a16="http://schemas.microsoft.com/office/drawing/2014/main" id="{EBD3516C-C47A-40BE-2A51-E2FA224EB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6059" y="3722585"/>
            <a:ext cx="5428812" cy="3125853"/>
          </a:xfrm>
          <a:prstGeom prst="rect">
            <a:avLst/>
          </a:prstGeom>
        </p:spPr>
      </p:pic>
      <p:pic>
        <p:nvPicPr>
          <p:cNvPr id="11" name="Immagine 10" descr="Immagine che contiene testo, linea, Diagramma, diagramma&#10;&#10;Descrizione generata automaticamente">
            <a:extLst>
              <a:ext uri="{FF2B5EF4-FFF2-40B4-BE49-F238E27FC236}">
                <a16:creationId xmlns:a16="http://schemas.microsoft.com/office/drawing/2014/main" id="{69B16CFF-719A-B050-F5C0-B5157E2CF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566" y="4134171"/>
            <a:ext cx="3313434" cy="2485076"/>
          </a:xfrm>
          <a:prstGeom prst="rect">
            <a:avLst/>
          </a:prstGeom>
        </p:spPr>
      </p:pic>
      <p:pic>
        <p:nvPicPr>
          <p:cNvPr id="7" name="Immagine 6" descr="Immagine che contiene Rettangolo, testo, schizzo, quadrato&#10;&#10;Descrizione generata automaticamente">
            <a:extLst>
              <a:ext uri="{FF2B5EF4-FFF2-40B4-BE49-F238E27FC236}">
                <a16:creationId xmlns:a16="http://schemas.microsoft.com/office/drawing/2014/main" id="{2CAB9D02-938C-A5DA-A1E5-FF7168B15A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6776" y="2404271"/>
            <a:ext cx="1402073" cy="1484548"/>
          </a:xfrm>
          <a:prstGeom prst="rect">
            <a:avLst/>
          </a:prstGeom>
        </p:spPr>
      </p:pic>
      <p:pic>
        <p:nvPicPr>
          <p:cNvPr id="5" name="Immagine 4" descr="Immagine che contiene Rettangolo, schizzo, design&#10;&#10;Descrizione generata automaticamente">
            <a:extLst>
              <a:ext uri="{FF2B5EF4-FFF2-40B4-BE49-F238E27FC236}">
                <a16:creationId xmlns:a16="http://schemas.microsoft.com/office/drawing/2014/main" id="{DF6A8D71-3897-CB0D-54F4-80A4B4A340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8212" y="2336736"/>
            <a:ext cx="1377361" cy="1484548"/>
          </a:xfrm>
          <a:prstGeom prst="rect">
            <a:avLst/>
          </a:prstGeom>
        </p:spPr>
      </p:pic>
      <p:pic>
        <p:nvPicPr>
          <p:cNvPr id="12" name="Immagine 9">
            <a:extLst>
              <a:ext uri="{FF2B5EF4-FFF2-40B4-BE49-F238E27FC236}">
                <a16:creationId xmlns:a16="http://schemas.microsoft.com/office/drawing/2014/main" id="{B748115C-040A-2634-4651-5604FCB76BD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87239" y="1018527"/>
            <a:ext cx="93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a:extLst>
              <a:ext uri="{FF2B5EF4-FFF2-40B4-BE49-F238E27FC236}">
                <a16:creationId xmlns:a16="http://schemas.microsoft.com/office/drawing/2014/main" id="{7D672872-6C65-7A90-E658-FCEE412C3D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6041" t="59013" r="58009" b="22769"/>
          <a:stretch>
            <a:fillRect/>
          </a:stretch>
        </p:blipFill>
        <p:spPr bwMode="auto">
          <a:xfrm>
            <a:off x="3178013" y="1018527"/>
            <a:ext cx="9001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8">
            <a:extLst>
              <a:ext uri="{FF2B5EF4-FFF2-40B4-BE49-F238E27FC236}">
                <a16:creationId xmlns:a16="http://schemas.microsoft.com/office/drawing/2014/main" id="{A19FF2C5-E781-2472-1FEF-BF2693B86F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7125" y="1073984"/>
            <a:ext cx="938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9">
            <a:extLst>
              <a:ext uri="{FF2B5EF4-FFF2-40B4-BE49-F238E27FC236}">
                <a16:creationId xmlns:a16="http://schemas.microsoft.com/office/drawing/2014/main" id="{1C5FFC65-6EDE-03A9-71DC-EED7BF10EF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0188" y="972701"/>
            <a:ext cx="53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20">
            <a:extLst>
              <a:ext uri="{FF2B5EF4-FFF2-40B4-BE49-F238E27FC236}">
                <a16:creationId xmlns:a16="http://schemas.microsoft.com/office/drawing/2014/main" id="{EBDF5767-AD21-ED1A-FE48-463643ECF2C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9100" y="973932"/>
            <a:ext cx="1038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21" descr="Immagine che contiene emblema, simbolo, logo, cerchio&#10;&#10;Descrizione generata automaticamente">
            <a:extLst>
              <a:ext uri="{FF2B5EF4-FFF2-40B4-BE49-F238E27FC236}">
                <a16:creationId xmlns:a16="http://schemas.microsoft.com/office/drawing/2014/main" id="{722DE23A-030C-B74C-9882-C2CB8D191AC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91213" y="981075"/>
            <a:ext cx="536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magine 1" descr="Immagine che contiene testo, Elementi grafici, schermata, linea&#10;&#10;Descrizione generata automaticamente">
            <a:extLst>
              <a:ext uri="{FF2B5EF4-FFF2-40B4-BE49-F238E27FC236}">
                <a16:creationId xmlns:a16="http://schemas.microsoft.com/office/drawing/2014/main" id="{BE68A621-BF35-AD21-0C0D-D6CEFB81F1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11" y="973932"/>
            <a:ext cx="10477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magine 21" descr="Immagine che contiene testo, Rettangolo, schermata, design&#10;&#10;Descrizione generata automaticamente">
            <a:extLst>
              <a:ext uri="{FF2B5EF4-FFF2-40B4-BE49-F238E27FC236}">
                <a16:creationId xmlns:a16="http://schemas.microsoft.com/office/drawing/2014/main" id="{22370809-782D-A275-203A-50488E81DE1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97444" y="2404271"/>
            <a:ext cx="1555378" cy="1815640"/>
          </a:xfrm>
          <a:prstGeom prst="rect">
            <a:avLst/>
          </a:prstGeom>
        </p:spPr>
      </p:pic>
      <p:pic>
        <p:nvPicPr>
          <p:cNvPr id="24" name="Immagine 23" descr="Immagine che contiene Rettangolo, schizzo, design, cornice&#10;&#10;Descrizione generata automaticamente">
            <a:extLst>
              <a:ext uri="{FF2B5EF4-FFF2-40B4-BE49-F238E27FC236}">
                <a16:creationId xmlns:a16="http://schemas.microsoft.com/office/drawing/2014/main" id="{26923E3A-D74D-ED22-A2AF-9A161B14DCE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50052" y="2454029"/>
            <a:ext cx="1410492" cy="1546992"/>
          </a:xfrm>
          <a:prstGeom prst="rect">
            <a:avLst/>
          </a:prstGeom>
        </p:spPr>
      </p:pic>
      <p:sp>
        <p:nvSpPr>
          <p:cNvPr id="3" name="Segnaposto contenuto 2">
            <a:extLst>
              <a:ext uri="{FF2B5EF4-FFF2-40B4-BE49-F238E27FC236}">
                <a16:creationId xmlns:a16="http://schemas.microsoft.com/office/drawing/2014/main" id="{3130DE21-3AC4-1AD5-87B9-14BCE41A2A8F}"/>
              </a:ext>
            </a:extLst>
          </p:cNvPr>
          <p:cNvSpPr>
            <a:spLocks noGrp="1"/>
          </p:cNvSpPr>
          <p:nvPr>
            <p:ph idx="1"/>
          </p:nvPr>
        </p:nvSpPr>
        <p:spPr>
          <a:xfrm>
            <a:off x="124655" y="2570504"/>
            <a:ext cx="4353526" cy="3910903"/>
          </a:xfrm>
        </p:spPr>
        <p:txBody>
          <a:bodyPr/>
          <a:lstStyle/>
          <a:p>
            <a:pPr marL="457200" indent="-4572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Templates are special collimators designed using Monte Carlo simulations to achieve Mini-Beams with specific performance characteristics (</a:t>
            </a:r>
            <a:r>
              <a:rPr lang="en-US" sz="1600" b="1" dirty="0">
                <a:latin typeface="Times New Roman" panose="02020603050405020304" pitchFamily="18" charset="0"/>
                <a:cs typeface="Times New Roman" panose="02020603050405020304" pitchFamily="18" charset="0"/>
              </a:rPr>
              <a:t>PVDR &gt; 25</a:t>
            </a:r>
            <a:r>
              <a:rPr lang="en-US" sz="16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There are a total of </a:t>
            </a:r>
            <a:r>
              <a:rPr lang="en-US" sz="1600" b="1" dirty="0">
                <a:latin typeface="Times New Roman" panose="02020603050405020304" pitchFamily="18" charset="0"/>
                <a:cs typeface="Times New Roman" panose="02020603050405020304" pitchFamily="18" charset="0"/>
              </a:rPr>
              <a:t>9</a:t>
            </a:r>
            <a:r>
              <a:rPr lang="en-US" sz="1600" dirty="0">
                <a:latin typeface="Times New Roman" panose="02020603050405020304" pitchFamily="18" charset="0"/>
                <a:cs typeface="Times New Roman" panose="02020603050405020304" pitchFamily="18" charset="0"/>
              </a:rPr>
              <a:t> different configurations, including both </a:t>
            </a:r>
            <a:r>
              <a:rPr lang="en-US" sz="1600" b="1" dirty="0">
                <a:latin typeface="Times New Roman" panose="02020603050405020304" pitchFamily="18" charset="0"/>
                <a:cs typeface="Times New Roman" panose="02020603050405020304" pitchFamily="18" charset="0"/>
              </a:rPr>
              <a:t>GRID</a:t>
            </a:r>
            <a:r>
              <a:rPr lang="en-US" sz="1600" dirty="0">
                <a:latin typeface="Times New Roman" panose="02020603050405020304" pitchFamily="18" charset="0"/>
                <a:cs typeface="Times New Roman" panose="02020603050405020304" pitchFamily="18" charset="0"/>
              </a:rPr>
              <a:t> and </a:t>
            </a:r>
            <a:r>
              <a:rPr lang="en-US" sz="1600" b="1" dirty="0">
                <a:latin typeface="Times New Roman" panose="02020603050405020304" pitchFamily="18" charset="0"/>
                <a:cs typeface="Times New Roman" panose="02020603050405020304" pitchFamily="18" charset="0"/>
              </a:rPr>
              <a:t>PLANAR</a:t>
            </a:r>
            <a:r>
              <a:rPr lang="en-US" sz="1600" dirty="0">
                <a:latin typeface="Times New Roman" panose="02020603050405020304" pitchFamily="18" charset="0"/>
                <a:cs typeface="Times New Roman" panose="02020603050405020304" pitchFamily="18" charset="0"/>
              </a:rPr>
              <a:t> Mini-Beams, which allow for variations in the geometric features of the Mini-Beams.</a:t>
            </a:r>
          </a:p>
          <a:p>
            <a:pPr marL="457200" indent="-4572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They are made of </a:t>
            </a:r>
            <a:r>
              <a:rPr lang="en-US" sz="1600" b="1" dirty="0">
                <a:latin typeface="Times New Roman" panose="02020603050405020304" pitchFamily="18" charset="0"/>
                <a:cs typeface="Times New Roman" panose="02020603050405020304" pitchFamily="18" charset="0"/>
              </a:rPr>
              <a:t>tungsten</a:t>
            </a:r>
            <a:r>
              <a:rPr lang="en-US" sz="1600" dirty="0">
                <a:latin typeface="Times New Roman" panose="02020603050405020304" pitchFamily="18" charset="0"/>
                <a:cs typeface="Times New Roman" panose="02020603050405020304" pitchFamily="18" charset="0"/>
              </a:rPr>
              <a:t>, a </a:t>
            </a:r>
            <a:r>
              <a:rPr lang="en-US" sz="1600" b="1" dirty="0">
                <a:latin typeface="Times New Roman" panose="02020603050405020304" pitchFamily="18" charset="0"/>
                <a:cs typeface="Times New Roman" panose="02020603050405020304" pitchFamily="18" charset="0"/>
              </a:rPr>
              <a:t>high-Z material </a:t>
            </a:r>
            <a:r>
              <a:rPr lang="en-US" sz="1600" dirty="0">
                <a:latin typeface="Times New Roman" panose="02020603050405020304" pitchFamily="18" charset="0"/>
                <a:cs typeface="Times New Roman" panose="02020603050405020304" pitchFamily="18" charset="0"/>
              </a:rPr>
              <a:t>essential for preventing electrons from passing laterally through the septa, which must be comparable to the </a:t>
            </a:r>
            <a:r>
              <a:rPr lang="en-US" sz="1600" b="1" dirty="0">
                <a:latin typeface="Times New Roman" panose="02020603050405020304" pitchFamily="18" charset="0"/>
                <a:cs typeface="Times New Roman" panose="02020603050405020304" pitchFamily="18" charset="0"/>
              </a:rPr>
              <a:t>practical range</a:t>
            </a:r>
            <a:r>
              <a:rPr lang="en-US" sz="16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Bremsstrahlung</a:t>
            </a:r>
            <a:r>
              <a:rPr lang="en-US" sz="1600" dirty="0">
                <a:latin typeface="Times New Roman" panose="02020603050405020304" pitchFamily="18" charset="0"/>
                <a:cs typeface="Times New Roman" panose="02020603050405020304" pitchFamily="18" charset="0"/>
              </a:rPr>
              <a:t> is </a:t>
            </a:r>
            <a:r>
              <a:rPr lang="en-US" sz="1600" b="1" dirty="0">
                <a:latin typeface="Times New Roman" panose="02020603050405020304" pitchFamily="18" charset="0"/>
                <a:cs typeface="Times New Roman" panose="02020603050405020304" pitchFamily="18" charset="0"/>
              </a:rPr>
              <a:t>inconsequential</a:t>
            </a:r>
            <a:r>
              <a:rPr lang="en-US" sz="1600" dirty="0">
                <a:latin typeface="Times New Roman" panose="02020603050405020304" pitchFamily="18" charset="0"/>
                <a:cs typeface="Times New Roman" panose="02020603050405020304" pitchFamily="18" charset="0"/>
              </a:rPr>
              <a:t> for our purposes.</a:t>
            </a:r>
            <a:endParaRPr lang="it-IT" dirty="0"/>
          </a:p>
        </p:txBody>
      </p:sp>
    </p:spTree>
    <p:extLst>
      <p:ext uri="{BB962C8B-B14F-4D97-AF65-F5344CB8AC3E}">
        <p14:creationId xmlns:p14="http://schemas.microsoft.com/office/powerpoint/2010/main" val="389883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261B2-6CB4-3513-5AC2-E08F7D669D9E}"/>
              </a:ext>
            </a:extLst>
          </p:cNvPr>
          <p:cNvSpPr>
            <a:spLocks noGrp="1"/>
          </p:cNvSpPr>
          <p:nvPr>
            <p:ph type="title"/>
          </p:nvPr>
        </p:nvSpPr>
        <p:spPr>
          <a:xfrm>
            <a:off x="554038" y="1340854"/>
            <a:ext cx="10899839" cy="1080923"/>
          </a:xfrm>
        </p:spPr>
        <p:txBody>
          <a:bodyPr/>
          <a:lstStyle/>
          <a:p>
            <a:r>
              <a:rPr lang="it-IT" dirty="0" err="1">
                <a:latin typeface="Times New Roman" panose="02020603050405020304" pitchFamily="18" charset="0"/>
                <a:ea typeface="Tahoma" panose="020B0604030504040204" pitchFamily="34" charset="0"/>
                <a:cs typeface="Times New Roman" panose="02020603050405020304" pitchFamily="18" charset="0"/>
              </a:rPr>
              <a:t>Outline</a:t>
            </a:r>
            <a:endParaRPr lang="it-IT"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4" name="Segnaposto contenuto 3">
            <a:extLst>
              <a:ext uri="{FF2B5EF4-FFF2-40B4-BE49-F238E27FC236}">
                <a16:creationId xmlns:a16="http://schemas.microsoft.com/office/drawing/2014/main" id="{84311483-638C-E32C-6413-6B7C309BDB09}"/>
              </a:ext>
            </a:extLst>
          </p:cNvPr>
          <p:cNvGraphicFramePr>
            <a:graphicFrameLocks noGrp="1"/>
          </p:cNvGraphicFramePr>
          <p:nvPr>
            <p:ph idx="1"/>
            <p:extLst>
              <p:ext uri="{D42A27DB-BD31-4B8C-83A1-F6EECF244321}">
                <p14:modId xmlns:p14="http://schemas.microsoft.com/office/powerpoint/2010/main" val="2231326442"/>
              </p:ext>
            </p:extLst>
          </p:nvPr>
        </p:nvGraphicFramePr>
        <p:xfrm>
          <a:off x="623730" y="2022474"/>
          <a:ext cx="10898187" cy="3910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magine 9">
            <a:extLst>
              <a:ext uri="{FF2B5EF4-FFF2-40B4-BE49-F238E27FC236}">
                <a16:creationId xmlns:a16="http://schemas.microsoft.com/office/drawing/2014/main" id="{833EECC0-293B-9CAC-477B-5510E368986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87239" y="1018527"/>
            <a:ext cx="93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a:extLst>
              <a:ext uri="{FF2B5EF4-FFF2-40B4-BE49-F238E27FC236}">
                <a16:creationId xmlns:a16="http://schemas.microsoft.com/office/drawing/2014/main" id="{330B5227-EFD3-863F-7D24-C38319149F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6041" t="59013" r="58009" b="22769"/>
          <a:stretch>
            <a:fillRect/>
          </a:stretch>
        </p:blipFill>
        <p:spPr bwMode="auto">
          <a:xfrm>
            <a:off x="3178013" y="1018527"/>
            <a:ext cx="9001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8">
            <a:extLst>
              <a:ext uri="{FF2B5EF4-FFF2-40B4-BE49-F238E27FC236}">
                <a16:creationId xmlns:a16="http://schemas.microsoft.com/office/drawing/2014/main" id="{5A799024-9810-199C-9A50-249F62136B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7125" y="1073984"/>
            <a:ext cx="938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9">
            <a:extLst>
              <a:ext uri="{FF2B5EF4-FFF2-40B4-BE49-F238E27FC236}">
                <a16:creationId xmlns:a16="http://schemas.microsoft.com/office/drawing/2014/main" id="{29EC6720-1D42-3178-AC50-70CB264307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0188" y="972701"/>
            <a:ext cx="53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20">
            <a:extLst>
              <a:ext uri="{FF2B5EF4-FFF2-40B4-BE49-F238E27FC236}">
                <a16:creationId xmlns:a16="http://schemas.microsoft.com/office/drawing/2014/main" id="{4C1C5B06-3722-95C3-FD4B-DAB9F1381D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29100" y="973932"/>
            <a:ext cx="1038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21" descr="Immagine che contiene emblema, simbolo, logo, cerchio&#10;&#10;Descrizione generata automaticamente">
            <a:extLst>
              <a:ext uri="{FF2B5EF4-FFF2-40B4-BE49-F238E27FC236}">
                <a16:creationId xmlns:a16="http://schemas.microsoft.com/office/drawing/2014/main" id="{85D92C98-C688-F098-7FC4-4EB0AD3C41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91213" y="981075"/>
            <a:ext cx="536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1" descr="Immagine che contiene testo, Elementi grafici, schermata, linea&#10;&#10;Descrizione generata automaticamente">
            <a:extLst>
              <a:ext uri="{FF2B5EF4-FFF2-40B4-BE49-F238E27FC236}">
                <a16:creationId xmlns:a16="http://schemas.microsoft.com/office/drawing/2014/main" id="{95677525-9EB8-AC61-99E5-DB8137F08B2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11" y="973932"/>
            <a:ext cx="10477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727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915555-9581-1C5E-3C48-95D994150B3F}"/>
              </a:ext>
            </a:extLst>
          </p:cNvPr>
          <p:cNvSpPr>
            <a:spLocks noGrp="1"/>
          </p:cNvSpPr>
          <p:nvPr>
            <p:ph type="title"/>
          </p:nvPr>
        </p:nvSpPr>
        <p:spPr>
          <a:xfrm>
            <a:off x="148630" y="1817049"/>
            <a:ext cx="11842684" cy="1080923"/>
          </a:xfrm>
        </p:spPr>
        <p:txBody>
          <a:bodyPr/>
          <a:lstStyle/>
          <a:p>
            <a:r>
              <a:rPr lang="en-US" dirty="0">
                <a:latin typeface="Times New Roman" panose="02020603050405020304" pitchFamily="18" charset="0"/>
                <a:cs typeface="Times New Roman" panose="02020603050405020304" pitchFamily="18" charset="0"/>
              </a:rPr>
              <a:t>Mini-beam and CPFR: Beam Characterization</a:t>
            </a:r>
            <a:endParaRPr lang="it-IT" dirty="0"/>
          </a:p>
        </p:txBody>
      </p:sp>
      <p:sp>
        <p:nvSpPr>
          <p:cNvPr id="6" name="CasellaDiTesto 15">
            <a:extLst>
              <a:ext uri="{FF2B5EF4-FFF2-40B4-BE49-F238E27FC236}">
                <a16:creationId xmlns:a16="http://schemas.microsoft.com/office/drawing/2014/main" id="{CBE70B51-01C2-06FD-CFC2-87B0DFD13278}"/>
              </a:ext>
            </a:extLst>
          </p:cNvPr>
          <p:cNvSpPr txBox="1">
            <a:spLocks noChangeArrowheads="1"/>
          </p:cNvSpPr>
          <p:nvPr/>
        </p:nvSpPr>
        <p:spPr bwMode="auto">
          <a:xfrm>
            <a:off x="200686" y="2787011"/>
            <a:ext cx="528478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bg1"/>
                </a:solidFill>
                <a:latin typeface="Arial" panose="020B0604020202020204" pitchFamily="34" charset="0"/>
                <a:cs typeface="Arial Unicode MS" panose="020B0604020202020204" charset="0"/>
              </a:defRPr>
            </a:lvl1pPr>
            <a:lvl2pPr>
              <a:defRPr>
                <a:solidFill>
                  <a:schemeClr val="bg1"/>
                </a:solidFill>
                <a:latin typeface="Arial" panose="020B0604020202020204" pitchFamily="34" charset="0"/>
                <a:cs typeface="Arial Unicode MS" panose="020B0604020202020204" charset="0"/>
              </a:defRPr>
            </a:lvl2pPr>
            <a:lvl3pPr>
              <a:defRPr>
                <a:solidFill>
                  <a:schemeClr val="bg1"/>
                </a:solidFill>
                <a:latin typeface="Arial" panose="020B0604020202020204" pitchFamily="34" charset="0"/>
                <a:cs typeface="Arial Unicode MS" panose="020B0604020202020204" charset="0"/>
              </a:defRPr>
            </a:lvl3pPr>
            <a:lvl4pPr>
              <a:defRPr>
                <a:solidFill>
                  <a:schemeClr val="bg1"/>
                </a:solidFill>
                <a:latin typeface="Arial" panose="020B0604020202020204" pitchFamily="34" charset="0"/>
                <a:cs typeface="Arial Unicode MS" panose="020B0604020202020204" charset="0"/>
              </a:defRPr>
            </a:lvl4pPr>
            <a:lvl5pPr>
              <a:defRPr>
                <a:solidFill>
                  <a:schemeClr val="bg1"/>
                </a:solidFill>
                <a:latin typeface="Arial" panose="020B0604020202020204" pitchFamily="34" charset="0"/>
                <a:cs typeface="Arial Unicode MS" panose="020B060402020202020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cs typeface="Arial Unicode MS" panose="020B060402020202020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cs typeface="Arial Unicode MS" panose="020B060402020202020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cs typeface="Arial Unicode MS" panose="020B060402020202020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cs typeface="Arial Unicode MS" panose="020B0604020202020204" charset="0"/>
              </a:defRPr>
            </a:lvl9pPr>
          </a:lstStyle>
          <a:p>
            <a:pPr>
              <a:buFont typeface="Arial" panose="020B0604020202020204" pitchFamily="34" charset="0"/>
              <a:buChar char="•"/>
            </a:pPr>
            <a:r>
              <a:rPr lang="en-US" altLang="it-IT" dirty="0">
                <a:solidFill>
                  <a:schemeClr val="tx1"/>
                </a:solidFill>
                <a:latin typeface="Times New Roman" panose="02020603050405020304" pitchFamily="18" charset="0"/>
                <a:cs typeface="Times New Roman" panose="02020603050405020304" pitchFamily="18" charset="0"/>
              </a:rPr>
              <a:t>Characterization of the Mini-Beam from various templates: Peak-valley-dose-ratio (</a:t>
            </a:r>
            <a:r>
              <a:rPr lang="en-US" altLang="it-IT" b="1" dirty="0">
                <a:solidFill>
                  <a:schemeClr val="tx1"/>
                </a:solidFill>
                <a:latin typeface="Times New Roman" panose="02020603050405020304" pitchFamily="18" charset="0"/>
                <a:cs typeface="Times New Roman" panose="02020603050405020304" pitchFamily="18" charset="0"/>
              </a:rPr>
              <a:t>PVDR</a:t>
            </a:r>
            <a:r>
              <a:rPr lang="en-US" altLang="it-IT" dirty="0">
                <a:solidFill>
                  <a:schemeClr val="tx1"/>
                </a:solidFill>
                <a:latin typeface="Times New Roman" panose="02020603050405020304" pitchFamily="18" charset="0"/>
                <a:cs typeface="Times New Roman" panose="02020603050405020304" pitchFamily="18" charset="0"/>
              </a:rPr>
              <a:t>), center-to-center distance (</a:t>
            </a:r>
            <a:r>
              <a:rPr lang="en-US" altLang="it-IT" b="1" dirty="0">
                <a:solidFill>
                  <a:schemeClr val="tx1"/>
                </a:solidFill>
                <a:latin typeface="Times New Roman" panose="02020603050405020304" pitchFamily="18" charset="0"/>
                <a:cs typeface="Times New Roman" panose="02020603050405020304" pitchFamily="18" charset="0"/>
              </a:rPr>
              <a:t>CTC</a:t>
            </a:r>
            <a:r>
              <a:rPr lang="en-US" altLang="it-IT" dirty="0">
                <a:solidFill>
                  <a:schemeClr val="tx1"/>
                </a:solidFill>
                <a:latin typeface="Times New Roman" panose="02020603050405020304" pitchFamily="18" charset="0"/>
                <a:cs typeface="Times New Roman" panose="02020603050405020304" pitchFamily="18" charset="0"/>
              </a:rPr>
              <a:t>), </a:t>
            </a:r>
            <a:r>
              <a:rPr lang="en-US" altLang="it-IT" b="1" dirty="0">
                <a:solidFill>
                  <a:schemeClr val="tx1"/>
                </a:solidFill>
                <a:latin typeface="Times New Roman" panose="02020603050405020304" pitchFamily="18" charset="0"/>
                <a:cs typeface="Times New Roman" panose="02020603050405020304" pitchFamily="18" charset="0"/>
              </a:rPr>
              <a:t>GRID</a:t>
            </a:r>
            <a:r>
              <a:rPr lang="en-US" altLang="it-IT" dirty="0">
                <a:solidFill>
                  <a:schemeClr val="tx1"/>
                </a:solidFill>
                <a:latin typeface="Times New Roman" panose="02020603050405020304" pitchFamily="18" charset="0"/>
                <a:cs typeface="Times New Roman" panose="02020603050405020304" pitchFamily="18" charset="0"/>
              </a:rPr>
              <a:t> vs </a:t>
            </a:r>
            <a:r>
              <a:rPr lang="en-US" altLang="it-IT" b="1" dirty="0">
                <a:solidFill>
                  <a:schemeClr val="tx1"/>
                </a:solidFill>
                <a:latin typeface="Times New Roman" panose="02020603050405020304" pitchFamily="18" charset="0"/>
                <a:cs typeface="Times New Roman" panose="02020603050405020304" pitchFamily="18" charset="0"/>
              </a:rPr>
              <a:t>PLANAR</a:t>
            </a:r>
            <a:r>
              <a:rPr lang="en-US" altLang="it-IT" dirty="0">
                <a:solidFill>
                  <a:schemeClr val="tx1"/>
                </a:solidFill>
                <a:latin typeface="Times New Roman" panose="02020603050405020304" pitchFamily="18" charset="0"/>
                <a:cs typeface="Times New Roman" panose="02020603050405020304" pitchFamily="18" charset="0"/>
              </a:rPr>
              <a:t>, etc.</a:t>
            </a:r>
          </a:p>
          <a:p>
            <a:pPr>
              <a:buFont typeface="Arial" panose="020B0604020202020204" pitchFamily="34" charset="0"/>
              <a:buChar char="•"/>
            </a:pPr>
            <a:endParaRPr lang="en-US" altLang="it-IT"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it-IT" dirty="0">
                <a:solidFill>
                  <a:schemeClr val="tx1"/>
                </a:solidFill>
                <a:latin typeface="Times New Roman" panose="02020603050405020304" pitchFamily="18" charset="0"/>
                <a:cs typeface="Times New Roman" panose="02020603050405020304" pitchFamily="18" charset="0"/>
              </a:rPr>
              <a:t>Good agreement between measurements and Monte Carlo simulations.</a:t>
            </a:r>
          </a:p>
          <a:p>
            <a:pPr>
              <a:buFont typeface="Arial" panose="020B0604020202020204" pitchFamily="34" charset="0"/>
              <a:buChar char="•"/>
            </a:pPr>
            <a:endParaRPr lang="en-US" altLang="it-IT"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it-IT" dirty="0">
                <a:solidFill>
                  <a:schemeClr val="tx1"/>
                </a:solidFill>
                <a:latin typeface="Times New Roman" panose="02020603050405020304" pitchFamily="18" charset="0"/>
                <a:cs typeface="Times New Roman" panose="02020603050405020304" pitchFamily="18" charset="0"/>
              </a:rPr>
              <a:t>Different templates allow for obtaining Mini-Beams with varying characteristics, enabling multiple possible studies.</a:t>
            </a:r>
          </a:p>
          <a:p>
            <a:pPr>
              <a:buFont typeface="Arial" panose="020B0604020202020204" pitchFamily="34" charset="0"/>
              <a:buChar char="•"/>
            </a:pPr>
            <a:endParaRPr lang="en-US" altLang="it-IT"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it-IT" dirty="0">
                <a:solidFill>
                  <a:schemeClr val="tx1"/>
                </a:solidFill>
                <a:latin typeface="Times New Roman" panose="02020603050405020304" pitchFamily="18" charset="0"/>
                <a:cs typeface="Times New Roman" panose="02020603050405020304" pitchFamily="18" charset="0"/>
              </a:rPr>
              <a:t>Upcoming plans include in vitro experiments and the development of planning for future in vivo experiments.</a:t>
            </a:r>
            <a:endParaRPr lang="it-IT" altLang="it-IT" dirty="0">
              <a:solidFill>
                <a:schemeClr val="tx1"/>
              </a:solidFill>
              <a:latin typeface="Times New Roman" panose="02020603050405020304" pitchFamily="18" charset="0"/>
              <a:cs typeface="Times New Roman" panose="02020603050405020304" pitchFamily="18" charset="0"/>
            </a:endParaRPr>
          </a:p>
        </p:txBody>
      </p:sp>
      <p:pic>
        <p:nvPicPr>
          <p:cNvPr id="19" name="Immagine 18" descr="Immagine che contiene testo, linea, Diagramma, diagramma&#10;&#10;Descrizione generata automaticamente">
            <a:extLst>
              <a:ext uri="{FF2B5EF4-FFF2-40B4-BE49-F238E27FC236}">
                <a16:creationId xmlns:a16="http://schemas.microsoft.com/office/drawing/2014/main" id="{C7A3A415-C57E-C8AF-04B6-292F861C9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350" y="5101274"/>
            <a:ext cx="5411113" cy="1745930"/>
          </a:xfrm>
          <a:prstGeom prst="rect">
            <a:avLst/>
          </a:prstGeom>
        </p:spPr>
      </p:pic>
      <p:pic>
        <p:nvPicPr>
          <p:cNvPr id="17" name="Immagine 16" descr="Immagine che contiene Diagramma, linea, testo, diagramma&#10;&#10;Descrizione generata automaticamente">
            <a:extLst>
              <a:ext uri="{FF2B5EF4-FFF2-40B4-BE49-F238E27FC236}">
                <a16:creationId xmlns:a16="http://schemas.microsoft.com/office/drawing/2014/main" id="{08BE568B-5FCD-7D86-A57B-1B26860CC8BD}"/>
              </a:ext>
            </a:extLst>
          </p:cNvPr>
          <p:cNvPicPr>
            <a:picLocks noChangeAspect="1"/>
          </p:cNvPicPr>
          <p:nvPr/>
        </p:nvPicPr>
        <p:blipFill rotWithShape="1">
          <a:blip r:embed="rId3">
            <a:extLst>
              <a:ext uri="{28A0092B-C50C-407E-A947-70E740481C1C}">
                <a14:useLocalDpi xmlns:a14="http://schemas.microsoft.com/office/drawing/2010/main" val="0"/>
              </a:ext>
            </a:extLst>
          </a:blip>
          <a:srcRect l="49244"/>
          <a:stretch/>
        </p:blipFill>
        <p:spPr>
          <a:xfrm>
            <a:off x="8635731" y="2589364"/>
            <a:ext cx="2377868" cy="2450500"/>
          </a:xfrm>
          <a:prstGeom prst="rect">
            <a:avLst/>
          </a:prstGeom>
        </p:spPr>
      </p:pic>
      <p:pic>
        <p:nvPicPr>
          <p:cNvPr id="15" name="Immagine 14" descr="Immagine che contiene testo, linea, Diagramma, diagramma&#10;&#10;Descrizione generata automaticamente">
            <a:extLst>
              <a:ext uri="{FF2B5EF4-FFF2-40B4-BE49-F238E27FC236}">
                <a16:creationId xmlns:a16="http://schemas.microsoft.com/office/drawing/2014/main" id="{C98A3957-DA0C-25D4-C6D2-BE401CDD9D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707" y="2685088"/>
            <a:ext cx="2224203" cy="2259052"/>
          </a:xfrm>
          <a:prstGeom prst="rect">
            <a:avLst/>
          </a:prstGeom>
        </p:spPr>
      </p:pic>
      <p:pic>
        <p:nvPicPr>
          <p:cNvPr id="20" name="Immagine 9">
            <a:extLst>
              <a:ext uri="{FF2B5EF4-FFF2-40B4-BE49-F238E27FC236}">
                <a16:creationId xmlns:a16="http://schemas.microsoft.com/office/drawing/2014/main" id="{D02CC817-04F1-5136-7AB3-3B5C23D4475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87239" y="1018527"/>
            <a:ext cx="93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5">
            <a:extLst>
              <a:ext uri="{FF2B5EF4-FFF2-40B4-BE49-F238E27FC236}">
                <a16:creationId xmlns:a16="http://schemas.microsoft.com/office/drawing/2014/main" id="{87827E83-7A79-E1A8-A060-C326476006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6041" t="59013" r="58009" b="22769"/>
          <a:stretch>
            <a:fillRect/>
          </a:stretch>
        </p:blipFill>
        <p:spPr bwMode="auto">
          <a:xfrm>
            <a:off x="3178013" y="1018527"/>
            <a:ext cx="9001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magine 18">
            <a:extLst>
              <a:ext uri="{FF2B5EF4-FFF2-40B4-BE49-F238E27FC236}">
                <a16:creationId xmlns:a16="http://schemas.microsoft.com/office/drawing/2014/main" id="{473AD111-A7D9-7070-4200-C48493AE3A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7125" y="1073984"/>
            <a:ext cx="938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magine 19">
            <a:extLst>
              <a:ext uri="{FF2B5EF4-FFF2-40B4-BE49-F238E27FC236}">
                <a16:creationId xmlns:a16="http://schemas.microsoft.com/office/drawing/2014/main" id="{3536C522-76B7-CC79-7867-98ABBFA6D9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0188" y="972701"/>
            <a:ext cx="53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magine 20">
            <a:extLst>
              <a:ext uri="{FF2B5EF4-FFF2-40B4-BE49-F238E27FC236}">
                <a16:creationId xmlns:a16="http://schemas.microsoft.com/office/drawing/2014/main" id="{6C0CA3BF-ED55-9B57-52DA-A4F7282C23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9100" y="973932"/>
            <a:ext cx="1038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magine 21" descr="Immagine che contiene emblema, simbolo, logo, cerchio&#10;&#10;Descrizione generata automaticamente">
            <a:extLst>
              <a:ext uri="{FF2B5EF4-FFF2-40B4-BE49-F238E27FC236}">
                <a16:creationId xmlns:a16="http://schemas.microsoft.com/office/drawing/2014/main" id="{0D9A985B-DD32-E7B6-0A76-579E28BA7E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91213" y="981075"/>
            <a:ext cx="536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magine 1" descr="Immagine che contiene testo, Elementi grafici, schermata, linea&#10;&#10;Descrizione generata automaticamente">
            <a:extLst>
              <a:ext uri="{FF2B5EF4-FFF2-40B4-BE49-F238E27FC236}">
                <a16:creationId xmlns:a16="http://schemas.microsoft.com/office/drawing/2014/main" id="{1C1980AC-AD47-C16F-1355-C6B44BED36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11" y="973932"/>
            <a:ext cx="10477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850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915555-9581-1C5E-3C48-95D994150B3F}"/>
              </a:ext>
            </a:extLst>
          </p:cNvPr>
          <p:cNvSpPr>
            <a:spLocks noGrp="1"/>
          </p:cNvSpPr>
          <p:nvPr>
            <p:ph type="title"/>
          </p:nvPr>
        </p:nvSpPr>
        <p:spPr>
          <a:xfrm>
            <a:off x="709580" y="1884016"/>
            <a:ext cx="10899839" cy="1080923"/>
          </a:xfrm>
        </p:spPr>
        <p:txBody>
          <a:bodyPr/>
          <a:lstStyle/>
          <a:p>
            <a:r>
              <a:rPr lang="en-US" dirty="0">
                <a:latin typeface="Times New Roman" panose="02020603050405020304" pitchFamily="18" charset="0"/>
                <a:cs typeface="Times New Roman" panose="02020603050405020304" pitchFamily="18" charset="0"/>
              </a:rPr>
              <a:t>Mini-beam and CPFR: A MB-FLASH Center</a:t>
            </a:r>
            <a:endParaRPr lang="it-IT" dirty="0"/>
          </a:p>
        </p:txBody>
      </p:sp>
      <p:sp>
        <p:nvSpPr>
          <p:cNvPr id="3" name="CasellaDiTesto 22">
            <a:extLst>
              <a:ext uri="{FF2B5EF4-FFF2-40B4-BE49-F238E27FC236}">
                <a16:creationId xmlns:a16="http://schemas.microsoft.com/office/drawing/2014/main" id="{D8B82DA2-393B-D78F-303C-332FC9C9AE88}"/>
              </a:ext>
            </a:extLst>
          </p:cNvPr>
          <p:cNvSpPr txBox="1">
            <a:spLocks noChangeArrowheads="1"/>
          </p:cNvSpPr>
          <p:nvPr/>
        </p:nvSpPr>
        <p:spPr bwMode="auto">
          <a:xfrm>
            <a:off x="1440063" y="3360300"/>
            <a:ext cx="931187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bg1"/>
                </a:solidFill>
                <a:latin typeface="Arial" panose="020B0604020202020204" pitchFamily="34" charset="0"/>
                <a:cs typeface="Arial Unicode MS" panose="020B0604020202020204" charset="0"/>
              </a:defRPr>
            </a:lvl1pPr>
            <a:lvl2pPr>
              <a:defRPr>
                <a:solidFill>
                  <a:schemeClr val="bg1"/>
                </a:solidFill>
                <a:latin typeface="Arial" panose="020B0604020202020204" pitchFamily="34" charset="0"/>
                <a:cs typeface="Arial Unicode MS" panose="020B0604020202020204" charset="0"/>
              </a:defRPr>
            </a:lvl2pPr>
            <a:lvl3pPr>
              <a:defRPr>
                <a:solidFill>
                  <a:schemeClr val="bg1"/>
                </a:solidFill>
                <a:latin typeface="Arial" panose="020B0604020202020204" pitchFamily="34" charset="0"/>
                <a:cs typeface="Arial Unicode MS" panose="020B0604020202020204" charset="0"/>
              </a:defRPr>
            </a:lvl3pPr>
            <a:lvl4pPr>
              <a:defRPr>
                <a:solidFill>
                  <a:schemeClr val="bg1"/>
                </a:solidFill>
                <a:latin typeface="Arial" panose="020B0604020202020204" pitchFamily="34" charset="0"/>
                <a:cs typeface="Arial Unicode MS" panose="020B0604020202020204" charset="0"/>
              </a:defRPr>
            </a:lvl4pPr>
            <a:lvl5pPr>
              <a:defRPr>
                <a:solidFill>
                  <a:schemeClr val="bg1"/>
                </a:solidFill>
                <a:latin typeface="Arial" panose="020B0604020202020204" pitchFamily="34" charset="0"/>
                <a:cs typeface="Arial Unicode MS" panose="020B060402020202020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cs typeface="Arial Unicode MS" panose="020B060402020202020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cs typeface="Arial Unicode MS" panose="020B060402020202020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cs typeface="Arial Unicode MS" panose="020B060402020202020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cs typeface="Arial Unicode MS" panose="020B0604020202020204" charset="0"/>
              </a:defRPr>
            </a:lvl9pPr>
          </a:lstStyle>
          <a:p>
            <a:pPr>
              <a:buFont typeface="Arial" panose="020B0604020202020204" pitchFamily="34" charset="0"/>
              <a:buChar char="•"/>
            </a:pPr>
            <a:r>
              <a:rPr lang="en-US" altLang="it-IT" sz="2000" dirty="0">
                <a:solidFill>
                  <a:schemeClr val="tx1"/>
                </a:solidFill>
                <a:latin typeface="Times New Roman" panose="02020603050405020304" pitchFamily="18" charset="0"/>
                <a:cs typeface="Times New Roman" panose="02020603050405020304" pitchFamily="18" charset="0"/>
              </a:rPr>
              <a:t>The </a:t>
            </a:r>
            <a:r>
              <a:rPr lang="en-US" altLang="it-IT" sz="2000" b="1" dirty="0">
                <a:solidFill>
                  <a:schemeClr val="tx1"/>
                </a:solidFill>
                <a:latin typeface="Times New Roman" panose="02020603050405020304" pitchFamily="18" charset="0"/>
                <a:cs typeface="Times New Roman" panose="02020603050405020304" pitchFamily="18" charset="0"/>
              </a:rPr>
              <a:t>CPFR</a:t>
            </a:r>
            <a:r>
              <a:rPr lang="en-US" altLang="it-IT" sz="2000" dirty="0">
                <a:solidFill>
                  <a:schemeClr val="tx1"/>
                </a:solidFill>
                <a:latin typeface="Times New Roman" panose="02020603050405020304" pitchFamily="18" charset="0"/>
                <a:cs typeface="Times New Roman" panose="02020603050405020304" pitchFamily="18" charset="0"/>
              </a:rPr>
              <a:t> is now the </a:t>
            </a:r>
            <a:r>
              <a:rPr lang="en-US" altLang="it-IT" sz="2000" b="1" dirty="0">
                <a:solidFill>
                  <a:schemeClr val="tx1"/>
                </a:solidFill>
                <a:latin typeface="Times New Roman" panose="02020603050405020304" pitchFamily="18" charset="0"/>
                <a:cs typeface="Times New Roman" panose="02020603050405020304" pitchFamily="18" charset="0"/>
              </a:rPr>
              <a:t>first center </a:t>
            </a:r>
            <a:r>
              <a:rPr lang="en-US" altLang="it-IT" sz="2000" dirty="0">
                <a:solidFill>
                  <a:schemeClr val="tx1"/>
                </a:solidFill>
                <a:latin typeface="Times New Roman" panose="02020603050405020304" pitchFamily="18" charset="0"/>
                <a:cs typeface="Times New Roman" panose="02020603050405020304" pitchFamily="18" charset="0"/>
              </a:rPr>
              <a:t>equipped with an </a:t>
            </a:r>
            <a:r>
              <a:rPr lang="en-US" altLang="it-IT" sz="2000" b="1" dirty="0">
                <a:solidFill>
                  <a:schemeClr val="tx1"/>
                </a:solidFill>
                <a:latin typeface="Times New Roman" panose="02020603050405020304" pitchFamily="18" charset="0"/>
                <a:cs typeface="Times New Roman" panose="02020603050405020304" pitchFamily="18" charset="0"/>
              </a:rPr>
              <a:t>electron Mini-Beam-FLASH beam</a:t>
            </a:r>
            <a:r>
              <a:rPr lang="en-US" altLang="it-IT" sz="2000" dirty="0">
                <a:solidFill>
                  <a:schemeClr val="tx1"/>
                </a:solidFill>
                <a:latin typeface="Times New Roman" panose="02020603050405020304" pitchFamily="18" charset="0"/>
                <a:cs typeface="Times New Roman" panose="02020603050405020304" pitchFamily="18" charset="0"/>
              </a:rPr>
              <a:t> that has been dosimetrically characterized for the </a:t>
            </a:r>
            <a:r>
              <a:rPr lang="en-US" altLang="it-IT" sz="2000" b="1" dirty="0">
                <a:solidFill>
                  <a:schemeClr val="tx1"/>
                </a:solidFill>
                <a:latin typeface="Times New Roman" panose="02020603050405020304" pitchFamily="18" charset="0"/>
                <a:cs typeface="Times New Roman" panose="02020603050405020304" pitchFamily="18" charset="0"/>
              </a:rPr>
              <a:t>independent</a:t>
            </a:r>
            <a:r>
              <a:rPr lang="en-US" altLang="it-IT" sz="2000" dirty="0">
                <a:solidFill>
                  <a:schemeClr val="tx1"/>
                </a:solidFill>
                <a:latin typeface="Times New Roman" panose="02020603050405020304" pitchFamily="18" charset="0"/>
                <a:cs typeface="Times New Roman" panose="02020603050405020304" pitchFamily="18" charset="0"/>
              </a:rPr>
              <a:t> and </a:t>
            </a:r>
            <a:r>
              <a:rPr lang="en-US" altLang="it-IT" sz="2000" b="1" dirty="0">
                <a:solidFill>
                  <a:schemeClr val="tx1"/>
                </a:solidFill>
                <a:latin typeface="Times New Roman" panose="02020603050405020304" pitchFamily="18" charset="0"/>
                <a:cs typeface="Times New Roman" panose="02020603050405020304" pitchFamily="18" charset="0"/>
              </a:rPr>
              <a:t>combined</a:t>
            </a:r>
            <a:r>
              <a:rPr lang="en-US" altLang="it-IT" sz="2000" dirty="0">
                <a:solidFill>
                  <a:schemeClr val="tx1"/>
                </a:solidFill>
                <a:latin typeface="Times New Roman" panose="02020603050405020304" pitchFamily="18" charset="0"/>
                <a:cs typeface="Times New Roman" panose="02020603050405020304" pitchFamily="18" charset="0"/>
              </a:rPr>
              <a:t> study of both effects.</a:t>
            </a:r>
          </a:p>
          <a:p>
            <a:pPr>
              <a:buFont typeface="Arial" panose="020B0604020202020204" pitchFamily="34" charset="0"/>
              <a:buChar char="•"/>
            </a:pPr>
            <a:endParaRPr lang="en-US" altLang="it-IT" sz="20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it-IT" sz="2000" dirty="0">
                <a:solidFill>
                  <a:schemeClr val="tx1"/>
                </a:solidFill>
                <a:latin typeface="Times New Roman" panose="02020603050405020304" pitchFamily="18" charset="0"/>
                <a:cs typeface="Times New Roman" panose="02020603050405020304" pitchFamily="18" charset="0"/>
              </a:rPr>
              <a:t>This involved experimental characterization and validation using multiple Monte Carlo codes.</a:t>
            </a:r>
          </a:p>
          <a:p>
            <a:pPr>
              <a:buFont typeface="Arial" panose="020B0604020202020204" pitchFamily="34" charset="0"/>
              <a:buChar char="•"/>
            </a:pPr>
            <a:endParaRPr lang="en-US" altLang="it-IT" sz="20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it-IT" sz="2000" dirty="0">
                <a:solidFill>
                  <a:schemeClr val="tx1"/>
                </a:solidFill>
                <a:latin typeface="Times New Roman" panose="02020603050405020304" pitchFamily="18" charset="0"/>
                <a:cs typeface="Times New Roman" panose="02020603050405020304" pitchFamily="18" charset="0"/>
              </a:rPr>
              <a:t>The first in vitro experiments are in schedule.</a:t>
            </a:r>
            <a:endParaRPr lang="it-IT" altLang="it-IT" dirty="0">
              <a:solidFill>
                <a:schemeClr val="tx1"/>
              </a:solidFill>
            </a:endParaRPr>
          </a:p>
        </p:txBody>
      </p:sp>
      <p:pic>
        <p:nvPicPr>
          <p:cNvPr id="4" name="Immagine 9">
            <a:extLst>
              <a:ext uri="{FF2B5EF4-FFF2-40B4-BE49-F238E27FC236}">
                <a16:creationId xmlns:a16="http://schemas.microsoft.com/office/drawing/2014/main" id="{A60C6BAB-73AE-3385-CAC5-5039DDE1F8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7239" y="1018527"/>
            <a:ext cx="93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a:extLst>
              <a:ext uri="{FF2B5EF4-FFF2-40B4-BE49-F238E27FC236}">
                <a16:creationId xmlns:a16="http://schemas.microsoft.com/office/drawing/2014/main" id="{9D7998DC-69A9-4C18-7EA0-4790CAC30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041" t="59013" r="58009" b="22769"/>
          <a:stretch>
            <a:fillRect/>
          </a:stretch>
        </p:blipFill>
        <p:spPr bwMode="auto">
          <a:xfrm>
            <a:off x="3178013" y="1018527"/>
            <a:ext cx="9001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8">
            <a:extLst>
              <a:ext uri="{FF2B5EF4-FFF2-40B4-BE49-F238E27FC236}">
                <a16:creationId xmlns:a16="http://schemas.microsoft.com/office/drawing/2014/main" id="{DF6DED42-4C3A-409E-03E7-86A98E945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25" y="1073984"/>
            <a:ext cx="938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9">
            <a:extLst>
              <a:ext uri="{FF2B5EF4-FFF2-40B4-BE49-F238E27FC236}">
                <a16:creationId xmlns:a16="http://schemas.microsoft.com/office/drawing/2014/main" id="{2E69E600-1502-C08B-3852-00BE3F668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0188" y="972701"/>
            <a:ext cx="53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20">
            <a:extLst>
              <a:ext uri="{FF2B5EF4-FFF2-40B4-BE49-F238E27FC236}">
                <a16:creationId xmlns:a16="http://schemas.microsoft.com/office/drawing/2014/main" id="{12A8C3B4-4CF7-039A-0717-EEA44908A1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100" y="973932"/>
            <a:ext cx="1038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21" descr="Immagine che contiene emblema, simbolo, logo, cerchio&#10;&#10;Descrizione generata automaticamente">
            <a:extLst>
              <a:ext uri="{FF2B5EF4-FFF2-40B4-BE49-F238E27FC236}">
                <a16:creationId xmlns:a16="http://schemas.microsoft.com/office/drawing/2014/main" id="{5D6539F2-5E1D-9C47-C5E8-9759D8C98D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1213" y="981075"/>
            <a:ext cx="536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 descr="Immagine che contiene testo, Elementi grafici, schermata, linea&#10;&#10;Descrizione generata automaticamente">
            <a:extLst>
              <a:ext uri="{FF2B5EF4-FFF2-40B4-BE49-F238E27FC236}">
                <a16:creationId xmlns:a16="http://schemas.microsoft.com/office/drawing/2014/main" id="{5C199A8E-B564-56CF-8F81-0C1846BCAA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11" y="973932"/>
            <a:ext cx="10477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123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915555-9581-1C5E-3C48-95D994150B3F}"/>
              </a:ext>
            </a:extLst>
          </p:cNvPr>
          <p:cNvSpPr>
            <a:spLocks noGrp="1"/>
          </p:cNvSpPr>
          <p:nvPr>
            <p:ph type="title"/>
          </p:nvPr>
        </p:nvSpPr>
        <p:spPr>
          <a:xfrm>
            <a:off x="646080" y="1611048"/>
            <a:ext cx="10899839" cy="1080923"/>
          </a:xfrm>
        </p:spPr>
        <p:txBody>
          <a:bodyPr/>
          <a:lstStyle/>
          <a:p>
            <a:r>
              <a:rPr lang="it-IT" dirty="0">
                <a:latin typeface="Times New Roman" panose="02020603050405020304" pitchFamily="18" charset="0"/>
                <a:cs typeface="Times New Roman" panose="02020603050405020304" pitchFamily="18" charset="0"/>
              </a:rPr>
              <a:t>Future </a:t>
            </a:r>
            <a:r>
              <a:rPr lang="it-IT" dirty="0" err="1">
                <a:latin typeface="Times New Roman" panose="02020603050405020304" pitchFamily="18" charset="0"/>
                <a:cs typeface="Times New Roman" panose="02020603050405020304" pitchFamily="18" charset="0"/>
              </a:rPr>
              <a:t>Perspectives</a:t>
            </a:r>
            <a:endParaRPr lang="it-IT" dirty="0"/>
          </a:p>
        </p:txBody>
      </p:sp>
      <p:pic>
        <p:nvPicPr>
          <p:cNvPr id="5" name="Immagine 4" descr="Immagine che contiene testo, schermata, Carattere, logo&#10;&#10;Descrizione generata automaticamente">
            <a:extLst>
              <a:ext uri="{FF2B5EF4-FFF2-40B4-BE49-F238E27FC236}">
                <a16:creationId xmlns:a16="http://schemas.microsoft.com/office/drawing/2014/main" id="{640F93C5-0D6E-BFA5-0319-02C8DC73C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444" y="2691971"/>
            <a:ext cx="7247538" cy="4157650"/>
          </a:xfrm>
          <a:prstGeom prst="rect">
            <a:avLst/>
          </a:prstGeom>
        </p:spPr>
      </p:pic>
      <p:pic>
        <p:nvPicPr>
          <p:cNvPr id="6" name="Immagine 9">
            <a:extLst>
              <a:ext uri="{FF2B5EF4-FFF2-40B4-BE49-F238E27FC236}">
                <a16:creationId xmlns:a16="http://schemas.microsoft.com/office/drawing/2014/main" id="{BD151BCF-481A-9316-3D24-02F30FB752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7239" y="1018527"/>
            <a:ext cx="93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a:extLst>
              <a:ext uri="{FF2B5EF4-FFF2-40B4-BE49-F238E27FC236}">
                <a16:creationId xmlns:a16="http://schemas.microsoft.com/office/drawing/2014/main" id="{7544927F-B6F7-1D54-1CD6-D41A267DD1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041" t="59013" r="58009" b="22769"/>
          <a:stretch>
            <a:fillRect/>
          </a:stretch>
        </p:blipFill>
        <p:spPr bwMode="auto">
          <a:xfrm>
            <a:off x="3178013" y="1018527"/>
            <a:ext cx="9001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8">
            <a:extLst>
              <a:ext uri="{FF2B5EF4-FFF2-40B4-BE49-F238E27FC236}">
                <a16:creationId xmlns:a16="http://schemas.microsoft.com/office/drawing/2014/main" id="{90573223-5011-1B81-1CAE-B8D23323E0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1073984"/>
            <a:ext cx="938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9">
            <a:extLst>
              <a:ext uri="{FF2B5EF4-FFF2-40B4-BE49-F238E27FC236}">
                <a16:creationId xmlns:a16="http://schemas.microsoft.com/office/drawing/2014/main" id="{EE661655-343A-8A4E-1987-D495D88E49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0188" y="972701"/>
            <a:ext cx="53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20">
            <a:extLst>
              <a:ext uri="{FF2B5EF4-FFF2-40B4-BE49-F238E27FC236}">
                <a16:creationId xmlns:a16="http://schemas.microsoft.com/office/drawing/2014/main" id="{0C4F673D-90B3-FDF8-40EB-096921B0AB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9100" y="973932"/>
            <a:ext cx="1038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21" descr="Immagine che contiene emblema, simbolo, logo, cerchio&#10;&#10;Descrizione generata automaticamente">
            <a:extLst>
              <a:ext uri="{FF2B5EF4-FFF2-40B4-BE49-F238E27FC236}">
                <a16:creationId xmlns:a16="http://schemas.microsoft.com/office/drawing/2014/main" id="{4F64F2E9-2886-03DD-3ABA-F78CE2D0DD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1213" y="981075"/>
            <a:ext cx="536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 descr="Immagine che contiene testo, Elementi grafici, schermata, linea&#10;&#10;Descrizione generata automaticamente">
            <a:extLst>
              <a:ext uri="{FF2B5EF4-FFF2-40B4-BE49-F238E27FC236}">
                <a16:creationId xmlns:a16="http://schemas.microsoft.com/office/drawing/2014/main" id="{2C3693B2-2B68-D5A8-8E15-02B48931C3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11" y="973932"/>
            <a:ext cx="10477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437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915555-9581-1C5E-3C48-95D994150B3F}"/>
              </a:ext>
            </a:extLst>
          </p:cNvPr>
          <p:cNvSpPr>
            <a:spLocks noGrp="1"/>
          </p:cNvSpPr>
          <p:nvPr>
            <p:ph type="title"/>
          </p:nvPr>
        </p:nvSpPr>
        <p:spPr>
          <a:xfrm>
            <a:off x="709580" y="1433412"/>
            <a:ext cx="10899839" cy="1080923"/>
          </a:xfrm>
        </p:spPr>
        <p:txBody>
          <a:bodyPr/>
          <a:lstStyle/>
          <a:p>
            <a:r>
              <a:rPr lang="it-IT">
                <a:latin typeface="Times New Roman" panose="02020603050405020304" pitchFamily="18" charset="0"/>
                <a:cs typeface="Times New Roman" panose="02020603050405020304" pitchFamily="18" charset="0"/>
              </a:rPr>
              <a:t>References</a:t>
            </a:r>
            <a:endParaRPr lang="it-IT" dirty="0"/>
          </a:p>
        </p:txBody>
      </p:sp>
      <p:pic>
        <p:nvPicPr>
          <p:cNvPr id="6" name="Immagine 9">
            <a:extLst>
              <a:ext uri="{FF2B5EF4-FFF2-40B4-BE49-F238E27FC236}">
                <a16:creationId xmlns:a16="http://schemas.microsoft.com/office/drawing/2014/main" id="{BD151BCF-481A-9316-3D24-02F30FB752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7239" y="1018527"/>
            <a:ext cx="93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a:extLst>
              <a:ext uri="{FF2B5EF4-FFF2-40B4-BE49-F238E27FC236}">
                <a16:creationId xmlns:a16="http://schemas.microsoft.com/office/drawing/2014/main" id="{7544927F-B6F7-1D54-1CD6-D41A267DD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041" t="59013" r="58009" b="22769"/>
          <a:stretch>
            <a:fillRect/>
          </a:stretch>
        </p:blipFill>
        <p:spPr bwMode="auto">
          <a:xfrm>
            <a:off x="3178013" y="1018527"/>
            <a:ext cx="9001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8">
            <a:extLst>
              <a:ext uri="{FF2B5EF4-FFF2-40B4-BE49-F238E27FC236}">
                <a16:creationId xmlns:a16="http://schemas.microsoft.com/office/drawing/2014/main" id="{90573223-5011-1B81-1CAE-B8D23323E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25" y="1073984"/>
            <a:ext cx="938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9">
            <a:extLst>
              <a:ext uri="{FF2B5EF4-FFF2-40B4-BE49-F238E27FC236}">
                <a16:creationId xmlns:a16="http://schemas.microsoft.com/office/drawing/2014/main" id="{EE661655-343A-8A4E-1987-D495D88E49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0188" y="972701"/>
            <a:ext cx="53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20">
            <a:extLst>
              <a:ext uri="{FF2B5EF4-FFF2-40B4-BE49-F238E27FC236}">
                <a16:creationId xmlns:a16="http://schemas.microsoft.com/office/drawing/2014/main" id="{0C4F673D-90B3-FDF8-40EB-096921B0AB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100" y="973932"/>
            <a:ext cx="1038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21" descr="Immagine che contiene emblema, simbolo, logo, cerchio&#10;&#10;Descrizione generata automaticamente">
            <a:extLst>
              <a:ext uri="{FF2B5EF4-FFF2-40B4-BE49-F238E27FC236}">
                <a16:creationId xmlns:a16="http://schemas.microsoft.com/office/drawing/2014/main" id="{4F64F2E9-2886-03DD-3ABA-F78CE2D0DD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1213" y="981075"/>
            <a:ext cx="536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 descr="Immagine che contiene testo, Elementi grafici, schermata, linea&#10;&#10;Descrizione generata automaticamente">
            <a:extLst>
              <a:ext uri="{FF2B5EF4-FFF2-40B4-BE49-F238E27FC236}">
                <a16:creationId xmlns:a16="http://schemas.microsoft.com/office/drawing/2014/main" id="{2C3693B2-2B68-D5A8-8E15-02B48931C3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11" y="973932"/>
            <a:ext cx="10477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4582D3C0-69F0-1D1C-FB98-617F433A6034}"/>
              </a:ext>
            </a:extLst>
          </p:cNvPr>
          <p:cNvSpPr txBox="1"/>
          <p:nvPr/>
        </p:nvSpPr>
        <p:spPr>
          <a:xfrm>
            <a:off x="536786" y="2403374"/>
            <a:ext cx="10899839" cy="4031873"/>
          </a:xfrm>
          <a:prstGeom prst="rect">
            <a:avLst/>
          </a:prstGeom>
          <a:noFill/>
        </p:spPr>
        <p:txBody>
          <a:bodyPr wrap="square" rtlCol="0">
            <a:spAutoFit/>
          </a:bodyPr>
          <a:lstStyle/>
          <a:p>
            <a:pPr marL="342900" indent="-342900">
              <a:buFont typeface="+mj-lt"/>
              <a:buAutoNum type="arabicPeriod"/>
            </a:pPr>
            <a:r>
              <a:rPr lang="it-IT" sz="1600" b="0" i="0" dirty="0" err="1">
                <a:solidFill>
                  <a:srgbClr val="222222"/>
                </a:solidFill>
                <a:effectLst/>
                <a:latin typeface="Times New Roman" panose="02020603050405020304" pitchFamily="18" charset="0"/>
                <a:cs typeface="Times New Roman" panose="02020603050405020304" pitchFamily="18" charset="0"/>
              </a:rPr>
              <a:t>Bertho</a:t>
            </a:r>
            <a:r>
              <a:rPr lang="it-IT" sz="1600" b="0" i="0" dirty="0">
                <a:solidFill>
                  <a:srgbClr val="222222"/>
                </a:solidFill>
                <a:effectLst/>
                <a:latin typeface="Times New Roman" panose="02020603050405020304" pitchFamily="18" charset="0"/>
                <a:cs typeface="Times New Roman" panose="02020603050405020304" pitchFamily="18" charset="0"/>
              </a:rPr>
              <a:t>, </a:t>
            </a:r>
            <a:r>
              <a:rPr lang="it-IT" sz="1600" b="0" i="0" dirty="0" err="1">
                <a:solidFill>
                  <a:srgbClr val="222222"/>
                </a:solidFill>
                <a:effectLst/>
                <a:latin typeface="Times New Roman" panose="02020603050405020304" pitchFamily="18" charset="0"/>
                <a:cs typeface="Times New Roman" panose="02020603050405020304" pitchFamily="18" charset="0"/>
              </a:rPr>
              <a:t>Annaig</a:t>
            </a:r>
            <a:r>
              <a:rPr lang="it-IT" sz="1600" b="0" i="0" dirty="0">
                <a:solidFill>
                  <a:srgbClr val="222222"/>
                </a:solidFill>
                <a:effectLst/>
                <a:latin typeface="Times New Roman" panose="02020603050405020304" pitchFamily="18" charset="0"/>
                <a:cs typeface="Times New Roman" panose="02020603050405020304" pitchFamily="18" charset="0"/>
              </a:rPr>
              <a:t>, </a:t>
            </a:r>
            <a:r>
              <a:rPr lang="it-IT" sz="1600" b="0" i="0" dirty="0" err="1">
                <a:solidFill>
                  <a:srgbClr val="222222"/>
                </a:solidFill>
                <a:effectLst/>
                <a:latin typeface="Times New Roman" panose="02020603050405020304" pitchFamily="18" charset="0"/>
                <a:cs typeface="Times New Roman" panose="02020603050405020304" pitchFamily="18" charset="0"/>
              </a:rPr>
              <a:t>Lorea</a:t>
            </a:r>
            <a:r>
              <a:rPr lang="it-IT" sz="1600" b="0" i="0" dirty="0">
                <a:solidFill>
                  <a:srgbClr val="222222"/>
                </a:solidFill>
                <a:effectLst/>
                <a:latin typeface="Times New Roman" panose="02020603050405020304" pitchFamily="18" charset="0"/>
                <a:cs typeface="Times New Roman" panose="02020603050405020304" pitchFamily="18" charset="0"/>
              </a:rPr>
              <a:t> </a:t>
            </a:r>
            <a:r>
              <a:rPr lang="it-IT" sz="1600" b="0" i="0" dirty="0" err="1">
                <a:solidFill>
                  <a:srgbClr val="222222"/>
                </a:solidFill>
                <a:effectLst/>
                <a:latin typeface="Times New Roman" panose="02020603050405020304" pitchFamily="18" charset="0"/>
                <a:cs typeface="Times New Roman" panose="02020603050405020304" pitchFamily="18" charset="0"/>
              </a:rPr>
              <a:t>Iturri</a:t>
            </a:r>
            <a:r>
              <a:rPr lang="it-IT" sz="1600" b="0" i="0" dirty="0">
                <a:solidFill>
                  <a:srgbClr val="222222"/>
                </a:solidFill>
                <a:effectLst/>
                <a:latin typeface="Times New Roman" panose="02020603050405020304" pitchFamily="18" charset="0"/>
                <a:cs typeface="Times New Roman" panose="02020603050405020304" pitchFamily="18" charset="0"/>
              </a:rPr>
              <a:t>, and Yolanda </a:t>
            </a:r>
            <a:r>
              <a:rPr lang="it-IT" sz="1600" b="0" i="0" dirty="0" err="1">
                <a:solidFill>
                  <a:srgbClr val="222222"/>
                </a:solidFill>
                <a:effectLst/>
                <a:latin typeface="Times New Roman" panose="02020603050405020304" pitchFamily="18" charset="0"/>
                <a:cs typeface="Times New Roman" panose="02020603050405020304" pitchFamily="18" charset="0"/>
              </a:rPr>
              <a:t>Prezado</a:t>
            </a:r>
            <a:r>
              <a:rPr lang="it-IT" sz="1600" b="0" i="0" dirty="0">
                <a:solidFill>
                  <a:srgbClr val="222222"/>
                </a:solidFill>
                <a:effectLst/>
                <a:latin typeface="Times New Roman" panose="02020603050405020304" pitchFamily="18" charset="0"/>
                <a:cs typeface="Times New Roman" panose="02020603050405020304" pitchFamily="18" charset="0"/>
              </a:rPr>
              <a:t>. "</a:t>
            </a:r>
            <a:r>
              <a:rPr lang="it-IT" sz="1600" b="0" i="0" dirty="0" err="1">
                <a:solidFill>
                  <a:srgbClr val="222222"/>
                </a:solidFill>
                <a:effectLst/>
                <a:latin typeface="Times New Roman" panose="02020603050405020304" pitchFamily="18" charset="0"/>
                <a:cs typeface="Times New Roman" panose="02020603050405020304" pitchFamily="18" charset="0"/>
              </a:rPr>
              <a:t>Radiation-induced</a:t>
            </a:r>
            <a:r>
              <a:rPr lang="it-IT" sz="1600" b="0" i="0" dirty="0">
                <a:solidFill>
                  <a:srgbClr val="222222"/>
                </a:solidFill>
                <a:effectLst/>
                <a:latin typeface="Times New Roman" panose="02020603050405020304" pitchFamily="18" charset="0"/>
                <a:cs typeface="Times New Roman" panose="02020603050405020304" pitchFamily="18" charset="0"/>
              </a:rPr>
              <a:t> immune </a:t>
            </a:r>
            <a:r>
              <a:rPr lang="it-IT" sz="1600" b="0" i="0" dirty="0" err="1">
                <a:solidFill>
                  <a:srgbClr val="222222"/>
                </a:solidFill>
                <a:effectLst/>
                <a:latin typeface="Times New Roman" panose="02020603050405020304" pitchFamily="18" charset="0"/>
                <a:cs typeface="Times New Roman" panose="02020603050405020304" pitchFamily="18" charset="0"/>
              </a:rPr>
              <a:t>response</a:t>
            </a:r>
            <a:r>
              <a:rPr lang="it-IT" sz="1600" b="0" i="0" dirty="0">
                <a:solidFill>
                  <a:srgbClr val="222222"/>
                </a:solidFill>
                <a:effectLst/>
                <a:latin typeface="Times New Roman" panose="02020603050405020304" pitchFamily="18" charset="0"/>
                <a:cs typeface="Times New Roman" panose="02020603050405020304" pitchFamily="18" charset="0"/>
              </a:rPr>
              <a:t> in </a:t>
            </a:r>
            <a:r>
              <a:rPr lang="it-IT" sz="1600" b="0" i="0" dirty="0" err="1">
                <a:solidFill>
                  <a:srgbClr val="222222"/>
                </a:solidFill>
                <a:effectLst/>
                <a:latin typeface="Times New Roman" panose="02020603050405020304" pitchFamily="18" charset="0"/>
                <a:cs typeface="Times New Roman" panose="02020603050405020304" pitchFamily="18" charset="0"/>
              </a:rPr>
              <a:t>novel</a:t>
            </a:r>
            <a:r>
              <a:rPr lang="it-IT" sz="1600" b="0" i="0" dirty="0">
                <a:solidFill>
                  <a:srgbClr val="222222"/>
                </a:solidFill>
                <a:effectLst/>
                <a:latin typeface="Times New Roman" panose="02020603050405020304" pitchFamily="18" charset="0"/>
                <a:cs typeface="Times New Roman" panose="02020603050405020304" pitchFamily="18" charset="0"/>
              </a:rPr>
              <a:t> </a:t>
            </a:r>
            <a:r>
              <a:rPr lang="it-IT" sz="1600" b="0" i="0" dirty="0" err="1">
                <a:solidFill>
                  <a:srgbClr val="222222"/>
                </a:solidFill>
                <a:effectLst/>
                <a:latin typeface="Times New Roman" panose="02020603050405020304" pitchFamily="18" charset="0"/>
                <a:cs typeface="Times New Roman" panose="02020603050405020304" pitchFamily="18" charset="0"/>
              </a:rPr>
              <a:t>radiotherapy</a:t>
            </a:r>
            <a:r>
              <a:rPr lang="it-IT" sz="1600" b="0" i="0" dirty="0">
                <a:solidFill>
                  <a:srgbClr val="222222"/>
                </a:solidFill>
                <a:effectLst/>
                <a:latin typeface="Times New Roman" panose="02020603050405020304" pitchFamily="18" charset="0"/>
                <a:cs typeface="Times New Roman" panose="02020603050405020304" pitchFamily="18" charset="0"/>
              </a:rPr>
              <a:t> </a:t>
            </a:r>
            <a:r>
              <a:rPr lang="it-IT" sz="1600" b="0" i="0" dirty="0" err="1">
                <a:solidFill>
                  <a:srgbClr val="222222"/>
                </a:solidFill>
                <a:effectLst/>
                <a:latin typeface="Times New Roman" panose="02020603050405020304" pitchFamily="18" charset="0"/>
                <a:cs typeface="Times New Roman" panose="02020603050405020304" pitchFamily="18" charset="0"/>
              </a:rPr>
              <a:t>approaches</a:t>
            </a:r>
            <a:r>
              <a:rPr lang="it-IT" sz="1600" b="0" i="0" dirty="0">
                <a:solidFill>
                  <a:srgbClr val="222222"/>
                </a:solidFill>
                <a:effectLst/>
                <a:latin typeface="Times New Roman" panose="02020603050405020304" pitchFamily="18" charset="0"/>
                <a:cs typeface="Times New Roman" panose="02020603050405020304" pitchFamily="18" charset="0"/>
              </a:rPr>
              <a:t> FLASH and </a:t>
            </a:r>
            <a:r>
              <a:rPr lang="it-IT" sz="1600" b="0" i="0" dirty="0" err="1">
                <a:solidFill>
                  <a:srgbClr val="222222"/>
                </a:solidFill>
                <a:effectLst/>
                <a:latin typeface="Times New Roman" panose="02020603050405020304" pitchFamily="18" charset="0"/>
                <a:cs typeface="Times New Roman" panose="02020603050405020304" pitchFamily="18" charset="0"/>
              </a:rPr>
              <a:t>spatially</a:t>
            </a:r>
            <a:r>
              <a:rPr lang="it-IT" sz="1600" b="0" i="0" dirty="0">
                <a:solidFill>
                  <a:srgbClr val="222222"/>
                </a:solidFill>
                <a:effectLst/>
                <a:latin typeface="Times New Roman" panose="02020603050405020304" pitchFamily="18" charset="0"/>
                <a:cs typeface="Times New Roman" panose="02020603050405020304" pitchFamily="18" charset="0"/>
              </a:rPr>
              <a:t> </a:t>
            </a:r>
            <a:r>
              <a:rPr lang="it-IT" sz="1600" b="0" i="0" dirty="0" err="1">
                <a:solidFill>
                  <a:srgbClr val="222222"/>
                </a:solidFill>
                <a:effectLst/>
                <a:latin typeface="Times New Roman" panose="02020603050405020304" pitchFamily="18" charset="0"/>
                <a:cs typeface="Times New Roman" panose="02020603050405020304" pitchFamily="18" charset="0"/>
              </a:rPr>
              <a:t>fractionated</a:t>
            </a:r>
            <a:r>
              <a:rPr lang="it-IT" sz="1600" b="0" i="0" dirty="0">
                <a:solidFill>
                  <a:srgbClr val="222222"/>
                </a:solidFill>
                <a:effectLst/>
                <a:latin typeface="Times New Roman" panose="02020603050405020304" pitchFamily="18" charset="0"/>
                <a:cs typeface="Times New Roman" panose="02020603050405020304" pitchFamily="18" charset="0"/>
              </a:rPr>
              <a:t> </a:t>
            </a:r>
            <a:r>
              <a:rPr lang="it-IT" sz="1600" b="0" i="0" dirty="0" err="1">
                <a:solidFill>
                  <a:srgbClr val="222222"/>
                </a:solidFill>
                <a:effectLst/>
                <a:latin typeface="Times New Roman" panose="02020603050405020304" pitchFamily="18" charset="0"/>
                <a:cs typeface="Times New Roman" panose="02020603050405020304" pitchFamily="18" charset="0"/>
              </a:rPr>
              <a:t>radiotherapies</a:t>
            </a:r>
            <a:r>
              <a:rPr lang="it-IT" sz="1600" b="0" i="0" dirty="0">
                <a:solidFill>
                  <a:srgbClr val="222222"/>
                </a:solidFill>
                <a:effectLst/>
                <a:latin typeface="Times New Roman" panose="02020603050405020304" pitchFamily="18" charset="0"/>
                <a:cs typeface="Times New Roman" panose="02020603050405020304" pitchFamily="18" charset="0"/>
              </a:rPr>
              <a:t>." </a:t>
            </a:r>
            <a:r>
              <a:rPr lang="it-IT" sz="1600" b="0" i="1" dirty="0">
                <a:solidFill>
                  <a:srgbClr val="222222"/>
                </a:solidFill>
                <a:effectLst/>
                <a:latin typeface="Times New Roman" panose="02020603050405020304" pitchFamily="18" charset="0"/>
                <a:cs typeface="Times New Roman" panose="02020603050405020304" pitchFamily="18" charset="0"/>
              </a:rPr>
              <a:t>International Review of Cell and </a:t>
            </a:r>
            <a:r>
              <a:rPr lang="it-IT" sz="1600" b="0" i="1" dirty="0" err="1">
                <a:solidFill>
                  <a:srgbClr val="222222"/>
                </a:solidFill>
                <a:effectLst/>
                <a:latin typeface="Times New Roman" panose="02020603050405020304" pitchFamily="18" charset="0"/>
                <a:cs typeface="Times New Roman" panose="02020603050405020304" pitchFamily="18" charset="0"/>
              </a:rPr>
              <a:t>Molecular</a:t>
            </a:r>
            <a:r>
              <a:rPr lang="it-IT" sz="1600" b="0" i="1" dirty="0">
                <a:solidFill>
                  <a:srgbClr val="222222"/>
                </a:solidFill>
                <a:effectLst/>
                <a:latin typeface="Times New Roman" panose="02020603050405020304" pitchFamily="18" charset="0"/>
                <a:cs typeface="Times New Roman" panose="02020603050405020304" pitchFamily="18" charset="0"/>
              </a:rPr>
              <a:t> </a:t>
            </a:r>
            <a:r>
              <a:rPr lang="it-IT" sz="1600" b="0" i="1" dirty="0" err="1">
                <a:solidFill>
                  <a:srgbClr val="222222"/>
                </a:solidFill>
                <a:effectLst/>
                <a:latin typeface="Times New Roman" panose="02020603050405020304" pitchFamily="18" charset="0"/>
                <a:cs typeface="Times New Roman" panose="02020603050405020304" pitchFamily="18" charset="0"/>
              </a:rPr>
              <a:t>Biology</a:t>
            </a:r>
            <a:r>
              <a:rPr lang="it-IT" sz="1600" b="0" i="0" dirty="0">
                <a:solidFill>
                  <a:srgbClr val="222222"/>
                </a:solidFill>
                <a:effectLst/>
                <a:latin typeface="Times New Roman" panose="02020603050405020304" pitchFamily="18" charset="0"/>
                <a:cs typeface="Times New Roman" panose="02020603050405020304" pitchFamily="18" charset="0"/>
              </a:rPr>
              <a:t> 376 (2023): 37-68.</a:t>
            </a:r>
            <a:endParaRPr lang="en-US" sz="1600" b="0" i="0" dirty="0">
              <a:solidFill>
                <a:srgbClr val="222222"/>
              </a:solidFill>
              <a:effectLst/>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600" b="0" i="0" dirty="0" err="1">
                <a:solidFill>
                  <a:srgbClr val="222222"/>
                </a:solidFill>
                <a:effectLst/>
                <a:latin typeface="Times New Roman" panose="02020603050405020304" pitchFamily="18" charset="0"/>
                <a:cs typeface="Times New Roman" panose="02020603050405020304" pitchFamily="18" charset="0"/>
              </a:rPr>
              <a:t>Prezado</a:t>
            </a:r>
            <a:r>
              <a:rPr lang="en-US" sz="1600" b="0" i="0" dirty="0">
                <a:solidFill>
                  <a:srgbClr val="222222"/>
                </a:solidFill>
                <a:effectLst/>
                <a:latin typeface="Times New Roman" panose="02020603050405020304" pitchFamily="18" charset="0"/>
                <a:cs typeface="Times New Roman" panose="02020603050405020304" pitchFamily="18" charset="0"/>
              </a:rPr>
              <a:t>, Yolanda. "Divide and conquer: spatially fractionated radiation therapy." </a:t>
            </a:r>
            <a:r>
              <a:rPr lang="en-US" sz="1600" b="0" i="1" dirty="0">
                <a:solidFill>
                  <a:srgbClr val="222222"/>
                </a:solidFill>
                <a:effectLst/>
                <a:latin typeface="Times New Roman" panose="02020603050405020304" pitchFamily="18" charset="0"/>
                <a:cs typeface="Times New Roman" panose="02020603050405020304" pitchFamily="18" charset="0"/>
              </a:rPr>
              <a:t>Expert reviews in molecular medicine</a:t>
            </a:r>
            <a:r>
              <a:rPr lang="en-US" sz="1600" b="0" i="0" dirty="0">
                <a:solidFill>
                  <a:srgbClr val="222222"/>
                </a:solidFill>
                <a:effectLst/>
                <a:latin typeface="Times New Roman" panose="02020603050405020304" pitchFamily="18" charset="0"/>
                <a:cs typeface="Times New Roman" panose="02020603050405020304" pitchFamily="18" charset="0"/>
              </a:rPr>
              <a:t> 24 (2022): e3.</a:t>
            </a:r>
          </a:p>
          <a:p>
            <a:pPr marL="342900" indent="-342900">
              <a:buFont typeface="+mj-lt"/>
              <a:buAutoNum type="arabicPeriod"/>
            </a:pPr>
            <a:r>
              <a:rPr lang="en-US" sz="1600" dirty="0">
                <a:latin typeface="Times New Roman" panose="02020603050405020304" pitchFamily="18" charset="0"/>
                <a:cs typeface="Times New Roman" panose="02020603050405020304" pitchFamily="18" charset="0"/>
              </a:rPr>
              <a:t>Bouchet A et al. (2015) Effects of microbeam radiation therapy on normal and tumoral blood vessels. </a:t>
            </a:r>
            <a:r>
              <a:rPr lang="en-US" sz="1600" dirty="0" err="1">
                <a:latin typeface="Times New Roman" panose="02020603050405020304" pitchFamily="18" charset="0"/>
                <a:cs typeface="Times New Roman" panose="02020603050405020304" pitchFamily="18" charset="0"/>
              </a:rPr>
              <a:t>Physica</a:t>
            </a:r>
            <a:r>
              <a:rPr lang="en-US" sz="1600" dirty="0">
                <a:latin typeface="Times New Roman" panose="02020603050405020304" pitchFamily="18" charset="0"/>
                <a:cs typeface="Times New Roman" panose="02020603050405020304" pitchFamily="18" charset="0"/>
              </a:rPr>
              <a:t> Medica: PM 31, 634–641.</a:t>
            </a:r>
            <a:endParaRPr lang="en-US" sz="1600" b="0" i="0" dirty="0">
              <a:solidFill>
                <a:srgbClr val="222222"/>
              </a:solidFill>
              <a:effectLst/>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600" dirty="0">
                <a:latin typeface="Times New Roman" panose="02020603050405020304" pitchFamily="18" charset="0"/>
                <a:cs typeface="Times New Roman" panose="02020603050405020304" pitchFamily="18" charset="0"/>
              </a:rPr>
              <a:t>Meyer, J., </a:t>
            </a:r>
            <a:r>
              <a:rPr lang="en-US" sz="1600" dirty="0" err="1">
                <a:latin typeface="Times New Roman" panose="02020603050405020304" pitchFamily="18" charset="0"/>
                <a:cs typeface="Times New Roman" panose="02020603050405020304" pitchFamily="18" charset="0"/>
              </a:rPr>
              <a:t>Eley</a:t>
            </a:r>
            <a:r>
              <a:rPr lang="en-US" sz="1600" dirty="0">
                <a:latin typeface="Times New Roman" panose="02020603050405020304" pitchFamily="18" charset="0"/>
                <a:cs typeface="Times New Roman" panose="02020603050405020304" pitchFamily="18" charset="0"/>
              </a:rPr>
              <a:t>, J., Schmid, T. E., Combs, S. E., </a:t>
            </a:r>
            <a:r>
              <a:rPr lang="en-US" sz="1600" dirty="0" err="1">
                <a:latin typeface="Times New Roman" panose="02020603050405020304" pitchFamily="18" charset="0"/>
                <a:cs typeface="Times New Roman" panose="02020603050405020304" pitchFamily="18" charset="0"/>
              </a:rPr>
              <a:t>Dendale</a:t>
            </a:r>
            <a:r>
              <a:rPr lang="en-US" sz="1600" dirty="0">
                <a:latin typeface="Times New Roman" panose="02020603050405020304" pitchFamily="18" charset="0"/>
                <a:cs typeface="Times New Roman" panose="02020603050405020304" pitchFamily="18" charset="0"/>
              </a:rPr>
              <a:t>, R., &amp; </a:t>
            </a:r>
            <a:r>
              <a:rPr lang="en-US" sz="1600" dirty="0" err="1">
                <a:latin typeface="Times New Roman" panose="02020603050405020304" pitchFamily="18" charset="0"/>
                <a:cs typeface="Times New Roman" panose="02020603050405020304" pitchFamily="18" charset="0"/>
              </a:rPr>
              <a:t>Prezado</a:t>
            </a:r>
            <a:r>
              <a:rPr lang="en-US" sz="1600" dirty="0">
                <a:latin typeface="Times New Roman" panose="02020603050405020304" pitchFamily="18" charset="0"/>
                <a:cs typeface="Times New Roman" panose="02020603050405020304" pitchFamily="18" charset="0"/>
              </a:rPr>
              <a:t>, Y. (2019). Spatially fractionated proton </a:t>
            </a:r>
            <a:r>
              <a:rPr lang="en-US" sz="1600" dirty="0" err="1">
                <a:latin typeface="Times New Roman" panose="02020603050405020304" pitchFamily="18" charset="0"/>
                <a:cs typeface="Times New Roman" panose="02020603050405020304" pitchFamily="18" charset="0"/>
              </a:rPr>
              <a:t>minibeams</a:t>
            </a:r>
            <a:r>
              <a:rPr lang="en-US" sz="1600" dirty="0">
                <a:latin typeface="Times New Roman" panose="02020603050405020304" pitchFamily="18" charset="0"/>
                <a:cs typeface="Times New Roman" panose="02020603050405020304" pitchFamily="18" charset="0"/>
              </a:rPr>
              <a:t>. The British journal of radiology, 92(1095), 20180466.</a:t>
            </a:r>
            <a:endParaRPr lang="en-US" sz="1600" b="0" i="0" dirty="0">
              <a:solidFill>
                <a:srgbClr val="222222"/>
              </a:solidFill>
              <a:effectLst/>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600" dirty="0" err="1">
                <a:latin typeface="Times New Roman" panose="02020603050405020304" pitchFamily="18" charset="0"/>
                <a:cs typeface="Times New Roman" panose="02020603050405020304" pitchFamily="18" charset="0"/>
              </a:rPr>
              <a:t>Bertho</a:t>
            </a:r>
            <a:r>
              <a:rPr lang="en-US" sz="1600" dirty="0">
                <a:latin typeface="Times New Roman" panose="02020603050405020304" pitchFamily="18" charset="0"/>
                <a:cs typeface="Times New Roman" panose="02020603050405020304" pitchFamily="18" charset="0"/>
              </a:rPr>
              <a:t> A et al. (2021) First evaluation of temporal and spatial fractionation in proton </a:t>
            </a:r>
            <a:r>
              <a:rPr lang="en-US" sz="1600" dirty="0" err="1">
                <a:latin typeface="Times New Roman" panose="02020603050405020304" pitchFamily="18" charset="0"/>
                <a:cs typeface="Times New Roman" panose="02020603050405020304" pitchFamily="18" charset="0"/>
              </a:rPr>
              <a:t>minibeam</a:t>
            </a:r>
            <a:r>
              <a:rPr lang="en-US" sz="1600" dirty="0">
                <a:latin typeface="Times New Roman" panose="02020603050405020304" pitchFamily="18" charset="0"/>
                <a:cs typeface="Times New Roman" panose="02020603050405020304" pitchFamily="18" charset="0"/>
              </a:rPr>
              <a:t> radiation therapy of glioma-bearing rats. Cancers (Basel) 13, 4865–4879</a:t>
            </a:r>
            <a:endParaRPr lang="en-US" sz="1600" dirty="0">
              <a:solidFill>
                <a:srgbClr val="222222"/>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600" dirty="0">
                <a:latin typeface="Times New Roman" panose="02020603050405020304" pitchFamily="18" charset="0"/>
                <a:cs typeface="Times New Roman" panose="02020603050405020304" pitchFamily="18" charset="0"/>
              </a:rPr>
              <a:t>Guardiola, C., </a:t>
            </a:r>
            <a:r>
              <a:rPr lang="en-US" sz="1600" dirty="0" err="1">
                <a:latin typeface="Times New Roman" panose="02020603050405020304" pitchFamily="18" charset="0"/>
                <a:cs typeface="Times New Roman" panose="02020603050405020304" pitchFamily="18" charset="0"/>
              </a:rPr>
              <a:t>Peucelle</a:t>
            </a:r>
            <a:r>
              <a:rPr lang="en-US" sz="1600" dirty="0">
                <a:latin typeface="Times New Roman" panose="02020603050405020304" pitchFamily="18" charset="0"/>
                <a:cs typeface="Times New Roman" panose="02020603050405020304" pitchFamily="18" charset="0"/>
              </a:rPr>
              <a:t>, C., &amp; </a:t>
            </a:r>
            <a:r>
              <a:rPr lang="en-US" sz="1600" dirty="0" err="1">
                <a:latin typeface="Times New Roman" panose="02020603050405020304" pitchFamily="18" charset="0"/>
                <a:cs typeface="Times New Roman" panose="02020603050405020304" pitchFamily="18" charset="0"/>
              </a:rPr>
              <a:t>Prezado</a:t>
            </a:r>
            <a:r>
              <a:rPr lang="en-US" sz="1600" dirty="0">
                <a:latin typeface="Times New Roman" panose="02020603050405020304" pitchFamily="18" charset="0"/>
                <a:cs typeface="Times New Roman" panose="02020603050405020304" pitchFamily="18" charset="0"/>
              </a:rPr>
              <a:t>, Y. (2017). Optimization of the mechanical collimation for </a:t>
            </a:r>
            <a:r>
              <a:rPr lang="en-US" sz="1600" dirty="0" err="1">
                <a:latin typeface="Times New Roman" panose="02020603050405020304" pitchFamily="18" charset="0"/>
                <a:cs typeface="Times New Roman" panose="02020603050405020304" pitchFamily="18" charset="0"/>
              </a:rPr>
              <a:t>minibeam</a:t>
            </a:r>
            <a:r>
              <a:rPr lang="en-US" sz="1600" dirty="0">
                <a:latin typeface="Times New Roman" panose="02020603050405020304" pitchFamily="18" charset="0"/>
                <a:cs typeface="Times New Roman" panose="02020603050405020304" pitchFamily="18" charset="0"/>
              </a:rPr>
              <a:t> generation in proton </a:t>
            </a:r>
            <a:r>
              <a:rPr lang="en-US" sz="1600" dirty="0" err="1">
                <a:latin typeface="Times New Roman" panose="02020603050405020304" pitchFamily="18" charset="0"/>
                <a:cs typeface="Times New Roman" panose="02020603050405020304" pitchFamily="18" charset="0"/>
              </a:rPr>
              <a:t>minibeam</a:t>
            </a:r>
            <a:r>
              <a:rPr lang="en-US" sz="1600" dirty="0">
                <a:latin typeface="Times New Roman" panose="02020603050405020304" pitchFamily="18" charset="0"/>
                <a:cs typeface="Times New Roman" panose="02020603050405020304" pitchFamily="18" charset="0"/>
              </a:rPr>
              <a:t> radiation therapy. Medical physics, 44(4), 1470-1478.</a:t>
            </a:r>
            <a:endParaRPr lang="en-US" sz="1600" dirty="0">
              <a:solidFill>
                <a:srgbClr val="222222"/>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it-IT" sz="1600" dirty="0" err="1">
                <a:latin typeface="Times New Roman" panose="02020603050405020304" pitchFamily="18" charset="0"/>
                <a:cs typeface="Times New Roman" panose="02020603050405020304" pitchFamily="18" charset="0"/>
              </a:rPr>
              <a:t>Sotiropoulos</a:t>
            </a:r>
            <a:r>
              <a:rPr lang="it-IT" sz="1600" dirty="0">
                <a:latin typeface="Times New Roman" panose="02020603050405020304" pitchFamily="18" charset="0"/>
                <a:cs typeface="Times New Roman" panose="02020603050405020304" pitchFamily="18" charset="0"/>
              </a:rPr>
              <a:t>, M., &amp; </a:t>
            </a:r>
            <a:r>
              <a:rPr lang="it-IT" sz="1600" dirty="0" err="1">
                <a:latin typeface="Times New Roman" panose="02020603050405020304" pitchFamily="18" charset="0"/>
                <a:cs typeface="Times New Roman" panose="02020603050405020304" pitchFamily="18" charset="0"/>
              </a:rPr>
              <a:t>Prezado</a:t>
            </a:r>
            <a:r>
              <a:rPr lang="it-IT" sz="1600" dirty="0">
                <a:latin typeface="Times New Roman" panose="02020603050405020304" pitchFamily="18" charset="0"/>
                <a:cs typeface="Times New Roman" panose="02020603050405020304" pitchFamily="18" charset="0"/>
              </a:rPr>
              <a:t>, Y. (2021). A scanning </a:t>
            </a:r>
            <a:r>
              <a:rPr lang="it-IT" sz="1600" dirty="0" err="1">
                <a:latin typeface="Times New Roman" panose="02020603050405020304" pitchFamily="18" charset="0"/>
                <a:cs typeface="Times New Roman" panose="02020603050405020304" pitchFamily="18" charset="0"/>
              </a:rPr>
              <a:t>dynamic</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collimator</a:t>
            </a:r>
            <a:r>
              <a:rPr lang="it-IT" sz="1600" dirty="0">
                <a:latin typeface="Times New Roman" panose="02020603050405020304" pitchFamily="18" charset="0"/>
                <a:cs typeface="Times New Roman" panose="02020603050405020304" pitchFamily="18" charset="0"/>
              </a:rPr>
              <a:t> for </a:t>
            </a:r>
            <a:r>
              <a:rPr lang="it-IT" sz="1600" dirty="0" err="1">
                <a:latin typeface="Times New Roman" panose="02020603050405020304" pitchFamily="18" charset="0"/>
                <a:cs typeface="Times New Roman" panose="02020603050405020304" pitchFamily="18" charset="0"/>
              </a:rPr>
              <a:t>spotscanning</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proton</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minibeam</a:t>
            </a:r>
            <a:r>
              <a:rPr lang="it-IT" sz="1600" dirty="0">
                <a:latin typeface="Times New Roman" panose="02020603050405020304" pitchFamily="18" charset="0"/>
                <a:cs typeface="Times New Roman" panose="02020603050405020304" pitchFamily="18" charset="0"/>
              </a:rPr>
              <a:t> production. Scientific reports, 11(1), 1-11. </a:t>
            </a:r>
            <a:endParaRPr lang="en-US" sz="1600" dirty="0">
              <a:solidFill>
                <a:srgbClr val="222222"/>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600" dirty="0">
                <a:latin typeface="Times New Roman" panose="02020603050405020304" pitchFamily="18" charset="0"/>
                <a:cs typeface="Times New Roman" panose="02020603050405020304" pitchFamily="18" charset="0"/>
              </a:rPr>
              <a:t>Schneider, T. (2022). Technical aspects of proton </a:t>
            </a:r>
            <a:r>
              <a:rPr lang="en-US" sz="1600" dirty="0" err="1">
                <a:latin typeface="Times New Roman" panose="02020603050405020304" pitchFamily="18" charset="0"/>
                <a:cs typeface="Times New Roman" panose="02020603050405020304" pitchFamily="18" charset="0"/>
              </a:rPr>
              <a:t>minibeam</a:t>
            </a:r>
            <a:r>
              <a:rPr lang="en-US" sz="1600" dirty="0">
                <a:latin typeface="Times New Roman" panose="02020603050405020304" pitchFamily="18" charset="0"/>
                <a:cs typeface="Times New Roman" panose="02020603050405020304" pitchFamily="18" charset="0"/>
              </a:rPr>
              <a:t> radiation therapy: </a:t>
            </a:r>
            <a:r>
              <a:rPr lang="en-US" sz="1600" dirty="0" err="1">
                <a:latin typeface="Times New Roman" panose="02020603050405020304" pitchFamily="18" charset="0"/>
                <a:cs typeface="Times New Roman" panose="02020603050405020304" pitchFamily="18" charset="0"/>
              </a:rPr>
              <a:t>Minibeam</a:t>
            </a:r>
            <a:r>
              <a:rPr lang="en-US" sz="1600" dirty="0">
                <a:latin typeface="Times New Roman" panose="02020603050405020304" pitchFamily="18" charset="0"/>
                <a:cs typeface="Times New Roman" panose="02020603050405020304" pitchFamily="18" charset="0"/>
              </a:rPr>
              <a:t> generation and delivery. </a:t>
            </a:r>
            <a:r>
              <a:rPr lang="en-US" sz="1600" dirty="0" err="1">
                <a:latin typeface="Times New Roman" panose="02020603050405020304" pitchFamily="18" charset="0"/>
                <a:cs typeface="Times New Roman" panose="02020603050405020304" pitchFamily="18" charset="0"/>
              </a:rPr>
              <a:t>Physica</a:t>
            </a:r>
            <a:r>
              <a:rPr lang="en-US" sz="1600" dirty="0">
                <a:latin typeface="Times New Roman" panose="02020603050405020304" pitchFamily="18" charset="0"/>
                <a:cs typeface="Times New Roman" panose="02020603050405020304" pitchFamily="18" charset="0"/>
              </a:rPr>
              <a:t> Medica, 100, 64-71</a:t>
            </a:r>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412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olo 1"/>
          <p:cNvSpPr txBox="1"/>
          <p:nvPr/>
        </p:nvSpPr>
        <p:spPr>
          <a:xfrm>
            <a:off x="606600" y="1283760"/>
            <a:ext cx="10899360" cy="1080720"/>
          </a:xfrm>
          <a:prstGeom prst="rect">
            <a:avLst/>
          </a:prstGeom>
          <a:noFill/>
          <a:ln w="0">
            <a:noFill/>
          </a:ln>
        </p:spPr>
        <p:txBody>
          <a:bodyPr lIns="0" tIns="0" rIns="0" bIns="0" anchor="ctr">
            <a:noAutofit/>
          </a:bodyPr>
          <a:lstStyle/>
          <a:p>
            <a:pPr algn="ctr">
              <a:lnSpc>
                <a:spcPct val="93000"/>
              </a:lnSpc>
            </a:pPr>
            <a:r>
              <a:rPr lang="it-IT" sz="4720" b="0" strike="noStrike" spc="-1" dirty="0" err="1">
                <a:solidFill>
                  <a:srgbClr val="000000"/>
                </a:solidFill>
                <a:latin typeface="Times New Roman"/>
                <a:ea typeface="Arial Unicode MS"/>
              </a:rPr>
              <a:t>Introduction</a:t>
            </a:r>
            <a:endParaRPr lang="it-IT" sz="4720" b="0" strike="noStrike" spc="-1" dirty="0">
              <a:solidFill>
                <a:srgbClr val="000000"/>
              </a:solidFill>
              <a:latin typeface="Arial"/>
            </a:endParaRPr>
          </a:p>
        </p:txBody>
      </p:sp>
      <p:sp>
        <p:nvSpPr>
          <p:cNvPr id="68" name="Segnaposto contenuto 2"/>
          <p:cNvSpPr txBox="1"/>
          <p:nvPr/>
        </p:nvSpPr>
        <p:spPr>
          <a:xfrm>
            <a:off x="647220" y="2674440"/>
            <a:ext cx="10897560" cy="3910680"/>
          </a:xfrm>
          <a:prstGeom prst="rect">
            <a:avLst/>
          </a:prstGeom>
          <a:noFill/>
          <a:ln w="0">
            <a:noFill/>
          </a:ln>
        </p:spPr>
        <p:txBody>
          <a:bodyPr lIns="0" tIns="0" rIns="0" bIns="0">
            <a:noAutofit/>
          </a:bodyPr>
          <a:lstStyle/>
          <a:p>
            <a:pPr marL="457200" indent="-456840">
              <a:lnSpc>
                <a:spcPct val="93000"/>
              </a:lnSpc>
              <a:spcBef>
                <a:spcPts val="1511"/>
              </a:spcBef>
              <a:buClr>
                <a:srgbClr val="000000"/>
              </a:buClr>
              <a:buFont typeface="Arial"/>
              <a:buChar char="•"/>
            </a:pPr>
            <a:r>
              <a:rPr lang="en-US" sz="1600" b="0" strike="noStrike" spc="-1" dirty="0">
                <a:solidFill>
                  <a:srgbClr val="000000"/>
                </a:solidFill>
                <a:latin typeface="Times New Roman"/>
                <a:ea typeface="Arial Unicode MS"/>
              </a:rPr>
              <a:t>Radiation therapy (</a:t>
            </a:r>
            <a:r>
              <a:rPr lang="en-US" sz="1600" b="1" strike="noStrike" spc="-1" dirty="0">
                <a:solidFill>
                  <a:srgbClr val="000000"/>
                </a:solidFill>
                <a:latin typeface="Times New Roman"/>
                <a:ea typeface="Arial Unicode MS"/>
              </a:rPr>
              <a:t>RT</a:t>
            </a:r>
            <a:r>
              <a:rPr lang="en-US" sz="1600" b="0" strike="noStrike" spc="-1" dirty="0">
                <a:solidFill>
                  <a:srgbClr val="000000"/>
                </a:solidFill>
                <a:latin typeface="Times New Roman"/>
                <a:ea typeface="Arial Unicode MS"/>
              </a:rPr>
              <a:t>) is one of the most </a:t>
            </a:r>
            <a:r>
              <a:rPr lang="en-US" sz="1600" b="1" strike="noStrike" spc="-1" dirty="0">
                <a:solidFill>
                  <a:srgbClr val="000000"/>
                </a:solidFill>
                <a:latin typeface="Times New Roman"/>
                <a:ea typeface="Arial Unicode MS"/>
              </a:rPr>
              <a:t>important</a:t>
            </a:r>
            <a:r>
              <a:rPr lang="en-US" sz="1600" b="0" strike="noStrike" spc="-1" dirty="0">
                <a:solidFill>
                  <a:srgbClr val="000000"/>
                </a:solidFill>
                <a:latin typeface="Times New Roman"/>
                <a:ea typeface="Arial Unicode MS"/>
              </a:rPr>
              <a:t> methods for </a:t>
            </a:r>
            <a:r>
              <a:rPr lang="en-US" sz="1600" b="1" strike="noStrike" spc="-1" dirty="0">
                <a:solidFill>
                  <a:srgbClr val="000000"/>
                </a:solidFill>
                <a:latin typeface="Times New Roman"/>
                <a:ea typeface="Arial Unicode MS"/>
              </a:rPr>
              <a:t>cancer treatment</a:t>
            </a:r>
            <a:r>
              <a:rPr lang="en-US" sz="1600" b="0" strike="noStrike" spc="-1" dirty="0">
                <a:solidFill>
                  <a:srgbClr val="000000"/>
                </a:solidFill>
                <a:latin typeface="Times New Roman"/>
                <a:ea typeface="Arial Unicode MS"/>
              </a:rPr>
              <a:t>, with more than 50% of patients expected to undergo RT treatments in 2025. </a:t>
            </a:r>
          </a:p>
          <a:p>
            <a:pPr marL="457200" indent="-456840">
              <a:lnSpc>
                <a:spcPct val="93000"/>
              </a:lnSpc>
              <a:spcBef>
                <a:spcPts val="1511"/>
              </a:spcBef>
              <a:buClr>
                <a:srgbClr val="000000"/>
              </a:buClr>
              <a:buFont typeface="Arial"/>
              <a:buChar char="•"/>
            </a:pPr>
            <a:r>
              <a:rPr lang="en-US" sz="1600" b="0" strike="noStrike" spc="-1" dirty="0">
                <a:solidFill>
                  <a:srgbClr val="000000"/>
                </a:solidFill>
                <a:latin typeface="Times New Roman"/>
                <a:ea typeface="Arial Unicode MS"/>
              </a:rPr>
              <a:t>So far, the </a:t>
            </a:r>
            <a:r>
              <a:rPr lang="en-US" sz="1600" b="1" strike="noStrike" spc="-1" dirty="0">
                <a:solidFill>
                  <a:srgbClr val="000000"/>
                </a:solidFill>
                <a:latin typeface="Times New Roman"/>
                <a:ea typeface="Arial Unicode MS"/>
              </a:rPr>
              <a:t>primary driver </a:t>
            </a:r>
            <a:r>
              <a:rPr lang="en-US" sz="1600" b="0" strike="noStrike" spc="-1" dirty="0">
                <a:solidFill>
                  <a:srgbClr val="000000"/>
                </a:solidFill>
                <a:latin typeface="Times New Roman"/>
                <a:ea typeface="Arial Unicode MS"/>
              </a:rPr>
              <a:t>of development in RT has been </a:t>
            </a:r>
            <a:r>
              <a:rPr lang="en-US" sz="1600" b="1" strike="noStrike" spc="-1" dirty="0">
                <a:solidFill>
                  <a:srgbClr val="000000"/>
                </a:solidFill>
                <a:latin typeface="Times New Roman"/>
                <a:ea typeface="Arial Unicode MS"/>
              </a:rPr>
              <a:t>technological</a:t>
            </a:r>
            <a:r>
              <a:rPr lang="en-US" sz="1600" b="0" strike="noStrike" spc="-1" dirty="0">
                <a:solidFill>
                  <a:srgbClr val="000000"/>
                </a:solidFill>
                <a:latin typeface="Times New Roman"/>
                <a:ea typeface="Arial Unicode MS"/>
              </a:rPr>
              <a:t>: more efficient accelerators and increasingly advanced imaging techniques have allowed for the delivery of the prescribed dose in a more efficient and localized manner.</a:t>
            </a:r>
          </a:p>
          <a:p>
            <a:pPr marL="457200" indent="-456840">
              <a:lnSpc>
                <a:spcPct val="93000"/>
              </a:lnSpc>
              <a:spcBef>
                <a:spcPts val="1511"/>
              </a:spcBef>
              <a:buClr>
                <a:srgbClr val="000000"/>
              </a:buClr>
              <a:buFont typeface="Arial"/>
              <a:buChar char="•"/>
            </a:pPr>
            <a:r>
              <a:rPr lang="en-US" sz="1600" b="0" strike="noStrike" spc="-1" dirty="0">
                <a:solidFill>
                  <a:srgbClr val="000000"/>
                </a:solidFill>
                <a:latin typeface="Times New Roman"/>
                <a:ea typeface="Arial Unicode MS"/>
              </a:rPr>
              <a:t>However, the </a:t>
            </a:r>
            <a:r>
              <a:rPr lang="en-US" sz="1600" b="1" strike="noStrike" spc="-1" dirty="0">
                <a:solidFill>
                  <a:srgbClr val="000000"/>
                </a:solidFill>
                <a:latin typeface="Times New Roman"/>
                <a:ea typeface="Arial Unicode MS"/>
              </a:rPr>
              <a:t>optimization</a:t>
            </a:r>
            <a:r>
              <a:rPr lang="en-US" sz="1600" b="0" strike="noStrike" spc="-1" dirty="0">
                <a:solidFill>
                  <a:srgbClr val="000000"/>
                </a:solidFill>
                <a:latin typeface="Times New Roman"/>
                <a:ea typeface="Arial Unicode MS"/>
              </a:rPr>
              <a:t> in terms of the obtained dose conformity has now reached a </a:t>
            </a:r>
            <a:r>
              <a:rPr lang="en-US" sz="1600" b="1" strike="noStrike" spc="-1" dirty="0">
                <a:solidFill>
                  <a:srgbClr val="000000"/>
                </a:solidFill>
                <a:latin typeface="Times New Roman"/>
                <a:ea typeface="Arial Unicode MS"/>
              </a:rPr>
              <a:t>plateau</a:t>
            </a:r>
            <a:r>
              <a:rPr lang="en-US" sz="1600" b="0" strike="noStrike" spc="-1" dirty="0">
                <a:solidFill>
                  <a:srgbClr val="000000"/>
                </a:solidFill>
                <a:latin typeface="Times New Roman"/>
                <a:ea typeface="Arial Unicode MS"/>
              </a:rPr>
              <a:t>, limited by the </a:t>
            </a:r>
            <a:r>
              <a:rPr lang="en-US" sz="1600" b="1" strike="noStrike" spc="-1" dirty="0">
                <a:solidFill>
                  <a:srgbClr val="000000"/>
                </a:solidFill>
                <a:latin typeface="Times New Roman"/>
                <a:ea typeface="Arial Unicode MS"/>
              </a:rPr>
              <a:t>reproducibility</a:t>
            </a:r>
            <a:r>
              <a:rPr lang="en-US" sz="1600" b="0" strike="noStrike" spc="-1" dirty="0">
                <a:solidFill>
                  <a:srgbClr val="000000"/>
                </a:solidFill>
                <a:latin typeface="Times New Roman"/>
                <a:ea typeface="Arial Unicode MS"/>
              </a:rPr>
              <a:t> during treatment (patient positioning setup errors, patient movement, patient anatomical changes, etc.), and it does not address the limitation in radiation therapy caused by the </a:t>
            </a:r>
            <a:r>
              <a:rPr lang="en-US" sz="1600" b="1" strike="noStrike" spc="-1" dirty="0">
                <a:solidFill>
                  <a:srgbClr val="000000"/>
                </a:solidFill>
                <a:latin typeface="Times New Roman"/>
                <a:ea typeface="Arial Unicode MS"/>
              </a:rPr>
              <a:t>inability to irradiate large volumes of "parallel" response tissues </a:t>
            </a:r>
            <a:r>
              <a:rPr lang="en-US" sz="1600" b="0" strike="noStrike" spc="-1" dirty="0">
                <a:solidFill>
                  <a:srgbClr val="000000"/>
                </a:solidFill>
                <a:latin typeface="Times New Roman"/>
                <a:ea typeface="Arial Unicode MS"/>
              </a:rPr>
              <a:t>(effectively treating locally advanced tumors in the lungs, brain, etc.).</a:t>
            </a:r>
          </a:p>
          <a:p>
            <a:pPr marL="457200" indent="-456840">
              <a:lnSpc>
                <a:spcPct val="93000"/>
              </a:lnSpc>
              <a:spcBef>
                <a:spcPts val="1511"/>
              </a:spcBef>
              <a:buClr>
                <a:srgbClr val="000000"/>
              </a:buClr>
              <a:buFont typeface="Arial"/>
              <a:buChar char="•"/>
            </a:pPr>
            <a:r>
              <a:rPr lang="en-US" sz="1600" b="0" strike="noStrike" spc="-1" dirty="0">
                <a:solidFill>
                  <a:srgbClr val="000000"/>
                </a:solidFill>
                <a:latin typeface="Times New Roman"/>
                <a:ea typeface="Arial Unicode MS"/>
              </a:rPr>
              <a:t>For this reason, in recent years, the driving force of development has shifted to the </a:t>
            </a:r>
            <a:r>
              <a:rPr lang="en-US" sz="1600" b="1" strike="noStrike" spc="-1" dirty="0">
                <a:solidFill>
                  <a:srgbClr val="000000"/>
                </a:solidFill>
                <a:latin typeface="Times New Roman"/>
                <a:ea typeface="Arial Unicode MS"/>
              </a:rPr>
              <a:t>biological</a:t>
            </a:r>
            <a:r>
              <a:rPr lang="en-US" sz="1600" b="0" strike="noStrike" spc="-1" dirty="0">
                <a:solidFill>
                  <a:srgbClr val="000000"/>
                </a:solidFill>
                <a:latin typeface="Times New Roman"/>
                <a:ea typeface="Arial Unicode MS"/>
              </a:rPr>
              <a:t> aspect, seeking to </a:t>
            </a:r>
            <a:r>
              <a:rPr lang="en-US" sz="1600" b="1" strike="noStrike" spc="-1" dirty="0">
                <a:solidFill>
                  <a:srgbClr val="000000"/>
                </a:solidFill>
                <a:latin typeface="Times New Roman"/>
                <a:ea typeface="Arial Unicode MS"/>
              </a:rPr>
              <a:t>widen</a:t>
            </a:r>
            <a:r>
              <a:rPr lang="en-US" sz="1600" b="0" strike="noStrike" spc="-1" dirty="0">
                <a:solidFill>
                  <a:srgbClr val="000000"/>
                </a:solidFill>
                <a:latin typeface="Times New Roman"/>
                <a:ea typeface="Arial Unicode MS"/>
              </a:rPr>
              <a:t> the "</a:t>
            </a:r>
            <a:r>
              <a:rPr lang="en-US" sz="1600" b="1" strike="noStrike" spc="-1" dirty="0">
                <a:solidFill>
                  <a:srgbClr val="000000"/>
                </a:solidFill>
                <a:latin typeface="Times New Roman"/>
                <a:ea typeface="Arial Unicode MS"/>
              </a:rPr>
              <a:t>therapeutic window</a:t>
            </a:r>
            <a:r>
              <a:rPr lang="en-US" sz="1600" b="0" strike="noStrike" spc="-1" dirty="0">
                <a:solidFill>
                  <a:srgbClr val="000000"/>
                </a:solidFill>
                <a:latin typeface="Times New Roman"/>
                <a:ea typeface="Arial Unicode MS"/>
              </a:rPr>
              <a:t>" (differential response between healthy and tumor tissue) through non-conventional irradiation regimens, both in spatial (SFRT) and temporal (FLASH) terms.</a:t>
            </a:r>
            <a:endParaRPr lang="it-IT" sz="1600" b="0" strike="noStrike" spc="-1" dirty="0">
              <a:solidFill>
                <a:srgbClr val="000000"/>
              </a:solidFill>
              <a:latin typeface="Arial"/>
            </a:endParaRPr>
          </a:p>
          <a:p>
            <a:pPr>
              <a:lnSpc>
                <a:spcPct val="93000"/>
              </a:lnSpc>
              <a:spcBef>
                <a:spcPts val="1511"/>
              </a:spcBef>
              <a:tabLst>
                <a:tab pos="0" algn="l"/>
              </a:tabLst>
            </a:pPr>
            <a:endParaRPr lang="it-IT" sz="1600" b="0" strike="noStrike" spc="-1" dirty="0">
              <a:solidFill>
                <a:srgbClr val="000000"/>
              </a:solidFill>
              <a:latin typeface="Arial"/>
            </a:endParaRPr>
          </a:p>
          <a:p>
            <a:pPr>
              <a:lnSpc>
                <a:spcPct val="93000"/>
              </a:lnSpc>
              <a:spcBef>
                <a:spcPts val="1511"/>
              </a:spcBef>
              <a:tabLst>
                <a:tab pos="0" algn="l"/>
              </a:tabLst>
            </a:pPr>
            <a:endParaRPr lang="it-IT" sz="1600" b="0" strike="noStrike" spc="-1" dirty="0">
              <a:solidFill>
                <a:srgbClr val="000000"/>
              </a:solidFill>
              <a:latin typeface="Arial"/>
            </a:endParaRPr>
          </a:p>
        </p:txBody>
      </p:sp>
      <p:pic>
        <p:nvPicPr>
          <p:cNvPr id="69" name="Immagine 9"/>
          <p:cNvPicPr/>
          <p:nvPr/>
        </p:nvPicPr>
        <p:blipFill>
          <a:blip r:embed="rId2"/>
          <a:stretch/>
        </p:blipFill>
        <p:spPr>
          <a:xfrm>
            <a:off x="2087280" y="1018440"/>
            <a:ext cx="939600" cy="533160"/>
          </a:xfrm>
          <a:prstGeom prst="rect">
            <a:avLst/>
          </a:prstGeom>
          <a:ln w="0">
            <a:noFill/>
          </a:ln>
        </p:spPr>
      </p:pic>
      <p:pic>
        <p:nvPicPr>
          <p:cNvPr id="70" name="Picture 15"/>
          <p:cNvPicPr/>
          <p:nvPr/>
        </p:nvPicPr>
        <p:blipFill>
          <a:blip r:embed="rId3"/>
          <a:srcRect l="26042" t="59016" r="58008" b="22769"/>
          <a:stretch/>
        </p:blipFill>
        <p:spPr>
          <a:xfrm>
            <a:off x="3178080" y="1018440"/>
            <a:ext cx="899640" cy="577440"/>
          </a:xfrm>
          <a:prstGeom prst="rect">
            <a:avLst/>
          </a:prstGeom>
          <a:ln w="0">
            <a:noFill/>
          </a:ln>
        </p:spPr>
      </p:pic>
      <p:pic>
        <p:nvPicPr>
          <p:cNvPr id="71" name="Immagine 18"/>
          <p:cNvPicPr/>
          <p:nvPr/>
        </p:nvPicPr>
        <p:blipFill>
          <a:blip r:embed="rId4"/>
          <a:stretch/>
        </p:blipFill>
        <p:spPr>
          <a:xfrm>
            <a:off x="1127160" y="1073880"/>
            <a:ext cx="937800" cy="577440"/>
          </a:xfrm>
          <a:prstGeom prst="rect">
            <a:avLst/>
          </a:prstGeom>
          <a:ln w="0">
            <a:noFill/>
          </a:ln>
        </p:spPr>
      </p:pic>
      <p:pic>
        <p:nvPicPr>
          <p:cNvPr id="72" name="Immagine 19"/>
          <p:cNvPicPr/>
          <p:nvPr/>
        </p:nvPicPr>
        <p:blipFill>
          <a:blip r:embed="rId5"/>
          <a:stretch/>
        </p:blipFill>
        <p:spPr>
          <a:xfrm>
            <a:off x="5310360" y="972720"/>
            <a:ext cx="537840" cy="507600"/>
          </a:xfrm>
          <a:prstGeom prst="rect">
            <a:avLst/>
          </a:prstGeom>
          <a:ln w="0">
            <a:noFill/>
          </a:ln>
        </p:spPr>
      </p:pic>
      <p:pic>
        <p:nvPicPr>
          <p:cNvPr id="73" name="Immagine 20"/>
          <p:cNvPicPr/>
          <p:nvPr/>
        </p:nvPicPr>
        <p:blipFill>
          <a:blip r:embed="rId6"/>
          <a:stretch/>
        </p:blipFill>
        <p:spPr>
          <a:xfrm>
            <a:off x="4229280" y="973800"/>
            <a:ext cx="1037880" cy="644040"/>
          </a:xfrm>
          <a:prstGeom prst="rect">
            <a:avLst/>
          </a:prstGeom>
          <a:ln w="0">
            <a:noFill/>
          </a:ln>
        </p:spPr>
      </p:pic>
      <p:pic>
        <p:nvPicPr>
          <p:cNvPr id="74" name="Immagine 21" descr="Immagine che contiene emblema, simbolo, logo, cerchio&#10;&#10;Descrizione generata automaticamente"/>
          <p:cNvPicPr/>
          <p:nvPr/>
        </p:nvPicPr>
        <p:blipFill>
          <a:blip r:embed="rId7"/>
          <a:stretch/>
        </p:blipFill>
        <p:spPr>
          <a:xfrm>
            <a:off x="5891040" y="981000"/>
            <a:ext cx="536040" cy="630000"/>
          </a:xfrm>
          <a:prstGeom prst="rect">
            <a:avLst/>
          </a:prstGeom>
          <a:ln w="0">
            <a:noFill/>
          </a:ln>
        </p:spPr>
      </p:pic>
      <p:pic>
        <p:nvPicPr>
          <p:cNvPr id="75" name="Immagine 1" descr="Immagine che contiene testo, Elementi grafici, schermata, linea&#10;&#10;Descrizione generata automaticamente"/>
          <p:cNvPicPr/>
          <p:nvPr/>
        </p:nvPicPr>
        <p:blipFill>
          <a:blip r:embed="rId8"/>
          <a:stretch/>
        </p:blipFill>
        <p:spPr>
          <a:xfrm>
            <a:off x="12960" y="973800"/>
            <a:ext cx="1047240" cy="96948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testo, schermata, Carattere, design&#10;&#10;Descrizione generata automaticamente">
            <a:extLst>
              <a:ext uri="{FF2B5EF4-FFF2-40B4-BE49-F238E27FC236}">
                <a16:creationId xmlns:a16="http://schemas.microsoft.com/office/drawing/2014/main" id="{B4B91934-2657-949E-6A53-37BCE0EED98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2901"/>
          <a:stretch/>
        </p:blipFill>
        <p:spPr>
          <a:xfrm>
            <a:off x="1085584" y="1686031"/>
            <a:ext cx="9611258" cy="4916390"/>
          </a:xfrm>
        </p:spPr>
      </p:pic>
      <p:pic>
        <p:nvPicPr>
          <p:cNvPr id="2" name="Immagine 9">
            <a:extLst>
              <a:ext uri="{FF2B5EF4-FFF2-40B4-BE49-F238E27FC236}">
                <a16:creationId xmlns:a16="http://schemas.microsoft.com/office/drawing/2014/main" id="{15F1FBEA-58B7-8038-E03C-53AA735196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7239" y="1018527"/>
            <a:ext cx="93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a:extLst>
              <a:ext uri="{FF2B5EF4-FFF2-40B4-BE49-F238E27FC236}">
                <a16:creationId xmlns:a16="http://schemas.microsoft.com/office/drawing/2014/main" id="{3F858CF3-8174-AF03-CE1C-C609709579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041" t="59013" r="58009" b="22769"/>
          <a:stretch>
            <a:fillRect/>
          </a:stretch>
        </p:blipFill>
        <p:spPr bwMode="auto">
          <a:xfrm>
            <a:off x="3178013" y="1018527"/>
            <a:ext cx="9001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18">
            <a:extLst>
              <a:ext uri="{FF2B5EF4-FFF2-40B4-BE49-F238E27FC236}">
                <a16:creationId xmlns:a16="http://schemas.microsoft.com/office/drawing/2014/main" id="{41B1F35D-7F57-6A74-9264-8543CAA38D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1073984"/>
            <a:ext cx="938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19">
            <a:extLst>
              <a:ext uri="{FF2B5EF4-FFF2-40B4-BE49-F238E27FC236}">
                <a16:creationId xmlns:a16="http://schemas.microsoft.com/office/drawing/2014/main" id="{8AD0A5B5-E777-1402-B709-CA486B53A2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0188" y="972701"/>
            <a:ext cx="53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20">
            <a:extLst>
              <a:ext uri="{FF2B5EF4-FFF2-40B4-BE49-F238E27FC236}">
                <a16:creationId xmlns:a16="http://schemas.microsoft.com/office/drawing/2014/main" id="{2A8E6132-7C5F-E9C7-7540-441851A913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9100" y="973932"/>
            <a:ext cx="1038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21" descr="Immagine che contiene emblema, simbolo, logo, cerchio&#10;&#10;Descrizione generata automaticamente">
            <a:extLst>
              <a:ext uri="{FF2B5EF4-FFF2-40B4-BE49-F238E27FC236}">
                <a16:creationId xmlns:a16="http://schemas.microsoft.com/office/drawing/2014/main" id="{8535A798-1313-CCE5-AF40-F69D356139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1213" y="981075"/>
            <a:ext cx="536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 descr="Immagine che contiene testo, Elementi grafici, schermata, linea&#10;&#10;Descrizione generata automaticamente">
            <a:extLst>
              <a:ext uri="{FF2B5EF4-FFF2-40B4-BE49-F238E27FC236}">
                <a16:creationId xmlns:a16="http://schemas.microsoft.com/office/drawing/2014/main" id="{AEA19566-C363-3131-0AAA-CE91B92735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11" y="973932"/>
            <a:ext cx="10477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747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schermata, diagramma, linea&#10;&#10;Descrizione generata automaticamente">
            <a:extLst>
              <a:ext uri="{FF2B5EF4-FFF2-40B4-BE49-F238E27FC236}">
                <a16:creationId xmlns:a16="http://schemas.microsoft.com/office/drawing/2014/main" id="{61CA73CF-35B8-75B6-D066-4C95CA22A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743" y="2896311"/>
            <a:ext cx="9553445" cy="3839097"/>
          </a:xfrm>
          <a:prstGeom prst="rect">
            <a:avLst/>
          </a:prstGeom>
        </p:spPr>
      </p:pic>
      <p:pic>
        <p:nvPicPr>
          <p:cNvPr id="3" name="Immagine 9">
            <a:extLst>
              <a:ext uri="{FF2B5EF4-FFF2-40B4-BE49-F238E27FC236}">
                <a16:creationId xmlns:a16="http://schemas.microsoft.com/office/drawing/2014/main" id="{4874A4A0-C5CE-17BF-A9D4-58492DCFF0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7239" y="1018527"/>
            <a:ext cx="93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5">
            <a:extLst>
              <a:ext uri="{FF2B5EF4-FFF2-40B4-BE49-F238E27FC236}">
                <a16:creationId xmlns:a16="http://schemas.microsoft.com/office/drawing/2014/main" id="{77F70835-FA9B-F19B-7834-8697CEA52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041" t="59013" r="58009" b="22769"/>
          <a:stretch>
            <a:fillRect/>
          </a:stretch>
        </p:blipFill>
        <p:spPr bwMode="auto">
          <a:xfrm>
            <a:off x="3178013" y="1018527"/>
            <a:ext cx="9001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18">
            <a:extLst>
              <a:ext uri="{FF2B5EF4-FFF2-40B4-BE49-F238E27FC236}">
                <a16:creationId xmlns:a16="http://schemas.microsoft.com/office/drawing/2014/main" id="{1317A94A-D081-0666-18EA-0A6577960B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1073984"/>
            <a:ext cx="938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9">
            <a:extLst>
              <a:ext uri="{FF2B5EF4-FFF2-40B4-BE49-F238E27FC236}">
                <a16:creationId xmlns:a16="http://schemas.microsoft.com/office/drawing/2014/main" id="{99D300F2-F09E-EDE3-C5C5-1DC462B137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0188" y="972701"/>
            <a:ext cx="53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20">
            <a:extLst>
              <a:ext uri="{FF2B5EF4-FFF2-40B4-BE49-F238E27FC236}">
                <a16:creationId xmlns:a16="http://schemas.microsoft.com/office/drawing/2014/main" id="{BC129F06-7530-9ED2-B543-5543AD9ADB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9100" y="973932"/>
            <a:ext cx="1038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21" descr="Immagine che contiene emblema, simbolo, logo, cerchio&#10;&#10;Descrizione generata automaticamente">
            <a:extLst>
              <a:ext uri="{FF2B5EF4-FFF2-40B4-BE49-F238E27FC236}">
                <a16:creationId xmlns:a16="http://schemas.microsoft.com/office/drawing/2014/main" id="{C4CC3016-7593-D92B-1B09-A0F7080BE4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1213" y="981075"/>
            <a:ext cx="536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1" descr="Immagine che contiene testo, Elementi grafici, schermata, linea&#10;&#10;Descrizione generata automaticamente">
            <a:extLst>
              <a:ext uri="{FF2B5EF4-FFF2-40B4-BE49-F238E27FC236}">
                <a16:creationId xmlns:a16="http://schemas.microsoft.com/office/drawing/2014/main" id="{813FA44C-9A5F-65FF-DBE5-8554E3B5BB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11" y="973932"/>
            <a:ext cx="10477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olo 1">
            <a:extLst>
              <a:ext uri="{FF2B5EF4-FFF2-40B4-BE49-F238E27FC236}">
                <a16:creationId xmlns:a16="http://schemas.microsoft.com/office/drawing/2014/main" id="{85A44A52-AD2C-AC4C-EF14-FB9F9B3554C0}"/>
              </a:ext>
            </a:extLst>
          </p:cNvPr>
          <p:cNvSpPr txBox="1">
            <a:spLocks/>
          </p:cNvSpPr>
          <p:nvPr/>
        </p:nvSpPr>
        <p:spPr bwMode="auto">
          <a:xfrm>
            <a:off x="561988" y="1651834"/>
            <a:ext cx="10899839" cy="10809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kern="1200">
                <a:solidFill>
                  <a:srgbClr val="000000"/>
                </a:solidFill>
                <a:latin typeface="+mj-lt"/>
                <a:ea typeface="+mj-ea"/>
                <a:cs typeface="+mj-cs"/>
              </a:defRPr>
            </a:lvl1pPr>
            <a:lvl2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3041157"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3594095"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4147033"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4699970"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dirty="0">
                <a:latin typeface="Times New Roman" panose="02020603050405020304" pitchFamily="18" charset="0"/>
                <a:cs typeface="Times New Roman" panose="02020603050405020304" pitchFamily="18" charset="0"/>
              </a:rPr>
              <a:t>Spatially Fractionated Radiotherapy: From Inception to Today</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869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linea, diagramma, Diagramma&#10;&#10;Descrizione generata automaticamente">
            <a:extLst>
              <a:ext uri="{FF2B5EF4-FFF2-40B4-BE49-F238E27FC236}">
                <a16:creationId xmlns:a16="http://schemas.microsoft.com/office/drawing/2014/main" id="{4478611C-3C7A-9DEF-DC9C-E8C8644CB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838" y="3009756"/>
            <a:ext cx="5403961" cy="3761090"/>
          </a:xfrm>
          <a:prstGeom prst="rect">
            <a:avLst/>
          </a:prstGeom>
        </p:spPr>
      </p:pic>
      <p:pic>
        <p:nvPicPr>
          <p:cNvPr id="3" name="Immagine 9">
            <a:extLst>
              <a:ext uri="{FF2B5EF4-FFF2-40B4-BE49-F238E27FC236}">
                <a16:creationId xmlns:a16="http://schemas.microsoft.com/office/drawing/2014/main" id="{96F49851-D141-7A81-0C42-CB9216C830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7239" y="1018527"/>
            <a:ext cx="93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a:extLst>
              <a:ext uri="{FF2B5EF4-FFF2-40B4-BE49-F238E27FC236}">
                <a16:creationId xmlns:a16="http://schemas.microsoft.com/office/drawing/2014/main" id="{2666E447-6741-E625-1F9F-B73B3B390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041" t="59013" r="58009" b="22769"/>
          <a:stretch>
            <a:fillRect/>
          </a:stretch>
        </p:blipFill>
        <p:spPr bwMode="auto">
          <a:xfrm>
            <a:off x="3178013" y="1018527"/>
            <a:ext cx="9001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18">
            <a:extLst>
              <a:ext uri="{FF2B5EF4-FFF2-40B4-BE49-F238E27FC236}">
                <a16:creationId xmlns:a16="http://schemas.microsoft.com/office/drawing/2014/main" id="{67952CD3-2AB7-84A4-95E8-07EF3CD7BF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1073984"/>
            <a:ext cx="938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9">
            <a:extLst>
              <a:ext uri="{FF2B5EF4-FFF2-40B4-BE49-F238E27FC236}">
                <a16:creationId xmlns:a16="http://schemas.microsoft.com/office/drawing/2014/main" id="{CE9DBC79-1DD0-808B-5734-027EA3B498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0188" y="972701"/>
            <a:ext cx="53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20">
            <a:extLst>
              <a:ext uri="{FF2B5EF4-FFF2-40B4-BE49-F238E27FC236}">
                <a16:creationId xmlns:a16="http://schemas.microsoft.com/office/drawing/2014/main" id="{41E26A14-F1C8-1A81-DC0B-E588A6B614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9100" y="973932"/>
            <a:ext cx="1038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21" descr="Immagine che contiene emblema, simbolo, logo, cerchio&#10;&#10;Descrizione generata automaticamente">
            <a:extLst>
              <a:ext uri="{FF2B5EF4-FFF2-40B4-BE49-F238E27FC236}">
                <a16:creationId xmlns:a16="http://schemas.microsoft.com/office/drawing/2014/main" id="{281700DC-44AE-C8E7-93A0-5C34CDBD6C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1213" y="981075"/>
            <a:ext cx="536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1" descr="Immagine che contiene testo, Elementi grafici, schermata, linea&#10;&#10;Descrizione generata automaticamente">
            <a:extLst>
              <a:ext uri="{FF2B5EF4-FFF2-40B4-BE49-F238E27FC236}">
                <a16:creationId xmlns:a16="http://schemas.microsoft.com/office/drawing/2014/main" id="{31B0CABD-FCB2-07A3-8233-F7CD7CB170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11" y="973932"/>
            <a:ext cx="10477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olo 1">
            <a:extLst>
              <a:ext uri="{FF2B5EF4-FFF2-40B4-BE49-F238E27FC236}">
                <a16:creationId xmlns:a16="http://schemas.microsoft.com/office/drawing/2014/main" id="{B52D52BC-40AD-6A33-DF5C-4599A499E513}"/>
              </a:ext>
            </a:extLst>
          </p:cNvPr>
          <p:cNvSpPr txBox="1">
            <a:spLocks/>
          </p:cNvSpPr>
          <p:nvPr/>
        </p:nvSpPr>
        <p:spPr bwMode="auto">
          <a:xfrm>
            <a:off x="798480" y="1762605"/>
            <a:ext cx="10899839" cy="10809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kern="1200">
                <a:solidFill>
                  <a:srgbClr val="000000"/>
                </a:solidFill>
                <a:latin typeface="+mj-lt"/>
                <a:ea typeface="+mj-ea"/>
                <a:cs typeface="+mj-cs"/>
              </a:defRPr>
            </a:lvl1pPr>
            <a:lvl2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3041157"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3594095"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4147033"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4699970"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dirty="0">
                <a:latin typeface="Times New Roman" panose="02020603050405020304" pitchFamily="18" charset="0"/>
                <a:cs typeface="Times New Roman" panose="02020603050405020304" pitchFamily="18" charset="0"/>
              </a:rPr>
              <a:t>Spatially Fractionated Radiotherapy: Types and Applications</a:t>
            </a:r>
            <a:endParaRPr lang="it-IT"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7E631280-A9F9-F7D1-2691-6E8CB3A96B8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Söhne"/>
              </a:rPr>
              <a:t>Spatially Fractionated Radiotherapy: Types and Applications</a:t>
            </a: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800" b="0" i="0" u="none" strike="noStrike" cap="none" normalizeH="0" baseline="0">
                <a:ln>
                  <a:noFill/>
                </a:ln>
                <a:solidFill>
                  <a:schemeClr val="tx1"/>
                </a:solidFill>
                <a:effectLst/>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6C087018-8137-6203-384B-AE4BFC7D8FA6}"/>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a:ln>
                  <a:noFill/>
                </a:ln>
                <a:solidFill>
                  <a:schemeClr val="tx1"/>
                </a:solidFill>
                <a:effectLst/>
                <a:latin typeface="Söhne"/>
              </a:rPr>
              <a:t>Spatially Fractionated Radiotherapy: Types and Applications</a:t>
            </a: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800" b="0" i="0" u="none" strike="noStrike" cap="none" normalizeH="0" baseline="0">
                <a:ln>
                  <a:noFill/>
                </a:ln>
                <a:solidFill>
                  <a:schemeClr val="tx1"/>
                </a:solidFill>
                <a:effectLst/>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5500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schermata, Carattere, numero&#10;&#10;Descrizione generata automaticamente">
            <a:extLst>
              <a:ext uri="{FF2B5EF4-FFF2-40B4-BE49-F238E27FC236}">
                <a16:creationId xmlns:a16="http://schemas.microsoft.com/office/drawing/2014/main" id="{17386762-0D0A-1ECC-D940-36BA51887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40" y="3284110"/>
            <a:ext cx="12027919" cy="3259994"/>
          </a:xfrm>
          <a:prstGeom prst="rect">
            <a:avLst/>
          </a:prstGeom>
        </p:spPr>
      </p:pic>
      <p:pic>
        <p:nvPicPr>
          <p:cNvPr id="3" name="Immagine 9">
            <a:extLst>
              <a:ext uri="{FF2B5EF4-FFF2-40B4-BE49-F238E27FC236}">
                <a16:creationId xmlns:a16="http://schemas.microsoft.com/office/drawing/2014/main" id="{819627CF-00C3-FB00-7D9D-5CCC83FD9E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7239" y="1018527"/>
            <a:ext cx="93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5">
            <a:extLst>
              <a:ext uri="{FF2B5EF4-FFF2-40B4-BE49-F238E27FC236}">
                <a16:creationId xmlns:a16="http://schemas.microsoft.com/office/drawing/2014/main" id="{C8507A37-730B-E389-5530-4245BCBA66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041" t="59013" r="58009" b="22769"/>
          <a:stretch>
            <a:fillRect/>
          </a:stretch>
        </p:blipFill>
        <p:spPr bwMode="auto">
          <a:xfrm>
            <a:off x="3178013" y="1018527"/>
            <a:ext cx="9001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18">
            <a:extLst>
              <a:ext uri="{FF2B5EF4-FFF2-40B4-BE49-F238E27FC236}">
                <a16:creationId xmlns:a16="http://schemas.microsoft.com/office/drawing/2014/main" id="{E5651750-8136-1C5D-0904-BD31E1A655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1073984"/>
            <a:ext cx="938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9">
            <a:extLst>
              <a:ext uri="{FF2B5EF4-FFF2-40B4-BE49-F238E27FC236}">
                <a16:creationId xmlns:a16="http://schemas.microsoft.com/office/drawing/2014/main" id="{C1EEC951-1F35-B005-5700-279EDFF341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0188" y="972701"/>
            <a:ext cx="53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20">
            <a:extLst>
              <a:ext uri="{FF2B5EF4-FFF2-40B4-BE49-F238E27FC236}">
                <a16:creationId xmlns:a16="http://schemas.microsoft.com/office/drawing/2014/main" id="{809BA506-B0D4-E5E9-D5AA-F8D87553F5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9100" y="973932"/>
            <a:ext cx="1038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21" descr="Immagine che contiene emblema, simbolo, logo, cerchio&#10;&#10;Descrizione generata automaticamente">
            <a:extLst>
              <a:ext uri="{FF2B5EF4-FFF2-40B4-BE49-F238E27FC236}">
                <a16:creationId xmlns:a16="http://schemas.microsoft.com/office/drawing/2014/main" id="{003F3F70-9E2B-EF00-F58B-BF7DA81BD3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1213" y="981075"/>
            <a:ext cx="536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1" descr="Immagine che contiene testo, Elementi grafici, schermata, linea&#10;&#10;Descrizione generata automaticamente">
            <a:extLst>
              <a:ext uri="{FF2B5EF4-FFF2-40B4-BE49-F238E27FC236}">
                <a16:creationId xmlns:a16="http://schemas.microsoft.com/office/drawing/2014/main" id="{2191E644-264F-6FFD-3996-4244343DB5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11" y="973932"/>
            <a:ext cx="10477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296037DA-3595-53FE-9896-B71016456D4F}"/>
              </a:ext>
            </a:extLst>
          </p:cNvPr>
          <p:cNvSpPr txBox="1">
            <a:spLocks/>
          </p:cNvSpPr>
          <p:nvPr/>
        </p:nvSpPr>
        <p:spPr bwMode="auto">
          <a:xfrm>
            <a:off x="798480" y="1762605"/>
            <a:ext cx="10899839" cy="10809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kern="1200">
                <a:solidFill>
                  <a:srgbClr val="000000"/>
                </a:solidFill>
                <a:latin typeface="+mj-lt"/>
                <a:ea typeface="+mj-ea"/>
                <a:cs typeface="+mj-cs"/>
              </a:defRPr>
            </a:lvl1pPr>
            <a:lvl2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3041157"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3594095"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4147033"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4699970" indent="-276469" algn="ctr" defTabSz="543339" rtl="0" eaLnBrk="1" fontAlgn="base" hangingPunct="1">
              <a:lnSpc>
                <a:spcPct val="93000"/>
              </a:lnSpc>
              <a:spcBef>
                <a:spcPct val="0"/>
              </a:spcBef>
              <a:spcAft>
                <a:spcPct val="0"/>
              </a:spcAft>
              <a:buClr>
                <a:srgbClr val="000000"/>
              </a:buClr>
              <a:buSzPct val="100000"/>
              <a:buFont typeface="Times New Roman" panose="02020603050405020304" pitchFamily="18" charset="0"/>
              <a:defRPr sz="4717">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dirty="0">
                <a:latin typeface="Times New Roman" panose="02020603050405020304" pitchFamily="18" charset="0"/>
                <a:cs typeface="Times New Roman" panose="02020603050405020304" pitchFamily="18" charset="0"/>
              </a:rPr>
              <a:t>Spatially Fractionated Radiotherapy: Types and Applications</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062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03D92DC-2CC2-50DF-13FD-C7145F973B83}"/>
              </a:ext>
            </a:extLst>
          </p:cNvPr>
          <p:cNvSpPr txBox="1"/>
          <p:nvPr/>
        </p:nvSpPr>
        <p:spPr>
          <a:xfrm>
            <a:off x="915475" y="2903890"/>
            <a:ext cx="10192864" cy="3539430"/>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Immunomodulation: </a:t>
            </a:r>
            <a:r>
              <a:rPr lang="en-US" sz="1600" dirty="0">
                <a:latin typeface="Times New Roman" panose="02020603050405020304" pitchFamily="18" charset="0"/>
                <a:cs typeface="Times New Roman" panose="02020603050405020304" pitchFamily="18" charset="0"/>
              </a:rPr>
              <a:t>In the context of SFRT, inflammation and the activation of the immune system seem to play a crucial role in the anti-tumor response. Studies have identified changes in genes associated with immunity and inflammation in both healthy and tumor tissues after irradiation with MRT. This suggests that SFRT may activate both innate and adaptive immune cells.</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Cellular Migration</a:t>
            </a:r>
            <a:r>
              <a:rPr lang="en-US" sz="1600" dirty="0">
                <a:latin typeface="Times New Roman" panose="02020603050405020304" pitchFamily="18" charset="0"/>
                <a:cs typeface="Times New Roman" panose="02020603050405020304" pitchFamily="18" charset="0"/>
              </a:rPr>
              <a:t>: It is hypothesized that the migration and proliferation of stem cells in low-dose regions may explain the sparing of normal tissues. Some studies have observed different migration patterns between tumor and normal tissues.</a:t>
            </a:r>
          </a:p>
          <a:p>
            <a:pPr marL="285750" indent="-285750">
              <a:buFont typeface="Arial" panose="020B0604020202020204" pitchFamily="34" charset="0"/>
              <a:buChar char="•"/>
            </a:pPr>
            <a:endParaRPr lang="it-IT"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Chemical Mechanism: </a:t>
            </a:r>
            <a:r>
              <a:rPr lang="en-US" sz="1600" dirty="0">
                <a:latin typeface="Times New Roman" panose="02020603050405020304" pitchFamily="18" charset="0"/>
                <a:cs typeface="Times New Roman" panose="02020603050405020304" pitchFamily="18" charset="0"/>
              </a:rPr>
              <a:t>Exposure to ionizing radiation produces oxygen-free radicals in tissues, such as hydroxyl radicals and hydrogen peroxide. One model suggests that hydrogen peroxide produced in high-dose regions diffuses into low-dose regions, causing damage to proteins, lipids, and DNA. This can contribute to both bystander and abscopal effects. Some evidence indicates that the production of free radicals in proton irradiation may be more significant than in photon irradiation.</a:t>
            </a:r>
            <a:endParaRPr lang="it-IT" sz="1600" dirty="0">
              <a:latin typeface="Times New Roman" panose="02020603050405020304" pitchFamily="18" charset="0"/>
              <a:cs typeface="Times New Roman" panose="02020603050405020304" pitchFamily="18" charset="0"/>
            </a:endParaRPr>
          </a:p>
        </p:txBody>
      </p:sp>
      <p:pic>
        <p:nvPicPr>
          <p:cNvPr id="6" name="Immagine 9">
            <a:extLst>
              <a:ext uri="{FF2B5EF4-FFF2-40B4-BE49-F238E27FC236}">
                <a16:creationId xmlns:a16="http://schemas.microsoft.com/office/drawing/2014/main" id="{D1DF6EF7-142F-01F0-8A8D-F4FF433E45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7239" y="1018527"/>
            <a:ext cx="93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a:extLst>
              <a:ext uri="{FF2B5EF4-FFF2-40B4-BE49-F238E27FC236}">
                <a16:creationId xmlns:a16="http://schemas.microsoft.com/office/drawing/2014/main" id="{600FB5C3-A216-88C6-FEA6-6E260EAA6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041" t="59013" r="58009" b="22769"/>
          <a:stretch>
            <a:fillRect/>
          </a:stretch>
        </p:blipFill>
        <p:spPr bwMode="auto">
          <a:xfrm>
            <a:off x="3178013" y="1018527"/>
            <a:ext cx="9001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8">
            <a:extLst>
              <a:ext uri="{FF2B5EF4-FFF2-40B4-BE49-F238E27FC236}">
                <a16:creationId xmlns:a16="http://schemas.microsoft.com/office/drawing/2014/main" id="{9783FF32-FB70-AFD9-6AAB-79BBAEDE88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25" y="1073984"/>
            <a:ext cx="938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9">
            <a:extLst>
              <a:ext uri="{FF2B5EF4-FFF2-40B4-BE49-F238E27FC236}">
                <a16:creationId xmlns:a16="http://schemas.microsoft.com/office/drawing/2014/main" id="{C48DC6A3-55D0-541B-DD78-B32686A635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0188" y="972701"/>
            <a:ext cx="53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20">
            <a:extLst>
              <a:ext uri="{FF2B5EF4-FFF2-40B4-BE49-F238E27FC236}">
                <a16:creationId xmlns:a16="http://schemas.microsoft.com/office/drawing/2014/main" id="{016814EE-BDB9-D51B-3614-E64F617327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100" y="973932"/>
            <a:ext cx="1038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21" descr="Immagine che contiene emblema, simbolo, logo, cerchio&#10;&#10;Descrizione generata automaticamente">
            <a:extLst>
              <a:ext uri="{FF2B5EF4-FFF2-40B4-BE49-F238E27FC236}">
                <a16:creationId xmlns:a16="http://schemas.microsoft.com/office/drawing/2014/main" id="{3E3A4CC8-F241-756A-F510-D3A4240F27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1213" y="981075"/>
            <a:ext cx="536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 descr="Immagine che contiene testo, Elementi grafici, schermata, linea&#10;&#10;Descrizione generata automaticamente">
            <a:extLst>
              <a:ext uri="{FF2B5EF4-FFF2-40B4-BE49-F238E27FC236}">
                <a16:creationId xmlns:a16="http://schemas.microsoft.com/office/drawing/2014/main" id="{E85DBC38-7CE6-C33A-0401-1E70A349CB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11" y="973932"/>
            <a:ext cx="10477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a16="http://schemas.microsoft.com/office/drawing/2014/main" id="{16BE0BDD-5924-73DC-5F78-FEF946EC57A6}"/>
              </a:ext>
            </a:extLst>
          </p:cNvPr>
          <p:cNvSpPr>
            <a:spLocks noGrp="1"/>
          </p:cNvSpPr>
          <p:nvPr>
            <p:ph type="title"/>
          </p:nvPr>
        </p:nvSpPr>
        <p:spPr>
          <a:xfrm>
            <a:off x="561988" y="1651834"/>
            <a:ext cx="10899839" cy="1080923"/>
          </a:xfrm>
        </p:spPr>
        <p:txBody>
          <a:bodyPr/>
          <a:lstStyle/>
          <a:p>
            <a:r>
              <a:rPr lang="en-US" dirty="0">
                <a:latin typeface="Times New Roman" panose="02020603050405020304" pitchFamily="18" charset="0"/>
                <a:cs typeface="Times New Roman" panose="02020603050405020304" pitchFamily="18" charset="0"/>
              </a:rPr>
              <a:t>Spatially Fractionated Radiotherapy: Biological Hypothesis</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5971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F53AE4-EA32-F4A8-E938-362621509284}"/>
              </a:ext>
            </a:extLst>
          </p:cNvPr>
          <p:cNvSpPr>
            <a:spLocks noGrp="1"/>
          </p:cNvSpPr>
          <p:nvPr>
            <p:ph type="title"/>
          </p:nvPr>
        </p:nvSpPr>
        <p:spPr>
          <a:xfrm>
            <a:off x="561988" y="1651834"/>
            <a:ext cx="10899839" cy="1080923"/>
          </a:xfrm>
        </p:spPr>
        <p:txBody>
          <a:bodyPr/>
          <a:lstStyle/>
          <a:p>
            <a:r>
              <a:rPr lang="en-US" dirty="0">
                <a:latin typeface="Times New Roman" panose="02020603050405020304" pitchFamily="18" charset="0"/>
                <a:cs typeface="Times New Roman" panose="02020603050405020304" pitchFamily="18" charset="0"/>
              </a:rPr>
              <a:t>Spatially Fractionated Radiotherapy: Biological Mechanisms</a:t>
            </a:r>
            <a:endParaRPr lang="it-IT" dirty="0">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903D92DC-2CC2-50DF-13FD-C7145F973B83}"/>
              </a:ext>
            </a:extLst>
          </p:cNvPr>
          <p:cNvSpPr txBox="1"/>
          <p:nvPr/>
        </p:nvSpPr>
        <p:spPr>
          <a:xfrm>
            <a:off x="982052" y="3076530"/>
            <a:ext cx="4391922"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Vascular Effects: </a:t>
            </a:r>
            <a:r>
              <a:rPr lang="en-US" u="sng" dirty="0">
                <a:latin typeface="Times New Roman" panose="02020603050405020304" pitchFamily="18" charset="0"/>
                <a:cs typeface="Times New Roman" panose="02020603050405020304" pitchFamily="18" charset="0"/>
              </a:rPr>
              <a:t>Exclusively</a:t>
            </a:r>
            <a:r>
              <a:rPr lang="en-US" dirty="0">
                <a:latin typeface="Times New Roman" panose="02020603050405020304" pitchFamily="18" charset="0"/>
                <a:cs typeface="Times New Roman" panose="02020603050405020304" pitchFamily="18" charset="0"/>
              </a:rPr>
              <a:t> in experiments involving Micro-Beam Radiation Therapy (MRT), there are differential vascular effects between tumor and normal tissues. MRT appears to preferentially damage immature blood vessels in tumors, while mature vessels in healthy tissues remain intact. This can lead to a deterioration of tumor vascularization, reduced blood perfusion, and tumor hypoxia.</a:t>
            </a:r>
            <a:endParaRPr lang="it-IT" dirty="0"/>
          </a:p>
        </p:txBody>
      </p:sp>
      <p:pic>
        <p:nvPicPr>
          <p:cNvPr id="6" name="Immagine 5" descr="Immagine che contiene testo, schermata, diagramma, mappa&#10;&#10;Descrizione generata automaticamente">
            <a:extLst>
              <a:ext uri="{FF2B5EF4-FFF2-40B4-BE49-F238E27FC236}">
                <a16:creationId xmlns:a16="http://schemas.microsoft.com/office/drawing/2014/main" id="{668E14AC-56DD-475A-6819-B31A39A2B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4470" y="2962829"/>
            <a:ext cx="4528144" cy="3807020"/>
          </a:xfrm>
          <a:prstGeom prst="rect">
            <a:avLst/>
          </a:prstGeom>
        </p:spPr>
      </p:pic>
      <p:pic>
        <p:nvPicPr>
          <p:cNvPr id="4" name="Immagine 9">
            <a:extLst>
              <a:ext uri="{FF2B5EF4-FFF2-40B4-BE49-F238E27FC236}">
                <a16:creationId xmlns:a16="http://schemas.microsoft.com/office/drawing/2014/main" id="{02AC55D3-0E5C-68D6-C51D-0D9F9DFF28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7239" y="1018527"/>
            <a:ext cx="93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a:extLst>
              <a:ext uri="{FF2B5EF4-FFF2-40B4-BE49-F238E27FC236}">
                <a16:creationId xmlns:a16="http://schemas.microsoft.com/office/drawing/2014/main" id="{86A153B3-171A-238C-E4B4-331DDE9C2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041" t="59013" r="58009" b="22769"/>
          <a:stretch>
            <a:fillRect/>
          </a:stretch>
        </p:blipFill>
        <p:spPr bwMode="auto">
          <a:xfrm>
            <a:off x="3178013" y="1018527"/>
            <a:ext cx="9001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8">
            <a:extLst>
              <a:ext uri="{FF2B5EF4-FFF2-40B4-BE49-F238E27FC236}">
                <a16:creationId xmlns:a16="http://schemas.microsoft.com/office/drawing/2014/main" id="{B408867E-52EF-432B-5A7A-203A5263EA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1073984"/>
            <a:ext cx="938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9">
            <a:extLst>
              <a:ext uri="{FF2B5EF4-FFF2-40B4-BE49-F238E27FC236}">
                <a16:creationId xmlns:a16="http://schemas.microsoft.com/office/drawing/2014/main" id="{393D2F03-A934-699D-78DB-2B5AA0E162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0188" y="972701"/>
            <a:ext cx="53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20">
            <a:extLst>
              <a:ext uri="{FF2B5EF4-FFF2-40B4-BE49-F238E27FC236}">
                <a16:creationId xmlns:a16="http://schemas.microsoft.com/office/drawing/2014/main" id="{89D131F4-0937-875C-95C5-2C4120A1CE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9100" y="973932"/>
            <a:ext cx="1038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21" descr="Immagine che contiene emblema, simbolo, logo, cerchio&#10;&#10;Descrizione generata automaticamente">
            <a:extLst>
              <a:ext uri="{FF2B5EF4-FFF2-40B4-BE49-F238E27FC236}">
                <a16:creationId xmlns:a16="http://schemas.microsoft.com/office/drawing/2014/main" id="{33120E3F-1B80-1821-846F-50AABF7753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1213" y="981075"/>
            <a:ext cx="536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 descr="Immagine che contiene testo, Elementi grafici, schermata, linea&#10;&#10;Descrizione generata automaticamente">
            <a:extLst>
              <a:ext uri="{FF2B5EF4-FFF2-40B4-BE49-F238E27FC236}">
                <a16:creationId xmlns:a16="http://schemas.microsoft.com/office/drawing/2014/main" id="{4FD17299-E4A0-2E54-F986-5715D77E0E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11" y="973932"/>
            <a:ext cx="10477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363920"/>
      </p:ext>
    </p:extLst>
  </p:cSld>
  <p:clrMapOvr>
    <a:masterClrMapping/>
  </p:clrMapOvr>
</p:sld>
</file>

<file path=ppt/theme/theme1.xml><?xml version="1.0" encoding="utf-8"?>
<a:theme xmlns:a="http://schemas.openxmlformats.org/drawingml/2006/main" name="1_Tema di Offic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IT" sz="18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IT" sz="18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lide_delsarto_show_AIFM2023" id="{325D9F5B-075B-3E45-B84B-7F30BBEB1AA1}" vid="{28AF6677-3925-F244-821E-D61C5D757E1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1884</Words>
  <Application>Microsoft Office PowerPoint</Application>
  <PresentationFormat>Widescreen</PresentationFormat>
  <Paragraphs>114</Paragraphs>
  <Slides>23</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23</vt:i4>
      </vt:variant>
    </vt:vector>
  </HeadingPairs>
  <TitlesOfParts>
    <vt:vector size="29" baseType="lpstr">
      <vt:lpstr>Arial</vt:lpstr>
      <vt:lpstr>Bell MT</vt:lpstr>
      <vt:lpstr>Calibri</vt:lpstr>
      <vt:lpstr>Söhne</vt:lpstr>
      <vt:lpstr>Times New Roman</vt:lpstr>
      <vt:lpstr>1_Tema di Office</vt:lpstr>
      <vt:lpstr>Presentazione standard di PowerPoint</vt:lpstr>
      <vt:lpstr>Outline</vt:lpstr>
      <vt:lpstr>Presentazione standard di PowerPoint</vt:lpstr>
      <vt:lpstr>Presentazione standard di PowerPoint</vt:lpstr>
      <vt:lpstr>Presentazione standard di PowerPoint</vt:lpstr>
      <vt:lpstr>Presentazione standard di PowerPoint</vt:lpstr>
      <vt:lpstr>Presentazione standard di PowerPoint</vt:lpstr>
      <vt:lpstr>Spatially Fractionated Radiotherapy: Biological Hypothesis</vt:lpstr>
      <vt:lpstr>Spatially Fractionated Radiotherapy: Biological Mechanisms</vt:lpstr>
      <vt:lpstr>Spatially Fractionated Radiotherapy: Biological Mechanisms</vt:lpstr>
      <vt:lpstr>Presentazione standard di PowerPoint</vt:lpstr>
      <vt:lpstr>Mini-beam RT: The Current State of the Art</vt:lpstr>
      <vt:lpstr>Mini-beam RT: The Current State of the Art</vt:lpstr>
      <vt:lpstr>Mini-beam RT: The Current State of the Art</vt:lpstr>
      <vt:lpstr>Presentazione standard di PowerPoint</vt:lpstr>
      <vt:lpstr>Mini-beam and CPFR: Objective</vt:lpstr>
      <vt:lpstr>Presentazione standard di PowerPoint</vt:lpstr>
      <vt:lpstr>Mini-beam and CPFR: ElectronFLASH and Templates</vt:lpstr>
      <vt:lpstr>Mini-beam and CPFR: Template Specs</vt:lpstr>
      <vt:lpstr>Mini-beam and CPFR: Beam Characterization</vt:lpstr>
      <vt:lpstr>Mini-beam and CPFR: A MB-FLASH Center</vt:lpstr>
      <vt:lpstr>Future Perspectives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Jake Pensavalle</dc:creator>
  <cp:lastModifiedBy>Jake Pensavalle</cp:lastModifiedBy>
  <cp:revision>50</cp:revision>
  <dcterms:created xsi:type="dcterms:W3CDTF">2023-10-12T04:58:48Z</dcterms:created>
  <dcterms:modified xsi:type="dcterms:W3CDTF">2023-10-19T06:57:20Z</dcterms:modified>
</cp:coreProperties>
</file>