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sldIdLst>
    <p:sldId id="256" r:id="rId2"/>
    <p:sldId id="279" r:id="rId3"/>
    <p:sldId id="268" r:id="rId4"/>
    <p:sldId id="269" r:id="rId5"/>
    <p:sldId id="270" r:id="rId6"/>
    <p:sldId id="276" r:id="rId7"/>
    <p:sldId id="277" r:id="rId8"/>
    <p:sldId id="271" r:id="rId9"/>
    <p:sldId id="272" r:id="rId10"/>
    <p:sldId id="257" r:id="rId11"/>
    <p:sldId id="259" r:id="rId12"/>
    <p:sldId id="275" r:id="rId13"/>
    <p:sldId id="260" r:id="rId14"/>
    <p:sldId id="261" r:id="rId15"/>
    <p:sldId id="262" r:id="rId16"/>
    <p:sldId id="263" r:id="rId17"/>
    <p:sldId id="264" r:id="rId18"/>
    <p:sldId id="265" r:id="rId19"/>
    <p:sldId id="266" r:id="rId20"/>
    <p:sldId id="267" r:id="rId21"/>
    <p:sldId id="278" r:id="rId22"/>
    <p:sldId id="273" r:id="rId23"/>
    <p:sldId id="274" r:id="rId24"/>
  </p:sldIdLst>
  <p:sldSz cx="10080625" cy="5670550"/>
  <p:notesSz cx="7559675" cy="106918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2D00"/>
    <a:srgbClr val="EDADA7"/>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2"/>
    <p:restoredTop sz="85684"/>
  </p:normalViewPr>
  <p:slideViewPr>
    <p:cSldViewPr>
      <p:cViewPr>
        <p:scale>
          <a:sx n="109" d="100"/>
          <a:sy n="109" d="100"/>
        </p:scale>
        <p:origin x="600" y="488"/>
      </p:cViewPr>
      <p:guideLst>
        <p:guide orient="horz" pos="2160"/>
        <p:guide pos="2880"/>
      </p:guideLst>
    </p:cSldViewPr>
  </p:slideViewPr>
  <p:outlineViewPr>
    <p:cViewPr varScale="1">
      <p:scale>
        <a:sx n="170" d="200"/>
        <a:sy n="170" d="200"/>
      </p:scale>
      <p:origin x="-780" y="-84"/>
    </p:cViewPr>
  </p:outlineViewPr>
  <p:notesTextViewPr>
    <p:cViewPr>
      <p:scale>
        <a:sx n="85" d="100"/>
        <a:sy n="85"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D989FD1B-73C1-CB54-A75F-EC6F8279DA06}"/>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51" name="AutoShape 2">
            <a:extLst>
              <a:ext uri="{FF2B5EF4-FFF2-40B4-BE49-F238E27FC236}">
                <a16:creationId xmlns:a16="http://schemas.microsoft.com/office/drawing/2014/main" id="{534502C3-8C8F-B196-06C0-65FB8D8D2DA3}"/>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52" name="AutoShape 3">
            <a:extLst>
              <a:ext uri="{FF2B5EF4-FFF2-40B4-BE49-F238E27FC236}">
                <a16:creationId xmlns:a16="http://schemas.microsoft.com/office/drawing/2014/main" id="{D2692941-6850-7F1C-571E-FE5D465701B2}"/>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53" name="AutoShape 4">
            <a:extLst>
              <a:ext uri="{FF2B5EF4-FFF2-40B4-BE49-F238E27FC236}">
                <a16:creationId xmlns:a16="http://schemas.microsoft.com/office/drawing/2014/main" id="{19C5727C-644C-61F1-C9FA-A854829E800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54" name="AutoShape 5">
            <a:extLst>
              <a:ext uri="{FF2B5EF4-FFF2-40B4-BE49-F238E27FC236}">
                <a16:creationId xmlns:a16="http://schemas.microsoft.com/office/drawing/2014/main" id="{F88AE2E5-8B4D-63AC-B65E-4BF6BAE02383}"/>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55" name="AutoShape 6">
            <a:extLst>
              <a:ext uri="{FF2B5EF4-FFF2-40B4-BE49-F238E27FC236}">
                <a16:creationId xmlns:a16="http://schemas.microsoft.com/office/drawing/2014/main" id="{240D7176-8F2B-6FB0-B4EF-32FB8D73C1A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56" name="AutoShape 7">
            <a:extLst>
              <a:ext uri="{FF2B5EF4-FFF2-40B4-BE49-F238E27FC236}">
                <a16:creationId xmlns:a16="http://schemas.microsoft.com/office/drawing/2014/main" id="{1C689E56-114D-64D2-6B7A-C071BC686ECC}"/>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57" name="AutoShape 8">
            <a:extLst>
              <a:ext uri="{FF2B5EF4-FFF2-40B4-BE49-F238E27FC236}">
                <a16:creationId xmlns:a16="http://schemas.microsoft.com/office/drawing/2014/main" id="{04489E75-C7DF-7BDB-5425-FB4BB44DC8B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58" name="AutoShape 9">
            <a:extLst>
              <a:ext uri="{FF2B5EF4-FFF2-40B4-BE49-F238E27FC236}">
                <a16:creationId xmlns:a16="http://schemas.microsoft.com/office/drawing/2014/main" id="{E0DE4D8F-BBE7-FE52-5452-883DC1B0AA1C}"/>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59" name="AutoShape 10">
            <a:extLst>
              <a:ext uri="{FF2B5EF4-FFF2-40B4-BE49-F238E27FC236}">
                <a16:creationId xmlns:a16="http://schemas.microsoft.com/office/drawing/2014/main" id="{24A72E85-B396-96FF-AC05-E2C6D42681E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0" name="AutoShape 11">
            <a:extLst>
              <a:ext uri="{FF2B5EF4-FFF2-40B4-BE49-F238E27FC236}">
                <a16:creationId xmlns:a16="http://schemas.microsoft.com/office/drawing/2014/main" id="{66DC8DC3-FBD7-6226-0CC6-FE7B45D1AA3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1" name="AutoShape 12">
            <a:extLst>
              <a:ext uri="{FF2B5EF4-FFF2-40B4-BE49-F238E27FC236}">
                <a16:creationId xmlns:a16="http://schemas.microsoft.com/office/drawing/2014/main" id="{97D4F0F9-0418-55FE-6947-DD16A51740E6}"/>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2" name="AutoShape 13">
            <a:extLst>
              <a:ext uri="{FF2B5EF4-FFF2-40B4-BE49-F238E27FC236}">
                <a16:creationId xmlns:a16="http://schemas.microsoft.com/office/drawing/2014/main" id="{2C16DA98-1632-E419-5792-DE9ED9C7B80E}"/>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3" name="AutoShape 14">
            <a:extLst>
              <a:ext uri="{FF2B5EF4-FFF2-40B4-BE49-F238E27FC236}">
                <a16:creationId xmlns:a16="http://schemas.microsoft.com/office/drawing/2014/main" id="{F547DE08-91E6-5BDA-379C-6A8246190CE8}"/>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4" name="AutoShape 15">
            <a:extLst>
              <a:ext uri="{FF2B5EF4-FFF2-40B4-BE49-F238E27FC236}">
                <a16:creationId xmlns:a16="http://schemas.microsoft.com/office/drawing/2014/main" id="{1AC70B65-887F-A66F-6BA4-872AC9C2BD3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5" name="AutoShape 16">
            <a:extLst>
              <a:ext uri="{FF2B5EF4-FFF2-40B4-BE49-F238E27FC236}">
                <a16:creationId xmlns:a16="http://schemas.microsoft.com/office/drawing/2014/main" id="{ABC9D5E1-3199-62A3-E988-3B36BDE40A9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6" name="AutoShape 17">
            <a:extLst>
              <a:ext uri="{FF2B5EF4-FFF2-40B4-BE49-F238E27FC236}">
                <a16:creationId xmlns:a16="http://schemas.microsoft.com/office/drawing/2014/main" id="{4CB2787C-7620-0279-7EDA-C381BC750CA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7" name="AutoShape 18">
            <a:extLst>
              <a:ext uri="{FF2B5EF4-FFF2-40B4-BE49-F238E27FC236}">
                <a16:creationId xmlns:a16="http://schemas.microsoft.com/office/drawing/2014/main" id="{511FA845-716A-D6F0-52B0-D27023E07C7A}"/>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8" name="AutoShape 19">
            <a:extLst>
              <a:ext uri="{FF2B5EF4-FFF2-40B4-BE49-F238E27FC236}">
                <a16:creationId xmlns:a16="http://schemas.microsoft.com/office/drawing/2014/main" id="{B734DC38-FEA7-D51F-4465-ED81C6B4718E}"/>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69" name="AutoShape 20">
            <a:extLst>
              <a:ext uri="{FF2B5EF4-FFF2-40B4-BE49-F238E27FC236}">
                <a16:creationId xmlns:a16="http://schemas.microsoft.com/office/drawing/2014/main" id="{6714BA1A-3768-D190-6009-EB75A48C8AA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0" name="AutoShape 21">
            <a:extLst>
              <a:ext uri="{FF2B5EF4-FFF2-40B4-BE49-F238E27FC236}">
                <a16:creationId xmlns:a16="http://schemas.microsoft.com/office/drawing/2014/main" id="{C8943E6D-A74E-61A0-99B1-F97638B928A2}"/>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1" name="AutoShape 22">
            <a:extLst>
              <a:ext uri="{FF2B5EF4-FFF2-40B4-BE49-F238E27FC236}">
                <a16:creationId xmlns:a16="http://schemas.microsoft.com/office/drawing/2014/main" id="{28C0770B-02B8-F267-DC3C-D675E1B5829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2" name="AutoShape 23">
            <a:extLst>
              <a:ext uri="{FF2B5EF4-FFF2-40B4-BE49-F238E27FC236}">
                <a16:creationId xmlns:a16="http://schemas.microsoft.com/office/drawing/2014/main" id="{D2027B72-F3E7-71BB-9C2E-1253D3A5BA1B}"/>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3" name="AutoShape 24">
            <a:extLst>
              <a:ext uri="{FF2B5EF4-FFF2-40B4-BE49-F238E27FC236}">
                <a16:creationId xmlns:a16="http://schemas.microsoft.com/office/drawing/2014/main" id="{48E75880-4E8C-FBCA-A0D9-5E3F869A0328}"/>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4" name="AutoShape 25">
            <a:extLst>
              <a:ext uri="{FF2B5EF4-FFF2-40B4-BE49-F238E27FC236}">
                <a16:creationId xmlns:a16="http://schemas.microsoft.com/office/drawing/2014/main" id="{6501FC38-9AF4-862C-0DDF-CE529A212DE6}"/>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5" name="AutoShape 26">
            <a:extLst>
              <a:ext uri="{FF2B5EF4-FFF2-40B4-BE49-F238E27FC236}">
                <a16:creationId xmlns:a16="http://schemas.microsoft.com/office/drawing/2014/main" id="{55D208A9-B1A2-F07C-8AB6-2E1A6A1B8778}"/>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6" name="AutoShape 27">
            <a:extLst>
              <a:ext uri="{FF2B5EF4-FFF2-40B4-BE49-F238E27FC236}">
                <a16:creationId xmlns:a16="http://schemas.microsoft.com/office/drawing/2014/main" id="{3CF210F4-7B00-CEC4-4FCC-D4B52E77624A}"/>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7" name="AutoShape 28">
            <a:extLst>
              <a:ext uri="{FF2B5EF4-FFF2-40B4-BE49-F238E27FC236}">
                <a16:creationId xmlns:a16="http://schemas.microsoft.com/office/drawing/2014/main" id="{24C84291-3A54-7DB4-5C74-7F91CA81B235}"/>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8" name="AutoShape 29">
            <a:extLst>
              <a:ext uri="{FF2B5EF4-FFF2-40B4-BE49-F238E27FC236}">
                <a16:creationId xmlns:a16="http://schemas.microsoft.com/office/drawing/2014/main" id="{CE97BA69-A6FE-6E35-3CEF-C102F145174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79" name="AutoShape 30">
            <a:extLst>
              <a:ext uri="{FF2B5EF4-FFF2-40B4-BE49-F238E27FC236}">
                <a16:creationId xmlns:a16="http://schemas.microsoft.com/office/drawing/2014/main" id="{3557A50A-5FA0-425C-4CCC-DC35E7B24E5B}"/>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80" name="AutoShape 31">
            <a:extLst>
              <a:ext uri="{FF2B5EF4-FFF2-40B4-BE49-F238E27FC236}">
                <a16:creationId xmlns:a16="http://schemas.microsoft.com/office/drawing/2014/main" id="{9EC68925-9E99-73C8-F7AF-71814A6B5304}"/>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81" name="AutoShape 32">
            <a:extLst>
              <a:ext uri="{FF2B5EF4-FFF2-40B4-BE49-F238E27FC236}">
                <a16:creationId xmlns:a16="http://schemas.microsoft.com/office/drawing/2014/main" id="{6C08E882-C1E0-3C22-9061-F71225FC3160}"/>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82" name="AutoShape 33">
            <a:extLst>
              <a:ext uri="{FF2B5EF4-FFF2-40B4-BE49-F238E27FC236}">
                <a16:creationId xmlns:a16="http://schemas.microsoft.com/office/drawing/2014/main" id="{9AA53773-1F4F-717B-D7BB-2F9746DC8E88}"/>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83" name="AutoShape 34">
            <a:extLst>
              <a:ext uri="{FF2B5EF4-FFF2-40B4-BE49-F238E27FC236}">
                <a16:creationId xmlns:a16="http://schemas.microsoft.com/office/drawing/2014/main" id="{385F687D-CD34-936A-480D-A059C1F8B450}"/>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84" name="AutoShape 35">
            <a:extLst>
              <a:ext uri="{FF2B5EF4-FFF2-40B4-BE49-F238E27FC236}">
                <a16:creationId xmlns:a16="http://schemas.microsoft.com/office/drawing/2014/main" id="{E549D33E-2849-033E-0B93-494E63388C0D}"/>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2085" name="Rectangle 36">
            <a:extLst>
              <a:ext uri="{FF2B5EF4-FFF2-40B4-BE49-F238E27FC236}">
                <a16:creationId xmlns:a16="http://schemas.microsoft.com/office/drawing/2014/main" id="{59413646-E62F-6B35-90B6-35E08B22273F}"/>
              </a:ext>
            </a:extLst>
          </p:cNvPr>
          <p:cNvSpPr>
            <a:spLocks noGrp="1" noRot="1" noChangeAspect="1" noChangeArrowheads="1"/>
          </p:cNvSpPr>
          <p:nvPr>
            <p:ph type="sldImg"/>
          </p:nvPr>
        </p:nvSpPr>
        <p:spPr bwMode="auto">
          <a:xfrm>
            <a:off x="1106488" y="812800"/>
            <a:ext cx="5287962" cy="3951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37">
            <a:extLst>
              <a:ext uri="{FF2B5EF4-FFF2-40B4-BE49-F238E27FC236}">
                <a16:creationId xmlns:a16="http://schemas.microsoft.com/office/drawing/2014/main" id="{46E1BC52-5D71-01A0-31EB-19820A46A667}"/>
              </a:ext>
            </a:extLst>
          </p:cNvPr>
          <p:cNvSpPr>
            <a:spLocks noGrp="1" noChangeArrowheads="1"/>
          </p:cNvSpPr>
          <p:nvPr>
            <p:ph type="body"/>
          </p:nvPr>
        </p:nvSpPr>
        <p:spPr bwMode="auto">
          <a:xfrm>
            <a:off x="755650" y="5078413"/>
            <a:ext cx="5991225" cy="4754562"/>
          </a:xfrm>
          <a:prstGeom prst="rect">
            <a:avLst/>
          </a:prstGeom>
          <a:noFill/>
          <a:ln>
            <a:noFill/>
          </a:ln>
          <a:effectLst/>
        </p:spPr>
        <p:txBody>
          <a:bodyPr vert="horz" wrap="square" lIns="0" tIns="0" rIns="0" bIns="0" numCol="1" anchor="t" anchorCtr="0" compatLnSpc="1">
            <a:prstTxWarp prst="textNoShape">
              <a:avLst/>
            </a:prstTxWarp>
          </a:bodyPr>
          <a:lstStyle/>
          <a:p>
            <a:pPr lvl="0"/>
            <a:endParaRPr lang="en-IT" altLang="en-IT" noProof="0"/>
          </a:p>
        </p:txBody>
      </p:sp>
      <p:sp>
        <p:nvSpPr>
          <p:cNvPr id="2086" name="Rectangle 38">
            <a:extLst>
              <a:ext uri="{FF2B5EF4-FFF2-40B4-BE49-F238E27FC236}">
                <a16:creationId xmlns:a16="http://schemas.microsoft.com/office/drawing/2014/main" id="{3D718679-C861-EBF6-013B-1B5261BEFAC4}"/>
              </a:ext>
            </a:extLst>
          </p:cNvPr>
          <p:cNvSpPr>
            <a:spLocks noGrp="1" noChangeArrowheads="1"/>
          </p:cNvSpPr>
          <p:nvPr>
            <p:ph type="hdr"/>
          </p:nvPr>
        </p:nvSpPr>
        <p:spPr bwMode="auto">
          <a:xfrm>
            <a:off x="0" y="0"/>
            <a:ext cx="3224213" cy="477838"/>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2000"/>
              </a:lnSpc>
              <a:buClrTx/>
              <a:buSzPct val="100000"/>
              <a:buFontTx/>
              <a:buNone/>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400">
                <a:solidFill>
                  <a:srgbClr val="000000"/>
                </a:solidFill>
                <a:latin typeface="Times New Roman" panose="02020603050405020304" pitchFamily="18" charset="0"/>
                <a:cs typeface="Tahoma" panose="020B0604030504040204" pitchFamily="34" charset="0"/>
              </a:defRPr>
            </a:lvl1pPr>
          </a:lstStyle>
          <a:p>
            <a:pPr>
              <a:defRPr/>
            </a:pPr>
            <a:endParaRPr lang="it-IT" altLang="en-IT"/>
          </a:p>
        </p:txBody>
      </p:sp>
      <p:sp>
        <p:nvSpPr>
          <p:cNvPr id="2087" name="Rectangle 39">
            <a:extLst>
              <a:ext uri="{FF2B5EF4-FFF2-40B4-BE49-F238E27FC236}">
                <a16:creationId xmlns:a16="http://schemas.microsoft.com/office/drawing/2014/main" id="{24940AE5-9A23-42B3-4085-AEFC4F356542}"/>
              </a:ext>
            </a:extLst>
          </p:cNvPr>
          <p:cNvSpPr>
            <a:spLocks noGrp="1" noChangeArrowheads="1"/>
          </p:cNvSpPr>
          <p:nvPr>
            <p:ph type="dt"/>
          </p:nvPr>
        </p:nvSpPr>
        <p:spPr bwMode="auto">
          <a:xfrm>
            <a:off x="4278313" y="0"/>
            <a:ext cx="3224212" cy="477838"/>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2000"/>
              </a:lnSpc>
              <a:buClrTx/>
              <a:buSzPct val="100000"/>
              <a:buFontTx/>
              <a:buNone/>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400">
                <a:solidFill>
                  <a:srgbClr val="000000"/>
                </a:solidFill>
                <a:latin typeface="Times New Roman" panose="02020603050405020304" pitchFamily="18" charset="0"/>
                <a:cs typeface="Tahoma" panose="020B0604030504040204" pitchFamily="34" charset="0"/>
              </a:defRPr>
            </a:lvl1pPr>
          </a:lstStyle>
          <a:p>
            <a:pPr>
              <a:defRPr/>
            </a:pPr>
            <a:endParaRPr lang="it-IT" altLang="en-IT"/>
          </a:p>
        </p:txBody>
      </p:sp>
      <p:sp>
        <p:nvSpPr>
          <p:cNvPr id="2088" name="Rectangle 40">
            <a:extLst>
              <a:ext uri="{FF2B5EF4-FFF2-40B4-BE49-F238E27FC236}">
                <a16:creationId xmlns:a16="http://schemas.microsoft.com/office/drawing/2014/main" id="{2A66D22C-1CDF-0165-29CA-7FF88AFDA878}"/>
              </a:ext>
            </a:extLst>
          </p:cNvPr>
          <p:cNvSpPr>
            <a:spLocks noGrp="1" noChangeArrowheads="1"/>
          </p:cNvSpPr>
          <p:nvPr>
            <p:ph type="ftr"/>
          </p:nvPr>
        </p:nvSpPr>
        <p:spPr bwMode="auto">
          <a:xfrm>
            <a:off x="0" y="10156825"/>
            <a:ext cx="3224213" cy="477838"/>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2000"/>
              </a:lnSpc>
              <a:buClrTx/>
              <a:buSzPct val="100000"/>
              <a:buFontTx/>
              <a:buNone/>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400">
                <a:solidFill>
                  <a:srgbClr val="000000"/>
                </a:solidFill>
                <a:latin typeface="Times New Roman" panose="02020603050405020304" pitchFamily="18" charset="0"/>
                <a:cs typeface="Tahoma" panose="020B0604030504040204" pitchFamily="34" charset="0"/>
              </a:defRPr>
            </a:lvl1pPr>
          </a:lstStyle>
          <a:p>
            <a:pPr>
              <a:defRPr/>
            </a:pPr>
            <a:endParaRPr lang="it-IT" altLang="en-IT"/>
          </a:p>
        </p:txBody>
      </p:sp>
      <p:sp>
        <p:nvSpPr>
          <p:cNvPr id="2089" name="Rectangle 41">
            <a:extLst>
              <a:ext uri="{FF2B5EF4-FFF2-40B4-BE49-F238E27FC236}">
                <a16:creationId xmlns:a16="http://schemas.microsoft.com/office/drawing/2014/main" id="{70A83813-3247-EFA4-4F4D-52F2D25E88FA}"/>
              </a:ext>
            </a:extLst>
          </p:cNvPr>
          <p:cNvSpPr>
            <a:spLocks noGrp="1" noChangeArrowheads="1"/>
          </p:cNvSpPr>
          <p:nvPr>
            <p:ph type="sldNum"/>
          </p:nvPr>
        </p:nvSpPr>
        <p:spPr bwMode="auto">
          <a:xfrm>
            <a:off x="4278313" y="10156825"/>
            <a:ext cx="3224212" cy="477838"/>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2000"/>
              </a:lnSpc>
              <a:buClrTx/>
              <a:buSzPct val="100000"/>
              <a:buFontTx/>
              <a:buNone/>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400">
                <a:solidFill>
                  <a:srgbClr val="000000"/>
                </a:solidFill>
                <a:latin typeface="Times New Roman" panose="02020603050405020304" pitchFamily="18" charset="0"/>
                <a:cs typeface="Tahoma" panose="020B0604030504040204" pitchFamily="34" charset="0"/>
              </a:defRPr>
            </a:lvl1pPr>
          </a:lstStyle>
          <a:p>
            <a:pPr>
              <a:defRPr/>
            </a:pPr>
            <a:fld id="{8B2C2631-9898-1841-A8D6-F8A146C9B172}" type="slidenum">
              <a:rPr lang="it-IT" altLang="en-IT"/>
              <a:pPr>
                <a:defRPr/>
              </a:pPr>
              <a:t>‹#›</a:t>
            </a:fld>
            <a:endParaRPr lang="it-IT" altLang="en-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41">
            <a:extLst>
              <a:ext uri="{FF2B5EF4-FFF2-40B4-BE49-F238E27FC236}">
                <a16:creationId xmlns:a16="http://schemas.microsoft.com/office/drawing/2014/main" id="{C58D90A4-6D5B-FF36-09EF-5310BE051D1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0A137219-EEE5-924D-9B69-5F133B78301F}" type="slidenum">
              <a:rPr lang="it-IT" altLang="en-IT" sz="1400" smtClean="0"/>
              <a:pPr>
                <a:spcBef>
                  <a:spcPct val="0"/>
                </a:spcBef>
                <a:buClrTx/>
                <a:buFontTx/>
                <a:buNone/>
              </a:pPr>
              <a:t>1</a:t>
            </a:fld>
            <a:endParaRPr lang="it-IT" altLang="en-IT" sz="1400"/>
          </a:p>
        </p:txBody>
      </p:sp>
      <p:sp>
        <p:nvSpPr>
          <p:cNvPr id="4099" name="Text Box 1">
            <a:extLst>
              <a:ext uri="{FF2B5EF4-FFF2-40B4-BE49-F238E27FC236}">
                <a16:creationId xmlns:a16="http://schemas.microsoft.com/office/drawing/2014/main" id="{71798EC9-3577-6C4A-553A-D7E7234657C9}"/>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A35241BC-B0CA-0AC4-507B-51A23D38EA74}"/>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4101" name="Notes Placeholder 1">
            <a:extLst>
              <a:ext uri="{FF2B5EF4-FFF2-40B4-BE49-F238E27FC236}">
                <a16:creationId xmlns:a16="http://schemas.microsoft.com/office/drawing/2014/main" id="{B9EAA3CB-8AC6-D8DD-A07C-6000293188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T" altLang="en-IT" dirty="0"/>
              <a:t>Thanks for inviting me to this first edition of the INSIGT workshop. </a:t>
            </a:r>
            <a:br>
              <a:rPr lang="en-IT" altLang="en-IT" dirty="0"/>
            </a:br>
            <a:r>
              <a:rPr lang="en-IT" altLang="en-IT" dirty="0"/>
              <a:t>In this presentation I’ll focus on electron linacs operating with Ultra High Dose per pulse aimed at research in Flash Therapy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T" altLang="en-IT" dirty="0"/>
              <a:t>Having understood that for now the FLASH research is very conveninent when done with electrons, SIT Sordina an italian company developed the ElectronFLASH an ectron LINAC with all the needed characteristic. Here at the CPFR we have a unique model of this machine that was developed starting from the experience gathered by Fabio Di Martino with IORT modified devices, this machine was installed in 2022 and it has been fully characterized. </a:t>
            </a:r>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10</a:t>
            </a:fld>
            <a:endParaRPr lang="it-IT" altLang="en-IT">
              <a:solidFill>
                <a:srgbClr val="000000"/>
              </a:solidFill>
              <a:latin typeface="Times New Roman" panose="02020603050405020304" pitchFamily="18" charset="0"/>
              <a:cs typeface="Tahoma" panose="020B060403050404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5DC231C8-6021-9D3B-3A59-B90DDB115A18}"/>
              </a:ext>
            </a:extLst>
          </p:cNvPr>
          <p:cNvSpPr>
            <a:spLocks noGrp="1" noRot="1" noChangeAspect="1" noChangeArrowheads="1" noTextEdit="1"/>
          </p:cNvSpPr>
          <p:nvPr>
            <p:ph type="sldImg"/>
          </p:nvPr>
        </p:nvSpPr>
        <p:spPr>
          <a:xfrm>
            <a:off x="239713" y="812800"/>
            <a:ext cx="7021512" cy="3951288"/>
          </a:xfrm>
        </p:spPr>
      </p:sp>
      <p:sp>
        <p:nvSpPr>
          <p:cNvPr id="10242" name="Notes Placeholder 2">
            <a:extLst>
              <a:ext uri="{FF2B5EF4-FFF2-40B4-BE49-F238E27FC236}">
                <a16:creationId xmlns:a16="http://schemas.microsoft.com/office/drawing/2014/main" id="{D2366081-F179-3BD2-E88C-E46976582D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T" altLang="en-IT" dirty="0"/>
          </a:p>
        </p:txBody>
      </p:sp>
      <p:sp>
        <p:nvSpPr>
          <p:cNvPr id="10243" name="Slide Number Placeholder 3">
            <a:extLst>
              <a:ext uri="{FF2B5EF4-FFF2-40B4-BE49-F238E27FC236}">
                <a16:creationId xmlns:a16="http://schemas.microsoft.com/office/drawing/2014/main" id="{C26F617B-3036-4259-BFB7-DD4484B468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70236C58-3590-BF48-8B66-FA8EACFFAC5F}" type="slidenum">
              <a:rPr lang="it-IT" altLang="en-IT" smtClean="0">
                <a:solidFill>
                  <a:srgbClr val="000000"/>
                </a:solidFill>
                <a:latin typeface="Times New Roman" panose="02020603050405020304" pitchFamily="18" charset="0"/>
                <a:cs typeface="Tahoma" panose="020B0604030504040204" pitchFamily="34" charset="0"/>
              </a:rPr>
              <a:pPr/>
              <a:t>11</a:t>
            </a:fld>
            <a:endParaRPr lang="it-IT" altLang="en-IT">
              <a:solidFill>
                <a:srgbClr val="000000"/>
              </a:solidFill>
              <a:latin typeface="Times New Roman" panose="02020603050405020304" pitchFamily="18" charset="0"/>
              <a:cs typeface="Tahoma" panose="020B060403050404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5DC231C8-6021-9D3B-3A59-B90DDB115A18}"/>
              </a:ext>
            </a:extLst>
          </p:cNvPr>
          <p:cNvSpPr>
            <a:spLocks noGrp="1" noRot="1" noChangeAspect="1" noChangeArrowheads="1" noTextEdit="1"/>
          </p:cNvSpPr>
          <p:nvPr>
            <p:ph type="sldImg"/>
          </p:nvPr>
        </p:nvSpPr>
        <p:spPr>
          <a:xfrm>
            <a:off x="239713" y="812800"/>
            <a:ext cx="7021512" cy="3951288"/>
          </a:xfrm>
        </p:spPr>
      </p:sp>
      <p:sp>
        <p:nvSpPr>
          <p:cNvPr id="10242" name="Notes Placeholder 2">
            <a:extLst>
              <a:ext uri="{FF2B5EF4-FFF2-40B4-BE49-F238E27FC236}">
                <a16:creationId xmlns:a16="http://schemas.microsoft.com/office/drawing/2014/main" id="{D2366081-F179-3BD2-E88C-E46976582D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T" altLang="en-IT" dirty="0"/>
          </a:p>
        </p:txBody>
      </p:sp>
      <p:sp>
        <p:nvSpPr>
          <p:cNvPr id="10243" name="Slide Number Placeholder 3">
            <a:extLst>
              <a:ext uri="{FF2B5EF4-FFF2-40B4-BE49-F238E27FC236}">
                <a16:creationId xmlns:a16="http://schemas.microsoft.com/office/drawing/2014/main" id="{C26F617B-3036-4259-BFB7-DD4484B468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70236C58-3590-BF48-8B66-FA8EACFFAC5F}" type="slidenum">
              <a:rPr lang="it-IT" altLang="en-IT" smtClean="0">
                <a:solidFill>
                  <a:srgbClr val="000000"/>
                </a:solidFill>
                <a:latin typeface="Times New Roman" panose="02020603050405020304" pitchFamily="18" charset="0"/>
                <a:cs typeface="Tahoma" panose="020B0604030504040204" pitchFamily="34" charset="0"/>
              </a:rPr>
              <a:pPr/>
              <a:t>12</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3255462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CE775E38-8C81-0620-0D5E-97D83DE080C3}"/>
              </a:ext>
            </a:extLst>
          </p:cNvPr>
          <p:cNvSpPr>
            <a:spLocks noGrp="1" noRot="1" noChangeAspect="1" noChangeArrowheads="1" noTextEdit="1"/>
          </p:cNvSpPr>
          <p:nvPr>
            <p:ph type="sldImg"/>
          </p:nvPr>
        </p:nvSpPr>
        <p:spPr>
          <a:xfrm>
            <a:off x="239713" y="812800"/>
            <a:ext cx="7021512" cy="3951288"/>
          </a:xfrm>
        </p:spPr>
      </p:sp>
      <p:sp>
        <p:nvSpPr>
          <p:cNvPr id="12290" name="Notes Placeholder 2">
            <a:extLst>
              <a:ext uri="{FF2B5EF4-FFF2-40B4-BE49-F238E27FC236}">
                <a16:creationId xmlns:a16="http://schemas.microsoft.com/office/drawing/2014/main" id="{32AFEC1E-2578-A705-2A43-B1967E1E5A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ltLang="en-IT" dirty="0"/>
          </a:p>
        </p:txBody>
      </p:sp>
      <p:sp>
        <p:nvSpPr>
          <p:cNvPr id="12291" name="Slide Number Placeholder 3">
            <a:extLst>
              <a:ext uri="{FF2B5EF4-FFF2-40B4-BE49-F238E27FC236}">
                <a16:creationId xmlns:a16="http://schemas.microsoft.com/office/drawing/2014/main" id="{5EBABEFB-BE4C-DA79-1E66-A9772AED46E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8667DF3F-A371-CB4D-A564-E6DAF63855E6}" type="slidenum">
              <a:rPr lang="it-IT" altLang="en-IT" sz="1400" smtClean="0"/>
              <a:pPr>
                <a:spcBef>
                  <a:spcPct val="0"/>
                </a:spcBef>
                <a:buClrTx/>
                <a:buFontTx/>
                <a:buNone/>
              </a:pPr>
              <a:t>13</a:t>
            </a:fld>
            <a:endParaRPr lang="it-IT" altLang="en-IT"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9A018AE0-5537-0293-CA04-DBD3B449E94F}"/>
              </a:ext>
            </a:extLst>
          </p:cNvPr>
          <p:cNvSpPr>
            <a:spLocks noGrp="1" noRot="1" noChangeAspect="1" noChangeArrowheads="1" noTextEdit="1"/>
          </p:cNvSpPr>
          <p:nvPr>
            <p:ph type="sldImg"/>
          </p:nvPr>
        </p:nvSpPr>
        <p:spPr>
          <a:xfrm>
            <a:off x="239713" y="812800"/>
            <a:ext cx="7021512" cy="3951288"/>
          </a:xfrm>
        </p:spPr>
      </p:sp>
      <p:sp>
        <p:nvSpPr>
          <p:cNvPr id="14338" name="Notes Placeholder 2">
            <a:extLst>
              <a:ext uri="{FF2B5EF4-FFF2-40B4-BE49-F238E27FC236}">
                <a16:creationId xmlns:a16="http://schemas.microsoft.com/office/drawing/2014/main" id="{9B89A18A-C8C8-3511-7336-18550D5E60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T" altLang="en-IT" dirty="0"/>
          </a:p>
        </p:txBody>
      </p:sp>
      <p:sp>
        <p:nvSpPr>
          <p:cNvPr id="14339" name="Slide Number Placeholder 3">
            <a:extLst>
              <a:ext uri="{FF2B5EF4-FFF2-40B4-BE49-F238E27FC236}">
                <a16:creationId xmlns:a16="http://schemas.microsoft.com/office/drawing/2014/main" id="{32A3DFBC-F8D1-4B2D-157B-9DBC7B5AB49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61E14721-4510-F946-A059-B91BBA8DF591}" type="slidenum">
              <a:rPr lang="it-IT" altLang="en-IT" smtClean="0">
                <a:solidFill>
                  <a:srgbClr val="000000"/>
                </a:solidFill>
                <a:latin typeface="Times New Roman" panose="02020603050405020304" pitchFamily="18" charset="0"/>
                <a:cs typeface="Tahoma" panose="020B0604030504040204" pitchFamily="34" charset="0"/>
              </a:rPr>
              <a:pPr/>
              <a:t>14</a:t>
            </a:fld>
            <a:endParaRPr lang="it-IT" altLang="en-IT">
              <a:solidFill>
                <a:srgbClr val="000000"/>
              </a:solidFill>
              <a:latin typeface="Times New Roman" panose="02020603050405020304" pitchFamily="18" charset="0"/>
              <a:cs typeface="Tahoma" panose="020B060403050404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6EDA6DDA-A651-171E-65EB-F18AF981DEB1}"/>
              </a:ext>
            </a:extLst>
          </p:cNvPr>
          <p:cNvSpPr>
            <a:spLocks noGrp="1" noRot="1" noChangeAspect="1" noChangeArrowheads="1" noTextEdit="1"/>
          </p:cNvSpPr>
          <p:nvPr>
            <p:ph type="sldImg"/>
          </p:nvPr>
        </p:nvSpPr>
        <p:spPr>
          <a:xfrm>
            <a:off x="239713" y="812800"/>
            <a:ext cx="7021512" cy="3951288"/>
          </a:xfrm>
        </p:spPr>
      </p:sp>
      <p:sp>
        <p:nvSpPr>
          <p:cNvPr id="16386" name="Notes Placeholder 2">
            <a:extLst>
              <a:ext uri="{FF2B5EF4-FFF2-40B4-BE49-F238E27FC236}">
                <a16:creationId xmlns:a16="http://schemas.microsoft.com/office/drawing/2014/main" id="{83E22C8A-1353-6A5B-BC4E-6367970766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ltLang="en-IT" dirty="0"/>
          </a:p>
        </p:txBody>
      </p:sp>
      <p:sp>
        <p:nvSpPr>
          <p:cNvPr id="16387" name="Slide Number Placeholder 3">
            <a:extLst>
              <a:ext uri="{FF2B5EF4-FFF2-40B4-BE49-F238E27FC236}">
                <a16:creationId xmlns:a16="http://schemas.microsoft.com/office/drawing/2014/main" id="{0C2DFBFA-11E4-3893-2582-2080C424A9E6}"/>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8C05132C-3720-6E42-8781-20B702E2AD65}" type="slidenum">
              <a:rPr lang="it-IT" altLang="en-IT" sz="1400" smtClean="0"/>
              <a:pPr>
                <a:spcBef>
                  <a:spcPct val="0"/>
                </a:spcBef>
                <a:buClrTx/>
                <a:buFontTx/>
                <a:buNone/>
              </a:pPr>
              <a:t>15</a:t>
            </a:fld>
            <a:endParaRPr lang="it-IT" altLang="en-IT"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1425C3AA-55DE-84E7-64B0-1307E41B0DD1}"/>
              </a:ext>
            </a:extLst>
          </p:cNvPr>
          <p:cNvSpPr>
            <a:spLocks noGrp="1" noRot="1" noChangeAspect="1" noChangeArrowheads="1" noTextEdit="1"/>
          </p:cNvSpPr>
          <p:nvPr>
            <p:ph type="sldImg"/>
          </p:nvPr>
        </p:nvSpPr>
        <p:spPr>
          <a:xfrm>
            <a:off x="239713" y="812800"/>
            <a:ext cx="7021512" cy="3951288"/>
          </a:xfrm>
        </p:spPr>
      </p:sp>
      <p:sp>
        <p:nvSpPr>
          <p:cNvPr id="18434" name="Notes Placeholder 2">
            <a:extLst>
              <a:ext uri="{FF2B5EF4-FFF2-40B4-BE49-F238E27FC236}">
                <a16:creationId xmlns:a16="http://schemas.microsoft.com/office/drawing/2014/main" id="{44CD80AB-8999-E4F2-4B0D-0C08432612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ltLang="en-IT" dirty="0"/>
          </a:p>
        </p:txBody>
      </p:sp>
      <p:sp>
        <p:nvSpPr>
          <p:cNvPr id="18435" name="Slide Number Placeholder 3">
            <a:extLst>
              <a:ext uri="{FF2B5EF4-FFF2-40B4-BE49-F238E27FC236}">
                <a16:creationId xmlns:a16="http://schemas.microsoft.com/office/drawing/2014/main" id="{3B5C7280-1C50-476D-8F18-464CF704B118}"/>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F53436F5-4274-6D45-88CD-2CA20A1B508F}" type="slidenum">
              <a:rPr lang="it-IT" altLang="en-IT" sz="1400" smtClean="0"/>
              <a:pPr>
                <a:spcBef>
                  <a:spcPct val="0"/>
                </a:spcBef>
                <a:buClrTx/>
                <a:buFontTx/>
                <a:buNone/>
              </a:pPr>
              <a:t>16</a:t>
            </a:fld>
            <a:endParaRPr lang="it-IT" altLang="en-IT"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D0C155DC-FC48-E7EF-E32E-A0DA86C306B3}"/>
              </a:ext>
            </a:extLst>
          </p:cNvPr>
          <p:cNvSpPr>
            <a:spLocks noGrp="1" noRot="1" noChangeAspect="1" noChangeArrowheads="1" noTextEdit="1"/>
          </p:cNvSpPr>
          <p:nvPr>
            <p:ph type="sldImg"/>
          </p:nvPr>
        </p:nvSpPr>
        <p:spPr>
          <a:xfrm>
            <a:off x="239713" y="812800"/>
            <a:ext cx="7021512" cy="3951288"/>
          </a:xfrm>
        </p:spPr>
      </p:sp>
      <p:sp>
        <p:nvSpPr>
          <p:cNvPr id="20482" name="Notes Placeholder 2">
            <a:extLst>
              <a:ext uri="{FF2B5EF4-FFF2-40B4-BE49-F238E27FC236}">
                <a16:creationId xmlns:a16="http://schemas.microsoft.com/office/drawing/2014/main" id="{352813FD-51F8-6B0C-1F69-8E9BE900DF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T" altLang="en-IT" dirty="0"/>
              <a:t>Variabili che non sono fissate ma che possiamo modificare grazie a partnership con sit sordina. Possiamo cambiare energia media, spettro, tensione di catodo e griglia. Questo per </a:t>
            </a:r>
          </a:p>
        </p:txBody>
      </p:sp>
      <p:sp>
        <p:nvSpPr>
          <p:cNvPr id="20483" name="Slide Number Placeholder 3">
            <a:extLst>
              <a:ext uri="{FF2B5EF4-FFF2-40B4-BE49-F238E27FC236}">
                <a16:creationId xmlns:a16="http://schemas.microsoft.com/office/drawing/2014/main" id="{C9E5A27A-DBFF-381D-BD5C-DCACD97FEC42}"/>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CEF4165B-3679-B64B-9CB8-981683087488}" type="slidenum">
              <a:rPr lang="it-IT" altLang="en-IT" sz="1400" smtClean="0"/>
              <a:pPr>
                <a:spcBef>
                  <a:spcPct val="0"/>
                </a:spcBef>
                <a:buClrTx/>
                <a:buFontTx/>
                <a:buNone/>
              </a:pPr>
              <a:t>17</a:t>
            </a:fld>
            <a:endParaRPr lang="it-IT" altLang="en-IT"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AFF18109-CDBA-710A-ABDD-724AD5778E8E}"/>
              </a:ext>
            </a:extLst>
          </p:cNvPr>
          <p:cNvSpPr>
            <a:spLocks noGrp="1" noRot="1" noChangeAspect="1" noChangeArrowheads="1" noTextEdit="1"/>
          </p:cNvSpPr>
          <p:nvPr>
            <p:ph type="sldImg"/>
          </p:nvPr>
        </p:nvSpPr>
        <p:spPr>
          <a:xfrm>
            <a:off x="239713" y="812800"/>
            <a:ext cx="7021512" cy="3951288"/>
          </a:xfrm>
        </p:spPr>
      </p:sp>
      <p:sp>
        <p:nvSpPr>
          <p:cNvPr id="22530" name="Notes Placeholder 2">
            <a:extLst>
              <a:ext uri="{FF2B5EF4-FFF2-40B4-BE49-F238E27FC236}">
                <a16:creationId xmlns:a16="http://schemas.microsoft.com/office/drawing/2014/main" id="{EC4F11E5-9387-7BB5-2E11-839037F2A9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ltLang="en-IT" dirty="0"/>
          </a:p>
        </p:txBody>
      </p:sp>
      <p:sp>
        <p:nvSpPr>
          <p:cNvPr id="22531" name="Slide Number Placeholder 3">
            <a:extLst>
              <a:ext uri="{FF2B5EF4-FFF2-40B4-BE49-F238E27FC236}">
                <a16:creationId xmlns:a16="http://schemas.microsoft.com/office/drawing/2014/main" id="{61D83805-9151-EAEF-808B-026A6F1073D6}"/>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A6A38480-886B-014C-9857-1A7BA97ACB0B}" type="slidenum">
              <a:rPr lang="it-IT" altLang="en-IT" sz="1400" smtClean="0"/>
              <a:pPr>
                <a:spcBef>
                  <a:spcPct val="0"/>
                </a:spcBef>
                <a:buClrTx/>
                <a:buFontTx/>
                <a:buNone/>
              </a:pPr>
              <a:t>18</a:t>
            </a:fld>
            <a:endParaRPr lang="it-IT" altLang="en-IT"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8540369C-8343-F343-8BA6-70CA770549AB}"/>
              </a:ext>
            </a:extLst>
          </p:cNvPr>
          <p:cNvSpPr>
            <a:spLocks noGrp="1" noRot="1" noChangeAspect="1" noChangeArrowheads="1" noTextEdit="1"/>
          </p:cNvSpPr>
          <p:nvPr>
            <p:ph type="sldImg"/>
          </p:nvPr>
        </p:nvSpPr>
        <p:spPr>
          <a:xfrm>
            <a:off x="239713" y="812800"/>
            <a:ext cx="7021512" cy="3951288"/>
          </a:xfrm>
        </p:spPr>
      </p:sp>
      <p:sp>
        <p:nvSpPr>
          <p:cNvPr id="24578" name="Notes Placeholder 2">
            <a:extLst>
              <a:ext uri="{FF2B5EF4-FFF2-40B4-BE49-F238E27FC236}">
                <a16:creationId xmlns:a16="http://schemas.microsoft.com/office/drawing/2014/main" id="{69FCBF05-335A-4C33-80F6-EB9621E13A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T" altLang="en-IT" dirty="0"/>
              <a:t>Obiettivo finale: </a:t>
            </a:r>
            <a:r>
              <a:rPr lang="en-GB" altLang="en-IT" dirty="0"/>
              <a:t>I</a:t>
            </a:r>
            <a:r>
              <a:rPr lang="en-IT" altLang="en-IT" dirty="0"/>
              <a:t> risultati della ricerca ottimizzino e velocizzino la traslazione clinica della flash. Come primo e unico obiettivo clinico realizzabile con questa macchina dei dermatologici (limite e’ il fascio superficiale), per mettere in piedi protocllo clinico dosimetrico e avere autorizzazione clinica.</a:t>
            </a:r>
          </a:p>
        </p:txBody>
      </p:sp>
      <p:sp>
        <p:nvSpPr>
          <p:cNvPr id="24579" name="Slide Number Placeholder 3">
            <a:extLst>
              <a:ext uri="{FF2B5EF4-FFF2-40B4-BE49-F238E27FC236}">
                <a16:creationId xmlns:a16="http://schemas.microsoft.com/office/drawing/2014/main" id="{C1494533-5AF6-BBFE-A5B8-DB8271BC110C}"/>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EF12CD44-7E63-6E40-BC8A-7356DB604043}" type="slidenum">
              <a:rPr lang="it-IT" altLang="en-IT" sz="1400" smtClean="0"/>
              <a:pPr>
                <a:spcBef>
                  <a:spcPct val="0"/>
                </a:spcBef>
                <a:buClrTx/>
                <a:buFontTx/>
                <a:buNone/>
              </a:pPr>
              <a:t>19</a:t>
            </a:fld>
            <a:endParaRPr lang="it-IT" altLang="en-IT"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41">
            <a:extLst>
              <a:ext uri="{FF2B5EF4-FFF2-40B4-BE49-F238E27FC236}">
                <a16:creationId xmlns:a16="http://schemas.microsoft.com/office/drawing/2014/main" id="{C58D90A4-6D5B-FF36-09EF-5310BE051D1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0A137219-EEE5-924D-9B69-5F133B78301F}" type="slidenum">
              <a:rPr lang="it-IT" altLang="en-IT" sz="1400" smtClean="0"/>
              <a:pPr>
                <a:spcBef>
                  <a:spcPct val="0"/>
                </a:spcBef>
                <a:buClrTx/>
                <a:buFontTx/>
                <a:buNone/>
              </a:pPr>
              <a:t>2</a:t>
            </a:fld>
            <a:endParaRPr lang="it-IT" altLang="en-IT" sz="1400"/>
          </a:p>
        </p:txBody>
      </p:sp>
      <p:sp>
        <p:nvSpPr>
          <p:cNvPr id="4099" name="Text Box 1">
            <a:extLst>
              <a:ext uri="{FF2B5EF4-FFF2-40B4-BE49-F238E27FC236}">
                <a16:creationId xmlns:a16="http://schemas.microsoft.com/office/drawing/2014/main" id="{71798EC9-3577-6C4A-553A-D7E7234657C9}"/>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A35241BC-B0CA-0AC4-507B-51A23D38EA74}"/>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T" altLang="en-IT"/>
          </a:p>
        </p:txBody>
      </p:sp>
      <p:sp>
        <p:nvSpPr>
          <p:cNvPr id="4101" name="Notes Placeholder 1">
            <a:extLst>
              <a:ext uri="{FF2B5EF4-FFF2-40B4-BE49-F238E27FC236}">
                <a16:creationId xmlns:a16="http://schemas.microsoft.com/office/drawing/2014/main" id="{B9EAA3CB-8AC6-D8DD-A07C-6000293188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T" altLang="en-IT" dirty="0"/>
              <a:t>So I’ll start giving a brief desciption of beam parameters linked to the flash effect. Thank I’ll move on describing the basic characteristic of FLASH electron linac that are common to all the accelerator used since today. Then I’ll move to the core of this talk as I’ll describe the achitecture of our electron LINAC dedicated to the FLASH research with its fulll dosimetric characterization.  </a:t>
            </a:r>
          </a:p>
        </p:txBody>
      </p:sp>
    </p:spTree>
    <p:extLst>
      <p:ext uri="{BB962C8B-B14F-4D97-AF65-F5344CB8AC3E}">
        <p14:creationId xmlns:p14="http://schemas.microsoft.com/office/powerpoint/2010/main" val="214344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3B03075E-5CC4-29AE-A459-4F8CB4F7BE29}"/>
              </a:ext>
            </a:extLst>
          </p:cNvPr>
          <p:cNvSpPr>
            <a:spLocks noGrp="1" noRot="1" noChangeAspect="1" noChangeArrowheads="1" noTextEdit="1"/>
          </p:cNvSpPr>
          <p:nvPr>
            <p:ph type="sldImg"/>
          </p:nvPr>
        </p:nvSpPr>
        <p:spPr>
          <a:xfrm>
            <a:off x="239713" y="812800"/>
            <a:ext cx="7021512" cy="3951288"/>
          </a:xfrm>
        </p:spPr>
      </p:sp>
      <p:sp>
        <p:nvSpPr>
          <p:cNvPr id="26626" name="Notes Placeholder 2">
            <a:extLst>
              <a:ext uri="{FF2B5EF4-FFF2-40B4-BE49-F238E27FC236}">
                <a16:creationId xmlns:a16="http://schemas.microsoft.com/office/drawing/2014/main" id="{2F9C2FD0-5384-8CE5-D3E1-529A51DD8D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ltLang="en-IT"/>
          </a:p>
        </p:txBody>
      </p:sp>
      <p:sp>
        <p:nvSpPr>
          <p:cNvPr id="26627" name="Slide Number Placeholder 3">
            <a:extLst>
              <a:ext uri="{FF2B5EF4-FFF2-40B4-BE49-F238E27FC236}">
                <a16:creationId xmlns:a16="http://schemas.microsoft.com/office/drawing/2014/main" id="{B4073896-2425-53C6-FC8D-361AE6011028}"/>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A483CE0A-5A36-0B45-8D4A-586A226CE128}" type="slidenum">
              <a:rPr lang="it-IT" altLang="en-IT" sz="1400" smtClean="0"/>
              <a:pPr>
                <a:spcBef>
                  <a:spcPct val="0"/>
                </a:spcBef>
                <a:buClrTx/>
                <a:buFontTx/>
                <a:buNone/>
              </a:pPr>
              <a:t>20</a:t>
            </a:fld>
            <a:endParaRPr lang="it-IT" altLang="en-IT"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3B03075E-5CC4-29AE-A459-4F8CB4F7BE29}"/>
              </a:ext>
            </a:extLst>
          </p:cNvPr>
          <p:cNvSpPr>
            <a:spLocks noGrp="1" noRot="1" noChangeAspect="1" noChangeArrowheads="1" noTextEdit="1"/>
          </p:cNvSpPr>
          <p:nvPr>
            <p:ph type="sldImg"/>
          </p:nvPr>
        </p:nvSpPr>
        <p:spPr>
          <a:xfrm>
            <a:off x="239713" y="812800"/>
            <a:ext cx="7021512" cy="3951288"/>
          </a:xfrm>
        </p:spPr>
      </p:sp>
      <p:sp>
        <p:nvSpPr>
          <p:cNvPr id="26626" name="Notes Placeholder 2">
            <a:extLst>
              <a:ext uri="{FF2B5EF4-FFF2-40B4-BE49-F238E27FC236}">
                <a16:creationId xmlns:a16="http://schemas.microsoft.com/office/drawing/2014/main" id="{2F9C2FD0-5384-8CE5-D3E1-529A51DD8D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ltLang="en-IT"/>
          </a:p>
        </p:txBody>
      </p:sp>
      <p:sp>
        <p:nvSpPr>
          <p:cNvPr id="26627" name="Slide Number Placeholder 3">
            <a:extLst>
              <a:ext uri="{FF2B5EF4-FFF2-40B4-BE49-F238E27FC236}">
                <a16:creationId xmlns:a16="http://schemas.microsoft.com/office/drawing/2014/main" id="{B4073896-2425-53C6-FC8D-361AE6011028}"/>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sz="1200">
                <a:solidFill>
                  <a:srgbClr val="000000"/>
                </a:solidFill>
                <a:latin typeface="Times New Roman" panose="02020603050405020304" pitchFamily="18" charset="0"/>
              </a:defRPr>
            </a:lvl9pPr>
          </a:lstStyle>
          <a:p>
            <a:pPr>
              <a:spcBef>
                <a:spcPct val="0"/>
              </a:spcBef>
              <a:buClrTx/>
              <a:buFontTx/>
              <a:buNone/>
            </a:pPr>
            <a:fld id="{A483CE0A-5A36-0B45-8D4A-586A226CE128}" type="slidenum">
              <a:rPr lang="it-IT" altLang="en-IT" sz="1400" smtClean="0"/>
              <a:pPr>
                <a:spcBef>
                  <a:spcPct val="0"/>
                </a:spcBef>
                <a:buClrTx/>
                <a:buFontTx/>
                <a:buNone/>
              </a:pPr>
              <a:t>21</a:t>
            </a:fld>
            <a:endParaRPr lang="it-IT" altLang="en-IT" sz="1400"/>
          </a:p>
        </p:txBody>
      </p:sp>
    </p:spTree>
    <p:extLst>
      <p:ext uri="{BB962C8B-B14F-4D97-AF65-F5344CB8AC3E}">
        <p14:creationId xmlns:p14="http://schemas.microsoft.com/office/powerpoint/2010/main" val="1138666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T" altLang="en-IT" dirty="0"/>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22</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500486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T" altLang="en-IT" dirty="0"/>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23</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98543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T" altLang="en-IT" dirty="0"/>
              <a:t>Here yet another definition of the FLASH effect, this is taken from a work of Chaterine Vonnenzin. Aside from the whole definition I want to stress that as of today the major beam involved in the effect is the average dose rate t</a:t>
            </a:r>
            <a:r>
              <a:rPr lang="en-GB" altLang="en-IT" dirty="0"/>
              <a:t>ha</a:t>
            </a:r>
            <a:r>
              <a:rPr lang="en-IT" altLang="en-IT" dirty="0"/>
              <a:t>t shoud exceed 100 Gy/s. I’ll show that there is much more and this focus was mainly because it was the feature shared among the majority of the biological experiments. </a:t>
            </a:r>
          </a:p>
          <a:p>
            <a:r>
              <a:rPr lang="en-IT" altLang="en-IT" dirty="0"/>
              <a:t>As we can see in the figure below the in vivo evidences for the flahs effect are plentiful so there is no doubt about its existance but several questions remains open. </a:t>
            </a:r>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3</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369753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T" altLang="en-IT" dirty="0"/>
              <a:t>This table summurized some expieriments done on on both healthy and tumor tissues from different anatomical sites. Apart from that we can see that the greatest amount of evicdences comes from expieriment with electrons beams so sticking to that kind of radiation is a sound path if we want to further knoledge on the effect. The electron beam that this tables refers to are of course pulsed. </a:t>
            </a:r>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4</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3611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T" altLang="en-IT" dirty="0"/>
          </a:p>
          <a:p>
            <a:r>
              <a:rPr lang="en-IT" altLang="en-IT" dirty="0"/>
              <a:t>Let me remind briefiley the beam parameters that are involved in the FLASH EFFECT. First of all we have the dose per pulse. Well, this </a:t>
            </a:r>
            <a:r>
              <a:rPr lang="en-GB" altLang="en-IT" dirty="0"/>
              <a:t>is pretty self explanatory is just the dose of a single pulse of radiation. Since the irradiation is usually composed of multiple pulses we can calculate the average dose rate as approximately the products of the number of pulses and the repetition frequency. Lastly the instantaneous dose rate is defined as the dose per pulse divided the pulse duration that is commonly of the order of few microseconds.</a:t>
            </a:r>
          </a:p>
          <a:p>
            <a:r>
              <a:rPr lang="en-GB" altLang="en-IT" dirty="0"/>
              <a:t>So what we know from the in vivo experiments? Well we need doses greater than 5 </a:t>
            </a:r>
            <a:r>
              <a:rPr lang="en-GB" altLang="en-IT" dirty="0" err="1"/>
              <a:t>Gy</a:t>
            </a:r>
            <a:r>
              <a:rPr lang="en-GB" altLang="en-IT" dirty="0"/>
              <a:t>, Average dose rates greater than 100 </a:t>
            </a:r>
            <a:r>
              <a:rPr lang="en-GB" altLang="en-IT" dirty="0" err="1"/>
              <a:t>Gy</a:t>
            </a:r>
            <a:r>
              <a:rPr lang="en-GB" altLang="en-IT" dirty="0"/>
              <a:t>/s, dose per pulses Grater than 1 </a:t>
            </a:r>
            <a:r>
              <a:rPr lang="en-GB" altLang="en-IT" dirty="0" err="1"/>
              <a:t>Gy</a:t>
            </a:r>
            <a:r>
              <a:rPr lang="en-GB" altLang="en-IT" dirty="0"/>
              <a:t> and IDR greater than 1MGy. Additionally, the total irradiation time should be under 200 </a:t>
            </a:r>
            <a:r>
              <a:rPr lang="en-GB" altLang="en-IT" dirty="0" err="1"/>
              <a:t>ms</a:t>
            </a:r>
            <a:r>
              <a:rPr lang="en-GB" altLang="en-IT" dirty="0"/>
              <a:t>. </a:t>
            </a:r>
            <a:endParaRPr lang="en-IT" altLang="en-IT" dirty="0"/>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5</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84355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T" altLang="en-IT" dirty="0"/>
              <a:t>Let’s take a glimpse at what kind of electron LINACS were and are used for flash research. A first attempt to obtain a flash beam was trying to modify a clinical accelerator (usually an obsolete but reliable one like the Varian CLINAC you see in the picture). The modification involved the removal of several accelerators part and lots of internal tweaking. The obtained parameter while not optimal were just enough to get a flash beam at least for the average dose rate. Of course having dismantled the monitor chambers no beam monitoring was avaiable. </a:t>
            </a:r>
            <a:br>
              <a:rPr lang="en-IT" altLang="en-IT" dirty="0"/>
            </a:br>
            <a:r>
              <a:rPr lang="en-IT" altLang="en-IT" dirty="0"/>
              <a:t>A more straighforward approch was trying to modify a IORT electron linac, t</a:t>
            </a:r>
            <a:r>
              <a:rPr lang="en-GB" altLang="en-IT" dirty="0"/>
              <a:t>he modification mainly involved the reduction of the SSD by the removal of the electron applicator. This approach lead to higher dose per pulse and a flash beam for all the beam parameters. We then had what I have called early research </a:t>
            </a:r>
            <a:r>
              <a:rPr lang="en-GB" altLang="en-IT" dirty="0" err="1"/>
              <a:t>linac</a:t>
            </a:r>
            <a:r>
              <a:rPr lang="en-GB" altLang="en-IT" dirty="0"/>
              <a:t>, that mainly are evolution of </a:t>
            </a:r>
            <a:r>
              <a:rPr lang="en-GB" altLang="en-IT" dirty="0" err="1"/>
              <a:t>linac</a:t>
            </a:r>
            <a:r>
              <a:rPr lang="en-GB" altLang="en-IT" dirty="0"/>
              <a:t> built for industrial applications, this kind of accelerator were </a:t>
            </a:r>
            <a:r>
              <a:rPr lang="en-GB" altLang="en-IT" dirty="0" err="1"/>
              <a:t>engeniered</a:t>
            </a:r>
            <a:r>
              <a:rPr lang="en-GB" altLang="en-IT" dirty="0"/>
              <a:t> with the flash research as the primary scope so the beam parameter were exceeding the flash requirements </a:t>
            </a:r>
            <a:r>
              <a:rPr lang="en-GB" altLang="en-IT" dirty="0" err="1"/>
              <a:t>knonw</a:t>
            </a:r>
            <a:r>
              <a:rPr lang="en-GB" altLang="en-IT" dirty="0"/>
              <a:t> at the time. This kind of accelerators hosted numerous radiobiological experiments but they have their limitation.</a:t>
            </a:r>
            <a:endParaRPr lang="en-IT" altLang="en-IT" dirty="0"/>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6</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23312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T" altLang="en-IT" dirty="0"/>
              <a:t>Indeed these three kinds of accelerators share several limitation. First of all their output is not very stable, this problems was mitigated in the research linacs but not fully resolved (we’ll see why in a moment). Morover the spetrum of the flash and conventional irradiation setups remain different and this complicates the comparison of the two irradiaiton modality. </a:t>
            </a:r>
          </a:p>
          <a:p>
            <a:r>
              <a:rPr lang="en-IT" altLang="en-IT" dirty="0"/>
              <a:t>Another crucial aspect is that this kind of accelerators lacks the flexibility needed to span the beam parameters over long ranges to explore the FLASH dependencies from one parameter at the time. </a:t>
            </a:r>
          </a:p>
          <a:p>
            <a:r>
              <a:rPr lang="en-IT" altLang="en-IT" dirty="0"/>
              <a:t>Also the uniformity is not that good constraining the flash beam to small spots limiting the experiments that can be done. </a:t>
            </a:r>
            <a:br>
              <a:rPr lang="en-IT" altLang="en-IT" dirty="0"/>
            </a:br>
            <a:r>
              <a:rPr lang="en-IT" altLang="en-IT" dirty="0"/>
              <a:t>The monitoring is either totally absent or very rudimental and the beam optics cannot be changed easly. </a:t>
            </a:r>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7</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277790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T" altLang="en-IT" dirty="0"/>
              <a:t>Given the previous historical overview we can, as FLASH enthusiasts, make our wishlist about what we need to know to translate this effect into the clinical practice. </a:t>
            </a:r>
          </a:p>
          <a:p>
            <a:r>
              <a:rPr lang="en-IT" altLang="en-IT" dirty="0"/>
              <a:t>[…]</a:t>
            </a:r>
          </a:p>
          <a:p>
            <a:r>
              <a:rPr lang="en-IT" altLang="en-IT" dirty="0"/>
              <a:t>All thise knowledge wolud be the fundation for the realization of a clinical linac with its parameter tuned exactly to maximise the effect alongside with FLASH dosimeter engenerred for that specifical irradiation condition. Also we would be able to elaborate a RBE inverse planning and the </a:t>
            </a:r>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8</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5330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A5F92D97-F77D-50F1-8E49-96B7AD850CF4}"/>
              </a:ext>
            </a:extLst>
          </p:cNvPr>
          <p:cNvSpPr>
            <a:spLocks noGrp="1" noRot="1" noChangeAspect="1" noChangeArrowheads="1" noTextEdit="1"/>
          </p:cNvSpPr>
          <p:nvPr>
            <p:ph type="sldImg"/>
          </p:nvPr>
        </p:nvSpPr>
        <p:spPr>
          <a:xfrm>
            <a:off x="239713" y="812800"/>
            <a:ext cx="7021512" cy="3951288"/>
          </a:xfrm>
        </p:spPr>
      </p:sp>
      <p:sp>
        <p:nvSpPr>
          <p:cNvPr id="6146" name="Notes Placeholder 2">
            <a:extLst>
              <a:ext uri="{FF2B5EF4-FFF2-40B4-BE49-F238E27FC236}">
                <a16:creationId xmlns:a16="http://schemas.microsoft.com/office/drawing/2014/main" id="{EB28C48E-8FDF-FC82-6551-7D8661B27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T" altLang="en-IT" dirty="0"/>
              <a:t>We just see that a dedcated UHDP rese</a:t>
            </a:r>
            <a:r>
              <a:rPr lang="en-GB" altLang="en-IT" dirty="0" err="1"/>
              <a:t>ar</a:t>
            </a:r>
            <a:r>
              <a:rPr lang="en-IT" altLang="en-IT" dirty="0"/>
              <a:t>ch linac is mandatory to obtain the data for clinical translation. Staing in the field of whishlist we can make one about what we need from that ideal accelerator:</a:t>
            </a:r>
          </a:p>
          <a:p>
            <a:endParaRPr lang="en-IT" altLang="en-IT" dirty="0"/>
          </a:p>
          <a:p>
            <a:r>
              <a:rPr lang="en-IT" altLang="en-IT" dirty="0"/>
              <a:t>[,,,[</a:t>
            </a:r>
          </a:p>
          <a:p>
            <a:endParaRPr lang="en-IT" altLang="en-IT" dirty="0"/>
          </a:p>
          <a:p>
            <a:r>
              <a:rPr lang="en-IT" altLang="en-IT" dirty="0"/>
              <a:t>As of today the span of this 4 basis or major characteristics is a low energy electron linac.</a:t>
            </a:r>
          </a:p>
        </p:txBody>
      </p:sp>
      <p:sp>
        <p:nvSpPr>
          <p:cNvPr id="6147" name="Slide Number Placeholder 3">
            <a:extLst>
              <a:ext uri="{FF2B5EF4-FFF2-40B4-BE49-F238E27FC236}">
                <a16:creationId xmlns:a16="http://schemas.microsoft.com/office/drawing/2014/main" id="{853CEAEC-58CD-AFA0-1E9C-B7186A99FA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 pos="8955088" algn="l"/>
                <a:tab pos="9404350" algn="l"/>
                <a:tab pos="9853613" algn="l"/>
                <a:tab pos="10302875" algn="l"/>
                <a:tab pos="10752138" algn="l"/>
                <a:tab pos="10753725" algn="l"/>
                <a:tab pos="10755313" algn="l"/>
                <a:tab pos="10756900" algn="l"/>
                <a:tab pos="10758488" algn="l"/>
                <a:tab pos="10760075" algn="l"/>
                <a:tab pos="107616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17A6F8-BCE8-F842-B710-5C016974068D}" type="slidenum">
              <a:rPr lang="it-IT" altLang="en-IT" smtClean="0">
                <a:solidFill>
                  <a:srgbClr val="000000"/>
                </a:solidFill>
                <a:latin typeface="Times New Roman" panose="02020603050405020304" pitchFamily="18" charset="0"/>
                <a:cs typeface="Tahoma" panose="020B0604030504040204" pitchFamily="34" charset="0"/>
              </a:rPr>
              <a:pPr/>
              <a:t>9</a:t>
            </a:fld>
            <a:endParaRPr lang="it-IT" altLang="en-IT">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854761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928688"/>
            <a:ext cx="7559675" cy="1973262"/>
          </a:xfrm>
        </p:spPr>
        <p:txBody>
          <a:bodyPr anchor="b"/>
          <a:lstStyle>
            <a:lvl1pPr algn="ctr">
              <a:defRPr sz="6000"/>
            </a:lvl1pPr>
          </a:lstStyle>
          <a:p>
            <a:r>
              <a:rPr lang="en-GB"/>
              <a:t>Click to edit Master title style</a:t>
            </a:r>
            <a:endParaRPr lang="en-IT"/>
          </a:p>
        </p:txBody>
      </p:sp>
      <p:sp>
        <p:nvSpPr>
          <p:cNvPr id="3" name="Subtitle 2"/>
          <p:cNvSpPr>
            <a:spLocks noGrp="1"/>
          </p:cNvSpPr>
          <p:nvPr>
            <p:ph type="subTitle" idx="1"/>
          </p:nvPr>
        </p:nvSpPr>
        <p:spPr>
          <a:xfrm>
            <a:off x="1260475" y="2978150"/>
            <a:ext cx="7559675" cy="1370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Tree>
    <p:extLst>
      <p:ext uri="{BB962C8B-B14F-4D97-AF65-F5344CB8AC3E}">
        <p14:creationId xmlns:p14="http://schemas.microsoft.com/office/powerpoint/2010/main" val="3665278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IT"/>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Tree>
    <p:extLst>
      <p:ext uri="{BB962C8B-B14F-4D97-AF65-F5344CB8AC3E}">
        <p14:creationId xmlns:p14="http://schemas.microsoft.com/office/powerpoint/2010/main" val="3017581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2813" y="225425"/>
            <a:ext cx="2252662" cy="4333875"/>
          </a:xfrm>
        </p:spPr>
        <p:txBody>
          <a:bodyPr vert="eaVert"/>
          <a:lstStyle/>
          <a:p>
            <a:r>
              <a:rPr lang="en-GB"/>
              <a:t>Click to edit Master title style</a:t>
            </a:r>
            <a:endParaRPr lang="en-IT"/>
          </a:p>
        </p:txBody>
      </p:sp>
      <p:sp>
        <p:nvSpPr>
          <p:cNvPr id="3" name="Vertical Text Placeholder 2"/>
          <p:cNvSpPr>
            <a:spLocks noGrp="1"/>
          </p:cNvSpPr>
          <p:nvPr>
            <p:ph type="body" orient="vert" idx="1"/>
          </p:nvPr>
        </p:nvSpPr>
        <p:spPr>
          <a:xfrm>
            <a:off x="503238" y="225425"/>
            <a:ext cx="6607175" cy="4333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Tree>
    <p:extLst>
      <p:ext uri="{BB962C8B-B14F-4D97-AF65-F5344CB8AC3E}">
        <p14:creationId xmlns:p14="http://schemas.microsoft.com/office/powerpoint/2010/main" val="133621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926623"/>
            <a:ext cx="9012237" cy="893763"/>
          </a:xfrm>
        </p:spPr>
        <p:txBody>
          <a:bodyPr/>
          <a:lstStyle/>
          <a:p>
            <a:r>
              <a:rPr lang="en-GB"/>
              <a:t>Click to edit Master title style</a:t>
            </a:r>
            <a:endParaRPr lang="en-IT"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dirty="0"/>
          </a:p>
        </p:txBody>
      </p:sp>
    </p:spTree>
    <p:extLst>
      <p:ext uri="{BB962C8B-B14F-4D97-AF65-F5344CB8AC3E}">
        <p14:creationId xmlns:p14="http://schemas.microsoft.com/office/powerpoint/2010/main" val="3027667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414463"/>
            <a:ext cx="8694737" cy="2357437"/>
          </a:xfrm>
        </p:spPr>
        <p:txBody>
          <a:bodyPr anchor="b"/>
          <a:lstStyle>
            <a:lvl1pPr>
              <a:defRPr sz="6000"/>
            </a:lvl1pPr>
          </a:lstStyle>
          <a:p>
            <a:r>
              <a:rPr lang="en-GB"/>
              <a:t>Click to edit Master title style</a:t>
            </a:r>
            <a:endParaRPr lang="en-IT"/>
          </a:p>
        </p:txBody>
      </p:sp>
      <p:sp>
        <p:nvSpPr>
          <p:cNvPr id="3" name="Text Placeholder 2"/>
          <p:cNvSpPr>
            <a:spLocks noGrp="1"/>
          </p:cNvSpPr>
          <p:nvPr>
            <p:ph type="body" idx="1"/>
          </p:nvPr>
        </p:nvSpPr>
        <p:spPr>
          <a:xfrm>
            <a:off x="687388" y="3794125"/>
            <a:ext cx="8694737" cy="124142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Tree>
    <p:extLst>
      <p:ext uri="{BB962C8B-B14F-4D97-AF65-F5344CB8AC3E}">
        <p14:creationId xmlns:p14="http://schemas.microsoft.com/office/powerpoint/2010/main" val="124753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IT"/>
          </a:p>
        </p:txBody>
      </p:sp>
      <p:sp>
        <p:nvSpPr>
          <p:cNvPr id="3" name="Content Placeholder 2"/>
          <p:cNvSpPr>
            <a:spLocks noGrp="1"/>
          </p:cNvSpPr>
          <p:nvPr>
            <p:ph sz="half" idx="1"/>
          </p:nvPr>
        </p:nvSpPr>
        <p:spPr>
          <a:xfrm>
            <a:off x="503238" y="1325563"/>
            <a:ext cx="4429125" cy="3233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p:cNvSpPr>
            <a:spLocks noGrp="1"/>
          </p:cNvSpPr>
          <p:nvPr>
            <p:ph sz="half" idx="2"/>
          </p:nvPr>
        </p:nvSpPr>
        <p:spPr>
          <a:xfrm>
            <a:off x="5084763" y="1325563"/>
            <a:ext cx="4429125" cy="3233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Tree>
    <p:extLst>
      <p:ext uri="{BB962C8B-B14F-4D97-AF65-F5344CB8AC3E}">
        <p14:creationId xmlns:p14="http://schemas.microsoft.com/office/powerpoint/2010/main" val="91062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301625"/>
            <a:ext cx="8694737" cy="1096963"/>
          </a:xfrm>
        </p:spPr>
        <p:txBody>
          <a:bodyPr/>
          <a:lstStyle/>
          <a:p>
            <a:r>
              <a:rPr lang="en-GB"/>
              <a:t>Click to edit Master title style</a:t>
            </a:r>
            <a:endParaRPr lang="en-IT"/>
          </a:p>
        </p:txBody>
      </p:sp>
      <p:sp>
        <p:nvSpPr>
          <p:cNvPr id="3" name="Text Placeholder 2"/>
          <p:cNvSpPr>
            <a:spLocks noGrp="1"/>
          </p:cNvSpPr>
          <p:nvPr>
            <p:ph type="body" idx="1"/>
          </p:nvPr>
        </p:nvSpPr>
        <p:spPr>
          <a:xfrm>
            <a:off x="693738" y="1390650"/>
            <a:ext cx="426561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93738" y="2071688"/>
            <a:ext cx="4265612" cy="3046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p:cNvSpPr>
            <a:spLocks noGrp="1"/>
          </p:cNvSpPr>
          <p:nvPr>
            <p:ph type="body" sz="quarter" idx="3"/>
          </p:nvPr>
        </p:nvSpPr>
        <p:spPr>
          <a:xfrm>
            <a:off x="5103813" y="1390650"/>
            <a:ext cx="428466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103813" y="2071688"/>
            <a:ext cx="4284662" cy="3046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Tree>
    <p:extLst>
      <p:ext uri="{BB962C8B-B14F-4D97-AF65-F5344CB8AC3E}">
        <p14:creationId xmlns:p14="http://schemas.microsoft.com/office/powerpoint/2010/main" val="364412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IT"/>
          </a:p>
        </p:txBody>
      </p:sp>
    </p:spTree>
    <p:extLst>
      <p:ext uri="{BB962C8B-B14F-4D97-AF65-F5344CB8AC3E}">
        <p14:creationId xmlns:p14="http://schemas.microsoft.com/office/powerpoint/2010/main" val="2423749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448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377825"/>
            <a:ext cx="3251200" cy="1323975"/>
          </a:xfrm>
        </p:spPr>
        <p:txBody>
          <a:bodyPr anchor="b"/>
          <a:lstStyle>
            <a:lvl1pPr>
              <a:defRPr sz="3200"/>
            </a:lvl1pPr>
          </a:lstStyle>
          <a:p>
            <a:r>
              <a:rPr lang="en-GB"/>
              <a:t>Click to edit Master title style</a:t>
            </a:r>
            <a:endParaRPr lang="en-IT"/>
          </a:p>
        </p:txBody>
      </p:sp>
      <p:sp>
        <p:nvSpPr>
          <p:cNvPr id="3" name="Content Placeholder 2"/>
          <p:cNvSpPr>
            <a:spLocks noGrp="1"/>
          </p:cNvSpPr>
          <p:nvPr>
            <p:ph idx="1"/>
          </p:nvPr>
        </p:nvSpPr>
        <p:spPr>
          <a:xfrm>
            <a:off x="4286250" y="815975"/>
            <a:ext cx="5102225" cy="4030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46993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377825"/>
            <a:ext cx="3251200" cy="1323975"/>
          </a:xfrm>
        </p:spPr>
        <p:txBody>
          <a:bodyPr anchor="b"/>
          <a:lstStyle>
            <a:lvl1pPr>
              <a:defRPr sz="3200"/>
            </a:lvl1pPr>
          </a:lstStyle>
          <a:p>
            <a:r>
              <a:rPr lang="en-GB"/>
              <a:t>Click to edit Master title style</a:t>
            </a:r>
            <a:endParaRPr lang="en-IT"/>
          </a:p>
        </p:txBody>
      </p:sp>
      <p:sp>
        <p:nvSpPr>
          <p:cNvPr id="3" name="Picture Placeholder 2"/>
          <p:cNvSpPr>
            <a:spLocks noGrp="1"/>
          </p:cNvSpPr>
          <p:nvPr>
            <p:ph type="pic" idx="1"/>
          </p:nvPr>
        </p:nvSpPr>
        <p:spPr>
          <a:xfrm>
            <a:off x="4286250" y="815975"/>
            <a:ext cx="5102225" cy="4030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IT" noProof="0"/>
          </a:p>
        </p:txBody>
      </p:sp>
      <p:sp>
        <p:nvSpPr>
          <p:cNvPr id="4" name="Text Placeholder 3"/>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626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F0AB324E-A87C-1E74-6960-65020BB118C2}"/>
              </a:ext>
            </a:extLst>
          </p:cNvPr>
          <p:cNvSpPr>
            <a:spLocks noGrp="1" noChangeArrowheads="1"/>
          </p:cNvSpPr>
          <p:nvPr>
            <p:ph type="body" idx="1"/>
          </p:nvPr>
        </p:nvSpPr>
        <p:spPr bwMode="auto">
          <a:xfrm>
            <a:off x="503238" y="1325563"/>
            <a:ext cx="9010650" cy="323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IT" dirty="0"/>
              <a:t>Fai </a:t>
            </a:r>
            <a:r>
              <a:rPr lang="en-GB" altLang="en-IT" dirty="0" err="1"/>
              <a:t>clic</a:t>
            </a:r>
            <a:r>
              <a:rPr lang="en-GB" altLang="en-IT" dirty="0"/>
              <a:t> per </a:t>
            </a:r>
            <a:r>
              <a:rPr lang="en-GB" altLang="en-IT" dirty="0" err="1"/>
              <a:t>modificare</a:t>
            </a:r>
            <a:r>
              <a:rPr lang="en-GB" altLang="en-IT" dirty="0"/>
              <a:t> il </a:t>
            </a:r>
            <a:r>
              <a:rPr lang="en-GB" altLang="en-IT" dirty="0" err="1"/>
              <a:t>formato</a:t>
            </a:r>
            <a:r>
              <a:rPr lang="en-GB" altLang="en-IT" dirty="0"/>
              <a:t> del testo </a:t>
            </a:r>
            <a:r>
              <a:rPr lang="en-GB" altLang="en-IT" dirty="0" err="1"/>
              <a:t>della</a:t>
            </a:r>
            <a:r>
              <a:rPr lang="en-GB" altLang="en-IT" dirty="0"/>
              <a:t> </a:t>
            </a:r>
            <a:r>
              <a:rPr lang="en-GB" altLang="en-IT" dirty="0" err="1"/>
              <a:t>struttura</a:t>
            </a:r>
            <a:endParaRPr lang="en-GB" altLang="en-IT" dirty="0"/>
          </a:p>
          <a:p>
            <a:pPr lvl="1"/>
            <a:r>
              <a:rPr lang="en-GB" altLang="en-IT" dirty="0"/>
              <a:t>Secondo </a:t>
            </a:r>
            <a:r>
              <a:rPr lang="en-GB" altLang="en-IT" dirty="0" err="1"/>
              <a:t>livello</a:t>
            </a:r>
            <a:r>
              <a:rPr lang="en-GB" altLang="en-IT" dirty="0"/>
              <a:t> </a:t>
            </a:r>
            <a:r>
              <a:rPr lang="en-GB" altLang="en-IT" dirty="0" err="1"/>
              <a:t>struttura</a:t>
            </a:r>
            <a:endParaRPr lang="en-GB" altLang="en-IT" dirty="0"/>
          </a:p>
          <a:p>
            <a:pPr lvl="2"/>
            <a:r>
              <a:rPr lang="en-GB" altLang="en-IT" dirty="0" err="1"/>
              <a:t>Terzo</a:t>
            </a:r>
            <a:r>
              <a:rPr lang="en-GB" altLang="en-IT" dirty="0"/>
              <a:t> </a:t>
            </a:r>
            <a:r>
              <a:rPr lang="en-GB" altLang="en-IT" dirty="0" err="1"/>
              <a:t>livello</a:t>
            </a:r>
            <a:r>
              <a:rPr lang="en-GB" altLang="en-IT" dirty="0"/>
              <a:t> </a:t>
            </a:r>
            <a:r>
              <a:rPr lang="en-GB" altLang="en-IT" dirty="0" err="1"/>
              <a:t>struttura</a:t>
            </a:r>
            <a:endParaRPr lang="en-GB" altLang="en-IT" dirty="0"/>
          </a:p>
          <a:p>
            <a:pPr lvl="3"/>
            <a:r>
              <a:rPr lang="en-GB" altLang="en-IT" dirty="0"/>
              <a:t>Quarto </a:t>
            </a:r>
            <a:r>
              <a:rPr lang="en-GB" altLang="en-IT" dirty="0" err="1"/>
              <a:t>livello</a:t>
            </a:r>
            <a:r>
              <a:rPr lang="en-GB" altLang="en-IT" dirty="0"/>
              <a:t> </a:t>
            </a:r>
            <a:r>
              <a:rPr lang="en-GB" altLang="en-IT" dirty="0" err="1"/>
              <a:t>struttura</a:t>
            </a:r>
            <a:endParaRPr lang="en-GB" altLang="en-IT" dirty="0"/>
          </a:p>
          <a:p>
            <a:pPr lvl="4"/>
            <a:r>
              <a:rPr lang="en-GB" altLang="en-IT" dirty="0"/>
              <a:t>Quinto </a:t>
            </a:r>
            <a:r>
              <a:rPr lang="en-GB" altLang="en-IT" dirty="0" err="1"/>
              <a:t>livello</a:t>
            </a:r>
            <a:r>
              <a:rPr lang="en-GB" altLang="en-IT" dirty="0"/>
              <a:t> </a:t>
            </a:r>
            <a:r>
              <a:rPr lang="en-GB" altLang="en-IT" dirty="0" err="1"/>
              <a:t>struttura</a:t>
            </a:r>
            <a:endParaRPr lang="en-GB" altLang="en-IT" dirty="0"/>
          </a:p>
          <a:p>
            <a:pPr lvl="4"/>
            <a:r>
              <a:rPr lang="en-GB" altLang="en-IT" dirty="0"/>
              <a:t>Sesto </a:t>
            </a:r>
            <a:r>
              <a:rPr lang="en-GB" altLang="en-IT" dirty="0" err="1"/>
              <a:t>livello</a:t>
            </a:r>
            <a:r>
              <a:rPr lang="en-GB" altLang="en-IT" dirty="0"/>
              <a:t> </a:t>
            </a:r>
            <a:r>
              <a:rPr lang="en-GB" altLang="en-IT" dirty="0" err="1"/>
              <a:t>struttura</a:t>
            </a:r>
            <a:endParaRPr lang="en-GB" altLang="en-IT" dirty="0"/>
          </a:p>
          <a:p>
            <a:pPr lvl="4"/>
            <a:r>
              <a:rPr lang="en-GB" altLang="en-IT" dirty="0" err="1"/>
              <a:t>Settimo</a:t>
            </a:r>
            <a:r>
              <a:rPr lang="en-GB" altLang="en-IT" dirty="0"/>
              <a:t> </a:t>
            </a:r>
            <a:r>
              <a:rPr lang="en-GB" altLang="en-IT" dirty="0" err="1"/>
              <a:t>livello</a:t>
            </a:r>
            <a:r>
              <a:rPr lang="en-GB" altLang="en-IT" dirty="0"/>
              <a:t> </a:t>
            </a:r>
            <a:r>
              <a:rPr lang="en-GB" altLang="en-IT" dirty="0" err="1"/>
              <a:t>struttura</a:t>
            </a:r>
            <a:endParaRPr lang="en-GB" altLang="en-IT" dirty="0"/>
          </a:p>
        </p:txBody>
      </p:sp>
      <p:sp>
        <p:nvSpPr>
          <p:cNvPr id="1027" name="Rectangle 2">
            <a:extLst>
              <a:ext uri="{FF2B5EF4-FFF2-40B4-BE49-F238E27FC236}">
                <a16:creationId xmlns:a16="http://schemas.microsoft.com/office/drawing/2014/main" id="{8F6DD119-FE8E-31BC-8935-CE2D9369E42F}"/>
              </a:ext>
            </a:extLst>
          </p:cNvPr>
          <p:cNvSpPr>
            <a:spLocks noGrp="1" noChangeArrowheads="1"/>
          </p:cNvSpPr>
          <p:nvPr>
            <p:ph type="title"/>
          </p:nvPr>
        </p:nvSpPr>
        <p:spPr bwMode="auto">
          <a:xfrm>
            <a:off x="503238" y="225425"/>
            <a:ext cx="9012237"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IT" dirty="0"/>
              <a:t>Fai </a:t>
            </a:r>
            <a:r>
              <a:rPr lang="en-GB" altLang="en-IT" dirty="0" err="1"/>
              <a:t>clic</a:t>
            </a:r>
            <a:r>
              <a:rPr lang="en-GB" altLang="en-IT" dirty="0"/>
              <a:t> per </a:t>
            </a:r>
            <a:r>
              <a:rPr lang="en-GB" altLang="en-IT" dirty="0" err="1"/>
              <a:t>modificare</a:t>
            </a:r>
            <a:r>
              <a:rPr lang="en-GB" altLang="en-IT" dirty="0"/>
              <a:t> il </a:t>
            </a:r>
            <a:r>
              <a:rPr lang="en-GB" altLang="en-IT" dirty="0" err="1"/>
              <a:t>formato</a:t>
            </a:r>
            <a:r>
              <a:rPr lang="en-GB" altLang="en-IT" dirty="0"/>
              <a:t> del testo del </a:t>
            </a:r>
            <a:r>
              <a:rPr lang="en-GB" altLang="en-IT" dirty="0" err="1"/>
              <a:t>titolo</a:t>
            </a:r>
            <a:endParaRPr lang="en-GB" altLang="en-IT" dirty="0"/>
          </a:p>
        </p:txBody>
      </p:sp>
      <p:sp>
        <p:nvSpPr>
          <p:cNvPr id="2" name="Rectangle 1">
            <a:extLst>
              <a:ext uri="{FF2B5EF4-FFF2-40B4-BE49-F238E27FC236}">
                <a16:creationId xmlns:a16="http://schemas.microsoft.com/office/drawing/2014/main" id="{32D8BBDE-DD42-B942-9F43-6AE3CDA1AFF8}"/>
              </a:ext>
            </a:extLst>
          </p:cNvPr>
          <p:cNvSpPr/>
          <p:nvPr userDrawn="1"/>
        </p:nvSpPr>
        <p:spPr bwMode="auto">
          <a:xfrm>
            <a:off x="0" y="0"/>
            <a:ext cx="10080625" cy="78849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pic>
        <p:nvPicPr>
          <p:cNvPr id="3" name="Picture 2">
            <a:extLst>
              <a:ext uri="{FF2B5EF4-FFF2-40B4-BE49-F238E27FC236}">
                <a16:creationId xmlns:a16="http://schemas.microsoft.com/office/drawing/2014/main" id="{3224BBBE-C005-D6EB-787A-E5875F057E0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083432" y="52633"/>
            <a:ext cx="1913759" cy="683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7FA6A7-0F75-03FF-32AC-5EBBE08FB903}"/>
              </a:ext>
            </a:extLst>
          </p:cNvPr>
          <p:cNvSpPr txBox="1"/>
          <p:nvPr userDrawn="1"/>
        </p:nvSpPr>
        <p:spPr>
          <a:xfrm>
            <a:off x="565148" y="87533"/>
            <a:ext cx="2160240" cy="646331"/>
          </a:xfrm>
          <a:prstGeom prst="rect">
            <a:avLst/>
          </a:prstGeom>
          <a:noFill/>
        </p:spPr>
        <p:txBody>
          <a:bodyPr wrap="square" rtlCol="0">
            <a:spAutoFit/>
          </a:bodyPr>
          <a:lstStyle/>
          <a:p>
            <a:pPr algn="ctr"/>
            <a:r>
              <a:rPr lang="en-IT" dirty="0">
                <a:solidFill>
                  <a:schemeClr val="tx1"/>
                </a:solidFill>
                <a:latin typeface="Bell MT" panose="02020503060305020303" pitchFamily="18" charset="77"/>
                <a:cs typeface="Apple Chancery" panose="03020702040506060504" pitchFamily="66" charset="-79"/>
              </a:rPr>
              <a:t>PISA</a:t>
            </a:r>
          </a:p>
          <a:p>
            <a:pPr algn="ctr"/>
            <a:r>
              <a:rPr lang="en-IT" dirty="0">
                <a:solidFill>
                  <a:schemeClr val="tx1"/>
                </a:solidFill>
                <a:latin typeface="Bell MT" panose="02020503060305020303" pitchFamily="18" charset="77"/>
                <a:cs typeface="Apple Chancery" panose="03020702040506060504" pitchFamily="66" charset="-79"/>
              </a:rPr>
              <a:t>18-20 ottobre 2023</a:t>
            </a:r>
          </a:p>
        </p:txBody>
      </p:sp>
      <p:pic>
        <p:nvPicPr>
          <p:cNvPr id="5" name="Picture 4" descr="A blue and white logo&#10;&#10;Description automatically generated">
            <a:extLst>
              <a:ext uri="{FF2B5EF4-FFF2-40B4-BE49-F238E27FC236}">
                <a16:creationId xmlns:a16="http://schemas.microsoft.com/office/drawing/2014/main" id="{84C3AA8C-D900-8F33-E911-F922241F64F9}"/>
              </a:ext>
            </a:extLst>
          </p:cNvPr>
          <p:cNvPicPr>
            <a:picLocks noChangeAspect="1"/>
          </p:cNvPicPr>
          <p:nvPr userDrawn="1"/>
        </p:nvPicPr>
        <p:blipFill>
          <a:blip r:embed="rId14"/>
          <a:stretch>
            <a:fillRect/>
          </a:stretch>
        </p:blipFill>
        <p:spPr>
          <a:xfrm>
            <a:off x="6732000" y="49192"/>
            <a:ext cx="648072" cy="657073"/>
          </a:xfrm>
          <a:prstGeom prst="rect">
            <a:avLst/>
          </a:prstGeom>
        </p:spPr>
      </p:pic>
      <p:pic>
        <p:nvPicPr>
          <p:cNvPr id="6" name="Picture 5" descr="Shape, polygon&#10;&#10;Description automatically generated">
            <a:extLst>
              <a:ext uri="{FF2B5EF4-FFF2-40B4-BE49-F238E27FC236}">
                <a16:creationId xmlns:a16="http://schemas.microsoft.com/office/drawing/2014/main" id="{4A78BEC0-8D23-C98E-726A-FDB130BFD4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44456" y="54563"/>
            <a:ext cx="692200" cy="646331"/>
          </a:xfrm>
          <a:prstGeom prst="rect">
            <a:avLst/>
          </a:prstGeom>
        </p:spPr>
      </p:pic>
      <p:pic>
        <p:nvPicPr>
          <p:cNvPr id="11" name="Graphic 10">
            <a:extLst>
              <a:ext uri="{FF2B5EF4-FFF2-40B4-BE49-F238E27FC236}">
                <a16:creationId xmlns:a16="http://schemas.microsoft.com/office/drawing/2014/main" id="{463A5E50-1F5A-EB61-F98A-9E286496446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208664" y="116459"/>
            <a:ext cx="1840832" cy="52253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3900" kern="1200">
          <a:solidFill>
            <a:srgbClr val="000000"/>
          </a:solidFill>
          <a:latin typeface="+mj-lt"/>
          <a:ea typeface="+mj-ea"/>
          <a:cs typeface="+mj-cs"/>
        </a:defRPr>
      </a:lvl1pPr>
      <a:lvl2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39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39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39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39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39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39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39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39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p:titleStyle>
    <p:bodyStyle>
      <a:lvl1pPr marL="342900" indent="-342900" algn="l" defTabSz="449263" rtl="0" eaLnBrk="1" fontAlgn="base" hangingPunct="1">
        <a:lnSpc>
          <a:spcPct val="93000"/>
        </a:lnSpc>
        <a:spcBef>
          <a:spcPts val="125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1" fontAlgn="base" hangingPunct="1">
        <a:lnSpc>
          <a:spcPct val="93000"/>
        </a:lnSpc>
        <a:spcBef>
          <a:spcPts val="1000"/>
        </a:spcBef>
        <a:spcAft>
          <a:spcPct val="0"/>
        </a:spcAft>
        <a:buClr>
          <a:srgbClr val="000000"/>
        </a:buClr>
        <a:buSzPct val="100000"/>
        <a:buFont typeface="Times New Roman" panose="02020603050405020304" pitchFamily="18" charset="0"/>
        <a:defRPr sz="2500" kern="1200">
          <a:solidFill>
            <a:srgbClr val="000000"/>
          </a:solidFill>
          <a:latin typeface="+mn-lt"/>
          <a:ea typeface="+mn-ea"/>
          <a:cs typeface="+mn-cs"/>
        </a:defRPr>
      </a:lvl2pPr>
      <a:lvl3pPr marL="1143000" indent="-228600" algn="l" defTabSz="449263" rtl="0" eaLnBrk="1" fontAlgn="base" hangingPunct="1">
        <a:lnSpc>
          <a:spcPct val="93000"/>
        </a:lnSpc>
        <a:spcBef>
          <a:spcPts val="738"/>
        </a:spcBef>
        <a:spcAft>
          <a:spcPct val="0"/>
        </a:spcAft>
        <a:buClr>
          <a:srgbClr val="000000"/>
        </a:buClr>
        <a:buSzPct val="100000"/>
        <a:buFont typeface="Times New Roman" panose="02020603050405020304" pitchFamily="18" charset="0"/>
        <a:defRPr sz="2100" kern="1200">
          <a:solidFill>
            <a:srgbClr val="000000"/>
          </a:solidFill>
          <a:latin typeface="+mn-lt"/>
          <a:ea typeface="+mn-ea"/>
          <a:cs typeface="+mn-cs"/>
        </a:defRPr>
      </a:lvl3pPr>
      <a:lvl4pPr marL="1600200" indent="-228600" algn="l" defTabSz="449263" rtl="0" eaLnBrk="1" fontAlgn="base" hangingPunct="1">
        <a:lnSpc>
          <a:spcPct val="93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1" fontAlgn="base" hangingPunct="1">
        <a:lnSpc>
          <a:spcPct val="93000"/>
        </a:lnSpc>
        <a:spcBef>
          <a:spcPts val="25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D86C9-2E9A-9143-F305-1E33A82E9ADB}"/>
              </a:ext>
            </a:extLst>
          </p:cNvPr>
          <p:cNvSpPr txBox="1"/>
          <p:nvPr/>
        </p:nvSpPr>
        <p:spPr>
          <a:xfrm>
            <a:off x="539744" y="2133542"/>
            <a:ext cx="9001125" cy="493084"/>
          </a:xfrm>
          <a:prstGeom prst="rect">
            <a:avLst/>
          </a:prstGeom>
          <a:noFill/>
        </p:spPr>
        <p:txBody>
          <a:bodyPr>
            <a:spAutoFit/>
          </a:bodyPr>
          <a:lstStyle/>
          <a:p>
            <a:pPr algn="ctr" eaLnBrk="1">
              <a:lnSpc>
                <a:spcPct val="93000"/>
              </a:lnSpc>
              <a:buClr>
                <a:srgbClr val="000000"/>
              </a:buClr>
              <a:buSzPct val="100000"/>
              <a:defRPr/>
            </a:pPr>
            <a:r>
              <a:rPr lang="en-GB" sz="2800" dirty="0">
                <a:solidFill>
                  <a:schemeClr val="tx1"/>
                </a:solidFill>
                <a:latin typeface="+mj-lt"/>
                <a:ea typeface="+mj-ea"/>
                <a:cs typeface="+mj-cs"/>
              </a:rPr>
              <a:t>UHDP electron LINACs for research in FLASH therapy </a:t>
            </a:r>
          </a:p>
        </p:txBody>
      </p:sp>
      <p:sp>
        <p:nvSpPr>
          <p:cNvPr id="3" name="TextBox 2">
            <a:extLst>
              <a:ext uri="{FF2B5EF4-FFF2-40B4-BE49-F238E27FC236}">
                <a16:creationId xmlns:a16="http://schemas.microsoft.com/office/drawing/2014/main" id="{E10DE6D4-0A10-6677-E73F-BCAA4093B89F}"/>
              </a:ext>
            </a:extLst>
          </p:cNvPr>
          <p:cNvSpPr txBox="1"/>
          <p:nvPr/>
        </p:nvSpPr>
        <p:spPr>
          <a:xfrm>
            <a:off x="1071558" y="3040208"/>
            <a:ext cx="7937500" cy="378565"/>
          </a:xfrm>
          <a:prstGeom prst="rect">
            <a:avLst/>
          </a:prstGeom>
          <a:noFill/>
        </p:spPr>
        <p:txBody>
          <a:bodyPr>
            <a:spAutoFit/>
          </a:bodyPr>
          <a:lstStyle/>
          <a:p>
            <a:pPr algn="ctr" eaLnBrk="1">
              <a:lnSpc>
                <a:spcPct val="93000"/>
              </a:lnSpc>
              <a:buClr>
                <a:srgbClr val="000000"/>
              </a:buClr>
              <a:buSzPct val="100000"/>
              <a:buFont typeface="Times New Roman" panose="02020603050405020304" pitchFamily="18" charset="0"/>
              <a:buNone/>
              <a:defRPr/>
            </a:pPr>
            <a:r>
              <a:rPr lang="en-GB" sz="2000" i="1" dirty="0">
                <a:solidFill>
                  <a:schemeClr val="tx1"/>
                </a:solidFill>
                <a:latin typeface="+mn-lt"/>
              </a:rPr>
              <a:t>Damiano Del Sarto</a:t>
            </a:r>
            <a:r>
              <a:rPr lang="en-GB" sz="2000" i="1" baseline="30000" dirty="0">
                <a:solidFill>
                  <a:schemeClr val="tx1"/>
                </a:solidFill>
                <a:latin typeface="+mn-lt"/>
              </a:rPr>
              <a:t>1,2,3,4</a:t>
            </a:r>
          </a:p>
        </p:txBody>
      </p:sp>
      <p:sp>
        <p:nvSpPr>
          <p:cNvPr id="3075" name="TextBox 4">
            <a:extLst>
              <a:ext uri="{FF2B5EF4-FFF2-40B4-BE49-F238E27FC236}">
                <a16:creationId xmlns:a16="http://schemas.microsoft.com/office/drawing/2014/main" id="{08DC0499-98F9-2098-76C4-C607F67A6AAE}"/>
              </a:ext>
            </a:extLst>
          </p:cNvPr>
          <p:cNvSpPr txBox="1">
            <a:spLocks noChangeArrowheads="1"/>
          </p:cNvSpPr>
          <p:nvPr/>
        </p:nvSpPr>
        <p:spPr bwMode="auto">
          <a:xfrm>
            <a:off x="323845" y="3752853"/>
            <a:ext cx="9432925" cy="77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GB" altLang="en-IT" sz="1200" i="1" dirty="0">
                <a:solidFill>
                  <a:schemeClr val="tx1"/>
                </a:solidFill>
                <a:latin typeface="Helvetica" pitchFamily="2" charset="0"/>
              </a:rPr>
              <a:t>1 Centro Pisano </a:t>
            </a:r>
            <a:r>
              <a:rPr lang="en-GB" altLang="en-IT" sz="1200" i="1" dirty="0" err="1">
                <a:solidFill>
                  <a:schemeClr val="tx1"/>
                </a:solidFill>
                <a:latin typeface="Helvetica" pitchFamily="2" charset="0"/>
              </a:rPr>
              <a:t>Multidisciplinare</a:t>
            </a:r>
            <a:r>
              <a:rPr lang="en-GB" altLang="en-IT" sz="1200" i="1" dirty="0">
                <a:solidFill>
                  <a:schemeClr val="tx1"/>
                </a:solidFill>
                <a:latin typeface="Helvetica" pitchFamily="2" charset="0"/>
              </a:rPr>
              <a:t> </a:t>
            </a:r>
            <a:r>
              <a:rPr lang="en-GB" altLang="en-IT" sz="1200" i="1" dirty="0" err="1">
                <a:solidFill>
                  <a:schemeClr val="tx1"/>
                </a:solidFill>
                <a:latin typeface="Helvetica" pitchFamily="2" charset="0"/>
              </a:rPr>
              <a:t>sulla</a:t>
            </a:r>
            <a:r>
              <a:rPr lang="en-GB" altLang="en-IT" sz="1200" i="1" dirty="0">
                <a:solidFill>
                  <a:schemeClr val="tx1"/>
                </a:solidFill>
                <a:latin typeface="Helvetica" pitchFamily="2" charset="0"/>
              </a:rPr>
              <a:t> </a:t>
            </a:r>
            <a:r>
              <a:rPr lang="en-GB" altLang="en-IT" sz="1200" i="1" dirty="0" err="1">
                <a:solidFill>
                  <a:schemeClr val="tx1"/>
                </a:solidFill>
                <a:latin typeface="Helvetica" pitchFamily="2" charset="0"/>
              </a:rPr>
              <a:t>Ricerca</a:t>
            </a:r>
            <a:r>
              <a:rPr lang="en-GB" altLang="en-IT" sz="1200" i="1" dirty="0">
                <a:solidFill>
                  <a:schemeClr val="tx1"/>
                </a:solidFill>
                <a:latin typeface="Helvetica" pitchFamily="2" charset="0"/>
              </a:rPr>
              <a:t> e </a:t>
            </a:r>
            <a:r>
              <a:rPr lang="en-GB" altLang="en-IT" sz="1200" i="1" dirty="0" err="1">
                <a:solidFill>
                  <a:schemeClr val="tx1"/>
                </a:solidFill>
                <a:latin typeface="Helvetica" pitchFamily="2" charset="0"/>
              </a:rPr>
              <a:t>Implementazione</a:t>
            </a:r>
            <a:r>
              <a:rPr lang="en-GB" altLang="en-IT" sz="1200" i="1" dirty="0">
                <a:solidFill>
                  <a:schemeClr val="tx1"/>
                </a:solidFill>
                <a:latin typeface="Helvetica" pitchFamily="2" charset="0"/>
              </a:rPr>
              <a:t> </a:t>
            </a:r>
            <a:r>
              <a:rPr lang="en-GB" altLang="en-IT" sz="1200" i="1" dirty="0" err="1">
                <a:solidFill>
                  <a:schemeClr val="tx1"/>
                </a:solidFill>
                <a:latin typeface="Helvetica" pitchFamily="2" charset="0"/>
              </a:rPr>
              <a:t>Clinica</a:t>
            </a:r>
            <a:r>
              <a:rPr lang="en-GB" altLang="en-IT" sz="1200" i="1" dirty="0">
                <a:solidFill>
                  <a:schemeClr val="tx1"/>
                </a:solidFill>
                <a:latin typeface="Helvetica" pitchFamily="2" charset="0"/>
              </a:rPr>
              <a:t> </a:t>
            </a:r>
            <a:r>
              <a:rPr lang="en-GB" altLang="en-IT" sz="1200" i="1" dirty="0" err="1">
                <a:solidFill>
                  <a:schemeClr val="tx1"/>
                </a:solidFill>
                <a:latin typeface="Helvetica" pitchFamily="2" charset="0"/>
              </a:rPr>
              <a:t>della</a:t>
            </a:r>
            <a:r>
              <a:rPr lang="en-GB" altLang="en-IT" sz="1200" i="1" dirty="0">
                <a:solidFill>
                  <a:schemeClr val="tx1"/>
                </a:solidFill>
                <a:latin typeface="Helvetica" pitchFamily="2" charset="0"/>
              </a:rPr>
              <a:t> Flash Radiotherapy</a:t>
            </a:r>
            <a:r>
              <a:rPr lang="en-GB" altLang="en-IT" sz="1200" dirty="0">
                <a:solidFill>
                  <a:schemeClr val="tx1"/>
                </a:solidFill>
                <a:latin typeface="Helvetica" pitchFamily="2" charset="0"/>
              </a:rPr>
              <a:t> </a:t>
            </a:r>
            <a:r>
              <a:rPr lang="en-GB" altLang="en-IT" sz="1200" i="1" dirty="0">
                <a:solidFill>
                  <a:schemeClr val="tx1"/>
                </a:solidFill>
                <a:latin typeface="Helvetica" pitchFamily="2" charset="0"/>
              </a:rPr>
              <a:t>(CPFR), Pisa, Italy</a:t>
            </a:r>
          </a:p>
          <a:p>
            <a:pPr algn="ctr" eaLnBrk="1">
              <a:lnSpc>
                <a:spcPct val="93000"/>
              </a:lnSpc>
              <a:buClr>
                <a:srgbClr val="000000"/>
              </a:buClr>
              <a:buSzPct val="100000"/>
            </a:pPr>
            <a:r>
              <a:rPr lang="en-GB" altLang="en-IT" sz="1200" i="1" dirty="0">
                <a:solidFill>
                  <a:schemeClr val="tx1"/>
                </a:solidFill>
                <a:latin typeface="Helvetica" pitchFamily="2" charset="0"/>
              </a:rPr>
              <a:t>2 Centro per </a:t>
            </a:r>
            <a:r>
              <a:rPr lang="en-GB" altLang="en-IT" sz="1200" i="1" dirty="0" err="1">
                <a:solidFill>
                  <a:schemeClr val="tx1"/>
                </a:solidFill>
                <a:latin typeface="Helvetica" pitchFamily="2" charset="0"/>
              </a:rPr>
              <a:t>l’integrazione</a:t>
            </a:r>
            <a:r>
              <a:rPr lang="en-GB" altLang="en-IT" sz="1200" i="1" dirty="0">
                <a:solidFill>
                  <a:schemeClr val="tx1"/>
                </a:solidFill>
                <a:latin typeface="Helvetica" pitchFamily="2" charset="0"/>
              </a:rPr>
              <a:t> </a:t>
            </a:r>
            <a:r>
              <a:rPr lang="en-GB" altLang="en-IT" sz="1200" i="1" dirty="0" err="1">
                <a:solidFill>
                  <a:schemeClr val="tx1"/>
                </a:solidFill>
                <a:latin typeface="Helvetica" pitchFamily="2" charset="0"/>
              </a:rPr>
              <a:t>della</a:t>
            </a:r>
            <a:r>
              <a:rPr lang="en-GB" altLang="en-IT" sz="1200" i="1" dirty="0">
                <a:solidFill>
                  <a:schemeClr val="tx1"/>
                </a:solidFill>
                <a:latin typeface="Helvetica" pitchFamily="2" charset="0"/>
              </a:rPr>
              <a:t> </a:t>
            </a:r>
            <a:r>
              <a:rPr lang="en-GB" altLang="en-IT" sz="1200" i="1" dirty="0" err="1">
                <a:solidFill>
                  <a:schemeClr val="tx1"/>
                </a:solidFill>
                <a:latin typeface="Helvetica" pitchFamily="2" charset="0"/>
              </a:rPr>
              <a:t>Strumentazione</a:t>
            </a:r>
            <a:r>
              <a:rPr lang="en-GB" altLang="en-IT" sz="1200" i="1" dirty="0">
                <a:solidFill>
                  <a:schemeClr val="tx1"/>
                </a:solidFill>
                <a:latin typeface="Helvetica" pitchFamily="2" charset="0"/>
              </a:rPr>
              <a:t> </a:t>
            </a:r>
            <a:r>
              <a:rPr lang="en-GB" altLang="en-IT" sz="1200" i="1" dirty="0" err="1">
                <a:solidFill>
                  <a:schemeClr val="tx1"/>
                </a:solidFill>
                <a:latin typeface="Helvetica" pitchFamily="2" charset="0"/>
              </a:rPr>
              <a:t>dell’Università</a:t>
            </a:r>
            <a:r>
              <a:rPr lang="en-GB" altLang="en-IT" sz="1200" i="1" dirty="0">
                <a:solidFill>
                  <a:schemeClr val="tx1"/>
                </a:solidFill>
                <a:latin typeface="Helvetica" pitchFamily="2" charset="0"/>
              </a:rPr>
              <a:t> di Pisa (CISUP)</a:t>
            </a:r>
          </a:p>
          <a:p>
            <a:pPr algn="ctr" eaLnBrk="1">
              <a:lnSpc>
                <a:spcPct val="93000"/>
              </a:lnSpc>
              <a:buClr>
                <a:srgbClr val="000000"/>
              </a:buClr>
              <a:buSzPct val="100000"/>
              <a:buFont typeface="Times New Roman" panose="02020603050405020304" pitchFamily="18" charset="0"/>
              <a:buNone/>
            </a:pPr>
            <a:r>
              <a:rPr lang="en-GB" altLang="en-IT" sz="1200" i="1" dirty="0">
                <a:solidFill>
                  <a:schemeClr val="tx1"/>
                </a:solidFill>
                <a:latin typeface="Helvetica" pitchFamily="2" charset="0"/>
              </a:rPr>
              <a:t>3 </a:t>
            </a:r>
            <a:r>
              <a:rPr lang="en-GB" altLang="en-IT" sz="1200" i="1" dirty="0" err="1">
                <a:solidFill>
                  <a:schemeClr val="tx1"/>
                </a:solidFill>
                <a:latin typeface="Helvetica" pitchFamily="2" charset="0"/>
              </a:rPr>
              <a:t>Scuola</a:t>
            </a:r>
            <a:r>
              <a:rPr lang="en-GB" altLang="en-IT" sz="1200" i="1" dirty="0">
                <a:solidFill>
                  <a:schemeClr val="tx1"/>
                </a:solidFill>
                <a:latin typeface="Helvetica" pitchFamily="2" charset="0"/>
              </a:rPr>
              <a:t> di </a:t>
            </a:r>
            <a:r>
              <a:rPr lang="en-GB" altLang="en-IT" sz="1200" i="1" dirty="0" err="1">
                <a:solidFill>
                  <a:schemeClr val="tx1"/>
                </a:solidFill>
                <a:latin typeface="Helvetica" pitchFamily="2" charset="0"/>
              </a:rPr>
              <a:t>Specializzazione</a:t>
            </a:r>
            <a:r>
              <a:rPr lang="en-GB" altLang="en-IT" sz="1200" i="1" dirty="0">
                <a:solidFill>
                  <a:schemeClr val="tx1"/>
                </a:solidFill>
                <a:latin typeface="Helvetica" pitchFamily="2" charset="0"/>
              </a:rPr>
              <a:t> in </a:t>
            </a:r>
            <a:r>
              <a:rPr lang="en-GB" altLang="en-IT" sz="1200" i="1" dirty="0" err="1">
                <a:solidFill>
                  <a:schemeClr val="tx1"/>
                </a:solidFill>
                <a:latin typeface="Helvetica" pitchFamily="2" charset="0"/>
              </a:rPr>
              <a:t>Fisica</a:t>
            </a:r>
            <a:r>
              <a:rPr lang="en-GB" altLang="en-IT" sz="1200" i="1" dirty="0">
                <a:solidFill>
                  <a:schemeClr val="tx1"/>
                </a:solidFill>
                <a:latin typeface="Helvetica" pitchFamily="2" charset="0"/>
              </a:rPr>
              <a:t> Medica (SSFM), University of Pisa, Pisa, Italy</a:t>
            </a:r>
            <a:endParaRPr lang="en-GB" altLang="en-IT" sz="1200" dirty="0">
              <a:solidFill>
                <a:schemeClr val="tx1"/>
              </a:solidFill>
              <a:latin typeface="Helvetica" pitchFamily="2" charset="0"/>
            </a:endParaRPr>
          </a:p>
          <a:p>
            <a:pPr algn="ctr" eaLnBrk="1">
              <a:lnSpc>
                <a:spcPct val="93000"/>
              </a:lnSpc>
              <a:buClr>
                <a:srgbClr val="000000"/>
              </a:buClr>
              <a:buSzPct val="100000"/>
              <a:buFont typeface="Times New Roman" panose="02020603050405020304" pitchFamily="18" charset="0"/>
              <a:buNone/>
            </a:pPr>
            <a:r>
              <a:rPr lang="en-GB" altLang="en-IT" sz="1200" i="1" dirty="0">
                <a:solidFill>
                  <a:schemeClr val="tx1"/>
                </a:solidFill>
                <a:latin typeface="Helvetica" pitchFamily="2" charset="0"/>
              </a:rPr>
              <a:t>4 INFN, </a:t>
            </a:r>
            <a:r>
              <a:rPr lang="en-GB" altLang="en-IT" sz="1200" i="1" dirty="0" err="1">
                <a:solidFill>
                  <a:schemeClr val="tx1"/>
                </a:solidFill>
                <a:latin typeface="Helvetica" pitchFamily="2" charset="0"/>
              </a:rPr>
              <a:t>Sezione</a:t>
            </a:r>
            <a:r>
              <a:rPr lang="en-GB" altLang="en-IT" sz="1200" i="1" dirty="0">
                <a:solidFill>
                  <a:schemeClr val="tx1"/>
                </a:solidFill>
                <a:latin typeface="Helvetica" pitchFamily="2" charset="0"/>
              </a:rPr>
              <a:t> di Pisa, Pisa, Italy</a:t>
            </a:r>
            <a:endParaRPr lang="en-GB" altLang="en-IT" sz="1200" dirty="0">
              <a:solidFill>
                <a:schemeClr val="tx1"/>
              </a:solidFill>
              <a:latin typeface="Helvetica" pitchFamily="2"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240112" y="5369625"/>
            <a:ext cx="3600399"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The ElectronFLASH research LINAC</a:t>
            </a:r>
            <a:endParaRPr lang="en-IT" altLang="en-IT" sz="1600" dirty="0"/>
          </a:p>
        </p:txBody>
      </p:sp>
      <p:pic>
        <p:nvPicPr>
          <p:cNvPr id="5134" name="Picture 21" descr="A blue and white machine in a room&#10;&#10;Description automatically generated with medium confidence">
            <a:extLst>
              <a:ext uri="{FF2B5EF4-FFF2-40B4-BE49-F238E27FC236}">
                <a16:creationId xmlns:a16="http://schemas.microsoft.com/office/drawing/2014/main" id="{A4A9E474-CE4A-54E5-DB10-F26DABC50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96" y="920878"/>
            <a:ext cx="4523877" cy="3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8/18</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2" name="Rectangle 1">
            <a:extLst>
              <a:ext uri="{FF2B5EF4-FFF2-40B4-BE49-F238E27FC236}">
                <a16:creationId xmlns:a16="http://schemas.microsoft.com/office/drawing/2014/main" id="{9244D74F-BA61-A4AC-E076-9ECE97D4A924}"/>
              </a:ext>
            </a:extLst>
          </p:cNvPr>
          <p:cNvSpPr/>
          <p:nvPr/>
        </p:nvSpPr>
        <p:spPr bwMode="auto">
          <a:xfrm>
            <a:off x="6048424" y="4131419"/>
            <a:ext cx="3816424" cy="792088"/>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Fully characterized and functional</a:t>
            </a:r>
          </a:p>
        </p:txBody>
      </p:sp>
      <p:sp>
        <p:nvSpPr>
          <p:cNvPr id="4" name="Rectangle 3">
            <a:extLst>
              <a:ext uri="{FF2B5EF4-FFF2-40B4-BE49-F238E27FC236}">
                <a16:creationId xmlns:a16="http://schemas.microsoft.com/office/drawing/2014/main" id="{73305187-0FAC-A74C-2804-0923E35C929C}"/>
              </a:ext>
            </a:extLst>
          </p:cNvPr>
          <p:cNvSpPr/>
          <p:nvPr/>
        </p:nvSpPr>
        <p:spPr bwMode="auto">
          <a:xfrm>
            <a:off x="6048424" y="2547243"/>
            <a:ext cx="3816424" cy="792088"/>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Produced and installed in 2022</a:t>
            </a:r>
            <a:endPar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5" name="Rectangle 4">
            <a:extLst>
              <a:ext uri="{FF2B5EF4-FFF2-40B4-BE49-F238E27FC236}">
                <a16:creationId xmlns:a16="http://schemas.microsoft.com/office/drawing/2014/main" id="{48127A54-0C05-AB84-DDFC-0BA2F0E56362}"/>
              </a:ext>
            </a:extLst>
          </p:cNvPr>
          <p:cNvSpPr/>
          <p:nvPr/>
        </p:nvSpPr>
        <p:spPr bwMode="auto">
          <a:xfrm>
            <a:off x="6039631" y="1035075"/>
            <a:ext cx="3816424" cy="792088"/>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Designed from the experience of IORT modified devices by SIT</a:t>
            </a:r>
          </a:p>
        </p:txBody>
      </p:sp>
      <p:cxnSp>
        <p:nvCxnSpPr>
          <p:cNvPr id="7" name="Straight Arrow Connector 6">
            <a:extLst>
              <a:ext uri="{FF2B5EF4-FFF2-40B4-BE49-F238E27FC236}">
                <a16:creationId xmlns:a16="http://schemas.microsoft.com/office/drawing/2014/main" id="{9E910F93-2E34-3CDE-C042-4CDEBDDBE96A}"/>
              </a:ext>
            </a:extLst>
          </p:cNvPr>
          <p:cNvCxnSpPr>
            <a:stCxn id="5" idx="2"/>
            <a:endCxn id="4" idx="0"/>
          </p:cNvCxnSpPr>
          <p:nvPr/>
        </p:nvCxnSpPr>
        <p:spPr bwMode="auto">
          <a:xfrm>
            <a:off x="7947843" y="1827163"/>
            <a:ext cx="8793" cy="720080"/>
          </a:xfrm>
          <a:prstGeom prst="straightConnector1">
            <a:avLst/>
          </a:prstGeom>
          <a:solidFill>
            <a:srgbClr val="00B8FF"/>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3B0BDB0A-7FCE-ED2B-8036-98E05CA04961}"/>
              </a:ext>
            </a:extLst>
          </p:cNvPr>
          <p:cNvCxnSpPr>
            <a:stCxn id="4" idx="2"/>
            <a:endCxn id="2" idx="0"/>
          </p:cNvCxnSpPr>
          <p:nvPr/>
        </p:nvCxnSpPr>
        <p:spPr bwMode="auto">
          <a:xfrm>
            <a:off x="7956636" y="3339331"/>
            <a:ext cx="0" cy="792088"/>
          </a:xfrm>
          <a:prstGeom prst="straightConnector1">
            <a:avLst/>
          </a:prstGeom>
          <a:solidFill>
            <a:srgbClr val="00B8FF"/>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Graphic 4">
            <a:extLst>
              <a:ext uri="{FF2B5EF4-FFF2-40B4-BE49-F238E27FC236}">
                <a16:creationId xmlns:a16="http://schemas.microsoft.com/office/drawing/2014/main" id="{EC1D3381-FB0D-2307-C876-E719F0072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15" y="4347443"/>
            <a:ext cx="999075" cy="92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9">
            <a:extLst>
              <a:ext uri="{FF2B5EF4-FFF2-40B4-BE49-F238E27FC236}">
                <a16:creationId xmlns:a16="http://schemas.microsoft.com/office/drawing/2014/main" id="{5D9C8CE8-7A22-CB04-D8C0-72E8BA7D8387}"/>
              </a:ext>
            </a:extLst>
          </p:cNvPr>
          <p:cNvPicPr>
            <a:picLocks noChangeAspect="1"/>
          </p:cNvPicPr>
          <p:nvPr/>
        </p:nvPicPr>
        <p:blipFill>
          <a:blip r:embed="rId5">
            <a:extLst>
              <a:ext uri="{28A0092B-C50C-407E-A947-70E740481C1C}">
                <a14:useLocalDpi xmlns:a14="http://schemas.microsoft.com/office/drawing/2010/main" val="0"/>
              </a:ext>
            </a:extLst>
          </a:blip>
          <a:srcRect r="51228"/>
          <a:stretch>
            <a:fillRect/>
          </a:stretch>
        </p:blipFill>
        <p:spPr bwMode="auto">
          <a:xfrm>
            <a:off x="1799952" y="4464127"/>
            <a:ext cx="593725"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a:extLst>
              <a:ext uri="{FF2B5EF4-FFF2-40B4-BE49-F238E27FC236}">
                <a16:creationId xmlns:a16="http://schemas.microsoft.com/office/drawing/2014/main" id="{27170D95-86B5-2B8F-3E23-25C8F9881206}"/>
              </a:ext>
            </a:extLst>
          </p:cNvPr>
          <p:cNvPicPr>
            <a:picLocks noChangeAspect="1"/>
          </p:cNvPicPr>
          <p:nvPr/>
        </p:nvPicPr>
        <p:blipFill>
          <a:blip r:embed="rId6">
            <a:extLst>
              <a:ext uri="{28A0092B-C50C-407E-A947-70E740481C1C}">
                <a14:useLocalDpi xmlns:a14="http://schemas.microsoft.com/office/drawing/2010/main" val="0"/>
              </a:ext>
            </a:extLst>
          </a:blip>
          <a:srcRect l="26041" t="59013" r="58009" b="18765"/>
          <a:stretch>
            <a:fillRect/>
          </a:stretch>
        </p:blipFill>
        <p:spPr bwMode="auto">
          <a:xfrm>
            <a:off x="3087414" y="4449046"/>
            <a:ext cx="7064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3738EE14-944E-126B-48E4-0ADB6CC39B5C}"/>
              </a:ext>
            </a:extLst>
          </p:cNvPr>
          <p:cNvPicPr>
            <a:picLocks noChangeAspect="1"/>
          </p:cNvPicPr>
          <p:nvPr/>
        </p:nvPicPr>
        <p:blipFill>
          <a:blip r:embed="rId7">
            <a:extLst>
              <a:ext uri="{28A0092B-C50C-407E-A947-70E740481C1C}">
                <a14:useLocalDpi xmlns:a14="http://schemas.microsoft.com/office/drawing/2010/main" val="0"/>
              </a:ext>
            </a:extLst>
          </a:blip>
          <a:srcRect l="71539" t="63150" r="1888" b="13799"/>
          <a:stretch>
            <a:fillRect/>
          </a:stretch>
        </p:blipFill>
        <p:spPr bwMode="auto">
          <a:xfrm>
            <a:off x="3816077" y="4551439"/>
            <a:ext cx="1179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a:extLst>
              <a:ext uri="{FF2B5EF4-FFF2-40B4-BE49-F238E27FC236}">
                <a16:creationId xmlns:a16="http://schemas.microsoft.com/office/drawing/2014/main" id="{1EDCC779-9876-5A77-E35A-4D8086969753}"/>
              </a:ext>
            </a:extLst>
          </p:cNvPr>
          <p:cNvPicPr>
            <a:picLocks noChangeAspect="1"/>
          </p:cNvPicPr>
          <p:nvPr/>
        </p:nvPicPr>
        <p:blipFill>
          <a:blip r:embed="rId8">
            <a:extLst>
              <a:ext uri="{28A0092B-C50C-407E-A947-70E740481C1C}">
                <a14:useLocalDpi xmlns:a14="http://schemas.microsoft.com/office/drawing/2010/main" val="0"/>
              </a:ext>
            </a:extLst>
          </a:blip>
          <a:srcRect l="5669" t="20157" r="27716" b="31129"/>
          <a:stretch>
            <a:fillRect/>
          </a:stretch>
        </p:blipFill>
        <p:spPr bwMode="auto">
          <a:xfrm>
            <a:off x="5046389" y="4537946"/>
            <a:ext cx="7207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9">
            <a:extLst>
              <a:ext uri="{FF2B5EF4-FFF2-40B4-BE49-F238E27FC236}">
                <a16:creationId xmlns:a16="http://schemas.microsoft.com/office/drawing/2014/main" id="{C5879BE1-9A46-7B8D-07B5-AF8AE9D58C57}"/>
              </a:ext>
            </a:extLst>
          </p:cNvPr>
          <p:cNvPicPr>
            <a:picLocks noChangeAspect="1"/>
          </p:cNvPicPr>
          <p:nvPr/>
        </p:nvPicPr>
        <p:blipFill>
          <a:blip r:embed="rId5">
            <a:extLst>
              <a:ext uri="{28A0092B-C50C-407E-A947-70E740481C1C}">
                <a14:useLocalDpi xmlns:a14="http://schemas.microsoft.com/office/drawing/2010/main" val="0"/>
              </a:ext>
            </a:extLst>
          </a:blip>
          <a:srcRect l="45711"/>
          <a:stretch>
            <a:fillRect/>
          </a:stretch>
        </p:blipFill>
        <p:spPr bwMode="auto">
          <a:xfrm>
            <a:off x="2393677" y="4493496"/>
            <a:ext cx="660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5">
            <a:extLst>
              <a:ext uri="{FF2B5EF4-FFF2-40B4-BE49-F238E27FC236}">
                <a16:creationId xmlns:a16="http://schemas.microsoft.com/office/drawing/2014/main" id="{7FC2E4EC-2A1D-B9F1-3BE6-4D7A41F8BD3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9218" name="TextBox 6">
            <a:extLst>
              <a:ext uri="{FF2B5EF4-FFF2-40B4-BE49-F238E27FC236}">
                <a16:creationId xmlns:a16="http://schemas.microsoft.com/office/drawing/2014/main" id="{79AD60F8-0A35-DC10-DCEC-032D79604601}"/>
              </a:ext>
            </a:extLst>
          </p:cNvPr>
          <p:cNvSpPr txBox="1">
            <a:spLocks noChangeArrowheads="1"/>
          </p:cNvSpPr>
          <p:nvPr/>
        </p:nvSpPr>
        <p:spPr bwMode="auto">
          <a:xfrm>
            <a:off x="3426556" y="5341937"/>
            <a:ext cx="3227511"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dirty="0"/>
              <a:t>Key features of ElectronFlash</a:t>
            </a:r>
          </a:p>
        </p:txBody>
      </p:sp>
      <p:sp>
        <p:nvSpPr>
          <p:cNvPr id="17" name="TextBox 16">
            <a:extLst>
              <a:ext uri="{FF2B5EF4-FFF2-40B4-BE49-F238E27FC236}">
                <a16:creationId xmlns:a16="http://schemas.microsoft.com/office/drawing/2014/main" id="{3737F60C-A58F-69B8-A8EA-B5EB7655EA94}"/>
              </a:ext>
            </a:extLst>
          </p:cNvPr>
          <p:cNvSpPr txBox="1"/>
          <p:nvPr/>
        </p:nvSpPr>
        <p:spPr>
          <a:xfrm>
            <a:off x="5029200" y="2989263"/>
            <a:ext cx="4829175" cy="350837"/>
          </a:xfrm>
          <a:prstGeom prst="rect">
            <a:avLst/>
          </a:prstGeom>
          <a:noFill/>
          <a:ln w="15875">
            <a:solidFill>
              <a:schemeClr val="accent1"/>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Radial focusing waveguide</a:t>
            </a:r>
          </a:p>
        </p:txBody>
      </p:sp>
      <p:pic>
        <p:nvPicPr>
          <p:cNvPr id="9220" name="Picture 7" descr="A blue and white machine in a room&#10;&#10;Description automatically generated with medium confidence">
            <a:extLst>
              <a:ext uri="{FF2B5EF4-FFF2-40B4-BE49-F238E27FC236}">
                <a16:creationId xmlns:a16="http://schemas.microsoft.com/office/drawing/2014/main" id="{106F5AF0-711B-E6CB-6B09-E5D159E99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892175"/>
            <a:ext cx="371633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A close-up of a machine&#10;&#10;Description automatically generated with medium confidence">
            <a:extLst>
              <a:ext uri="{FF2B5EF4-FFF2-40B4-BE49-F238E27FC236}">
                <a16:creationId xmlns:a16="http://schemas.microsoft.com/office/drawing/2014/main" id="{9D0F7E57-7EA9-AC1A-4115-8A6313454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719388"/>
            <a:ext cx="3424238"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3D1AB67-E65F-E787-7982-AE92163095BE}"/>
              </a:ext>
            </a:extLst>
          </p:cNvPr>
          <p:cNvSpPr txBox="1"/>
          <p:nvPr/>
        </p:nvSpPr>
        <p:spPr>
          <a:xfrm>
            <a:off x="4787900" y="1397000"/>
            <a:ext cx="4152900" cy="349968"/>
          </a:xfrm>
          <a:prstGeom prst="rect">
            <a:avLst/>
          </a:prstGeom>
          <a:noFill/>
          <a:ln w="15875">
            <a:solidFill>
              <a:schemeClr val="accent1"/>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2 Nominal Energies: </a:t>
            </a:r>
            <a:r>
              <a:rPr lang="en-IT" b="1" dirty="0">
                <a:solidFill>
                  <a:schemeClr val="tx1"/>
                </a:solidFill>
              </a:rPr>
              <a:t>7MeV, 9MeV</a:t>
            </a:r>
          </a:p>
        </p:txBody>
      </p:sp>
      <p:sp>
        <p:nvSpPr>
          <p:cNvPr id="20" name="TextBox 19">
            <a:extLst>
              <a:ext uri="{FF2B5EF4-FFF2-40B4-BE49-F238E27FC236}">
                <a16:creationId xmlns:a16="http://schemas.microsoft.com/office/drawing/2014/main" id="{4E80B497-86A5-A993-8FA2-9582AD6E58FD}"/>
              </a:ext>
            </a:extLst>
          </p:cNvPr>
          <p:cNvSpPr txBox="1"/>
          <p:nvPr/>
        </p:nvSpPr>
        <p:spPr>
          <a:xfrm>
            <a:off x="4319588" y="1819275"/>
            <a:ext cx="5089525" cy="349250"/>
          </a:xfrm>
          <a:prstGeom prst="rect">
            <a:avLst/>
          </a:prstGeom>
          <a:noFill/>
          <a:ln w="15875">
            <a:solidFill>
              <a:schemeClr val="accent1"/>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Pulse Repetition Frequency: [1-245] Hz</a:t>
            </a:r>
          </a:p>
        </p:txBody>
      </p:sp>
      <p:sp>
        <p:nvSpPr>
          <p:cNvPr id="21" name="TextBox 20">
            <a:extLst>
              <a:ext uri="{FF2B5EF4-FFF2-40B4-BE49-F238E27FC236}">
                <a16:creationId xmlns:a16="http://schemas.microsoft.com/office/drawing/2014/main" id="{30586480-41C9-2220-8AE4-DCAD50FD2266}"/>
              </a:ext>
            </a:extLst>
          </p:cNvPr>
          <p:cNvSpPr txBox="1"/>
          <p:nvPr/>
        </p:nvSpPr>
        <p:spPr>
          <a:xfrm>
            <a:off x="4875213" y="3497263"/>
            <a:ext cx="5089525" cy="607602"/>
          </a:xfrm>
          <a:prstGeom prst="rect">
            <a:avLst/>
          </a:prstGeom>
          <a:noFill/>
          <a:ln w="15875">
            <a:solidFill>
              <a:schemeClr val="accent1"/>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Non-distruptive </a:t>
            </a:r>
            <a:r>
              <a:rPr lang="en-IT" b="1" dirty="0">
                <a:solidFill>
                  <a:schemeClr val="tx1"/>
                </a:solidFill>
              </a:rPr>
              <a:t>online output monitoring</a:t>
            </a:r>
            <a:r>
              <a:rPr lang="en-IT" dirty="0">
                <a:solidFill>
                  <a:schemeClr val="tx1"/>
                </a:solidFill>
              </a:rPr>
              <a:t>, via two dedicated induction thoroid (ACCT)</a:t>
            </a:r>
          </a:p>
        </p:txBody>
      </p:sp>
      <p:sp>
        <p:nvSpPr>
          <p:cNvPr id="22" name="TextBox 21">
            <a:extLst>
              <a:ext uri="{FF2B5EF4-FFF2-40B4-BE49-F238E27FC236}">
                <a16:creationId xmlns:a16="http://schemas.microsoft.com/office/drawing/2014/main" id="{8F53AE22-A99C-1AC7-C724-D2121AE91D42}"/>
              </a:ext>
            </a:extLst>
          </p:cNvPr>
          <p:cNvSpPr txBox="1"/>
          <p:nvPr/>
        </p:nvSpPr>
        <p:spPr>
          <a:xfrm>
            <a:off x="4884738" y="2527300"/>
            <a:ext cx="5070475" cy="349968"/>
          </a:xfrm>
          <a:prstGeom prst="rect">
            <a:avLst/>
          </a:prstGeom>
          <a:noFill/>
          <a:ln w="15875">
            <a:solidFill>
              <a:schemeClr val="accent1"/>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Several </a:t>
            </a:r>
            <a:r>
              <a:rPr lang="en-IT" b="1" dirty="0">
                <a:solidFill>
                  <a:schemeClr val="tx1"/>
                </a:solidFill>
              </a:rPr>
              <a:t>beam optics </a:t>
            </a:r>
            <a:r>
              <a:rPr lang="en-IT" dirty="0">
                <a:solidFill>
                  <a:schemeClr val="tx1"/>
                </a:solidFill>
              </a:rPr>
              <a:t>avaiable [120-30 mm]</a:t>
            </a:r>
          </a:p>
        </p:txBody>
      </p:sp>
      <p:sp>
        <p:nvSpPr>
          <p:cNvPr id="9226" name="TextBox 6">
            <a:extLst>
              <a:ext uri="{FF2B5EF4-FFF2-40B4-BE49-F238E27FC236}">
                <a16:creationId xmlns:a16="http://schemas.microsoft.com/office/drawing/2014/main" id="{A06812F1-D799-BCED-8A80-DE258F8F52C3}"/>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9/18</a:t>
            </a:r>
            <a:endParaRPr lang="en-IT" altLang="en-IT" sz="1600" dirty="0"/>
          </a:p>
        </p:txBody>
      </p:sp>
      <p:sp>
        <p:nvSpPr>
          <p:cNvPr id="9227" name="TextBox 6">
            <a:extLst>
              <a:ext uri="{FF2B5EF4-FFF2-40B4-BE49-F238E27FC236}">
                <a16:creationId xmlns:a16="http://schemas.microsoft.com/office/drawing/2014/main" id="{1190E632-EA86-CC3A-4D1B-8FF0B0D89B0F}"/>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4" name="TextBox 3">
            <a:extLst>
              <a:ext uri="{FF2B5EF4-FFF2-40B4-BE49-F238E27FC236}">
                <a16:creationId xmlns:a16="http://schemas.microsoft.com/office/drawing/2014/main" id="{46DE7382-A87D-6271-46DE-566673276C34}"/>
              </a:ext>
            </a:extLst>
          </p:cNvPr>
          <p:cNvSpPr txBox="1"/>
          <p:nvPr/>
        </p:nvSpPr>
        <p:spPr>
          <a:xfrm>
            <a:off x="3814763" y="974725"/>
            <a:ext cx="6099175" cy="349968"/>
          </a:xfrm>
          <a:prstGeom prst="rect">
            <a:avLst/>
          </a:prstGeom>
          <a:noFill/>
          <a:ln w="15875">
            <a:solidFill>
              <a:schemeClr val="accent1"/>
            </a:solidFill>
          </a:ln>
        </p:spPr>
        <p:txBody>
          <a:bodyPr>
            <a:spAutoFit/>
          </a:bodyPr>
          <a:lstStyle/>
          <a:p>
            <a:pPr algn="ctr" eaLnBrk="1">
              <a:lnSpc>
                <a:spcPct val="93000"/>
              </a:lnSpc>
              <a:buClr>
                <a:srgbClr val="000000"/>
              </a:buClr>
              <a:buSzPct val="100000"/>
              <a:defRPr/>
            </a:pPr>
            <a:r>
              <a:rPr lang="en-IT" dirty="0">
                <a:solidFill>
                  <a:schemeClr val="tx1"/>
                </a:solidFill>
              </a:rPr>
              <a:t>Electron LINAC, stationary wave, S band, </a:t>
            </a:r>
            <a:r>
              <a:rPr lang="el-GR" dirty="0">
                <a:solidFill>
                  <a:schemeClr val="tx1"/>
                </a:solidFill>
              </a:rPr>
              <a:t>π</a:t>
            </a:r>
            <a:r>
              <a:rPr lang="en-US" dirty="0">
                <a:solidFill>
                  <a:schemeClr val="tx1"/>
                </a:solidFill>
              </a:rPr>
              <a:t>/2</a:t>
            </a:r>
            <a:endParaRPr lang="en-IT" b="1" dirty="0">
              <a:solidFill>
                <a:schemeClr val="tx1"/>
              </a:solidFill>
            </a:endParaRPr>
          </a:p>
        </p:txBody>
      </p:sp>
      <p:sp>
        <p:nvSpPr>
          <p:cNvPr id="5" name="TextBox 4">
            <a:extLst>
              <a:ext uri="{FF2B5EF4-FFF2-40B4-BE49-F238E27FC236}">
                <a16:creationId xmlns:a16="http://schemas.microsoft.com/office/drawing/2014/main" id="{DA240A2D-81E3-D875-1948-DD271111D05D}"/>
              </a:ext>
            </a:extLst>
          </p:cNvPr>
          <p:cNvSpPr txBox="1"/>
          <p:nvPr/>
        </p:nvSpPr>
        <p:spPr>
          <a:xfrm>
            <a:off x="4875213" y="4262438"/>
            <a:ext cx="5070475" cy="865237"/>
          </a:xfrm>
          <a:prstGeom prst="rect">
            <a:avLst/>
          </a:prstGeom>
          <a:noFill/>
          <a:ln w="15875">
            <a:solidFill>
              <a:schemeClr val="accent1"/>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b="1" dirty="0">
                <a:solidFill>
                  <a:schemeClr val="tx1"/>
                </a:solidFill>
              </a:rPr>
              <a:t>Triode gun </a:t>
            </a:r>
            <a:r>
              <a:rPr lang="en-IT" dirty="0">
                <a:solidFill>
                  <a:schemeClr val="tx1"/>
                </a:solidFill>
              </a:rPr>
              <a:t>(cathode, grid, anode), generating beam current from  </a:t>
            </a:r>
            <a:r>
              <a:rPr lang="en-IT" b="1" dirty="0">
                <a:solidFill>
                  <a:schemeClr val="tx1"/>
                </a:solidFill>
              </a:rPr>
              <a:t>~mA to 100 mA</a:t>
            </a:r>
            <a:r>
              <a:rPr lang="en-IT" dirty="0">
                <a:solidFill>
                  <a:schemeClr val="tx1"/>
                </a:solidFill>
              </a:rPr>
              <a:t> with adjustable pulse duration from </a:t>
            </a:r>
            <a:r>
              <a:rPr lang="en-IT" b="1" dirty="0">
                <a:solidFill>
                  <a:schemeClr val="tx1"/>
                </a:solidFill>
              </a:rPr>
              <a:t>0.2 to 4 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5">
            <a:extLst>
              <a:ext uri="{FF2B5EF4-FFF2-40B4-BE49-F238E27FC236}">
                <a16:creationId xmlns:a16="http://schemas.microsoft.com/office/drawing/2014/main" id="{7FC2E4EC-2A1D-B9F1-3BE6-4D7A41F8BD3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9218" name="TextBox 6">
            <a:extLst>
              <a:ext uri="{FF2B5EF4-FFF2-40B4-BE49-F238E27FC236}">
                <a16:creationId xmlns:a16="http://schemas.microsoft.com/office/drawing/2014/main" id="{79AD60F8-0A35-DC10-DCEC-032D79604601}"/>
              </a:ext>
            </a:extLst>
          </p:cNvPr>
          <p:cNvSpPr txBox="1">
            <a:spLocks noChangeArrowheads="1"/>
          </p:cNvSpPr>
          <p:nvPr/>
        </p:nvSpPr>
        <p:spPr bwMode="auto">
          <a:xfrm>
            <a:off x="3426556" y="5341937"/>
            <a:ext cx="3227511"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dirty="0"/>
              <a:t>Key features of ElectronFlash</a:t>
            </a:r>
          </a:p>
        </p:txBody>
      </p:sp>
      <p:sp>
        <p:nvSpPr>
          <p:cNvPr id="9226" name="TextBox 6">
            <a:extLst>
              <a:ext uri="{FF2B5EF4-FFF2-40B4-BE49-F238E27FC236}">
                <a16:creationId xmlns:a16="http://schemas.microsoft.com/office/drawing/2014/main" id="{A06812F1-D799-BCED-8A80-DE258F8F52C3}"/>
              </a:ext>
            </a:extLst>
          </p:cNvPr>
          <p:cNvSpPr txBox="1">
            <a:spLocks noChangeArrowheads="1"/>
          </p:cNvSpPr>
          <p:nvPr/>
        </p:nvSpPr>
        <p:spPr bwMode="auto">
          <a:xfrm>
            <a:off x="9288784" y="5356225"/>
            <a:ext cx="791841"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10/18</a:t>
            </a:r>
            <a:endParaRPr lang="en-IT" altLang="en-IT" sz="1600" dirty="0"/>
          </a:p>
        </p:txBody>
      </p:sp>
      <p:sp>
        <p:nvSpPr>
          <p:cNvPr id="9227" name="TextBox 6">
            <a:extLst>
              <a:ext uri="{FF2B5EF4-FFF2-40B4-BE49-F238E27FC236}">
                <a16:creationId xmlns:a16="http://schemas.microsoft.com/office/drawing/2014/main" id="{1190E632-EA86-CC3A-4D1B-8FF0B0D89B0F}"/>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5" name="TextBox 4">
            <a:extLst>
              <a:ext uri="{FF2B5EF4-FFF2-40B4-BE49-F238E27FC236}">
                <a16:creationId xmlns:a16="http://schemas.microsoft.com/office/drawing/2014/main" id="{DA240A2D-81E3-D875-1948-DD271111D05D}"/>
              </a:ext>
            </a:extLst>
          </p:cNvPr>
          <p:cNvSpPr txBox="1"/>
          <p:nvPr/>
        </p:nvSpPr>
        <p:spPr>
          <a:xfrm>
            <a:off x="6408464" y="963067"/>
            <a:ext cx="3562661" cy="865237"/>
          </a:xfrm>
          <a:prstGeom prst="rect">
            <a:avLst/>
          </a:prstGeom>
          <a:noFill/>
          <a:ln w="15875">
            <a:solidFill>
              <a:schemeClr val="accent1"/>
            </a:solidFill>
          </a:ln>
        </p:spPr>
        <p:txBody>
          <a:bodyPr wrap="square">
            <a:spAutoFit/>
          </a:bodyPr>
          <a:lstStyle/>
          <a:p>
            <a:pPr algn="ctr" eaLnBrk="1">
              <a:lnSpc>
                <a:spcPct val="93000"/>
              </a:lnSpc>
              <a:buClr>
                <a:srgbClr val="000000"/>
              </a:buClr>
              <a:buSzPct val="100000"/>
              <a:buFont typeface="Times New Roman" panose="02020603050405020304" pitchFamily="18" charset="0"/>
              <a:buNone/>
              <a:defRPr/>
            </a:pPr>
            <a:r>
              <a:rPr lang="en-GB" dirty="0">
                <a:solidFill>
                  <a:schemeClr val="tx1"/>
                </a:solidFill>
              </a:rPr>
              <a:t>The extreme irradiation parameters are obtained accelerating very high currents</a:t>
            </a:r>
            <a:endParaRPr lang="en-IT" dirty="0">
              <a:solidFill>
                <a:schemeClr val="tx1"/>
              </a:solidFill>
            </a:endParaRPr>
          </a:p>
        </p:txBody>
      </p:sp>
      <p:pic>
        <p:nvPicPr>
          <p:cNvPr id="6146" name="Picture 2">
            <a:extLst>
              <a:ext uri="{FF2B5EF4-FFF2-40B4-BE49-F238E27FC236}">
                <a16:creationId xmlns:a16="http://schemas.microsoft.com/office/drawing/2014/main" id="{53BA7EAE-29A8-FF8D-31CD-93F8A6402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97" y="865237"/>
            <a:ext cx="6191991" cy="42624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BB6A723-5E52-8EF2-5BFB-560C6655A42D}"/>
                  </a:ext>
                </a:extLst>
              </p:cNvPr>
              <p:cNvSpPr txBox="1"/>
              <p:nvPr/>
            </p:nvSpPr>
            <p:spPr>
              <a:xfrm>
                <a:off x="6749634" y="2527498"/>
                <a:ext cx="2880320" cy="307777"/>
              </a:xfrm>
              <a:prstGeom prst="rect">
                <a:avLst/>
              </a:prstGeom>
              <a:noFill/>
              <a:ln w="19050">
                <a:solidFill>
                  <a:schemeClr val="accent1"/>
                </a:solidFill>
              </a:ln>
            </p:spPr>
            <p:txBody>
              <a:bodyPr wrap="square" lIns="0" tIns="0" rIns="0" bIns="0" rtlCol="0" anchor="ctr" anchorCtr="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𝑊</m:t>
                          </m:r>
                        </m:e>
                        <m:sub>
                          <m:r>
                            <a:rPr lang="en-US" sz="2000" b="0" i="1" smtClean="0">
                              <a:solidFill>
                                <a:schemeClr val="tx1"/>
                              </a:solidFill>
                              <a:latin typeface="Cambria Math" panose="02040503050406030204" pitchFamily="18" charset="0"/>
                            </a:rPr>
                            <m:t>𝑇𝑂𝑇</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𝑊</m:t>
                          </m:r>
                        </m:e>
                        <m:sub>
                          <m:r>
                            <a:rPr lang="en-US" sz="2000" b="0" i="1" smtClean="0">
                              <a:solidFill>
                                <a:schemeClr val="tx1"/>
                              </a:solidFill>
                              <a:latin typeface="Cambria Math" panose="02040503050406030204" pitchFamily="18" charset="0"/>
                            </a:rPr>
                            <m:t>𝐿𝐼𝑁𝐴𝐶</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𝑊</m:t>
                          </m:r>
                        </m:e>
                        <m:sub>
                          <m:r>
                            <a:rPr lang="en-US" sz="2000" b="0" i="1" smtClean="0">
                              <a:solidFill>
                                <a:schemeClr val="tx1"/>
                              </a:solidFill>
                              <a:latin typeface="Cambria Math" panose="02040503050406030204" pitchFamily="18" charset="0"/>
                            </a:rPr>
                            <m:t>𝐵𝐸𝐴𝑀</m:t>
                          </m:r>
                        </m:sub>
                      </m:sSub>
                    </m:oMath>
                  </m:oMathPara>
                </a14:m>
                <a:endParaRPr lang="en-IT" sz="1600" dirty="0"/>
              </a:p>
            </p:txBody>
          </p:sp>
        </mc:Choice>
        <mc:Fallback xmlns="">
          <p:sp>
            <p:nvSpPr>
              <p:cNvPr id="2" name="TextBox 1">
                <a:extLst>
                  <a:ext uri="{FF2B5EF4-FFF2-40B4-BE49-F238E27FC236}">
                    <a16:creationId xmlns:a16="http://schemas.microsoft.com/office/drawing/2014/main" id="{ABB6A723-5E52-8EF2-5BFB-560C6655A42D}"/>
                  </a:ext>
                </a:extLst>
              </p:cNvPr>
              <p:cNvSpPr txBox="1">
                <a:spLocks noRot="1" noChangeAspect="1" noMove="1" noResize="1" noEditPoints="1" noAdjustHandles="1" noChangeArrowheads="1" noChangeShapeType="1" noTextEdit="1"/>
              </p:cNvSpPr>
              <p:nvPr/>
            </p:nvSpPr>
            <p:spPr>
              <a:xfrm>
                <a:off x="6749634" y="2527498"/>
                <a:ext cx="2880320" cy="307777"/>
              </a:xfrm>
              <a:prstGeom prst="rect">
                <a:avLst/>
              </a:prstGeom>
              <a:blipFill>
                <a:blip r:embed="rId4"/>
                <a:stretch>
                  <a:fillRect l="-435" b="-11111"/>
                </a:stretch>
              </a:blipFill>
              <a:ln w="19050">
                <a:solidFill>
                  <a:schemeClr val="accent1"/>
                </a:solidFill>
              </a:ln>
            </p:spPr>
            <p:txBody>
              <a:bodyPr/>
              <a:lstStyle/>
              <a:p>
                <a:r>
                  <a:rPr lang="en-IT">
                    <a:noFill/>
                  </a:rPr>
                  <a:t> </a:t>
                </a:r>
              </a:p>
            </p:txBody>
          </p:sp>
        </mc:Fallback>
      </mc:AlternateContent>
      <p:cxnSp>
        <p:nvCxnSpPr>
          <p:cNvPr id="6" name="Straight Arrow Connector 5">
            <a:extLst>
              <a:ext uri="{FF2B5EF4-FFF2-40B4-BE49-F238E27FC236}">
                <a16:creationId xmlns:a16="http://schemas.microsoft.com/office/drawing/2014/main" id="{D79DB89A-F981-32DD-DDF3-69C4051BA73B}"/>
              </a:ext>
            </a:extLst>
          </p:cNvPr>
          <p:cNvCxnSpPr>
            <a:stCxn id="5" idx="2"/>
            <a:endCxn id="2" idx="0"/>
          </p:cNvCxnSpPr>
          <p:nvPr/>
        </p:nvCxnSpPr>
        <p:spPr bwMode="auto">
          <a:xfrm flipH="1">
            <a:off x="8189794" y="1828304"/>
            <a:ext cx="1" cy="699194"/>
          </a:xfrm>
          <a:prstGeom prst="straightConnector1">
            <a:avLst/>
          </a:prstGeom>
          <a:solidFill>
            <a:srgbClr val="00B8FF"/>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53F18C-9996-68C3-9A59-2119A9DAF171}"/>
                  </a:ext>
                </a:extLst>
              </p:cNvPr>
              <p:cNvSpPr txBox="1"/>
              <p:nvPr/>
            </p:nvSpPr>
            <p:spPr>
              <a:xfrm>
                <a:off x="6749634" y="2996324"/>
                <a:ext cx="2880320" cy="307777"/>
              </a:xfrm>
              <a:prstGeom prst="rect">
                <a:avLst/>
              </a:prstGeom>
              <a:noFill/>
              <a:ln w="19050">
                <a:solidFill>
                  <a:schemeClr val="accent1"/>
                </a:solidFill>
              </a:ln>
            </p:spPr>
            <p:txBody>
              <a:bodyPr wrap="square" lIns="0" tIns="0" rIns="0" bIns="0" rtlCol="0" anchor="ctr" anchorCtr="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𝑊</m:t>
                          </m:r>
                        </m:e>
                        <m:sub>
                          <m:r>
                            <a:rPr lang="en-US" sz="2000" b="0" i="1" smtClean="0">
                              <a:solidFill>
                                <a:schemeClr val="tx1"/>
                              </a:solidFill>
                              <a:latin typeface="Cambria Math" panose="02040503050406030204" pitchFamily="18" charset="0"/>
                            </a:rPr>
                            <m:t>𝐵𝐸𝐴𝑀</m:t>
                          </m:r>
                        </m:sub>
                      </m:sSub>
                      <m:r>
                        <a:rPr lang="en-US" sz="2000" i="1">
                          <a:solidFill>
                            <a:schemeClr val="tx1"/>
                          </a:solidFill>
                          <a:latin typeface="Cambria Math" panose="02040503050406030204" pitchFamily="18" charset="0"/>
                          <a:ea typeface="Cambria Math" panose="02040503050406030204" pitchFamily="18" charset="0"/>
                        </a:rPr>
                        <m:t>≅</m:t>
                      </m:r>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𝐼</m:t>
                          </m:r>
                        </m:e>
                        <m:sub>
                          <m:r>
                            <a:rPr lang="en-US" sz="2000" b="0" i="1" smtClean="0">
                              <a:solidFill>
                                <a:schemeClr val="tx1"/>
                              </a:solidFill>
                              <a:latin typeface="Cambria Math" panose="02040503050406030204" pitchFamily="18" charset="0"/>
                              <a:ea typeface="Cambria Math" panose="02040503050406030204" pitchFamily="18" charset="0"/>
                            </a:rPr>
                            <m:t>𝐵𝐸𝐴𝑀</m:t>
                          </m:r>
                        </m:sub>
                      </m:sSub>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𝐸</m:t>
                          </m:r>
                        </m:e>
                        <m:sub>
                          <m:r>
                            <a:rPr lang="en-US" sz="2000" b="0" i="1" smtClean="0">
                              <a:solidFill>
                                <a:schemeClr val="tx1"/>
                              </a:solidFill>
                              <a:latin typeface="Cambria Math" panose="02040503050406030204" pitchFamily="18" charset="0"/>
                              <a:ea typeface="Cambria Math" panose="02040503050406030204" pitchFamily="18" charset="0"/>
                            </a:rPr>
                            <m:t>𝐵𝐸𝐴𝑀</m:t>
                          </m:r>
                        </m:sub>
                      </m:sSub>
                    </m:oMath>
                  </m:oMathPara>
                </a14:m>
                <a:endParaRPr lang="en-IT" sz="1600" dirty="0"/>
              </a:p>
            </p:txBody>
          </p:sp>
        </mc:Choice>
        <mc:Fallback xmlns="">
          <p:sp>
            <p:nvSpPr>
              <p:cNvPr id="7" name="TextBox 6">
                <a:extLst>
                  <a:ext uri="{FF2B5EF4-FFF2-40B4-BE49-F238E27FC236}">
                    <a16:creationId xmlns:a16="http://schemas.microsoft.com/office/drawing/2014/main" id="{A653F18C-9996-68C3-9A59-2119A9DAF171}"/>
                  </a:ext>
                </a:extLst>
              </p:cNvPr>
              <p:cNvSpPr txBox="1">
                <a:spLocks noRot="1" noChangeAspect="1" noMove="1" noResize="1" noEditPoints="1" noAdjustHandles="1" noChangeArrowheads="1" noChangeShapeType="1" noTextEdit="1"/>
              </p:cNvSpPr>
              <p:nvPr/>
            </p:nvSpPr>
            <p:spPr>
              <a:xfrm>
                <a:off x="6749634" y="2996324"/>
                <a:ext cx="2880320" cy="307777"/>
              </a:xfrm>
              <a:prstGeom prst="rect">
                <a:avLst/>
              </a:prstGeom>
              <a:blipFill>
                <a:blip r:embed="rId5"/>
                <a:stretch>
                  <a:fillRect b="-7407"/>
                </a:stretch>
              </a:blipFill>
              <a:ln w="19050">
                <a:solidFill>
                  <a:schemeClr val="accent1"/>
                </a:solidFill>
              </a:ln>
            </p:spPr>
            <p:txBody>
              <a:bodyPr/>
              <a:lstStyle/>
              <a:p>
                <a:r>
                  <a:rPr lang="en-IT">
                    <a:noFill/>
                  </a:rPr>
                  <a:t> </a:t>
                </a:r>
              </a:p>
            </p:txBody>
          </p:sp>
        </mc:Fallback>
      </mc:AlternateContent>
      <p:cxnSp>
        <p:nvCxnSpPr>
          <p:cNvPr id="8" name="Straight Arrow Connector 7">
            <a:extLst>
              <a:ext uri="{FF2B5EF4-FFF2-40B4-BE49-F238E27FC236}">
                <a16:creationId xmlns:a16="http://schemas.microsoft.com/office/drawing/2014/main" id="{38DA4E4F-50E5-43AB-0F21-0D463E048D37}"/>
              </a:ext>
            </a:extLst>
          </p:cNvPr>
          <p:cNvCxnSpPr/>
          <p:nvPr/>
        </p:nvCxnSpPr>
        <p:spPr bwMode="auto">
          <a:xfrm flipH="1">
            <a:off x="8189793" y="3318389"/>
            <a:ext cx="1" cy="699194"/>
          </a:xfrm>
          <a:prstGeom prst="straightConnector1">
            <a:avLst/>
          </a:prstGeom>
          <a:solidFill>
            <a:srgbClr val="00B8FF"/>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92BB06B-63F4-197B-B18B-5320010BAFCB}"/>
                  </a:ext>
                </a:extLst>
              </p:cNvPr>
              <p:cNvSpPr txBox="1"/>
              <p:nvPr/>
            </p:nvSpPr>
            <p:spPr>
              <a:xfrm>
                <a:off x="6408462" y="4025259"/>
                <a:ext cx="3562661" cy="853439"/>
              </a:xfrm>
              <a:prstGeom prst="rect">
                <a:avLst/>
              </a:prstGeom>
              <a:noFill/>
              <a:ln w="15875">
                <a:solidFill>
                  <a:schemeClr val="accent1"/>
                </a:solidFill>
              </a:ln>
            </p:spPr>
            <p:txBody>
              <a:bodyPr wrap="square">
                <a:spAutoFit/>
              </a:bodyPr>
              <a:lstStyle/>
              <a:p>
                <a:pPr algn="ctr" eaLnBrk="1">
                  <a:lnSpc>
                    <a:spcPct val="93000"/>
                  </a:lnSpc>
                  <a:buClr>
                    <a:srgbClr val="000000"/>
                  </a:buClr>
                  <a:buSzPct val="100000"/>
                  <a:buFont typeface="Times New Roman" panose="02020603050405020304" pitchFamily="18" charset="0"/>
                  <a:buNone/>
                  <a:defRPr/>
                </a:pPr>
                <a14:m>
                  <m:oMathPara xmlns:m="http://schemas.openxmlformats.org/officeDocument/2006/math">
                    <m:oMathParaPr>
                      <m:jc m:val="centerGroup"/>
                    </m:oMathParaPr>
                    <m:oMath xmlns:m="http://schemas.openxmlformats.org/officeDocument/2006/math">
                      <m:f>
                        <m:fPr>
                          <m:ctrlPr>
                            <a:rPr lang="en-IT" i="1" smtClean="0">
                              <a:solidFill>
                                <a:schemeClr val="tx1"/>
                              </a:solidFill>
                              <a:latin typeface="Cambria Math" panose="02040503050406030204" pitchFamily="18" charset="0"/>
                            </a:rPr>
                          </m:ctrlPr>
                        </m:fPr>
                        <m:num>
                          <m:r>
                            <a:rPr lang="en-IT"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𝐸</m:t>
                          </m:r>
                        </m:num>
                        <m:den>
                          <m:r>
                            <a:rPr lang="en-US" b="0" i="1" smtClean="0">
                              <a:solidFill>
                                <a:schemeClr val="tx1"/>
                              </a:solidFill>
                              <a:latin typeface="Cambria Math" panose="02040503050406030204" pitchFamily="18" charset="0"/>
                            </a:rPr>
                            <m:t>𝐸</m:t>
                          </m:r>
                        </m:den>
                      </m:f>
                      <m:r>
                        <a:rPr lang="en-IT" i="1" smtClean="0">
                          <a:solidFill>
                            <a:schemeClr val="tx1"/>
                          </a:solidFill>
                          <a:latin typeface="Cambria Math" panose="02040503050406030204" pitchFamily="18" charset="0"/>
                          <a:ea typeface="Cambria Math" panose="02040503050406030204" pitchFamily="18" charset="0"/>
                        </a:rPr>
                        <m:t>≅</m:t>
                      </m:r>
                      <m:rad>
                        <m:radPr>
                          <m:degHide m:val="on"/>
                          <m:ctrlPr>
                            <a:rPr lang="en-IT" i="1" smtClean="0">
                              <a:solidFill>
                                <a:schemeClr val="tx1"/>
                              </a:solidFill>
                              <a:latin typeface="Cambria Math" panose="02040503050406030204" pitchFamily="18" charset="0"/>
                              <a:ea typeface="Cambria Math" panose="02040503050406030204" pitchFamily="18" charset="0"/>
                            </a:rPr>
                          </m:ctrlPr>
                        </m:radPr>
                        <m:deg/>
                        <m:e>
                          <m:f>
                            <m:fPr>
                              <m:ctrlPr>
                                <a:rPr lang="en-IT" i="1" smtClean="0">
                                  <a:solidFill>
                                    <a:schemeClr val="tx1"/>
                                  </a:solidFill>
                                  <a:latin typeface="Cambria Math" panose="02040503050406030204" pitchFamily="18" charset="0"/>
                                  <a:ea typeface="Cambria Math" panose="02040503050406030204" pitchFamily="18" charset="0"/>
                                </a:rPr>
                              </m:ctrlPr>
                            </m:fPr>
                            <m:num>
                              <m:r>
                                <a:rPr lang="en-IT" i="1" smtClean="0">
                                  <a:solidFill>
                                    <a:schemeClr val="tx1"/>
                                  </a:solidFill>
                                  <a:latin typeface="Cambria Math" panose="02040503050406030204" pitchFamily="18" charset="0"/>
                                  <a:ea typeface="Cambria Math" panose="02040503050406030204" pitchFamily="18" charset="0"/>
                                </a:rPr>
                                <m:t>∆</m:t>
                              </m:r>
                              <m:sSub>
                                <m:sSubPr>
                                  <m:ctrlPr>
                                    <a:rPr lang="en-IT"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𝑊</m:t>
                                  </m:r>
                                </m:e>
                                <m:sub>
                                  <m:r>
                                    <a:rPr lang="en-US" b="0" i="1" smtClean="0">
                                      <a:solidFill>
                                        <a:schemeClr val="tx1"/>
                                      </a:solidFill>
                                      <a:latin typeface="Cambria Math" panose="02040503050406030204" pitchFamily="18" charset="0"/>
                                      <a:ea typeface="Cambria Math" panose="02040503050406030204" pitchFamily="18" charset="0"/>
                                    </a:rPr>
                                    <m:t>𝐵𝐸𝐴𝑀</m:t>
                                  </m:r>
                                </m:sub>
                              </m:sSub>
                            </m:num>
                            <m:den>
                              <m:sSub>
                                <m:sSubPr>
                                  <m:ctrlPr>
                                    <a:rPr lang="en-IT"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𝑊</m:t>
                                  </m:r>
                                </m:e>
                                <m:sub>
                                  <m:r>
                                    <a:rPr lang="en-US" b="0" i="1" smtClean="0">
                                      <a:solidFill>
                                        <a:schemeClr val="tx1"/>
                                      </a:solidFill>
                                      <a:latin typeface="Cambria Math" panose="02040503050406030204" pitchFamily="18" charset="0"/>
                                      <a:ea typeface="Cambria Math" panose="02040503050406030204" pitchFamily="18" charset="0"/>
                                    </a:rPr>
                                    <m:t>𝑇𝑂𝑇</m:t>
                                  </m:r>
                                </m:sub>
                              </m:sSub>
                            </m:den>
                          </m:f>
                        </m:e>
                      </m:rad>
                    </m:oMath>
                  </m:oMathPara>
                </a14:m>
                <a:endParaRPr lang="en-IT" dirty="0">
                  <a:solidFill>
                    <a:schemeClr val="tx1"/>
                  </a:solidFill>
                </a:endParaRPr>
              </a:p>
            </p:txBody>
          </p:sp>
        </mc:Choice>
        <mc:Fallback xmlns="">
          <p:sp>
            <p:nvSpPr>
              <p:cNvPr id="9" name="TextBox 8">
                <a:extLst>
                  <a:ext uri="{FF2B5EF4-FFF2-40B4-BE49-F238E27FC236}">
                    <a16:creationId xmlns:a16="http://schemas.microsoft.com/office/drawing/2014/main" id="{192BB06B-63F4-197B-B18B-5320010BAFCB}"/>
                  </a:ext>
                </a:extLst>
              </p:cNvPr>
              <p:cNvSpPr txBox="1">
                <a:spLocks noRot="1" noChangeAspect="1" noMove="1" noResize="1" noEditPoints="1" noAdjustHandles="1" noChangeArrowheads="1" noChangeShapeType="1" noTextEdit="1"/>
              </p:cNvSpPr>
              <p:nvPr/>
            </p:nvSpPr>
            <p:spPr>
              <a:xfrm>
                <a:off x="6408462" y="4025259"/>
                <a:ext cx="3562661" cy="853439"/>
              </a:xfrm>
              <a:prstGeom prst="rect">
                <a:avLst/>
              </a:prstGeom>
              <a:blipFill>
                <a:blip r:embed="rId6"/>
                <a:stretch>
                  <a:fillRect/>
                </a:stretch>
              </a:blipFill>
              <a:ln w="15875">
                <a:solidFill>
                  <a:schemeClr val="accent1"/>
                </a:solidFill>
              </a:ln>
            </p:spPr>
            <p:txBody>
              <a:bodyPr/>
              <a:lstStyle/>
              <a:p>
                <a:r>
                  <a:rPr lang="en-IT">
                    <a:noFill/>
                  </a:rPr>
                  <a:t> </a:t>
                </a:r>
              </a:p>
            </p:txBody>
          </p:sp>
        </mc:Fallback>
      </mc:AlternateContent>
    </p:spTree>
    <p:extLst>
      <p:ext uri="{BB962C8B-B14F-4D97-AF65-F5344CB8AC3E}">
        <p14:creationId xmlns:p14="http://schemas.microsoft.com/office/powerpoint/2010/main" val="357680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5">
            <a:extLst>
              <a:ext uri="{FF2B5EF4-FFF2-40B4-BE49-F238E27FC236}">
                <a16:creationId xmlns:a16="http://schemas.microsoft.com/office/drawing/2014/main" id="{B7282976-A50A-8CD1-D838-7C6B82EB8B81}"/>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dirty="0"/>
          </a:p>
        </p:txBody>
      </p:sp>
      <p:sp>
        <p:nvSpPr>
          <p:cNvPr id="11266" name="TextBox 6">
            <a:extLst>
              <a:ext uri="{FF2B5EF4-FFF2-40B4-BE49-F238E27FC236}">
                <a16:creationId xmlns:a16="http://schemas.microsoft.com/office/drawing/2014/main" id="{AFC74910-04DD-29A7-56FB-DCE82538D9BC}"/>
              </a:ext>
            </a:extLst>
          </p:cNvPr>
          <p:cNvSpPr txBox="1">
            <a:spLocks noChangeArrowheads="1"/>
          </p:cNvSpPr>
          <p:nvPr/>
        </p:nvSpPr>
        <p:spPr bwMode="auto">
          <a:xfrm>
            <a:off x="3197075" y="5366345"/>
            <a:ext cx="368647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dirty="0"/>
              <a:t>Dosimeters and measuring setups</a:t>
            </a:r>
          </a:p>
        </p:txBody>
      </p:sp>
      <p:sp>
        <p:nvSpPr>
          <p:cNvPr id="14" name="TextBox 13">
            <a:extLst>
              <a:ext uri="{FF2B5EF4-FFF2-40B4-BE49-F238E27FC236}">
                <a16:creationId xmlns:a16="http://schemas.microsoft.com/office/drawing/2014/main" id="{577F4D50-92B8-9F65-46BD-61030F714A9E}"/>
              </a:ext>
            </a:extLst>
          </p:cNvPr>
          <p:cNvSpPr txBox="1"/>
          <p:nvPr/>
        </p:nvSpPr>
        <p:spPr>
          <a:xfrm>
            <a:off x="3035300" y="938213"/>
            <a:ext cx="6985000" cy="607602"/>
          </a:xfrm>
          <a:prstGeom prst="rect">
            <a:avLst/>
          </a:prstGeom>
          <a:noFill/>
          <a:ln>
            <a:solidFill>
              <a:schemeClr val="accent6"/>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US" dirty="0">
                <a:solidFill>
                  <a:schemeClr val="tx1"/>
                </a:solidFill>
              </a:rPr>
              <a:t>Reference active dosimeter: </a:t>
            </a:r>
            <a:r>
              <a:rPr lang="en-US" b="1" dirty="0" err="1">
                <a:solidFill>
                  <a:schemeClr val="tx1"/>
                </a:solidFill>
              </a:rPr>
              <a:t>flashDiamond</a:t>
            </a:r>
            <a:r>
              <a:rPr lang="en-US" b="1" dirty="0">
                <a:solidFill>
                  <a:schemeClr val="tx1"/>
                </a:solidFill>
              </a:rPr>
              <a:t> (</a:t>
            </a:r>
            <a:r>
              <a:rPr lang="en-US" b="1" dirty="0" err="1">
                <a:solidFill>
                  <a:schemeClr val="tx1"/>
                </a:solidFill>
              </a:rPr>
              <a:t>fD</a:t>
            </a:r>
            <a:r>
              <a:rPr lang="en-US" b="1" dirty="0">
                <a:solidFill>
                  <a:schemeClr val="tx1"/>
                </a:solidFill>
              </a:rPr>
              <a:t>) </a:t>
            </a:r>
            <a:r>
              <a:rPr lang="en-US" dirty="0">
                <a:solidFill>
                  <a:schemeClr val="tx1"/>
                </a:solidFill>
              </a:rPr>
              <a:t>tested up to18Gy per pulse with alanine pellets and graphite calorimeter.</a:t>
            </a:r>
            <a:endParaRPr lang="en-IT" b="1" dirty="0">
              <a:solidFill>
                <a:schemeClr val="tx1"/>
              </a:solidFill>
            </a:endParaRPr>
          </a:p>
        </p:txBody>
      </p:sp>
      <p:sp>
        <p:nvSpPr>
          <p:cNvPr id="15" name="TextBox 14">
            <a:extLst>
              <a:ext uri="{FF2B5EF4-FFF2-40B4-BE49-F238E27FC236}">
                <a16:creationId xmlns:a16="http://schemas.microsoft.com/office/drawing/2014/main" id="{1BA5FD7D-6EF1-9664-AC2F-5CF4D937273A}"/>
              </a:ext>
            </a:extLst>
          </p:cNvPr>
          <p:cNvSpPr txBox="1"/>
          <p:nvPr/>
        </p:nvSpPr>
        <p:spPr>
          <a:xfrm>
            <a:off x="4032250" y="1754188"/>
            <a:ext cx="5988050" cy="608012"/>
          </a:xfrm>
          <a:prstGeom prst="rect">
            <a:avLst/>
          </a:prstGeom>
          <a:noFill/>
          <a:ln>
            <a:solidFill>
              <a:schemeClr val="accent6"/>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b="1" dirty="0">
                <a:solidFill>
                  <a:schemeClr val="tx1"/>
                </a:solidFill>
              </a:rPr>
              <a:t>PDD:</a:t>
            </a:r>
            <a:r>
              <a:rPr lang="en-IT" dirty="0">
                <a:solidFill>
                  <a:schemeClr val="tx1"/>
                </a:solidFill>
              </a:rPr>
              <a:t> fD, in water with MP3-XS customized with a window 1.2 mm thick.</a:t>
            </a:r>
            <a:endParaRPr lang="en-IT" b="1" dirty="0">
              <a:solidFill>
                <a:schemeClr val="tx1"/>
              </a:solidFill>
            </a:endParaRPr>
          </a:p>
        </p:txBody>
      </p:sp>
      <p:sp>
        <p:nvSpPr>
          <p:cNvPr id="20" name="TextBox 19">
            <a:extLst>
              <a:ext uri="{FF2B5EF4-FFF2-40B4-BE49-F238E27FC236}">
                <a16:creationId xmlns:a16="http://schemas.microsoft.com/office/drawing/2014/main" id="{5F3C58B0-657E-781E-AFA8-12B0FF794FBF}"/>
              </a:ext>
            </a:extLst>
          </p:cNvPr>
          <p:cNvSpPr txBox="1"/>
          <p:nvPr/>
        </p:nvSpPr>
        <p:spPr>
          <a:xfrm>
            <a:off x="4038600" y="3540125"/>
            <a:ext cx="5981700" cy="349250"/>
          </a:xfrm>
          <a:prstGeom prst="rect">
            <a:avLst/>
          </a:prstGeom>
          <a:noFill/>
          <a:ln>
            <a:solidFill>
              <a:schemeClr val="accent6"/>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b="1" dirty="0">
                <a:solidFill>
                  <a:schemeClr val="tx1"/>
                </a:solidFill>
              </a:rPr>
              <a:t>Dose</a:t>
            </a:r>
            <a:r>
              <a:rPr lang="en-IT" dirty="0">
                <a:solidFill>
                  <a:schemeClr val="tx1"/>
                </a:solidFill>
              </a:rPr>
              <a:t>: fD at R100 in water phantom.</a:t>
            </a:r>
          </a:p>
        </p:txBody>
      </p:sp>
      <p:sp>
        <p:nvSpPr>
          <p:cNvPr id="21" name="TextBox 20">
            <a:extLst>
              <a:ext uri="{FF2B5EF4-FFF2-40B4-BE49-F238E27FC236}">
                <a16:creationId xmlns:a16="http://schemas.microsoft.com/office/drawing/2014/main" id="{49648B5C-2E70-6A1C-92F6-9A487E0FB22D}"/>
              </a:ext>
            </a:extLst>
          </p:cNvPr>
          <p:cNvSpPr txBox="1"/>
          <p:nvPr/>
        </p:nvSpPr>
        <p:spPr>
          <a:xfrm>
            <a:off x="4032250" y="4229100"/>
            <a:ext cx="5988050" cy="865237"/>
          </a:xfrm>
          <a:prstGeom prst="rect">
            <a:avLst/>
          </a:prstGeom>
          <a:noFill/>
          <a:ln>
            <a:solidFill>
              <a:schemeClr val="accent6"/>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Determination of </a:t>
            </a:r>
            <a:r>
              <a:rPr lang="en-IT" b="1" dirty="0">
                <a:solidFill>
                  <a:schemeClr val="tx1"/>
                </a:solidFill>
              </a:rPr>
              <a:t>ADR, D</a:t>
            </a:r>
            <a:r>
              <a:rPr lang="en-IT" b="1" baseline="-25000" dirty="0">
                <a:solidFill>
                  <a:schemeClr val="tx1"/>
                </a:solidFill>
              </a:rPr>
              <a:t>p</a:t>
            </a:r>
            <a:r>
              <a:rPr lang="en-IT" b="1" dirty="0">
                <a:solidFill>
                  <a:schemeClr val="tx1"/>
                </a:solidFill>
              </a:rPr>
              <a:t>, IDR</a:t>
            </a:r>
            <a:r>
              <a:rPr lang="en-IT" dirty="0">
                <a:solidFill>
                  <a:schemeClr val="tx1"/>
                </a:solidFill>
              </a:rPr>
              <a:t>.</a:t>
            </a:r>
          </a:p>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Output stability, PRF dependence, pulse duration dependence.</a:t>
            </a:r>
          </a:p>
        </p:txBody>
      </p:sp>
      <p:pic>
        <p:nvPicPr>
          <p:cNvPr id="3" name="Picture 2" descr="A close-up of a machine&#10;&#10;Description automatically generated with low confidence">
            <a:extLst>
              <a:ext uri="{FF2B5EF4-FFF2-40B4-BE49-F238E27FC236}">
                <a16:creationId xmlns:a16="http://schemas.microsoft.com/office/drawing/2014/main" id="{D8715AF4-24AF-9A8F-68A2-402591F02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892175"/>
            <a:ext cx="28194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cable, connector&#10;&#10;Description automatically generated">
            <a:extLst>
              <a:ext uri="{FF2B5EF4-FFF2-40B4-BE49-F238E27FC236}">
                <a16:creationId xmlns:a16="http://schemas.microsoft.com/office/drawing/2014/main" id="{EE963956-5772-3F0E-DA7F-03168A50E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933450"/>
            <a:ext cx="17700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machine, indoor, tool, engineering&#10;&#10;Description automatically generated">
            <a:extLst>
              <a:ext uri="{FF2B5EF4-FFF2-40B4-BE49-F238E27FC236}">
                <a16:creationId xmlns:a16="http://schemas.microsoft.com/office/drawing/2014/main" id="{E9A0CD5F-2CDF-B6D4-83C1-BE7D1994E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1955800"/>
            <a:ext cx="28194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close-up of a coin&#10;&#10;Description automatically generated with medium confidence">
            <a:extLst>
              <a:ext uri="{FF2B5EF4-FFF2-40B4-BE49-F238E27FC236}">
                <a16:creationId xmlns:a16="http://schemas.microsoft.com/office/drawing/2014/main" id="{847863E3-ACF6-4EB9-E426-B0D89906E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738" y="2489200"/>
            <a:ext cx="1770062"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29363D22-8218-A51C-DA8C-17C2C499F6E5}"/>
              </a:ext>
            </a:extLst>
          </p:cNvPr>
          <p:cNvSpPr txBox="1"/>
          <p:nvPr/>
        </p:nvSpPr>
        <p:spPr>
          <a:xfrm>
            <a:off x="4037013" y="2492375"/>
            <a:ext cx="5988050" cy="865237"/>
          </a:xfrm>
          <a:prstGeom prst="rect">
            <a:avLst/>
          </a:prstGeom>
          <a:noFill/>
          <a:ln>
            <a:solidFill>
              <a:schemeClr val="accent6"/>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b="1" dirty="0">
                <a:solidFill>
                  <a:schemeClr val="tx1"/>
                </a:solidFill>
              </a:rPr>
              <a:t>Profiles:</a:t>
            </a:r>
            <a:r>
              <a:rPr lang="en-IT" dirty="0">
                <a:solidFill>
                  <a:schemeClr val="tx1"/>
                </a:solidFill>
              </a:rPr>
              <a:t> in solid water at R</a:t>
            </a:r>
            <a:r>
              <a:rPr lang="en-IT" baseline="-25000" dirty="0">
                <a:solidFill>
                  <a:schemeClr val="tx1"/>
                </a:solidFill>
              </a:rPr>
              <a:t>100</a:t>
            </a:r>
            <a:r>
              <a:rPr lang="en-IT" dirty="0">
                <a:solidFill>
                  <a:schemeClr val="tx1"/>
                </a:solidFill>
              </a:rPr>
              <a:t>. Passive dosimetry with EBT-XD calibrated in the same beam at low dose per pulse with Advanced Markus</a:t>
            </a:r>
            <a:endParaRPr lang="en-IT" b="1" baseline="-25000" dirty="0">
              <a:solidFill>
                <a:schemeClr val="tx1"/>
              </a:solidFill>
            </a:endParaRPr>
          </a:p>
        </p:txBody>
      </p:sp>
      <p:pic>
        <p:nvPicPr>
          <p:cNvPr id="23" name="Picture 14">
            <a:extLst>
              <a:ext uri="{FF2B5EF4-FFF2-40B4-BE49-F238E27FC236}">
                <a16:creationId xmlns:a16="http://schemas.microsoft.com/office/drawing/2014/main" id="{83B58552-1510-7F0E-B7F8-7FB00AE50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213" y="3876675"/>
            <a:ext cx="177958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a16="http://schemas.microsoft.com/office/drawing/2014/main" id="{A99C144D-1CD3-44A7-5C2B-F87035F43E8E}"/>
              </a:ext>
            </a:extLst>
          </p:cNvPr>
          <p:cNvSpPr txBox="1"/>
          <p:nvPr/>
        </p:nvSpPr>
        <p:spPr>
          <a:xfrm>
            <a:off x="3166652" y="1719542"/>
            <a:ext cx="374526" cy="1673022"/>
          </a:xfrm>
          <a:prstGeom prst="rect">
            <a:avLst/>
          </a:prstGeom>
          <a:noFill/>
          <a:ln>
            <a:solidFill>
              <a:schemeClr val="accent6"/>
            </a:solidFill>
          </a:ln>
        </p:spPr>
        <p:txBody>
          <a:bodyPr vert="wordArtVert" anchor="ctr">
            <a:spAutoFit/>
          </a:bodyPr>
          <a:lstStyle/>
          <a:p>
            <a:pPr algn="ctr" eaLnBrk="1">
              <a:lnSpc>
                <a:spcPct val="93000"/>
              </a:lnSpc>
              <a:buClr>
                <a:srgbClr val="000000"/>
              </a:buClr>
              <a:buSzPct val="100000"/>
              <a:buFont typeface="Times New Roman" panose="02020603050405020304" pitchFamily="18" charset="0"/>
              <a:buNone/>
              <a:defRPr/>
            </a:pPr>
            <a:r>
              <a:rPr lang="en-IT" sz="1200" dirty="0">
                <a:solidFill>
                  <a:schemeClr val="tx1"/>
                </a:solidFill>
              </a:rPr>
              <a:t>RELATIVE</a:t>
            </a:r>
          </a:p>
        </p:txBody>
      </p:sp>
      <p:sp>
        <p:nvSpPr>
          <p:cNvPr id="25" name="TextBox 24">
            <a:extLst>
              <a:ext uri="{FF2B5EF4-FFF2-40B4-BE49-F238E27FC236}">
                <a16:creationId xmlns:a16="http://schemas.microsoft.com/office/drawing/2014/main" id="{3A43EB81-B456-1EBA-6922-0D98AEF2325B}"/>
              </a:ext>
            </a:extLst>
          </p:cNvPr>
          <p:cNvSpPr txBox="1"/>
          <p:nvPr/>
        </p:nvSpPr>
        <p:spPr>
          <a:xfrm>
            <a:off x="3166652" y="3519790"/>
            <a:ext cx="374526" cy="1739597"/>
          </a:xfrm>
          <a:prstGeom prst="rect">
            <a:avLst/>
          </a:prstGeom>
          <a:noFill/>
          <a:ln>
            <a:solidFill>
              <a:schemeClr val="accent6"/>
            </a:solidFill>
          </a:ln>
        </p:spPr>
        <p:txBody>
          <a:bodyPr vert="wordArtVert" wrap="square" anchor="ctr">
            <a:spAutoFit/>
          </a:bodyPr>
          <a:lstStyle/>
          <a:p>
            <a:pPr algn="ctr" eaLnBrk="1">
              <a:lnSpc>
                <a:spcPct val="93000"/>
              </a:lnSpc>
              <a:buClr>
                <a:srgbClr val="000000"/>
              </a:buClr>
              <a:buSzPct val="100000"/>
              <a:buFont typeface="Times New Roman" panose="02020603050405020304" pitchFamily="18" charset="0"/>
              <a:buNone/>
              <a:defRPr/>
            </a:pPr>
            <a:r>
              <a:rPr lang="en-IT" sz="1200" dirty="0">
                <a:solidFill>
                  <a:schemeClr val="tx1"/>
                </a:solidFill>
              </a:rPr>
              <a:t>ABSOLUTE</a:t>
            </a:r>
          </a:p>
        </p:txBody>
      </p:sp>
      <p:cxnSp>
        <p:nvCxnSpPr>
          <p:cNvPr id="27" name="Straight Arrow Connector 26">
            <a:extLst>
              <a:ext uri="{FF2B5EF4-FFF2-40B4-BE49-F238E27FC236}">
                <a16:creationId xmlns:a16="http://schemas.microsoft.com/office/drawing/2014/main" id="{088FF1E4-BF57-A7D9-8F3B-D2D0B9281710}"/>
              </a:ext>
            </a:extLst>
          </p:cNvPr>
          <p:cNvCxnSpPr>
            <a:cxnSpLocks/>
            <a:stCxn id="20" idx="2"/>
            <a:endCxn id="21" idx="0"/>
          </p:cNvCxnSpPr>
          <p:nvPr/>
        </p:nvCxnSpPr>
        <p:spPr bwMode="auto">
          <a:xfrm flipH="1">
            <a:off x="7026275" y="3889375"/>
            <a:ext cx="3175" cy="339725"/>
          </a:xfrm>
          <a:prstGeom prst="straightConnector1">
            <a:avLst/>
          </a:prstGeom>
          <a:solidFill>
            <a:srgbClr val="00B8FF"/>
          </a:solidFill>
          <a:ln w="9525" cap="flat" cmpd="sng" algn="ctr">
            <a:solidFill>
              <a:schemeClr val="accent6"/>
            </a:solidFill>
            <a:prstDash val="solid"/>
            <a:round/>
            <a:headEnd type="none" w="med" len="med"/>
            <a:tailEnd type="triangle"/>
          </a:ln>
          <a:effectLst/>
        </p:spPr>
      </p:cxnSp>
      <p:sp>
        <p:nvSpPr>
          <p:cNvPr id="11280" name="TextBox 6">
            <a:extLst>
              <a:ext uri="{FF2B5EF4-FFF2-40B4-BE49-F238E27FC236}">
                <a16:creationId xmlns:a16="http://schemas.microsoft.com/office/drawing/2014/main" id="{8E3FF5E0-D65B-0BD3-497E-D2A7C2F1FC58}"/>
              </a:ext>
            </a:extLst>
          </p:cNvPr>
          <p:cNvSpPr txBox="1">
            <a:spLocks noChangeArrowheads="1"/>
          </p:cNvSpPr>
          <p:nvPr/>
        </p:nvSpPr>
        <p:spPr bwMode="auto">
          <a:xfrm>
            <a:off x="9360792" y="5356225"/>
            <a:ext cx="719833"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11/18</a:t>
            </a:r>
            <a:endParaRPr lang="en-IT" altLang="en-IT" sz="1600" dirty="0"/>
          </a:p>
        </p:txBody>
      </p:sp>
      <p:sp>
        <p:nvSpPr>
          <p:cNvPr id="11281" name="TextBox 6">
            <a:extLst>
              <a:ext uri="{FF2B5EF4-FFF2-40B4-BE49-F238E27FC236}">
                <a16:creationId xmlns:a16="http://schemas.microsoft.com/office/drawing/2014/main" id="{532A28B9-8EEB-FCCE-FE1D-B39A764DBF65}"/>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6" name="TextBox 5">
            <a:extLst>
              <a:ext uri="{FF2B5EF4-FFF2-40B4-BE49-F238E27FC236}">
                <a16:creationId xmlns:a16="http://schemas.microsoft.com/office/drawing/2014/main" id="{5CD967F8-FCCC-2ADB-8432-86EFDDC921E2}"/>
              </a:ext>
            </a:extLst>
          </p:cNvPr>
          <p:cNvSpPr txBox="1"/>
          <p:nvPr/>
        </p:nvSpPr>
        <p:spPr>
          <a:xfrm>
            <a:off x="0" y="2482850"/>
            <a:ext cx="3541713" cy="738188"/>
          </a:xfrm>
          <a:prstGeom prst="rect">
            <a:avLst/>
          </a:prstGeom>
          <a:noFill/>
        </p:spPr>
        <p:txBody>
          <a:bodyPr>
            <a:spAutoFit/>
          </a:bodyPr>
          <a:lstStyle/>
          <a:p>
            <a:pPr algn="just">
              <a:defRPr/>
            </a:pPr>
            <a:r>
              <a:rPr lang="en-GB" sz="1050" dirty="0">
                <a:solidFill>
                  <a:srgbClr val="1C1D1E"/>
                </a:solidFill>
                <a:latin typeface="+mn-lt"/>
              </a:rPr>
              <a:t>Marinelli, M, </a:t>
            </a:r>
            <a:r>
              <a:rPr lang="en-GB" sz="1050" dirty="0" err="1">
                <a:solidFill>
                  <a:srgbClr val="1C1D1E"/>
                </a:solidFill>
                <a:latin typeface="+mn-lt"/>
              </a:rPr>
              <a:t>Felici</a:t>
            </a:r>
            <a:r>
              <a:rPr lang="en-GB" sz="1050" dirty="0">
                <a:solidFill>
                  <a:srgbClr val="1C1D1E"/>
                </a:solidFill>
                <a:latin typeface="+mn-lt"/>
              </a:rPr>
              <a:t>, G, Galante, F, et al. Design, realization, and characterization of a novel diamond detector prototype for FLASH radiotherapy dosimetry. </a:t>
            </a:r>
            <a:r>
              <a:rPr lang="en-GB" sz="1050" i="1" dirty="0">
                <a:solidFill>
                  <a:srgbClr val="1C1D1E"/>
                </a:solidFill>
                <a:latin typeface="+mn-lt"/>
              </a:rPr>
              <a:t>Med. Phys.</a:t>
            </a:r>
            <a:r>
              <a:rPr lang="en-GB" sz="1050" dirty="0">
                <a:solidFill>
                  <a:srgbClr val="1C1D1E"/>
                </a:solidFill>
                <a:latin typeface="+mn-lt"/>
              </a:rPr>
              <a:t> 2022; 49: 1902– 1910.</a:t>
            </a:r>
            <a:endParaRPr lang="en-IT" sz="105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1" presetClass="exit" presetSubtype="0" fill="hold"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nodeType="clickEffect">
                                  <p:stCondLst>
                                    <p:cond delay="0"/>
                                  </p:stCondLst>
                                  <p:childTnLst>
                                    <p:animEffect transition="out" filter="dissolv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par>
                                <p:cTn id="35" presetID="9"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par>
                                <p:cTn id="38" presetID="9"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par>
                                <p:cTn id="46" presetID="1"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xit" presetSubtype="0" fill="hold" nodeType="clickEffect">
                                  <p:stCondLst>
                                    <p:cond delay="0"/>
                                  </p:stCondLst>
                                  <p:childTnLst>
                                    <p:animEffect transition="out" filter="dissolv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9"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dissolve">
                                      <p:cBhvr>
                                        <p:cTn id="55" dur="500"/>
                                        <p:tgtEl>
                                          <p:spTgt spid="25"/>
                                        </p:tgtEl>
                                      </p:cBhvr>
                                    </p:animEffect>
                                  </p:childTnLst>
                                </p:cTn>
                              </p:par>
                              <p:par>
                                <p:cTn id="56" presetID="9"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dissolve">
                                      <p:cBhvr>
                                        <p:cTn id="58" dur="500"/>
                                        <p:tgtEl>
                                          <p:spTgt spid="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dissolve">
                                      <p:cBhvr>
                                        <p:cTn id="63" dur="500"/>
                                        <p:tgtEl>
                                          <p:spTgt spid="27"/>
                                        </p:tgtEl>
                                      </p:cBhvr>
                                    </p:animEffect>
                                  </p:childTnLst>
                                </p:cTn>
                              </p:par>
                              <p:par>
                                <p:cTn id="64" presetID="9"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animBg="1"/>
      <p:bldP spid="21" grpId="0" animBg="1"/>
      <p:bldP spid="18" grpId="0" animBg="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5">
            <a:extLst>
              <a:ext uri="{FF2B5EF4-FFF2-40B4-BE49-F238E27FC236}">
                <a16:creationId xmlns:a16="http://schemas.microsoft.com/office/drawing/2014/main" id="{F424D20E-C9B3-5074-1ED8-696E2D7DCDDF}"/>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13314" name="TextBox 6">
            <a:extLst>
              <a:ext uri="{FF2B5EF4-FFF2-40B4-BE49-F238E27FC236}">
                <a16:creationId xmlns:a16="http://schemas.microsoft.com/office/drawing/2014/main" id="{1077A422-9AAB-C5BE-DA5E-37F370365F38}"/>
              </a:ext>
            </a:extLst>
          </p:cNvPr>
          <p:cNvSpPr txBox="1">
            <a:spLocks noChangeArrowheads="1"/>
          </p:cNvSpPr>
          <p:nvPr/>
        </p:nvSpPr>
        <p:spPr bwMode="auto">
          <a:xfrm>
            <a:off x="2727338" y="5334992"/>
            <a:ext cx="4962499"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dirty="0"/>
              <a:t>PDD stability w/ beam current and beam optics</a:t>
            </a:r>
          </a:p>
        </p:txBody>
      </p:sp>
      <p:sp>
        <p:nvSpPr>
          <p:cNvPr id="17" name="TextBox 16">
            <a:extLst>
              <a:ext uri="{FF2B5EF4-FFF2-40B4-BE49-F238E27FC236}">
                <a16:creationId xmlns:a16="http://schemas.microsoft.com/office/drawing/2014/main" id="{3E9D94B3-7BA1-F2DF-41EA-B9F83B16A8B4}"/>
              </a:ext>
            </a:extLst>
          </p:cNvPr>
          <p:cNvSpPr txBox="1"/>
          <p:nvPr/>
        </p:nvSpPr>
        <p:spPr>
          <a:xfrm>
            <a:off x="638175" y="4722813"/>
            <a:ext cx="4083050" cy="349250"/>
          </a:xfrm>
          <a:prstGeom prst="rect">
            <a:avLst/>
          </a:prstGeom>
          <a:noFill/>
          <a:ln>
            <a:solidFill>
              <a:schemeClr val="accent1"/>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Beam current independence</a:t>
            </a:r>
          </a:p>
        </p:txBody>
      </p:sp>
      <p:pic>
        <p:nvPicPr>
          <p:cNvPr id="13316" name="Picture 2" descr="A picture containing text, diagram, line, plot&#10;&#10;Description automatically generated">
            <a:extLst>
              <a:ext uri="{FF2B5EF4-FFF2-40B4-BE49-F238E27FC236}">
                <a16:creationId xmlns:a16="http://schemas.microsoft.com/office/drawing/2014/main" id="{474FA580-2131-A213-ED0D-EB693D17F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87425"/>
            <a:ext cx="48244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215EF71-0EB7-FB1F-B515-3FDBC051174D}"/>
              </a:ext>
            </a:extLst>
          </p:cNvPr>
          <p:cNvSpPr txBox="1"/>
          <p:nvPr/>
        </p:nvSpPr>
        <p:spPr>
          <a:xfrm>
            <a:off x="5710238" y="4722813"/>
            <a:ext cx="4083050" cy="349250"/>
          </a:xfrm>
          <a:prstGeom prst="rect">
            <a:avLst/>
          </a:prstGeom>
          <a:noFill/>
          <a:ln>
            <a:solidFill>
              <a:schemeClr val="accent1"/>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Beam optic independence</a:t>
            </a:r>
          </a:p>
        </p:txBody>
      </p:sp>
      <p:sp>
        <p:nvSpPr>
          <p:cNvPr id="11" name="TextBox 10">
            <a:extLst>
              <a:ext uri="{FF2B5EF4-FFF2-40B4-BE49-F238E27FC236}">
                <a16:creationId xmlns:a16="http://schemas.microsoft.com/office/drawing/2014/main" id="{B6922512-8136-0151-7002-66793FD85847}"/>
              </a:ext>
            </a:extLst>
          </p:cNvPr>
          <p:cNvSpPr txBox="1"/>
          <p:nvPr/>
        </p:nvSpPr>
        <p:spPr>
          <a:xfrm>
            <a:off x="863600" y="2119313"/>
            <a:ext cx="863600" cy="350837"/>
          </a:xfrm>
          <a:prstGeom prst="rect">
            <a:avLst/>
          </a:prstGeom>
          <a:noFill/>
          <a:ln>
            <a:solidFill>
              <a:schemeClr val="accent1">
                <a:lumMod val="75000"/>
              </a:schemeClr>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9 MeV</a:t>
            </a:r>
          </a:p>
        </p:txBody>
      </p:sp>
      <p:pic>
        <p:nvPicPr>
          <p:cNvPr id="6" name="Picture 5" descr="A picture containing text, diagram, line, plot&#10;&#10;Description automatically generated">
            <a:extLst>
              <a:ext uri="{FF2B5EF4-FFF2-40B4-BE49-F238E27FC236}">
                <a16:creationId xmlns:a16="http://schemas.microsoft.com/office/drawing/2014/main" id="{B2643E58-2BF2-ACFA-C8A5-857A1DBB8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588" y="1000125"/>
            <a:ext cx="48006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3DF0C74-FAE2-5174-9D58-3301BF71C936}"/>
              </a:ext>
            </a:extLst>
          </p:cNvPr>
          <p:cNvSpPr txBox="1"/>
          <p:nvPr/>
        </p:nvSpPr>
        <p:spPr>
          <a:xfrm>
            <a:off x="6046788" y="2119313"/>
            <a:ext cx="865187" cy="350837"/>
          </a:xfrm>
          <a:prstGeom prst="rect">
            <a:avLst/>
          </a:prstGeom>
          <a:noFill/>
          <a:ln>
            <a:solidFill>
              <a:schemeClr val="accent1">
                <a:lumMod val="75000"/>
              </a:schemeClr>
            </a:solidFill>
          </a:ln>
        </p:spPr>
        <p:txBody>
          <a:bodyPr>
            <a:spAutoFit/>
          </a:bodyPr>
          <a:lstStyle/>
          <a:p>
            <a:pPr algn="ctr" eaLnBrk="1">
              <a:lnSpc>
                <a:spcPct val="93000"/>
              </a:lnSpc>
              <a:buClr>
                <a:srgbClr val="000000"/>
              </a:buClr>
              <a:buSzPct val="100000"/>
              <a:buFont typeface="Times New Roman" panose="02020603050405020304" pitchFamily="18" charset="0"/>
              <a:buNone/>
              <a:defRPr/>
            </a:pPr>
            <a:r>
              <a:rPr lang="en-IT" dirty="0">
                <a:solidFill>
                  <a:schemeClr val="tx1"/>
                </a:solidFill>
              </a:rPr>
              <a:t>9 MeV</a:t>
            </a:r>
          </a:p>
        </p:txBody>
      </p:sp>
      <p:sp>
        <p:nvSpPr>
          <p:cNvPr id="23" name="Rectangle 22">
            <a:extLst>
              <a:ext uri="{FF2B5EF4-FFF2-40B4-BE49-F238E27FC236}">
                <a16:creationId xmlns:a16="http://schemas.microsoft.com/office/drawing/2014/main" id="{88E3D2B9-91DE-E291-D1AE-7F7E2C58F81A}"/>
              </a:ext>
            </a:extLst>
          </p:cNvPr>
          <p:cNvSpPr/>
          <p:nvPr/>
        </p:nvSpPr>
        <p:spPr bwMode="auto">
          <a:xfrm>
            <a:off x="1295400" y="1062038"/>
            <a:ext cx="684213" cy="3095625"/>
          </a:xfrm>
          <a:prstGeom prst="rect">
            <a:avLst/>
          </a:prstGeom>
          <a:solidFill>
            <a:schemeClr val="accent1">
              <a:lumMod val="60000"/>
              <a:lumOff val="40000"/>
              <a:alpha val="10000"/>
            </a:schemeClr>
          </a:solidFill>
          <a:ln w="9525" cap="flat" cmpd="sng" algn="ctr">
            <a:solidFill>
              <a:schemeClr val="accent1">
                <a:lumMod val="75000"/>
              </a:schemeClr>
            </a:solidFill>
            <a:prstDash val="solid"/>
            <a:round/>
            <a:headEnd type="none" w="med" len="med"/>
            <a:tailEnd type="none" w="med" len="med"/>
          </a:ln>
          <a:effectLst/>
        </p:spPr>
        <p:txBody>
          <a:bodyPr anchor="ctr"/>
          <a:lstStyle/>
          <a:p>
            <a:pPr eaLnBrk="1">
              <a:lnSpc>
                <a:spcPct val="93000"/>
              </a:lnSpc>
              <a:buClr>
                <a:srgbClr val="000000"/>
              </a:buClr>
              <a:buSzPct val="100000"/>
              <a:buFont typeface="Times New Roman" panose="02020603050405020304" pitchFamily="18" charset="0"/>
              <a:buNone/>
              <a:defRPr/>
            </a:pPr>
            <a:endParaRPr lang="en-IT" dirty="0"/>
          </a:p>
        </p:txBody>
      </p:sp>
      <p:cxnSp>
        <p:nvCxnSpPr>
          <p:cNvPr id="25" name="Straight Arrow Connector 24">
            <a:extLst>
              <a:ext uri="{FF2B5EF4-FFF2-40B4-BE49-F238E27FC236}">
                <a16:creationId xmlns:a16="http://schemas.microsoft.com/office/drawing/2014/main" id="{14D32788-6623-8A05-6DD1-C97A3A3F510A}"/>
              </a:ext>
            </a:extLst>
          </p:cNvPr>
          <p:cNvCxnSpPr>
            <a:stCxn id="23" idx="1"/>
            <a:endCxn id="23" idx="3"/>
          </p:cNvCxnSpPr>
          <p:nvPr/>
        </p:nvCxnSpPr>
        <p:spPr bwMode="auto">
          <a:xfrm>
            <a:off x="1295400" y="2609850"/>
            <a:ext cx="684213" cy="0"/>
          </a:xfrm>
          <a:prstGeom prst="straightConnector1">
            <a:avLst/>
          </a:prstGeom>
          <a:solidFill>
            <a:srgbClr val="00B8FF"/>
          </a:solidFill>
          <a:ln w="9525" cap="flat" cmpd="sng" algn="ctr">
            <a:solidFill>
              <a:schemeClr val="accent1">
                <a:lumMod val="75000"/>
              </a:schemeClr>
            </a:solidFill>
            <a:prstDash val="solid"/>
            <a:round/>
            <a:headEnd type="triangle"/>
            <a:tailEnd type="triangle"/>
          </a:ln>
          <a:effectLst/>
        </p:spPr>
      </p:cxnSp>
      <p:sp>
        <p:nvSpPr>
          <p:cNvPr id="26" name="TextBox 25">
            <a:extLst>
              <a:ext uri="{FF2B5EF4-FFF2-40B4-BE49-F238E27FC236}">
                <a16:creationId xmlns:a16="http://schemas.microsoft.com/office/drawing/2014/main" id="{29010C10-80F0-B353-7718-C5ADDDF7DF6F}"/>
              </a:ext>
            </a:extLst>
          </p:cNvPr>
          <p:cNvSpPr txBox="1">
            <a:spLocks noChangeArrowheads="1"/>
          </p:cNvSpPr>
          <p:nvPr/>
        </p:nvSpPr>
        <p:spPr bwMode="auto">
          <a:xfrm>
            <a:off x="1260475" y="2613025"/>
            <a:ext cx="7556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IT" altLang="en-IT" sz="1400">
                <a:solidFill>
                  <a:schemeClr val="tx1"/>
                </a:solidFill>
              </a:rPr>
              <a:t>10 mm</a:t>
            </a:r>
          </a:p>
        </p:txBody>
      </p:sp>
      <p:sp>
        <p:nvSpPr>
          <p:cNvPr id="13324" name="TextBox 6">
            <a:extLst>
              <a:ext uri="{FF2B5EF4-FFF2-40B4-BE49-F238E27FC236}">
                <a16:creationId xmlns:a16="http://schemas.microsoft.com/office/drawing/2014/main" id="{4671CC7E-F135-0F8E-3DD9-A8D1088BEBF4}"/>
              </a:ext>
            </a:extLst>
          </p:cNvPr>
          <p:cNvSpPr txBox="1">
            <a:spLocks noChangeArrowheads="1"/>
          </p:cNvSpPr>
          <p:nvPr/>
        </p:nvSpPr>
        <p:spPr bwMode="auto">
          <a:xfrm>
            <a:off x="9360792" y="5356225"/>
            <a:ext cx="719833"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12/18</a:t>
            </a:r>
            <a:endParaRPr lang="en-IT" altLang="en-IT" sz="1600" dirty="0"/>
          </a:p>
        </p:txBody>
      </p:sp>
      <p:sp>
        <p:nvSpPr>
          <p:cNvPr id="13325" name="TextBox 6">
            <a:extLst>
              <a:ext uri="{FF2B5EF4-FFF2-40B4-BE49-F238E27FC236}">
                <a16:creationId xmlns:a16="http://schemas.microsoft.com/office/drawing/2014/main" id="{EE9B5A8F-D936-33B5-A7B4-F09FDD0C1CE0}"/>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1" grpId="0" animBg="1"/>
      <p:bldP spid="12" grpId="0" animBg="1"/>
      <p:bldP spid="23"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a:extLst>
              <a:ext uri="{FF2B5EF4-FFF2-40B4-BE49-F238E27FC236}">
                <a16:creationId xmlns:a16="http://schemas.microsoft.com/office/drawing/2014/main" id="{84ED2E8D-7B58-ABC6-8122-645AFE516283}"/>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15362" name="TextBox 6">
            <a:extLst>
              <a:ext uri="{FF2B5EF4-FFF2-40B4-BE49-F238E27FC236}">
                <a16:creationId xmlns:a16="http://schemas.microsoft.com/office/drawing/2014/main" id="{95D5BDBA-E453-686D-D36D-224248CA82AC}"/>
              </a:ext>
            </a:extLst>
          </p:cNvPr>
          <p:cNvSpPr txBox="1">
            <a:spLocks noChangeArrowheads="1"/>
          </p:cNvSpPr>
          <p:nvPr/>
        </p:nvSpPr>
        <p:spPr bwMode="auto">
          <a:xfrm>
            <a:off x="4418869" y="5345235"/>
            <a:ext cx="1617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dirty="0"/>
              <a:t>Beam profiles</a:t>
            </a:r>
          </a:p>
        </p:txBody>
      </p:sp>
      <p:pic>
        <p:nvPicPr>
          <p:cNvPr id="15363" name="Picture 4" descr="A picture containing text, line, diagram, plot&#10;&#10;Description automatically generated">
            <a:extLst>
              <a:ext uri="{FF2B5EF4-FFF2-40B4-BE49-F238E27FC236}">
                <a16:creationId xmlns:a16="http://schemas.microsoft.com/office/drawing/2014/main" id="{B445CA69-3B6D-DACA-87C7-BB8BF0F01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8238"/>
            <a:ext cx="504031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text, diagram, plot, line&#10;&#10;Description automatically generated">
            <a:extLst>
              <a:ext uri="{FF2B5EF4-FFF2-40B4-BE49-F238E27FC236}">
                <a16:creationId xmlns:a16="http://schemas.microsoft.com/office/drawing/2014/main" id="{2A79212B-E003-11D7-4237-997A4BAE9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1109663"/>
            <a:ext cx="50784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4">
            <a:extLst>
              <a:ext uri="{FF2B5EF4-FFF2-40B4-BE49-F238E27FC236}">
                <a16:creationId xmlns:a16="http://schemas.microsoft.com/office/drawing/2014/main" id="{7170B5A9-2CB0-E866-4C02-727AED6C5C79}"/>
              </a:ext>
            </a:extLst>
          </p:cNvPr>
          <p:cNvGraphicFramePr>
            <a:graphicFrameLocks noGrp="1"/>
          </p:cNvGraphicFramePr>
          <p:nvPr>
            <p:extLst>
              <p:ext uri="{D42A27DB-BD31-4B8C-83A1-F6EECF244321}">
                <p14:modId xmlns:p14="http://schemas.microsoft.com/office/powerpoint/2010/main" val="2058161435"/>
              </p:ext>
            </p:extLst>
          </p:nvPr>
        </p:nvGraphicFramePr>
        <p:xfrm>
          <a:off x="5227638" y="1498600"/>
          <a:ext cx="4746624" cy="2673349"/>
        </p:xfrm>
        <a:graphic>
          <a:graphicData uri="http://schemas.openxmlformats.org/drawingml/2006/table">
            <a:tbl>
              <a:tblPr firstRow="1" bandRow="1">
                <a:tableStyleId>{5C22544A-7EE6-4342-B048-85BDC9FD1C3A}</a:tableStyleId>
              </a:tblPr>
              <a:tblGrid>
                <a:gridCol w="1252375">
                  <a:extLst>
                    <a:ext uri="{9D8B030D-6E8A-4147-A177-3AD203B41FA5}">
                      <a16:colId xmlns:a16="http://schemas.microsoft.com/office/drawing/2014/main" val="20000"/>
                    </a:ext>
                  </a:extLst>
                </a:gridCol>
                <a:gridCol w="1120937">
                  <a:extLst>
                    <a:ext uri="{9D8B030D-6E8A-4147-A177-3AD203B41FA5}">
                      <a16:colId xmlns:a16="http://schemas.microsoft.com/office/drawing/2014/main" val="20001"/>
                    </a:ext>
                  </a:extLst>
                </a:gridCol>
                <a:gridCol w="1186656">
                  <a:extLst>
                    <a:ext uri="{9D8B030D-6E8A-4147-A177-3AD203B41FA5}">
                      <a16:colId xmlns:a16="http://schemas.microsoft.com/office/drawing/2014/main" val="20002"/>
                    </a:ext>
                  </a:extLst>
                </a:gridCol>
                <a:gridCol w="1186656">
                  <a:extLst>
                    <a:ext uri="{9D8B030D-6E8A-4147-A177-3AD203B41FA5}">
                      <a16:colId xmlns:a16="http://schemas.microsoft.com/office/drawing/2014/main" val="20003"/>
                    </a:ext>
                  </a:extLst>
                </a:gridCol>
              </a:tblGrid>
              <a:tr h="518371">
                <a:tc>
                  <a:txBody>
                    <a:bodyPr/>
                    <a:lstStyle/>
                    <a:p>
                      <a:pPr algn="ctr"/>
                      <a:r>
                        <a:rPr lang="en-IT" sz="1400" b="1" dirty="0"/>
                        <a:t>Applicator </a:t>
                      </a:r>
                      <a:r>
                        <a:rPr lang="en-GB" sz="1400" b="1" kern="1200" dirty="0" err="1">
                          <a:solidFill>
                            <a:schemeClr val="lt1"/>
                          </a:solidFill>
                          <a:effectLst/>
                        </a:rPr>
                        <a:t>Ø</a:t>
                      </a:r>
                      <a:r>
                        <a:rPr lang="en-IT" sz="1400" b="1" dirty="0"/>
                        <a:t> [mm]</a:t>
                      </a:r>
                    </a:p>
                  </a:txBody>
                  <a:tcPr marL="91454" marR="91454" marT="45739" marB="45739" anchor="ctr"/>
                </a:tc>
                <a:tc>
                  <a:txBody>
                    <a:bodyPr/>
                    <a:lstStyle/>
                    <a:p>
                      <a:pPr algn="ctr"/>
                      <a:r>
                        <a:rPr lang="en-IT" sz="1400" b="1" dirty="0"/>
                        <a:t>Flatness</a:t>
                      </a:r>
                    </a:p>
                  </a:txBody>
                  <a:tcPr marL="91454" marR="91454" marT="45739" marB="45739" anchor="ctr"/>
                </a:tc>
                <a:tc>
                  <a:txBody>
                    <a:bodyPr/>
                    <a:lstStyle/>
                    <a:p>
                      <a:pPr algn="ctr"/>
                      <a:r>
                        <a:rPr lang="en-IT" sz="1400" b="1" dirty="0"/>
                        <a:t>Symmetry</a:t>
                      </a:r>
                    </a:p>
                  </a:txBody>
                  <a:tcPr marL="91454" marR="91454" marT="45739" marB="45739" anchor="ctr"/>
                </a:tc>
                <a:tc>
                  <a:txBody>
                    <a:bodyPr/>
                    <a:lstStyle/>
                    <a:p>
                      <a:pPr algn="ctr"/>
                      <a:r>
                        <a:rPr lang="en-GB" sz="1400" b="1" dirty="0"/>
                        <a:t>I</a:t>
                      </a:r>
                      <a:r>
                        <a:rPr lang="en-IT" sz="1400" b="1" dirty="0"/>
                        <a:t>so 97% </a:t>
                      </a:r>
                      <a:r>
                        <a:rPr lang="en-GB" sz="1400" b="1" kern="1200" dirty="0" err="1">
                          <a:solidFill>
                            <a:schemeClr val="lt1"/>
                          </a:solidFill>
                          <a:effectLst/>
                        </a:rPr>
                        <a:t>Ø</a:t>
                      </a:r>
                      <a:endParaRPr lang="en-GB" sz="1400" b="1" kern="1200" dirty="0">
                        <a:solidFill>
                          <a:schemeClr val="lt1"/>
                        </a:solidFill>
                        <a:effectLst/>
                      </a:endParaRPr>
                    </a:p>
                    <a:p>
                      <a:pPr algn="ctr"/>
                      <a:r>
                        <a:rPr lang="en-GB" sz="1400" b="1" kern="1200" dirty="0">
                          <a:solidFill>
                            <a:schemeClr val="lt1"/>
                          </a:solidFill>
                          <a:effectLst/>
                        </a:rPr>
                        <a:t>[mm]</a:t>
                      </a:r>
                      <a:endParaRPr lang="en-IT" sz="1400" b="1" dirty="0"/>
                    </a:p>
                  </a:txBody>
                  <a:tcPr marL="91454" marR="91454" marT="45739" marB="45739" anchor="ctr"/>
                </a:tc>
                <a:extLst>
                  <a:ext uri="{0D108BD9-81ED-4DB2-BD59-A6C34878D82A}">
                    <a16:rowId xmlns:a16="http://schemas.microsoft.com/office/drawing/2014/main" val="10000"/>
                  </a:ext>
                </a:extLst>
              </a:tr>
              <a:tr h="359163">
                <a:tc>
                  <a:txBody>
                    <a:bodyPr/>
                    <a:lstStyle/>
                    <a:p>
                      <a:pPr algn="ctr">
                        <a:lnSpc>
                          <a:spcPct val="107000"/>
                        </a:lnSpc>
                        <a:spcAft>
                          <a:spcPts val="800"/>
                        </a:spcAft>
                      </a:pPr>
                      <a:r>
                        <a:rPr lang="en-GB" sz="1400" dirty="0">
                          <a:effectLst/>
                        </a:rPr>
                        <a:t>120</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tabLst>
                          <a:tab pos="695325" algn="ctr"/>
                          <a:tab pos="1391285" algn="r"/>
                        </a:tabLst>
                      </a:pPr>
                      <a:r>
                        <a:rPr lang="en-GB" sz="1400" dirty="0">
                          <a:effectLst/>
                        </a:rPr>
                        <a:t>4.65</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1.49</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70</a:t>
                      </a:r>
                      <a:endParaRPr lang="en-IT" sz="1400" dirty="0">
                        <a:effectLst/>
                        <a:latin typeface="+mn-ea"/>
                        <a:ea typeface="+mn-ea"/>
                        <a:cs typeface="Calibri" panose="020F0502020204030204" pitchFamily="34" charset="0"/>
                      </a:endParaRPr>
                    </a:p>
                  </a:txBody>
                  <a:tcPr marL="68590" marR="68590" marT="0" marB="0" anchor="ctr"/>
                </a:tc>
                <a:extLst>
                  <a:ext uri="{0D108BD9-81ED-4DB2-BD59-A6C34878D82A}">
                    <a16:rowId xmlns:a16="http://schemas.microsoft.com/office/drawing/2014/main" val="10001"/>
                  </a:ext>
                </a:extLst>
              </a:tr>
              <a:tr h="359163">
                <a:tc>
                  <a:txBody>
                    <a:bodyPr/>
                    <a:lstStyle/>
                    <a:p>
                      <a:pPr algn="ctr">
                        <a:lnSpc>
                          <a:spcPct val="107000"/>
                        </a:lnSpc>
                        <a:spcAft>
                          <a:spcPts val="800"/>
                        </a:spcAft>
                      </a:pPr>
                      <a:r>
                        <a:rPr lang="en-GB" sz="1400">
                          <a:effectLst/>
                        </a:rPr>
                        <a:t>100</a:t>
                      </a:r>
                      <a:endParaRPr lang="en-IT" sz="140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4.03</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1.02</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60</a:t>
                      </a:r>
                      <a:endParaRPr lang="en-IT" sz="1400" dirty="0">
                        <a:effectLst/>
                        <a:latin typeface="+mn-ea"/>
                        <a:ea typeface="+mn-ea"/>
                        <a:cs typeface="Calibri" panose="020F0502020204030204" pitchFamily="34" charset="0"/>
                      </a:endParaRPr>
                    </a:p>
                  </a:txBody>
                  <a:tcPr marL="68590" marR="68590" marT="0" marB="0" anchor="ctr"/>
                </a:tc>
                <a:extLst>
                  <a:ext uri="{0D108BD9-81ED-4DB2-BD59-A6C34878D82A}">
                    <a16:rowId xmlns:a16="http://schemas.microsoft.com/office/drawing/2014/main" val="10002"/>
                  </a:ext>
                </a:extLst>
              </a:tr>
              <a:tr h="359163">
                <a:tc>
                  <a:txBody>
                    <a:bodyPr/>
                    <a:lstStyle/>
                    <a:p>
                      <a:pPr algn="ctr">
                        <a:lnSpc>
                          <a:spcPct val="107000"/>
                        </a:lnSpc>
                        <a:spcAft>
                          <a:spcPts val="800"/>
                        </a:spcAft>
                      </a:pPr>
                      <a:r>
                        <a:rPr lang="en-GB" sz="1400">
                          <a:effectLst/>
                        </a:rPr>
                        <a:t>50</a:t>
                      </a:r>
                      <a:endParaRPr lang="en-IT" sz="140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3.79</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0.69</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36</a:t>
                      </a:r>
                      <a:endParaRPr lang="en-IT" sz="1400" dirty="0">
                        <a:effectLst/>
                        <a:latin typeface="+mn-ea"/>
                        <a:ea typeface="+mn-ea"/>
                        <a:cs typeface="Calibri" panose="020F0502020204030204" pitchFamily="34" charset="0"/>
                      </a:endParaRPr>
                    </a:p>
                  </a:txBody>
                  <a:tcPr marL="68590" marR="68590" marT="0" marB="0" anchor="ctr"/>
                </a:tc>
                <a:extLst>
                  <a:ext uri="{0D108BD9-81ED-4DB2-BD59-A6C34878D82A}">
                    <a16:rowId xmlns:a16="http://schemas.microsoft.com/office/drawing/2014/main" val="10003"/>
                  </a:ext>
                </a:extLst>
              </a:tr>
              <a:tr h="359163">
                <a:tc>
                  <a:txBody>
                    <a:bodyPr/>
                    <a:lstStyle/>
                    <a:p>
                      <a:pPr algn="ctr">
                        <a:lnSpc>
                          <a:spcPct val="107000"/>
                        </a:lnSpc>
                        <a:spcAft>
                          <a:spcPts val="800"/>
                        </a:spcAft>
                      </a:pPr>
                      <a:r>
                        <a:rPr lang="en-GB" sz="1400">
                          <a:effectLst/>
                        </a:rPr>
                        <a:t>40</a:t>
                      </a:r>
                      <a:endParaRPr lang="en-IT" sz="140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a:effectLst/>
                        </a:rPr>
                        <a:t>5.02</a:t>
                      </a:r>
                      <a:endParaRPr lang="en-IT" sz="140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1.25</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30</a:t>
                      </a:r>
                      <a:endParaRPr lang="en-IT" sz="1400" dirty="0">
                        <a:effectLst/>
                        <a:latin typeface="+mn-ea"/>
                        <a:ea typeface="+mn-ea"/>
                        <a:cs typeface="Calibri" panose="020F0502020204030204" pitchFamily="34" charset="0"/>
                      </a:endParaRPr>
                    </a:p>
                  </a:txBody>
                  <a:tcPr marL="68590" marR="68590" marT="0" marB="0" anchor="ctr"/>
                </a:tc>
                <a:extLst>
                  <a:ext uri="{0D108BD9-81ED-4DB2-BD59-A6C34878D82A}">
                    <a16:rowId xmlns:a16="http://schemas.microsoft.com/office/drawing/2014/main" val="10004"/>
                  </a:ext>
                </a:extLst>
              </a:tr>
              <a:tr h="359163">
                <a:tc>
                  <a:txBody>
                    <a:bodyPr/>
                    <a:lstStyle/>
                    <a:p>
                      <a:pPr algn="ctr">
                        <a:lnSpc>
                          <a:spcPct val="107000"/>
                        </a:lnSpc>
                        <a:spcAft>
                          <a:spcPts val="800"/>
                        </a:spcAft>
                      </a:pPr>
                      <a:r>
                        <a:rPr lang="en-GB" sz="1400">
                          <a:effectLst/>
                        </a:rPr>
                        <a:t>35</a:t>
                      </a:r>
                      <a:endParaRPr lang="en-IT" sz="140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a:effectLst/>
                        </a:rPr>
                        <a:t>5.97</a:t>
                      </a:r>
                      <a:endParaRPr lang="en-IT" sz="140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2.05</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26</a:t>
                      </a:r>
                      <a:endParaRPr lang="en-IT" sz="1400" dirty="0">
                        <a:effectLst/>
                        <a:latin typeface="+mn-ea"/>
                        <a:ea typeface="+mn-ea"/>
                        <a:cs typeface="Calibri" panose="020F0502020204030204" pitchFamily="34" charset="0"/>
                      </a:endParaRPr>
                    </a:p>
                  </a:txBody>
                  <a:tcPr marL="68590" marR="68590" marT="0" marB="0" anchor="ctr"/>
                </a:tc>
                <a:extLst>
                  <a:ext uri="{0D108BD9-81ED-4DB2-BD59-A6C34878D82A}">
                    <a16:rowId xmlns:a16="http://schemas.microsoft.com/office/drawing/2014/main" val="10005"/>
                  </a:ext>
                </a:extLst>
              </a:tr>
              <a:tr h="359163">
                <a:tc>
                  <a:txBody>
                    <a:bodyPr/>
                    <a:lstStyle/>
                    <a:p>
                      <a:pPr algn="ctr">
                        <a:lnSpc>
                          <a:spcPct val="107000"/>
                        </a:lnSpc>
                        <a:spcAft>
                          <a:spcPts val="800"/>
                        </a:spcAft>
                      </a:pPr>
                      <a:r>
                        <a:rPr lang="en-GB" sz="1400" dirty="0">
                          <a:effectLst/>
                        </a:rPr>
                        <a:t>30</a:t>
                      </a:r>
                      <a:endParaRPr lang="en-IT" sz="1400" dirty="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a:effectLst/>
                        </a:rPr>
                        <a:t>7.20</a:t>
                      </a:r>
                      <a:endParaRPr lang="en-IT" sz="140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a:effectLst/>
                        </a:rPr>
                        <a:t>1.50</a:t>
                      </a:r>
                      <a:endParaRPr lang="en-IT" sz="1400">
                        <a:effectLst/>
                        <a:latin typeface="+mn-ea"/>
                        <a:ea typeface="+mn-ea"/>
                        <a:cs typeface="Calibri" panose="020F0502020204030204" pitchFamily="34" charset="0"/>
                      </a:endParaRPr>
                    </a:p>
                  </a:txBody>
                  <a:tcPr marL="68590" marR="68590" marT="0" marB="0" anchor="ctr"/>
                </a:tc>
                <a:tc>
                  <a:txBody>
                    <a:bodyPr/>
                    <a:lstStyle/>
                    <a:p>
                      <a:pPr algn="ctr">
                        <a:lnSpc>
                          <a:spcPct val="107000"/>
                        </a:lnSpc>
                        <a:spcAft>
                          <a:spcPts val="800"/>
                        </a:spcAft>
                      </a:pPr>
                      <a:r>
                        <a:rPr lang="en-GB" sz="1400" dirty="0">
                          <a:effectLst/>
                        </a:rPr>
                        <a:t>20</a:t>
                      </a:r>
                      <a:endParaRPr lang="en-IT" sz="1400" dirty="0">
                        <a:effectLst/>
                        <a:latin typeface="+mn-ea"/>
                        <a:ea typeface="+mn-ea"/>
                        <a:cs typeface="Calibri" panose="020F0502020204030204" pitchFamily="34" charset="0"/>
                      </a:endParaRPr>
                    </a:p>
                  </a:txBody>
                  <a:tcPr marL="68590" marR="68590" marT="0" marB="0" anchor="ctr"/>
                </a:tc>
                <a:extLst>
                  <a:ext uri="{0D108BD9-81ED-4DB2-BD59-A6C34878D82A}">
                    <a16:rowId xmlns:a16="http://schemas.microsoft.com/office/drawing/2014/main" val="10006"/>
                  </a:ext>
                </a:extLst>
              </a:tr>
            </a:tbl>
          </a:graphicData>
        </a:graphic>
      </p:graphicFrame>
      <p:sp>
        <p:nvSpPr>
          <p:cNvPr id="15407" name="TextBox 6">
            <a:extLst>
              <a:ext uri="{FF2B5EF4-FFF2-40B4-BE49-F238E27FC236}">
                <a16:creationId xmlns:a16="http://schemas.microsoft.com/office/drawing/2014/main" id="{63D57E04-F2A0-6EDF-9928-89C353FE5429}"/>
              </a:ext>
            </a:extLst>
          </p:cNvPr>
          <p:cNvSpPr txBox="1">
            <a:spLocks noChangeArrowheads="1"/>
          </p:cNvSpPr>
          <p:nvPr/>
        </p:nvSpPr>
        <p:spPr bwMode="auto">
          <a:xfrm>
            <a:off x="9360792" y="5356225"/>
            <a:ext cx="719833"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13/18</a:t>
            </a:r>
            <a:endParaRPr lang="en-IT" altLang="en-IT" sz="1600" dirty="0"/>
          </a:p>
        </p:txBody>
      </p:sp>
      <p:sp>
        <p:nvSpPr>
          <p:cNvPr id="15408" name="TextBox 6">
            <a:extLst>
              <a:ext uri="{FF2B5EF4-FFF2-40B4-BE49-F238E27FC236}">
                <a16:creationId xmlns:a16="http://schemas.microsoft.com/office/drawing/2014/main" id="{DBF6D037-787B-140B-6963-D00E0560EEB0}"/>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5">
            <a:extLst>
              <a:ext uri="{FF2B5EF4-FFF2-40B4-BE49-F238E27FC236}">
                <a16:creationId xmlns:a16="http://schemas.microsoft.com/office/drawing/2014/main" id="{1519E636-5881-59FB-6C91-C89CF5561AE4}"/>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17410" name="TextBox 6">
            <a:extLst>
              <a:ext uri="{FF2B5EF4-FFF2-40B4-BE49-F238E27FC236}">
                <a16:creationId xmlns:a16="http://schemas.microsoft.com/office/drawing/2014/main" id="{0794C674-7C0E-11D9-6466-AABEC9D4AA16}"/>
              </a:ext>
            </a:extLst>
          </p:cNvPr>
          <p:cNvSpPr txBox="1">
            <a:spLocks noChangeArrowheads="1"/>
          </p:cNvSpPr>
          <p:nvPr/>
        </p:nvSpPr>
        <p:spPr bwMode="auto">
          <a:xfrm>
            <a:off x="3488036" y="5327650"/>
            <a:ext cx="3561754"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dirty="0"/>
              <a:t>Output linearity w/ Pulse duration</a:t>
            </a:r>
          </a:p>
        </p:txBody>
      </p:sp>
      <p:pic>
        <p:nvPicPr>
          <p:cNvPr id="17411" name="Picture 2" descr="A picture containing text, line, plot, diagram&#10;&#10;Description automatically generated">
            <a:extLst>
              <a:ext uri="{FF2B5EF4-FFF2-40B4-BE49-F238E27FC236}">
                <a16:creationId xmlns:a16="http://schemas.microsoft.com/office/drawing/2014/main" id="{3763AB30-8478-40F3-8A35-D584EE658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6488"/>
            <a:ext cx="52689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descr="A picture containing line, text, plot, diagram&#10;&#10;Description automatically generated">
            <a:extLst>
              <a:ext uri="{FF2B5EF4-FFF2-40B4-BE49-F238E27FC236}">
                <a16:creationId xmlns:a16="http://schemas.microsoft.com/office/drawing/2014/main" id="{737A6964-550D-3EA7-A178-C61BC32F4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813" y="1398588"/>
            <a:ext cx="484505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80745A4-9812-049D-A7A1-3151904B2430}"/>
              </a:ext>
            </a:extLst>
          </p:cNvPr>
          <p:cNvSpPr txBox="1">
            <a:spLocks noRot="1" noChangeAspect="1" noMove="1" noResize="1" noEditPoints="1" noAdjustHandles="1" noChangeArrowheads="1" noChangeShapeType="1" noTextEdit="1"/>
          </p:cNvSpPr>
          <p:nvPr/>
        </p:nvSpPr>
        <p:spPr>
          <a:xfrm>
            <a:off x="5976416" y="1721974"/>
            <a:ext cx="1404807" cy="257635"/>
          </a:xfrm>
          <a:prstGeom prst="rect">
            <a:avLst/>
          </a:prstGeom>
          <a:blipFill>
            <a:blip r:embed="rId5"/>
            <a:stretch>
              <a:fillRect l="-2679" r="-2679" b="-9524"/>
            </a:stretch>
          </a:blipFill>
        </p:spPr>
        <p:txBody>
          <a:bodyPr/>
          <a:lstStyle/>
          <a:p>
            <a:pPr>
              <a:defRPr/>
            </a:pPr>
            <a:r>
              <a:rPr lang="en-IT">
                <a:noFill/>
              </a:rPr>
              <a:t> </a:t>
            </a:r>
          </a:p>
        </p:txBody>
      </p:sp>
      <p:sp>
        <p:nvSpPr>
          <p:cNvPr id="11" name="TextBox 10">
            <a:extLst>
              <a:ext uri="{FF2B5EF4-FFF2-40B4-BE49-F238E27FC236}">
                <a16:creationId xmlns:a16="http://schemas.microsoft.com/office/drawing/2014/main" id="{A2574AE7-6E2B-C348-D220-B9437B58F056}"/>
              </a:ext>
            </a:extLst>
          </p:cNvPr>
          <p:cNvSpPr txBox="1">
            <a:spLocks noRot="1" noChangeAspect="1" noMove="1" noResize="1" noEditPoints="1" noAdjustHandles="1" noChangeArrowheads="1" noChangeShapeType="1" noTextEdit="1"/>
          </p:cNvSpPr>
          <p:nvPr/>
        </p:nvSpPr>
        <p:spPr>
          <a:xfrm>
            <a:off x="5976416" y="2001576"/>
            <a:ext cx="1188082" cy="257635"/>
          </a:xfrm>
          <a:prstGeom prst="rect">
            <a:avLst/>
          </a:prstGeom>
          <a:blipFill>
            <a:blip r:embed="rId6"/>
            <a:stretch>
              <a:fillRect l="-3191" t="-9091" r="-4255" b="-4545"/>
            </a:stretch>
          </a:blipFill>
        </p:spPr>
        <p:txBody>
          <a:bodyPr/>
          <a:lstStyle/>
          <a:p>
            <a:pPr>
              <a:defRPr/>
            </a:pPr>
            <a:r>
              <a:rPr lang="en-IT">
                <a:noFill/>
              </a:rPr>
              <a:t> </a:t>
            </a:r>
          </a:p>
        </p:txBody>
      </p:sp>
      <p:sp>
        <p:nvSpPr>
          <p:cNvPr id="17415" name="TextBox 6">
            <a:extLst>
              <a:ext uri="{FF2B5EF4-FFF2-40B4-BE49-F238E27FC236}">
                <a16:creationId xmlns:a16="http://schemas.microsoft.com/office/drawing/2014/main" id="{746A5AC7-FDCE-AA88-5AF7-73956E53DDD1}"/>
              </a:ext>
            </a:extLst>
          </p:cNvPr>
          <p:cNvSpPr txBox="1">
            <a:spLocks noChangeArrowheads="1"/>
          </p:cNvSpPr>
          <p:nvPr/>
        </p:nvSpPr>
        <p:spPr bwMode="auto">
          <a:xfrm>
            <a:off x="9360792" y="5356225"/>
            <a:ext cx="719833"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14/18</a:t>
            </a:r>
            <a:endParaRPr lang="en-IT" altLang="en-IT" sz="1600" dirty="0"/>
          </a:p>
        </p:txBody>
      </p:sp>
      <p:sp>
        <p:nvSpPr>
          <p:cNvPr id="17416" name="TextBox 6">
            <a:extLst>
              <a:ext uri="{FF2B5EF4-FFF2-40B4-BE49-F238E27FC236}">
                <a16:creationId xmlns:a16="http://schemas.microsoft.com/office/drawing/2014/main" id="{A641D9CC-9C80-E62B-E9FA-72A8E7118463}"/>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5">
            <a:extLst>
              <a:ext uri="{FF2B5EF4-FFF2-40B4-BE49-F238E27FC236}">
                <a16:creationId xmlns:a16="http://schemas.microsoft.com/office/drawing/2014/main" id="{630B1E8C-1E6C-54AC-E8A2-BD8F05E0EA54}"/>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19458" name="TextBox 6">
            <a:extLst>
              <a:ext uri="{FF2B5EF4-FFF2-40B4-BE49-F238E27FC236}">
                <a16:creationId xmlns:a16="http://schemas.microsoft.com/office/drawing/2014/main" id="{ED0045E8-D5F1-A45A-AC86-F9D6919D626F}"/>
              </a:ext>
            </a:extLst>
          </p:cNvPr>
          <p:cNvSpPr txBox="1">
            <a:spLocks noChangeArrowheads="1"/>
          </p:cNvSpPr>
          <p:nvPr/>
        </p:nvSpPr>
        <p:spPr bwMode="auto">
          <a:xfrm>
            <a:off x="3556136" y="5368681"/>
            <a:ext cx="2968351"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dirty="0"/>
              <a:t>Absolute Dosimetry Values</a:t>
            </a:r>
          </a:p>
        </p:txBody>
      </p:sp>
      <p:graphicFrame>
        <p:nvGraphicFramePr>
          <p:cNvPr id="14" name="Table 14">
            <a:extLst>
              <a:ext uri="{FF2B5EF4-FFF2-40B4-BE49-F238E27FC236}">
                <a16:creationId xmlns:a16="http://schemas.microsoft.com/office/drawing/2014/main" id="{8FFC267E-F284-C205-63AD-63E68D8070D1}"/>
              </a:ext>
            </a:extLst>
          </p:cNvPr>
          <p:cNvGraphicFramePr>
            <a:graphicFrameLocks noGrp="1"/>
          </p:cNvGraphicFramePr>
          <p:nvPr>
            <p:extLst>
              <p:ext uri="{D42A27DB-BD31-4B8C-83A1-F6EECF244321}">
                <p14:modId xmlns:p14="http://schemas.microsoft.com/office/powerpoint/2010/main" val="1750927560"/>
              </p:ext>
            </p:extLst>
          </p:nvPr>
        </p:nvGraphicFramePr>
        <p:xfrm>
          <a:off x="107950" y="963613"/>
          <a:ext cx="9864724" cy="4213227"/>
        </p:xfrm>
        <a:graphic>
          <a:graphicData uri="http://schemas.openxmlformats.org/drawingml/2006/table">
            <a:tbl>
              <a:tblPr firstRow="1" bandRow="1">
                <a:tableStyleId>{5C22544A-7EE6-4342-B048-85BDC9FD1C3A}</a:tableStyleId>
              </a:tblPr>
              <a:tblGrid>
                <a:gridCol w="2602762">
                  <a:extLst>
                    <a:ext uri="{9D8B030D-6E8A-4147-A177-3AD203B41FA5}">
                      <a16:colId xmlns:a16="http://schemas.microsoft.com/office/drawing/2014/main" val="20000"/>
                    </a:ext>
                  </a:extLst>
                </a:gridCol>
                <a:gridCol w="2329600">
                  <a:extLst>
                    <a:ext uri="{9D8B030D-6E8A-4147-A177-3AD203B41FA5}">
                      <a16:colId xmlns:a16="http://schemas.microsoft.com/office/drawing/2014/main" val="20001"/>
                    </a:ext>
                  </a:extLst>
                </a:gridCol>
                <a:gridCol w="2466181">
                  <a:extLst>
                    <a:ext uri="{9D8B030D-6E8A-4147-A177-3AD203B41FA5}">
                      <a16:colId xmlns:a16="http://schemas.microsoft.com/office/drawing/2014/main" val="20002"/>
                    </a:ext>
                  </a:extLst>
                </a:gridCol>
                <a:gridCol w="2466181">
                  <a:extLst>
                    <a:ext uri="{9D8B030D-6E8A-4147-A177-3AD203B41FA5}">
                      <a16:colId xmlns:a16="http://schemas.microsoft.com/office/drawing/2014/main" val="20003"/>
                    </a:ext>
                  </a:extLst>
                </a:gridCol>
              </a:tblGrid>
              <a:tr h="608160">
                <a:tc>
                  <a:txBody>
                    <a:bodyPr/>
                    <a:lstStyle/>
                    <a:p>
                      <a:pPr algn="ctr">
                        <a:lnSpc>
                          <a:spcPct val="107000"/>
                        </a:lnSpc>
                        <a:spcAft>
                          <a:spcPts val="800"/>
                        </a:spcAft>
                      </a:pPr>
                      <a:r>
                        <a:rPr lang="en-GB" sz="1600" dirty="0">
                          <a:effectLst/>
                        </a:rPr>
                        <a:t>Applicator Diameter [mm]</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tc>
                <a:tc>
                  <a:txBody>
                    <a:bodyPr/>
                    <a:lstStyle/>
                    <a:p>
                      <a:pPr algn="ctr">
                        <a:lnSpc>
                          <a:spcPct val="107000"/>
                        </a:lnSpc>
                        <a:spcAft>
                          <a:spcPts val="800"/>
                        </a:spcAft>
                      </a:pPr>
                      <a:r>
                        <a:rPr lang="en-GB" sz="1600" dirty="0">
                          <a:effectLst/>
                        </a:rPr>
                        <a:t>Normalized Average Dose rate [</a:t>
                      </a:r>
                      <a:r>
                        <a:rPr lang="en-GB" sz="1600" dirty="0" err="1">
                          <a:effectLst/>
                        </a:rPr>
                        <a:t>Gy</a:t>
                      </a:r>
                      <a:r>
                        <a:rPr lang="en-GB" sz="1600" dirty="0">
                          <a:effectLst/>
                        </a:rPr>
                        <a:t>/s]</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tc>
                <a:tc>
                  <a:txBody>
                    <a:bodyPr/>
                    <a:lstStyle/>
                    <a:p>
                      <a:pPr algn="ctr">
                        <a:lnSpc>
                          <a:spcPct val="107000"/>
                        </a:lnSpc>
                        <a:spcAft>
                          <a:spcPts val="800"/>
                        </a:spcAft>
                      </a:pPr>
                      <a:r>
                        <a:rPr lang="en-GB" sz="1600">
                          <a:effectLst/>
                        </a:rPr>
                        <a:t>Dose per pulse [Gy]</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tc>
                <a:tc>
                  <a:txBody>
                    <a:bodyPr/>
                    <a:lstStyle/>
                    <a:p>
                      <a:pPr algn="ctr">
                        <a:lnSpc>
                          <a:spcPct val="107000"/>
                        </a:lnSpc>
                        <a:spcAft>
                          <a:spcPts val="800"/>
                        </a:spcAft>
                      </a:pPr>
                      <a:r>
                        <a:rPr lang="en-GB" sz="1600">
                          <a:effectLst/>
                        </a:rPr>
                        <a:t>Instantaneous Dose Rate [kGy/s]</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tc>
                <a:extLst>
                  <a:ext uri="{0D108BD9-81ED-4DB2-BD59-A6C34878D82A}">
                    <a16:rowId xmlns:a16="http://schemas.microsoft.com/office/drawing/2014/main" val="10000"/>
                  </a:ext>
                </a:extLst>
              </a:tr>
              <a:tr h="478920">
                <a:tc>
                  <a:txBody>
                    <a:bodyPr/>
                    <a:lstStyle/>
                    <a:p>
                      <a:pPr algn="ctr">
                        <a:lnSpc>
                          <a:spcPct val="107000"/>
                        </a:lnSpc>
                        <a:spcAft>
                          <a:spcPts val="800"/>
                        </a:spcAft>
                      </a:pPr>
                      <a:r>
                        <a:rPr lang="en-GB" sz="1600" dirty="0">
                          <a:effectLst/>
                        </a:rPr>
                        <a:t>120</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a:t>
                      </a:r>
                      <a:r>
                        <a:rPr lang="en-GB" sz="1600" b="1" dirty="0">
                          <a:effectLst/>
                        </a:rPr>
                        <a:t>0.023</a:t>
                      </a:r>
                      <a:r>
                        <a:rPr lang="en-GB" sz="1600" dirty="0">
                          <a:effectLst/>
                        </a:rPr>
                        <a:t>, 330]</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it-IT" sz="1600" dirty="0">
                          <a:solidFill>
                            <a:srgbClr val="000000"/>
                          </a:solidFill>
                          <a:effectLst/>
                        </a:rPr>
                        <a:t>[</a:t>
                      </a:r>
                      <a:r>
                        <a:rPr lang="it-IT" sz="1600" b="1" dirty="0">
                          <a:solidFill>
                            <a:srgbClr val="000000"/>
                          </a:solidFill>
                          <a:effectLst/>
                        </a:rPr>
                        <a:t>0.023</a:t>
                      </a:r>
                      <a:r>
                        <a:rPr lang="it-IT" sz="1600" dirty="0">
                          <a:solidFill>
                            <a:srgbClr val="000000"/>
                          </a:solidFill>
                          <a:effectLst/>
                        </a:rPr>
                        <a:t>, 1.36]</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a:t>
                      </a:r>
                      <a:r>
                        <a:rPr lang="en-GB" sz="1600" b="1" dirty="0">
                          <a:effectLst/>
                        </a:rPr>
                        <a:t>5.8</a:t>
                      </a:r>
                      <a:r>
                        <a:rPr lang="en-GB" sz="1600" dirty="0">
                          <a:effectLst/>
                        </a:rPr>
                        <a:t>, 340]</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1"/>
                  </a:ext>
                </a:extLst>
              </a:tr>
              <a:tr h="731547">
                <a:tc>
                  <a:txBody>
                    <a:bodyPr/>
                    <a:lstStyle/>
                    <a:p>
                      <a:pPr algn="ctr">
                        <a:lnSpc>
                          <a:spcPct val="107000"/>
                        </a:lnSpc>
                        <a:spcAft>
                          <a:spcPts val="800"/>
                        </a:spcAft>
                      </a:pPr>
                      <a:r>
                        <a:rPr lang="en-GB" sz="1600" dirty="0">
                          <a:effectLst/>
                        </a:rPr>
                        <a:t>100</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[0.035, 500]</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0000"/>
                        </a:lnSpc>
                        <a:spcAft>
                          <a:spcPts val="800"/>
                        </a:spcAft>
                      </a:pPr>
                      <a:r>
                        <a:rPr lang="it-IT" sz="1600" dirty="0">
                          <a:solidFill>
                            <a:srgbClr val="000000"/>
                          </a:solidFill>
                          <a:effectLst/>
                        </a:rPr>
                        <a:t>0.035, 0.069, 0.36, 0.54, 0.85, 1.16, 1.42, </a:t>
                      </a:r>
                      <a:br>
                        <a:rPr lang="it-IT" sz="1600" dirty="0">
                          <a:solidFill>
                            <a:srgbClr val="000000"/>
                          </a:solidFill>
                          <a:effectLst/>
                        </a:rPr>
                      </a:br>
                      <a:r>
                        <a:rPr lang="it-IT" sz="1600" dirty="0">
                          <a:solidFill>
                            <a:srgbClr val="000000"/>
                          </a:solidFill>
                          <a:effectLst/>
                        </a:rPr>
                        <a:t>1.66, 1.85, 2.05</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a:effectLst/>
                        </a:rPr>
                        <a:t>[8.8, 513]</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2"/>
                  </a:ext>
                </a:extLst>
              </a:tr>
              <a:tr h="478920">
                <a:tc>
                  <a:txBody>
                    <a:bodyPr/>
                    <a:lstStyle/>
                    <a:p>
                      <a:pPr algn="ctr">
                        <a:lnSpc>
                          <a:spcPct val="107000"/>
                        </a:lnSpc>
                        <a:spcAft>
                          <a:spcPts val="800"/>
                        </a:spcAft>
                      </a:pPr>
                      <a:r>
                        <a:rPr lang="en-GB" sz="1600">
                          <a:effectLst/>
                        </a:rPr>
                        <a:t>50</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[0.097, 1390]</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it-IT" sz="1600" dirty="0">
                          <a:solidFill>
                            <a:srgbClr val="000000"/>
                          </a:solidFill>
                          <a:effectLst/>
                        </a:rPr>
                        <a:t>[0.097, 5.67]</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a:effectLst/>
                        </a:rPr>
                        <a:t>[24.2, 1418]</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3"/>
                  </a:ext>
                </a:extLst>
              </a:tr>
              <a:tr h="478920">
                <a:tc>
                  <a:txBody>
                    <a:bodyPr/>
                    <a:lstStyle/>
                    <a:p>
                      <a:pPr algn="ctr">
                        <a:lnSpc>
                          <a:spcPct val="107000"/>
                        </a:lnSpc>
                        <a:spcAft>
                          <a:spcPts val="800"/>
                        </a:spcAft>
                      </a:pPr>
                      <a:r>
                        <a:rPr lang="en-GB" sz="1600">
                          <a:effectLst/>
                        </a:rPr>
                        <a:t>40</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[0.116, 1660]</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it-IT" sz="1600" dirty="0">
                          <a:solidFill>
                            <a:srgbClr val="000000"/>
                          </a:solidFill>
                          <a:effectLst/>
                        </a:rPr>
                        <a:t>[0.116, 6.79]</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a:effectLst/>
                        </a:rPr>
                        <a:t>[28.9, 1696]</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4"/>
                  </a:ext>
                </a:extLst>
              </a:tr>
              <a:tr h="478920">
                <a:tc>
                  <a:txBody>
                    <a:bodyPr/>
                    <a:lstStyle/>
                    <a:p>
                      <a:pPr algn="ctr">
                        <a:lnSpc>
                          <a:spcPct val="107000"/>
                        </a:lnSpc>
                        <a:spcAft>
                          <a:spcPts val="800"/>
                        </a:spcAft>
                      </a:pPr>
                      <a:r>
                        <a:rPr lang="en-GB" sz="1600">
                          <a:effectLst/>
                        </a:rPr>
                        <a:t>35</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[0.131, 1880]</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it-IT" sz="1600" dirty="0">
                          <a:solidFill>
                            <a:srgbClr val="000000"/>
                          </a:solidFill>
                          <a:effectLst/>
                        </a:rPr>
                        <a:t>[0.131, 7.67]</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[32.7, 1918]</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5"/>
                  </a:ext>
                </a:extLst>
              </a:tr>
              <a:tr h="478920">
                <a:tc>
                  <a:txBody>
                    <a:bodyPr/>
                    <a:lstStyle/>
                    <a:p>
                      <a:pPr algn="ctr">
                        <a:lnSpc>
                          <a:spcPct val="107000"/>
                        </a:lnSpc>
                        <a:spcAft>
                          <a:spcPts val="800"/>
                        </a:spcAft>
                      </a:pPr>
                      <a:r>
                        <a:rPr lang="en-GB" sz="1600">
                          <a:effectLst/>
                        </a:rPr>
                        <a:t>30</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[0.132, 1900]</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it-IT" sz="1600" dirty="0">
                          <a:solidFill>
                            <a:srgbClr val="000000"/>
                          </a:solidFill>
                          <a:effectLst/>
                        </a:rPr>
                        <a:t>[0.132, 7.75]</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[33.1, 1937]</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6"/>
                  </a:ext>
                </a:extLst>
              </a:tr>
              <a:tr h="478920">
                <a:tc>
                  <a:txBody>
                    <a:bodyPr/>
                    <a:lstStyle/>
                    <a:p>
                      <a:pPr algn="ctr">
                        <a:lnSpc>
                          <a:spcPct val="107000"/>
                        </a:lnSpc>
                        <a:spcAft>
                          <a:spcPts val="800"/>
                        </a:spcAft>
                      </a:pPr>
                      <a:r>
                        <a:rPr lang="en-GB" sz="1600">
                          <a:effectLst/>
                        </a:rPr>
                        <a:t>Uncollimated</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[0.33, </a:t>
                      </a:r>
                      <a:r>
                        <a:rPr lang="en-GB" sz="1600" b="1" dirty="0">
                          <a:effectLst/>
                        </a:rPr>
                        <a:t>4890</a:t>
                      </a:r>
                      <a:r>
                        <a:rPr lang="en-GB" sz="1600" dirty="0">
                          <a:effectLst/>
                        </a:rPr>
                        <a:t>]</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it-IT" sz="1600" dirty="0">
                          <a:solidFill>
                            <a:srgbClr val="000000"/>
                          </a:solidFill>
                          <a:effectLst/>
                        </a:rPr>
                        <a:t>[0.33, </a:t>
                      </a:r>
                      <a:r>
                        <a:rPr lang="it-IT" sz="1600" b="1" dirty="0">
                          <a:solidFill>
                            <a:srgbClr val="000000"/>
                          </a:solidFill>
                          <a:effectLst/>
                        </a:rPr>
                        <a:t>19.95</a:t>
                      </a:r>
                      <a:r>
                        <a:rPr lang="it-IT" sz="1600" dirty="0">
                          <a:solidFill>
                            <a:srgbClr val="000000"/>
                          </a:solidFill>
                          <a:effectLst/>
                        </a:rPr>
                        <a:t>]</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[82.5, </a:t>
                      </a:r>
                      <a:r>
                        <a:rPr lang="en-GB" sz="1600" b="1" dirty="0">
                          <a:effectLst/>
                        </a:rPr>
                        <a:t>4988</a:t>
                      </a:r>
                      <a:r>
                        <a:rPr lang="en-GB" sz="1600" dirty="0">
                          <a:effectLst/>
                        </a:rPr>
                        <a:t>]</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7"/>
                  </a:ext>
                </a:extLst>
              </a:tr>
            </a:tbl>
          </a:graphicData>
        </a:graphic>
      </p:graphicFrame>
      <p:sp>
        <p:nvSpPr>
          <p:cNvPr id="19506" name="TextBox 6">
            <a:extLst>
              <a:ext uri="{FF2B5EF4-FFF2-40B4-BE49-F238E27FC236}">
                <a16:creationId xmlns:a16="http://schemas.microsoft.com/office/drawing/2014/main" id="{30AD1C56-512C-711A-1E87-B0D14366177C}"/>
              </a:ext>
            </a:extLst>
          </p:cNvPr>
          <p:cNvSpPr txBox="1">
            <a:spLocks noChangeArrowheads="1"/>
          </p:cNvSpPr>
          <p:nvPr/>
        </p:nvSpPr>
        <p:spPr bwMode="auto">
          <a:xfrm>
            <a:off x="9360792" y="5356225"/>
            <a:ext cx="719833"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15/18</a:t>
            </a:r>
            <a:endParaRPr lang="en-IT" altLang="en-IT" sz="1600" dirty="0"/>
          </a:p>
        </p:txBody>
      </p:sp>
      <p:sp>
        <p:nvSpPr>
          <p:cNvPr id="19507" name="TextBox 6">
            <a:extLst>
              <a:ext uri="{FF2B5EF4-FFF2-40B4-BE49-F238E27FC236}">
                <a16:creationId xmlns:a16="http://schemas.microsoft.com/office/drawing/2014/main" id="{90CBFA96-9BA0-0EE6-F977-63CB1C0AB73E}"/>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5">
            <a:extLst>
              <a:ext uri="{FF2B5EF4-FFF2-40B4-BE49-F238E27FC236}">
                <a16:creationId xmlns:a16="http://schemas.microsoft.com/office/drawing/2014/main" id="{290CEC84-EC7A-403F-4A8F-CDCC0343BD39}"/>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21506" name="TextBox 6">
            <a:extLst>
              <a:ext uri="{FF2B5EF4-FFF2-40B4-BE49-F238E27FC236}">
                <a16:creationId xmlns:a16="http://schemas.microsoft.com/office/drawing/2014/main" id="{369BE332-0A79-2281-6E8A-5CCFFD769F0C}"/>
              </a:ext>
            </a:extLst>
          </p:cNvPr>
          <p:cNvSpPr txBox="1">
            <a:spLocks noChangeArrowheads="1"/>
          </p:cNvSpPr>
          <p:nvPr/>
        </p:nvSpPr>
        <p:spPr bwMode="auto">
          <a:xfrm>
            <a:off x="1824856" y="5356225"/>
            <a:ext cx="6430912"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dirty="0"/>
              <a:t>Flexibility of the ElectronFlash for radiobiological experiments</a:t>
            </a:r>
          </a:p>
        </p:txBody>
      </p:sp>
      <p:graphicFrame>
        <p:nvGraphicFramePr>
          <p:cNvPr id="14" name="Table 14">
            <a:extLst>
              <a:ext uri="{FF2B5EF4-FFF2-40B4-BE49-F238E27FC236}">
                <a16:creationId xmlns:a16="http://schemas.microsoft.com/office/drawing/2014/main" id="{B3AD2840-58D4-D1FD-D263-8A414C7B7298}"/>
              </a:ext>
            </a:extLst>
          </p:cNvPr>
          <p:cNvGraphicFramePr>
            <a:graphicFrameLocks noGrp="1"/>
          </p:cNvGraphicFramePr>
          <p:nvPr>
            <p:extLst>
              <p:ext uri="{D42A27DB-BD31-4B8C-83A1-F6EECF244321}">
                <p14:modId xmlns:p14="http://schemas.microsoft.com/office/powerpoint/2010/main" val="187137665"/>
              </p:ext>
            </p:extLst>
          </p:nvPr>
        </p:nvGraphicFramePr>
        <p:xfrm>
          <a:off x="107950" y="963613"/>
          <a:ext cx="9864724" cy="1306692"/>
        </p:xfrm>
        <a:graphic>
          <a:graphicData uri="http://schemas.openxmlformats.org/drawingml/2006/table">
            <a:tbl>
              <a:tblPr firstRow="1" bandRow="1">
                <a:tableStyleId>{5C22544A-7EE6-4342-B048-85BDC9FD1C3A}</a:tableStyleId>
              </a:tblPr>
              <a:tblGrid>
                <a:gridCol w="2602762">
                  <a:extLst>
                    <a:ext uri="{9D8B030D-6E8A-4147-A177-3AD203B41FA5}">
                      <a16:colId xmlns:a16="http://schemas.microsoft.com/office/drawing/2014/main" val="20000"/>
                    </a:ext>
                  </a:extLst>
                </a:gridCol>
                <a:gridCol w="2329600">
                  <a:extLst>
                    <a:ext uri="{9D8B030D-6E8A-4147-A177-3AD203B41FA5}">
                      <a16:colId xmlns:a16="http://schemas.microsoft.com/office/drawing/2014/main" val="20001"/>
                    </a:ext>
                  </a:extLst>
                </a:gridCol>
                <a:gridCol w="2466181">
                  <a:extLst>
                    <a:ext uri="{9D8B030D-6E8A-4147-A177-3AD203B41FA5}">
                      <a16:colId xmlns:a16="http://schemas.microsoft.com/office/drawing/2014/main" val="20002"/>
                    </a:ext>
                  </a:extLst>
                </a:gridCol>
                <a:gridCol w="2466181">
                  <a:extLst>
                    <a:ext uri="{9D8B030D-6E8A-4147-A177-3AD203B41FA5}">
                      <a16:colId xmlns:a16="http://schemas.microsoft.com/office/drawing/2014/main" val="20003"/>
                    </a:ext>
                  </a:extLst>
                </a:gridCol>
              </a:tblGrid>
              <a:tr h="241891">
                <a:tc gridSpan="4">
                  <a:txBody>
                    <a:bodyPr/>
                    <a:lstStyle/>
                    <a:p>
                      <a:pPr algn="ctr">
                        <a:lnSpc>
                          <a:spcPct val="107000"/>
                        </a:lnSpc>
                        <a:spcAft>
                          <a:spcPts val="800"/>
                        </a:spcAft>
                      </a:pPr>
                      <a:r>
                        <a:rPr lang="en-IT" sz="1600" dirty="0">
                          <a:effectLst/>
                        </a:rPr>
                        <a:t>CONVENTAIONAL/ FLASH IRRADIATION CONDITIONS. 120 mm Applicator</a:t>
                      </a:r>
                    </a:p>
                  </a:txBody>
                  <a:tcPr marL="68577" marR="68577" marT="0" marB="0" anchor="ctr"/>
                </a:tc>
                <a:tc hMerge="1">
                  <a:txBody>
                    <a:bodyPr/>
                    <a:lstStyle/>
                    <a:p>
                      <a:pPr algn="ct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Normalized Average Dose rate [</a:t>
                      </a:r>
                      <a:r>
                        <a:rPr lang="en-GB" sz="1600" dirty="0" err="1">
                          <a:effectLst/>
                          <a:latin typeface="Calibri" panose="020F0502020204030204" pitchFamily="34" charset="0"/>
                          <a:ea typeface="Calibri" panose="020F0502020204030204" pitchFamily="34" charset="0"/>
                          <a:cs typeface="Calibri" panose="020F0502020204030204" pitchFamily="34" charset="0"/>
                        </a:rPr>
                        <a:t>Gy</a:t>
                      </a:r>
                      <a:r>
                        <a:rPr lang="en-GB" sz="1600" dirty="0">
                          <a:effectLst/>
                          <a:latin typeface="Calibri" panose="020F0502020204030204" pitchFamily="34" charset="0"/>
                          <a:ea typeface="Calibri" panose="020F0502020204030204" pitchFamily="34" charset="0"/>
                          <a:cs typeface="Calibri" panose="020F0502020204030204" pitchFamily="34" charset="0"/>
                        </a:rPr>
                        <a:t>/s]</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ctr">
                        <a:lnSpc>
                          <a:spcPct val="107000"/>
                        </a:lnSpc>
                        <a:spcAft>
                          <a:spcPts val="800"/>
                        </a:spcAft>
                      </a:pPr>
                      <a:r>
                        <a:rPr lang="en-GB" sz="1600">
                          <a:effectLst/>
                          <a:latin typeface="Calibri" panose="020F0502020204030204" pitchFamily="34" charset="0"/>
                          <a:ea typeface="Calibri" panose="020F0502020204030204" pitchFamily="34" charset="0"/>
                          <a:cs typeface="Calibri" panose="020F0502020204030204" pitchFamily="34" charset="0"/>
                        </a:rPr>
                        <a:t>Dose per pulse [Gy]</a:t>
                      </a:r>
                      <a:endParaRPr lang="en-IT"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ct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Instantaneous Dose Rate [</a:t>
                      </a:r>
                      <a:r>
                        <a:rPr lang="en-GB" sz="1600" dirty="0" err="1">
                          <a:effectLst/>
                          <a:latin typeface="Calibri" panose="020F0502020204030204" pitchFamily="34" charset="0"/>
                          <a:ea typeface="Calibri" panose="020F0502020204030204" pitchFamily="34" charset="0"/>
                          <a:cs typeface="Calibri" panose="020F0502020204030204" pitchFamily="34" charset="0"/>
                        </a:rPr>
                        <a:t>kGy</a:t>
                      </a:r>
                      <a:r>
                        <a:rPr lang="en-GB" sz="1600" dirty="0">
                          <a:effectLst/>
                          <a:latin typeface="Calibri" panose="020F0502020204030204" pitchFamily="34" charset="0"/>
                          <a:ea typeface="Calibri" panose="020F0502020204030204" pitchFamily="34" charset="0"/>
                          <a:cs typeface="Calibri" panose="020F0502020204030204" pitchFamily="34" charset="0"/>
                        </a:rPr>
                        <a:t>/s]</a:t>
                      </a:r>
                      <a:endParaRPr lang="en-IT"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502765">
                <a:tc>
                  <a:txBody>
                    <a:bodyPr/>
                    <a:lstStyle/>
                    <a:p>
                      <a:pPr algn="ctr">
                        <a:lnSpc>
                          <a:spcPct val="107000"/>
                        </a:lnSpc>
                        <a:spcAft>
                          <a:spcPts val="800"/>
                        </a:spcAft>
                      </a:pPr>
                      <a:r>
                        <a:rPr lang="en-GB" sz="1600" dirty="0">
                          <a:effectLst/>
                          <a:latin typeface="+mn-lt"/>
                          <a:ea typeface="Calibri" panose="020F0502020204030204" pitchFamily="34" charset="0"/>
                          <a:cs typeface="Calibri" panose="020F0502020204030204" pitchFamily="34" charset="0"/>
                        </a:rPr>
                        <a:t>Irradiation Modality</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Dose Rate [</a:t>
                      </a:r>
                      <a:r>
                        <a:rPr lang="en-GB" sz="1600" dirty="0" err="1">
                          <a:effectLst/>
                        </a:rPr>
                        <a:t>Gy</a:t>
                      </a:r>
                      <a:r>
                        <a:rPr lang="en-GB" sz="1600" dirty="0">
                          <a:effectLst/>
                        </a:rPr>
                        <a:t>/s]</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it-IT" sz="1600" dirty="0">
                          <a:solidFill>
                            <a:srgbClr val="000000"/>
                          </a:solidFill>
                          <a:effectLst/>
                        </a:rPr>
                        <a:t>Dose per </a:t>
                      </a:r>
                      <a:r>
                        <a:rPr lang="it-IT" sz="1600" dirty="0" err="1">
                          <a:solidFill>
                            <a:srgbClr val="000000"/>
                          </a:solidFill>
                          <a:effectLst/>
                        </a:rPr>
                        <a:t>pulse</a:t>
                      </a:r>
                      <a:r>
                        <a:rPr lang="it-IT" sz="1600" dirty="0">
                          <a:solidFill>
                            <a:srgbClr val="000000"/>
                          </a:solidFill>
                          <a:effectLst/>
                        </a:rPr>
                        <a:t> [</a:t>
                      </a:r>
                      <a:r>
                        <a:rPr lang="it-IT" sz="1600" dirty="0" err="1">
                          <a:solidFill>
                            <a:srgbClr val="000000"/>
                          </a:solidFill>
                          <a:effectLst/>
                        </a:rPr>
                        <a:t>Gy</a:t>
                      </a:r>
                      <a:r>
                        <a:rPr lang="it-IT" sz="1600" dirty="0">
                          <a:solidFill>
                            <a:srgbClr val="000000"/>
                          </a:solidFill>
                          <a:effectLst/>
                        </a:rPr>
                        <a:t>]</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Instantaneous Dose Rate [</a:t>
                      </a:r>
                      <a:r>
                        <a:rPr lang="en-GB" sz="1600" dirty="0" err="1">
                          <a:effectLst/>
                        </a:rPr>
                        <a:t>Gy</a:t>
                      </a:r>
                      <a:r>
                        <a:rPr lang="en-GB" sz="1600" dirty="0">
                          <a:effectLst/>
                        </a:rPr>
                        <a:t>/s]</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1"/>
                  </a:ext>
                </a:extLst>
              </a:tr>
              <a:tr h="319965">
                <a:tc>
                  <a:txBody>
                    <a:bodyPr/>
                    <a:lstStyle/>
                    <a:p>
                      <a:pPr algn="ctr">
                        <a:lnSpc>
                          <a:spcPct val="107000"/>
                        </a:lnSpc>
                        <a:spcAft>
                          <a:spcPts val="800"/>
                        </a:spcAft>
                      </a:pPr>
                      <a:r>
                        <a:rPr lang="en-GB" sz="1600" dirty="0">
                          <a:effectLst/>
                          <a:latin typeface="+mn-lt"/>
                          <a:ea typeface="Calibri" panose="020F0502020204030204" pitchFamily="34" charset="0"/>
                          <a:cs typeface="Calibri" panose="020F0502020204030204" pitchFamily="34" charset="0"/>
                        </a:rPr>
                        <a:t>Conventional</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~0.04</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it-IT" sz="1600" dirty="0">
                          <a:solidFill>
                            <a:srgbClr val="000000"/>
                          </a:solidFill>
                          <a:effectLst/>
                        </a:rPr>
                        <a:t>~0.04</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10000</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2"/>
                  </a:ext>
                </a:extLst>
              </a:tr>
              <a:tr h="241891">
                <a:tc>
                  <a:txBody>
                    <a:bodyPr/>
                    <a:lstStyle/>
                    <a:p>
                      <a:pPr algn="ctr">
                        <a:lnSpc>
                          <a:spcPct val="107000"/>
                        </a:lnSpc>
                        <a:spcAft>
                          <a:spcPts val="800"/>
                        </a:spcAft>
                      </a:pPr>
                      <a:r>
                        <a:rPr lang="en-GB" sz="1600" dirty="0">
                          <a:effectLst/>
                        </a:rPr>
                        <a:t>FLASH</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 220</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it-IT" sz="1600" dirty="0">
                          <a:solidFill>
                            <a:srgbClr val="000000"/>
                          </a:solidFill>
                          <a:effectLst/>
                        </a:rPr>
                        <a:t>~ 1</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tc>
                  <a:txBody>
                    <a:bodyPr/>
                    <a:lstStyle/>
                    <a:p>
                      <a:pPr algn="ctr">
                        <a:lnSpc>
                          <a:spcPct val="107000"/>
                        </a:lnSpc>
                        <a:spcAft>
                          <a:spcPts val="800"/>
                        </a:spcAft>
                      </a:pPr>
                      <a:r>
                        <a:rPr lang="en-GB" sz="1600" dirty="0">
                          <a:effectLst/>
                        </a:rPr>
                        <a:t>250000</a:t>
                      </a:r>
                      <a:endParaRPr lang="en-IT" sz="1600" dirty="0">
                        <a:effectLst/>
                        <a:latin typeface="+mn-lt"/>
                        <a:ea typeface="Calibri" panose="020F0502020204030204" pitchFamily="34" charset="0"/>
                        <a:cs typeface="Calibri" panose="020F0502020204030204" pitchFamily="34" charset="0"/>
                      </a:endParaRPr>
                    </a:p>
                  </a:txBody>
                  <a:tcPr marL="68577" marR="68577" marT="0" marB="0" anchor="ctr"/>
                </a:tc>
                <a:extLst>
                  <a:ext uri="{0D108BD9-81ED-4DB2-BD59-A6C34878D82A}">
                    <a16:rowId xmlns:a16="http://schemas.microsoft.com/office/drawing/2014/main" val="10003"/>
                  </a:ext>
                </a:extLst>
              </a:tr>
            </a:tbl>
          </a:graphicData>
        </a:graphic>
      </p:graphicFrame>
      <p:graphicFrame>
        <p:nvGraphicFramePr>
          <p:cNvPr id="3" name="Table 3">
            <a:extLst>
              <a:ext uri="{FF2B5EF4-FFF2-40B4-BE49-F238E27FC236}">
                <a16:creationId xmlns:a16="http://schemas.microsoft.com/office/drawing/2014/main" id="{FE7DF7C5-E7A0-505D-9751-851E8068EF00}"/>
              </a:ext>
            </a:extLst>
          </p:cNvPr>
          <p:cNvGraphicFramePr>
            <a:graphicFrameLocks noGrp="1"/>
          </p:cNvGraphicFramePr>
          <p:nvPr>
            <p:extLst>
              <p:ext uri="{D42A27DB-BD31-4B8C-83A1-F6EECF244321}">
                <p14:modId xmlns:p14="http://schemas.microsoft.com/office/powerpoint/2010/main" val="3095154790"/>
              </p:ext>
            </p:extLst>
          </p:nvPr>
        </p:nvGraphicFramePr>
        <p:xfrm>
          <a:off x="107950" y="2406650"/>
          <a:ext cx="9864725" cy="2805114"/>
        </p:xfrm>
        <a:graphic>
          <a:graphicData uri="http://schemas.openxmlformats.org/drawingml/2006/table">
            <a:tbl>
              <a:tblPr firstRow="1" bandRow="1">
                <a:tableStyleId>{5C22544A-7EE6-4342-B048-85BDC9FD1C3A}</a:tableStyleId>
              </a:tblPr>
              <a:tblGrid>
                <a:gridCol w="1972945">
                  <a:extLst>
                    <a:ext uri="{9D8B030D-6E8A-4147-A177-3AD203B41FA5}">
                      <a16:colId xmlns:a16="http://schemas.microsoft.com/office/drawing/2014/main" val="20000"/>
                    </a:ext>
                  </a:extLst>
                </a:gridCol>
                <a:gridCol w="1972945">
                  <a:extLst>
                    <a:ext uri="{9D8B030D-6E8A-4147-A177-3AD203B41FA5}">
                      <a16:colId xmlns:a16="http://schemas.microsoft.com/office/drawing/2014/main" val="20001"/>
                    </a:ext>
                  </a:extLst>
                </a:gridCol>
                <a:gridCol w="1972945">
                  <a:extLst>
                    <a:ext uri="{9D8B030D-6E8A-4147-A177-3AD203B41FA5}">
                      <a16:colId xmlns:a16="http://schemas.microsoft.com/office/drawing/2014/main" val="20002"/>
                    </a:ext>
                  </a:extLst>
                </a:gridCol>
                <a:gridCol w="1972945">
                  <a:extLst>
                    <a:ext uri="{9D8B030D-6E8A-4147-A177-3AD203B41FA5}">
                      <a16:colId xmlns:a16="http://schemas.microsoft.com/office/drawing/2014/main" val="20003"/>
                    </a:ext>
                  </a:extLst>
                </a:gridCol>
                <a:gridCol w="1972945">
                  <a:extLst>
                    <a:ext uri="{9D8B030D-6E8A-4147-A177-3AD203B41FA5}">
                      <a16:colId xmlns:a16="http://schemas.microsoft.com/office/drawing/2014/main" val="20004"/>
                    </a:ext>
                  </a:extLst>
                </a:gridCol>
              </a:tblGrid>
              <a:tr h="335394">
                <a:tc>
                  <a:txBody>
                    <a:bodyPr/>
                    <a:lstStyle/>
                    <a:p>
                      <a:pPr algn="ctr"/>
                      <a:r>
                        <a:rPr lang="en-IT" sz="1600" dirty="0"/>
                        <a:t>Dependency</a:t>
                      </a:r>
                    </a:p>
                  </a:txBody>
                  <a:tcPr marL="91437" marR="91437" marT="45736" marB="45736" anchor="ctr"/>
                </a:tc>
                <a:tc>
                  <a:txBody>
                    <a:bodyPr/>
                    <a:lstStyle/>
                    <a:p>
                      <a:pPr algn="ctr"/>
                      <a:r>
                        <a:rPr lang="en-IT" sz="1600" dirty="0"/>
                        <a:t>PRF</a:t>
                      </a:r>
                    </a:p>
                  </a:txBody>
                  <a:tcPr marL="91437" marR="91437" marT="45736" marB="45736" anchor="ctr"/>
                </a:tc>
                <a:tc>
                  <a:txBody>
                    <a:bodyPr/>
                    <a:lstStyle/>
                    <a:p>
                      <a:pPr algn="ctr"/>
                      <a:r>
                        <a:rPr lang="en-IT" sz="1600" dirty="0"/>
                        <a:t>Beam current</a:t>
                      </a:r>
                    </a:p>
                  </a:txBody>
                  <a:tcPr marL="91437" marR="91437" marT="45736" marB="45736" anchor="ctr"/>
                </a:tc>
                <a:tc>
                  <a:txBody>
                    <a:bodyPr/>
                    <a:lstStyle/>
                    <a:p>
                      <a:pPr algn="ctr"/>
                      <a:r>
                        <a:rPr lang="en-IT" sz="1600" dirty="0"/>
                        <a:t>Pulse duration</a:t>
                      </a:r>
                    </a:p>
                  </a:txBody>
                  <a:tcPr marL="91437" marR="91437" marT="45736" marB="45736" anchor="ctr"/>
                </a:tc>
                <a:tc>
                  <a:txBody>
                    <a:bodyPr/>
                    <a:lstStyle/>
                    <a:p>
                      <a:pPr algn="ctr"/>
                      <a:r>
                        <a:rPr lang="en-IT" sz="1600" dirty="0"/>
                        <a:t>Beam parameters</a:t>
                      </a:r>
                    </a:p>
                  </a:txBody>
                  <a:tcPr marL="91437" marR="91437" marT="45736" marB="45736" anchor="ctr"/>
                </a:tc>
                <a:extLst>
                  <a:ext uri="{0D108BD9-81ED-4DB2-BD59-A6C34878D82A}">
                    <a16:rowId xmlns:a16="http://schemas.microsoft.com/office/drawing/2014/main" val="10000"/>
                  </a:ext>
                </a:extLst>
              </a:tr>
              <a:tr h="823240">
                <a:tc>
                  <a:txBody>
                    <a:bodyPr/>
                    <a:lstStyle/>
                    <a:p>
                      <a:pPr algn="ctr"/>
                      <a:r>
                        <a:rPr lang="en-IT" sz="1600" dirty="0"/>
                        <a:t>Average Dose Rate</a:t>
                      </a:r>
                    </a:p>
                  </a:txBody>
                  <a:tcPr marL="91437" marR="91437" marT="45736" marB="45736" anchor="ctr"/>
                </a:tc>
                <a:tc>
                  <a:txBody>
                    <a:bodyPr/>
                    <a:lstStyle/>
                    <a:p>
                      <a:pPr algn="ctr"/>
                      <a:r>
                        <a:rPr lang="en-IT" sz="1600" dirty="0"/>
                        <a:t>Variable</a:t>
                      </a:r>
                    </a:p>
                  </a:txBody>
                  <a:tcPr marL="91437" marR="91437" marT="45736" marB="45736" anchor="ctr"/>
                </a:tc>
                <a:tc>
                  <a:txBody>
                    <a:bodyPr/>
                    <a:lstStyle/>
                    <a:p>
                      <a:pPr algn="ctr"/>
                      <a:r>
                        <a:rPr lang="en-IT" sz="1600" dirty="0"/>
                        <a:t>Fixed</a:t>
                      </a:r>
                    </a:p>
                  </a:txBody>
                  <a:tcPr marL="91437" marR="91437" marT="45736" marB="45736" anchor="ctr"/>
                </a:tc>
                <a:tc>
                  <a:txBody>
                    <a:bodyPr/>
                    <a:lstStyle/>
                    <a:p>
                      <a:pPr algn="ctr"/>
                      <a:r>
                        <a:rPr lang="en-IT" sz="1600" dirty="0"/>
                        <a:t>Fixed</a:t>
                      </a:r>
                    </a:p>
                  </a:txBody>
                  <a:tcPr marL="91437" marR="91437" marT="45736" marB="45736" anchor="ctr"/>
                </a:tc>
                <a:tc>
                  <a:txBody>
                    <a:bodyPr/>
                    <a:lstStyle/>
                    <a:p>
                      <a:pPr algn="ctr"/>
                      <a:r>
                        <a:rPr lang="en-IT" sz="1600" dirty="0"/>
                        <a:t>ADR variabile</a:t>
                      </a:r>
                    </a:p>
                    <a:p>
                      <a:pPr algn="ctr"/>
                      <a:r>
                        <a:rPr lang="en-IT" sz="1600" dirty="0"/>
                        <a:t>Dp Fixed</a:t>
                      </a:r>
                    </a:p>
                    <a:p>
                      <a:pPr algn="ctr"/>
                      <a:r>
                        <a:rPr lang="en-IT" sz="1600" dirty="0"/>
                        <a:t>IDR Fixed</a:t>
                      </a:r>
                    </a:p>
                  </a:txBody>
                  <a:tcPr marL="91437" marR="91437" marT="45736" marB="45736" anchor="ctr"/>
                </a:tc>
                <a:extLst>
                  <a:ext uri="{0D108BD9-81ED-4DB2-BD59-A6C34878D82A}">
                    <a16:rowId xmlns:a16="http://schemas.microsoft.com/office/drawing/2014/main" val="10001"/>
                  </a:ext>
                </a:extLst>
              </a:tr>
              <a:tr h="823240">
                <a:tc>
                  <a:txBody>
                    <a:bodyPr/>
                    <a:lstStyle/>
                    <a:p>
                      <a:pPr algn="ctr"/>
                      <a:r>
                        <a:rPr lang="en-IT" sz="1600" dirty="0"/>
                        <a:t>Dose per pulse</a:t>
                      </a:r>
                    </a:p>
                  </a:txBody>
                  <a:tcPr marL="91437" marR="91437" marT="45736" marB="45736" anchor="ctr"/>
                </a:tc>
                <a:tc>
                  <a:txBody>
                    <a:bodyPr/>
                    <a:lstStyle/>
                    <a:p>
                      <a:pPr algn="ctr"/>
                      <a:r>
                        <a:rPr lang="en-IT" sz="1600" dirty="0"/>
                        <a:t>Variabile</a:t>
                      </a:r>
                      <a:br>
                        <a:rPr lang="en-IT" sz="1600" dirty="0"/>
                      </a:br>
                      <a:r>
                        <a:rPr lang="en-IT" sz="1600" dirty="0"/>
                        <a:t>(linked)</a:t>
                      </a:r>
                    </a:p>
                  </a:txBody>
                  <a:tcPr marL="91437" marR="91437" marT="45736" marB="45736" anchor="ctr"/>
                </a:tc>
                <a:tc>
                  <a:txBody>
                    <a:bodyPr/>
                    <a:lstStyle/>
                    <a:p>
                      <a:pPr algn="ctr"/>
                      <a:r>
                        <a:rPr lang="en-IT" sz="1600" dirty="0"/>
                        <a:t>Variabile</a:t>
                      </a:r>
                    </a:p>
                  </a:txBody>
                  <a:tcPr marL="91437" marR="91437" marT="45736" marB="45736" anchor="ctr"/>
                </a:tc>
                <a:tc>
                  <a:txBody>
                    <a:bodyPr/>
                    <a:lstStyle/>
                    <a:p>
                      <a:pPr algn="ctr"/>
                      <a:r>
                        <a:rPr lang="en-IT" sz="1600" dirty="0"/>
                        <a:t>Fixed</a:t>
                      </a:r>
                    </a:p>
                  </a:txBody>
                  <a:tcPr marL="91437" marR="91437" marT="45736" marB="45736" anchor="ctr"/>
                </a:tc>
                <a:tc>
                  <a:txBody>
                    <a:bodyPr/>
                    <a:lstStyle/>
                    <a:p>
                      <a:pPr algn="ctr"/>
                      <a:r>
                        <a:rPr lang="en-IT" sz="1600" dirty="0"/>
                        <a:t>ADR Fixed</a:t>
                      </a:r>
                    </a:p>
                    <a:p>
                      <a:pPr algn="ctr"/>
                      <a:r>
                        <a:rPr lang="en-IT" sz="1600" dirty="0"/>
                        <a:t>Dp variabile</a:t>
                      </a:r>
                    </a:p>
                    <a:p>
                      <a:pPr algn="ctr"/>
                      <a:r>
                        <a:rPr lang="en-IT" sz="1600" dirty="0"/>
                        <a:t>IDR variabile</a:t>
                      </a:r>
                    </a:p>
                  </a:txBody>
                  <a:tcPr marL="91437" marR="91437" marT="45736" marB="45736" anchor="ctr"/>
                </a:tc>
                <a:extLst>
                  <a:ext uri="{0D108BD9-81ED-4DB2-BD59-A6C34878D82A}">
                    <a16:rowId xmlns:a16="http://schemas.microsoft.com/office/drawing/2014/main" val="10002"/>
                  </a:ext>
                </a:extLst>
              </a:tr>
              <a:tr h="823240">
                <a:tc>
                  <a:txBody>
                    <a:bodyPr/>
                    <a:lstStyle/>
                    <a:p>
                      <a:pPr algn="ctr"/>
                      <a:r>
                        <a:rPr lang="en-IT" sz="1600" dirty="0"/>
                        <a:t>Instantaneous Dose Rate</a:t>
                      </a:r>
                    </a:p>
                  </a:txBody>
                  <a:tcPr marL="91437" marR="91437" marT="45736" marB="45736" anchor="ctr"/>
                </a:tc>
                <a:tc>
                  <a:txBody>
                    <a:bodyPr/>
                    <a:lstStyle/>
                    <a:p>
                      <a:pPr algn="ctr"/>
                      <a:r>
                        <a:rPr lang="en-IT" sz="1600" dirty="0"/>
                        <a:t>Fixed</a:t>
                      </a:r>
                    </a:p>
                  </a:txBody>
                  <a:tcPr marL="91437" marR="91437" marT="45736" marB="45736" anchor="ctr"/>
                </a:tc>
                <a:tc>
                  <a:txBody>
                    <a:bodyPr/>
                    <a:lstStyle/>
                    <a:p>
                      <a:pPr algn="ctr"/>
                      <a:r>
                        <a:rPr lang="en-IT" sz="1600" dirty="0"/>
                        <a:t>Variabile</a:t>
                      </a:r>
                      <a:br>
                        <a:rPr lang="en-IT" sz="1600" dirty="0"/>
                      </a:br>
                      <a:r>
                        <a:rPr lang="en-IT" sz="1600" dirty="0"/>
                        <a:t>(linked)</a:t>
                      </a:r>
                    </a:p>
                  </a:txBody>
                  <a:tcPr marL="91437" marR="91437" marT="45736" marB="45736" anchor="ctr"/>
                </a:tc>
                <a:tc>
                  <a:txBody>
                    <a:bodyPr/>
                    <a:lstStyle/>
                    <a:p>
                      <a:pPr algn="ctr"/>
                      <a:r>
                        <a:rPr lang="en-IT" sz="1600" dirty="0"/>
                        <a:t>Variabile</a:t>
                      </a:r>
                      <a:br>
                        <a:rPr lang="en-IT" sz="1600" dirty="0"/>
                      </a:br>
                      <a:r>
                        <a:rPr lang="en-IT" sz="1600" dirty="0"/>
                        <a:t>(linked)</a:t>
                      </a:r>
                    </a:p>
                  </a:txBody>
                  <a:tcPr marL="91437" marR="91437" marT="45736" marB="45736" anchor="ctr"/>
                </a:tc>
                <a:tc>
                  <a:txBody>
                    <a:bodyPr/>
                    <a:lstStyle/>
                    <a:p>
                      <a:pPr algn="ctr"/>
                      <a:r>
                        <a:rPr lang="en-IT" sz="1600" dirty="0"/>
                        <a:t>ADR Fixed</a:t>
                      </a:r>
                    </a:p>
                    <a:p>
                      <a:pPr algn="ctr"/>
                      <a:r>
                        <a:rPr lang="en-IT" sz="1600" dirty="0"/>
                        <a:t>Dp Fixed</a:t>
                      </a:r>
                    </a:p>
                    <a:p>
                      <a:pPr algn="ctr"/>
                      <a:r>
                        <a:rPr lang="en-IT" sz="1600" dirty="0"/>
                        <a:t>IDR variabile</a:t>
                      </a:r>
                    </a:p>
                  </a:txBody>
                  <a:tcPr marL="91437" marR="91437" marT="45736" marB="45736" anchor="ctr"/>
                </a:tc>
                <a:extLst>
                  <a:ext uri="{0D108BD9-81ED-4DB2-BD59-A6C34878D82A}">
                    <a16:rowId xmlns:a16="http://schemas.microsoft.com/office/drawing/2014/main" val="10003"/>
                  </a:ext>
                </a:extLst>
              </a:tr>
            </a:tbl>
          </a:graphicData>
        </a:graphic>
      </p:graphicFrame>
      <p:sp>
        <p:nvSpPr>
          <p:cNvPr id="21563" name="TextBox 6">
            <a:extLst>
              <a:ext uri="{FF2B5EF4-FFF2-40B4-BE49-F238E27FC236}">
                <a16:creationId xmlns:a16="http://schemas.microsoft.com/office/drawing/2014/main" id="{21094398-CEEB-3906-62C9-6C38994FE19C}"/>
              </a:ext>
            </a:extLst>
          </p:cNvPr>
          <p:cNvSpPr txBox="1">
            <a:spLocks noChangeArrowheads="1"/>
          </p:cNvSpPr>
          <p:nvPr/>
        </p:nvSpPr>
        <p:spPr bwMode="auto">
          <a:xfrm>
            <a:off x="9360792" y="5356225"/>
            <a:ext cx="719833"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16/18</a:t>
            </a:r>
            <a:endParaRPr lang="en-IT" altLang="en-IT" sz="1600" dirty="0"/>
          </a:p>
        </p:txBody>
      </p:sp>
      <p:sp>
        <p:nvSpPr>
          <p:cNvPr id="21564" name="TextBox 6">
            <a:extLst>
              <a:ext uri="{FF2B5EF4-FFF2-40B4-BE49-F238E27FC236}">
                <a16:creationId xmlns:a16="http://schemas.microsoft.com/office/drawing/2014/main" id="{BF4B134A-1C32-02A2-375C-DF15F4B0E0FA}"/>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5">
            <a:extLst>
              <a:ext uri="{FF2B5EF4-FFF2-40B4-BE49-F238E27FC236}">
                <a16:creationId xmlns:a16="http://schemas.microsoft.com/office/drawing/2014/main" id="{95FADD49-AF30-7D45-A8A6-00CA43D9BA72}"/>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23554" name="TextBox 6">
            <a:extLst>
              <a:ext uri="{FF2B5EF4-FFF2-40B4-BE49-F238E27FC236}">
                <a16:creationId xmlns:a16="http://schemas.microsoft.com/office/drawing/2014/main" id="{0C58ADE8-5754-D887-57BE-2AC267489127}"/>
              </a:ext>
            </a:extLst>
          </p:cNvPr>
          <p:cNvSpPr txBox="1">
            <a:spLocks noChangeArrowheads="1"/>
          </p:cNvSpPr>
          <p:nvPr/>
        </p:nvSpPr>
        <p:spPr bwMode="auto">
          <a:xfrm>
            <a:off x="4344988" y="5356225"/>
            <a:ext cx="13906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dirty="0"/>
              <a:t>Conclusion</a:t>
            </a:r>
          </a:p>
        </p:txBody>
      </p:sp>
      <p:sp>
        <p:nvSpPr>
          <p:cNvPr id="23555" name="TextBox 6">
            <a:extLst>
              <a:ext uri="{FF2B5EF4-FFF2-40B4-BE49-F238E27FC236}">
                <a16:creationId xmlns:a16="http://schemas.microsoft.com/office/drawing/2014/main" id="{37A19D3F-8110-3D66-1384-CF1D8E09A088}"/>
              </a:ext>
            </a:extLst>
          </p:cNvPr>
          <p:cNvSpPr txBox="1">
            <a:spLocks noChangeArrowheads="1"/>
          </p:cNvSpPr>
          <p:nvPr/>
        </p:nvSpPr>
        <p:spPr bwMode="auto">
          <a:xfrm>
            <a:off x="9361488" y="5356225"/>
            <a:ext cx="7191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17/18</a:t>
            </a:r>
            <a:endParaRPr lang="en-IT" altLang="en-IT" sz="1600" dirty="0"/>
          </a:p>
        </p:txBody>
      </p:sp>
      <p:sp>
        <p:nvSpPr>
          <p:cNvPr id="23556" name="TextBox 6">
            <a:extLst>
              <a:ext uri="{FF2B5EF4-FFF2-40B4-BE49-F238E27FC236}">
                <a16:creationId xmlns:a16="http://schemas.microsoft.com/office/drawing/2014/main" id="{EB4F72E7-477E-227D-61E7-9DAC8A5760EE}"/>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23557" name="TextBox 5">
            <a:extLst>
              <a:ext uri="{FF2B5EF4-FFF2-40B4-BE49-F238E27FC236}">
                <a16:creationId xmlns:a16="http://schemas.microsoft.com/office/drawing/2014/main" id="{E14F8022-8538-25F9-1D06-41F147440F71}"/>
              </a:ext>
            </a:extLst>
          </p:cNvPr>
          <p:cNvSpPr txBox="1">
            <a:spLocks noChangeArrowheads="1"/>
          </p:cNvSpPr>
          <p:nvPr/>
        </p:nvSpPr>
        <p:spPr bwMode="auto">
          <a:xfrm>
            <a:off x="166291" y="1090613"/>
            <a:ext cx="9721850"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93000"/>
              </a:lnSpc>
              <a:buClr>
                <a:srgbClr val="000000"/>
              </a:buClr>
              <a:buSzPct val="100000"/>
              <a:buFont typeface="Arial" panose="020B0604020202020204" pitchFamily="34" charset="0"/>
              <a:buChar char="•"/>
            </a:pPr>
            <a:r>
              <a:rPr lang="en-GB" altLang="en-IT" dirty="0">
                <a:solidFill>
                  <a:schemeClr val="tx1"/>
                </a:solidFill>
              </a:rPr>
              <a:t>Several electron LINACs are capable of producing FLASH beams. However, they have significant limitations that could impede our understanding of the FLASH mechanisms.</a:t>
            </a:r>
          </a:p>
        </p:txBody>
      </p:sp>
      <p:sp>
        <p:nvSpPr>
          <p:cNvPr id="23558" name="TextBox 6">
            <a:extLst>
              <a:ext uri="{FF2B5EF4-FFF2-40B4-BE49-F238E27FC236}">
                <a16:creationId xmlns:a16="http://schemas.microsoft.com/office/drawing/2014/main" id="{1F772C45-13D5-364D-AC6F-795010A08A83}"/>
              </a:ext>
            </a:extLst>
          </p:cNvPr>
          <p:cNvSpPr txBox="1">
            <a:spLocks noChangeArrowheads="1"/>
          </p:cNvSpPr>
          <p:nvPr/>
        </p:nvSpPr>
        <p:spPr bwMode="auto">
          <a:xfrm>
            <a:off x="167085" y="1951341"/>
            <a:ext cx="97202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93000"/>
              </a:lnSpc>
              <a:buClr>
                <a:srgbClr val="000000"/>
              </a:buClr>
              <a:buSzPct val="100000"/>
              <a:buFont typeface="Arial" panose="020B0604020202020204" pitchFamily="34" charset="0"/>
              <a:buChar char="•"/>
            </a:pPr>
            <a:r>
              <a:rPr lang="en-GB" altLang="en-IT" dirty="0">
                <a:solidFill>
                  <a:schemeClr val="tx1"/>
                </a:solidFill>
              </a:rPr>
              <a:t>The characteristics of the </a:t>
            </a:r>
            <a:r>
              <a:rPr lang="en-GB" altLang="en-IT" dirty="0" err="1">
                <a:solidFill>
                  <a:schemeClr val="tx1"/>
                </a:solidFill>
              </a:rPr>
              <a:t>ElectronFlash</a:t>
            </a:r>
            <a:r>
              <a:rPr lang="en-GB" altLang="en-IT" dirty="0">
                <a:solidFill>
                  <a:schemeClr val="tx1"/>
                </a:solidFill>
              </a:rPr>
              <a:t> at the CPFR make it an optimal machine for investigating the FLASH effect and its dependencies on irradiation parameters.</a:t>
            </a:r>
          </a:p>
        </p:txBody>
      </p:sp>
      <p:sp>
        <p:nvSpPr>
          <p:cNvPr id="23559" name="TextBox 7">
            <a:extLst>
              <a:ext uri="{FF2B5EF4-FFF2-40B4-BE49-F238E27FC236}">
                <a16:creationId xmlns:a16="http://schemas.microsoft.com/office/drawing/2014/main" id="{48D67502-9289-553A-014B-E678D7F63B75}"/>
              </a:ext>
            </a:extLst>
          </p:cNvPr>
          <p:cNvSpPr txBox="1">
            <a:spLocks noChangeArrowheads="1"/>
          </p:cNvSpPr>
          <p:nvPr/>
        </p:nvSpPr>
        <p:spPr bwMode="auto">
          <a:xfrm>
            <a:off x="166291" y="2810892"/>
            <a:ext cx="9721850"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93000"/>
              </a:lnSpc>
              <a:buClr>
                <a:srgbClr val="000000"/>
              </a:buClr>
              <a:buSzPct val="100000"/>
              <a:buFont typeface="Arial" panose="020B0604020202020204" pitchFamily="34" charset="0"/>
              <a:buChar char="•"/>
            </a:pPr>
            <a:r>
              <a:rPr lang="en-GB" altLang="en-IT" dirty="0">
                <a:solidFill>
                  <a:schemeClr val="tx1"/>
                </a:solidFill>
              </a:rPr>
              <a:t>The structure and flexibility of the machine allow for basic radiobiological experiments while minimizing experimental uncertainty arising from setup differences.</a:t>
            </a:r>
            <a:endParaRPr lang="en-IT" altLang="en-IT" dirty="0">
              <a:solidFill>
                <a:schemeClr val="tx1"/>
              </a:solidFill>
            </a:endParaRPr>
          </a:p>
        </p:txBody>
      </p:sp>
      <p:sp>
        <p:nvSpPr>
          <p:cNvPr id="23560" name="TextBox 8">
            <a:extLst>
              <a:ext uri="{FF2B5EF4-FFF2-40B4-BE49-F238E27FC236}">
                <a16:creationId xmlns:a16="http://schemas.microsoft.com/office/drawing/2014/main" id="{FBBB8341-6F21-1592-26E7-7D5AF63303A5}"/>
              </a:ext>
            </a:extLst>
          </p:cNvPr>
          <p:cNvSpPr txBox="1">
            <a:spLocks noChangeArrowheads="1"/>
          </p:cNvSpPr>
          <p:nvPr/>
        </p:nvSpPr>
        <p:spPr bwMode="auto">
          <a:xfrm>
            <a:off x="166291" y="3671620"/>
            <a:ext cx="9721850"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93000"/>
              </a:lnSpc>
              <a:buClr>
                <a:srgbClr val="000000"/>
              </a:buClr>
              <a:buSzPct val="100000"/>
              <a:buFont typeface="Arial" panose="020B0604020202020204" pitchFamily="34" charset="0"/>
              <a:buChar char="•"/>
            </a:pPr>
            <a:r>
              <a:rPr lang="en-GB" altLang="en-IT" dirty="0">
                <a:solidFill>
                  <a:schemeClr val="tx1"/>
                </a:solidFill>
              </a:rPr>
              <a:t>Ongoing improvement and optimization of the machine, with the development of dedicated advanced optics (e.g. </a:t>
            </a:r>
            <a:r>
              <a:rPr lang="en-GB" altLang="en-IT" dirty="0" err="1">
                <a:solidFill>
                  <a:schemeClr val="tx1"/>
                </a:solidFill>
              </a:rPr>
              <a:t>minibeam</a:t>
            </a:r>
            <a:r>
              <a:rPr lang="en-GB" altLang="en-IT" dirty="0">
                <a:solidFill>
                  <a:schemeClr val="tx1"/>
                </a:solidFill>
              </a:rPr>
              <a:t> FLASH).</a:t>
            </a:r>
          </a:p>
        </p:txBody>
      </p:sp>
      <p:sp>
        <p:nvSpPr>
          <p:cNvPr id="2" name="TextBox 8">
            <a:extLst>
              <a:ext uri="{FF2B5EF4-FFF2-40B4-BE49-F238E27FC236}">
                <a16:creationId xmlns:a16="http://schemas.microsoft.com/office/drawing/2014/main" id="{1629A6DB-0B4B-0F39-5749-737F48064998}"/>
              </a:ext>
            </a:extLst>
          </p:cNvPr>
          <p:cNvSpPr txBox="1">
            <a:spLocks noChangeArrowheads="1"/>
          </p:cNvSpPr>
          <p:nvPr/>
        </p:nvSpPr>
        <p:spPr bwMode="auto">
          <a:xfrm>
            <a:off x="166291" y="4532348"/>
            <a:ext cx="9721850"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93000"/>
              </a:lnSpc>
              <a:buClr>
                <a:srgbClr val="000000"/>
              </a:buClr>
              <a:buSzPct val="100000"/>
              <a:buFont typeface="Arial" panose="020B0604020202020204" pitchFamily="34" charset="0"/>
              <a:buChar char="•"/>
            </a:pPr>
            <a:r>
              <a:rPr lang="en-GB" altLang="en-IT" dirty="0">
                <a:solidFill>
                  <a:schemeClr val="tx1"/>
                </a:solidFill>
              </a:rPr>
              <a:t>General goal of </a:t>
            </a:r>
            <a:r>
              <a:rPr lang="en-GB" altLang="en-IT" dirty="0" err="1">
                <a:solidFill>
                  <a:schemeClr val="tx1"/>
                </a:solidFill>
              </a:rPr>
              <a:t>ElectronFlash</a:t>
            </a:r>
            <a:r>
              <a:rPr lang="en-GB" altLang="en-IT" dirty="0">
                <a:solidFill>
                  <a:schemeClr val="tx1"/>
                </a:solidFill>
              </a:rPr>
              <a:t>: speed up the clinical translation of the FLASH effect. Clinical trial on superficial tumour (</a:t>
            </a:r>
            <a:r>
              <a:rPr lang="en-GB" altLang="en-IT" dirty="0" err="1">
                <a:solidFill>
                  <a:schemeClr val="tx1"/>
                </a:solidFill>
              </a:rPr>
              <a:t>dermathologic</a:t>
            </a:r>
            <a:r>
              <a:rPr lang="en-GB" altLang="en-IT" dirty="0">
                <a:solidFill>
                  <a:schemeClr val="tx1"/>
                </a:solidFil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D86C9-2E9A-9143-F305-1E33A82E9ADB}"/>
              </a:ext>
            </a:extLst>
          </p:cNvPr>
          <p:cNvSpPr txBox="1"/>
          <p:nvPr/>
        </p:nvSpPr>
        <p:spPr>
          <a:xfrm>
            <a:off x="539749" y="1035075"/>
            <a:ext cx="9001125" cy="493084"/>
          </a:xfrm>
          <a:prstGeom prst="rect">
            <a:avLst/>
          </a:prstGeom>
          <a:noFill/>
        </p:spPr>
        <p:txBody>
          <a:bodyPr>
            <a:spAutoFit/>
          </a:bodyPr>
          <a:lstStyle/>
          <a:p>
            <a:pPr algn="ctr" eaLnBrk="1">
              <a:lnSpc>
                <a:spcPct val="93000"/>
              </a:lnSpc>
              <a:buClr>
                <a:srgbClr val="000000"/>
              </a:buClr>
              <a:buSzPct val="100000"/>
              <a:defRPr/>
            </a:pPr>
            <a:r>
              <a:rPr lang="en-GB" sz="2800" dirty="0">
                <a:solidFill>
                  <a:schemeClr val="tx1"/>
                </a:solidFill>
                <a:latin typeface="+mj-lt"/>
                <a:ea typeface="+mj-ea"/>
                <a:cs typeface="+mj-cs"/>
              </a:rPr>
              <a:t>Outline</a:t>
            </a:r>
          </a:p>
        </p:txBody>
      </p:sp>
      <p:sp>
        <p:nvSpPr>
          <p:cNvPr id="4" name="TextBox 3">
            <a:extLst>
              <a:ext uri="{FF2B5EF4-FFF2-40B4-BE49-F238E27FC236}">
                <a16:creationId xmlns:a16="http://schemas.microsoft.com/office/drawing/2014/main" id="{F05553FB-F31B-B410-9CE5-39A28EFDD90D}"/>
              </a:ext>
            </a:extLst>
          </p:cNvPr>
          <p:cNvSpPr txBox="1"/>
          <p:nvPr/>
        </p:nvSpPr>
        <p:spPr>
          <a:xfrm>
            <a:off x="629789" y="1827163"/>
            <a:ext cx="8821043" cy="2246769"/>
          </a:xfrm>
          <a:prstGeom prst="rect">
            <a:avLst/>
          </a:prstGeom>
          <a:noFill/>
        </p:spPr>
        <p:txBody>
          <a:bodyPr wrap="square">
            <a:spAutoFit/>
          </a:bodyPr>
          <a:lstStyle/>
          <a:p>
            <a:pPr marL="285750" indent="-285750">
              <a:buFont typeface="Arial" panose="020B0604020202020204" pitchFamily="34" charset="0"/>
              <a:buChar char="•"/>
            </a:pPr>
            <a:r>
              <a:rPr lang="en-IT" sz="2000" dirty="0">
                <a:solidFill>
                  <a:schemeClr val="tx1"/>
                </a:solidFill>
              </a:rPr>
              <a:t>Brief description of Flash Effect related beam parameters</a:t>
            </a:r>
          </a:p>
          <a:p>
            <a:endParaRPr lang="en-IT" sz="2000" dirty="0">
              <a:solidFill>
                <a:schemeClr val="tx1"/>
              </a:solidFill>
            </a:endParaRPr>
          </a:p>
          <a:p>
            <a:pPr marL="285750" indent="-285750">
              <a:buFont typeface="Arial" panose="020B0604020202020204" pitchFamily="34" charset="0"/>
              <a:buChar char="•"/>
            </a:pPr>
            <a:r>
              <a:rPr lang="en-IT" sz="2000" dirty="0">
                <a:solidFill>
                  <a:schemeClr val="tx1"/>
                </a:solidFill>
              </a:rPr>
              <a:t>Characteristics of FLASH Capable electron LINACs</a:t>
            </a:r>
          </a:p>
          <a:p>
            <a:endParaRPr lang="en-IT" sz="2000" dirty="0">
              <a:solidFill>
                <a:schemeClr val="tx1"/>
              </a:solidFill>
            </a:endParaRPr>
          </a:p>
          <a:p>
            <a:pPr marL="285750" indent="-285750">
              <a:buFont typeface="Arial" panose="020B0604020202020204" pitchFamily="34" charset="0"/>
              <a:buChar char="•"/>
            </a:pPr>
            <a:r>
              <a:rPr lang="en-IT" sz="2000" dirty="0">
                <a:solidFill>
                  <a:schemeClr val="tx1"/>
                </a:solidFill>
              </a:rPr>
              <a:t>Architecture of ElectronFlash as a dedicated FLASH Research LINAC</a:t>
            </a:r>
          </a:p>
          <a:p>
            <a:endParaRPr lang="en-IT" sz="2000" dirty="0">
              <a:solidFill>
                <a:schemeClr val="tx1"/>
              </a:solidFill>
            </a:endParaRPr>
          </a:p>
          <a:p>
            <a:pPr marL="285750" indent="-285750">
              <a:buFont typeface="Arial" panose="020B0604020202020204" pitchFamily="34" charset="0"/>
              <a:buChar char="•"/>
            </a:pPr>
            <a:r>
              <a:rPr lang="en-IT" sz="2000" dirty="0">
                <a:solidFill>
                  <a:schemeClr val="tx1"/>
                </a:solidFill>
              </a:rPr>
              <a:t>Dosimetric characteristics of ElectronFlash </a:t>
            </a:r>
          </a:p>
        </p:txBody>
      </p:sp>
    </p:spTree>
    <p:extLst>
      <p:ext uri="{BB962C8B-B14F-4D97-AF65-F5344CB8AC3E}">
        <p14:creationId xmlns:p14="http://schemas.microsoft.com/office/powerpoint/2010/main" val="482816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6">
            <a:extLst>
              <a:ext uri="{FF2B5EF4-FFF2-40B4-BE49-F238E27FC236}">
                <a16:creationId xmlns:a16="http://schemas.microsoft.com/office/drawing/2014/main" id="{5B8F75C0-D9D3-4A07-E523-E61AF0CA4D1D}"/>
              </a:ext>
            </a:extLst>
          </p:cNvPr>
          <p:cNvSpPr txBox="1">
            <a:spLocks noChangeArrowheads="1"/>
          </p:cNvSpPr>
          <p:nvPr/>
        </p:nvSpPr>
        <p:spPr bwMode="auto">
          <a:xfrm>
            <a:off x="4344988" y="5356225"/>
            <a:ext cx="13906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i="1"/>
              <a:t>Conclusioni</a:t>
            </a:r>
            <a:endParaRPr lang="en-IT" altLang="en-IT"/>
          </a:p>
        </p:txBody>
      </p:sp>
      <p:sp>
        <p:nvSpPr>
          <p:cNvPr id="25602" name="TextBox 6">
            <a:extLst>
              <a:ext uri="{FF2B5EF4-FFF2-40B4-BE49-F238E27FC236}">
                <a16:creationId xmlns:a16="http://schemas.microsoft.com/office/drawing/2014/main" id="{2A4C73B7-3741-0BBD-1BE0-494F969B4783}"/>
              </a:ext>
            </a:extLst>
          </p:cNvPr>
          <p:cNvSpPr txBox="1">
            <a:spLocks noChangeArrowheads="1"/>
          </p:cNvSpPr>
          <p:nvPr/>
        </p:nvSpPr>
        <p:spPr bwMode="auto">
          <a:xfrm>
            <a:off x="9361488" y="5356225"/>
            <a:ext cx="7191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10/10</a:t>
            </a:r>
            <a:endParaRPr lang="en-IT" altLang="en-IT" sz="1600"/>
          </a:p>
        </p:txBody>
      </p:sp>
      <p:sp>
        <p:nvSpPr>
          <p:cNvPr id="25603" name="TextBox 6">
            <a:extLst>
              <a:ext uri="{FF2B5EF4-FFF2-40B4-BE49-F238E27FC236}">
                <a16:creationId xmlns:a16="http://schemas.microsoft.com/office/drawing/2014/main" id="{58189F41-44D7-78DA-C038-39AE319B58E5}"/>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pic>
        <p:nvPicPr>
          <p:cNvPr id="25604" name="Picture 4" descr="A group of people in lab coats posing for a photo&#10;&#10;Description automatically generated with medium confidence">
            <a:extLst>
              <a:ext uri="{FF2B5EF4-FFF2-40B4-BE49-F238E27FC236}">
                <a16:creationId xmlns:a16="http://schemas.microsoft.com/office/drawing/2014/main" id="{1FBC6B14-830E-B4D4-ACE5-B194EE352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3" y="963613"/>
            <a:ext cx="58166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6">
            <a:extLst>
              <a:ext uri="{FF2B5EF4-FFF2-40B4-BE49-F238E27FC236}">
                <a16:creationId xmlns:a16="http://schemas.microsoft.com/office/drawing/2014/main" id="{5B8F75C0-D9D3-4A07-E523-E61AF0CA4D1D}"/>
              </a:ext>
            </a:extLst>
          </p:cNvPr>
          <p:cNvSpPr txBox="1">
            <a:spLocks noChangeArrowheads="1"/>
          </p:cNvSpPr>
          <p:nvPr/>
        </p:nvSpPr>
        <p:spPr bwMode="auto">
          <a:xfrm>
            <a:off x="4344988" y="5356225"/>
            <a:ext cx="13906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i="1"/>
              <a:t>Conclusioni</a:t>
            </a:r>
            <a:endParaRPr lang="en-IT" altLang="en-IT"/>
          </a:p>
        </p:txBody>
      </p:sp>
      <p:sp>
        <p:nvSpPr>
          <p:cNvPr id="25602" name="TextBox 6">
            <a:extLst>
              <a:ext uri="{FF2B5EF4-FFF2-40B4-BE49-F238E27FC236}">
                <a16:creationId xmlns:a16="http://schemas.microsoft.com/office/drawing/2014/main" id="{2A4C73B7-3741-0BBD-1BE0-494F969B4783}"/>
              </a:ext>
            </a:extLst>
          </p:cNvPr>
          <p:cNvSpPr txBox="1">
            <a:spLocks noChangeArrowheads="1"/>
          </p:cNvSpPr>
          <p:nvPr/>
        </p:nvSpPr>
        <p:spPr bwMode="auto">
          <a:xfrm>
            <a:off x="9361488" y="5356225"/>
            <a:ext cx="7191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10/10</a:t>
            </a:r>
            <a:endParaRPr lang="en-IT" altLang="en-IT" sz="1600"/>
          </a:p>
        </p:txBody>
      </p:sp>
      <p:sp>
        <p:nvSpPr>
          <p:cNvPr id="25603" name="TextBox 6">
            <a:extLst>
              <a:ext uri="{FF2B5EF4-FFF2-40B4-BE49-F238E27FC236}">
                <a16:creationId xmlns:a16="http://schemas.microsoft.com/office/drawing/2014/main" id="{58189F41-44D7-78DA-C038-39AE319B58E5}"/>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2" name="TextBox 1">
            <a:extLst>
              <a:ext uri="{FF2B5EF4-FFF2-40B4-BE49-F238E27FC236}">
                <a16:creationId xmlns:a16="http://schemas.microsoft.com/office/drawing/2014/main" id="{08A65FF5-4136-759B-6B4A-D41C7C471AA6}"/>
              </a:ext>
            </a:extLst>
          </p:cNvPr>
          <p:cNvSpPr txBox="1"/>
          <p:nvPr/>
        </p:nvSpPr>
        <p:spPr>
          <a:xfrm>
            <a:off x="3888184" y="2481332"/>
            <a:ext cx="2304256" cy="707886"/>
          </a:xfrm>
          <a:prstGeom prst="rect">
            <a:avLst/>
          </a:prstGeom>
          <a:noFill/>
        </p:spPr>
        <p:txBody>
          <a:bodyPr wrap="square">
            <a:spAutoFit/>
          </a:bodyPr>
          <a:lstStyle/>
          <a:p>
            <a:r>
              <a:rPr lang="en-GB" sz="4000" dirty="0">
                <a:solidFill>
                  <a:schemeClr val="tx1"/>
                </a:solidFill>
                <a:latin typeface="+mn-lt"/>
              </a:rPr>
              <a:t>BACKUP</a:t>
            </a:r>
          </a:p>
        </p:txBody>
      </p:sp>
    </p:spTree>
    <p:extLst>
      <p:ext uri="{BB962C8B-B14F-4D97-AF65-F5344CB8AC3E}">
        <p14:creationId xmlns:p14="http://schemas.microsoft.com/office/powerpoint/2010/main" val="4818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857084" y="5374959"/>
            <a:ext cx="2366453"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Modified clinical LINAC</a:t>
            </a:r>
            <a:endParaRPr lang="en-IT" altLang="en-IT" sz="1600" dirty="0"/>
          </a:p>
        </p:txBody>
      </p:sp>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6/10</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pic>
        <p:nvPicPr>
          <p:cNvPr id="5" name="Picture 4" descr="A machine with a large screen&#10;&#10;Description automatically generated">
            <a:extLst>
              <a:ext uri="{FF2B5EF4-FFF2-40B4-BE49-F238E27FC236}">
                <a16:creationId xmlns:a16="http://schemas.microsoft.com/office/drawing/2014/main" id="{AE987948-96C2-D48A-E6AE-CBFE684A63CD}"/>
              </a:ext>
            </a:extLst>
          </p:cNvPr>
          <p:cNvPicPr>
            <a:picLocks noChangeAspect="1"/>
          </p:cNvPicPr>
          <p:nvPr/>
        </p:nvPicPr>
        <p:blipFill>
          <a:blip r:embed="rId3"/>
          <a:stretch>
            <a:fillRect/>
          </a:stretch>
        </p:blipFill>
        <p:spPr>
          <a:xfrm>
            <a:off x="1058270" y="2851496"/>
            <a:ext cx="3096344" cy="2290384"/>
          </a:xfrm>
          <a:prstGeom prst="rect">
            <a:avLst/>
          </a:prstGeom>
        </p:spPr>
      </p:pic>
      <p:pic>
        <p:nvPicPr>
          <p:cNvPr id="7" name="Picture 6" descr="A diagram of a rectangular object&#10;&#10;Description automatically generated">
            <a:extLst>
              <a:ext uri="{FF2B5EF4-FFF2-40B4-BE49-F238E27FC236}">
                <a16:creationId xmlns:a16="http://schemas.microsoft.com/office/drawing/2014/main" id="{D229EB02-7A12-A3E1-722C-4C670D668A12}"/>
              </a:ext>
            </a:extLst>
          </p:cNvPr>
          <p:cNvPicPr>
            <a:picLocks noChangeAspect="1"/>
          </p:cNvPicPr>
          <p:nvPr/>
        </p:nvPicPr>
        <p:blipFill>
          <a:blip r:embed="rId4"/>
          <a:stretch>
            <a:fillRect/>
          </a:stretch>
        </p:blipFill>
        <p:spPr>
          <a:xfrm>
            <a:off x="143768" y="849006"/>
            <a:ext cx="2462674" cy="2922373"/>
          </a:xfrm>
          <a:prstGeom prst="rect">
            <a:avLst/>
          </a:prstGeom>
        </p:spPr>
      </p:pic>
      <p:pic>
        <p:nvPicPr>
          <p:cNvPr id="11" name="Picture 10" descr="A graph of a normal mirror&#10;&#10;Description automatically generated with medium confidence">
            <a:extLst>
              <a:ext uri="{FF2B5EF4-FFF2-40B4-BE49-F238E27FC236}">
                <a16:creationId xmlns:a16="http://schemas.microsoft.com/office/drawing/2014/main" id="{3B688602-5735-C6F8-0423-18A1ED24F399}"/>
              </a:ext>
            </a:extLst>
          </p:cNvPr>
          <p:cNvPicPr>
            <a:picLocks noChangeAspect="1"/>
          </p:cNvPicPr>
          <p:nvPr/>
        </p:nvPicPr>
        <p:blipFill>
          <a:blip r:embed="rId5"/>
          <a:stretch>
            <a:fillRect/>
          </a:stretch>
        </p:blipFill>
        <p:spPr>
          <a:xfrm>
            <a:off x="4275095" y="1035075"/>
            <a:ext cx="5788440" cy="1487307"/>
          </a:xfrm>
          <a:prstGeom prst="rect">
            <a:avLst/>
          </a:prstGeom>
        </p:spPr>
      </p:pic>
      <p:pic>
        <p:nvPicPr>
          <p:cNvPr id="13" name="Picture 12" descr="A graph of a positive and negative reaction&#10;&#10;Description automatically generated with medium confidence">
            <a:extLst>
              <a:ext uri="{FF2B5EF4-FFF2-40B4-BE49-F238E27FC236}">
                <a16:creationId xmlns:a16="http://schemas.microsoft.com/office/drawing/2014/main" id="{EC7093BF-D748-0E86-2BD0-1AAFEDACE2A8}"/>
              </a:ext>
            </a:extLst>
          </p:cNvPr>
          <p:cNvPicPr>
            <a:picLocks noChangeAspect="1"/>
          </p:cNvPicPr>
          <p:nvPr/>
        </p:nvPicPr>
        <p:blipFill>
          <a:blip r:embed="rId6"/>
          <a:stretch>
            <a:fillRect/>
          </a:stretch>
        </p:blipFill>
        <p:spPr>
          <a:xfrm>
            <a:off x="5040311" y="2729746"/>
            <a:ext cx="4521200" cy="2387600"/>
          </a:xfrm>
          <a:prstGeom prst="rect">
            <a:avLst/>
          </a:prstGeom>
        </p:spPr>
      </p:pic>
      <p:pic>
        <p:nvPicPr>
          <p:cNvPr id="9" name="Picture 8" descr="A table with numbers and letters&#10;&#10;Description automatically generated">
            <a:extLst>
              <a:ext uri="{FF2B5EF4-FFF2-40B4-BE49-F238E27FC236}">
                <a16:creationId xmlns:a16="http://schemas.microsoft.com/office/drawing/2014/main" id="{46C8C33A-2D24-5262-743B-C250A6545F56}"/>
              </a:ext>
            </a:extLst>
          </p:cNvPr>
          <p:cNvPicPr>
            <a:picLocks noChangeAspect="1"/>
          </p:cNvPicPr>
          <p:nvPr/>
        </p:nvPicPr>
        <p:blipFill>
          <a:blip r:embed="rId7"/>
          <a:stretch>
            <a:fillRect/>
          </a:stretch>
        </p:blipFill>
        <p:spPr>
          <a:xfrm>
            <a:off x="143768" y="808096"/>
            <a:ext cx="4264272" cy="3107299"/>
          </a:xfrm>
          <a:prstGeom prst="rect">
            <a:avLst/>
          </a:prstGeom>
        </p:spPr>
      </p:pic>
      <p:sp>
        <p:nvSpPr>
          <p:cNvPr id="18" name="TextBox 17">
            <a:extLst>
              <a:ext uri="{FF2B5EF4-FFF2-40B4-BE49-F238E27FC236}">
                <a16:creationId xmlns:a16="http://schemas.microsoft.com/office/drawing/2014/main" id="{706E3A3B-E064-01E1-0C57-7C7757B056CC}"/>
              </a:ext>
            </a:extLst>
          </p:cNvPr>
          <p:cNvSpPr txBox="1"/>
          <p:nvPr/>
        </p:nvSpPr>
        <p:spPr>
          <a:xfrm>
            <a:off x="3972942" y="5010690"/>
            <a:ext cx="6395962" cy="338554"/>
          </a:xfrm>
          <a:prstGeom prst="rect">
            <a:avLst/>
          </a:prstGeom>
          <a:noFill/>
        </p:spPr>
        <p:txBody>
          <a:bodyPr wrap="square">
            <a:spAutoFit/>
          </a:bodyPr>
          <a:lstStyle/>
          <a:p>
            <a:pPr algn="ctr"/>
            <a:r>
              <a:rPr lang="en-GB" sz="800" dirty="0" err="1">
                <a:solidFill>
                  <a:schemeClr val="tx1"/>
                </a:solidFill>
              </a:rPr>
              <a:t>Schüler</a:t>
            </a:r>
            <a:r>
              <a:rPr lang="en-GB" sz="800" dirty="0">
                <a:solidFill>
                  <a:schemeClr val="tx1"/>
                </a:solidFill>
              </a:rPr>
              <a:t>, Emil, et al. "Experimental platform for ultra-high dose rate FLASH irradiation of small animals using a clinical linear accelerator." International Journal of Radiation Oncology* Biology* Physics 97.1 (2017)</a:t>
            </a:r>
            <a:endParaRPr lang="en-IT" sz="800" dirty="0"/>
          </a:p>
        </p:txBody>
      </p:sp>
    </p:spTree>
    <p:extLst>
      <p:ext uri="{BB962C8B-B14F-4D97-AF65-F5344CB8AC3E}">
        <p14:creationId xmlns:p14="http://schemas.microsoft.com/office/powerpoint/2010/main" val="167136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857084" y="5374959"/>
            <a:ext cx="2366453"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Modified IORT LINAC</a:t>
            </a:r>
            <a:endParaRPr lang="en-IT" altLang="en-IT" sz="1600" dirty="0"/>
          </a:p>
        </p:txBody>
      </p:sp>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7/10</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18" name="TextBox 17">
            <a:extLst>
              <a:ext uri="{FF2B5EF4-FFF2-40B4-BE49-F238E27FC236}">
                <a16:creationId xmlns:a16="http://schemas.microsoft.com/office/drawing/2014/main" id="{706E3A3B-E064-01E1-0C57-7C7757B056CC}"/>
              </a:ext>
            </a:extLst>
          </p:cNvPr>
          <p:cNvSpPr txBox="1"/>
          <p:nvPr/>
        </p:nvSpPr>
        <p:spPr>
          <a:xfrm>
            <a:off x="3972942" y="5010690"/>
            <a:ext cx="6395962" cy="338554"/>
          </a:xfrm>
          <a:prstGeom prst="rect">
            <a:avLst/>
          </a:prstGeom>
          <a:noFill/>
        </p:spPr>
        <p:txBody>
          <a:bodyPr wrap="square">
            <a:spAutoFit/>
          </a:bodyPr>
          <a:lstStyle/>
          <a:p>
            <a:pPr algn="ctr"/>
            <a:r>
              <a:rPr lang="en-GB" sz="800" dirty="0" err="1">
                <a:solidFill>
                  <a:schemeClr val="tx1"/>
                </a:solidFill>
              </a:rPr>
              <a:t>Felici</a:t>
            </a:r>
            <a:r>
              <a:rPr lang="en-GB" sz="800" dirty="0">
                <a:solidFill>
                  <a:schemeClr val="tx1"/>
                </a:solidFill>
              </a:rPr>
              <a:t>, Giuseppe, et al. "Transforming an IORT </a:t>
            </a:r>
            <a:r>
              <a:rPr lang="en-GB" sz="800" dirty="0" err="1">
                <a:solidFill>
                  <a:schemeClr val="tx1"/>
                </a:solidFill>
              </a:rPr>
              <a:t>linac</a:t>
            </a:r>
            <a:r>
              <a:rPr lang="en-GB" sz="800" dirty="0">
                <a:solidFill>
                  <a:schemeClr val="tx1"/>
                </a:solidFill>
              </a:rPr>
              <a:t> into a FLASH research machine: procedure and </a:t>
            </a:r>
            <a:r>
              <a:rPr lang="en-GB" sz="800" dirty="0" err="1">
                <a:solidFill>
                  <a:schemeClr val="tx1"/>
                </a:solidFill>
              </a:rPr>
              <a:t>dosimetric</a:t>
            </a:r>
            <a:r>
              <a:rPr lang="en-GB" sz="800" dirty="0">
                <a:solidFill>
                  <a:schemeClr val="tx1"/>
                </a:solidFill>
              </a:rPr>
              <a:t> characterization." Frontiers in Physics 8 (2020): 374.</a:t>
            </a:r>
            <a:endParaRPr lang="en-IT" sz="800" dirty="0"/>
          </a:p>
        </p:txBody>
      </p:sp>
      <p:pic>
        <p:nvPicPr>
          <p:cNvPr id="2" name="Picture 2">
            <a:extLst>
              <a:ext uri="{FF2B5EF4-FFF2-40B4-BE49-F238E27FC236}">
                <a16:creationId xmlns:a16="http://schemas.microsoft.com/office/drawing/2014/main" id="{DDD5DA3D-684D-D27E-B34A-4F39886E3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68" y="891059"/>
            <a:ext cx="4031877" cy="24430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C1D84F3-1AAD-F659-FB17-26A1786A5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38" y="3359585"/>
            <a:ext cx="3321536" cy="19711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aph of a number of colored lines&#10;&#10;Description automatically generated">
            <a:extLst>
              <a:ext uri="{FF2B5EF4-FFF2-40B4-BE49-F238E27FC236}">
                <a16:creationId xmlns:a16="http://schemas.microsoft.com/office/drawing/2014/main" id="{70C30773-610F-7FC9-4E4F-E9365858E2C7}"/>
              </a:ext>
            </a:extLst>
          </p:cNvPr>
          <p:cNvPicPr>
            <a:picLocks noChangeAspect="1"/>
          </p:cNvPicPr>
          <p:nvPr/>
        </p:nvPicPr>
        <p:blipFill>
          <a:blip r:embed="rId5"/>
          <a:stretch>
            <a:fillRect/>
          </a:stretch>
        </p:blipFill>
        <p:spPr>
          <a:xfrm>
            <a:off x="4441338" y="853555"/>
            <a:ext cx="3564397" cy="2376264"/>
          </a:xfrm>
          <a:prstGeom prst="rect">
            <a:avLst/>
          </a:prstGeom>
        </p:spPr>
      </p:pic>
      <p:pic>
        <p:nvPicPr>
          <p:cNvPr id="5128" name="Picture 8">
            <a:extLst>
              <a:ext uri="{FF2B5EF4-FFF2-40B4-BE49-F238E27FC236}">
                <a16:creationId xmlns:a16="http://schemas.microsoft.com/office/drawing/2014/main" id="{8165D241-2C86-7C5C-DCEE-AA9848712D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6419" y="3333564"/>
            <a:ext cx="4395268" cy="1509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9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833993" y="5374959"/>
            <a:ext cx="3060340"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FLASH effect: what we know - I</a:t>
            </a:r>
            <a:endParaRPr lang="en-IT" altLang="en-IT" sz="1600" dirty="0"/>
          </a:p>
        </p:txBody>
      </p:sp>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1/18</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3" name="TextBox 2">
            <a:extLst>
              <a:ext uri="{FF2B5EF4-FFF2-40B4-BE49-F238E27FC236}">
                <a16:creationId xmlns:a16="http://schemas.microsoft.com/office/drawing/2014/main" id="{515E653F-27BC-17CA-8306-A3A8DC15A3C8}"/>
              </a:ext>
            </a:extLst>
          </p:cNvPr>
          <p:cNvSpPr txBox="1"/>
          <p:nvPr/>
        </p:nvSpPr>
        <p:spPr>
          <a:xfrm>
            <a:off x="215776" y="963068"/>
            <a:ext cx="9577064" cy="923330"/>
          </a:xfrm>
          <a:prstGeom prst="rect">
            <a:avLst/>
          </a:prstGeom>
          <a:noFill/>
        </p:spPr>
        <p:txBody>
          <a:bodyPr wrap="square">
            <a:spAutoFit/>
          </a:bodyPr>
          <a:lstStyle/>
          <a:p>
            <a:pPr algn="ctr"/>
            <a:r>
              <a:rPr lang="en-GB" i="1" dirty="0">
                <a:solidFill>
                  <a:schemeClr val="tx1"/>
                </a:solidFill>
                <a:effectLst/>
                <a:latin typeface="+mn-lt"/>
              </a:rPr>
              <a:t>“The </a:t>
            </a:r>
            <a:r>
              <a:rPr lang="en-GB" b="1" i="1" dirty="0">
                <a:solidFill>
                  <a:schemeClr val="tx1"/>
                </a:solidFill>
                <a:effectLst/>
                <a:latin typeface="+mn-lt"/>
              </a:rPr>
              <a:t>FLASH effect </a:t>
            </a:r>
            <a:r>
              <a:rPr lang="en-GB" i="1" dirty="0">
                <a:solidFill>
                  <a:schemeClr val="tx1"/>
                </a:solidFill>
                <a:effectLst/>
                <a:latin typeface="+mn-lt"/>
              </a:rPr>
              <a:t>is an in vivo effect where normal tissue toxicities can be ameliorated while</a:t>
            </a:r>
            <a:r>
              <a:rPr lang="en-GB" dirty="0">
                <a:solidFill>
                  <a:schemeClr val="tx1"/>
                </a:solidFill>
                <a:latin typeface="+mn-lt"/>
              </a:rPr>
              <a:t> </a:t>
            </a:r>
            <a:r>
              <a:rPr lang="en-GB" i="1" dirty="0">
                <a:solidFill>
                  <a:schemeClr val="tx1"/>
                </a:solidFill>
                <a:effectLst/>
                <a:latin typeface="+mn-lt"/>
              </a:rPr>
              <a:t>maintaining equal efficacy in </a:t>
            </a:r>
            <a:r>
              <a:rPr lang="en-GB" i="1" dirty="0" err="1">
                <a:solidFill>
                  <a:schemeClr val="tx1"/>
                </a:solidFill>
                <a:effectLst/>
                <a:latin typeface="+mn-lt"/>
              </a:rPr>
              <a:t>tumor</a:t>
            </a:r>
            <a:r>
              <a:rPr lang="en-GB" i="1" dirty="0">
                <a:solidFill>
                  <a:schemeClr val="tx1"/>
                </a:solidFill>
                <a:effectLst/>
                <a:latin typeface="+mn-lt"/>
              </a:rPr>
              <a:t> growth control, achieved by delivering radiation at </a:t>
            </a:r>
            <a:r>
              <a:rPr lang="en-GB" b="1" i="1" dirty="0">
                <a:solidFill>
                  <a:schemeClr val="tx1"/>
                </a:solidFill>
                <a:effectLst/>
                <a:latin typeface="+mn-lt"/>
              </a:rPr>
              <a:t>ultrahigh</a:t>
            </a:r>
            <a:r>
              <a:rPr lang="en-GB" b="1" dirty="0">
                <a:solidFill>
                  <a:schemeClr val="tx1"/>
                </a:solidFill>
                <a:latin typeface="+mn-lt"/>
              </a:rPr>
              <a:t> </a:t>
            </a:r>
            <a:r>
              <a:rPr lang="en-GB" b="1" i="1" dirty="0">
                <a:solidFill>
                  <a:schemeClr val="tx1"/>
                </a:solidFill>
                <a:effectLst/>
                <a:latin typeface="+mn-lt"/>
              </a:rPr>
              <a:t>dose rates above a prescribed threshold </a:t>
            </a:r>
            <a:r>
              <a:rPr lang="en-GB" i="1" dirty="0">
                <a:solidFill>
                  <a:schemeClr val="tx1"/>
                </a:solidFill>
                <a:effectLst/>
                <a:latin typeface="+mn-lt"/>
              </a:rPr>
              <a:t>(</a:t>
            </a:r>
            <a:r>
              <a:rPr lang="en-GB" b="1" i="1" u="sng" dirty="0">
                <a:solidFill>
                  <a:schemeClr val="tx1"/>
                </a:solidFill>
                <a:effectLst/>
                <a:latin typeface="+mn-lt"/>
              </a:rPr>
              <a:t>mean dose rates </a:t>
            </a:r>
            <a:r>
              <a:rPr lang="en-GB" i="1" dirty="0">
                <a:solidFill>
                  <a:schemeClr val="tx1"/>
                </a:solidFill>
                <a:effectLst/>
                <a:latin typeface="+mn-lt"/>
              </a:rPr>
              <a:t>≥100 </a:t>
            </a:r>
            <a:r>
              <a:rPr lang="en-GB" i="1" dirty="0" err="1">
                <a:solidFill>
                  <a:schemeClr val="tx1"/>
                </a:solidFill>
                <a:effectLst/>
                <a:latin typeface="+mn-lt"/>
              </a:rPr>
              <a:t>Gy</a:t>
            </a:r>
            <a:r>
              <a:rPr lang="en-GB" i="1" dirty="0">
                <a:solidFill>
                  <a:schemeClr val="tx1"/>
                </a:solidFill>
                <a:effectLst/>
                <a:latin typeface="+mn-lt"/>
              </a:rPr>
              <a:t>/s).”</a:t>
            </a:r>
            <a:endParaRPr lang="en-GB" dirty="0">
              <a:solidFill>
                <a:schemeClr val="tx1"/>
              </a:solidFill>
              <a:effectLst/>
              <a:latin typeface="+mn-lt"/>
            </a:endParaRPr>
          </a:p>
        </p:txBody>
      </p:sp>
      <p:pic>
        <p:nvPicPr>
          <p:cNvPr id="5" name="Picture 4" descr="A diagram of a rat&#10;&#10;Description automatically generated">
            <a:extLst>
              <a:ext uri="{FF2B5EF4-FFF2-40B4-BE49-F238E27FC236}">
                <a16:creationId xmlns:a16="http://schemas.microsoft.com/office/drawing/2014/main" id="{93EFA9EF-CEA2-3062-FCFC-04B210F9243B}"/>
              </a:ext>
            </a:extLst>
          </p:cNvPr>
          <p:cNvPicPr>
            <a:picLocks noChangeAspect="1"/>
          </p:cNvPicPr>
          <p:nvPr/>
        </p:nvPicPr>
        <p:blipFill>
          <a:blip r:embed="rId3"/>
          <a:stretch>
            <a:fillRect/>
          </a:stretch>
        </p:blipFill>
        <p:spPr>
          <a:xfrm>
            <a:off x="1118108" y="2027213"/>
            <a:ext cx="7772400" cy="3157194"/>
          </a:xfrm>
          <a:prstGeom prst="rect">
            <a:avLst/>
          </a:prstGeom>
        </p:spPr>
      </p:pic>
    </p:spTree>
    <p:extLst>
      <p:ext uri="{BB962C8B-B14F-4D97-AF65-F5344CB8AC3E}">
        <p14:creationId xmlns:p14="http://schemas.microsoft.com/office/powerpoint/2010/main" val="153981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568322" y="5367380"/>
            <a:ext cx="3086533"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FLASH effect: what we know - II</a:t>
            </a:r>
            <a:endParaRPr lang="en-IT" altLang="en-IT" sz="1600" dirty="0"/>
          </a:p>
        </p:txBody>
      </p:sp>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2/18</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pic>
        <p:nvPicPr>
          <p:cNvPr id="4" name="Picture 3" descr="A table of information&#10;&#10;Description automatically generated">
            <a:extLst>
              <a:ext uri="{FF2B5EF4-FFF2-40B4-BE49-F238E27FC236}">
                <a16:creationId xmlns:a16="http://schemas.microsoft.com/office/drawing/2014/main" id="{B320072A-6580-D828-CA49-97F8E3FE9942}"/>
              </a:ext>
            </a:extLst>
          </p:cNvPr>
          <p:cNvPicPr>
            <a:picLocks noChangeAspect="1"/>
          </p:cNvPicPr>
          <p:nvPr/>
        </p:nvPicPr>
        <p:blipFill>
          <a:blip r:embed="rId3"/>
          <a:stretch>
            <a:fillRect/>
          </a:stretch>
        </p:blipFill>
        <p:spPr>
          <a:xfrm>
            <a:off x="1782019" y="816469"/>
            <a:ext cx="6464200" cy="4531528"/>
          </a:xfrm>
          <a:prstGeom prst="rect">
            <a:avLst/>
          </a:prstGeom>
        </p:spPr>
      </p:pic>
      <p:sp>
        <p:nvSpPr>
          <p:cNvPr id="6" name="Rectangle 5">
            <a:extLst>
              <a:ext uri="{FF2B5EF4-FFF2-40B4-BE49-F238E27FC236}">
                <a16:creationId xmlns:a16="http://schemas.microsoft.com/office/drawing/2014/main" id="{72111BC9-DC69-50AB-0B63-C6924D7330FB}"/>
              </a:ext>
            </a:extLst>
          </p:cNvPr>
          <p:cNvSpPr/>
          <p:nvPr/>
        </p:nvSpPr>
        <p:spPr bwMode="auto">
          <a:xfrm>
            <a:off x="4752280" y="1107083"/>
            <a:ext cx="648072"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7" name="Rectangle 6">
            <a:extLst>
              <a:ext uri="{FF2B5EF4-FFF2-40B4-BE49-F238E27FC236}">
                <a16:creationId xmlns:a16="http://schemas.microsoft.com/office/drawing/2014/main" id="{20C3D67D-5A8F-2D28-8599-F95861818A5F}"/>
              </a:ext>
            </a:extLst>
          </p:cNvPr>
          <p:cNvSpPr/>
          <p:nvPr/>
        </p:nvSpPr>
        <p:spPr bwMode="auto">
          <a:xfrm>
            <a:off x="4752280" y="1323107"/>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8" name="Rectangle 7">
            <a:extLst>
              <a:ext uri="{FF2B5EF4-FFF2-40B4-BE49-F238E27FC236}">
                <a16:creationId xmlns:a16="http://schemas.microsoft.com/office/drawing/2014/main" id="{76A7BF32-E059-B04F-56B2-271A9A0E65BC}"/>
              </a:ext>
            </a:extLst>
          </p:cNvPr>
          <p:cNvSpPr/>
          <p:nvPr/>
        </p:nvSpPr>
        <p:spPr bwMode="auto">
          <a:xfrm>
            <a:off x="4716276" y="1551070"/>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9" name="Rectangle 8">
            <a:extLst>
              <a:ext uri="{FF2B5EF4-FFF2-40B4-BE49-F238E27FC236}">
                <a16:creationId xmlns:a16="http://schemas.microsoft.com/office/drawing/2014/main" id="{E148EC51-6AFB-4B16-89C6-8B2DD4126673}"/>
              </a:ext>
            </a:extLst>
          </p:cNvPr>
          <p:cNvSpPr/>
          <p:nvPr/>
        </p:nvSpPr>
        <p:spPr bwMode="auto">
          <a:xfrm>
            <a:off x="4746832" y="1757737"/>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0" name="Rectangle 9">
            <a:extLst>
              <a:ext uri="{FF2B5EF4-FFF2-40B4-BE49-F238E27FC236}">
                <a16:creationId xmlns:a16="http://schemas.microsoft.com/office/drawing/2014/main" id="{11934C71-56BE-583B-9C40-142B0823641F}"/>
              </a:ext>
            </a:extLst>
          </p:cNvPr>
          <p:cNvSpPr/>
          <p:nvPr/>
        </p:nvSpPr>
        <p:spPr bwMode="auto">
          <a:xfrm>
            <a:off x="4718894" y="2331219"/>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1" name="Rectangle 10">
            <a:extLst>
              <a:ext uri="{FF2B5EF4-FFF2-40B4-BE49-F238E27FC236}">
                <a16:creationId xmlns:a16="http://schemas.microsoft.com/office/drawing/2014/main" id="{B89D2AEF-5D19-AEC2-1928-9CAEC9F09A43}"/>
              </a:ext>
            </a:extLst>
          </p:cNvPr>
          <p:cNvSpPr/>
          <p:nvPr/>
        </p:nvSpPr>
        <p:spPr bwMode="auto">
          <a:xfrm>
            <a:off x="4720725" y="2543464"/>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2" name="Rectangle 11">
            <a:extLst>
              <a:ext uri="{FF2B5EF4-FFF2-40B4-BE49-F238E27FC236}">
                <a16:creationId xmlns:a16="http://schemas.microsoft.com/office/drawing/2014/main" id="{59CD724D-1D8F-05B8-D1C2-1BCC9C644BD6}"/>
              </a:ext>
            </a:extLst>
          </p:cNvPr>
          <p:cNvSpPr/>
          <p:nvPr/>
        </p:nvSpPr>
        <p:spPr bwMode="auto">
          <a:xfrm>
            <a:off x="4716276" y="3408792"/>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4" name="Rectangle 13">
            <a:extLst>
              <a:ext uri="{FF2B5EF4-FFF2-40B4-BE49-F238E27FC236}">
                <a16:creationId xmlns:a16="http://schemas.microsoft.com/office/drawing/2014/main" id="{D63EF29B-822E-AFAC-D97F-16C0F9EA3EF0}"/>
              </a:ext>
            </a:extLst>
          </p:cNvPr>
          <p:cNvSpPr/>
          <p:nvPr/>
        </p:nvSpPr>
        <p:spPr bwMode="auto">
          <a:xfrm>
            <a:off x="4701575" y="3615459"/>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5" name="Rectangle 14">
            <a:extLst>
              <a:ext uri="{FF2B5EF4-FFF2-40B4-BE49-F238E27FC236}">
                <a16:creationId xmlns:a16="http://schemas.microsoft.com/office/drawing/2014/main" id="{862F6262-9306-E05C-94B6-5AF0805E6C12}"/>
              </a:ext>
            </a:extLst>
          </p:cNvPr>
          <p:cNvSpPr/>
          <p:nvPr/>
        </p:nvSpPr>
        <p:spPr bwMode="auto">
          <a:xfrm>
            <a:off x="4746832" y="3750118"/>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6" name="Rectangle 15">
            <a:extLst>
              <a:ext uri="{FF2B5EF4-FFF2-40B4-BE49-F238E27FC236}">
                <a16:creationId xmlns:a16="http://schemas.microsoft.com/office/drawing/2014/main" id="{10D74609-BAEE-694B-7F74-D723A9B8CFFF}"/>
              </a:ext>
            </a:extLst>
          </p:cNvPr>
          <p:cNvSpPr/>
          <p:nvPr/>
        </p:nvSpPr>
        <p:spPr bwMode="auto">
          <a:xfrm>
            <a:off x="4751549" y="3947428"/>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7" name="Rectangle 16">
            <a:extLst>
              <a:ext uri="{FF2B5EF4-FFF2-40B4-BE49-F238E27FC236}">
                <a16:creationId xmlns:a16="http://schemas.microsoft.com/office/drawing/2014/main" id="{D7BA82D3-16CA-3A01-0F5B-7C4DA5D3E3EF}"/>
              </a:ext>
            </a:extLst>
          </p:cNvPr>
          <p:cNvSpPr/>
          <p:nvPr/>
        </p:nvSpPr>
        <p:spPr bwMode="auto">
          <a:xfrm>
            <a:off x="4744324" y="4116933"/>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8" name="Rectangle 17">
            <a:extLst>
              <a:ext uri="{FF2B5EF4-FFF2-40B4-BE49-F238E27FC236}">
                <a16:creationId xmlns:a16="http://schemas.microsoft.com/office/drawing/2014/main" id="{4B874DF8-46FD-3742-1DA1-626AACF888A0}"/>
              </a:ext>
            </a:extLst>
          </p:cNvPr>
          <p:cNvSpPr/>
          <p:nvPr/>
        </p:nvSpPr>
        <p:spPr bwMode="auto">
          <a:xfrm>
            <a:off x="4716402" y="4714528"/>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9" name="Rectangle 18">
            <a:extLst>
              <a:ext uri="{FF2B5EF4-FFF2-40B4-BE49-F238E27FC236}">
                <a16:creationId xmlns:a16="http://schemas.microsoft.com/office/drawing/2014/main" id="{E6403936-6F21-AA3F-6DA8-F0E7B08888A8}"/>
              </a:ext>
            </a:extLst>
          </p:cNvPr>
          <p:cNvSpPr/>
          <p:nvPr/>
        </p:nvSpPr>
        <p:spPr bwMode="auto">
          <a:xfrm>
            <a:off x="4723343" y="4853650"/>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20" name="Rectangle 19">
            <a:extLst>
              <a:ext uri="{FF2B5EF4-FFF2-40B4-BE49-F238E27FC236}">
                <a16:creationId xmlns:a16="http://schemas.microsoft.com/office/drawing/2014/main" id="{C31EF270-60CF-B9E4-5CBD-B37B638EE81D}"/>
              </a:ext>
            </a:extLst>
          </p:cNvPr>
          <p:cNvSpPr/>
          <p:nvPr/>
        </p:nvSpPr>
        <p:spPr bwMode="auto">
          <a:xfrm>
            <a:off x="4723343" y="5064780"/>
            <a:ext cx="720080" cy="144016"/>
          </a:xfrm>
          <a:prstGeom prst="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71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dissolve">
                                      <p:cBhvr>
                                        <p:cTn id="40" dur="500"/>
                                        <p:tgtEl>
                                          <p:spTgt spid="1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420132" y="5367779"/>
            <a:ext cx="3240360"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FLASH effect: what we know - III</a:t>
            </a:r>
            <a:endParaRPr lang="en-IT" altLang="en-IT" sz="1600" dirty="0"/>
          </a:p>
        </p:txBody>
      </p:sp>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3/18</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pic>
        <p:nvPicPr>
          <p:cNvPr id="2" name="Picture 4">
            <a:extLst>
              <a:ext uri="{FF2B5EF4-FFF2-40B4-BE49-F238E27FC236}">
                <a16:creationId xmlns:a16="http://schemas.microsoft.com/office/drawing/2014/main" id="{4EB03BE5-863C-2C63-1FA2-7D63CF105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68" y="1323107"/>
            <a:ext cx="5832648" cy="359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FF2C6F3-4D1A-1255-D9A2-0C76D766F660}"/>
              </a:ext>
            </a:extLst>
          </p:cNvPr>
          <p:cNvSpPr txBox="1"/>
          <p:nvPr/>
        </p:nvSpPr>
        <p:spPr>
          <a:xfrm>
            <a:off x="6336704" y="1179091"/>
            <a:ext cx="3672160" cy="923330"/>
          </a:xfrm>
          <a:prstGeom prst="rect">
            <a:avLst/>
          </a:prstGeom>
          <a:noFill/>
        </p:spPr>
        <p:txBody>
          <a:bodyPr wrap="square">
            <a:spAutoFit/>
          </a:bodyPr>
          <a:lstStyle/>
          <a:p>
            <a:pPr algn="ctr"/>
            <a:r>
              <a:rPr lang="en-GB" dirty="0">
                <a:solidFill>
                  <a:schemeClr val="tx1"/>
                </a:solidFill>
                <a:latin typeface="+mn-lt"/>
              </a:rPr>
              <a:t>Experimental evidences on beam parameters needed to trigger the FLASH effect:</a:t>
            </a:r>
            <a:endParaRPr lang="en-GB" dirty="0">
              <a:solidFill>
                <a:schemeClr val="tx1"/>
              </a:solidFill>
              <a:effectLst/>
              <a:latin typeface="+mn-lt"/>
            </a:endParaRPr>
          </a:p>
        </p:txBody>
      </p:sp>
      <p:graphicFrame>
        <p:nvGraphicFramePr>
          <p:cNvPr id="5" name="Table 12">
            <a:extLst>
              <a:ext uri="{FF2B5EF4-FFF2-40B4-BE49-F238E27FC236}">
                <a16:creationId xmlns:a16="http://schemas.microsoft.com/office/drawing/2014/main" id="{B5CFDEB2-4A69-FD01-462F-287F477C3631}"/>
              </a:ext>
            </a:extLst>
          </p:cNvPr>
          <p:cNvGraphicFramePr>
            <a:graphicFrameLocks noGrp="1"/>
          </p:cNvGraphicFramePr>
          <p:nvPr>
            <p:extLst>
              <p:ext uri="{D42A27DB-BD31-4B8C-83A1-F6EECF244321}">
                <p14:modId xmlns:p14="http://schemas.microsoft.com/office/powerpoint/2010/main" val="2959132365"/>
              </p:ext>
            </p:extLst>
          </p:nvPr>
        </p:nvGraphicFramePr>
        <p:xfrm>
          <a:off x="6348833" y="2115195"/>
          <a:ext cx="3672160" cy="2925302"/>
        </p:xfrm>
        <a:graphic>
          <a:graphicData uri="http://schemas.openxmlformats.org/drawingml/2006/table">
            <a:tbl>
              <a:tblPr bandRow="1">
                <a:tableStyleId>{5C22544A-7EE6-4342-B048-85BDC9FD1C3A}</a:tableStyleId>
              </a:tblPr>
              <a:tblGrid>
                <a:gridCol w="1836080">
                  <a:extLst>
                    <a:ext uri="{9D8B030D-6E8A-4147-A177-3AD203B41FA5}">
                      <a16:colId xmlns:a16="http://schemas.microsoft.com/office/drawing/2014/main" val="3422611882"/>
                    </a:ext>
                  </a:extLst>
                </a:gridCol>
                <a:gridCol w="1836080">
                  <a:extLst>
                    <a:ext uri="{9D8B030D-6E8A-4147-A177-3AD203B41FA5}">
                      <a16:colId xmlns:a16="http://schemas.microsoft.com/office/drawing/2014/main" val="2505867894"/>
                    </a:ext>
                  </a:extLst>
                </a:gridCol>
              </a:tblGrid>
              <a:tr h="432006">
                <a:tc>
                  <a:txBody>
                    <a:bodyPr/>
                    <a:lstStyle/>
                    <a:p>
                      <a:pPr algn="ctr"/>
                      <a:r>
                        <a:rPr lang="en-IT" sz="1600" dirty="0"/>
                        <a:t>Dose D [Gy]</a:t>
                      </a:r>
                    </a:p>
                  </a:txBody>
                  <a:tcPr marL="74684" marR="74684" marT="37342" marB="37342" anchor="ctr"/>
                </a:tc>
                <a:tc>
                  <a:txBody>
                    <a:bodyPr/>
                    <a:lstStyle/>
                    <a:p>
                      <a:pPr algn="ctr"/>
                      <a:r>
                        <a:rPr lang="en-IT" sz="1600" dirty="0"/>
                        <a:t>&gt;5-10</a:t>
                      </a:r>
                    </a:p>
                  </a:txBody>
                  <a:tcPr marL="74684" marR="74684" marT="37342" marB="37342" anchor="ctr"/>
                </a:tc>
                <a:extLst>
                  <a:ext uri="{0D108BD9-81ED-4DB2-BD59-A6C34878D82A}">
                    <a16:rowId xmlns:a16="http://schemas.microsoft.com/office/drawing/2014/main" val="3444904315"/>
                  </a:ext>
                </a:extLst>
              </a:tr>
              <a:tr h="468246">
                <a:tc>
                  <a:txBody>
                    <a:bodyPr/>
                    <a:lstStyle/>
                    <a:p>
                      <a:pPr algn="ctr"/>
                      <a:r>
                        <a:rPr lang="en-IT" sz="1600" dirty="0"/>
                        <a:t>Dose Rate DR [Gy/s]</a:t>
                      </a:r>
                    </a:p>
                  </a:txBody>
                  <a:tcPr marL="74684" marR="74684" marT="37342" marB="37342" anchor="ctr"/>
                </a:tc>
                <a:tc>
                  <a:txBody>
                    <a:bodyPr/>
                    <a:lstStyle/>
                    <a:p>
                      <a:pPr algn="ctr"/>
                      <a:r>
                        <a:rPr lang="en-IT" sz="1600" dirty="0"/>
                        <a:t>&gt;100</a:t>
                      </a:r>
                    </a:p>
                  </a:txBody>
                  <a:tcPr marL="74684" marR="74684" marT="37342" marB="37342" anchor="ctr"/>
                </a:tc>
                <a:extLst>
                  <a:ext uri="{0D108BD9-81ED-4DB2-BD59-A6C34878D82A}">
                    <a16:rowId xmlns:a16="http://schemas.microsoft.com/office/drawing/2014/main" val="3815485706"/>
                  </a:ext>
                </a:extLst>
              </a:tr>
              <a:tr h="545549">
                <a:tc>
                  <a:txBody>
                    <a:bodyPr/>
                    <a:lstStyle/>
                    <a:p>
                      <a:pPr algn="ctr"/>
                      <a:r>
                        <a:rPr lang="en-IT" sz="1600" dirty="0"/>
                        <a:t>Dose per pulse Dp [Gy]</a:t>
                      </a:r>
                    </a:p>
                  </a:txBody>
                  <a:tcPr marL="74684" marR="74684" marT="37342" marB="37342" anchor="ctr"/>
                </a:tc>
                <a:tc>
                  <a:txBody>
                    <a:bodyPr/>
                    <a:lstStyle/>
                    <a:p>
                      <a:pPr algn="ctr"/>
                      <a:r>
                        <a:rPr lang="en-IT" sz="1600" dirty="0"/>
                        <a:t>&gt;1</a:t>
                      </a:r>
                    </a:p>
                  </a:txBody>
                  <a:tcPr marL="74684" marR="74684" marT="37342" marB="37342" anchor="ctr"/>
                </a:tc>
                <a:extLst>
                  <a:ext uri="{0D108BD9-81ED-4DB2-BD59-A6C34878D82A}">
                    <a16:rowId xmlns:a16="http://schemas.microsoft.com/office/drawing/2014/main" val="2708672791"/>
                  </a:ext>
                </a:extLst>
              </a:tr>
              <a:tr h="671277">
                <a:tc>
                  <a:txBody>
                    <a:bodyPr/>
                    <a:lstStyle/>
                    <a:p>
                      <a:pPr algn="ctr"/>
                      <a:r>
                        <a:rPr lang="en-IT" sz="1600" dirty="0"/>
                        <a:t>Instantaneous D</a:t>
                      </a:r>
                      <a:r>
                        <a:rPr lang="en-GB" sz="1600" dirty="0"/>
                        <a:t>o</a:t>
                      </a:r>
                      <a:r>
                        <a:rPr lang="en-IT" sz="1600" dirty="0"/>
                        <a:t>se Rate IDR [Gy/s]</a:t>
                      </a:r>
                    </a:p>
                  </a:txBody>
                  <a:tcPr marL="74684" marR="74684" marT="37342" marB="37342" anchor="ctr"/>
                </a:tc>
                <a:tc>
                  <a:txBody>
                    <a:bodyPr/>
                    <a:lstStyle/>
                    <a:p>
                      <a:pPr algn="ctr"/>
                      <a:r>
                        <a:rPr lang="en-IT" sz="1600" dirty="0"/>
                        <a:t>&gt;10</a:t>
                      </a:r>
                      <a:r>
                        <a:rPr lang="en-IT" sz="1600" baseline="30000" dirty="0"/>
                        <a:t>6</a:t>
                      </a:r>
                    </a:p>
                  </a:txBody>
                  <a:tcPr marL="74684" marR="74684" marT="37342" marB="37342" anchor="ctr"/>
                </a:tc>
                <a:extLst>
                  <a:ext uri="{0D108BD9-81ED-4DB2-BD59-A6C34878D82A}">
                    <a16:rowId xmlns:a16="http://schemas.microsoft.com/office/drawing/2014/main" val="2549664744"/>
                  </a:ext>
                </a:extLst>
              </a:tr>
              <a:tr h="468246">
                <a:tc>
                  <a:txBody>
                    <a:bodyPr/>
                    <a:lstStyle/>
                    <a:p>
                      <a:pPr algn="ctr"/>
                      <a:r>
                        <a:rPr lang="en-IT" sz="1600" dirty="0"/>
                        <a:t>Irradiation Time T [ms]</a:t>
                      </a:r>
                    </a:p>
                  </a:txBody>
                  <a:tcPr marL="74684" marR="74684" marT="37342" marB="37342" anchor="ctr"/>
                </a:tc>
                <a:tc>
                  <a:txBody>
                    <a:bodyPr/>
                    <a:lstStyle/>
                    <a:p>
                      <a:pPr algn="ctr"/>
                      <a:r>
                        <a:rPr lang="en-IT" sz="1600" dirty="0"/>
                        <a:t>&lt; 100-200</a:t>
                      </a:r>
                    </a:p>
                  </a:txBody>
                  <a:tcPr marL="74684" marR="74684" marT="37342" marB="37342" anchor="ctr"/>
                </a:tc>
                <a:extLst>
                  <a:ext uri="{0D108BD9-81ED-4DB2-BD59-A6C34878D82A}">
                    <a16:rowId xmlns:a16="http://schemas.microsoft.com/office/drawing/2014/main" val="3251923667"/>
                  </a:ext>
                </a:extLst>
              </a:tr>
            </a:tbl>
          </a:graphicData>
        </a:graphic>
      </p:graphicFrame>
    </p:spTree>
    <p:extLst>
      <p:ext uri="{BB962C8B-B14F-4D97-AF65-F5344CB8AC3E}">
        <p14:creationId xmlns:p14="http://schemas.microsoft.com/office/powerpoint/2010/main" val="23085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281021" y="5343564"/>
            <a:ext cx="4238662"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History of LINAC utilized for FLASH research</a:t>
            </a:r>
            <a:endParaRPr lang="en-IT" altLang="en-IT" sz="1600" dirty="0"/>
          </a:p>
        </p:txBody>
      </p:sp>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4/18</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2" name="Rounded Rectangle 1">
            <a:extLst>
              <a:ext uri="{FF2B5EF4-FFF2-40B4-BE49-F238E27FC236}">
                <a16:creationId xmlns:a16="http://schemas.microsoft.com/office/drawing/2014/main" id="{C84B2BA8-90CE-1BB2-2F56-4ED54F1E7C80}"/>
              </a:ext>
            </a:extLst>
          </p:cNvPr>
          <p:cNvSpPr/>
          <p:nvPr/>
        </p:nvSpPr>
        <p:spPr bwMode="auto">
          <a:xfrm>
            <a:off x="575816" y="1035075"/>
            <a:ext cx="2304256" cy="648072"/>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Modified Clinical LINAC</a:t>
            </a:r>
            <a:endPar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3" name="Rounded Rectangle 2">
            <a:extLst>
              <a:ext uri="{FF2B5EF4-FFF2-40B4-BE49-F238E27FC236}">
                <a16:creationId xmlns:a16="http://schemas.microsoft.com/office/drawing/2014/main" id="{D673E79F-B528-A7AF-BCD7-C305ACC6355C}"/>
              </a:ext>
            </a:extLst>
          </p:cNvPr>
          <p:cNvSpPr/>
          <p:nvPr/>
        </p:nvSpPr>
        <p:spPr bwMode="auto">
          <a:xfrm>
            <a:off x="4060171" y="1035075"/>
            <a:ext cx="2304256" cy="648072"/>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Modified IORT LINAC</a:t>
            </a:r>
          </a:p>
        </p:txBody>
      </p:sp>
      <p:sp>
        <p:nvSpPr>
          <p:cNvPr id="5" name="Rounded Rectangle 4">
            <a:extLst>
              <a:ext uri="{FF2B5EF4-FFF2-40B4-BE49-F238E27FC236}">
                <a16:creationId xmlns:a16="http://schemas.microsoft.com/office/drawing/2014/main" id="{EE08154E-CD7A-CEF9-F1AE-AEE8BDC21194}"/>
              </a:ext>
            </a:extLst>
          </p:cNvPr>
          <p:cNvSpPr/>
          <p:nvPr/>
        </p:nvSpPr>
        <p:spPr bwMode="auto">
          <a:xfrm>
            <a:off x="7455576" y="1035075"/>
            <a:ext cx="2304256" cy="648072"/>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Early Research LINAC</a:t>
            </a:r>
          </a:p>
        </p:txBody>
      </p:sp>
      <p:pic>
        <p:nvPicPr>
          <p:cNvPr id="13" name="Picture 12" descr="A machine with a large screen&#10;&#10;Description automatically generated">
            <a:extLst>
              <a:ext uri="{FF2B5EF4-FFF2-40B4-BE49-F238E27FC236}">
                <a16:creationId xmlns:a16="http://schemas.microsoft.com/office/drawing/2014/main" id="{06434B5E-8416-4E64-4DB2-ABAAC6E8E381}"/>
              </a:ext>
            </a:extLst>
          </p:cNvPr>
          <p:cNvPicPr>
            <a:picLocks noChangeAspect="1"/>
          </p:cNvPicPr>
          <p:nvPr/>
        </p:nvPicPr>
        <p:blipFill>
          <a:blip r:embed="rId3"/>
          <a:stretch>
            <a:fillRect/>
          </a:stretch>
        </p:blipFill>
        <p:spPr>
          <a:xfrm>
            <a:off x="376054" y="1827163"/>
            <a:ext cx="2531018" cy="1872209"/>
          </a:xfrm>
          <a:prstGeom prst="rect">
            <a:avLst/>
          </a:prstGeom>
        </p:spPr>
      </p:pic>
      <p:pic>
        <p:nvPicPr>
          <p:cNvPr id="21" name="Picture 2">
            <a:extLst>
              <a:ext uri="{FF2B5EF4-FFF2-40B4-BE49-F238E27FC236}">
                <a16:creationId xmlns:a16="http://schemas.microsoft.com/office/drawing/2014/main" id="{4EE910CE-5949-3187-078F-594B22DD9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324" y="1827163"/>
            <a:ext cx="3089772" cy="18722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blue and grey machine&#10;&#10;Description automatically generated">
            <a:extLst>
              <a:ext uri="{FF2B5EF4-FFF2-40B4-BE49-F238E27FC236}">
                <a16:creationId xmlns:a16="http://schemas.microsoft.com/office/drawing/2014/main" id="{8C1C4190-9BAF-3C61-D173-BC52943509AD}"/>
              </a:ext>
            </a:extLst>
          </p:cNvPr>
          <p:cNvPicPr>
            <a:picLocks noChangeAspect="1"/>
          </p:cNvPicPr>
          <p:nvPr/>
        </p:nvPicPr>
        <p:blipFill>
          <a:blip r:embed="rId5"/>
          <a:stretch>
            <a:fillRect/>
          </a:stretch>
        </p:blipFill>
        <p:spPr>
          <a:xfrm>
            <a:off x="7128544" y="1824255"/>
            <a:ext cx="2791369" cy="1875118"/>
          </a:xfrm>
          <a:prstGeom prst="rect">
            <a:avLst/>
          </a:prstGeom>
        </p:spPr>
      </p:pic>
      <p:sp>
        <p:nvSpPr>
          <p:cNvPr id="25" name="Rounded Rectangle 24">
            <a:extLst>
              <a:ext uri="{FF2B5EF4-FFF2-40B4-BE49-F238E27FC236}">
                <a16:creationId xmlns:a16="http://schemas.microsoft.com/office/drawing/2014/main" id="{181EBC93-282C-E682-3133-9D501B05D250}"/>
              </a:ext>
            </a:extLst>
          </p:cNvPr>
          <p:cNvSpPr/>
          <p:nvPr/>
        </p:nvSpPr>
        <p:spPr bwMode="auto">
          <a:xfrm>
            <a:off x="482248" y="3915395"/>
            <a:ext cx="2318629" cy="1152128"/>
          </a:xfrm>
          <a:prstGeom prst="round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DR ~ 100 Gy/s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Dp &lt;~ 1 Gy </a:t>
            </a:r>
            <a:b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b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IDR ~ 100 kGy/s</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Monitoring: no</a:t>
            </a:r>
            <a:endPar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26" name="Rounded Rectangle 25">
            <a:extLst>
              <a:ext uri="{FF2B5EF4-FFF2-40B4-BE49-F238E27FC236}">
                <a16:creationId xmlns:a16="http://schemas.microsoft.com/office/drawing/2014/main" id="{C70D471E-70AA-D306-5BF1-05451B67A620}"/>
              </a:ext>
            </a:extLst>
          </p:cNvPr>
          <p:cNvSpPr/>
          <p:nvPr/>
        </p:nvSpPr>
        <p:spPr bwMode="auto">
          <a:xfrm>
            <a:off x="3880997" y="3915396"/>
            <a:ext cx="2318629" cy="1152127"/>
          </a:xfrm>
          <a:prstGeom prst="round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DR &gt; 100 Gy/s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Dp ~ 18 Gy</a:t>
            </a:r>
            <a:b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b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IDR ~ 4 M</a:t>
            </a:r>
            <a:r>
              <a:rPr kumimoji="0" lang="en-GB" sz="1800" b="0" i="0" u="none" strike="noStrike" cap="none" normalizeH="0" baseline="0" dirty="0" err="1">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Gy</a:t>
            </a: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/s</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Monitoring: no</a:t>
            </a:r>
            <a:endPar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27" name="Rounded Rectangle 26">
            <a:extLst>
              <a:ext uri="{FF2B5EF4-FFF2-40B4-BE49-F238E27FC236}">
                <a16:creationId xmlns:a16="http://schemas.microsoft.com/office/drawing/2014/main" id="{E999299D-C661-8F65-0F5D-A92714175562}"/>
              </a:ext>
            </a:extLst>
          </p:cNvPr>
          <p:cNvSpPr/>
          <p:nvPr/>
        </p:nvSpPr>
        <p:spPr bwMode="auto">
          <a:xfrm>
            <a:off x="7399633" y="3915076"/>
            <a:ext cx="2318629" cy="1152126"/>
          </a:xfrm>
          <a:prstGeom prst="round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DR &gt; 100 Gy/s</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Dp ~ 20 Gy</a:t>
            </a:r>
            <a:b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b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IDR &gt; 4 M</a:t>
            </a:r>
            <a:r>
              <a:rPr lang="en-GB" dirty="0">
                <a:solidFill>
                  <a:schemeClr val="tx1"/>
                </a:solidFill>
              </a:rPr>
              <a:t>G</a:t>
            </a: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y/s</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Monitoring: some</a:t>
            </a: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42677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281021" y="5343564"/>
            <a:ext cx="4238662"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History of LINAC utilized for FLASH research</a:t>
            </a:r>
            <a:endParaRPr lang="en-IT" altLang="en-IT" sz="1600" dirty="0"/>
          </a:p>
        </p:txBody>
      </p:sp>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5/18</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2" name="Rounded Rectangle 1">
            <a:extLst>
              <a:ext uri="{FF2B5EF4-FFF2-40B4-BE49-F238E27FC236}">
                <a16:creationId xmlns:a16="http://schemas.microsoft.com/office/drawing/2014/main" id="{C84B2BA8-90CE-1BB2-2F56-4ED54F1E7C80}"/>
              </a:ext>
            </a:extLst>
          </p:cNvPr>
          <p:cNvSpPr/>
          <p:nvPr/>
        </p:nvSpPr>
        <p:spPr bwMode="auto">
          <a:xfrm>
            <a:off x="575816" y="1035075"/>
            <a:ext cx="2304256" cy="648072"/>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Modified Clinical LINAC</a:t>
            </a:r>
            <a:endPar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3" name="Rounded Rectangle 2">
            <a:extLst>
              <a:ext uri="{FF2B5EF4-FFF2-40B4-BE49-F238E27FC236}">
                <a16:creationId xmlns:a16="http://schemas.microsoft.com/office/drawing/2014/main" id="{D673E79F-B528-A7AF-BCD7-C305ACC6355C}"/>
              </a:ext>
            </a:extLst>
          </p:cNvPr>
          <p:cNvSpPr/>
          <p:nvPr/>
        </p:nvSpPr>
        <p:spPr bwMode="auto">
          <a:xfrm>
            <a:off x="4060171" y="1035075"/>
            <a:ext cx="2304256" cy="648072"/>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Modified IORT LINAC</a:t>
            </a:r>
          </a:p>
        </p:txBody>
      </p:sp>
      <p:sp>
        <p:nvSpPr>
          <p:cNvPr id="5" name="Rounded Rectangle 4">
            <a:extLst>
              <a:ext uri="{FF2B5EF4-FFF2-40B4-BE49-F238E27FC236}">
                <a16:creationId xmlns:a16="http://schemas.microsoft.com/office/drawing/2014/main" id="{EE08154E-CD7A-CEF9-F1AE-AEE8BDC21194}"/>
              </a:ext>
            </a:extLst>
          </p:cNvPr>
          <p:cNvSpPr/>
          <p:nvPr/>
        </p:nvSpPr>
        <p:spPr bwMode="auto">
          <a:xfrm>
            <a:off x="7455576" y="1035075"/>
            <a:ext cx="2304256" cy="648072"/>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Early Research LINAC</a:t>
            </a:r>
          </a:p>
        </p:txBody>
      </p:sp>
      <p:sp>
        <p:nvSpPr>
          <p:cNvPr id="4" name="Rounded Rectangle 3">
            <a:extLst>
              <a:ext uri="{FF2B5EF4-FFF2-40B4-BE49-F238E27FC236}">
                <a16:creationId xmlns:a16="http://schemas.microsoft.com/office/drawing/2014/main" id="{F09E6F2D-ACD1-333A-3FB8-8C0CC42D44D9}"/>
              </a:ext>
            </a:extLst>
          </p:cNvPr>
          <p:cNvSpPr/>
          <p:nvPr/>
        </p:nvSpPr>
        <p:spPr bwMode="auto">
          <a:xfrm>
            <a:off x="1377873" y="2475235"/>
            <a:ext cx="7668852" cy="2160240"/>
          </a:xfrm>
          <a:prstGeom prst="roundRect">
            <a:avLst/>
          </a:prstGeom>
          <a:solidFill>
            <a:srgbClr val="F82D00">
              <a:alpha val="34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en-IT" dirty="0">
                <a:solidFill>
                  <a:schemeClr val="tx1"/>
                </a:solidFill>
              </a:rPr>
              <a:t>MAJOR PITFALLS</a:t>
            </a:r>
          </a:p>
          <a:p>
            <a:pPr marL="0" marR="0" indent="0"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285750" marR="0" indent="-285750" defTabSz="449263"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pPr>
            <a:r>
              <a:rPr lang="en-IT" dirty="0">
                <a:solidFill>
                  <a:schemeClr val="tx1"/>
                </a:solidFill>
              </a:rPr>
              <a:t>Output stability</a:t>
            </a:r>
          </a:p>
          <a:p>
            <a:pPr marL="285750" marR="0" indent="-285750" defTabSz="449263"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Spectrum</a:t>
            </a:r>
            <a:r>
              <a:rPr kumimoji="0" lang="en-IT" sz="1800" b="0" i="0" u="none" strike="noStrike" cap="none" normalizeH="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difference between conventional and FLASH irradiation</a:t>
            </a:r>
          </a:p>
          <a:p>
            <a:pPr marL="285750" marR="0" indent="-285750" defTabSz="449263"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pPr>
            <a:r>
              <a:rPr lang="en-IT" dirty="0">
                <a:solidFill>
                  <a:schemeClr val="tx1"/>
                </a:solidFill>
              </a:rPr>
              <a:t>Constrained selection of FLASH beam parameter (no independence)</a:t>
            </a:r>
          </a:p>
          <a:p>
            <a:pPr marL="285750" marR="0" indent="-285750" defTabSz="449263"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pPr>
            <a:r>
              <a:rPr lang="en-IT" dirty="0">
                <a:solidFill>
                  <a:schemeClr val="tx1"/>
                </a:solidFill>
              </a:rPr>
              <a:t>Limited irradiable volume</a:t>
            </a:r>
          </a:p>
          <a:p>
            <a:pPr marL="285750" marR="0" indent="-285750" defTabSz="449263"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pPr>
            <a:r>
              <a:rPr lang="en-IT" dirty="0">
                <a:solidFill>
                  <a:schemeClr val="tx1"/>
                </a:solidFill>
              </a:rPr>
              <a:t>Little to no monitoring system</a:t>
            </a:r>
          </a:p>
          <a:p>
            <a:pPr marL="285750" marR="0" indent="-285750" defTabSz="449263"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pPr>
            <a:r>
              <a:rPr lang="en-IT" dirty="0">
                <a:solidFill>
                  <a:schemeClr val="tx1"/>
                </a:solidFill>
              </a:rPr>
              <a:t>Limited beam optics choices</a:t>
            </a:r>
          </a:p>
        </p:txBody>
      </p:sp>
      <p:cxnSp>
        <p:nvCxnSpPr>
          <p:cNvPr id="7" name="Straight Arrow Connector 6">
            <a:extLst>
              <a:ext uri="{FF2B5EF4-FFF2-40B4-BE49-F238E27FC236}">
                <a16:creationId xmlns:a16="http://schemas.microsoft.com/office/drawing/2014/main" id="{D8A0F176-31E3-03C7-3355-D5A1E69D2E95}"/>
              </a:ext>
            </a:extLst>
          </p:cNvPr>
          <p:cNvCxnSpPr>
            <a:stCxn id="2" idx="2"/>
            <a:endCxn id="4" idx="0"/>
          </p:cNvCxnSpPr>
          <p:nvPr/>
        </p:nvCxnSpPr>
        <p:spPr bwMode="auto">
          <a:xfrm>
            <a:off x="1727944" y="1683147"/>
            <a:ext cx="3484355" cy="792088"/>
          </a:xfrm>
          <a:prstGeom prst="straightConnector1">
            <a:avLst/>
          </a:prstGeom>
          <a:solidFill>
            <a:srgbClr val="00B8FF"/>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8EAA8622-EC29-2FD5-2BA2-BBA2B3C55F60}"/>
              </a:ext>
            </a:extLst>
          </p:cNvPr>
          <p:cNvCxnSpPr>
            <a:stCxn id="3" idx="2"/>
            <a:endCxn id="4" idx="0"/>
          </p:cNvCxnSpPr>
          <p:nvPr/>
        </p:nvCxnSpPr>
        <p:spPr bwMode="auto">
          <a:xfrm>
            <a:off x="5212299" y="1683147"/>
            <a:ext cx="0" cy="792088"/>
          </a:xfrm>
          <a:prstGeom prst="straightConnector1">
            <a:avLst/>
          </a:prstGeom>
          <a:solidFill>
            <a:srgbClr val="00B8FF"/>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6999A703-0ABB-518B-E370-9DD914AC612E}"/>
              </a:ext>
            </a:extLst>
          </p:cNvPr>
          <p:cNvCxnSpPr>
            <a:stCxn id="5" idx="2"/>
            <a:endCxn id="4" idx="0"/>
          </p:cNvCxnSpPr>
          <p:nvPr/>
        </p:nvCxnSpPr>
        <p:spPr bwMode="auto">
          <a:xfrm flipH="1">
            <a:off x="5212299" y="1683147"/>
            <a:ext cx="3395405" cy="792088"/>
          </a:xfrm>
          <a:prstGeom prst="straightConnector1">
            <a:avLst/>
          </a:prstGeom>
          <a:solidFill>
            <a:srgbClr val="00B8FF"/>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1246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060092" y="5349244"/>
            <a:ext cx="3960440"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FLASH effect: what we would like to know</a:t>
            </a:r>
            <a:endParaRPr lang="en-IT" altLang="en-IT" sz="1600" dirty="0"/>
          </a:p>
        </p:txBody>
      </p:sp>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6/18</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3" name="TextBox 2">
            <a:extLst>
              <a:ext uri="{FF2B5EF4-FFF2-40B4-BE49-F238E27FC236}">
                <a16:creationId xmlns:a16="http://schemas.microsoft.com/office/drawing/2014/main" id="{4FF2C6F3-4D1A-1255-D9A2-0C76D766F660}"/>
              </a:ext>
            </a:extLst>
          </p:cNvPr>
          <p:cNvSpPr txBox="1"/>
          <p:nvPr/>
        </p:nvSpPr>
        <p:spPr>
          <a:xfrm>
            <a:off x="143768" y="1107083"/>
            <a:ext cx="5760640" cy="648072"/>
          </a:xfrm>
          <a:prstGeom prst="rect">
            <a:avLst/>
          </a:prstGeom>
          <a:noFill/>
        </p:spPr>
        <p:txBody>
          <a:bodyPr wrap="square">
            <a:spAutoFit/>
          </a:bodyPr>
          <a:lstStyle/>
          <a:p>
            <a:pPr marL="285750" indent="-285750">
              <a:buFont typeface="Arial" panose="020B0604020202020204" pitchFamily="34" charset="0"/>
              <a:buChar char="•"/>
            </a:pPr>
            <a:r>
              <a:rPr lang="en-GB" dirty="0">
                <a:solidFill>
                  <a:schemeClr val="tx1"/>
                </a:solidFill>
                <a:latin typeface="+mn-lt"/>
              </a:rPr>
              <a:t>Magnitude of the effect when altering different </a:t>
            </a:r>
            <a:r>
              <a:rPr lang="en-GB" b="1" dirty="0">
                <a:solidFill>
                  <a:schemeClr val="tx1"/>
                </a:solidFill>
                <a:latin typeface="+mn-lt"/>
              </a:rPr>
              <a:t>beam parameters</a:t>
            </a:r>
            <a:r>
              <a:rPr lang="en-GB" dirty="0">
                <a:solidFill>
                  <a:schemeClr val="tx1"/>
                </a:solidFill>
                <a:latin typeface="+mn-lt"/>
              </a:rPr>
              <a:t>.</a:t>
            </a:r>
          </a:p>
        </p:txBody>
      </p:sp>
      <p:cxnSp>
        <p:nvCxnSpPr>
          <p:cNvPr id="7" name="Elbow Connector 6">
            <a:extLst>
              <a:ext uri="{FF2B5EF4-FFF2-40B4-BE49-F238E27FC236}">
                <a16:creationId xmlns:a16="http://schemas.microsoft.com/office/drawing/2014/main" id="{BC1E5D20-1317-2BD6-EB84-A1E968F09B50}"/>
              </a:ext>
            </a:extLst>
          </p:cNvPr>
          <p:cNvCxnSpPr/>
          <p:nvPr/>
        </p:nvCxnSpPr>
        <p:spPr bwMode="auto">
          <a:xfrm rot="16200000" flipV="1">
            <a:off x="666344" y="1845683"/>
            <a:ext cx="755048" cy="648072"/>
          </a:xfrm>
          <a:prstGeom prst="bentConnector3">
            <a:avLst>
              <a:gd name="adj1" fmla="val 71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B02277C4-8B55-729C-199A-BE5E6379FE4C}"/>
              </a:ext>
            </a:extLst>
          </p:cNvPr>
          <p:cNvSpPr txBox="1"/>
          <p:nvPr/>
        </p:nvSpPr>
        <p:spPr>
          <a:xfrm>
            <a:off x="1338542" y="2331219"/>
            <a:ext cx="4536504" cy="369332"/>
          </a:xfrm>
          <a:prstGeom prst="rect">
            <a:avLst/>
          </a:prstGeom>
          <a:noFill/>
        </p:spPr>
        <p:txBody>
          <a:bodyPr wrap="square">
            <a:spAutoFit/>
          </a:bodyPr>
          <a:lstStyle/>
          <a:p>
            <a:r>
              <a:rPr lang="en-GB" b="1" dirty="0">
                <a:solidFill>
                  <a:schemeClr val="tx1"/>
                </a:solidFill>
                <a:latin typeface="+mn-lt"/>
              </a:rPr>
              <a:t>Quantitative</a:t>
            </a:r>
            <a:r>
              <a:rPr lang="en-GB" dirty="0">
                <a:solidFill>
                  <a:schemeClr val="tx1"/>
                </a:solidFill>
                <a:latin typeface="+mn-lt"/>
              </a:rPr>
              <a:t> radiobiological experiments</a:t>
            </a:r>
          </a:p>
        </p:txBody>
      </p:sp>
      <p:sp>
        <p:nvSpPr>
          <p:cNvPr id="12" name="TextBox 11">
            <a:extLst>
              <a:ext uri="{FF2B5EF4-FFF2-40B4-BE49-F238E27FC236}">
                <a16:creationId xmlns:a16="http://schemas.microsoft.com/office/drawing/2014/main" id="{7CC602FB-DEE2-8CE2-7691-E3883CF4AF95}"/>
              </a:ext>
            </a:extLst>
          </p:cNvPr>
          <p:cNvSpPr txBox="1"/>
          <p:nvPr/>
        </p:nvSpPr>
        <p:spPr>
          <a:xfrm>
            <a:off x="1799952" y="2864185"/>
            <a:ext cx="1944216" cy="369332"/>
          </a:xfrm>
          <a:prstGeom prst="rect">
            <a:avLst/>
          </a:prstGeom>
          <a:noFill/>
        </p:spPr>
        <p:txBody>
          <a:bodyPr wrap="square">
            <a:spAutoFit/>
          </a:bodyPr>
          <a:lstStyle/>
          <a:p>
            <a:r>
              <a:rPr lang="en-GB" dirty="0">
                <a:solidFill>
                  <a:schemeClr val="tx1"/>
                </a:solidFill>
                <a:latin typeface="+mn-lt"/>
              </a:rPr>
              <a:t>UHDP Dosimetry</a:t>
            </a:r>
          </a:p>
        </p:txBody>
      </p:sp>
      <p:sp>
        <p:nvSpPr>
          <p:cNvPr id="13" name="TextBox 12">
            <a:extLst>
              <a:ext uri="{FF2B5EF4-FFF2-40B4-BE49-F238E27FC236}">
                <a16:creationId xmlns:a16="http://schemas.microsoft.com/office/drawing/2014/main" id="{4E865938-BFD3-72A6-5CB7-0040B76975A2}"/>
              </a:ext>
            </a:extLst>
          </p:cNvPr>
          <p:cNvSpPr txBox="1"/>
          <p:nvPr/>
        </p:nvSpPr>
        <p:spPr>
          <a:xfrm>
            <a:off x="1799952" y="3364043"/>
            <a:ext cx="3672408" cy="369332"/>
          </a:xfrm>
          <a:prstGeom prst="rect">
            <a:avLst/>
          </a:prstGeom>
          <a:noFill/>
        </p:spPr>
        <p:txBody>
          <a:bodyPr wrap="square">
            <a:spAutoFit/>
          </a:bodyPr>
          <a:lstStyle/>
          <a:p>
            <a:r>
              <a:rPr lang="en-GB" b="1" dirty="0">
                <a:solidFill>
                  <a:schemeClr val="tx1"/>
                </a:solidFill>
                <a:latin typeface="+mn-lt"/>
              </a:rPr>
              <a:t>Dedicated</a:t>
            </a:r>
            <a:r>
              <a:rPr lang="en-GB" dirty="0">
                <a:solidFill>
                  <a:schemeClr val="tx1"/>
                </a:solidFill>
                <a:latin typeface="+mn-lt"/>
              </a:rPr>
              <a:t> research UHDP LINAC</a:t>
            </a:r>
          </a:p>
        </p:txBody>
      </p:sp>
      <p:cxnSp>
        <p:nvCxnSpPr>
          <p:cNvPr id="14" name="Elbow Connector 13">
            <a:extLst>
              <a:ext uri="{FF2B5EF4-FFF2-40B4-BE49-F238E27FC236}">
                <a16:creationId xmlns:a16="http://schemas.microsoft.com/office/drawing/2014/main" id="{76C80D0F-043B-9453-A3C1-F554CAF81BD0}"/>
              </a:ext>
            </a:extLst>
          </p:cNvPr>
          <p:cNvCxnSpPr>
            <a:stCxn id="13" idx="1"/>
          </p:cNvCxnSpPr>
          <p:nvPr/>
        </p:nvCxnSpPr>
        <p:spPr bwMode="auto">
          <a:xfrm rot="10800000">
            <a:off x="1511920" y="2707533"/>
            <a:ext cx="288032" cy="841177"/>
          </a:xfrm>
          <a:prstGeom prst="bentConnector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Elbow Connector 16">
            <a:extLst>
              <a:ext uri="{FF2B5EF4-FFF2-40B4-BE49-F238E27FC236}">
                <a16:creationId xmlns:a16="http://schemas.microsoft.com/office/drawing/2014/main" id="{562D05AF-3009-B871-0419-021FCE04968A}"/>
              </a:ext>
            </a:extLst>
          </p:cNvPr>
          <p:cNvCxnSpPr>
            <a:stCxn id="12" idx="1"/>
          </p:cNvCxnSpPr>
          <p:nvPr/>
        </p:nvCxnSpPr>
        <p:spPr bwMode="auto">
          <a:xfrm rot="10800000">
            <a:off x="1655938" y="2700551"/>
            <a:ext cx="144014" cy="348300"/>
          </a:xfrm>
          <a:prstGeom prst="bentConnector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AD2247C9-0AFC-0B85-8E6D-1D5A1A0C849C}"/>
              </a:ext>
            </a:extLst>
          </p:cNvPr>
          <p:cNvCxnSpPr/>
          <p:nvPr/>
        </p:nvCxnSpPr>
        <p:spPr bwMode="auto">
          <a:xfrm>
            <a:off x="624681" y="1792195"/>
            <a:ext cx="0" cy="2123200"/>
          </a:xfrm>
          <a:prstGeom prst="straightConnector1">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a:extLst>
              <a:ext uri="{FF2B5EF4-FFF2-40B4-BE49-F238E27FC236}">
                <a16:creationId xmlns:a16="http://schemas.microsoft.com/office/drawing/2014/main" id="{7420B555-F7A6-ABF7-E3D1-23A1402416BD}"/>
              </a:ext>
            </a:extLst>
          </p:cNvPr>
          <p:cNvSpPr txBox="1"/>
          <p:nvPr/>
        </p:nvSpPr>
        <p:spPr>
          <a:xfrm>
            <a:off x="143768" y="3950542"/>
            <a:ext cx="5760640" cy="646331"/>
          </a:xfrm>
          <a:prstGeom prst="rect">
            <a:avLst/>
          </a:prstGeom>
          <a:noFill/>
        </p:spPr>
        <p:txBody>
          <a:bodyPr wrap="square">
            <a:spAutoFit/>
          </a:bodyPr>
          <a:lstStyle/>
          <a:p>
            <a:pPr marL="285750" indent="-285750">
              <a:buFont typeface="Arial" panose="020B0604020202020204" pitchFamily="34" charset="0"/>
              <a:buChar char="•"/>
            </a:pPr>
            <a:r>
              <a:rPr lang="en-GB" dirty="0">
                <a:solidFill>
                  <a:schemeClr val="tx1"/>
                </a:solidFill>
                <a:latin typeface="+mn-lt"/>
              </a:rPr>
              <a:t>Comprehension of the radiobiological mechanism underlying the effect</a:t>
            </a:r>
          </a:p>
        </p:txBody>
      </p:sp>
      <p:sp>
        <p:nvSpPr>
          <p:cNvPr id="24" name="TextBox 23">
            <a:extLst>
              <a:ext uri="{FF2B5EF4-FFF2-40B4-BE49-F238E27FC236}">
                <a16:creationId xmlns:a16="http://schemas.microsoft.com/office/drawing/2014/main" id="{FDC611CD-0ED0-501B-7EC5-73B416AA029D}"/>
              </a:ext>
            </a:extLst>
          </p:cNvPr>
          <p:cNvSpPr txBox="1"/>
          <p:nvPr/>
        </p:nvSpPr>
        <p:spPr>
          <a:xfrm>
            <a:off x="1655936" y="4768376"/>
            <a:ext cx="1944216" cy="369332"/>
          </a:xfrm>
          <a:prstGeom prst="rect">
            <a:avLst/>
          </a:prstGeom>
          <a:noFill/>
        </p:spPr>
        <p:txBody>
          <a:bodyPr wrap="square">
            <a:spAutoFit/>
          </a:bodyPr>
          <a:lstStyle/>
          <a:p>
            <a:r>
              <a:rPr lang="en-GB" dirty="0">
                <a:solidFill>
                  <a:schemeClr val="tx1"/>
                </a:solidFill>
                <a:latin typeface="+mn-lt"/>
              </a:rPr>
              <a:t>Modelling</a:t>
            </a:r>
          </a:p>
        </p:txBody>
      </p:sp>
      <p:cxnSp>
        <p:nvCxnSpPr>
          <p:cNvPr id="25" name="Elbow Connector 24">
            <a:extLst>
              <a:ext uri="{FF2B5EF4-FFF2-40B4-BE49-F238E27FC236}">
                <a16:creationId xmlns:a16="http://schemas.microsoft.com/office/drawing/2014/main" id="{73BA9EB3-B972-2895-F6AD-C99E4759065C}"/>
              </a:ext>
            </a:extLst>
          </p:cNvPr>
          <p:cNvCxnSpPr>
            <a:stCxn id="24" idx="1"/>
          </p:cNvCxnSpPr>
          <p:nvPr/>
        </p:nvCxnSpPr>
        <p:spPr bwMode="auto">
          <a:xfrm rot="10800000">
            <a:off x="1511922" y="4604742"/>
            <a:ext cx="144014" cy="348300"/>
          </a:xfrm>
          <a:prstGeom prst="bentConnector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ight Bracket 26">
            <a:extLst>
              <a:ext uri="{FF2B5EF4-FFF2-40B4-BE49-F238E27FC236}">
                <a16:creationId xmlns:a16="http://schemas.microsoft.com/office/drawing/2014/main" id="{B3BF92A7-D4DF-8FA7-DF1D-FDD3929BC562}"/>
              </a:ext>
            </a:extLst>
          </p:cNvPr>
          <p:cNvSpPr/>
          <p:nvPr/>
        </p:nvSpPr>
        <p:spPr bwMode="auto">
          <a:xfrm>
            <a:off x="5515008" y="996766"/>
            <a:ext cx="504056" cy="4104170"/>
          </a:xfrm>
          <a:prstGeom prst="rightBracke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28" name="Right Arrow 27">
            <a:extLst>
              <a:ext uri="{FF2B5EF4-FFF2-40B4-BE49-F238E27FC236}">
                <a16:creationId xmlns:a16="http://schemas.microsoft.com/office/drawing/2014/main" id="{1D6AE5B8-3910-5E35-FB75-95D063CBDA63}"/>
              </a:ext>
            </a:extLst>
          </p:cNvPr>
          <p:cNvSpPr/>
          <p:nvPr/>
        </p:nvSpPr>
        <p:spPr bwMode="auto">
          <a:xfrm>
            <a:off x="6199084" y="1431119"/>
            <a:ext cx="821448" cy="288032"/>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29" name="TextBox 28">
            <a:extLst>
              <a:ext uri="{FF2B5EF4-FFF2-40B4-BE49-F238E27FC236}">
                <a16:creationId xmlns:a16="http://schemas.microsoft.com/office/drawing/2014/main" id="{B6BAE614-41E8-05CB-5AEE-A15DB39C549E}"/>
              </a:ext>
            </a:extLst>
          </p:cNvPr>
          <p:cNvSpPr txBox="1"/>
          <p:nvPr/>
        </p:nvSpPr>
        <p:spPr>
          <a:xfrm>
            <a:off x="7128544" y="996766"/>
            <a:ext cx="2872968" cy="1122871"/>
          </a:xfrm>
          <a:prstGeom prst="rect">
            <a:avLst/>
          </a:prstGeom>
          <a:noFill/>
          <a:ln w="25400">
            <a:solidFill>
              <a:schemeClr val="accent1"/>
            </a:solidFill>
          </a:ln>
        </p:spPr>
        <p:txBody>
          <a:bodyPr wrap="square">
            <a:spAutoFit/>
          </a:bodyPr>
          <a:lstStyle/>
          <a:p>
            <a:pPr marL="285750" indent="-285750" algn="ctr" eaLnBrk="1">
              <a:lnSpc>
                <a:spcPct val="93000"/>
              </a:lnSpc>
              <a:buClr>
                <a:srgbClr val="000000"/>
              </a:buClr>
              <a:buSzPct val="100000"/>
              <a:buFont typeface="Arial" panose="020B0604020202020204" pitchFamily="34" charset="0"/>
              <a:buChar char="•"/>
              <a:defRPr/>
            </a:pPr>
            <a:r>
              <a:rPr lang="en-IT" dirty="0">
                <a:solidFill>
                  <a:schemeClr val="tx1"/>
                </a:solidFill>
              </a:rPr>
              <a:t>Clinical UHDR/UHDP LINAC</a:t>
            </a:r>
          </a:p>
          <a:p>
            <a:pPr marL="285750" indent="-285750" algn="ctr" eaLnBrk="1">
              <a:lnSpc>
                <a:spcPct val="93000"/>
              </a:lnSpc>
              <a:buClr>
                <a:srgbClr val="000000"/>
              </a:buClr>
              <a:buSzPct val="100000"/>
              <a:buFont typeface="Arial" panose="020B0604020202020204" pitchFamily="34" charset="0"/>
              <a:buChar char="•"/>
              <a:defRPr/>
            </a:pPr>
            <a:r>
              <a:rPr lang="en-IT" dirty="0">
                <a:solidFill>
                  <a:schemeClr val="tx1"/>
                </a:solidFill>
              </a:rPr>
              <a:t>Inverse RBE Planning</a:t>
            </a:r>
          </a:p>
          <a:p>
            <a:pPr marL="285750" indent="-285750" algn="ctr" eaLnBrk="1">
              <a:lnSpc>
                <a:spcPct val="93000"/>
              </a:lnSpc>
              <a:buClr>
                <a:srgbClr val="000000"/>
              </a:buClr>
              <a:buSzPct val="100000"/>
              <a:buFont typeface="Arial" panose="020B0604020202020204" pitchFamily="34" charset="0"/>
              <a:buChar char="•"/>
              <a:defRPr/>
            </a:pPr>
            <a:r>
              <a:rPr lang="en-IT" dirty="0">
                <a:solidFill>
                  <a:schemeClr val="tx1"/>
                </a:solidFill>
              </a:rPr>
              <a:t>UHDP Dosimeters</a:t>
            </a:r>
          </a:p>
        </p:txBody>
      </p:sp>
      <p:sp>
        <p:nvSpPr>
          <p:cNvPr id="30" name="Right Arrow 29">
            <a:extLst>
              <a:ext uri="{FF2B5EF4-FFF2-40B4-BE49-F238E27FC236}">
                <a16:creationId xmlns:a16="http://schemas.microsoft.com/office/drawing/2014/main" id="{E70116A0-82AB-757B-D306-66168E25742D}"/>
              </a:ext>
            </a:extLst>
          </p:cNvPr>
          <p:cNvSpPr/>
          <p:nvPr/>
        </p:nvSpPr>
        <p:spPr bwMode="auto">
          <a:xfrm rot="5400000">
            <a:off x="8223770" y="2669935"/>
            <a:ext cx="821448" cy="288032"/>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31" name="TextBox 30">
            <a:extLst>
              <a:ext uri="{FF2B5EF4-FFF2-40B4-BE49-F238E27FC236}">
                <a16:creationId xmlns:a16="http://schemas.microsoft.com/office/drawing/2014/main" id="{865973D3-1003-4AF3-A5CB-EA0BCDA5C42D}"/>
              </a:ext>
            </a:extLst>
          </p:cNvPr>
          <p:cNvSpPr txBox="1"/>
          <p:nvPr/>
        </p:nvSpPr>
        <p:spPr>
          <a:xfrm>
            <a:off x="7128544" y="3389106"/>
            <a:ext cx="2872968" cy="349968"/>
          </a:xfrm>
          <a:prstGeom prst="rect">
            <a:avLst/>
          </a:prstGeom>
          <a:noFill/>
          <a:ln w="25400">
            <a:solidFill>
              <a:schemeClr val="accent1"/>
            </a:solidFill>
          </a:ln>
        </p:spPr>
        <p:txBody>
          <a:bodyPr wrap="square">
            <a:spAutoFit/>
          </a:bodyPr>
          <a:lstStyle/>
          <a:p>
            <a:pPr algn="ctr" eaLnBrk="1">
              <a:lnSpc>
                <a:spcPct val="93000"/>
              </a:lnSpc>
              <a:buClr>
                <a:srgbClr val="000000"/>
              </a:buClr>
              <a:buSzPct val="100000"/>
              <a:defRPr/>
            </a:pPr>
            <a:r>
              <a:rPr lang="en-IT" b="1" dirty="0">
                <a:solidFill>
                  <a:schemeClr val="tx1"/>
                </a:solidFill>
              </a:rPr>
              <a:t>Clinical translation</a:t>
            </a:r>
          </a:p>
        </p:txBody>
      </p:sp>
    </p:spTree>
    <p:extLst>
      <p:ext uri="{BB962C8B-B14F-4D97-AF65-F5344CB8AC3E}">
        <p14:creationId xmlns:p14="http://schemas.microsoft.com/office/powerpoint/2010/main" val="13230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22" grpId="0"/>
      <p:bldP spid="24" grpId="0"/>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59FA767E-81EB-2D87-48BC-85E5E5DE3CA0}"/>
              </a:ext>
            </a:extLst>
          </p:cNvPr>
          <p:cNvSpPr>
            <a:spLocks noChangeArrowheads="1"/>
          </p:cNvSpPr>
          <p:nvPr/>
        </p:nvSpPr>
        <p:spPr bwMode="auto">
          <a:xfrm>
            <a:off x="-73025" y="5356225"/>
            <a:ext cx="10174288" cy="358775"/>
          </a:xfrm>
          <a:prstGeom prst="rect">
            <a:avLst/>
          </a:prstGeom>
          <a:solidFill>
            <a:schemeClr val="accent1">
              <a:lumMod val="75000"/>
            </a:schemeClr>
          </a:solidFill>
          <a:ln w="9525" algn="ctr">
            <a:noFill/>
            <a:round/>
            <a:headEnd/>
            <a:tailEnd/>
          </a:ln>
        </p:spPr>
        <p:txBody>
          <a:bodyPr/>
          <a:lstStyle/>
          <a:p>
            <a:pPr eaLnBrk="1">
              <a:lnSpc>
                <a:spcPct val="93000"/>
              </a:lnSpc>
              <a:buClr>
                <a:srgbClr val="000000"/>
              </a:buClr>
              <a:buSzPct val="100000"/>
              <a:buFont typeface="Times New Roman" panose="02020603050405020304" pitchFamily="18" charset="0"/>
              <a:buNone/>
            </a:pPr>
            <a:endParaRPr lang="en-IT" altLang="en-IT" dirty="0"/>
          </a:p>
        </p:txBody>
      </p:sp>
      <p:sp>
        <p:nvSpPr>
          <p:cNvPr id="5123" name="TextBox 6">
            <a:extLst>
              <a:ext uri="{FF2B5EF4-FFF2-40B4-BE49-F238E27FC236}">
                <a16:creationId xmlns:a16="http://schemas.microsoft.com/office/drawing/2014/main" id="{171CB337-F958-75B5-2B2A-B3868E5840BF}"/>
              </a:ext>
            </a:extLst>
          </p:cNvPr>
          <p:cNvSpPr txBox="1">
            <a:spLocks noChangeArrowheads="1"/>
          </p:cNvSpPr>
          <p:nvPr/>
        </p:nvSpPr>
        <p:spPr bwMode="auto">
          <a:xfrm>
            <a:off x="3000707" y="5357124"/>
            <a:ext cx="4068452" cy="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en-IT" altLang="en-IT" sz="1600" i="1" dirty="0"/>
              <a:t>Optimal characteristics of a FLASH LINAC</a:t>
            </a:r>
            <a:endParaRPr lang="en-IT" altLang="en-IT" sz="1600" dirty="0"/>
          </a:p>
        </p:txBody>
      </p:sp>
      <p:sp>
        <p:nvSpPr>
          <p:cNvPr id="5140" name="TextBox 6">
            <a:extLst>
              <a:ext uri="{FF2B5EF4-FFF2-40B4-BE49-F238E27FC236}">
                <a16:creationId xmlns:a16="http://schemas.microsoft.com/office/drawing/2014/main" id="{2C2D366A-9A49-0ACB-4881-FA56F5CD2BF2}"/>
              </a:ext>
            </a:extLst>
          </p:cNvPr>
          <p:cNvSpPr txBox="1">
            <a:spLocks noChangeArrowheads="1"/>
          </p:cNvSpPr>
          <p:nvPr/>
        </p:nvSpPr>
        <p:spPr bwMode="auto">
          <a:xfrm>
            <a:off x="9444038" y="5356225"/>
            <a:ext cx="636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dirty="0"/>
              <a:t>7/18</a:t>
            </a:r>
            <a:endParaRPr lang="en-IT" altLang="en-IT" sz="1600" dirty="0"/>
          </a:p>
        </p:txBody>
      </p:sp>
      <p:sp>
        <p:nvSpPr>
          <p:cNvPr id="5141" name="TextBox 6">
            <a:extLst>
              <a:ext uri="{FF2B5EF4-FFF2-40B4-BE49-F238E27FC236}">
                <a16:creationId xmlns:a16="http://schemas.microsoft.com/office/drawing/2014/main" id="{7325F334-4E44-72B0-2DFD-015F1CD21321}"/>
              </a:ext>
            </a:extLst>
          </p:cNvPr>
          <p:cNvSpPr txBox="1">
            <a:spLocks noChangeArrowheads="1"/>
          </p:cNvSpPr>
          <p:nvPr/>
        </p:nvSpPr>
        <p:spPr bwMode="auto">
          <a:xfrm>
            <a:off x="-34925" y="5356225"/>
            <a:ext cx="13192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IT" altLang="en-IT" sz="1600" i="1"/>
              <a:t>D. Del Sarto</a:t>
            </a:r>
            <a:endParaRPr lang="en-IT" altLang="en-IT" sz="1600"/>
          </a:p>
        </p:txBody>
      </p:sp>
      <p:sp>
        <p:nvSpPr>
          <p:cNvPr id="4" name="Oval 3">
            <a:extLst>
              <a:ext uri="{FF2B5EF4-FFF2-40B4-BE49-F238E27FC236}">
                <a16:creationId xmlns:a16="http://schemas.microsoft.com/office/drawing/2014/main" id="{96F064E5-6CFD-AB55-939C-D447BFF7E7F4}"/>
              </a:ext>
            </a:extLst>
          </p:cNvPr>
          <p:cNvSpPr/>
          <p:nvPr/>
        </p:nvSpPr>
        <p:spPr bwMode="auto">
          <a:xfrm>
            <a:off x="307290" y="871362"/>
            <a:ext cx="2736304" cy="4354978"/>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IT" sz="1800" b="0" i="0" u="none" strike="noStrike" cap="none" normalizeH="0" baseline="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5" name="Oval 4">
            <a:extLst>
              <a:ext uri="{FF2B5EF4-FFF2-40B4-BE49-F238E27FC236}">
                <a16:creationId xmlns:a16="http://schemas.microsoft.com/office/drawing/2014/main" id="{0F971863-7294-A72B-0EAE-DA6BCAD58F96}"/>
              </a:ext>
            </a:extLst>
          </p:cNvPr>
          <p:cNvSpPr/>
          <p:nvPr/>
        </p:nvSpPr>
        <p:spPr bwMode="auto">
          <a:xfrm>
            <a:off x="738061" y="1323107"/>
            <a:ext cx="1874761" cy="612068"/>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Accelerate</a:t>
            </a:r>
          </a:p>
        </p:txBody>
      </p:sp>
      <p:sp>
        <p:nvSpPr>
          <p:cNvPr id="8" name="Oval 7">
            <a:extLst>
              <a:ext uri="{FF2B5EF4-FFF2-40B4-BE49-F238E27FC236}">
                <a16:creationId xmlns:a16="http://schemas.microsoft.com/office/drawing/2014/main" id="{25892D4C-38F2-2E96-0B51-5E93ECD4EA62}"/>
              </a:ext>
            </a:extLst>
          </p:cNvPr>
          <p:cNvSpPr/>
          <p:nvPr/>
        </p:nvSpPr>
        <p:spPr bwMode="auto">
          <a:xfrm>
            <a:off x="725636" y="2240453"/>
            <a:ext cx="1874761" cy="612068"/>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85000" lnSpcReduction="20000"/>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Measure Control</a:t>
            </a:r>
          </a:p>
        </p:txBody>
      </p:sp>
      <p:sp>
        <p:nvSpPr>
          <p:cNvPr id="9" name="Oval 8">
            <a:extLst>
              <a:ext uri="{FF2B5EF4-FFF2-40B4-BE49-F238E27FC236}">
                <a16:creationId xmlns:a16="http://schemas.microsoft.com/office/drawing/2014/main" id="{BC8DCC16-08EE-C993-4E94-857161647F42}"/>
              </a:ext>
            </a:extLst>
          </p:cNvPr>
          <p:cNvSpPr/>
          <p:nvPr/>
        </p:nvSpPr>
        <p:spPr bwMode="auto">
          <a:xfrm>
            <a:off x="728687" y="3157799"/>
            <a:ext cx="1874761" cy="612068"/>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85000" lnSpcReduction="20000"/>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Conform Collimate</a:t>
            </a:r>
          </a:p>
        </p:txBody>
      </p:sp>
      <p:sp>
        <p:nvSpPr>
          <p:cNvPr id="10" name="Oval 9">
            <a:extLst>
              <a:ext uri="{FF2B5EF4-FFF2-40B4-BE49-F238E27FC236}">
                <a16:creationId xmlns:a16="http://schemas.microsoft.com/office/drawing/2014/main" id="{E47071DD-88C0-20D4-8324-624AFE8B6590}"/>
              </a:ext>
            </a:extLst>
          </p:cNvPr>
          <p:cNvSpPr/>
          <p:nvPr/>
        </p:nvSpPr>
        <p:spPr bwMode="auto">
          <a:xfrm>
            <a:off x="725637" y="4075146"/>
            <a:ext cx="1874761" cy="612068"/>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85000" lnSpcReduction="20000"/>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Radiation</a:t>
            </a:r>
            <a:r>
              <a:rPr lang="en-IT" dirty="0">
                <a:solidFill>
                  <a:schemeClr val="tx1"/>
                </a:solidFill>
              </a:rPr>
              <a:t> protection</a:t>
            </a:r>
            <a:endParaRPr kumimoji="0" lang="en-IT"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32" name="TextBox 31">
            <a:extLst>
              <a:ext uri="{FF2B5EF4-FFF2-40B4-BE49-F238E27FC236}">
                <a16:creationId xmlns:a16="http://schemas.microsoft.com/office/drawing/2014/main" id="{14914A40-BB56-B248-FEE9-C256A6113D10}"/>
              </a:ext>
            </a:extLst>
          </p:cNvPr>
          <p:cNvSpPr txBox="1"/>
          <p:nvPr/>
        </p:nvSpPr>
        <p:spPr>
          <a:xfrm>
            <a:off x="3600152" y="1196511"/>
            <a:ext cx="6395962" cy="738664"/>
          </a:xfrm>
          <a:prstGeom prst="rect">
            <a:avLst/>
          </a:prstGeom>
          <a:noFill/>
        </p:spPr>
        <p:txBody>
          <a:bodyPr wrap="square">
            <a:spAutoFit/>
          </a:bodyPr>
          <a:lstStyle/>
          <a:p>
            <a:pPr algn="ctr"/>
            <a:r>
              <a:rPr lang="en-GB" sz="1400" dirty="0">
                <a:solidFill>
                  <a:schemeClr val="tx1"/>
                </a:solidFill>
              </a:rPr>
              <a:t>We need to </a:t>
            </a:r>
            <a:r>
              <a:rPr lang="en-GB" sz="1400" b="1" dirty="0">
                <a:solidFill>
                  <a:schemeClr val="tx1"/>
                </a:solidFill>
              </a:rPr>
              <a:t>independently manipulate </a:t>
            </a:r>
            <a:r>
              <a:rPr lang="en-GB" sz="1400" dirty="0">
                <a:solidFill>
                  <a:schemeClr val="tx1"/>
                </a:solidFill>
              </a:rPr>
              <a:t>the three beam parameters (DR, </a:t>
            </a:r>
            <a:r>
              <a:rPr lang="en-GB" sz="1400" dirty="0" err="1">
                <a:solidFill>
                  <a:schemeClr val="tx1"/>
                </a:solidFill>
              </a:rPr>
              <a:t>Dp</a:t>
            </a:r>
            <a:r>
              <a:rPr lang="en-GB" sz="1400" dirty="0">
                <a:solidFill>
                  <a:schemeClr val="tx1"/>
                </a:solidFill>
              </a:rPr>
              <a:t>, IDR) across a </a:t>
            </a:r>
            <a:r>
              <a:rPr lang="en-GB" sz="1400" b="1" dirty="0">
                <a:solidFill>
                  <a:schemeClr val="tx1"/>
                </a:solidFill>
              </a:rPr>
              <a:t>broad range </a:t>
            </a:r>
            <a:r>
              <a:rPr lang="en-GB" sz="1400" dirty="0">
                <a:solidFill>
                  <a:schemeClr val="tx1"/>
                </a:solidFill>
              </a:rPr>
              <a:t>while </a:t>
            </a:r>
            <a:r>
              <a:rPr lang="en-GB" sz="1400" b="1" dirty="0">
                <a:solidFill>
                  <a:schemeClr val="tx1"/>
                </a:solidFill>
              </a:rPr>
              <a:t>keeping the energy spectrum constant </a:t>
            </a:r>
            <a:r>
              <a:rPr lang="en-GB" sz="1400" dirty="0">
                <a:solidFill>
                  <a:schemeClr val="tx1"/>
                </a:solidFill>
              </a:rPr>
              <a:t>(experimental setup), to investigate their influence on the FLASH effect.</a:t>
            </a:r>
            <a:endParaRPr lang="en-IT" sz="1400" dirty="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14F05D1-7565-AC94-1837-6B5344039219}"/>
                  </a:ext>
                </a:extLst>
              </p:cNvPr>
              <p:cNvSpPr txBox="1"/>
              <p:nvPr/>
            </p:nvSpPr>
            <p:spPr>
              <a:xfrm>
                <a:off x="3600152" y="2113857"/>
                <a:ext cx="6395962" cy="307777"/>
              </a:xfrm>
              <a:prstGeom prst="rect">
                <a:avLst/>
              </a:prstGeom>
              <a:noFill/>
            </p:spPr>
            <p:txBody>
              <a:bodyPr wrap="square">
                <a:spAutoFit/>
              </a:bodyPr>
              <a:lstStyle/>
              <a:p>
                <a:pPr algn="ctr"/>
                <a:r>
                  <a:rPr lang="en-GB" sz="1400" dirty="0">
                    <a:solidFill>
                      <a:schemeClr val="tx1"/>
                    </a:solidFill>
                  </a:rPr>
                  <a:t>Energy </a:t>
                </a:r>
                <a:r>
                  <a:rPr lang="en-GB" sz="1400" i="1" dirty="0">
                    <a:solidFill>
                      <a:schemeClr val="tx1"/>
                    </a:solidFill>
                  </a:rPr>
                  <a:t>E</a:t>
                </a:r>
                <a:r>
                  <a:rPr lang="en-GB" sz="1400" dirty="0">
                    <a:solidFill>
                      <a:schemeClr val="tx1"/>
                    </a:solidFill>
                  </a:rPr>
                  <a:t> and Fluence </a:t>
                </a:r>
                <a14:m>
                  <m:oMath xmlns:m="http://schemas.openxmlformats.org/officeDocument/2006/math">
                    <m:r>
                      <m:rPr>
                        <m:sty m:val="p"/>
                      </m:rPr>
                      <a:rPr lang="el-GR" sz="1400" i="1" smtClean="0">
                        <a:solidFill>
                          <a:schemeClr val="tx1"/>
                        </a:solidFill>
                        <a:latin typeface="Cambria Math" panose="02040503050406030204" pitchFamily="18" charset="0"/>
                        <a:ea typeface="Cambria Math" panose="02040503050406030204" pitchFamily="18" charset="0"/>
                      </a:rPr>
                      <m:t>Φ</m:t>
                    </m:r>
                  </m:oMath>
                </a14:m>
                <a:r>
                  <a:rPr lang="en-GB" sz="1400" dirty="0">
                    <a:solidFill>
                      <a:schemeClr val="tx1"/>
                    </a:solidFill>
                  </a:rPr>
                  <a:t> real time monitoring  </a:t>
                </a:r>
                <a:endParaRPr lang="en-IT" sz="1400" dirty="0"/>
              </a:p>
            </p:txBody>
          </p:sp>
        </mc:Choice>
        <mc:Fallback xmlns="">
          <p:sp>
            <p:nvSpPr>
              <p:cNvPr id="33" name="TextBox 32">
                <a:extLst>
                  <a:ext uri="{FF2B5EF4-FFF2-40B4-BE49-F238E27FC236}">
                    <a16:creationId xmlns:a16="http://schemas.microsoft.com/office/drawing/2014/main" id="{B14F05D1-7565-AC94-1837-6B5344039219}"/>
                  </a:ext>
                </a:extLst>
              </p:cNvPr>
              <p:cNvSpPr txBox="1">
                <a:spLocks noRot="1" noChangeAspect="1" noMove="1" noResize="1" noEditPoints="1" noAdjustHandles="1" noChangeArrowheads="1" noChangeShapeType="1" noTextEdit="1"/>
              </p:cNvSpPr>
              <p:nvPr/>
            </p:nvSpPr>
            <p:spPr>
              <a:xfrm>
                <a:off x="3600152" y="2113857"/>
                <a:ext cx="6395962" cy="307777"/>
              </a:xfrm>
              <a:prstGeom prst="rect">
                <a:avLst/>
              </a:prstGeom>
              <a:blipFill>
                <a:blip r:embed="rId3"/>
                <a:stretch>
                  <a:fillRect t="-4000" b="-2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42E32F3-B28C-25E7-C4DB-B92C9903B5BC}"/>
                  </a:ext>
                </a:extLst>
              </p:cNvPr>
              <p:cNvSpPr txBox="1"/>
              <p:nvPr/>
            </p:nvSpPr>
            <p:spPr>
              <a:xfrm>
                <a:off x="5657018" y="2390561"/>
                <a:ext cx="228222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𝑊</m:t>
                          </m:r>
                        </m:e>
                        <m:sub>
                          <m:r>
                            <a:rPr lang="en-US" sz="1600" b="0" i="1" smtClean="0">
                              <a:solidFill>
                                <a:schemeClr val="tx1"/>
                              </a:solidFill>
                              <a:latin typeface="Cambria Math" panose="02040503050406030204" pitchFamily="18" charset="0"/>
                            </a:rPr>
                            <m:t>𝑇𝑂𝑇</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𝑊</m:t>
                          </m:r>
                        </m:e>
                        <m:sub>
                          <m:r>
                            <a:rPr lang="en-US" sz="1600" b="0" i="1" smtClean="0">
                              <a:solidFill>
                                <a:schemeClr val="tx1"/>
                              </a:solidFill>
                              <a:latin typeface="Cambria Math" panose="02040503050406030204" pitchFamily="18" charset="0"/>
                            </a:rPr>
                            <m:t>𝐿𝐼𝑁𝐴𝐶</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𝑊</m:t>
                          </m:r>
                        </m:e>
                        <m:sub>
                          <m:r>
                            <a:rPr lang="en-US" sz="1600" b="0" i="1" smtClean="0">
                              <a:solidFill>
                                <a:schemeClr val="tx1"/>
                              </a:solidFill>
                              <a:latin typeface="Cambria Math" panose="02040503050406030204" pitchFamily="18" charset="0"/>
                            </a:rPr>
                            <m:t>𝐵𝐸𝐴𝑀</m:t>
                          </m:r>
                        </m:sub>
                      </m:sSub>
                    </m:oMath>
                  </m:oMathPara>
                </a14:m>
                <a:endParaRPr lang="en-IT" sz="1600" dirty="0"/>
              </a:p>
            </p:txBody>
          </p:sp>
        </mc:Choice>
        <mc:Fallback xmlns="">
          <p:sp>
            <p:nvSpPr>
              <p:cNvPr id="36" name="TextBox 35">
                <a:extLst>
                  <a:ext uri="{FF2B5EF4-FFF2-40B4-BE49-F238E27FC236}">
                    <a16:creationId xmlns:a16="http://schemas.microsoft.com/office/drawing/2014/main" id="{D42E32F3-B28C-25E7-C4DB-B92C9903B5BC}"/>
                  </a:ext>
                </a:extLst>
              </p:cNvPr>
              <p:cNvSpPr txBox="1">
                <a:spLocks noRot="1" noChangeAspect="1" noMove="1" noResize="1" noEditPoints="1" noAdjustHandles="1" noChangeArrowheads="1" noChangeShapeType="1" noTextEdit="1"/>
              </p:cNvSpPr>
              <p:nvPr/>
            </p:nvSpPr>
            <p:spPr>
              <a:xfrm>
                <a:off x="5657018" y="2390561"/>
                <a:ext cx="2282227" cy="246221"/>
              </a:xfrm>
              <a:prstGeom prst="rect">
                <a:avLst/>
              </a:prstGeom>
              <a:blipFill>
                <a:blip r:embed="rId4"/>
                <a:stretch>
                  <a:fillRect l="-1667" r="-556" b="-20000"/>
                </a:stretch>
              </a:blipFill>
            </p:spPr>
            <p:txBody>
              <a:bodyPr/>
              <a:lstStyle/>
              <a:p>
                <a:r>
                  <a:rPr lang="en-IT">
                    <a:noFill/>
                  </a:rPr>
                  <a:t> </a:t>
                </a:r>
              </a:p>
            </p:txBody>
          </p:sp>
        </mc:Fallback>
      </mc:AlternateContent>
      <p:sp>
        <p:nvSpPr>
          <p:cNvPr id="40" name="TextBox 39">
            <a:extLst>
              <a:ext uri="{FF2B5EF4-FFF2-40B4-BE49-F238E27FC236}">
                <a16:creationId xmlns:a16="http://schemas.microsoft.com/office/drawing/2014/main" id="{FBD9E5C6-0C6C-F485-2E3C-FCBC59C88BD0}"/>
              </a:ext>
            </a:extLst>
          </p:cNvPr>
          <p:cNvSpPr txBox="1"/>
          <p:nvPr/>
        </p:nvSpPr>
        <p:spPr>
          <a:xfrm>
            <a:off x="3600150" y="3094501"/>
            <a:ext cx="6395962" cy="523220"/>
          </a:xfrm>
          <a:prstGeom prst="rect">
            <a:avLst/>
          </a:prstGeom>
          <a:noFill/>
        </p:spPr>
        <p:txBody>
          <a:bodyPr wrap="square">
            <a:spAutoFit/>
          </a:bodyPr>
          <a:lstStyle/>
          <a:p>
            <a:pPr algn="ctr"/>
            <a:r>
              <a:rPr lang="en-GB" sz="1400" dirty="0">
                <a:solidFill>
                  <a:schemeClr val="tx1"/>
                </a:solidFill>
              </a:rPr>
              <a:t>The specimen need to be irradiated with </a:t>
            </a:r>
            <a:r>
              <a:rPr lang="en-GB" sz="1400" b="1" dirty="0">
                <a:solidFill>
                  <a:schemeClr val="tx1"/>
                </a:solidFill>
              </a:rPr>
              <a:t>wide uniform fields</a:t>
            </a:r>
            <a:r>
              <a:rPr lang="en-GB" sz="1400" dirty="0">
                <a:solidFill>
                  <a:schemeClr val="tx1"/>
                </a:solidFill>
              </a:rPr>
              <a:t>.</a:t>
            </a:r>
            <a:br>
              <a:rPr lang="en-GB" sz="1400" dirty="0">
                <a:solidFill>
                  <a:schemeClr val="tx1"/>
                </a:solidFill>
              </a:rPr>
            </a:br>
            <a:r>
              <a:rPr lang="en-GB" sz="1400" b="1" dirty="0">
                <a:solidFill>
                  <a:schemeClr val="tx1"/>
                </a:solidFill>
              </a:rPr>
              <a:t>Different beam optics </a:t>
            </a:r>
            <a:r>
              <a:rPr lang="en-GB" sz="1400" dirty="0">
                <a:solidFill>
                  <a:schemeClr val="tx1"/>
                </a:solidFill>
              </a:rPr>
              <a:t>need to be obtained easily (</a:t>
            </a:r>
            <a:r>
              <a:rPr lang="en-GB" sz="1400" b="1" dirty="0">
                <a:solidFill>
                  <a:schemeClr val="tx1"/>
                </a:solidFill>
              </a:rPr>
              <a:t>passive collimation</a:t>
            </a:r>
            <a:r>
              <a:rPr lang="en-GB" sz="1400" dirty="0">
                <a:solidFill>
                  <a:schemeClr val="tx1"/>
                </a:solidFill>
              </a:rPr>
              <a:t>)</a:t>
            </a:r>
            <a:endParaRPr lang="en-IT" sz="1400" b="1" dirty="0"/>
          </a:p>
        </p:txBody>
      </p:sp>
      <p:sp>
        <p:nvSpPr>
          <p:cNvPr id="41" name="TextBox 40">
            <a:extLst>
              <a:ext uri="{FF2B5EF4-FFF2-40B4-BE49-F238E27FC236}">
                <a16:creationId xmlns:a16="http://schemas.microsoft.com/office/drawing/2014/main" id="{D749FC4A-9B76-E23A-1B3D-BDEEAE9B8813}"/>
              </a:ext>
            </a:extLst>
          </p:cNvPr>
          <p:cNvSpPr txBox="1"/>
          <p:nvPr/>
        </p:nvSpPr>
        <p:spPr>
          <a:xfrm>
            <a:off x="3600150" y="3962059"/>
            <a:ext cx="6395962" cy="738664"/>
          </a:xfrm>
          <a:prstGeom prst="rect">
            <a:avLst/>
          </a:prstGeom>
          <a:noFill/>
        </p:spPr>
        <p:txBody>
          <a:bodyPr wrap="square">
            <a:spAutoFit/>
          </a:bodyPr>
          <a:lstStyle/>
          <a:p>
            <a:pPr algn="ctr"/>
            <a:r>
              <a:rPr lang="en-GB" sz="1400" b="1" dirty="0">
                <a:solidFill>
                  <a:schemeClr val="tx1"/>
                </a:solidFill>
              </a:rPr>
              <a:t>No neutron </a:t>
            </a:r>
            <a:r>
              <a:rPr lang="en-GB" sz="1400" dirty="0">
                <a:solidFill>
                  <a:schemeClr val="tx1"/>
                </a:solidFill>
              </a:rPr>
              <a:t>production involved</a:t>
            </a:r>
          </a:p>
          <a:p>
            <a:pPr algn="ctr"/>
            <a:r>
              <a:rPr lang="en-GB" sz="1400" dirty="0">
                <a:solidFill>
                  <a:schemeClr val="tx1"/>
                </a:solidFill>
              </a:rPr>
              <a:t>Target activation negligible</a:t>
            </a:r>
          </a:p>
          <a:p>
            <a:pPr algn="ctr"/>
            <a:r>
              <a:rPr lang="en-GB" sz="1400" dirty="0">
                <a:solidFill>
                  <a:schemeClr val="tx1"/>
                </a:solidFill>
              </a:rPr>
              <a:t>Low energy secondary particle produced</a:t>
            </a:r>
            <a:endParaRPr lang="en-IT" sz="1400" dirty="0"/>
          </a:p>
        </p:txBody>
      </p:sp>
      <p:cxnSp>
        <p:nvCxnSpPr>
          <p:cNvPr id="43" name="Straight Arrow Connector 42">
            <a:extLst>
              <a:ext uri="{FF2B5EF4-FFF2-40B4-BE49-F238E27FC236}">
                <a16:creationId xmlns:a16="http://schemas.microsoft.com/office/drawing/2014/main" id="{E4633BD1-AB6B-D5D8-7BBF-9272112AA3DA}"/>
              </a:ext>
            </a:extLst>
          </p:cNvPr>
          <p:cNvCxnSpPr>
            <a:stCxn id="5" idx="6"/>
          </p:cNvCxnSpPr>
          <p:nvPr/>
        </p:nvCxnSpPr>
        <p:spPr bwMode="auto">
          <a:xfrm>
            <a:off x="2612822" y="1629141"/>
            <a:ext cx="1131346" cy="0"/>
          </a:xfrm>
          <a:prstGeom prst="straightConnector1">
            <a:avLst/>
          </a:prstGeom>
          <a:solidFill>
            <a:srgbClr val="00B8FF"/>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a:extLst>
              <a:ext uri="{FF2B5EF4-FFF2-40B4-BE49-F238E27FC236}">
                <a16:creationId xmlns:a16="http://schemas.microsoft.com/office/drawing/2014/main" id="{D85F21B5-6731-EDDE-F3E3-3CDD54B72541}"/>
              </a:ext>
            </a:extLst>
          </p:cNvPr>
          <p:cNvCxnSpPr/>
          <p:nvPr/>
        </p:nvCxnSpPr>
        <p:spPr bwMode="auto">
          <a:xfrm>
            <a:off x="2600397" y="2497711"/>
            <a:ext cx="2283474" cy="0"/>
          </a:xfrm>
          <a:prstGeom prst="straightConnector1">
            <a:avLst/>
          </a:prstGeom>
          <a:solidFill>
            <a:srgbClr val="00B8FF"/>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a:extLst>
              <a:ext uri="{FF2B5EF4-FFF2-40B4-BE49-F238E27FC236}">
                <a16:creationId xmlns:a16="http://schemas.microsoft.com/office/drawing/2014/main" id="{80EF71F0-03AF-DC4D-5AAC-1E964E0E0CA0}"/>
              </a:ext>
            </a:extLst>
          </p:cNvPr>
          <p:cNvCxnSpPr/>
          <p:nvPr/>
        </p:nvCxnSpPr>
        <p:spPr bwMode="auto">
          <a:xfrm>
            <a:off x="2612822" y="3463833"/>
            <a:ext cx="1203354" cy="0"/>
          </a:xfrm>
          <a:prstGeom prst="straightConnector1">
            <a:avLst/>
          </a:prstGeom>
          <a:solidFill>
            <a:srgbClr val="00B8FF"/>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5C7627FF-914E-93B8-D44D-01B1D10D0031}"/>
              </a:ext>
            </a:extLst>
          </p:cNvPr>
          <p:cNvCxnSpPr/>
          <p:nvPr/>
        </p:nvCxnSpPr>
        <p:spPr bwMode="auto">
          <a:xfrm>
            <a:off x="2600397" y="4381180"/>
            <a:ext cx="2434536" cy="0"/>
          </a:xfrm>
          <a:prstGeom prst="straightConnector1">
            <a:avLst/>
          </a:prstGeom>
          <a:solidFill>
            <a:srgbClr val="00B8FF"/>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CCB04904-0D89-6A58-F289-2359389E74FA}"/>
              </a:ext>
            </a:extLst>
          </p:cNvPr>
          <p:cNvCxnSpPr/>
          <p:nvPr/>
        </p:nvCxnSpPr>
        <p:spPr bwMode="auto">
          <a:xfrm>
            <a:off x="2535428" y="4744911"/>
            <a:ext cx="1603904" cy="301721"/>
          </a:xfrm>
          <a:prstGeom prst="straightConnector1">
            <a:avLst/>
          </a:prstGeom>
          <a:solidFill>
            <a:srgbClr val="00B8FF"/>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Box 53">
            <a:extLst>
              <a:ext uri="{FF2B5EF4-FFF2-40B4-BE49-F238E27FC236}">
                <a16:creationId xmlns:a16="http://schemas.microsoft.com/office/drawing/2014/main" id="{29BFFE7E-AC26-BB20-0208-9621DD6D8EF6}"/>
              </a:ext>
            </a:extLst>
          </p:cNvPr>
          <p:cNvSpPr txBox="1"/>
          <p:nvPr/>
        </p:nvSpPr>
        <p:spPr>
          <a:xfrm>
            <a:off x="4233926" y="4843808"/>
            <a:ext cx="4910842" cy="369332"/>
          </a:xfrm>
          <a:prstGeom prst="rect">
            <a:avLst/>
          </a:prstGeom>
          <a:noFill/>
          <a:ln w="25400">
            <a:solidFill>
              <a:schemeClr val="accent1"/>
            </a:solidFill>
          </a:ln>
        </p:spPr>
        <p:txBody>
          <a:bodyPr wrap="square">
            <a:spAutoFit/>
          </a:bodyPr>
          <a:lstStyle/>
          <a:p>
            <a:pPr algn="ctr"/>
            <a:r>
              <a:rPr lang="en-IT" dirty="0">
                <a:solidFill>
                  <a:schemeClr val="tx1"/>
                </a:solidFill>
              </a:rPr>
              <a:t>LOW ENERGY ELECTRON LINAC (&lt;10 MeV)</a:t>
            </a:r>
          </a:p>
        </p:txBody>
      </p:sp>
    </p:spTree>
    <p:extLst>
      <p:ext uri="{BB962C8B-B14F-4D97-AF65-F5344CB8AC3E}">
        <p14:creationId xmlns:p14="http://schemas.microsoft.com/office/powerpoint/2010/main" val="55394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32" grpId="0"/>
      <p:bldP spid="33" grpId="0"/>
      <p:bldP spid="36" grpId="0"/>
      <p:bldP spid="40" grpId="0"/>
      <p:bldP spid="41" grpId="0"/>
      <p:bldP spid="54" grpId="0"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IT"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IT"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ide_delsarto_show_AIFM2023" id="{4FB22991-D686-764F-A224-7D547EF47ABA}" vid="{63F4534A-8605-3843-9724-D3A057AF59B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2942</TotalTime>
  <Words>2524</Words>
  <Application>Microsoft Macintosh PowerPoint</Application>
  <PresentationFormat>Custom</PresentationFormat>
  <Paragraphs>318</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Bell MT</vt:lpstr>
      <vt:lpstr>Calibri</vt:lpstr>
      <vt:lpstr>Cambria Math</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Damiano Del Sarto</dc:creator>
  <cp:lastModifiedBy>Damiano Del Sarto</cp:lastModifiedBy>
  <cp:revision>6</cp:revision>
  <cp:lastPrinted>1601-01-01T00:00:00Z</cp:lastPrinted>
  <dcterms:created xsi:type="dcterms:W3CDTF">2023-10-17T10:46:11Z</dcterms:created>
  <dcterms:modified xsi:type="dcterms:W3CDTF">2023-10-19T11:49:02Z</dcterms:modified>
</cp:coreProperties>
</file>