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34"/>
  </p:notesMasterIdLst>
  <p:handoutMasterIdLst>
    <p:handoutMasterId r:id="rId35"/>
  </p:handoutMasterIdLst>
  <p:sldIdLst>
    <p:sldId id="350" r:id="rId2"/>
    <p:sldId id="351" r:id="rId3"/>
    <p:sldId id="349" r:id="rId4"/>
    <p:sldId id="338" r:id="rId5"/>
    <p:sldId id="340" r:id="rId6"/>
    <p:sldId id="352" r:id="rId7"/>
    <p:sldId id="261" r:id="rId8"/>
    <p:sldId id="353" r:id="rId9"/>
    <p:sldId id="299" r:id="rId10"/>
    <p:sldId id="308" r:id="rId11"/>
    <p:sldId id="342" r:id="rId12"/>
    <p:sldId id="348" r:id="rId13"/>
    <p:sldId id="356" r:id="rId14"/>
    <p:sldId id="343" r:id="rId15"/>
    <p:sldId id="309" r:id="rId16"/>
    <p:sldId id="292" r:id="rId17"/>
    <p:sldId id="355" r:id="rId18"/>
    <p:sldId id="344" r:id="rId19"/>
    <p:sldId id="341" r:id="rId20"/>
    <p:sldId id="337" r:id="rId21"/>
    <p:sldId id="327" r:id="rId22"/>
    <p:sldId id="345" r:id="rId23"/>
    <p:sldId id="323" r:id="rId24"/>
    <p:sldId id="346" r:id="rId25"/>
    <p:sldId id="325" r:id="rId26"/>
    <p:sldId id="333" r:id="rId27"/>
    <p:sldId id="347" r:id="rId28"/>
    <p:sldId id="335" r:id="rId29"/>
    <p:sldId id="330" r:id="rId30"/>
    <p:sldId id="331" r:id="rId31"/>
    <p:sldId id="332" r:id="rId32"/>
    <p:sldId id="35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873CEB49-4559-4FE5-B2E2-CB28863CC28B}">
          <p14:sldIdLst>
            <p14:sldId id="350"/>
          </p14:sldIdLst>
        </p14:section>
        <p14:section name="Introduction" id="{190A4FC8-D592-4437-9ECE-EA25F8E9D60A}">
          <p14:sldIdLst>
            <p14:sldId id="351"/>
            <p14:sldId id="349"/>
            <p14:sldId id="338"/>
            <p14:sldId id="340"/>
          </p14:sldIdLst>
        </p14:section>
        <p14:section name="Methods" id="{D55BB16B-F2C6-4AB4-B309-1C2961EA145A}">
          <p14:sldIdLst>
            <p14:sldId id="352"/>
            <p14:sldId id="261"/>
          </p14:sldIdLst>
        </p14:section>
        <p14:section name="Results" id="{0ACAF07B-CA1B-4B04-B6FB-F54AED6F1E6F}">
          <p14:sldIdLst>
            <p14:sldId id="353"/>
            <p14:sldId id="299"/>
            <p14:sldId id="308"/>
            <p14:sldId id="342"/>
            <p14:sldId id="348"/>
          </p14:sldIdLst>
        </p14:section>
        <p14:section name="Conclusion&amp;Outlook" id="{4C3C5B36-51A7-4B4A-9247-7A4CEE258EF0}">
          <p14:sldIdLst>
            <p14:sldId id="356"/>
            <p14:sldId id="343"/>
            <p14:sldId id="309"/>
            <p14:sldId id="292"/>
          </p14:sldIdLst>
        </p14:section>
        <p14:section name="Backup" id="{2CC577EB-C1D5-4B96-8CF1-02B345164B8D}">
          <p14:sldIdLst>
            <p14:sldId id="355"/>
            <p14:sldId id="344"/>
            <p14:sldId id="341"/>
            <p14:sldId id="337"/>
            <p14:sldId id="327"/>
            <p14:sldId id="345"/>
            <p14:sldId id="323"/>
            <p14:sldId id="346"/>
            <p14:sldId id="325"/>
            <p14:sldId id="333"/>
            <p14:sldId id="347"/>
            <p14:sldId id="335"/>
            <p14:sldId id="330"/>
            <p14:sldId id="331"/>
            <p14:sldId id="332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EAEAEA"/>
    <a:srgbClr val="333333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55" autoAdjust="0"/>
  </p:normalViewPr>
  <p:slideViewPr>
    <p:cSldViewPr snapToGrid="0" snapToObjects="1">
      <p:cViewPr varScale="1">
        <p:scale>
          <a:sx n="75" d="100"/>
          <a:sy n="75" d="100"/>
        </p:scale>
        <p:origin x="1020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Section name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Section name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17.10.2023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9579-2CC8-DCE9-F3AA-8005B6158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A0608-DB2E-09B0-10F3-E67B289C9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502AC-3637-FC69-25B5-DDA372D96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D197D-52D1-E635-0A09-031499AC5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C89B1-ABD6-5646-2C17-B78FAB68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13405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E744-83C6-C4E7-8253-3C44CE1E8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098F4-A01C-F3BA-F9A6-C3E1301CF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BC25C-702D-4E1A-15C2-0D544B278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636CA-A5FD-170B-121F-A856B109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D0159-01CA-6967-5280-EACB2B20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103388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C7F4F-3C8E-62CB-6104-D9F9AE160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698FC-B220-2EDE-DD1B-28C01AB64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676FC-B36C-5FFA-4C03-C1A0F40B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D2736-7DC1-BBC4-45F2-0795C6E6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9F8C6-0085-C2A9-C4E9-56C21CF0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96746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B6CF-D001-EC3C-18E8-43269876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9EBA4-90D0-1594-CCA9-00FC3D0BE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48CA9-5584-AD15-860A-EEF5ED589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9D9C8-2017-6353-8EE2-314540BD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5485D-1804-DA77-45B8-4DD97833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42443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72B87-EC4F-83D8-F13F-72210C70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EAF4E-7690-1875-39DB-5AAD0E27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2B7F3-C060-1E53-3BDC-76E612A11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9B61C-9AE1-0B91-8BC5-57585365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88472-106C-6C1F-794D-F1D534A7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09930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D32F9-291C-A78D-F295-B5FABE6F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455FB-2A66-44E6-D366-5574960D0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BC795-3F51-105E-0143-5E95E13D1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F5B1B-D7F1-37A3-C745-2E413DB7B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823D2-2962-0099-4F47-E96C4A12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636B2-AA48-9335-35AB-3288559F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1849398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FBD4-2CAA-1613-242A-92203D90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7FDB-D8CC-1D35-9C1D-9C9902980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EEF8B-9149-16F0-37EF-8C6BE2875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4082-E394-212B-2738-54B079453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9612FE-1B14-697A-80DC-431B8376F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897585-6C6F-B8AC-9FB7-15831F59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0437C7-8EF5-C0D8-A717-F7AFEFBB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CF83AA-5084-BC28-0207-1174283D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203872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80F8-E89D-B362-BA19-1BEB7605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AB273-D3C9-4993-16E5-104C5AA7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26433-9543-6A76-1462-AFB88B2BF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CDC02-4625-1AE8-5192-D53D9378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347512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587C0-A8DE-F366-7180-16D13E35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C39548-3FEF-3D0D-674D-A107E8EB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A7C5B-AE77-8322-B0A9-33CA2273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607199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FC027-9C5D-0A0B-8E9D-403CC47D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0432-12B2-6CA2-2947-CAD832B57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19417-B1AC-1E82-CBFB-9A683AEF4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0B92D-C564-CC94-5986-A2CC5718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2861A-ED4B-01A1-758F-EEA55897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8EA36-A1F0-8B5C-134B-0F47179C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014785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6ADA-7616-2B14-8EC7-6B6F2881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4527A-5310-445F-9687-E3A5D4BAD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87A0F-93D5-13CB-4F17-832259D9D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711C4-7AE4-767E-305F-A1E96D53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ECE84-9B30-0FD8-972B-AE95F7FD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50E62-0B1E-1DAE-9E26-4BB842DC4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87558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C9829-133A-8A57-168F-127FE77C9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02B61-8AAF-FE7B-2302-16F7CBEEF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379A-A075-0CD3-795F-C4D480DEE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5B45F-3E0F-9881-E286-0B50695F8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GB"/>
              <a:t>INSIGHTS workshop – 19/10/2023        g.camazzola@gsi.de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257C4-DDA0-F875-222D-5DBD0D80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304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473" y="1574800"/>
            <a:ext cx="7330649" cy="1352639"/>
          </a:xfrm>
        </p:spPr>
        <p:txBody>
          <a:bodyPr/>
          <a:lstStyle/>
          <a:p>
            <a:pPr algn="l"/>
            <a:r>
              <a:rPr lang="en-GB" sz="2600" b="1" dirty="0">
                <a:solidFill>
                  <a:schemeClr val="tx1"/>
                </a:solidFill>
              </a:rPr>
              <a:t>Accurate and faster: probing the biochemical stage of radiation damage with the new</a:t>
            </a:r>
            <a:br>
              <a:rPr lang="en-GB" sz="2600" b="1" dirty="0">
                <a:solidFill>
                  <a:schemeClr val="tx1"/>
                </a:solidFill>
              </a:rPr>
            </a:br>
            <a:r>
              <a:rPr lang="en-GB" sz="2600" b="1" dirty="0">
                <a:solidFill>
                  <a:schemeClr val="tx1"/>
                </a:solidFill>
              </a:rPr>
              <a:t>TRAX-</a:t>
            </a:r>
            <a:r>
              <a:rPr lang="en-GB" sz="2600" b="1" dirty="0" err="1">
                <a:solidFill>
                  <a:schemeClr val="tx1"/>
                </a:solidFill>
              </a:rPr>
              <a:t>CHEMxt</a:t>
            </a:r>
            <a:r>
              <a:rPr lang="en-GB" sz="2600" b="1" dirty="0">
                <a:solidFill>
                  <a:schemeClr val="tx1"/>
                </a:solidFill>
              </a:rPr>
              <a:t> code</a:t>
            </a:r>
            <a:endParaRPr lang="de-DE" sz="2600" b="1" dirty="0">
              <a:solidFill>
                <a:schemeClr val="tx1"/>
              </a:solidFill>
            </a:endParaRP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AA8F9F34-942B-1EAF-C9E0-8E38D9FAD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473" y="4042350"/>
            <a:ext cx="8878677" cy="1240850"/>
          </a:xfrm>
        </p:spPr>
        <p:txBody>
          <a:bodyPr>
            <a:noAutofit/>
          </a:bodyPr>
          <a:lstStyle/>
          <a:p>
            <a:pPr algn="l"/>
            <a:r>
              <a:rPr lang="de-DE" sz="1600" dirty="0"/>
              <a:t>Gianmarco Camazzola</a:t>
            </a:r>
            <a:br>
              <a:rPr lang="de-DE" sz="1600" dirty="0"/>
            </a:br>
            <a:endParaRPr lang="de-DE" sz="100" dirty="0"/>
          </a:p>
          <a:p>
            <a:pPr algn="l"/>
            <a:r>
              <a:rPr lang="de-DE" sz="1600" dirty="0"/>
              <a:t>INSIGHTS workshop – 19/10/2023</a:t>
            </a:r>
          </a:p>
          <a:p>
            <a:pPr algn="l"/>
            <a:endParaRPr lang="de-DE" sz="400" dirty="0"/>
          </a:p>
          <a:p>
            <a:pPr algn="l"/>
            <a:r>
              <a:rPr lang="de-DE" sz="1400" dirty="0"/>
              <a:t>GSI Helmholtz Center for Heavy Ion Research &amp; Max Planck Institute for Nuclear Physics,</a:t>
            </a:r>
            <a:br>
              <a:rPr lang="de-DE" sz="1400" dirty="0"/>
            </a:br>
            <a:r>
              <a:rPr lang="de-DE" sz="1400" dirty="0"/>
              <a:t>Heidelberg University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8B7577-751D-EF93-A0C8-931A940CB3D9}"/>
              </a:ext>
            </a:extLst>
          </p:cNvPr>
          <p:cNvCxnSpPr>
            <a:cxnSpLocks/>
          </p:cNvCxnSpPr>
          <p:nvPr/>
        </p:nvCxnSpPr>
        <p:spPr>
          <a:xfrm>
            <a:off x="671913" y="3429000"/>
            <a:ext cx="7797600" cy="0"/>
          </a:xfrm>
          <a:prstGeom prst="line">
            <a:avLst/>
          </a:prstGeom>
          <a:ln w="25400">
            <a:solidFill>
              <a:srgbClr val="FDBB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151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59473-FE0F-426D-A358-875525BA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AE14F5E-4F43-4B99-8AD9-297C7D039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009117"/>
              </p:ext>
            </p:extLst>
          </p:nvPr>
        </p:nvGraphicFramePr>
        <p:xfrm>
          <a:off x="355568" y="2808875"/>
          <a:ext cx="8432864" cy="201954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2108216">
                  <a:extLst>
                    <a:ext uri="{9D8B030D-6E8A-4147-A177-3AD203B41FA5}">
                      <a16:colId xmlns:a16="http://schemas.microsoft.com/office/drawing/2014/main" val="3711060656"/>
                    </a:ext>
                  </a:extLst>
                </a:gridCol>
                <a:gridCol w="2108216">
                  <a:extLst>
                    <a:ext uri="{9D8B030D-6E8A-4147-A177-3AD203B41FA5}">
                      <a16:colId xmlns:a16="http://schemas.microsoft.com/office/drawing/2014/main" val="1287163627"/>
                    </a:ext>
                  </a:extLst>
                </a:gridCol>
                <a:gridCol w="2108216">
                  <a:extLst>
                    <a:ext uri="{9D8B030D-6E8A-4147-A177-3AD203B41FA5}">
                      <a16:colId xmlns:a16="http://schemas.microsoft.com/office/drawing/2014/main" val="50546524"/>
                    </a:ext>
                  </a:extLst>
                </a:gridCol>
                <a:gridCol w="2108216">
                  <a:extLst>
                    <a:ext uri="{9D8B030D-6E8A-4147-A177-3AD203B41FA5}">
                      <a16:colId xmlns:a16="http://schemas.microsoft.com/office/drawing/2014/main" val="548851588"/>
                    </a:ext>
                  </a:extLst>
                </a:gridCol>
              </a:tblGrid>
              <a:tr h="63849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latin typeface="Fira Sans" panose="020B0503050000020004" pitchFamily="34" charset="0"/>
                        </a:rPr>
                        <a:t>Species</a:t>
                      </a:r>
                      <a:endParaRPr lang="en-GB" sz="18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Experiment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1</a:t>
                      </a:r>
                      <a:endParaRPr lang="en-GB" sz="1800" baseline="300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latin typeface="Fira Sans" panose="020B0503050000020004" pitchFamily="34" charset="0"/>
                        </a:rPr>
                        <a:t>Colliaux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 et al.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2</a:t>
                      </a:r>
                      <a:endParaRPr lang="en-GB" sz="1800" baseline="300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latin typeface="Fira Sans" panose="020B0503050000020004" pitchFamily="34" charset="0"/>
                        </a:rPr>
                        <a:t>This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 work</a:t>
                      </a:r>
                      <a:endParaRPr lang="en-GB" sz="18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5762075"/>
                  </a:ext>
                </a:extLst>
              </a:tr>
              <a:tr h="460349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OH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</a:t>
                      </a:r>
                      <a:endParaRPr lang="en-GB" sz="1800" baseline="300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2.7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2.8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2.7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99837"/>
                  </a:ext>
                </a:extLst>
              </a:tr>
              <a:tr h="460349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HO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</a:t>
                      </a:r>
                      <a:r>
                        <a:rPr lang="it-IT" sz="1800" dirty="0"/>
                        <a:t> + 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•-</a:t>
                      </a:r>
                      <a:endParaRPr lang="en-GB" sz="1800" baseline="300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3.3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3.4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3.2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4412039"/>
                  </a:ext>
                </a:extLst>
              </a:tr>
              <a:tr h="460349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H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endParaRPr lang="en-GB" sz="1800" baseline="-250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0.67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0.61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0.61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4981529"/>
                  </a:ext>
                </a:extLst>
              </a:tr>
            </a:tbl>
          </a:graphicData>
        </a:graphic>
      </p:graphicFrame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E7B9D61-CEAF-4702-D348-7A2A8A63290C}"/>
              </a:ext>
            </a:extLst>
          </p:cNvPr>
          <p:cNvSpPr txBox="1">
            <a:spLocks/>
          </p:cNvSpPr>
          <p:nvPr/>
        </p:nvSpPr>
        <p:spPr>
          <a:xfrm>
            <a:off x="355568" y="5781923"/>
            <a:ext cx="7003312" cy="590533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r>
              <a:rPr lang="en-GB" sz="1400" baseline="30000" dirty="0"/>
              <a:t> </a:t>
            </a:r>
            <a:r>
              <a:rPr lang="en-GB" sz="1400" i="1" dirty="0">
                <a:latin typeface="+mn-lt"/>
              </a:rPr>
              <a:t>Delattre et al., Tec &amp; Doc Editions </a:t>
            </a:r>
            <a:r>
              <a:rPr lang="en-GB" sz="1400" i="1" dirty="0" err="1">
                <a:latin typeface="+mn-lt"/>
              </a:rPr>
              <a:t>medicales</a:t>
            </a:r>
            <a:r>
              <a:rPr lang="en-GB" sz="1400" i="1" dirty="0">
                <a:latin typeface="+mn-lt"/>
              </a:rPr>
              <a:t> </a:t>
            </a:r>
            <a:r>
              <a:rPr lang="en-GB" sz="1400" i="1" dirty="0" err="1">
                <a:latin typeface="+mn-lt"/>
              </a:rPr>
              <a:t>internationales</a:t>
            </a:r>
            <a:r>
              <a:rPr lang="en-GB" sz="1400" i="1" dirty="0">
                <a:latin typeface="+mn-lt"/>
              </a:rPr>
              <a:t> (2005)</a:t>
            </a:r>
            <a:br>
              <a:rPr lang="en-GB" sz="1400" i="1" dirty="0"/>
            </a:b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2</a:t>
            </a:r>
            <a:r>
              <a:rPr lang="en-GB" sz="1400" baseline="30000" dirty="0"/>
              <a:t> </a:t>
            </a:r>
            <a:r>
              <a:rPr lang="en-GB" sz="1400" i="1" dirty="0" err="1">
                <a:latin typeface="+mn-lt"/>
              </a:rPr>
              <a:t>Colliaux</a:t>
            </a:r>
            <a:r>
              <a:rPr lang="en-GB" sz="1400" i="1" dirty="0">
                <a:latin typeface="+mn-lt"/>
              </a:rPr>
              <a:t> et al., </a:t>
            </a:r>
            <a:r>
              <a:rPr lang="en-GB" sz="1400" i="1" dirty="0" err="1">
                <a:solidFill>
                  <a:srgbClr val="000000"/>
                </a:solidFill>
                <a:latin typeface="+mn-lt"/>
              </a:rPr>
              <a:t>Nucl</a:t>
            </a:r>
            <a:r>
              <a:rPr lang="en-GB" sz="1400" i="1" dirty="0">
                <a:solidFill>
                  <a:srgbClr val="000000"/>
                </a:solidFill>
                <a:latin typeface="+mn-lt"/>
              </a:rPr>
              <a:t>. </a:t>
            </a:r>
            <a:r>
              <a:rPr lang="en-GB" sz="1400" i="1" dirty="0" err="1">
                <a:solidFill>
                  <a:srgbClr val="000000"/>
                </a:solidFill>
                <a:latin typeface="+mn-lt"/>
              </a:rPr>
              <a:t>Instrum</a:t>
            </a:r>
            <a:r>
              <a:rPr lang="en-GB" sz="1400" i="1" dirty="0">
                <a:solidFill>
                  <a:srgbClr val="000000"/>
                </a:solidFill>
                <a:latin typeface="+mn-lt"/>
              </a:rPr>
              <a:t>. Methods Phys. Res. B: Beam Interact. Mater. At.</a:t>
            </a:r>
            <a:r>
              <a:rPr lang="en-GB" sz="1400" i="1" dirty="0">
                <a:latin typeface="+mn-lt"/>
              </a:rPr>
              <a:t> (2015)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5DE8DF8-274F-C259-F800-745DB37F5D6F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3.b Comparison with Experimental Data &amp; Different Monte Carlo</a:t>
            </a:r>
            <a:br>
              <a:rPr lang="it-IT" sz="2400" b="1" dirty="0"/>
            </a:br>
            <a:r>
              <a:rPr lang="it-IT" sz="2400" b="1" dirty="0"/>
              <a:t>     </a:t>
            </a:r>
            <a:r>
              <a:rPr lang="it-IT" sz="1600" b="1" dirty="0"/>
              <a:t> </a:t>
            </a:r>
            <a:r>
              <a:rPr lang="it-IT" sz="2400" b="1" dirty="0"/>
              <a:t>Algorithm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F97EBD8-CD30-0278-F34A-049927160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3. Results            INSIGHTS workshop – 19/10/2023        g.camazzola@gsi.de</a:t>
            </a:r>
            <a:endParaRPr lang="de-DE" dirty="0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F44AFEA5-EC18-22F2-47BA-9CB47856A4A4}"/>
              </a:ext>
            </a:extLst>
          </p:cNvPr>
          <p:cNvSpPr txBox="1">
            <a:spLocks/>
          </p:cNvSpPr>
          <p:nvPr/>
        </p:nvSpPr>
        <p:spPr>
          <a:xfrm>
            <a:off x="0" y="1280723"/>
            <a:ext cx="9144000" cy="574650"/>
          </a:xfrm>
          <a:prstGeom prst="rect">
            <a:avLst/>
          </a:prstGeom>
          <a:ln w="25400" cap="rnd">
            <a:noFill/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it-IT" sz="1600" dirty="0">
                <a:solidFill>
                  <a:schemeClr val="tx1"/>
                </a:solidFill>
                <a:latin typeface="+mn-lt"/>
              </a:rPr>
              <a:t>Chemical yields [molecules/100 eV] from a 500 keV electron beam vs. 21% oxygenated water. Data recorded at 10 </a:t>
            </a:r>
            <a:r>
              <a:rPr lang="el-GR" sz="1600" dirty="0">
                <a:solidFill>
                  <a:schemeClr val="tx1"/>
                </a:solidFill>
                <a:latin typeface="+mn-lt"/>
              </a:rPr>
              <a:t>μ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s</a:t>
            </a:r>
            <a:endParaRPr lang="en-GB" sz="16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5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59473-FE0F-426D-A358-875525BA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A3477E-5ABF-4099-8300-5076B319FC09}"/>
              </a:ext>
            </a:extLst>
          </p:cNvPr>
          <p:cNvSpPr txBox="1"/>
          <p:nvPr/>
        </p:nvSpPr>
        <p:spPr>
          <a:xfrm>
            <a:off x="276225" y="5367249"/>
            <a:ext cx="8591550" cy="1077218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dirty="0"/>
              <a:t>Data from TRAX-CHEM to both softwares at </a:t>
            </a:r>
            <a:r>
              <a:rPr lang="it-IT" sz="1600" b="1" dirty="0">
                <a:latin typeface="Fira Sans" panose="020B0503050000020004" pitchFamily="34" charset="0"/>
              </a:rPr>
              <a:t>1 </a:t>
            </a:r>
            <a:r>
              <a:rPr lang="el-GR" sz="1600" b="1" dirty="0">
                <a:latin typeface="Fira Sans" panose="020B0503050000020004" pitchFamily="34" charset="0"/>
              </a:rPr>
              <a:t>μ</a:t>
            </a:r>
            <a:r>
              <a:rPr lang="it-IT" sz="1600" b="1" dirty="0">
                <a:latin typeface="Fira Sans" panose="020B0503050000020004" pitchFamily="34" charset="0"/>
              </a:rPr>
              <a:t>s</a:t>
            </a:r>
            <a:r>
              <a:rPr lang="it-IT" sz="1600" dirty="0"/>
              <a:t> (uniform concentrations for Kinetiscope)</a:t>
            </a:r>
            <a:br>
              <a:rPr lang="it-IT" sz="1600" dirty="0"/>
            </a:br>
            <a:endParaRPr lang="it-IT" sz="800" dirty="0"/>
          </a:p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dirty="0"/>
              <a:t>At final times, compute deviations from amount of species produced</a:t>
            </a:r>
            <a:br>
              <a:rPr lang="it-IT" sz="1600" dirty="0"/>
            </a:br>
            <a:endParaRPr lang="it-IT" sz="800" dirty="0"/>
          </a:p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b="1" dirty="0">
                <a:latin typeface="Fira Sans" panose="020B0503050000020004" pitchFamily="34" charset="0"/>
              </a:rPr>
              <a:t>Homogeneous</a:t>
            </a:r>
            <a:r>
              <a:rPr lang="it-IT" sz="1600" dirty="0"/>
              <a:t> approximation (Phase III) valid </a:t>
            </a:r>
            <a:r>
              <a:rPr lang="it-IT" sz="1600" b="1" dirty="0">
                <a:latin typeface="Fira Sans" panose="020B0503050000020004" pitchFamily="34" charset="0"/>
              </a:rPr>
              <a:t>only</a:t>
            </a:r>
            <a:r>
              <a:rPr lang="it-IT" sz="1600" dirty="0"/>
              <a:t> for low LET radiation</a:t>
            </a:r>
            <a:endParaRPr lang="en-GB" sz="1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B57591-E373-F2A6-5090-9EDA1C512CE3}"/>
              </a:ext>
            </a:extLst>
          </p:cNvPr>
          <p:cNvSpPr txBox="1">
            <a:spLocks/>
          </p:cNvSpPr>
          <p:nvPr/>
        </p:nvSpPr>
        <p:spPr>
          <a:xfrm>
            <a:off x="355568" y="934694"/>
            <a:ext cx="7003312" cy="33062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r>
              <a:rPr lang="en-GB" sz="1400" baseline="30000" dirty="0">
                <a:latin typeface="Fira Sans" panose="020B0503050000020004" pitchFamily="34" charset="0"/>
              </a:rPr>
              <a:t> </a:t>
            </a:r>
            <a:r>
              <a:rPr lang="en-GB" sz="1400" i="1" dirty="0">
                <a:solidFill>
                  <a:schemeClr val="tx1"/>
                </a:solidFill>
                <a:latin typeface="+mn-lt"/>
              </a:rPr>
              <a:t>Gillespie, J. </a:t>
            </a:r>
            <a:r>
              <a:rPr lang="en-GB" sz="1400" i="1" dirty="0" err="1">
                <a:solidFill>
                  <a:schemeClr val="tx1"/>
                </a:solidFill>
                <a:latin typeface="+mn-lt"/>
              </a:rPr>
              <a:t>Comput</a:t>
            </a:r>
            <a:r>
              <a:rPr lang="en-GB" sz="1400" i="1" dirty="0">
                <a:solidFill>
                  <a:schemeClr val="tx1"/>
                </a:solidFill>
                <a:latin typeface="+mn-lt"/>
              </a:rPr>
              <a:t>. Phys. (1976)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CB7745-3BDE-FB5E-6EE9-274393112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2474" y="1330655"/>
            <a:ext cx="7579051" cy="4038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8BC42-06B0-4C8C-026B-8D3F3577E2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4800" y="1328050"/>
            <a:ext cx="7580901" cy="4039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E7E327-BD13-DFD6-FBBD-79B06491F0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" r="223"/>
          <a:stretch/>
        </p:blipFill>
        <p:spPr>
          <a:xfrm>
            <a:off x="802800" y="1328050"/>
            <a:ext cx="7547093" cy="4039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46C893-BE5D-181F-17CD-F0B487C58C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4800" y="1328050"/>
            <a:ext cx="7580901" cy="403919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953663F6-6F50-1898-B7C7-E44C297F0B13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3.c Comparison with Kinetiscope</a:t>
            </a:r>
            <a:r>
              <a:rPr lang="it-IT" sz="2400" baseline="30000" dirty="0">
                <a:latin typeface="Fira Sans" panose="020B0503050000020004" pitchFamily="34" charset="0"/>
              </a:rPr>
              <a:t>1</a:t>
            </a:r>
            <a:r>
              <a:rPr lang="it-IT" sz="2400" b="1" dirty="0"/>
              <a:t> (Phase III)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8B83D4C-C230-A337-B374-2DCD58A4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3. Results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19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59473-FE0F-426D-A358-875525BA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A3477E-5ABF-4099-8300-5076B319FC09}"/>
              </a:ext>
            </a:extLst>
          </p:cNvPr>
          <p:cNvSpPr txBox="1"/>
          <p:nvPr/>
        </p:nvSpPr>
        <p:spPr>
          <a:xfrm>
            <a:off x="0" y="1281600"/>
            <a:ext cx="9144000" cy="58477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v"/>
            </a:pPr>
            <a:r>
              <a:rPr lang="it-IT" sz="1600" dirty="0"/>
              <a:t>G(H</a:t>
            </a:r>
            <a:r>
              <a:rPr lang="it-IT" sz="1600" baseline="-25000" dirty="0"/>
              <a:t>2</a:t>
            </a:r>
            <a:r>
              <a:rPr lang="it-IT" sz="1600" dirty="0"/>
              <a:t>O</a:t>
            </a:r>
            <a:r>
              <a:rPr lang="it-IT" sz="1600" baseline="-25000" dirty="0"/>
              <a:t>2</a:t>
            </a:r>
            <a:r>
              <a:rPr lang="it-IT" sz="1600" dirty="0"/>
              <a:t>) yields from </a:t>
            </a:r>
            <a:r>
              <a:rPr lang="it-IT" sz="1600" baseline="30000" dirty="0"/>
              <a:t>60</a:t>
            </a:r>
            <a:r>
              <a:rPr lang="it-IT" sz="1600" dirty="0"/>
              <a:t>Co (■ – experimental data, left) and from 500 keV electrons</a:t>
            </a:r>
            <a:br>
              <a:rPr lang="it-IT" sz="1600" dirty="0"/>
            </a:br>
            <a:r>
              <a:rPr lang="it-IT" sz="1600" dirty="0"/>
              <a:t>(</a:t>
            </a:r>
            <a:r>
              <a:rPr lang="it-IT" sz="1600" dirty="0">
                <a:solidFill>
                  <a:srgbClr val="FF0000"/>
                </a:solidFill>
                <a:latin typeface="Fira Sans" panose="020B0503050000020004" pitchFamily="34" charset="0"/>
              </a:rPr>
              <a:t>red curve</a:t>
            </a:r>
            <a:r>
              <a:rPr lang="it-IT" sz="1600" dirty="0"/>
              <a:t> – TRAX-CHEMxt, right) in oxygenated water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89D7B-9754-E059-D480-CC3E864E1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5165389" y="1567588"/>
            <a:ext cx="3380860" cy="4576361"/>
          </a:xfrm>
          <a:prstGeom prst="rect">
            <a:avLst/>
          </a:prstGeom>
        </p:spPr>
      </p:pic>
      <p:pic>
        <p:nvPicPr>
          <p:cNvPr id="13" name="Picture 12" descr="A graph of ph and ph value&#10;&#10;Description automatically generated">
            <a:extLst>
              <a:ext uri="{FF2B5EF4-FFF2-40B4-BE49-F238E27FC236}">
                <a16:creationId xmlns:a16="http://schemas.microsoft.com/office/drawing/2014/main" id="{FD556DCF-AD81-F282-C201-C278E038F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5336"/>
            <a:ext cx="4576361" cy="3373432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0048646-CCD7-EE32-E565-4BE4EC67B519}"/>
              </a:ext>
            </a:extLst>
          </p:cNvPr>
          <p:cNvSpPr txBox="1">
            <a:spLocks/>
          </p:cNvSpPr>
          <p:nvPr/>
        </p:nvSpPr>
        <p:spPr>
          <a:xfrm>
            <a:off x="365092" y="5583714"/>
            <a:ext cx="3673507" cy="33062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r>
              <a:rPr lang="en-GB" sz="1400" i="1" baseline="30000" dirty="0">
                <a:solidFill>
                  <a:schemeClr val="tx1"/>
                </a:solidFill>
              </a:rPr>
              <a:t> </a:t>
            </a:r>
            <a:r>
              <a:rPr lang="en-GB" sz="1400" i="1" dirty="0">
                <a:solidFill>
                  <a:schemeClr val="tx1"/>
                </a:solidFill>
                <a:latin typeface="+mn-lt"/>
              </a:rPr>
              <a:t>Roth &amp; </a:t>
            </a:r>
            <a:r>
              <a:rPr lang="en-GB" sz="1400" i="1" dirty="0" err="1">
                <a:solidFill>
                  <a:schemeClr val="tx1"/>
                </a:solidFill>
                <a:latin typeface="+mn-lt"/>
              </a:rPr>
              <a:t>LaVerne</a:t>
            </a:r>
            <a:r>
              <a:rPr lang="en-GB" sz="1400" i="1" dirty="0">
                <a:solidFill>
                  <a:schemeClr val="tx1"/>
                </a:solidFill>
                <a:latin typeface="+mn-lt"/>
              </a:rPr>
              <a:t>, J. Phys. Chem. A (2011)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3C018BF6-9909-E9C3-2ACB-7CD0C0826EB3}"/>
              </a:ext>
            </a:extLst>
          </p:cNvPr>
          <p:cNvSpPr txBox="1">
            <a:spLocks/>
          </p:cNvSpPr>
          <p:nvPr/>
        </p:nvSpPr>
        <p:spPr>
          <a:xfrm rot="16200000">
            <a:off x="-35153" y="2396800"/>
            <a:ext cx="254032" cy="33062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endParaRPr lang="en-GB" sz="1400" b="1" i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A43F17B0-0ACB-C791-DC97-37B471C870A3}"/>
              </a:ext>
            </a:extLst>
          </p:cNvPr>
          <p:cNvSpPr txBox="1">
            <a:spLocks/>
          </p:cNvSpPr>
          <p:nvPr/>
        </p:nvSpPr>
        <p:spPr>
          <a:xfrm>
            <a:off x="4932732" y="5583714"/>
            <a:ext cx="3632232" cy="33062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2</a:t>
            </a:r>
            <a:r>
              <a:rPr lang="en-GB" sz="1400" i="1" baseline="30000" dirty="0">
                <a:solidFill>
                  <a:schemeClr val="tx1"/>
                </a:solidFill>
              </a:rPr>
              <a:t> </a:t>
            </a:r>
            <a:r>
              <a:rPr lang="en-GB" sz="1400" i="1" dirty="0">
                <a:solidFill>
                  <a:schemeClr val="tx1"/>
                </a:solidFill>
                <a:latin typeface="+mn-lt"/>
              </a:rPr>
              <a:t>Camazzola et al., in preparation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342F16C4-D177-FFF3-14BF-F4A19D4041C1}"/>
              </a:ext>
            </a:extLst>
          </p:cNvPr>
          <p:cNvSpPr txBox="1">
            <a:spLocks/>
          </p:cNvSpPr>
          <p:nvPr/>
        </p:nvSpPr>
        <p:spPr>
          <a:xfrm rot="16200000">
            <a:off x="4510094" y="2153874"/>
            <a:ext cx="254032" cy="33062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2</a:t>
            </a:r>
            <a:endParaRPr lang="en-GB" sz="1400" b="1" i="1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6FD49D-28C4-47F9-019B-3E15B2A06EE2}"/>
              </a:ext>
            </a:extLst>
          </p:cNvPr>
          <p:cNvSpPr/>
          <p:nvPr/>
        </p:nvSpPr>
        <p:spPr>
          <a:xfrm>
            <a:off x="2324755" y="3193435"/>
            <a:ext cx="219411" cy="214229"/>
          </a:xfrm>
          <a:prstGeom prst="ellipse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96FE0C-2F7B-AFDE-99D5-F00D24A02858}"/>
              </a:ext>
            </a:extLst>
          </p:cNvPr>
          <p:cNvCxnSpPr>
            <a:cxnSpLocks/>
          </p:cNvCxnSpPr>
          <p:nvPr/>
        </p:nvCxnSpPr>
        <p:spPr>
          <a:xfrm flipV="1">
            <a:off x="2434461" y="3300550"/>
            <a:ext cx="0" cy="1795462"/>
          </a:xfrm>
          <a:prstGeom prst="line">
            <a:avLst/>
          </a:prstGeom>
          <a:ln w="254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300CC0-CA27-3499-BBD8-65C0B68FD956}"/>
              </a:ext>
            </a:extLst>
          </p:cNvPr>
          <p:cNvCxnSpPr>
            <a:cxnSpLocks/>
          </p:cNvCxnSpPr>
          <p:nvPr/>
        </p:nvCxnSpPr>
        <p:spPr>
          <a:xfrm>
            <a:off x="676278" y="3299074"/>
            <a:ext cx="1758183" cy="281"/>
          </a:xfrm>
          <a:prstGeom prst="line">
            <a:avLst/>
          </a:prstGeom>
          <a:ln w="254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FC55C420-8327-B85D-40C2-E1C65BDB0DC0}"/>
              </a:ext>
            </a:extLst>
          </p:cNvPr>
          <p:cNvSpPr/>
          <p:nvPr/>
        </p:nvSpPr>
        <p:spPr>
          <a:xfrm>
            <a:off x="2324755" y="3676813"/>
            <a:ext cx="219411" cy="21422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261DFAAE-4107-5C6F-0748-03ECA86BF3C8}"/>
              </a:ext>
            </a:extLst>
          </p:cNvPr>
          <p:cNvSpPr txBox="1">
            <a:spLocks/>
          </p:cNvSpPr>
          <p:nvPr/>
        </p:nvSpPr>
        <p:spPr>
          <a:xfrm>
            <a:off x="2385715" y="3914298"/>
            <a:ext cx="1698740" cy="585110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Escape yield</a:t>
            </a:r>
            <a:br>
              <a:rPr lang="en-GB" sz="1400" dirty="0">
                <a:solidFill>
                  <a:schemeClr val="tx1"/>
                </a:solidFill>
                <a:latin typeface="+mn-lt"/>
              </a:rPr>
            </a:br>
            <a:r>
              <a:rPr lang="en-GB" sz="1400" dirty="0">
                <a:solidFill>
                  <a:schemeClr val="tx1"/>
                </a:solidFill>
                <a:latin typeface="+mn-lt"/>
              </a:rPr>
              <a:t>(1 µs, pH = 7)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2FA0230A-4988-9ED5-6113-5390770BB0A2}"/>
              </a:ext>
            </a:extLst>
          </p:cNvPr>
          <p:cNvSpPr txBox="1">
            <a:spLocks/>
          </p:cNvSpPr>
          <p:nvPr/>
        </p:nvSpPr>
        <p:spPr>
          <a:xfrm>
            <a:off x="2385715" y="2864613"/>
            <a:ext cx="1698740" cy="33062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Long time yield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69EF81-0B34-AE01-6D84-06F3964B9550}"/>
              </a:ext>
            </a:extLst>
          </p:cNvPr>
          <p:cNvSpPr/>
          <p:nvPr/>
        </p:nvSpPr>
        <p:spPr>
          <a:xfrm>
            <a:off x="6646035" y="4716304"/>
            <a:ext cx="219411" cy="21422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D71F08E-9F47-0FFE-00F8-B82CB70744BF}"/>
              </a:ext>
            </a:extLst>
          </p:cNvPr>
          <p:cNvSpPr/>
          <p:nvPr/>
        </p:nvSpPr>
        <p:spPr>
          <a:xfrm>
            <a:off x="8909447" y="4474008"/>
            <a:ext cx="219411" cy="214229"/>
          </a:xfrm>
          <a:prstGeom prst="ellipse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D7923C59-7E7C-9FC8-ACEC-EC8BC247CD0B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3.d To Longer Time Scales – Comparison with Experimental Data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E5C316A-9532-0550-E1A1-8C6B8AB5F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3. Results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10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AD207F-CC36-807F-E277-563D59313CB2}"/>
              </a:ext>
            </a:extLst>
          </p:cNvPr>
          <p:cNvCxnSpPr>
            <a:cxnSpLocks/>
          </p:cNvCxnSpPr>
          <p:nvPr/>
        </p:nvCxnSpPr>
        <p:spPr>
          <a:xfrm>
            <a:off x="1332000" y="3429000"/>
            <a:ext cx="6480000" cy="0"/>
          </a:xfrm>
          <a:prstGeom prst="line">
            <a:avLst/>
          </a:prstGeom>
          <a:ln w="25400">
            <a:solidFill>
              <a:srgbClr val="FDBB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1C8A5DA8-E28B-CD77-267F-F54886D8266E}"/>
              </a:ext>
            </a:extLst>
          </p:cNvPr>
          <p:cNvSpPr txBox="1">
            <a:spLocks/>
          </p:cNvSpPr>
          <p:nvPr/>
        </p:nvSpPr>
        <p:spPr>
          <a:xfrm>
            <a:off x="1205519" y="2927350"/>
            <a:ext cx="7330649" cy="395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DBB63"/>
                </a:solidFill>
              </a:rPr>
              <a:t>4.</a:t>
            </a:r>
            <a:r>
              <a:rPr lang="en-GB" sz="2400" b="1" dirty="0"/>
              <a:t> Conclusion &amp; Outlook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009562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EB556E8-032F-40A0-8F17-CA6238C24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80176"/>
            <a:ext cx="9144000" cy="4213199"/>
          </a:xfrm>
          <a:ln w="25400" cap="rnd">
            <a:noFill/>
            <a:prstDash val="dash"/>
          </a:ln>
        </p:spPr>
        <p:txBody>
          <a:bodyPr>
            <a:normAutofit/>
          </a:bodyPr>
          <a:lstStyle/>
          <a:p>
            <a:pPr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/>
                </a:solidFill>
              </a:rPr>
              <a:t>  New extension for the track structure code TRAX-CHEM,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TRAX-CHEMxt</a:t>
            </a:r>
            <a:br>
              <a:rPr lang="it-IT" sz="2000" dirty="0">
                <a:solidFill>
                  <a:schemeClr val="tx1"/>
                </a:solidFill>
              </a:rPr>
            </a:br>
            <a:endParaRPr lang="it-IT" sz="1000" dirty="0">
              <a:solidFill>
                <a:schemeClr val="tx1"/>
              </a:solidFill>
            </a:endParaRPr>
          </a:p>
          <a:p>
            <a:pPr lvl="1">
              <a:buClr>
                <a:srgbClr val="FDBB63"/>
              </a:buClr>
              <a:buSzPct val="120000"/>
              <a:buFont typeface="Arial" panose="020B0604020202020204" pitchFamily="34" charset="0"/>
              <a:buChar char="→"/>
            </a:pPr>
            <a:r>
              <a:rPr lang="it-IT" sz="1600" dirty="0">
                <a:solidFill>
                  <a:schemeClr val="tx1"/>
                </a:solidFill>
              </a:rPr>
              <a:t>Probe homogeneous biochemical stage with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fast</a:t>
            </a:r>
            <a:r>
              <a:rPr lang="it-IT" sz="1600" dirty="0">
                <a:solidFill>
                  <a:schemeClr val="tx1"/>
                </a:solidFill>
              </a:rPr>
              <a:t> algorithm based on concentration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400" dirty="0">
                <a:solidFill>
                  <a:schemeClr val="tx1"/>
                </a:solidFill>
              </a:rPr>
              <a:t> </a:t>
            </a:r>
            <a:r>
              <a:rPr lang="it-IT" sz="1600" dirty="0">
                <a:solidFill>
                  <a:schemeClr val="tx1"/>
                </a:solidFill>
              </a:rPr>
              <a:t>distributions</a:t>
            </a:r>
            <a:br>
              <a:rPr lang="it-IT" sz="1600" dirty="0">
                <a:solidFill>
                  <a:schemeClr val="tx1"/>
                </a:solidFill>
              </a:rPr>
            </a:b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  Results validated</a:t>
            </a:r>
            <a:r>
              <a:rPr lang="it-IT" sz="1600" dirty="0">
                <a:solidFill>
                  <a:schemeClr val="tx1"/>
                </a:solidFill>
              </a:rPr>
              <a:t> at both "extremes"</a:t>
            </a:r>
          </a:p>
          <a:p>
            <a:endParaRPr lang="it-IT" sz="1000" dirty="0">
              <a:solidFill>
                <a:schemeClr val="tx1"/>
              </a:solidFill>
            </a:endParaRPr>
          </a:p>
          <a:p>
            <a:pPr lvl="1">
              <a:buClr>
                <a:srgbClr val="FDBB63"/>
              </a:buClr>
              <a:buSzPct val="120000"/>
              <a:buFont typeface="Arial" panose="020B0604020202020204" pitchFamily="34" charset="0"/>
              <a:buChar char="→"/>
            </a:pPr>
            <a:r>
              <a:rPr lang="it-IT" sz="1600" dirty="0">
                <a:solidFill>
                  <a:schemeClr val="tx1"/>
                </a:solidFill>
              </a:rPr>
              <a:t>Full Monte Carlo approaches (&amp; one experiment) in the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heterogeneous</a:t>
            </a:r>
            <a:r>
              <a:rPr lang="it-IT" sz="1600" dirty="0">
                <a:solidFill>
                  <a:schemeClr val="tx1"/>
                </a:solidFill>
              </a:rPr>
              <a:t> chemical stage, for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400" dirty="0">
                <a:solidFill>
                  <a:schemeClr val="tx1"/>
                </a:solidFill>
              </a:rPr>
              <a:t> </a:t>
            </a:r>
            <a:r>
              <a:rPr lang="it-IT" sz="1600" dirty="0">
                <a:solidFill>
                  <a:schemeClr val="tx1"/>
                </a:solidFill>
              </a:rPr>
              <a:t>different initial conditions (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Phase I</a:t>
            </a:r>
            <a:r>
              <a:rPr lang="it-IT" sz="1600" dirty="0">
                <a:solidFill>
                  <a:schemeClr val="tx1"/>
                </a:solidFill>
              </a:rPr>
              <a:t>)</a:t>
            </a:r>
            <a:br>
              <a:rPr lang="it-IT" sz="1000" dirty="0">
                <a:solidFill>
                  <a:schemeClr val="tx1"/>
                </a:solidFill>
              </a:rPr>
            </a:br>
            <a:endParaRPr lang="it-IT" sz="800" dirty="0">
              <a:solidFill>
                <a:schemeClr val="tx1"/>
              </a:solidFill>
            </a:endParaRPr>
          </a:p>
          <a:p>
            <a:pPr lvl="1">
              <a:buClr>
                <a:srgbClr val="FDBB63"/>
              </a:buClr>
              <a:buSzPct val="120000"/>
              <a:buFont typeface="Arial" panose="020B0604020202020204" pitchFamily="34" charset="0"/>
              <a:buChar char="→"/>
            </a:pPr>
            <a:r>
              <a:rPr lang="en-GB" sz="1600" dirty="0">
                <a:solidFill>
                  <a:schemeClr val="tx1"/>
                </a:solidFill>
              </a:rPr>
              <a:t>Pure </a:t>
            </a:r>
            <a:r>
              <a:rPr lang="en-GB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homogeneous</a:t>
            </a:r>
            <a:r>
              <a:rPr lang="en-GB" sz="1600" dirty="0">
                <a:solidFill>
                  <a:schemeClr val="tx1"/>
                </a:solidFill>
              </a:rPr>
              <a:t> approach, at low LET </a:t>
            </a:r>
            <a:r>
              <a:rPr lang="it-IT" sz="1600" dirty="0">
                <a:solidFill>
                  <a:schemeClr val="tx1"/>
                </a:solidFill>
              </a:rPr>
              <a:t>(</a:t>
            </a:r>
            <a:r>
              <a:rPr lang="it-IT" sz="16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Phase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 III</a:t>
            </a:r>
            <a:r>
              <a:rPr lang="it-IT" sz="1600" dirty="0">
                <a:solidFill>
                  <a:schemeClr val="tx1"/>
                </a:solidFill>
              </a:rPr>
              <a:t>)</a:t>
            </a:r>
            <a:endParaRPr lang="en-GB" sz="16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pPr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/>
                </a:solidFill>
              </a:rPr>
              <a:t>  At </a:t>
            </a:r>
            <a:r>
              <a:rPr lang="en-GB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intermediate and high LET</a:t>
            </a:r>
            <a:r>
              <a:rPr lang="en-GB" sz="1600" dirty="0">
                <a:solidFill>
                  <a:schemeClr val="tx1"/>
                </a:solidFill>
              </a:rPr>
              <a:t> (track evolution still ongoing) </a:t>
            </a:r>
            <a:r>
              <a:rPr lang="en-GB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discrepancies</a:t>
            </a:r>
            <a:r>
              <a:rPr lang="en-GB" sz="1600" dirty="0">
                <a:solidFill>
                  <a:schemeClr val="tx1"/>
                </a:solidFill>
              </a:rPr>
              <a:t> &gt; 50% with respect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  to homogeneous approach</a:t>
            </a:r>
            <a:br>
              <a:rPr lang="en-GB" sz="2000" dirty="0">
                <a:solidFill>
                  <a:schemeClr val="tx1"/>
                </a:solidFill>
              </a:rPr>
            </a:br>
            <a:endParaRPr lang="en-GB" sz="1000" dirty="0">
              <a:solidFill>
                <a:schemeClr val="tx1"/>
              </a:solidFill>
            </a:endParaRPr>
          </a:p>
          <a:p>
            <a:pPr lvl="1">
              <a:buClr>
                <a:srgbClr val="FDBB63"/>
              </a:buClr>
              <a:buSzPct val="120000"/>
              <a:buFont typeface="Arial" panose="020B0604020202020204" pitchFamily="34" charset="0"/>
              <a:buChar char="→"/>
            </a:pP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Necessity</a:t>
            </a:r>
            <a:r>
              <a:rPr lang="it-IT" sz="1600" dirty="0">
                <a:solidFill>
                  <a:schemeClr val="tx1"/>
                </a:solidFill>
              </a:rPr>
              <a:t> of intermediate transitional phase (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Phase II</a:t>
            </a:r>
            <a:r>
              <a:rPr lang="it-IT" sz="1600" dirty="0">
                <a:solidFill>
                  <a:schemeClr val="tx1"/>
                </a:solidFill>
              </a:rPr>
              <a:t>)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5F13E-4DA3-44BA-9F22-AB7280C3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9881DAF-E260-14FB-CA98-99A5EF341341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4.a Take-Home Messages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0ABBBF8-6E02-F2A3-9B15-6AAE5B70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4. Conclusion &amp; Outlook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03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717BC8-522D-9E16-F6E8-780A9B855E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5083338" y="974542"/>
            <a:ext cx="3531599" cy="457635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EA9CF9-2DD7-4E25-BA9C-5056A4BF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57CFBE-ADDC-034C-F405-869C2EC779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22370" y="974807"/>
            <a:ext cx="3531542" cy="4576282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350DC78-EC74-D815-5A70-1E7D3A79B637}"/>
              </a:ext>
            </a:extLst>
          </p:cNvPr>
          <p:cNvSpPr txBox="1">
            <a:spLocks/>
          </p:cNvSpPr>
          <p:nvPr/>
        </p:nvSpPr>
        <p:spPr>
          <a:xfrm>
            <a:off x="355568" y="1010460"/>
            <a:ext cx="7003312" cy="33062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i="1" dirty="0">
                <a:solidFill>
                  <a:srgbClr val="FF0000"/>
                </a:solidFill>
                <a:latin typeface="Fira Sans" panose="020B0503050000020004" pitchFamily="34" charset="0"/>
              </a:rPr>
              <a:t>Preliminary results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B73A4B5-4B9C-0512-3E46-0410F061C04D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4.b Work in Progress &amp; Outlook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22F2CB06-8DDB-B1E1-9E29-95FB3EA3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4. Conclusion &amp; Outlook            INSIGHTS workshop – 19/10/2023        g.camazzola@gsi.de</a:t>
            </a:r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F18F4E-BC3B-0368-BF8C-C36B51A1F6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00" y="1001750"/>
            <a:ext cx="7340597" cy="50762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95864-A9F4-8104-F001-4471A87972F3}"/>
              </a:ext>
            </a:extLst>
          </p:cNvPr>
          <p:cNvSpPr txBox="1"/>
          <p:nvPr/>
        </p:nvSpPr>
        <p:spPr>
          <a:xfrm>
            <a:off x="4943945" y="1727978"/>
            <a:ext cx="4095750" cy="1908215"/>
          </a:xfrm>
          <a:prstGeom prst="rect">
            <a:avLst/>
          </a:prstGeom>
          <a:ln w="12700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it-IT" sz="1600" dirty="0"/>
              <a:t>Introduce</a:t>
            </a:r>
            <a:r>
              <a:rPr lang="it-IT" sz="1600" b="1" dirty="0"/>
              <a:t> </a:t>
            </a:r>
            <a:r>
              <a:rPr lang="it-IT" sz="1600" b="1" dirty="0">
                <a:latin typeface="Fira Sans" panose="020B0503050000020004" pitchFamily="34" charset="0"/>
              </a:rPr>
              <a:t>biomolecules</a:t>
            </a:r>
            <a:br>
              <a:rPr lang="en-GB" sz="1600" dirty="0"/>
            </a:br>
            <a:endParaRPr lang="en-GB" sz="800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Consider “generic” organic molecule </a:t>
            </a:r>
            <a:r>
              <a:rPr lang="en-GB" sz="1600" dirty="0">
                <a:latin typeface="Fira Sans" panose="020B0503050000020004" pitchFamily="34" charset="0"/>
              </a:rPr>
              <a:t>RH</a:t>
            </a:r>
            <a:r>
              <a:rPr lang="en-GB" sz="1600" dirty="0"/>
              <a:t> (proteins, amino acids &amp; nucleotides)</a:t>
            </a:r>
            <a:br>
              <a:rPr lang="en-GB" sz="1600" dirty="0"/>
            </a:br>
            <a:endParaRPr lang="en-GB" sz="800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[</a:t>
            </a:r>
            <a:r>
              <a:rPr lang="en-GB" sz="1600" dirty="0">
                <a:latin typeface="Fira Sans" panose="020B0503050000020004" pitchFamily="34" charset="0"/>
              </a:rPr>
              <a:t>RH</a:t>
            </a:r>
            <a:r>
              <a:rPr lang="en-GB" sz="1600" dirty="0"/>
              <a:t>] ≈ 850 mM</a:t>
            </a:r>
            <a:r>
              <a:rPr lang="en-GB" sz="16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r>
              <a:rPr lang="en-GB" sz="1600" dirty="0"/>
              <a:t> &gt;&gt; [</a:t>
            </a:r>
            <a:r>
              <a:rPr lang="en-GB" sz="1600" dirty="0">
                <a:latin typeface="Fira Sans" panose="020B0503050000020004" pitchFamily="34" charset="0"/>
              </a:rPr>
              <a:t>O</a:t>
            </a:r>
            <a:r>
              <a:rPr lang="en-GB" sz="1600" baseline="-25000" dirty="0">
                <a:latin typeface="Fira Sans" panose="020B0503050000020004" pitchFamily="34" charset="0"/>
              </a:rPr>
              <a:t>2</a:t>
            </a:r>
            <a:r>
              <a:rPr lang="en-GB" sz="1600" dirty="0"/>
              <a:t>]</a:t>
            </a:r>
            <a:r>
              <a:rPr lang="en-GB" sz="1600" baseline="-25000" dirty="0"/>
              <a:t>max</a:t>
            </a:r>
            <a:r>
              <a:rPr lang="en-GB" sz="1600" dirty="0"/>
              <a:t> ≈ 0.273 mM</a:t>
            </a:r>
            <a:br>
              <a:rPr lang="en-GB" sz="1600" dirty="0"/>
            </a:br>
            <a:r>
              <a:rPr lang="en-GB" sz="1600" dirty="0"/>
              <a:t>                                           </a:t>
            </a:r>
            <a:r>
              <a:rPr lang="en-GB" sz="1000" dirty="0"/>
              <a:t> </a:t>
            </a:r>
            <a:r>
              <a:rPr lang="en-GB" sz="1600" dirty="0"/>
              <a:t>(21% pO</a:t>
            </a:r>
            <a:r>
              <a:rPr lang="en-GB" sz="1600" baseline="-25000" dirty="0"/>
              <a:t>2</a:t>
            </a:r>
            <a:r>
              <a:rPr lang="en-GB" sz="1600" dirty="0"/>
              <a:t>)</a:t>
            </a:r>
            <a:br>
              <a:rPr lang="en-GB" sz="1600" dirty="0"/>
            </a:br>
            <a:endParaRPr lang="en-GB" sz="800" dirty="0"/>
          </a:p>
          <a:p>
            <a:pPr>
              <a:buClr>
                <a:srgbClr val="FDBB63"/>
              </a:buClr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r>
              <a:rPr lang="en-GB" sz="1400" baseline="30000" dirty="0">
                <a:latin typeface="Fira Sans" panose="020B0503050000020004" pitchFamily="34" charset="0"/>
              </a:rPr>
              <a:t> </a:t>
            </a:r>
            <a:r>
              <a:rPr lang="en-GB" sz="1400" i="1" dirty="0"/>
              <a:t>Michaels &amp; Hunt, </a:t>
            </a:r>
            <a:r>
              <a:rPr lang="en-GB" sz="1400" i="1" dirty="0" err="1"/>
              <a:t>Radiat</a:t>
            </a:r>
            <a:r>
              <a:rPr lang="en-GB" sz="1400" i="1" dirty="0"/>
              <a:t>. Res. (1978)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AB602-75BC-E0D7-71FD-DBB24830580B}"/>
              </a:ext>
            </a:extLst>
          </p:cNvPr>
          <p:cNvSpPr txBox="1"/>
          <p:nvPr/>
        </p:nvSpPr>
        <p:spPr>
          <a:xfrm>
            <a:off x="3926042" y="3754534"/>
            <a:ext cx="3268507" cy="255454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it-IT" sz="1600" dirty="0"/>
              <a:t>Reactions considered</a:t>
            </a:r>
            <a:br>
              <a:rPr lang="en-GB" sz="1600" dirty="0"/>
            </a:br>
            <a:endParaRPr lang="en-GB" sz="800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Fira Sans" panose="020B0503050000020004" pitchFamily="34" charset="0"/>
              </a:rPr>
              <a:t>RH + </a:t>
            </a:r>
            <a:r>
              <a:rPr lang="en-GB" sz="1600" dirty="0">
                <a:solidFill>
                  <a:srgbClr val="FF0000"/>
                </a:solidFill>
                <a:latin typeface="Fira Sans" panose="020B0503050000020004" pitchFamily="34" charset="0"/>
              </a:rPr>
              <a:t>OH</a:t>
            </a:r>
            <a:r>
              <a:rPr lang="en-GB" sz="1600" baseline="30000" dirty="0">
                <a:solidFill>
                  <a:srgbClr val="FF0000"/>
                </a:solidFill>
                <a:latin typeface="Fira Sans" panose="020B0503050000020004" pitchFamily="34" charset="0"/>
              </a:rPr>
              <a:t>•</a:t>
            </a:r>
            <a:r>
              <a:rPr lang="en-GB" sz="1600" dirty="0">
                <a:solidFill>
                  <a:srgbClr val="FF0000"/>
                </a:solidFill>
                <a:latin typeface="Fira Sans" panose="020B0503050000020004" pitchFamily="34" charset="0"/>
              </a:rPr>
              <a:t> </a:t>
            </a:r>
            <a:r>
              <a:rPr lang="en-GB" sz="1600" dirty="0">
                <a:latin typeface="Fira Sans" panose="020B0503050000020004" pitchFamily="34" charset="0"/>
                <a:cs typeface="Arial" panose="020B0604020202020204" pitchFamily="34" charset="0"/>
              </a:rPr>
              <a:t>→</a:t>
            </a:r>
            <a:r>
              <a:rPr lang="en-GB" sz="1600" dirty="0">
                <a:latin typeface="Fira Sans" panose="020B0503050000020004" pitchFamily="34" charset="0"/>
              </a:rPr>
              <a:t> R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r>
              <a:rPr lang="en-GB" sz="1600" dirty="0">
                <a:latin typeface="Fira Sans" panose="020B0503050000020004" pitchFamily="34" charset="0"/>
              </a:rPr>
              <a:t> + H</a:t>
            </a:r>
            <a:r>
              <a:rPr lang="en-GB" sz="1600" baseline="-25000" dirty="0">
                <a:latin typeface="Fira Sans" panose="020B0503050000020004" pitchFamily="34" charset="0"/>
              </a:rPr>
              <a:t>2</a:t>
            </a:r>
            <a:r>
              <a:rPr lang="en-GB" sz="1600" dirty="0">
                <a:latin typeface="Fira Sans" panose="020B0503050000020004" pitchFamily="34" charset="0"/>
              </a:rPr>
              <a:t>O</a:t>
            </a:r>
            <a:br>
              <a:rPr lang="en-GB" sz="1600" baseline="30000" dirty="0">
                <a:latin typeface="Fira Sans" panose="020B0503050000020004" pitchFamily="34" charset="0"/>
              </a:rPr>
            </a:br>
            <a:endParaRPr lang="en-GB" sz="400" dirty="0">
              <a:latin typeface="Fira Sans" panose="020B0503050000020004" pitchFamily="34" charset="0"/>
            </a:endParaRP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Fira Sans" panose="020B0503050000020004" pitchFamily="34" charset="0"/>
              </a:rPr>
              <a:t>RH + </a:t>
            </a:r>
            <a:r>
              <a:rPr lang="en-GB" sz="1600" dirty="0" err="1">
                <a:solidFill>
                  <a:srgbClr val="FF0000"/>
                </a:solidFill>
                <a:latin typeface="Fira Sans" panose="020B0503050000020004" pitchFamily="34" charset="0"/>
              </a:rPr>
              <a:t>e</a:t>
            </a:r>
            <a:r>
              <a:rPr lang="en-GB" sz="1600" baseline="-25000" dirty="0" err="1">
                <a:solidFill>
                  <a:srgbClr val="FF0000"/>
                </a:solidFill>
                <a:latin typeface="Fira Sans" panose="020B0503050000020004" pitchFamily="34" charset="0"/>
              </a:rPr>
              <a:t>aq</a:t>
            </a:r>
            <a:r>
              <a:rPr lang="en-GB" sz="1600" baseline="30000" dirty="0">
                <a:solidFill>
                  <a:srgbClr val="FF0000"/>
                </a:solidFill>
                <a:latin typeface="Fira Sans" panose="020B0503050000020004" pitchFamily="34" charset="0"/>
              </a:rPr>
              <a:t>-</a:t>
            </a:r>
            <a:r>
              <a:rPr lang="en-GB" sz="1600" dirty="0">
                <a:latin typeface="Fira Sans" panose="020B0503050000020004" pitchFamily="34" charset="0"/>
              </a:rPr>
              <a:t> + H</a:t>
            </a:r>
            <a:r>
              <a:rPr lang="en-GB" sz="1600" baseline="-25000" dirty="0">
                <a:latin typeface="Fira Sans" panose="020B0503050000020004" pitchFamily="34" charset="0"/>
              </a:rPr>
              <a:t>2</a:t>
            </a:r>
            <a:r>
              <a:rPr lang="en-GB" sz="1600" dirty="0">
                <a:latin typeface="Fira Sans" panose="020B0503050000020004" pitchFamily="34" charset="0"/>
              </a:rPr>
              <a:t>O </a:t>
            </a:r>
            <a:r>
              <a:rPr lang="en-GB" sz="1600" dirty="0">
                <a:latin typeface="Fira Sans" panose="020B0503050000020004" pitchFamily="34" charset="0"/>
                <a:cs typeface="Arial" panose="020B0604020202020204" pitchFamily="34" charset="0"/>
              </a:rPr>
              <a:t>→</a:t>
            </a:r>
            <a:r>
              <a:rPr lang="en-GB" sz="1600" dirty="0">
                <a:latin typeface="Fira Sans" panose="020B0503050000020004" pitchFamily="34" charset="0"/>
              </a:rPr>
              <a:t> H</a:t>
            </a:r>
            <a:r>
              <a:rPr lang="en-GB" sz="1600" baseline="-25000" dirty="0">
                <a:latin typeface="Fira Sans" panose="020B0503050000020004" pitchFamily="34" charset="0"/>
              </a:rPr>
              <a:t>2</a:t>
            </a:r>
            <a:r>
              <a:rPr lang="en-GB" sz="1600" dirty="0">
                <a:latin typeface="Fira Sans" panose="020B0503050000020004" pitchFamily="34" charset="0"/>
              </a:rPr>
              <a:t> + OH</a:t>
            </a:r>
            <a:r>
              <a:rPr lang="en-GB" sz="1600" baseline="30000" dirty="0">
                <a:latin typeface="Fira Sans" panose="020B0503050000020004" pitchFamily="34" charset="0"/>
              </a:rPr>
              <a:t>-</a:t>
            </a:r>
            <a:r>
              <a:rPr lang="en-GB" sz="1600" dirty="0">
                <a:latin typeface="Fira Sans" panose="020B0503050000020004" pitchFamily="34" charset="0"/>
              </a:rPr>
              <a:t> + R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br>
              <a:rPr lang="en-GB" sz="1600" baseline="30000" dirty="0">
                <a:latin typeface="Fira Sans" panose="020B0503050000020004" pitchFamily="34" charset="0"/>
              </a:rPr>
            </a:br>
            <a:endParaRPr lang="en-GB" sz="400" dirty="0">
              <a:latin typeface="Fira Sans" panose="020B0503050000020004" pitchFamily="34" charset="0"/>
            </a:endParaRP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Fira Sans" panose="020B0503050000020004" pitchFamily="34" charset="0"/>
              </a:rPr>
              <a:t>R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r>
              <a:rPr lang="en-GB" sz="1600" dirty="0">
                <a:latin typeface="Fira Sans" panose="020B0503050000020004" pitchFamily="34" charset="0"/>
              </a:rPr>
              <a:t> + O</a:t>
            </a:r>
            <a:r>
              <a:rPr lang="en-GB" sz="1600" baseline="-25000" dirty="0">
                <a:latin typeface="Fira Sans" panose="020B0503050000020004" pitchFamily="34" charset="0"/>
              </a:rPr>
              <a:t>2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dirty="0">
                <a:latin typeface="Fira Sans" panose="020B0503050000020004" pitchFamily="34" charset="0"/>
                <a:cs typeface="Arial" panose="020B0604020202020204" pitchFamily="34" charset="0"/>
              </a:rPr>
              <a:t>→</a:t>
            </a:r>
            <a:r>
              <a:rPr lang="en-GB" sz="1600" dirty="0">
                <a:latin typeface="Fira Sans" panose="020B0503050000020004" pitchFamily="34" charset="0"/>
              </a:rPr>
              <a:t> ROO</a:t>
            </a:r>
            <a:r>
              <a:rPr lang="en-GB" sz="1600" baseline="30000" dirty="0">
                <a:latin typeface="Fira Sans" panose="020B0503050000020004" pitchFamily="34" charset="0"/>
              </a:rPr>
              <a:t>• </a:t>
            </a:r>
            <a:br>
              <a:rPr lang="en-GB" sz="1600" baseline="30000" dirty="0">
                <a:latin typeface="Fira Sans" panose="020B0503050000020004" pitchFamily="34" charset="0"/>
              </a:rPr>
            </a:br>
            <a:endParaRPr lang="en-GB" sz="400" dirty="0">
              <a:latin typeface="Fira Sans" panose="020B0503050000020004" pitchFamily="34" charset="0"/>
            </a:endParaRP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Fira Sans" panose="020B0503050000020004" pitchFamily="34" charset="0"/>
              </a:rPr>
              <a:t>RH + ROO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dirty="0">
                <a:latin typeface="Fira Sans" panose="020B0503050000020004" pitchFamily="34" charset="0"/>
                <a:cs typeface="Arial" panose="020B0604020202020204" pitchFamily="34" charset="0"/>
              </a:rPr>
              <a:t>→</a:t>
            </a:r>
            <a:r>
              <a:rPr lang="en-GB" sz="1600" dirty="0">
                <a:latin typeface="Fira Sans" panose="020B0503050000020004" pitchFamily="34" charset="0"/>
              </a:rPr>
              <a:t> ROOH + R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br>
              <a:rPr lang="en-GB" sz="1600" baseline="-25000" dirty="0">
                <a:latin typeface="Fira Sans" panose="020B0503050000020004" pitchFamily="34" charset="0"/>
              </a:rPr>
            </a:br>
            <a:endParaRPr lang="en-GB" sz="400" dirty="0">
              <a:latin typeface="Fira Sans" panose="020B0503050000020004" pitchFamily="34" charset="0"/>
            </a:endParaRP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Fira Sans" panose="020B0503050000020004" pitchFamily="34" charset="0"/>
              </a:rPr>
              <a:t>R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r>
              <a:rPr lang="en-GB" sz="1600" dirty="0">
                <a:latin typeface="Fira Sans" panose="020B0503050000020004" pitchFamily="34" charset="0"/>
              </a:rPr>
              <a:t> + ROO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dirty="0">
                <a:latin typeface="Fira Sans" panose="020B0503050000020004" pitchFamily="34" charset="0"/>
                <a:cs typeface="Arial" panose="020B0604020202020204" pitchFamily="34" charset="0"/>
              </a:rPr>
              <a:t>→</a:t>
            </a:r>
            <a:r>
              <a:rPr lang="en-GB" sz="1600" dirty="0">
                <a:latin typeface="Fira Sans" panose="020B0503050000020004" pitchFamily="34" charset="0"/>
              </a:rPr>
              <a:t> ROOR</a:t>
            </a:r>
            <a:br>
              <a:rPr lang="en-GB" sz="1600" dirty="0">
                <a:latin typeface="Fira Sans" panose="020B0503050000020004" pitchFamily="34" charset="0"/>
              </a:rPr>
            </a:br>
            <a:endParaRPr lang="en-GB" sz="400" dirty="0">
              <a:latin typeface="Fira Sans" panose="020B0503050000020004" pitchFamily="34" charset="0"/>
            </a:endParaRP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Fira Sans" panose="020B0503050000020004" pitchFamily="34" charset="0"/>
              </a:rPr>
              <a:t>R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r>
              <a:rPr lang="en-GB" sz="1600" dirty="0">
                <a:latin typeface="Fira Sans" panose="020B0503050000020004" pitchFamily="34" charset="0"/>
              </a:rPr>
              <a:t> + R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dirty="0">
                <a:latin typeface="Fira Sans" panose="020B0503050000020004" pitchFamily="34" charset="0"/>
                <a:cs typeface="Arial" panose="020B0604020202020204" pitchFamily="34" charset="0"/>
              </a:rPr>
              <a:t>→</a:t>
            </a:r>
            <a:r>
              <a:rPr lang="en-GB" sz="1600" dirty="0">
                <a:latin typeface="Fira Sans" panose="020B0503050000020004" pitchFamily="34" charset="0"/>
              </a:rPr>
              <a:t> R</a:t>
            </a:r>
            <a:r>
              <a:rPr lang="en-GB" sz="1600" baseline="-25000" dirty="0">
                <a:latin typeface="Fira Sans" panose="020B0503050000020004" pitchFamily="34" charset="0"/>
              </a:rPr>
              <a:t>2</a:t>
            </a:r>
            <a:br>
              <a:rPr lang="en-GB" sz="1600" baseline="30000" dirty="0">
                <a:latin typeface="Fira Sans" panose="020B0503050000020004" pitchFamily="34" charset="0"/>
              </a:rPr>
            </a:br>
            <a:endParaRPr lang="en-GB" sz="400" dirty="0">
              <a:latin typeface="Fira Sans" panose="020B0503050000020004" pitchFamily="34" charset="0"/>
            </a:endParaRP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Fira Sans" panose="020B0503050000020004" pitchFamily="34" charset="0"/>
              </a:rPr>
              <a:t>ROO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r>
              <a:rPr lang="en-GB" sz="1600" dirty="0">
                <a:latin typeface="Fira Sans" panose="020B0503050000020004" pitchFamily="34" charset="0"/>
              </a:rPr>
              <a:t> + ROO</a:t>
            </a:r>
            <a:r>
              <a:rPr lang="en-GB" sz="1600" baseline="30000" dirty="0">
                <a:latin typeface="Fira Sans" panose="020B0503050000020004" pitchFamily="34" charset="0"/>
              </a:rPr>
              <a:t>•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dirty="0">
                <a:latin typeface="Fira Sans" panose="020B0503050000020004" pitchFamily="34" charset="0"/>
                <a:cs typeface="Arial" panose="020B0604020202020204" pitchFamily="34" charset="0"/>
              </a:rPr>
              <a:t>→</a:t>
            </a:r>
            <a:r>
              <a:rPr lang="en-GB" sz="1600" dirty="0">
                <a:latin typeface="Fira Sans" panose="020B0503050000020004" pitchFamily="34" charset="0"/>
              </a:rPr>
              <a:t> ROOR + O</a:t>
            </a:r>
            <a:r>
              <a:rPr lang="en-GB" sz="1600" baseline="-25000" dirty="0">
                <a:latin typeface="Fira Sans" panose="020B0503050000020004" pitchFamily="34" charset="0"/>
              </a:rPr>
              <a:t>2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EB556E8-032F-40A0-8F17-CA6238C24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" y="5259578"/>
            <a:ext cx="9144000" cy="1121314"/>
          </a:xfrm>
          <a:ln w="25400" cap="rnd">
            <a:noFill/>
            <a:prstDash val="dash"/>
          </a:ln>
        </p:spPr>
        <p:txBody>
          <a:bodyPr>
            <a:normAutofit/>
          </a:bodyPr>
          <a:lstStyle/>
          <a:p>
            <a:pPr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/>
                </a:solidFill>
              </a:rPr>
              <a:t>  Benchmark with </a:t>
            </a:r>
            <a:r>
              <a:rPr lang="en-GB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experimental data</a:t>
            </a:r>
            <a:br>
              <a:rPr lang="en-GB" sz="1600" dirty="0">
                <a:solidFill>
                  <a:schemeClr val="tx1"/>
                </a:solidFill>
              </a:rPr>
            </a:br>
            <a:endParaRPr lang="en-GB" sz="800" dirty="0">
              <a:solidFill>
                <a:schemeClr val="tx1"/>
              </a:solidFill>
            </a:endParaRPr>
          </a:p>
          <a:p>
            <a:pPr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tx1"/>
                </a:solidFill>
              </a:rPr>
              <a:t>  Investigate </a:t>
            </a:r>
            <a:r>
              <a:rPr lang="en-GB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chemical yields</a:t>
            </a:r>
            <a:r>
              <a:rPr lang="en-GB" sz="1600" dirty="0">
                <a:solidFill>
                  <a:schemeClr val="tx1"/>
                </a:solidFill>
              </a:rPr>
              <a:t> under different initial conditions @ longer times: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  LET effects, target oxygenation, ultra-high dose 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192F1-5173-0C01-A4DE-556AF2841D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522000" y="974799"/>
            <a:ext cx="3531600" cy="457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72D7B-6EE3-4662-97ED-A0BD5126D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8700"/>
            <a:ext cx="9144000" cy="2502591"/>
          </a:xfrm>
        </p:spPr>
        <p:txBody>
          <a:bodyPr>
            <a:normAutofit/>
          </a:bodyPr>
          <a:lstStyle/>
          <a:p>
            <a:pPr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  PD </a:t>
            </a:r>
            <a:r>
              <a:rPr lang="en-GB" sz="1800" dirty="0" err="1">
                <a:solidFill>
                  <a:schemeClr val="tx1"/>
                </a:solidFill>
              </a:rPr>
              <a:t>Dr.</a:t>
            </a:r>
            <a:r>
              <a:rPr lang="en-GB" sz="1800" dirty="0">
                <a:solidFill>
                  <a:schemeClr val="tx1"/>
                </a:solidFill>
              </a:rPr>
              <a:t> Alexander Dorn, PD </a:t>
            </a:r>
            <a:r>
              <a:rPr lang="en-GB" sz="1800" dirty="0" err="1">
                <a:solidFill>
                  <a:schemeClr val="tx1"/>
                </a:solidFill>
              </a:rPr>
              <a:t>Dr.</a:t>
            </a:r>
            <a:r>
              <a:rPr lang="en-GB" sz="1800" dirty="0">
                <a:solidFill>
                  <a:schemeClr val="tx1"/>
                </a:solidFill>
              </a:rPr>
              <a:t> Michael </a:t>
            </a:r>
            <a:r>
              <a:rPr lang="en-GB" sz="1800" dirty="0" err="1">
                <a:solidFill>
                  <a:schemeClr val="tx1"/>
                </a:solidFill>
              </a:rPr>
              <a:t>Krämer</a:t>
            </a:r>
            <a:r>
              <a:rPr lang="en-GB" sz="1800" dirty="0">
                <a:solidFill>
                  <a:schemeClr val="tx1"/>
                </a:solidFill>
              </a:rPr>
              <a:t> and </a:t>
            </a:r>
            <a:r>
              <a:rPr lang="en-GB" sz="1800" dirty="0" err="1">
                <a:solidFill>
                  <a:schemeClr val="tx1"/>
                </a:solidFill>
              </a:rPr>
              <a:t>Dr.</a:t>
            </a:r>
            <a:r>
              <a:rPr lang="en-GB" sz="1800" dirty="0">
                <a:solidFill>
                  <a:schemeClr val="tx1"/>
                </a:solidFill>
              </a:rPr>
              <a:t> Martina </a:t>
            </a:r>
            <a:r>
              <a:rPr lang="en-GB" sz="1800" dirty="0" err="1">
                <a:solidFill>
                  <a:schemeClr val="tx1"/>
                </a:solidFill>
              </a:rPr>
              <a:t>Fuß</a:t>
            </a:r>
            <a:br>
              <a:rPr lang="en-GB" sz="1800" dirty="0">
                <a:solidFill>
                  <a:schemeClr val="tx1"/>
                </a:solidFill>
              </a:rPr>
            </a:br>
            <a:endParaRPr lang="en-GB" sz="1800" dirty="0">
              <a:solidFill>
                <a:schemeClr val="tx1"/>
              </a:solidFill>
            </a:endParaRPr>
          </a:p>
          <a:p>
            <a:pPr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  M.Sc. Valentino Abram, </a:t>
            </a:r>
            <a:r>
              <a:rPr lang="en-GB" sz="1800" dirty="0" err="1">
                <a:solidFill>
                  <a:schemeClr val="tx1"/>
                </a:solidFill>
              </a:rPr>
              <a:t>Dr.</a:t>
            </a:r>
            <a:r>
              <a:rPr lang="en-GB" sz="1800" dirty="0">
                <a:solidFill>
                  <a:schemeClr val="tx1"/>
                </a:solidFill>
              </a:rPr>
              <a:t> Daria </a:t>
            </a:r>
            <a:r>
              <a:rPr lang="en-GB" sz="1800" dirty="0" err="1">
                <a:solidFill>
                  <a:schemeClr val="tx1"/>
                </a:solidFill>
              </a:rPr>
              <a:t>Boscolo</a:t>
            </a:r>
            <a:r>
              <a:rPr lang="en-GB" sz="1800" dirty="0">
                <a:solidFill>
                  <a:schemeClr val="tx1"/>
                </a:solidFill>
              </a:rPr>
              <a:t> and </a:t>
            </a:r>
            <a:r>
              <a:rPr lang="en-GB" sz="1800" dirty="0" err="1">
                <a:solidFill>
                  <a:schemeClr val="tx1"/>
                </a:solidFill>
              </a:rPr>
              <a:t>Dr.</a:t>
            </a:r>
            <a:r>
              <a:rPr lang="en-GB" sz="1800" dirty="0">
                <a:solidFill>
                  <a:schemeClr val="tx1"/>
                </a:solidFill>
              </a:rPr>
              <a:t> Emanuele </a:t>
            </a:r>
            <a:r>
              <a:rPr lang="en-GB" sz="1800" dirty="0" err="1">
                <a:solidFill>
                  <a:schemeClr val="tx1"/>
                </a:solidFill>
              </a:rPr>
              <a:t>Scifoni</a:t>
            </a:r>
            <a:br>
              <a:rPr lang="en-GB" sz="1800" dirty="0">
                <a:solidFill>
                  <a:schemeClr val="tx1"/>
                </a:solidFill>
              </a:rPr>
            </a:br>
            <a:endParaRPr lang="en-GB" sz="1800" dirty="0">
              <a:solidFill>
                <a:schemeClr val="tx1"/>
              </a:solidFill>
            </a:endParaRPr>
          </a:p>
          <a:p>
            <a:pPr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  IMPRS-QD </a:t>
            </a:r>
            <a:br>
              <a:rPr lang="en-GB" sz="1800" dirty="0">
                <a:solidFill>
                  <a:schemeClr val="tx1"/>
                </a:solidFill>
              </a:rPr>
            </a:br>
            <a:endParaRPr lang="en-GB" sz="1800" dirty="0">
              <a:solidFill>
                <a:schemeClr val="tx1"/>
              </a:solidFill>
            </a:endParaRPr>
          </a:p>
          <a:p>
            <a:pPr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  GSI Biophysics Department and MPI for Nuclear 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8BBC1-0566-40D3-A686-E4AC8A3F3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pic>
        <p:nvPicPr>
          <p:cNvPr id="6" name="Picture 5" descr="A logo with text and lines&#10;&#10;Description automatically generated">
            <a:extLst>
              <a:ext uri="{FF2B5EF4-FFF2-40B4-BE49-F238E27FC236}">
                <a16:creationId xmlns:a16="http://schemas.microsoft.com/office/drawing/2014/main" id="{3BBBB531-383B-58B4-934D-32826D997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424" y="4546165"/>
            <a:ext cx="4877051" cy="1346269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50952631-1E3B-DF6B-267A-560DA7418100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Acknowledgements</a:t>
            </a: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0390A851-6F0E-CBBA-4BB3-D12A63F16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27" y="4804761"/>
            <a:ext cx="2266950" cy="829076"/>
          </a:xfrm>
          <a:prstGeom prst="rect">
            <a:avLst/>
          </a:prstGeom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80CCB0B-163D-FD2D-4029-D9B4DDA72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Acknowledgements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42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AD207F-CC36-807F-E277-563D59313CB2}"/>
              </a:ext>
            </a:extLst>
          </p:cNvPr>
          <p:cNvCxnSpPr>
            <a:cxnSpLocks/>
          </p:cNvCxnSpPr>
          <p:nvPr/>
        </p:nvCxnSpPr>
        <p:spPr>
          <a:xfrm>
            <a:off x="1332000" y="3429000"/>
            <a:ext cx="6480000" cy="0"/>
          </a:xfrm>
          <a:prstGeom prst="line">
            <a:avLst/>
          </a:prstGeom>
          <a:ln w="25400">
            <a:solidFill>
              <a:srgbClr val="FDBB63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1C8A5DA8-E28B-CD77-267F-F54886D8266E}"/>
              </a:ext>
            </a:extLst>
          </p:cNvPr>
          <p:cNvSpPr txBox="1">
            <a:spLocks/>
          </p:cNvSpPr>
          <p:nvPr/>
        </p:nvSpPr>
        <p:spPr>
          <a:xfrm>
            <a:off x="1205519" y="2927350"/>
            <a:ext cx="7330649" cy="395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Backup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729447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9ED8D-8C85-425F-9DAB-232E3E79F8B5}"/>
              </a:ext>
            </a:extLst>
          </p:cNvPr>
          <p:cNvSpPr txBox="1"/>
          <p:nvPr/>
        </p:nvSpPr>
        <p:spPr>
          <a:xfrm>
            <a:off x="0" y="1140675"/>
            <a:ext cx="9144000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v"/>
            </a:pPr>
            <a:r>
              <a:rPr lang="it-IT" sz="1600" dirty="0"/>
              <a:t>Information conversion steps from TRAX-CHEM to TRAX-CHEMxt</a:t>
            </a:r>
            <a:endParaRPr lang="en-GB" sz="1600" dirty="0"/>
          </a:p>
        </p:txBody>
      </p:sp>
      <p:pic>
        <p:nvPicPr>
          <p:cNvPr id="4" name="Picture 3" descr="A picture containing text, diagram, screenshot, circle&#10;&#10;Description automatically generated">
            <a:extLst>
              <a:ext uri="{FF2B5EF4-FFF2-40B4-BE49-F238E27FC236}">
                <a16:creationId xmlns:a16="http://schemas.microsoft.com/office/drawing/2014/main" id="{64B4A626-8A89-2E69-1F5F-F3EBF2CC7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02" y="1832174"/>
            <a:ext cx="8061996" cy="4295029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AF7B55F5-C22C-5357-F587-DE4F01863909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New Reaction-Diffusion Model with Concentration</a:t>
            </a:r>
            <a:br>
              <a:rPr lang="it-IT" sz="2400" b="1" dirty="0"/>
            </a:br>
            <a:r>
              <a:rPr lang="it-IT" sz="2400" b="1" dirty="0"/>
              <a:t>               </a:t>
            </a:r>
            <a:r>
              <a:rPr lang="it-IT" sz="1000" b="1" dirty="0"/>
              <a:t> </a:t>
            </a:r>
            <a:r>
              <a:rPr lang="it-IT" sz="2400" b="1" dirty="0"/>
              <a:t>Distributions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DE43F8E-024B-5A32-F2C9-4B19B015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8872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DDE208A-5A5A-488D-B7BC-C3F577BC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9" b="11233"/>
          <a:stretch/>
        </p:blipFill>
        <p:spPr>
          <a:xfrm>
            <a:off x="5295900" y="2858535"/>
            <a:ext cx="3835400" cy="332787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20F2F7-2B8E-41B9-BB11-BD8468F5A9C5}"/>
                  </a:ext>
                </a:extLst>
              </p:cNvPr>
              <p:cNvSpPr txBox="1"/>
              <p:nvPr/>
            </p:nvSpPr>
            <p:spPr>
              <a:xfrm>
                <a:off x="111866" y="907815"/>
                <a:ext cx="6333384" cy="2533514"/>
              </a:xfrm>
              <a:prstGeom prst="rect">
                <a:avLst/>
              </a:prstGeom>
              <a:ln w="25400">
                <a:solidFill>
                  <a:srgbClr val="FDBB63"/>
                </a:solidFill>
                <a:prstDash val="solid"/>
              </a:ln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>
                  <a:buClr>
                    <a:srgbClr val="FDBB63"/>
                  </a:buClr>
                </a:pPr>
                <a:r>
                  <a:rPr lang="it-IT" sz="1600" b="1" dirty="0">
                    <a:solidFill>
                      <a:srgbClr val="FDBB63"/>
                    </a:solidFill>
                    <a:latin typeface="Fira Sans" panose="020B0503050000020004" pitchFamily="34" charset="0"/>
                  </a:rPr>
                  <a:t>Diffusion </a:t>
                </a:r>
                <a:r>
                  <a:rPr lang="it-IT" sz="1600" b="1" dirty="0" err="1">
                    <a:solidFill>
                      <a:srgbClr val="FDBB63"/>
                    </a:solidFill>
                    <a:latin typeface="Fira Sans" panose="020B0503050000020004" pitchFamily="34" charset="0"/>
                  </a:rPr>
                  <a:t>development</a:t>
                </a:r>
                <a:r>
                  <a:rPr lang="it-IT" sz="1600" b="1" dirty="0">
                    <a:solidFill>
                      <a:srgbClr val="FDBB63"/>
                    </a:solidFill>
                    <a:latin typeface="Fira Sans" panose="020B0503050000020004" pitchFamily="34" charset="0"/>
                  </a:rPr>
                  <a:t> – Matrix </a:t>
                </a:r>
                <a:r>
                  <a:rPr lang="it-IT" sz="1600" b="1" dirty="0" err="1">
                    <a:solidFill>
                      <a:srgbClr val="FDBB63"/>
                    </a:solidFill>
                    <a:latin typeface="Fira Sans" panose="020B0503050000020004" pitchFamily="34" charset="0"/>
                  </a:rPr>
                  <a:t>approach</a:t>
                </a:r>
                <a:r>
                  <a:rPr lang="en-GB" sz="1600" b="1" baseline="30000" dirty="0">
                    <a:solidFill>
                      <a:srgbClr val="FDBB63"/>
                    </a:solidFill>
                    <a:latin typeface="Fira Sans" panose="020B0503050000020004" pitchFamily="34" charset="0"/>
                  </a:rPr>
                  <a:t>1</a:t>
                </a:r>
                <a:endParaRPr lang="it-IT" sz="1600" b="1" dirty="0">
                  <a:latin typeface="Fira Sans" panose="020B0503050000020004" pitchFamily="34" charset="0"/>
                </a:endParaRPr>
              </a:p>
              <a:p>
                <a:pPr>
                  <a:buClr>
                    <a:srgbClr val="FDBB63"/>
                  </a:buClr>
                </a:pPr>
                <a:br>
                  <a:rPr lang="it-IT" sz="1600" dirty="0"/>
                </a:br>
                <a:r>
                  <a:rPr lang="it-IT" sz="1600" dirty="0" err="1"/>
                  <a:t>Given</a:t>
                </a:r>
                <a:r>
                  <a:rPr lang="it-IT" sz="1600" dirty="0">
                    <a:ea typeface="Cambria Math" panose="02040503050406030204" pitchFamily="18" charset="0"/>
                  </a:rPr>
                  <a:t> the 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boundary</a:t>
                </a:r>
                <a:r>
                  <a:rPr lang="it-IT" sz="1600" dirty="0">
                    <a:ea typeface="Cambria Math" panose="02040503050406030204" pitchFamily="18" charset="0"/>
                  </a:rPr>
                  <a:t> 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value</a:t>
                </a:r>
                <a:r>
                  <a:rPr lang="it-IT" sz="1600" dirty="0">
                    <a:ea typeface="Cambria Math" panose="02040503050406030204" pitchFamily="18" charset="0"/>
                  </a:rPr>
                  <a:t> 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problem</a:t>
                </a:r>
                <a:r>
                  <a:rPr lang="it-IT" sz="1600" dirty="0">
                    <a:ea typeface="Cambria Math" panose="02040503050406030204" pitchFamily="18" charset="0"/>
                  </a:rPr>
                  <a:t> (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Fick’s</a:t>
                </a:r>
                <a:r>
                  <a:rPr lang="it-IT" sz="1600" dirty="0">
                    <a:ea typeface="Cambria Math" panose="02040503050406030204" pitchFamily="18" charset="0"/>
                  </a:rPr>
                  <a:t> II 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law</a:t>
                </a:r>
                <a:r>
                  <a:rPr lang="it-IT" sz="1600" dirty="0">
                    <a:ea typeface="Cambria Math" panose="02040503050406030204" pitchFamily="18" charset="0"/>
                  </a:rPr>
                  <a:t>) for 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species</a:t>
                </a:r>
                <a:r>
                  <a:rPr lang="it-IT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it-IT" sz="800" b="0" i="0" dirty="0"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:endParaRPr lang="it-IT" sz="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ctrlP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sSubSup>
                      <m:sSubSupPr>
                        <m:ctrlP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1600" b="0" dirty="0"/>
                  <a:t> </a:t>
                </a:r>
              </a:p>
              <a:p>
                <a:pPr algn="ctr">
                  <a:buClr>
                    <a:srgbClr val="FDBB63"/>
                  </a:buClr>
                </a:pPr>
                <a:endParaRPr lang="it-IT" sz="800" b="0" dirty="0"/>
              </a:p>
              <a:p>
                <a:pPr>
                  <a:buClr>
                    <a:srgbClr val="FDBB63"/>
                  </a:buClr>
                </a:pPr>
                <a:r>
                  <a:rPr lang="it-IT" sz="1600" dirty="0"/>
                  <a:t>by applying a finite difference approximation of the derivaties and </a:t>
                </a:r>
                <a:r>
                  <a:rPr lang="it-IT" sz="1600" b="0" dirty="0"/>
                  <a:t>recasting it in a matrix representation (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it-IT" sz="1600" b="0" dirty="0"/>
                  <a:t>)</a:t>
                </a:r>
                <a:r>
                  <a:rPr lang="en-GB" sz="1600" b="1" baseline="30000" dirty="0">
                    <a:solidFill>
                      <a:srgbClr val="FDBB63"/>
                    </a:solidFill>
                    <a:latin typeface="Fira Sans" panose="020B0503050000020004" pitchFamily="34" charset="0"/>
                  </a:rPr>
                  <a:t>2</a:t>
                </a:r>
                <a:r>
                  <a:rPr lang="it-IT" sz="1600" b="0" dirty="0"/>
                  <a:t>, get distribution </a:t>
                </a:r>
                <a:r>
                  <a:rPr lang="it-IT" sz="1600" dirty="0">
                    <a:ea typeface="Cambria Math" panose="02040503050406030204" pitchFamily="18" charset="0"/>
                  </a:rPr>
                  <a:t>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+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it-IT" sz="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Clr>
                    <a:srgbClr val="FDBB63"/>
                  </a:buClr>
                </a:pPr>
                <a:endParaRPr lang="it-IT" sz="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Clr>
                    <a:srgbClr val="FDBB63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it-IT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20F2F7-2B8E-41B9-BB11-BD8468F5A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6" y="907815"/>
                <a:ext cx="6333384" cy="2533514"/>
              </a:xfrm>
              <a:prstGeom prst="rect">
                <a:avLst/>
              </a:prstGeom>
              <a:blipFill>
                <a:blip r:embed="rId3"/>
                <a:stretch>
                  <a:fillRect l="-288" t="-238" r="-384"/>
                </a:stretch>
              </a:blipFill>
              <a:ln w="25400">
                <a:solidFill>
                  <a:srgbClr val="FDBB63"/>
                </a:solidFill>
                <a:prstDash val="soli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84723A-1A83-4D30-96B4-2785B37700AD}"/>
                  </a:ext>
                </a:extLst>
              </p:cNvPr>
              <p:cNvSpPr txBox="1"/>
              <p:nvPr/>
            </p:nvSpPr>
            <p:spPr>
              <a:xfrm>
                <a:off x="111866" y="3680810"/>
                <a:ext cx="4920221" cy="2675541"/>
              </a:xfrm>
              <a:prstGeom prst="rect">
                <a:avLst/>
              </a:prstGeom>
              <a:ln w="25400">
                <a:solidFill>
                  <a:srgbClr val="FDBB63"/>
                </a:solidFill>
                <a:prstDash val="solid"/>
              </a:ln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>
                  <a:buClr>
                    <a:srgbClr val="FDBB63"/>
                  </a:buClr>
                </a:pPr>
                <a:r>
                  <a:rPr lang="it-IT" sz="1600" b="1" dirty="0">
                    <a:solidFill>
                      <a:srgbClr val="FDBB63"/>
                    </a:solidFill>
                    <a:latin typeface="Fira Sans" panose="020B0503050000020004" pitchFamily="34" charset="0"/>
                  </a:rPr>
                  <a:t>Reactions </a:t>
                </a:r>
                <a:r>
                  <a:rPr lang="it-IT" sz="1600" b="1" dirty="0" err="1">
                    <a:solidFill>
                      <a:srgbClr val="FDBB63"/>
                    </a:solidFill>
                    <a:latin typeface="Fira Sans" panose="020B0503050000020004" pitchFamily="34" charset="0"/>
                  </a:rPr>
                  <a:t>development</a:t>
                </a:r>
                <a:br>
                  <a:rPr lang="it-IT" sz="1600" b="1" dirty="0">
                    <a:solidFill>
                      <a:srgbClr val="FDBB63"/>
                    </a:solidFill>
                  </a:rPr>
                </a:br>
                <a:endParaRPr lang="it-IT" sz="1600" dirty="0"/>
              </a:p>
              <a:p>
                <a:pPr>
                  <a:buClr>
                    <a:srgbClr val="FDBB63"/>
                  </a:buClr>
                </a:pP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Given a </a:t>
                </a:r>
                <a:r>
                  <a:rPr lang="it-IT" sz="16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simple</a:t>
                </a: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reaction for </a:t>
                </a:r>
                <a:r>
                  <a:rPr lang="it-IT" sz="16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species</a:t>
                </a: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endParaRPr lang="it-IT" sz="1000" dirty="0">
                  <a:ea typeface="Cambria Math" panose="02040503050406030204" pitchFamily="18" charset="0"/>
                </a:endParaRPr>
              </a:p>
              <a:p>
                <a:pPr>
                  <a:buClr>
                    <a:srgbClr val="FDBB63"/>
                  </a:buClr>
                </a:pPr>
                <a:endParaRPr lang="it-IT" sz="8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d>
                          <m:dPr>
                            <m:ctrlP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num>
                      <m:den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−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it-IT" sz="1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:r>
                  <a:rPr lang="it-IT" sz="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>
                  <a:buClr>
                    <a:srgbClr val="FDBB63"/>
                  </a:buClr>
                </a:pPr>
                <a:r>
                  <a:rPr lang="it-IT" sz="1600" dirty="0">
                    <a:ea typeface="Cambria Math" panose="02040503050406030204" pitchFamily="18" charset="0"/>
                  </a:rPr>
                  <a:t>b</a:t>
                </a: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y defining the </a:t>
                </a:r>
                <a:r>
                  <a:rPr lang="it-IT" sz="1600" dirty="0">
                    <a:ea typeface="Cambria Math" panose="02040503050406030204" pitchFamily="18" charset="0"/>
                  </a:rPr>
                  <a:t>increments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it-IT" sz="1600" dirty="0">
                    <a:ea typeface="Cambria Math" panose="02040503050406030204" pitchFamily="18" charset="0"/>
                  </a:rPr>
                  <a:t>), </a:t>
                </a: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get distributions </a:t>
                </a:r>
                <a:r>
                  <a:rPr lang="it-IT" sz="1600" dirty="0">
                    <a:ea typeface="Cambria Math" panose="02040503050406030204" pitchFamily="18" charset="0"/>
                  </a:rPr>
                  <a:t>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. For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have</a:t>
                </a:r>
              </a:p>
              <a:p>
                <a:pPr algn="ctr">
                  <a:buClr>
                    <a:srgbClr val="FDBB63"/>
                  </a:buClr>
                </a:pPr>
                <a:endParaRPr lang="it-IT" sz="800" dirty="0"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it-IT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:endParaRPr lang="it-IT" sz="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it-IT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84723A-1A83-4D30-96B4-2785B3770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6" y="3680810"/>
                <a:ext cx="4920221" cy="2675541"/>
              </a:xfrm>
              <a:prstGeom prst="rect">
                <a:avLst/>
              </a:prstGeom>
              <a:blipFill>
                <a:blip r:embed="rId4"/>
                <a:stretch>
                  <a:fillRect l="-370" t="-226" r="-740"/>
                </a:stretch>
              </a:blipFill>
              <a:ln w="25400">
                <a:solidFill>
                  <a:srgbClr val="FDBB63"/>
                </a:solidFill>
                <a:prstDash val="soli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144E983-B1D5-4500-964F-1637BCC41421}"/>
              </a:ext>
            </a:extLst>
          </p:cNvPr>
          <p:cNvSpPr txBox="1"/>
          <p:nvPr/>
        </p:nvSpPr>
        <p:spPr>
          <a:xfrm>
            <a:off x="5295900" y="6100347"/>
            <a:ext cx="3443471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600" b="1" dirty="0">
                <a:solidFill>
                  <a:srgbClr val="FDBB63"/>
                </a:solidFill>
                <a:latin typeface="Fira Sans" panose="020B0503050000020004" pitchFamily="34" charset="0"/>
              </a:rPr>
              <a:t>Figure:</a:t>
            </a:r>
            <a:r>
              <a:rPr lang="en-GB" sz="1600" dirty="0">
                <a:solidFill>
                  <a:srgbClr val="FDBB63"/>
                </a:solidFill>
              </a:rPr>
              <a:t> </a:t>
            </a:r>
            <a:r>
              <a:rPr lang="en-GB" sz="1400" dirty="0"/>
              <a:t>Courtesy of </a:t>
            </a:r>
            <a:r>
              <a:rPr lang="en-GB" sz="1400" i="1" dirty="0" err="1"/>
              <a:t>Dr.</a:t>
            </a:r>
            <a:r>
              <a:rPr lang="en-GB" sz="1400" i="1" dirty="0"/>
              <a:t> Daria </a:t>
            </a:r>
            <a:r>
              <a:rPr lang="en-GB" sz="1400" i="1" dirty="0" err="1"/>
              <a:t>Boscolo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2E225-0B61-4E10-BF08-2E7578CAF40C}"/>
              </a:ext>
            </a:extLst>
          </p:cNvPr>
          <p:cNvSpPr txBox="1"/>
          <p:nvPr/>
        </p:nvSpPr>
        <p:spPr>
          <a:xfrm>
            <a:off x="6540500" y="917107"/>
            <a:ext cx="2508250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r>
              <a:rPr lang="en-GB" sz="1400" baseline="30000" dirty="0"/>
              <a:t> </a:t>
            </a:r>
            <a:r>
              <a:rPr lang="en-GB" sz="1400" i="1" dirty="0" err="1"/>
              <a:t>Quarteroni</a:t>
            </a:r>
            <a:r>
              <a:rPr lang="en-GB" sz="1400" i="1" dirty="0"/>
              <a:t> &amp; Valli, SSCM</a:t>
            </a:r>
            <a:br>
              <a:rPr lang="en-GB" sz="1400" i="1" dirty="0"/>
            </a:br>
            <a:r>
              <a:rPr lang="en-GB" sz="1400" i="1" dirty="0"/>
              <a:t>  (2008)</a:t>
            </a:r>
          </a:p>
          <a:p>
            <a:pPr algn="l"/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2</a:t>
            </a:r>
            <a:r>
              <a:rPr lang="en-GB" sz="1400" baseline="30000" dirty="0"/>
              <a:t> </a:t>
            </a:r>
            <a:r>
              <a:rPr lang="en-GB" sz="1400" i="1" dirty="0"/>
              <a:t>Usmani, </a:t>
            </a:r>
            <a:r>
              <a:rPr lang="en-GB" sz="1400" i="1" dirty="0" err="1"/>
              <a:t>Comput</a:t>
            </a:r>
            <a:r>
              <a:rPr lang="en-GB" sz="1400" i="1" dirty="0"/>
              <a:t>. Math. with</a:t>
            </a:r>
            <a:br>
              <a:rPr lang="en-GB" sz="1400" i="1" dirty="0"/>
            </a:br>
            <a:r>
              <a:rPr lang="en-GB" sz="1400" i="1" dirty="0"/>
              <a:t>  Appl. (1994)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4521622-FBA5-37FF-4F99-05B8B809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6B308BDA-26ED-61C7-292A-2E88E8427E2C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New Reaction-Diffusion Model with Concentration</a:t>
            </a:r>
            <a:br>
              <a:rPr lang="it-IT" sz="2400" b="1" dirty="0"/>
            </a:br>
            <a:r>
              <a:rPr lang="it-IT" sz="2400" b="1" dirty="0"/>
              <a:t>               </a:t>
            </a:r>
            <a:r>
              <a:rPr lang="it-IT" sz="1000" b="1" dirty="0"/>
              <a:t> </a:t>
            </a:r>
            <a:r>
              <a:rPr lang="it-IT" sz="2400" b="1" dirty="0"/>
              <a:t>Distributions</a:t>
            </a:r>
          </a:p>
        </p:txBody>
      </p:sp>
    </p:spTree>
    <p:extLst>
      <p:ext uri="{BB962C8B-B14F-4D97-AF65-F5344CB8AC3E}">
        <p14:creationId xmlns:p14="http://schemas.microsoft.com/office/powerpoint/2010/main" val="162463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AD207F-CC36-807F-E277-563D59313CB2}"/>
              </a:ext>
            </a:extLst>
          </p:cNvPr>
          <p:cNvCxnSpPr>
            <a:cxnSpLocks/>
          </p:cNvCxnSpPr>
          <p:nvPr/>
        </p:nvCxnSpPr>
        <p:spPr>
          <a:xfrm>
            <a:off x="1332000" y="3429000"/>
            <a:ext cx="6480000" cy="0"/>
          </a:xfrm>
          <a:prstGeom prst="line">
            <a:avLst/>
          </a:prstGeom>
          <a:ln w="25400">
            <a:gradFill flip="none" rotWithShape="1">
              <a:gsLst>
                <a:gs pos="25000">
                  <a:srgbClr val="FDBB63">
                    <a:lumMod val="100000"/>
                  </a:srgbClr>
                </a:gs>
                <a:gs pos="25000">
                  <a:srgbClr val="FDBB63">
                    <a:alpha val="35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1C8A5DA8-E28B-CD77-267F-F54886D8266E}"/>
              </a:ext>
            </a:extLst>
          </p:cNvPr>
          <p:cNvSpPr txBox="1">
            <a:spLocks/>
          </p:cNvSpPr>
          <p:nvPr/>
        </p:nvSpPr>
        <p:spPr>
          <a:xfrm>
            <a:off x="1205519" y="2927350"/>
            <a:ext cx="7330649" cy="395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DBB63"/>
                </a:solidFill>
              </a:rPr>
              <a:t>1.</a:t>
            </a:r>
            <a:r>
              <a:rPr lang="en-GB" sz="2400" b="1" dirty="0"/>
              <a:t> Introduction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03314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3222769B-1F74-03DB-4F53-78D851847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82" r="18785"/>
          <a:stretch/>
        </p:blipFill>
        <p:spPr>
          <a:xfrm>
            <a:off x="1638300" y="1560832"/>
            <a:ext cx="5867400" cy="49034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E9ED8D-8C85-425F-9DAB-232E3E79F8B5}"/>
                  </a:ext>
                </a:extLst>
              </p:cNvPr>
              <p:cNvSpPr txBox="1"/>
              <p:nvPr/>
            </p:nvSpPr>
            <p:spPr>
              <a:xfrm>
                <a:off x="1" y="1141200"/>
                <a:ext cx="9144000" cy="58477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285750" indent="-285750">
                  <a:buClr>
                    <a:srgbClr val="FDBB63"/>
                  </a:buClr>
                  <a:buSzPct val="120000"/>
                  <a:buFont typeface="Wingdings" panose="05000000000000000000" pitchFamily="2" charset="2"/>
                  <a:buChar char="v"/>
                </a:pPr>
                <a:r>
                  <a:rPr lang="it-IT" sz="1600" dirty="0"/>
                  <a:t>Deviations between matrix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it-IT" sz="1600" dirty="0"/>
                  <a:t> values, computed by MATLAB and the implemented algorithm in TRAX-CHEMxt following </a:t>
                </a:r>
                <a:r>
                  <a:rPr lang="it-IT" sz="1600" i="1" dirty="0"/>
                  <a:t>Usmani, Comput. Math. with Appl. (1994)</a:t>
                </a:r>
                <a:endParaRPr lang="en-GB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E9ED8D-8C85-425F-9DAB-232E3E79F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141200"/>
                <a:ext cx="9144000" cy="584775"/>
              </a:xfrm>
              <a:prstGeom prst="rect">
                <a:avLst/>
              </a:prstGeom>
              <a:blipFill>
                <a:blip r:embed="rId3"/>
                <a:stretch>
                  <a:fillRect l="-467" t="-9375" b="-125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C5C1B50-4DC0-EB97-4F1E-F5745054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198CDD60-67F2-2661-E353-4DF5365E9FB6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New Reaction-Diffusion Model with Concentration</a:t>
            </a:r>
            <a:br>
              <a:rPr lang="it-IT" sz="2400" b="1" dirty="0"/>
            </a:br>
            <a:r>
              <a:rPr lang="it-IT" sz="2400" b="1" dirty="0"/>
              <a:t>               </a:t>
            </a:r>
            <a:r>
              <a:rPr lang="it-IT" sz="1000" b="1" dirty="0"/>
              <a:t> </a:t>
            </a:r>
            <a:r>
              <a:rPr lang="it-IT" sz="2400" b="1" dirty="0"/>
              <a:t>Distributions</a:t>
            </a:r>
          </a:p>
        </p:txBody>
      </p:sp>
    </p:spTree>
    <p:extLst>
      <p:ext uri="{BB962C8B-B14F-4D97-AF65-F5344CB8AC3E}">
        <p14:creationId xmlns:p14="http://schemas.microsoft.com/office/powerpoint/2010/main" val="3074473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E9ED8D-8C85-425F-9DAB-232E3E79F8B5}"/>
                  </a:ext>
                </a:extLst>
              </p:cNvPr>
              <p:cNvSpPr txBox="1"/>
              <p:nvPr/>
            </p:nvSpPr>
            <p:spPr>
              <a:xfrm>
                <a:off x="1" y="1141200"/>
                <a:ext cx="9144000" cy="338554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285750" indent="-285750">
                  <a:buClr>
                    <a:srgbClr val="FDBB63"/>
                  </a:buClr>
                  <a:buSzPct val="120000"/>
                  <a:buFont typeface="Wingdings" panose="05000000000000000000" pitchFamily="2" charset="2"/>
                  <a:buChar char="v"/>
                </a:pPr>
                <a:r>
                  <a:rPr lang="it-IT" sz="1600" dirty="0"/>
                  <a:t>List of time steps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it-IT" sz="1600" dirty="0"/>
                  <a:t> assigned to the respective time intervals</a:t>
                </a:r>
                <a:endParaRPr lang="en-GB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E9ED8D-8C85-425F-9DAB-232E3E79F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141200"/>
                <a:ext cx="9144000" cy="338554"/>
              </a:xfrm>
              <a:prstGeom prst="rect">
                <a:avLst/>
              </a:prstGeom>
              <a:blipFill>
                <a:blip r:embed="rId2"/>
                <a:stretch>
                  <a:fillRect l="-467" t="-16071" b="-23214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4">
                <a:extLst>
                  <a:ext uri="{FF2B5EF4-FFF2-40B4-BE49-F238E27FC236}">
                    <a16:creationId xmlns:a16="http://schemas.microsoft.com/office/drawing/2014/main" id="{943AE358-7059-4EB6-AA37-FC0F42C7D0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7117795"/>
                  </p:ext>
                </p:extLst>
              </p:nvPr>
            </p:nvGraphicFramePr>
            <p:xfrm>
              <a:off x="2159150" y="2459902"/>
              <a:ext cx="4825700" cy="291630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{00A15C55-8517-42AA-B614-E9B94910E393}</a:tableStyleId>
                  </a:tblPr>
                  <a:tblGrid>
                    <a:gridCol w="2412850">
                      <a:extLst>
                        <a:ext uri="{9D8B030D-6E8A-4147-A177-3AD203B41FA5}">
                          <a16:colId xmlns:a16="http://schemas.microsoft.com/office/drawing/2014/main" val="3711060656"/>
                        </a:ext>
                      </a:extLst>
                    </a:gridCol>
                    <a:gridCol w="2412850">
                      <a:extLst>
                        <a:ext uri="{9D8B030D-6E8A-4147-A177-3AD203B41FA5}">
                          <a16:colId xmlns:a16="http://schemas.microsoft.com/office/drawing/2014/main" val="1287163627"/>
                        </a:ext>
                      </a:extLst>
                    </a:gridCol>
                  </a:tblGrid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Fira Sans" panose="020B0503050000020004" pitchFamily="34" charset="0"/>
                            </a:rPr>
                            <a:t>Time </a:t>
                          </a:r>
                          <a:r>
                            <a:rPr lang="it-IT" sz="1800" dirty="0" err="1">
                              <a:latin typeface="Fira Sans" panose="020B0503050000020004" pitchFamily="34" charset="0"/>
                            </a:rPr>
                            <a:t>interval</a:t>
                          </a:r>
                          <a:endParaRPr lang="en-GB" sz="1800" dirty="0">
                            <a:latin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sz="1800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oMath>
                          </a14:m>
                          <a:r>
                            <a:rPr lang="it-IT" sz="1800" dirty="0"/>
                            <a:t> </a:t>
                          </a:r>
                          <a:br>
                            <a:rPr lang="it-IT" sz="1800" dirty="0"/>
                          </a:br>
                          <a:r>
                            <a:rPr lang="it-IT" sz="1800" dirty="0">
                              <a:latin typeface="Fira Sans" panose="020B0503050000020004" pitchFamily="34" charset="0"/>
                            </a:rPr>
                            <a:t>[ns]</a:t>
                          </a:r>
                          <a:endParaRPr lang="en-GB" sz="1800" baseline="30000" dirty="0">
                            <a:latin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45762075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 err="1"/>
                            <a:t>t</a:t>
                          </a:r>
                          <a:r>
                            <a:rPr lang="it-IT" sz="1800" baseline="-25000" dirty="0" err="1"/>
                            <a:t>in</a:t>
                          </a:r>
                          <a:r>
                            <a:rPr lang="it-IT" sz="1800" dirty="0"/>
                            <a:t> – 1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</a:t>
                          </a:r>
                          <a:endParaRPr lang="en-GB" sz="1800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0.5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0299837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 – 10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 </a:t>
                          </a:r>
                          <a:endParaRPr lang="en-GB" sz="1800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04412039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10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 – 100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</a:t>
                          </a:r>
                          <a:endParaRPr lang="en-GB" sz="1800" baseline="-25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2.5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84981529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100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 – 1 </a:t>
                          </a:r>
                          <a:r>
                            <a:rPr lang="it-IT" sz="1800" dirty="0" err="1"/>
                            <a:t>ms</a:t>
                          </a:r>
                          <a:endParaRPr lang="en-GB" sz="1800" baseline="-25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5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09046331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 </a:t>
                          </a:r>
                          <a:r>
                            <a:rPr lang="it-IT" sz="1800" dirty="0" err="1"/>
                            <a:t>ms</a:t>
                          </a:r>
                          <a:r>
                            <a:rPr lang="it-IT" sz="1800" dirty="0"/>
                            <a:t> – </a:t>
                          </a:r>
                          <a:r>
                            <a:rPr lang="it-IT" sz="1800" dirty="0" err="1"/>
                            <a:t>t</a:t>
                          </a:r>
                          <a:r>
                            <a:rPr lang="it-IT" sz="1800" baseline="-25000" dirty="0" err="1"/>
                            <a:t>end</a:t>
                          </a:r>
                          <a:endParaRPr lang="en-GB" sz="1800" baseline="-25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10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434073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4">
                <a:extLst>
                  <a:ext uri="{FF2B5EF4-FFF2-40B4-BE49-F238E27FC236}">
                    <a16:creationId xmlns:a16="http://schemas.microsoft.com/office/drawing/2014/main" id="{943AE358-7059-4EB6-AA37-FC0F42C7D0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7117795"/>
                  </p:ext>
                </p:extLst>
              </p:nvPr>
            </p:nvGraphicFramePr>
            <p:xfrm>
              <a:off x="2159150" y="2459902"/>
              <a:ext cx="4825700" cy="291630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tableStyleId>{00A15C55-8517-42AA-B614-E9B94910E393}</a:tableStyleId>
                  </a:tblPr>
                  <a:tblGrid>
                    <a:gridCol w="2412850">
                      <a:extLst>
                        <a:ext uri="{9D8B030D-6E8A-4147-A177-3AD203B41FA5}">
                          <a16:colId xmlns:a16="http://schemas.microsoft.com/office/drawing/2014/main" val="3711060656"/>
                        </a:ext>
                      </a:extLst>
                    </a:gridCol>
                    <a:gridCol w="2412850">
                      <a:extLst>
                        <a:ext uri="{9D8B030D-6E8A-4147-A177-3AD203B41FA5}">
                          <a16:colId xmlns:a16="http://schemas.microsoft.com/office/drawing/2014/main" val="128716362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Fira Sans" panose="020B0503050000020004" pitchFamily="34" charset="0"/>
                            </a:rPr>
                            <a:t>Time </a:t>
                          </a:r>
                          <a:r>
                            <a:rPr lang="it-IT" sz="1800" dirty="0" err="1">
                              <a:latin typeface="Fira Sans" panose="020B0503050000020004" pitchFamily="34" charset="0"/>
                            </a:rPr>
                            <a:t>interval</a:t>
                          </a:r>
                          <a:endParaRPr lang="en-GB" sz="1800" dirty="0">
                            <a:latin typeface="Fira Sans" panose="020B05030500000200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010" t="-4762" r="-3283" b="-36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5762075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 err="1"/>
                            <a:t>t</a:t>
                          </a:r>
                          <a:r>
                            <a:rPr lang="it-IT" sz="1800" baseline="-25000" dirty="0" err="1"/>
                            <a:t>in</a:t>
                          </a:r>
                          <a:r>
                            <a:rPr lang="it-IT" sz="1800" dirty="0"/>
                            <a:t> – 1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</a:t>
                          </a:r>
                          <a:endParaRPr lang="en-GB" sz="1800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0.5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0299837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 – 10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 </a:t>
                          </a:r>
                          <a:endParaRPr lang="en-GB" sz="1800" baseline="30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04412039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10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 – 100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</a:t>
                          </a:r>
                          <a:endParaRPr lang="en-GB" sz="1800" baseline="-25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2.5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84981529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100 </a:t>
                          </a:r>
                          <a:r>
                            <a:rPr lang="el-GR" sz="1800" dirty="0"/>
                            <a:t>μ</a:t>
                          </a:r>
                          <a:r>
                            <a:rPr lang="it-IT" sz="1800" dirty="0"/>
                            <a:t>s – 1 </a:t>
                          </a:r>
                          <a:r>
                            <a:rPr lang="it-IT" sz="1800" dirty="0" err="1"/>
                            <a:t>ms</a:t>
                          </a:r>
                          <a:endParaRPr lang="en-GB" sz="1800" baseline="-25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5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09046331"/>
                      </a:ext>
                    </a:extLst>
                  </a:tr>
                  <a:tr h="4552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 </a:t>
                          </a:r>
                          <a:r>
                            <a:rPr lang="it-IT" sz="1800" dirty="0" err="1"/>
                            <a:t>ms</a:t>
                          </a:r>
                          <a:r>
                            <a:rPr lang="it-IT" sz="1800" dirty="0"/>
                            <a:t> – </a:t>
                          </a:r>
                          <a:r>
                            <a:rPr lang="it-IT" sz="1800" dirty="0" err="1"/>
                            <a:t>t</a:t>
                          </a:r>
                          <a:r>
                            <a:rPr lang="it-IT" sz="1800" baseline="-25000" dirty="0" err="1"/>
                            <a:t>end</a:t>
                          </a:r>
                          <a:endParaRPr lang="en-GB" sz="1800" baseline="-250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10</a:t>
                          </a:r>
                          <a:endParaRPr lang="en-GB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434073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450A338-6900-F121-4598-557F66E44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6330462-6BA9-25F9-64F3-461AC892A1EB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New Reaction-Diffusion Model with Concentration</a:t>
            </a:r>
            <a:br>
              <a:rPr lang="it-IT" sz="2400" b="1" dirty="0"/>
            </a:br>
            <a:r>
              <a:rPr lang="it-IT" sz="2400" b="1" dirty="0"/>
              <a:t>               </a:t>
            </a:r>
            <a:r>
              <a:rPr lang="it-IT" sz="1000" b="1" dirty="0"/>
              <a:t> </a:t>
            </a:r>
            <a:r>
              <a:rPr lang="it-IT" sz="2400" b="1" dirty="0"/>
              <a:t>Distributions</a:t>
            </a:r>
          </a:p>
        </p:txBody>
      </p:sp>
    </p:spTree>
    <p:extLst>
      <p:ext uri="{BB962C8B-B14F-4D97-AF65-F5344CB8AC3E}">
        <p14:creationId xmlns:p14="http://schemas.microsoft.com/office/powerpoint/2010/main" val="2504124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043B2-5568-4507-81DA-F3797F7638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437275"/>
            <a:ext cx="9144000" cy="44577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0FE9AC5-CE57-AA63-F452-27AC1B191D56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Switching Time Point Effects on Species Produced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AD0D1F2-9A63-8D64-C821-A1BCBB8F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625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0244EB2-259D-4D18-A6A0-323858D5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34711" y="280481"/>
            <a:ext cx="3476351" cy="47422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BF362-42B0-46F7-AF1E-8BE32F325E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26337" y="2443142"/>
            <a:ext cx="3349102" cy="44017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E6BB4E-B2E1-4280-A325-7A5221ADB459}"/>
              </a:ext>
            </a:extLst>
          </p:cNvPr>
          <p:cNvSpPr/>
          <p:nvPr/>
        </p:nvSpPr>
        <p:spPr>
          <a:xfrm>
            <a:off x="3616245" y="5256875"/>
            <a:ext cx="831691" cy="912485"/>
          </a:xfrm>
          <a:prstGeom prst="rect">
            <a:avLst/>
          </a:prstGeom>
          <a:noFill/>
          <a:ln w="50800" cap="rnd">
            <a:solidFill>
              <a:srgbClr val="FDBB63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BC705C-959B-49BF-84D3-C6BF1642FB28}"/>
              </a:ext>
            </a:extLst>
          </p:cNvPr>
          <p:cNvCxnSpPr>
            <a:cxnSpLocks/>
          </p:cNvCxnSpPr>
          <p:nvPr/>
        </p:nvCxnSpPr>
        <p:spPr>
          <a:xfrm flipV="1">
            <a:off x="3616245" y="4066776"/>
            <a:ext cx="1165305" cy="1190099"/>
          </a:xfrm>
          <a:prstGeom prst="line">
            <a:avLst/>
          </a:prstGeom>
          <a:ln w="50800" cap="rnd">
            <a:solidFill>
              <a:srgbClr val="FDBB6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3E25B8-2EC4-4273-AF56-A14C3A15D8D0}"/>
              </a:ext>
            </a:extLst>
          </p:cNvPr>
          <p:cNvCxnSpPr>
            <a:cxnSpLocks/>
          </p:cNvCxnSpPr>
          <p:nvPr/>
        </p:nvCxnSpPr>
        <p:spPr>
          <a:xfrm flipV="1">
            <a:off x="4456800" y="4194350"/>
            <a:ext cx="4412286" cy="1975771"/>
          </a:xfrm>
          <a:prstGeom prst="line">
            <a:avLst/>
          </a:prstGeom>
          <a:ln w="50800" cap="rnd">
            <a:solidFill>
              <a:srgbClr val="FDBB6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olo 1">
            <a:extLst>
              <a:ext uri="{FF2B5EF4-FFF2-40B4-BE49-F238E27FC236}">
                <a16:creationId xmlns:a16="http://schemas.microsoft.com/office/drawing/2014/main" id="{0EFA3FDD-BEBF-87CB-05F7-B4EE273A9E58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Comparison with TRAX-CHEM, G-values Analysis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BB86E8E-CE43-0332-77F0-D73B8CF5E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79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5110B-51FB-4788-BEE4-906771C35E78}"/>
              </a:ext>
            </a:extLst>
          </p:cNvPr>
          <p:cNvSpPr txBox="1"/>
          <p:nvPr/>
        </p:nvSpPr>
        <p:spPr>
          <a:xfrm>
            <a:off x="1" y="1141200"/>
            <a:ext cx="9144000" cy="5847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v"/>
            </a:pPr>
            <a:r>
              <a:rPr lang="it-IT" sz="1600" dirty="0"/>
              <a:t>Comparison between reactants’ yields (</a:t>
            </a:r>
            <a:r>
              <a:rPr lang="it-IT" sz="1600" dirty="0">
                <a:latin typeface="Fira Sans" panose="020B0503050000020004" pitchFamily="34" charset="0"/>
              </a:rPr>
              <a:t>H</a:t>
            </a:r>
            <a:r>
              <a:rPr lang="it-IT" sz="1600" baseline="30000" dirty="0">
                <a:latin typeface="Fira Sans" panose="020B0503050000020004" pitchFamily="34" charset="0"/>
              </a:rPr>
              <a:t>•</a:t>
            </a:r>
            <a:r>
              <a:rPr lang="it-IT" sz="1600" dirty="0"/>
              <a:t> + </a:t>
            </a:r>
            <a:r>
              <a:rPr lang="it-IT" sz="1600" dirty="0">
                <a:latin typeface="Fira Sans" panose="020B0503050000020004" pitchFamily="34" charset="0"/>
              </a:rPr>
              <a:t>e</a:t>
            </a:r>
            <a:r>
              <a:rPr lang="it-IT" sz="1600" baseline="-25000" dirty="0">
                <a:latin typeface="Fira Sans" panose="020B0503050000020004" pitchFamily="34" charset="0"/>
              </a:rPr>
              <a:t>aq</a:t>
            </a:r>
            <a:r>
              <a:rPr lang="it-IT" sz="1600" baseline="30000" dirty="0">
                <a:latin typeface="Fira Sans" panose="020B0503050000020004" pitchFamily="34" charset="0"/>
              </a:rPr>
              <a:t>-</a:t>
            </a:r>
            <a:r>
              <a:rPr lang="it-IT" sz="1600" dirty="0"/>
              <a:t>) in anoxia and respective products’ yields</a:t>
            </a:r>
            <a:br>
              <a:rPr lang="it-IT" sz="1600" dirty="0"/>
            </a:br>
            <a:r>
              <a:rPr lang="it-IT" sz="1600" dirty="0"/>
              <a:t>(</a:t>
            </a:r>
            <a:r>
              <a:rPr lang="it-IT" sz="1600" dirty="0">
                <a:latin typeface="Fira Sans" panose="020B0503050000020004" pitchFamily="34" charset="0"/>
              </a:rPr>
              <a:t>HO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baseline="30000" dirty="0">
                <a:latin typeface="Fira Sans" panose="020B0503050000020004" pitchFamily="34" charset="0"/>
              </a:rPr>
              <a:t>•</a:t>
            </a:r>
            <a:r>
              <a:rPr lang="it-IT" sz="1600" dirty="0"/>
              <a:t> + </a:t>
            </a:r>
            <a:r>
              <a:rPr lang="it-IT" sz="1600" dirty="0">
                <a:latin typeface="Fira Sans" panose="020B0503050000020004" pitchFamily="34" charset="0"/>
              </a:rPr>
              <a:t>O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baseline="30000" dirty="0">
                <a:latin typeface="Fira Sans" panose="020B0503050000020004" pitchFamily="34" charset="0"/>
              </a:rPr>
              <a:t>•-</a:t>
            </a:r>
            <a:r>
              <a:rPr lang="it-IT" sz="1600" dirty="0"/>
              <a:t>) in normoxia at 1 </a:t>
            </a:r>
            <a:r>
              <a:rPr lang="el-GR" sz="1600" dirty="0"/>
              <a:t>μ</a:t>
            </a:r>
            <a:r>
              <a:rPr lang="it-IT" sz="1600" dirty="0"/>
              <a:t>s after irradiation</a:t>
            </a:r>
            <a:endParaRPr lang="en-GB" sz="1600" dirty="0"/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A8BC2479-4B01-4157-A214-DFD791134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127959"/>
              </p:ext>
            </p:extLst>
          </p:nvPr>
        </p:nvGraphicFramePr>
        <p:xfrm>
          <a:off x="139700" y="2500131"/>
          <a:ext cx="8864599" cy="32166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2382646">
                  <a:extLst>
                    <a:ext uri="{9D8B030D-6E8A-4147-A177-3AD203B41FA5}">
                      <a16:colId xmlns:a16="http://schemas.microsoft.com/office/drawing/2014/main" val="3711060656"/>
                    </a:ext>
                  </a:extLst>
                </a:gridCol>
                <a:gridCol w="2265038">
                  <a:extLst>
                    <a:ext uri="{9D8B030D-6E8A-4147-A177-3AD203B41FA5}">
                      <a16:colId xmlns:a16="http://schemas.microsoft.com/office/drawing/2014/main" val="1287163627"/>
                    </a:ext>
                  </a:extLst>
                </a:gridCol>
                <a:gridCol w="1951877">
                  <a:extLst>
                    <a:ext uri="{9D8B030D-6E8A-4147-A177-3AD203B41FA5}">
                      <a16:colId xmlns:a16="http://schemas.microsoft.com/office/drawing/2014/main" val="311181411"/>
                    </a:ext>
                  </a:extLst>
                </a:gridCol>
                <a:gridCol w="2265038">
                  <a:extLst>
                    <a:ext uri="{9D8B030D-6E8A-4147-A177-3AD203B41FA5}">
                      <a16:colId xmlns:a16="http://schemas.microsoft.com/office/drawing/2014/main" val="2217503501"/>
                    </a:ext>
                  </a:extLst>
                </a:gridCol>
              </a:tblGrid>
              <a:tr h="726345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latin typeface="Fira Sans" panose="020B0503050000020004" pitchFamily="34" charset="0"/>
                        </a:rPr>
                        <a:t>Particle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800" dirty="0" err="1">
                          <a:latin typeface="Fira Sans" panose="020B0503050000020004" pitchFamily="34" charset="0"/>
                        </a:rPr>
                        <a:t>type</a:t>
                      </a:r>
                      <a:endParaRPr lang="en-GB" sz="18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pO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br>
                        <a:rPr lang="it-IT" sz="1800" baseline="-25000" dirty="0">
                          <a:latin typeface="Fira Sans" panose="020B0503050000020004" pitchFamily="34" charset="0"/>
                        </a:rPr>
                      </a:br>
                      <a:r>
                        <a:rPr lang="it-IT" sz="1800" baseline="0" dirty="0">
                          <a:latin typeface="Fira Sans" panose="020B0503050000020004" pitchFamily="34" charset="0"/>
                        </a:rPr>
                        <a:t>[atm]</a:t>
                      </a:r>
                      <a:endParaRPr lang="en-GB" sz="1800" baseline="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aseline="0" dirty="0" err="1">
                          <a:latin typeface="Fira Sans" panose="020B0503050000020004" pitchFamily="34" charset="0"/>
                        </a:rPr>
                        <a:t>Species</a:t>
                      </a:r>
                      <a:endParaRPr lang="en-GB" sz="1800" baseline="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aseline="0" dirty="0">
                          <a:latin typeface="Fira Sans" panose="020B0503050000020004" pitchFamily="34" charset="0"/>
                        </a:rPr>
                        <a:t>Yield</a:t>
                      </a:r>
                    </a:p>
                    <a:p>
                      <a:pPr algn="ctr"/>
                      <a:r>
                        <a:rPr lang="it-IT" sz="1800" baseline="0" dirty="0">
                          <a:latin typeface="Fira Sans" panose="020B0503050000020004" pitchFamily="34" charset="0"/>
                        </a:rPr>
                        <a:t>[molecules/100 eV]</a:t>
                      </a:r>
                      <a:endParaRPr lang="en-GB" sz="1800" baseline="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5762075"/>
                  </a:ext>
                </a:extLst>
              </a:tr>
              <a:tr h="415054">
                <a:tc rowSpan="2"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500 </a:t>
                      </a:r>
                      <a:r>
                        <a:rPr lang="it-IT" sz="1800" dirty="0" err="1"/>
                        <a:t>keV</a:t>
                      </a:r>
                      <a:r>
                        <a:rPr lang="it-IT" sz="1800" dirty="0"/>
                        <a:t> e-</a:t>
                      </a:r>
                      <a:endParaRPr lang="en-GB" sz="1800" baseline="30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H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</a:t>
                      </a:r>
                      <a:r>
                        <a:rPr lang="it-IT" sz="1800" dirty="0"/>
                        <a:t> + 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e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aq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-</a:t>
                      </a:r>
                      <a:endParaRPr lang="it-IT" sz="1800" baseline="30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3.19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99837"/>
                  </a:ext>
                </a:extLst>
              </a:tr>
              <a:tr h="4150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21%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HO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</a:t>
                      </a:r>
                      <a:r>
                        <a:rPr lang="it-IT" sz="1800" dirty="0"/>
                        <a:t> + 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•-</a:t>
                      </a:r>
                      <a:endParaRPr lang="en-GB" sz="1800" baseline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3.21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8361260"/>
                  </a:ext>
                </a:extLst>
              </a:tr>
              <a:tr h="415054">
                <a:tc rowSpan="2"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90 MeV 1H </a:t>
                      </a:r>
                      <a:endParaRPr lang="en-GB" sz="1800" baseline="30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H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</a:t>
                      </a:r>
                      <a:r>
                        <a:rPr lang="it-IT" sz="1800" dirty="0"/>
                        <a:t> + 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e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aq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-</a:t>
                      </a:r>
                      <a:endParaRPr lang="it-IT" sz="1800" baseline="30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3.12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4412039"/>
                  </a:ext>
                </a:extLst>
              </a:tr>
              <a:tr h="4150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21%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HO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</a:t>
                      </a:r>
                      <a:r>
                        <a:rPr lang="it-IT" sz="1800" dirty="0"/>
                        <a:t> + 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•-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3.15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1119256"/>
                  </a:ext>
                </a:extLst>
              </a:tr>
              <a:tr h="415054">
                <a:tc rowSpan="2"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90 MeV/u 12C</a:t>
                      </a:r>
                      <a:endParaRPr lang="en-GB" sz="1800" baseline="-25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H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</a:t>
                      </a:r>
                      <a:r>
                        <a:rPr lang="it-IT" sz="1800" dirty="0"/>
                        <a:t> + 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e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aq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-</a:t>
                      </a:r>
                      <a:endParaRPr lang="it-IT" sz="1800" baseline="30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1.40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4981529"/>
                  </a:ext>
                </a:extLst>
              </a:tr>
              <a:tr h="4150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21%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Fira Sans" panose="020B0503050000020004" pitchFamily="34" charset="0"/>
                        </a:rPr>
                        <a:t>HO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</a:t>
                      </a:r>
                      <a:r>
                        <a:rPr lang="it-IT" sz="1800" dirty="0"/>
                        <a:t> + </a:t>
                      </a:r>
                      <a:r>
                        <a:rPr lang="it-IT" sz="1800" dirty="0">
                          <a:latin typeface="Fira Sans" panose="020B0503050000020004" pitchFamily="34" charset="0"/>
                        </a:rPr>
                        <a:t>O</a:t>
                      </a:r>
                      <a:r>
                        <a:rPr lang="it-IT" sz="1800" baseline="-25000" dirty="0">
                          <a:latin typeface="Fira Sans" panose="020B0503050000020004" pitchFamily="34" charset="0"/>
                        </a:rPr>
                        <a:t>2</a:t>
                      </a:r>
                      <a:r>
                        <a:rPr lang="it-IT" sz="1800" baseline="30000" dirty="0">
                          <a:latin typeface="Fira Sans" panose="020B0503050000020004" pitchFamily="34" charset="0"/>
                        </a:rPr>
                        <a:t>•-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1.56</a:t>
                      </a:r>
                      <a:endParaRPr lang="en-GB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5589014"/>
                  </a:ext>
                </a:extLst>
              </a:tr>
            </a:tbl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45A2A64D-B685-AE2C-B3F8-0542709569D8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Comparison with TRAX-CHEM, Oxygenation Analysis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B1770D6-D302-6F47-F1F7-A335C8FC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816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6AD43B-EF69-4097-AFB0-3722220C3C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65143" y="1800395"/>
            <a:ext cx="3817262" cy="3537704"/>
          </a:xfrm>
          <a:prstGeom prst="rect">
            <a:avLst/>
          </a:prstGeom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7A6AD0A3-2FFF-43D1-97F2-8BB273196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166536"/>
              </p:ext>
            </p:extLst>
          </p:nvPr>
        </p:nvGraphicFramePr>
        <p:xfrm>
          <a:off x="39757" y="1362242"/>
          <a:ext cx="4908852" cy="441959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988217">
                  <a:extLst>
                    <a:ext uri="{9D8B030D-6E8A-4147-A177-3AD203B41FA5}">
                      <a16:colId xmlns:a16="http://schemas.microsoft.com/office/drawing/2014/main" val="3711060656"/>
                    </a:ext>
                  </a:extLst>
                </a:gridCol>
                <a:gridCol w="1411356">
                  <a:extLst>
                    <a:ext uri="{9D8B030D-6E8A-4147-A177-3AD203B41FA5}">
                      <a16:colId xmlns:a16="http://schemas.microsoft.com/office/drawing/2014/main" val="1287163627"/>
                    </a:ext>
                  </a:extLst>
                </a:gridCol>
                <a:gridCol w="1179444">
                  <a:extLst>
                    <a:ext uri="{9D8B030D-6E8A-4147-A177-3AD203B41FA5}">
                      <a16:colId xmlns:a16="http://schemas.microsoft.com/office/drawing/2014/main" val="50546524"/>
                    </a:ext>
                  </a:extLst>
                </a:gridCol>
                <a:gridCol w="1329835">
                  <a:extLst>
                    <a:ext uri="{9D8B030D-6E8A-4147-A177-3AD203B41FA5}">
                      <a16:colId xmlns:a16="http://schemas.microsoft.com/office/drawing/2014/main" val="548851588"/>
                    </a:ext>
                  </a:extLst>
                </a:gridCol>
              </a:tblGrid>
              <a:tr h="6201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latin typeface="Fira Sans" panose="020B0503050000020004" pitchFamily="34" charset="0"/>
                        </a:rPr>
                        <a:t>Particle</a:t>
                      </a:r>
                      <a:r>
                        <a:rPr lang="it-IT" sz="1600" dirty="0"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Fira Sans" panose="020B0503050000020004" pitchFamily="34" charset="0"/>
                        </a:rPr>
                        <a:t>type</a:t>
                      </a:r>
                      <a:endParaRPr lang="en-GB" sz="16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Fira Sans" panose="020B0503050000020004" pitchFamily="34" charset="0"/>
                        </a:rPr>
                        <a:t>Energy</a:t>
                      </a:r>
                      <a:endParaRPr lang="en-GB" sz="1600" baseline="300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Fira Sans" panose="020B0503050000020004" pitchFamily="34" charset="0"/>
                        </a:rPr>
                        <a:t>pO</a:t>
                      </a:r>
                      <a:r>
                        <a:rPr lang="it-IT" sz="1600" baseline="-25000" dirty="0">
                          <a:latin typeface="Fira Sans" panose="020B0503050000020004" pitchFamily="34" charset="0"/>
                        </a:rPr>
                        <a:t>2</a:t>
                      </a:r>
                      <a:br>
                        <a:rPr lang="it-IT" sz="1600" baseline="-25000" dirty="0">
                          <a:latin typeface="Fira Sans" panose="020B0503050000020004" pitchFamily="34" charset="0"/>
                        </a:rPr>
                      </a:br>
                      <a:r>
                        <a:rPr lang="it-IT" sz="1600" baseline="0" dirty="0">
                          <a:latin typeface="Fira Sans" panose="020B0503050000020004" pitchFamily="34" charset="0"/>
                        </a:rPr>
                        <a:t>[atm]</a:t>
                      </a:r>
                      <a:endParaRPr lang="en-GB" sz="1600" baseline="-250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latin typeface="Fira Sans" panose="020B0503050000020004" pitchFamily="34" charset="0"/>
                        </a:rPr>
                        <a:t>Deviation</a:t>
                      </a:r>
                      <a:r>
                        <a:rPr lang="it-IT" sz="1600" dirty="0">
                          <a:latin typeface="Fira Sans" panose="020B05030500000200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Fira Sans" panose="020B0503050000020004" pitchFamily="34" charset="0"/>
                        </a:rPr>
                        <a:t>at</a:t>
                      </a:r>
                      <a:r>
                        <a:rPr lang="it-IT" sz="1600" dirty="0">
                          <a:latin typeface="Fira Sans" panose="020B0503050000020004" pitchFamily="34" charset="0"/>
                        </a:rPr>
                        <a:t> 1 </a:t>
                      </a:r>
                      <a:r>
                        <a:rPr lang="el-GR" sz="1600" dirty="0">
                          <a:latin typeface="Fira Sans" panose="020B0503050000020004" pitchFamily="34" charset="0"/>
                        </a:rPr>
                        <a:t>μ</a:t>
                      </a:r>
                      <a:r>
                        <a:rPr lang="it-IT" sz="1600" dirty="0">
                          <a:latin typeface="Fira Sans" panose="020B0503050000020004" pitchFamily="34" charset="0"/>
                        </a:rPr>
                        <a:t>s</a:t>
                      </a:r>
                      <a:endParaRPr lang="en-GB" sz="1600" dirty="0">
                        <a:latin typeface="Fira Sans" panose="020B05030500000200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5762075"/>
                  </a:ext>
                </a:extLst>
              </a:tr>
              <a:tr h="50292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e-</a:t>
                      </a:r>
                      <a:endParaRPr lang="en-GB" sz="1600" baseline="30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up to 1 MeV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0% – 7%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99837"/>
                  </a:ext>
                </a:extLst>
              </a:tr>
              <a:tr h="359028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e-</a:t>
                      </a:r>
                      <a:endParaRPr lang="en-GB" sz="1600" baseline="30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500 </a:t>
                      </a:r>
                      <a:r>
                        <a:rPr lang="it-IT" sz="1600" dirty="0" err="1"/>
                        <a:t>keV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21%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4412039"/>
                  </a:ext>
                </a:extLst>
              </a:tr>
              <a:tr h="359028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/>
                        <a:t>1H</a:t>
                      </a:r>
                      <a:endParaRPr lang="en-GB" sz="1600" baseline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up to 90 MeV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0% – 4%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4365318"/>
                  </a:ext>
                </a:extLst>
              </a:tr>
              <a:tr h="359028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/>
                        <a:t>1H</a:t>
                      </a:r>
                      <a:endParaRPr lang="en-GB" sz="1600" baseline="30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up to 90 MeV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21%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1681899"/>
                  </a:ext>
                </a:extLst>
              </a:tr>
              <a:tr h="359028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/>
                        <a:t>4He</a:t>
                      </a:r>
                      <a:endParaRPr lang="en-GB" sz="1600" baseline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150 MeV/u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21%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3488020"/>
                  </a:ext>
                </a:extLst>
              </a:tr>
              <a:tr h="62014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/>
                        <a:t>12C</a:t>
                      </a:r>
                      <a:endParaRPr lang="en-GB" sz="1600" baseline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up to</a:t>
                      </a:r>
                      <a:br>
                        <a:rPr lang="it-IT" sz="1600" dirty="0"/>
                      </a:br>
                      <a:r>
                        <a:rPr lang="it-IT" sz="1600" dirty="0"/>
                        <a:t>300 MeV/u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0% – 3%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194345"/>
                  </a:ext>
                </a:extLst>
              </a:tr>
              <a:tr h="62014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/>
                        <a:t>12C</a:t>
                      </a:r>
                      <a:endParaRPr lang="en-GB" sz="1600" baseline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up to</a:t>
                      </a:r>
                      <a:br>
                        <a:rPr lang="it-IT" sz="1600" dirty="0"/>
                      </a:br>
                      <a:r>
                        <a:rPr lang="it-IT" sz="1600" dirty="0"/>
                        <a:t>90 MeV/u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7% – 21%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5%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7798357"/>
                  </a:ext>
                </a:extLst>
              </a:tr>
              <a:tr h="620140"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/>
                        <a:t>12C</a:t>
                      </a:r>
                      <a:endParaRPr lang="en-GB" sz="1600" baseline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up to</a:t>
                      </a:r>
                      <a:br>
                        <a:rPr lang="it-IT" sz="1600" dirty="0"/>
                      </a:br>
                      <a:r>
                        <a:rPr lang="it-IT" sz="1600" dirty="0"/>
                        <a:t>20 MeV/u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21%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6%</a:t>
                      </a:r>
                      <a:endParaRPr lang="en-GB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1793087"/>
                  </a:ext>
                </a:extLst>
              </a:tr>
            </a:tbl>
          </a:graphicData>
        </a:graphic>
      </p:graphicFrame>
      <p:sp>
        <p:nvSpPr>
          <p:cNvPr id="4" name="Titolo 1">
            <a:extLst>
              <a:ext uri="{FF2B5EF4-FFF2-40B4-BE49-F238E27FC236}">
                <a16:creationId xmlns:a16="http://schemas.microsoft.com/office/drawing/2014/main" id="{234B97F4-F7FE-359F-F436-3926DD9DEE4E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Comparison with TRAX-CHEM, TRAX-CHEMxt Accuracy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970E8C2-22E0-119F-89E7-2EA2C992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263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CEF15-B417-51F0-EFF4-7B752A515BD2}"/>
              </a:ext>
            </a:extLst>
          </p:cNvPr>
          <p:cNvSpPr txBox="1"/>
          <p:nvPr/>
        </p:nvSpPr>
        <p:spPr>
          <a:xfrm>
            <a:off x="1031067" y="6075248"/>
            <a:ext cx="621030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600" b="1" dirty="0">
                <a:solidFill>
                  <a:srgbClr val="FDBB63"/>
                </a:solidFill>
                <a:latin typeface="Fira Sans" panose="020B0503050000020004" pitchFamily="34" charset="0"/>
              </a:rPr>
              <a:t>Figure:</a:t>
            </a:r>
            <a:r>
              <a:rPr lang="en-GB" sz="1600" dirty="0"/>
              <a:t> </a:t>
            </a:r>
            <a:r>
              <a:rPr lang="en-GB" sz="1400" dirty="0"/>
              <a:t>Adapted from </a:t>
            </a:r>
            <a:r>
              <a:rPr lang="en-GB" sz="1400" i="1" dirty="0" err="1"/>
              <a:t>Boscolo</a:t>
            </a:r>
            <a:r>
              <a:rPr lang="en-GB" sz="1400" i="1" dirty="0"/>
              <a:t>, PhD thesis, TU Darmstadt (2018)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75F4B55-8CA1-2420-E622-9AAACAA8F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67" y="1042948"/>
            <a:ext cx="7081865" cy="49942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83CE4EB-8C91-1C5E-2AC6-02AE7237BA21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Comparison with Other Monte Carlo Algorithms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58C35A0-CF03-0DBE-332C-DF7E78F9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3528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22C2D-2544-D6FB-A920-CD86F3585276}"/>
              </a:ext>
            </a:extLst>
          </p:cNvPr>
          <p:cNvSpPr txBox="1"/>
          <p:nvPr/>
        </p:nvSpPr>
        <p:spPr>
          <a:xfrm>
            <a:off x="630960" y="6055898"/>
            <a:ext cx="621030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600" b="1" dirty="0">
                <a:solidFill>
                  <a:srgbClr val="FDBB63"/>
                </a:solidFill>
                <a:latin typeface="Fira Sans" panose="020B0503050000020004" pitchFamily="34" charset="0"/>
              </a:rPr>
              <a:t>Figure:</a:t>
            </a:r>
            <a:r>
              <a:rPr lang="en-GB" sz="1600" dirty="0"/>
              <a:t> </a:t>
            </a:r>
            <a:r>
              <a:rPr lang="en-GB" sz="1400" dirty="0"/>
              <a:t>Adapted from </a:t>
            </a:r>
            <a:r>
              <a:rPr lang="it-IT" sz="1400" i="1" dirty="0"/>
              <a:t>Camazzola et al., Int. J. Mol. Sci. (2023)</a:t>
            </a:r>
            <a:endParaRPr lang="en-GB" sz="1400" i="1" dirty="0"/>
          </a:p>
        </p:txBody>
      </p:sp>
      <p:pic>
        <p:nvPicPr>
          <p:cNvPr id="15" name="Picture 14" descr="A table of chemical formulas&#10;&#10;Description automatically generated">
            <a:extLst>
              <a:ext uri="{FF2B5EF4-FFF2-40B4-BE49-F238E27FC236}">
                <a16:creationId xmlns:a16="http://schemas.microsoft.com/office/drawing/2014/main" id="{05F078AB-1E64-218B-3714-D7307A147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2264266"/>
            <a:ext cx="2152650" cy="2580801"/>
          </a:xfrm>
          <a:prstGeom prst="rect">
            <a:avLst/>
          </a:prstGeom>
        </p:spPr>
      </p:pic>
      <p:pic>
        <p:nvPicPr>
          <p:cNvPr id="17" name="Picture 16" descr="A table of chemical formulas&#10;&#10;Description automatically generated">
            <a:extLst>
              <a:ext uri="{FF2B5EF4-FFF2-40B4-BE49-F238E27FC236}">
                <a16:creationId xmlns:a16="http://schemas.microsoft.com/office/drawing/2014/main" id="{E283431E-9982-C1C0-9A29-59C61BF4F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70" y="1094224"/>
            <a:ext cx="4954604" cy="4923573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07ABB1DC-ACB8-DA61-542A-D7DCA35860C8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Comparison with Other Monte Carlo Algorithms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FD0F35C-8959-57C5-23F0-9F317ADFE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4841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28</a:t>
            </a:fld>
            <a:endParaRPr lang="de-DE"/>
          </a:p>
        </p:txBody>
      </p:sp>
      <p:pic>
        <p:nvPicPr>
          <p:cNvPr id="11" name="Picture 10" descr="A picture containing text, line, diagram, number&#10;&#10;Description automatically generated">
            <a:extLst>
              <a:ext uri="{FF2B5EF4-FFF2-40B4-BE49-F238E27FC236}">
                <a16:creationId xmlns:a16="http://schemas.microsoft.com/office/drawing/2014/main" id="{CACA4799-A4E2-D824-299B-0FD39E24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57" y="1218946"/>
            <a:ext cx="7581793" cy="403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1D61F0-148A-3D85-A01A-E889B2B161B3}"/>
              </a:ext>
            </a:extLst>
          </p:cNvPr>
          <p:cNvSpPr txBox="1"/>
          <p:nvPr/>
        </p:nvSpPr>
        <p:spPr>
          <a:xfrm>
            <a:off x="276225" y="5453305"/>
            <a:ext cx="8591550" cy="707886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dirty="0"/>
              <a:t>Uniform concentrations assigned randomly to each species</a:t>
            </a:r>
            <a:br>
              <a:rPr lang="it-IT" sz="1600" dirty="0"/>
            </a:br>
            <a:endParaRPr lang="it-IT" sz="800" dirty="0"/>
          </a:p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dirty="0"/>
              <a:t>Chemical network in reaction-limited domain simulated between 1 µs and 10 µs</a:t>
            </a:r>
            <a:endParaRPr lang="en-GB" sz="1600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985D9AA-4B98-4C4A-A506-2C165B746AC3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Comparison with Kinetiscope, «Dummy» Test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B6181BB-F55A-8D4B-5118-690259FD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056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29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58A04-E41C-4780-B754-E818D1729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58310" y="959903"/>
            <a:ext cx="5685690" cy="2771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A4FC6E-1A59-412C-B54A-A607AE097BB5}"/>
              </a:ext>
            </a:extLst>
          </p:cNvPr>
          <p:cNvSpPr txBox="1"/>
          <p:nvPr/>
        </p:nvSpPr>
        <p:spPr>
          <a:xfrm>
            <a:off x="-20136" y="2648219"/>
            <a:ext cx="3544388" cy="1877437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dirty="0"/>
              <a:t>Products of radiation vs. </a:t>
            </a:r>
            <a:r>
              <a:rPr lang="it-IT" sz="1600" dirty="0">
                <a:latin typeface="Fira Sans" panose="020B0503050000020004" pitchFamily="34" charset="0"/>
              </a:rPr>
              <a:t>H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dirty="0">
                <a:latin typeface="Fira Sans" panose="020B0503050000020004" pitchFamily="34" charset="0"/>
              </a:rPr>
              <a:t>O</a:t>
            </a:r>
            <a:r>
              <a:rPr lang="it-IT" sz="1600" dirty="0"/>
              <a:t> (i):</a:t>
            </a:r>
            <a:br>
              <a:rPr lang="it-IT" sz="1600" dirty="0"/>
            </a:br>
            <a:r>
              <a:rPr lang="it-IT" sz="1600" dirty="0">
                <a:latin typeface="Fira Sans" panose="020B0503050000020004" pitchFamily="34" charset="0"/>
              </a:rPr>
              <a:t>OH</a:t>
            </a:r>
            <a:r>
              <a:rPr lang="it-IT" sz="1600" baseline="30000" dirty="0">
                <a:latin typeface="Fira Sans" panose="020B0503050000020004" pitchFamily="34" charset="0"/>
              </a:rPr>
              <a:t>•</a:t>
            </a:r>
            <a:r>
              <a:rPr lang="it-IT" sz="1600" dirty="0"/>
              <a:t>, </a:t>
            </a:r>
            <a:r>
              <a:rPr lang="it-IT" sz="1600" dirty="0">
                <a:latin typeface="Fira Sans" panose="020B0503050000020004" pitchFamily="34" charset="0"/>
              </a:rPr>
              <a:t>H</a:t>
            </a:r>
            <a:r>
              <a:rPr lang="it-IT" sz="1600" baseline="-25000" dirty="0">
                <a:latin typeface="Fira Sans" panose="020B0503050000020004" pitchFamily="34" charset="0"/>
              </a:rPr>
              <a:t>3</a:t>
            </a:r>
            <a:r>
              <a:rPr lang="it-IT" sz="1600" dirty="0">
                <a:latin typeface="Fira Sans" panose="020B0503050000020004" pitchFamily="34" charset="0"/>
              </a:rPr>
              <a:t>O</a:t>
            </a:r>
            <a:r>
              <a:rPr lang="it-IT" sz="1600" baseline="30000" dirty="0">
                <a:latin typeface="Fira Sans" panose="020B0503050000020004" pitchFamily="34" charset="0"/>
              </a:rPr>
              <a:t>+</a:t>
            </a:r>
            <a:r>
              <a:rPr lang="it-IT" sz="1600" dirty="0"/>
              <a:t>, </a:t>
            </a:r>
            <a:r>
              <a:rPr lang="it-IT" sz="1600" dirty="0">
                <a:latin typeface="Fira Sans" panose="020B0503050000020004" pitchFamily="34" charset="0"/>
              </a:rPr>
              <a:t>H</a:t>
            </a:r>
            <a:r>
              <a:rPr lang="it-IT" sz="1600" baseline="30000" dirty="0">
                <a:latin typeface="Fira Sans" panose="020B0503050000020004" pitchFamily="34" charset="0"/>
              </a:rPr>
              <a:t>•</a:t>
            </a:r>
            <a:r>
              <a:rPr lang="it-IT" sz="1600" dirty="0"/>
              <a:t> and </a:t>
            </a:r>
            <a:r>
              <a:rPr lang="it-IT" sz="1600" dirty="0">
                <a:latin typeface="Fira Sans" panose="020B0503050000020004" pitchFamily="34" charset="0"/>
              </a:rPr>
              <a:t>e</a:t>
            </a:r>
            <a:r>
              <a:rPr lang="it-IT" sz="1600" baseline="-25000" dirty="0">
                <a:latin typeface="Fira Sans" panose="020B0503050000020004" pitchFamily="34" charset="0"/>
              </a:rPr>
              <a:t>aq</a:t>
            </a:r>
            <a:r>
              <a:rPr lang="it-IT" sz="1600" baseline="30000" dirty="0">
                <a:latin typeface="Fira Sans" panose="020B0503050000020004" pitchFamily="34" charset="0"/>
              </a:rPr>
              <a:t>-</a:t>
            </a:r>
            <a:endParaRPr lang="it-IT" sz="1600" dirty="0">
              <a:latin typeface="Fira Sans" panose="020B0503050000020004" pitchFamily="34" charset="0"/>
            </a:endParaRPr>
          </a:p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endParaRPr lang="it-IT" sz="1000" dirty="0"/>
          </a:p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dirty="0"/>
              <a:t>Intra-track products (ii):</a:t>
            </a:r>
            <a:br>
              <a:rPr lang="it-IT" sz="1600" dirty="0"/>
            </a:br>
            <a:r>
              <a:rPr lang="it-IT" sz="1600" dirty="0">
                <a:latin typeface="Fira Sans" panose="020B0503050000020004" pitchFamily="34" charset="0"/>
              </a:rPr>
              <a:t>H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dirty="0"/>
              <a:t>, </a:t>
            </a:r>
            <a:r>
              <a:rPr lang="it-IT" sz="1600" dirty="0">
                <a:latin typeface="Fira Sans" panose="020B0503050000020004" pitchFamily="34" charset="0"/>
              </a:rPr>
              <a:t>H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dirty="0">
                <a:latin typeface="Fira Sans" panose="020B0503050000020004" pitchFamily="34" charset="0"/>
              </a:rPr>
              <a:t>O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dirty="0"/>
              <a:t> and </a:t>
            </a:r>
            <a:r>
              <a:rPr lang="it-IT" sz="1600" dirty="0">
                <a:latin typeface="Fira Sans" panose="020B0503050000020004" pitchFamily="34" charset="0"/>
              </a:rPr>
              <a:t>OH</a:t>
            </a:r>
            <a:r>
              <a:rPr lang="it-IT" sz="1600" baseline="30000" dirty="0">
                <a:latin typeface="Fira Sans" panose="020B0503050000020004" pitchFamily="34" charset="0"/>
              </a:rPr>
              <a:t>-</a:t>
            </a:r>
          </a:p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endParaRPr lang="it-IT" sz="1000" dirty="0"/>
          </a:p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sz="1600" dirty="0"/>
              <a:t>Products of reactions vs. </a:t>
            </a:r>
            <a:r>
              <a:rPr lang="it-IT" sz="1600" dirty="0">
                <a:latin typeface="Fira Sans" panose="020B0503050000020004" pitchFamily="34" charset="0"/>
              </a:rPr>
              <a:t>O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baseline="-25000" dirty="0"/>
              <a:t> </a:t>
            </a:r>
            <a:r>
              <a:rPr lang="it-IT" sz="1600" dirty="0"/>
              <a:t>(iii):</a:t>
            </a:r>
            <a:br>
              <a:rPr lang="it-IT" sz="1600" dirty="0"/>
            </a:br>
            <a:r>
              <a:rPr lang="it-IT" sz="1600" dirty="0">
                <a:latin typeface="Fira Sans" panose="020B0503050000020004" pitchFamily="34" charset="0"/>
              </a:rPr>
              <a:t>HO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baseline="30000" dirty="0">
                <a:latin typeface="Fira Sans" panose="020B0503050000020004" pitchFamily="34" charset="0"/>
              </a:rPr>
              <a:t>•</a:t>
            </a:r>
            <a:r>
              <a:rPr lang="it-IT" sz="1600" dirty="0"/>
              <a:t>, </a:t>
            </a:r>
            <a:r>
              <a:rPr lang="it-IT" sz="1600" dirty="0">
                <a:latin typeface="Fira Sans" panose="020B0503050000020004" pitchFamily="34" charset="0"/>
              </a:rPr>
              <a:t>O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baseline="30000" dirty="0">
                <a:latin typeface="Fira Sans" panose="020B0503050000020004" pitchFamily="34" charset="0"/>
              </a:rPr>
              <a:t>•-</a:t>
            </a:r>
            <a:r>
              <a:rPr lang="it-IT" sz="1600" dirty="0"/>
              <a:t> and </a:t>
            </a:r>
            <a:r>
              <a:rPr lang="it-IT" sz="1600" dirty="0">
                <a:latin typeface="Fira Sans" panose="020B0503050000020004" pitchFamily="34" charset="0"/>
              </a:rPr>
              <a:t>HO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baseline="30000" dirty="0">
                <a:latin typeface="Fira Sans" panose="020B0503050000020004" pitchFamily="34" charset="0"/>
              </a:rPr>
              <a:t>-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D63A3-0C0D-469A-98B7-20203D567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58310" y="3552827"/>
            <a:ext cx="5685690" cy="2771774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3E0120D2-4328-24BC-C664-57D28E28A390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To Longer Time Scales, Distributions Evolution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48CCBCC-C07F-8C12-E087-92662CC3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6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0E194-FB0F-4ECE-BAF2-2F4C0DBB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163F6-1830-1FBB-DBD9-2CAC7B283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905" y="977901"/>
            <a:ext cx="7340599" cy="5076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4BE95-D446-3D6F-8958-272C11977CE4}"/>
              </a:ext>
            </a:extLst>
          </p:cNvPr>
          <p:cNvSpPr txBox="1"/>
          <p:nvPr/>
        </p:nvSpPr>
        <p:spPr>
          <a:xfrm>
            <a:off x="0" y="6096250"/>
            <a:ext cx="621030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600" b="1" dirty="0">
                <a:solidFill>
                  <a:srgbClr val="FDBB63"/>
                </a:solidFill>
                <a:latin typeface="Fira Sans" panose="020B0503050000020004" pitchFamily="34" charset="0"/>
              </a:rPr>
              <a:t>Figure:</a:t>
            </a:r>
            <a:r>
              <a:rPr lang="en-GB" sz="1600" dirty="0"/>
              <a:t> </a:t>
            </a:r>
            <a:r>
              <a:rPr lang="en-GB" sz="1400" dirty="0"/>
              <a:t>Adapted from </a:t>
            </a:r>
            <a:r>
              <a:rPr lang="en-GB" sz="1400" i="1" dirty="0" err="1"/>
              <a:t>Boscolo</a:t>
            </a:r>
            <a:r>
              <a:rPr lang="en-GB" sz="1400" i="1" dirty="0"/>
              <a:t>, PhD thesis, TU Darmstadt (2018)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81321C-8B9A-4527-D492-621B43C2B888}"/>
              </a:ext>
            </a:extLst>
          </p:cNvPr>
          <p:cNvSpPr txBox="1"/>
          <p:nvPr/>
        </p:nvSpPr>
        <p:spPr>
          <a:xfrm>
            <a:off x="5324629" y="1450901"/>
            <a:ext cx="3768571" cy="16312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it-IT" sz="1600" b="1" dirty="0">
                <a:latin typeface="Fira Sans" panose="020B0503050000020004" pitchFamily="34" charset="0"/>
              </a:rPr>
              <a:t>Indirect/Total</a:t>
            </a:r>
            <a:r>
              <a:rPr lang="it-IT" sz="1600" b="1" dirty="0"/>
              <a:t> </a:t>
            </a:r>
            <a:r>
              <a:rPr lang="it-IT" sz="1600" dirty="0"/>
              <a:t>ratio</a:t>
            </a:r>
            <a:r>
              <a:rPr lang="en-GB" sz="1600" dirty="0"/>
              <a:t>:</a:t>
            </a:r>
            <a:br>
              <a:rPr lang="en-GB" sz="1600" dirty="0"/>
            </a:br>
            <a:endParaRPr lang="en-GB" sz="800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150 MeV protons </a:t>
            </a:r>
            <a:r>
              <a:rPr lang="en-GB" sz="1600" b="1" dirty="0">
                <a:latin typeface="Fira Sans" panose="020B0503050000020004" pitchFamily="34" charset="0"/>
              </a:rPr>
              <a:t>&gt;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b="1" dirty="0">
                <a:latin typeface="Fira Sans" panose="020B0503050000020004" pitchFamily="34" charset="0"/>
              </a:rPr>
              <a:t>90%</a:t>
            </a:r>
            <a:r>
              <a:rPr lang="en-GB" sz="16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br>
              <a:rPr lang="en-GB" sz="1600" b="1" dirty="0"/>
            </a:br>
            <a:endParaRPr lang="en-GB" sz="800" dirty="0">
              <a:solidFill>
                <a:srgbClr val="FDBB63"/>
              </a:solidFill>
            </a:endParaRP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150 MeV/u Helium ions </a:t>
            </a:r>
            <a:r>
              <a:rPr lang="en-GB" sz="1600" b="1" dirty="0">
                <a:latin typeface="Fira Sans" panose="020B0503050000020004" pitchFamily="34" charset="0"/>
              </a:rPr>
              <a:t>≈</a:t>
            </a:r>
            <a:r>
              <a:rPr lang="en-GB" sz="1600" dirty="0">
                <a:latin typeface="Fira Sans" panose="020B0503050000020004" pitchFamily="34" charset="0"/>
              </a:rPr>
              <a:t> </a:t>
            </a:r>
            <a:r>
              <a:rPr lang="en-GB" sz="1600" b="1" dirty="0">
                <a:latin typeface="Fira Sans" panose="020B0503050000020004" pitchFamily="34" charset="0"/>
              </a:rPr>
              <a:t>52%</a:t>
            </a: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2</a:t>
            </a:r>
            <a:br>
              <a:rPr lang="en-GB" sz="1600" dirty="0">
                <a:solidFill>
                  <a:srgbClr val="FDBB63"/>
                </a:solidFill>
              </a:rPr>
            </a:br>
            <a:endParaRPr lang="en-GB" sz="800" dirty="0">
              <a:solidFill>
                <a:srgbClr val="FDBB63"/>
              </a:solidFill>
            </a:endParaRPr>
          </a:p>
          <a:p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r>
              <a:rPr lang="en-GB" sz="1400" baseline="30000" dirty="0"/>
              <a:t> </a:t>
            </a:r>
            <a:r>
              <a:rPr lang="en-GB" sz="1400" i="1" dirty="0" err="1"/>
              <a:t>Schlathölter</a:t>
            </a:r>
            <a:r>
              <a:rPr lang="en-GB" sz="1400" i="1" dirty="0"/>
              <a:t> et al., Int. J. </a:t>
            </a:r>
            <a:r>
              <a:rPr lang="en-GB" sz="1400" i="1" dirty="0" err="1"/>
              <a:t>Nanomed</a:t>
            </a:r>
            <a:r>
              <a:rPr lang="en-GB" sz="1400" i="1" dirty="0"/>
              <a:t>. (2016)</a:t>
            </a:r>
          </a:p>
          <a:p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2</a:t>
            </a:r>
            <a:r>
              <a:rPr lang="en-GB" sz="1400" baseline="30000" dirty="0">
                <a:solidFill>
                  <a:srgbClr val="FDBB63"/>
                </a:solidFill>
              </a:rPr>
              <a:t> </a:t>
            </a:r>
            <a:r>
              <a:rPr lang="en-GB" sz="1400" i="1" dirty="0"/>
              <a:t>Hirayama et al., </a:t>
            </a:r>
            <a:r>
              <a:rPr lang="en-GB" sz="1400" i="1" dirty="0" err="1"/>
              <a:t>Radiat</a:t>
            </a:r>
            <a:r>
              <a:rPr lang="en-GB" sz="1400" i="1" dirty="0"/>
              <a:t>. Phys. Chem. (2009)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FF6546AD-586E-F4C7-BF78-BE931984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"/>
            <a:ext cx="9144000" cy="787557"/>
          </a:xfrm>
          <a:solidFill>
            <a:srgbClr val="FDBB63"/>
          </a:solidFill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chemeClr val="tx1"/>
                </a:solidFill>
              </a:rPr>
              <a:t>1.a (In-)Direct Radiation Damage...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E5F50C7-631C-CB06-7350-E7A134B1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1. Introduction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074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30</a:t>
            </a:fld>
            <a:endParaRPr lang="de-DE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378D837C-2652-473D-AFF5-85820E572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191"/>
            <a:ext cx="9144000" cy="44577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F05BF7A-D365-7EF1-DB4A-FCB4FD9E49AA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To Longer Time Scales, LET Impact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918574E-87BF-77A8-5658-21D317043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3196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31</a:t>
            </a:fld>
            <a:endParaRPr lang="de-DE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79BD98B4-1231-444C-847E-AF44171C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191"/>
            <a:ext cx="9144000" cy="44577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E13BF1A6-EC64-B57D-19D6-8BD715DAF134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To Longer Time Scales, pO</a:t>
            </a:r>
            <a:r>
              <a:rPr lang="it-IT" sz="2400" b="1" baseline="-25000" dirty="0"/>
              <a:t>2</a:t>
            </a:r>
            <a:r>
              <a:rPr lang="it-IT" sz="2400" b="1" dirty="0"/>
              <a:t> Impact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5AC527-2932-1F72-1177-A94EB958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448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F7DE48-8375-C802-5BA7-C6EBEC54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2665051" y="2186370"/>
            <a:ext cx="3813898" cy="51436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AA635-29C4-43DE-BFE7-884AF345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32</a:t>
            </a:fld>
            <a:endParaRPr lang="de-DE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13BF1A6-EC64-B57D-19D6-8BD715DAF134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Backup – To Longer Time Scales, Comparison with Experimental Observations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5AC527-2932-1F72-1177-A94EB958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Backup            INSIGHTS workshop – 19/10/2023        g.camazzola@gsi.de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DF6B8-E7D4-2C4A-A63F-05F908BD6BE7}"/>
              </a:ext>
            </a:extLst>
          </p:cNvPr>
          <p:cNvSpPr txBox="1"/>
          <p:nvPr/>
        </p:nvSpPr>
        <p:spPr>
          <a:xfrm>
            <a:off x="0" y="1281600"/>
            <a:ext cx="9144000" cy="156966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DBB63"/>
              </a:buClr>
              <a:buSzPct val="120000"/>
              <a:buFont typeface="Wingdings" panose="05000000000000000000" pitchFamily="2" charset="2"/>
              <a:buChar char="v"/>
            </a:pPr>
            <a:r>
              <a:rPr lang="it-IT" sz="1600" dirty="0"/>
              <a:t>From </a:t>
            </a:r>
            <a:r>
              <a:rPr lang="en-GB" sz="1400" i="1" dirty="0" err="1">
                <a:solidFill>
                  <a:schemeClr val="tx1"/>
                </a:solidFill>
                <a:latin typeface="+mn-lt"/>
              </a:rPr>
              <a:t>Wasselin-Trupin</a:t>
            </a:r>
            <a:r>
              <a:rPr lang="en-GB" sz="1400" i="1" dirty="0">
                <a:solidFill>
                  <a:schemeClr val="tx1"/>
                </a:solidFill>
                <a:latin typeface="+mn-lt"/>
              </a:rPr>
              <a:t> et al., </a:t>
            </a:r>
            <a:r>
              <a:rPr lang="en-GB" sz="1400" i="1" dirty="0" err="1">
                <a:solidFill>
                  <a:schemeClr val="tx1"/>
                </a:solidFill>
                <a:latin typeface="+mn-lt"/>
              </a:rPr>
              <a:t>Radiat</a:t>
            </a:r>
            <a:r>
              <a:rPr lang="en-GB" sz="1400" i="1" dirty="0">
                <a:solidFill>
                  <a:schemeClr val="tx1"/>
                </a:solidFill>
                <a:latin typeface="+mn-lt"/>
              </a:rPr>
              <a:t>. Phys. Chem. (2002)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;</a:t>
            </a:r>
            <a:r>
              <a:rPr lang="en-GB" sz="16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i="1" dirty="0">
                <a:solidFill>
                  <a:schemeClr val="tx1"/>
                </a:solidFill>
                <a:latin typeface="+mn-lt"/>
              </a:rPr>
              <a:t>Burns &amp; Sims, J. Chem. Soc. </a:t>
            </a:r>
            <a:r>
              <a:rPr lang="en-GB" sz="1400" i="1" dirty="0"/>
              <a:t>Faraday Trans. (1981)</a:t>
            </a:r>
            <a:r>
              <a:rPr lang="en-GB" sz="1600" dirty="0"/>
              <a:t>;</a:t>
            </a:r>
            <a:r>
              <a:rPr lang="en-GB" sz="1600" i="1" dirty="0"/>
              <a:t> </a:t>
            </a:r>
            <a:r>
              <a:rPr lang="en-GB" sz="1400" i="1" dirty="0"/>
              <a:t>Pastina &amp; </a:t>
            </a:r>
            <a:r>
              <a:rPr lang="en-GB" sz="1400" i="1" dirty="0" err="1"/>
              <a:t>LaVerne</a:t>
            </a:r>
            <a:r>
              <a:rPr lang="en-GB" sz="1400" i="1" dirty="0"/>
              <a:t>, J. Phys. Chem. A (1999)</a:t>
            </a:r>
            <a:r>
              <a:rPr lang="en-GB" sz="1600" dirty="0"/>
              <a:t>;</a:t>
            </a:r>
            <a:r>
              <a:rPr lang="en-GB" sz="1600" i="1" dirty="0"/>
              <a:t> </a:t>
            </a:r>
            <a:r>
              <a:rPr lang="en-GB" sz="1400" i="1" dirty="0"/>
              <a:t>Roth &amp; </a:t>
            </a:r>
            <a:r>
              <a:rPr lang="en-GB" sz="1400" i="1" dirty="0" err="1"/>
              <a:t>LaVerne</a:t>
            </a:r>
            <a:r>
              <a:rPr lang="en-GB" sz="1400" i="1" dirty="0"/>
              <a:t>, J. Phys. Chem. A (2011)</a:t>
            </a:r>
            <a:r>
              <a:rPr lang="it-IT" sz="1600" dirty="0"/>
              <a:t>:</a:t>
            </a:r>
            <a:br>
              <a:rPr lang="it-IT" sz="1600" dirty="0"/>
            </a:br>
            <a:endParaRPr lang="it-IT" sz="800" dirty="0"/>
          </a:p>
          <a:p>
            <a:pPr algn="ctr">
              <a:buClr>
                <a:srgbClr val="FDBB63"/>
              </a:buClr>
              <a:buSzPct val="120000"/>
            </a:pPr>
            <a:r>
              <a:rPr lang="it-IT" sz="1600" dirty="0"/>
              <a:t>«G(</a:t>
            </a:r>
            <a:r>
              <a:rPr lang="it-IT" sz="1600" dirty="0">
                <a:latin typeface="Fira Sans" panose="020B0503050000020004" pitchFamily="34" charset="0"/>
              </a:rPr>
              <a:t>H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dirty="0">
                <a:latin typeface="Fira Sans" panose="020B0503050000020004" pitchFamily="34" charset="0"/>
              </a:rPr>
              <a:t>O</a:t>
            </a:r>
            <a:r>
              <a:rPr lang="it-IT" sz="1600" baseline="-25000" dirty="0">
                <a:latin typeface="Fira Sans" panose="020B0503050000020004" pitchFamily="34" charset="0"/>
              </a:rPr>
              <a:t>2</a:t>
            </a:r>
            <a:r>
              <a:rPr lang="it-IT" sz="1600" dirty="0"/>
              <a:t>) decrease after an average LET of 100 keV/µm, due to intra-track reactions with</a:t>
            </a:r>
            <a:br>
              <a:rPr lang="it-IT" sz="1600" dirty="0"/>
            </a:br>
            <a:r>
              <a:rPr lang="it-IT" sz="1600" dirty="0">
                <a:latin typeface="Fira Sans" panose="020B0503050000020004" pitchFamily="34" charset="0"/>
              </a:rPr>
              <a:t>e</a:t>
            </a:r>
            <a:r>
              <a:rPr lang="it-IT" sz="1600" baseline="-25000" dirty="0">
                <a:latin typeface="Fira Sans" panose="020B0503050000020004" pitchFamily="34" charset="0"/>
              </a:rPr>
              <a:t>aq</a:t>
            </a:r>
            <a:r>
              <a:rPr lang="it-IT" sz="1600" baseline="30000" dirty="0">
                <a:latin typeface="Fira Sans" panose="020B0503050000020004" pitchFamily="34" charset="0"/>
              </a:rPr>
              <a:t>-</a:t>
            </a:r>
            <a:r>
              <a:rPr lang="it-IT" sz="1600" dirty="0"/>
              <a:t>,</a:t>
            </a:r>
            <a:r>
              <a:rPr lang="it-IT" sz="1600" dirty="0">
                <a:latin typeface="Fira Sans" panose="020B0503050000020004" pitchFamily="34" charset="0"/>
              </a:rPr>
              <a:t> H</a:t>
            </a:r>
            <a:r>
              <a:rPr lang="it-IT" sz="1600" baseline="30000" dirty="0">
                <a:latin typeface="Fira Sans" panose="020B0503050000020004" pitchFamily="34" charset="0"/>
              </a:rPr>
              <a:t>•</a:t>
            </a:r>
            <a:r>
              <a:rPr lang="it-IT" sz="1600" dirty="0"/>
              <a:t> and </a:t>
            </a:r>
            <a:r>
              <a:rPr lang="it-IT" sz="1600" dirty="0">
                <a:latin typeface="Fira Sans" panose="020B0503050000020004" pitchFamily="34" charset="0"/>
              </a:rPr>
              <a:t>OH</a:t>
            </a:r>
            <a:r>
              <a:rPr lang="it-IT" sz="1600" baseline="30000" dirty="0">
                <a:latin typeface="Fira Sans" panose="020B0503050000020004" pitchFamily="34" charset="0"/>
              </a:rPr>
              <a:t>•</a:t>
            </a:r>
            <a:r>
              <a:rPr lang="it-IT" sz="1600" dirty="0"/>
              <a:t>»</a:t>
            </a:r>
            <a:br>
              <a:rPr lang="it-IT" sz="1600" dirty="0"/>
            </a:br>
            <a:endParaRPr lang="it-IT" sz="800" dirty="0">
              <a:latin typeface="Fira Sans" panose="020B0503050000020004" pitchFamily="34" charset="0"/>
            </a:endParaRPr>
          </a:p>
          <a:p>
            <a:pPr>
              <a:buClr>
                <a:srgbClr val="FDBB63"/>
              </a:buClr>
              <a:buSzPct val="120000"/>
            </a:pPr>
            <a:r>
              <a:rPr lang="it-IT" sz="1600" dirty="0">
                <a:solidFill>
                  <a:srgbClr val="FDBB6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     </a:t>
            </a:r>
            <a:r>
              <a:rPr lang="it-IT" sz="1600" dirty="0">
                <a:solidFill>
                  <a:srgbClr val="FDBB63"/>
                </a:solidFill>
                <a:cs typeface="Arial" panose="020B0604020202020204" pitchFamily="34" charset="0"/>
              </a:rPr>
              <a:t>→</a:t>
            </a:r>
            <a:r>
              <a:rPr lang="it-IT" sz="1600" dirty="0">
                <a:cs typeface="Arial" panose="020B0604020202020204" pitchFamily="34" charset="0"/>
              </a:rPr>
              <a:t> Simulation with 12C @ 117 </a:t>
            </a:r>
            <a:r>
              <a:rPr lang="it-IT" sz="1600" dirty="0"/>
              <a:t>keV/µm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79632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0C320AF-FFEC-45C0-AE53-545F9472B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300" y="5203767"/>
            <a:ext cx="6870700" cy="13108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rgbClr val="FDBB63"/>
                </a:solidFill>
              </a:rPr>
              <a:t>→</a:t>
            </a:r>
            <a:r>
              <a:rPr lang="en-GB" sz="1600" dirty="0">
                <a:solidFill>
                  <a:schemeClr val="tx1"/>
                </a:solidFill>
              </a:rPr>
              <a:t> To </a:t>
            </a:r>
            <a:r>
              <a:rPr lang="en-GB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longer time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scales (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it-IT" sz="1600" dirty="0">
                <a:solidFill>
                  <a:schemeClr val="tx1"/>
                </a:solidFill>
              </a:rPr>
              <a:t>s - s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800" dirty="0"/>
            </a:br>
            <a:r>
              <a:rPr lang="en-GB" sz="1600" dirty="0">
                <a:solidFill>
                  <a:srgbClr val="FDBB63"/>
                </a:solidFill>
              </a:rPr>
              <a:t>→ </a:t>
            </a:r>
            <a:r>
              <a:rPr lang="en-GB" sz="1600" dirty="0">
                <a:solidFill>
                  <a:schemeClr val="tx1"/>
                </a:solidFill>
              </a:rPr>
              <a:t>Introduce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biological environment</a:t>
            </a:r>
            <a:r>
              <a:rPr lang="en-GB" sz="1600" dirty="0">
                <a:solidFill>
                  <a:schemeClr val="tx1"/>
                </a:solidFill>
              </a:rPr>
              <a:t> (pH and biomolecular solutes)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800" b="1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rgbClr val="FDBB63"/>
                </a:solidFill>
              </a:rPr>
              <a:t>→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Chemical endpoints</a:t>
            </a:r>
            <a:r>
              <a:rPr lang="en-GB" sz="1600" dirty="0">
                <a:solidFill>
                  <a:schemeClr val="tx1"/>
                </a:solidFill>
              </a:rPr>
              <a:t> under different radiation and environmental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    </a:t>
            </a:r>
            <a:r>
              <a:rPr lang="en-GB" sz="100" dirty="0"/>
              <a:t> </a:t>
            </a:r>
            <a:r>
              <a:rPr lang="en-GB" sz="1600" dirty="0">
                <a:solidFill>
                  <a:schemeClr val="tx1"/>
                </a:solidFill>
              </a:rPr>
              <a:t>conditions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82582D-DAD8-41A4-805A-7BEF871BC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3619" y="1490700"/>
            <a:ext cx="8216762" cy="349610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0E194-FB0F-4ECE-BAF2-2F4C0DBB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D96FA0-2F5E-46FD-BB26-16FB48B92786}"/>
              </a:ext>
            </a:extLst>
          </p:cNvPr>
          <p:cNvSpPr/>
          <p:nvPr/>
        </p:nvSpPr>
        <p:spPr>
          <a:xfrm>
            <a:off x="463618" y="1206060"/>
            <a:ext cx="4530557" cy="3969643"/>
          </a:xfrm>
          <a:prstGeom prst="rect">
            <a:avLst/>
          </a:prstGeom>
          <a:solidFill>
            <a:srgbClr val="FDBB63">
              <a:alpha val="25000"/>
            </a:srgbClr>
          </a:solidFill>
          <a:ln w="12700">
            <a:solidFill>
              <a:srgbClr val="FDBB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D1DBDB-93A1-4D96-B0F1-FB936DB67B30}"/>
              </a:ext>
            </a:extLst>
          </p:cNvPr>
          <p:cNvSpPr/>
          <p:nvPr/>
        </p:nvSpPr>
        <p:spPr>
          <a:xfrm>
            <a:off x="4993200" y="1205175"/>
            <a:ext cx="2160000" cy="3969643"/>
          </a:xfrm>
          <a:prstGeom prst="rect">
            <a:avLst/>
          </a:prstGeom>
          <a:solidFill>
            <a:srgbClr val="FDBB63">
              <a:alpha val="25000"/>
            </a:srgbClr>
          </a:solidFill>
          <a:ln w="12700">
            <a:solidFill>
              <a:srgbClr val="FDBB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51BFE7-CDBA-4BD4-BA62-991C3A1C64FA}"/>
              </a:ext>
            </a:extLst>
          </p:cNvPr>
          <p:cNvSpPr txBox="1"/>
          <p:nvPr/>
        </p:nvSpPr>
        <p:spPr>
          <a:xfrm>
            <a:off x="464399" y="1150644"/>
            <a:ext cx="2532801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it-IT" sz="1600" b="1" dirty="0">
                <a:solidFill>
                  <a:srgbClr val="FDBB6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TRAX</a:t>
            </a:r>
            <a:r>
              <a:rPr lang="it-IT" sz="1600" b="1" baseline="30000" dirty="0">
                <a:solidFill>
                  <a:srgbClr val="FDBB6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1</a:t>
            </a:r>
            <a:r>
              <a:rPr lang="it-IT" sz="1600" b="1" dirty="0">
                <a:solidFill>
                  <a:srgbClr val="FDBB6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 &amp; TRAX-CHEM</a:t>
            </a:r>
            <a:r>
              <a:rPr lang="it-IT" sz="1600" b="1" baseline="30000" dirty="0">
                <a:solidFill>
                  <a:srgbClr val="FDBB6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2,3</a:t>
            </a:r>
            <a:endParaRPr lang="en-GB" sz="1600" b="1" baseline="30000" dirty="0">
              <a:solidFill>
                <a:srgbClr val="FDBB63"/>
              </a:solidFill>
              <a:latin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E91C37-94B3-48CF-953C-350831BC756D}"/>
              </a:ext>
            </a:extLst>
          </p:cNvPr>
          <p:cNvSpPr txBox="1"/>
          <p:nvPr/>
        </p:nvSpPr>
        <p:spPr>
          <a:xfrm>
            <a:off x="4992011" y="1152300"/>
            <a:ext cx="1772182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b="1" dirty="0">
                <a:solidFill>
                  <a:srgbClr val="FDBB63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EXTENSION</a:t>
            </a:r>
            <a:endParaRPr lang="en-GB" sz="1600" b="1" dirty="0">
              <a:solidFill>
                <a:srgbClr val="FDBB63"/>
              </a:solidFill>
              <a:latin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1C374CCA-2E58-4F4E-9042-C08EE1EDFF8E}"/>
              </a:ext>
            </a:extLst>
          </p:cNvPr>
          <p:cNvSpPr txBox="1">
            <a:spLocks/>
          </p:cNvSpPr>
          <p:nvPr/>
        </p:nvSpPr>
        <p:spPr>
          <a:xfrm>
            <a:off x="152369" y="5463254"/>
            <a:ext cx="2101881" cy="60195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it-IT" sz="1600" i="1" dirty="0">
                <a:solidFill>
                  <a:schemeClr val="tx1"/>
                </a:solidFill>
                <a:latin typeface="+mn-lt"/>
              </a:rPr>
              <a:t>Chemical </a:t>
            </a:r>
            <a:r>
              <a:rPr lang="it-IT" sz="1600" i="1" dirty="0" err="1">
                <a:solidFill>
                  <a:schemeClr val="tx1"/>
                </a:solidFill>
                <a:latin typeface="+mn-lt"/>
              </a:rPr>
              <a:t>damage</a:t>
            </a:r>
            <a:r>
              <a:rPr lang="it-IT" sz="1600" i="1" dirty="0">
                <a:solidFill>
                  <a:schemeClr val="tx1"/>
                </a:solidFill>
                <a:latin typeface="+mn-lt"/>
              </a:rPr>
              <a:t> in a </a:t>
            </a:r>
            <a:r>
              <a:rPr lang="it-IT" sz="1600" i="1" dirty="0" err="1">
                <a:solidFill>
                  <a:schemeClr val="tx1"/>
                </a:solidFill>
                <a:latin typeface="+mn-lt"/>
              </a:rPr>
              <a:t>biological</a:t>
            </a:r>
            <a:r>
              <a:rPr lang="it-IT" sz="1600" i="1" dirty="0">
                <a:solidFill>
                  <a:schemeClr val="tx1"/>
                </a:solidFill>
                <a:latin typeface="+mn-lt"/>
              </a:rPr>
              <a:t> target</a:t>
            </a:r>
            <a:endParaRPr lang="en-GB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48E5AA3-A898-4E56-B969-F9953E92F088}"/>
              </a:ext>
            </a:extLst>
          </p:cNvPr>
          <p:cNvSpPr txBox="1">
            <a:spLocks/>
          </p:cNvSpPr>
          <p:nvPr/>
        </p:nvSpPr>
        <p:spPr>
          <a:xfrm>
            <a:off x="464399" y="5392669"/>
            <a:ext cx="4107602" cy="810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1</a:t>
            </a:r>
            <a:r>
              <a:rPr lang="en-GB" sz="1400" baseline="30000" dirty="0"/>
              <a:t> </a:t>
            </a:r>
            <a:r>
              <a:rPr lang="en-GB" sz="1400" i="1" dirty="0" err="1">
                <a:latin typeface="+mn-lt"/>
              </a:rPr>
              <a:t>Krämer</a:t>
            </a:r>
            <a:r>
              <a:rPr lang="en-GB" sz="1400" i="1" dirty="0">
                <a:latin typeface="+mn-lt"/>
              </a:rPr>
              <a:t> &amp; Kraft, </a:t>
            </a:r>
            <a:r>
              <a:rPr lang="en-GB" sz="1400" i="1" dirty="0" err="1">
                <a:latin typeface="+mn-lt"/>
              </a:rPr>
              <a:t>Radiat</a:t>
            </a:r>
            <a:r>
              <a:rPr lang="en-GB" sz="1400" i="1" dirty="0">
                <a:latin typeface="+mn-lt"/>
              </a:rPr>
              <a:t>. Environ. </a:t>
            </a:r>
            <a:r>
              <a:rPr lang="en-GB" sz="1400" i="1" dirty="0" err="1">
                <a:latin typeface="+mn-lt"/>
              </a:rPr>
              <a:t>Biophys</a:t>
            </a:r>
            <a:r>
              <a:rPr lang="en-GB" sz="1400" i="1" dirty="0">
                <a:latin typeface="+mn-lt"/>
              </a:rPr>
              <a:t>. (1994)</a:t>
            </a:r>
          </a:p>
          <a:p>
            <a:pPr marL="0" indent="0">
              <a:buNone/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2</a:t>
            </a:r>
            <a:r>
              <a:rPr lang="en-GB" sz="1400" baseline="30000" dirty="0"/>
              <a:t> </a:t>
            </a:r>
            <a:r>
              <a:rPr lang="en-GB" sz="1400" i="1" dirty="0" err="1">
                <a:latin typeface="+mn-lt"/>
              </a:rPr>
              <a:t>Boscolo</a:t>
            </a:r>
            <a:r>
              <a:rPr lang="en-GB" sz="1400" i="1" dirty="0">
                <a:latin typeface="+mn-lt"/>
              </a:rPr>
              <a:t> et al., Chem. Phys. Lett. (2018)</a:t>
            </a:r>
          </a:p>
          <a:p>
            <a:pPr marL="0" indent="0">
              <a:buNone/>
            </a:pPr>
            <a:r>
              <a:rPr lang="en-GB" sz="1400" b="1" baseline="30000" dirty="0">
                <a:solidFill>
                  <a:srgbClr val="FDBB63"/>
                </a:solidFill>
                <a:latin typeface="Fira Sans" panose="020B0503050000020004" pitchFamily="34" charset="0"/>
              </a:rPr>
              <a:t>3</a:t>
            </a:r>
            <a:r>
              <a:rPr lang="en-GB" sz="1400" baseline="30000" dirty="0"/>
              <a:t> </a:t>
            </a:r>
            <a:r>
              <a:rPr lang="en-GB" sz="1400" i="1" dirty="0" err="1">
                <a:latin typeface="+mn-lt"/>
              </a:rPr>
              <a:t>Boscolo</a:t>
            </a:r>
            <a:r>
              <a:rPr lang="en-GB" sz="1400" i="1" dirty="0">
                <a:latin typeface="+mn-lt"/>
              </a:rPr>
              <a:t> et al., Int. J. Mol. Sci. (2020)</a:t>
            </a:r>
          </a:p>
          <a:p>
            <a:pPr marL="0" indent="0">
              <a:buFont typeface="Wingdings" charset="2"/>
              <a:buNone/>
            </a:pPr>
            <a:endParaRPr lang="en-GB" sz="1600" i="1" dirty="0">
              <a:solidFill>
                <a:schemeClr val="tx1"/>
              </a:solidFill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59B3058-1AE4-2C4F-AEC8-D80CB80A3A04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1.b ...on a Track Structure Level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BBD051F-2444-B839-1CD6-AA931C8C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1. Introduction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878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animBg="1"/>
      <p:bldP spid="14" grpId="1" animBg="1"/>
      <p:bldP spid="15" grpId="0" animBg="1"/>
      <p:bldP spid="16" grpId="0"/>
      <p:bldP spid="16" grpId="1"/>
      <p:bldP spid="17" grpId="0"/>
      <p:bldP spid="18" grpId="0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F8CA9B-D170-D23C-F2B1-37B51230C6BB}"/>
              </a:ext>
            </a:extLst>
          </p:cNvPr>
          <p:cNvSpPr txBox="1">
            <a:spLocks/>
          </p:cNvSpPr>
          <p:nvPr/>
        </p:nvSpPr>
        <p:spPr>
          <a:xfrm>
            <a:off x="0" y="1211195"/>
            <a:ext cx="9144000" cy="574650"/>
          </a:xfrm>
          <a:prstGeom prst="rect">
            <a:avLst/>
          </a:prstGeom>
          <a:ln w="25400" cap="rnd">
            <a:noFill/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it-IT" sz="1600" dirty="0">
                <a:solidFill>
                  <a:schemeClr val="tx1"/>
                </a:solidFill>
                <a:latin typeface="+mn-lt"/>
              </a:rPr>
              <a:t>Focus on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track structure codes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dirty="0">
                <a:solidFill>
                  <a:srgbClr val="FDBB63"/>
                </a:solidFill>
                <a:latin typeface="+mn-lt"/>
                <a:cs typeface="Arial" panose="020B0604020202020204" pitchFamily="34" charset="0"/>
              </a:rPr>
              <a:t>→</a:t>
            </a:r>
            <a:r>
              <a:rPr lang="it-IT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follow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all single events</a:t>
            </a:r>
            <a:r>
              <a:rPr lang="it-IT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within the target</a:t>
            </a:r>
            <a:br>
              <a:rPr lang="it-IT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						     </a:t>
            </a:r>
            <a:r>
              <a:rPr lang="it-IT" sz="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it-IT" sz="160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step-by-step approach</a:t>
            </a:r>
            <a:r>
              <a:rPr lang="it-IT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en-GB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28561F57-ED10-1EA7-7D91-5E580C4BADF8}"/>
              </a:ext>
            </a:extLst>
          </p:cNvPr>
          <p:cNvSpPr txBox="1">
            <a:spLocks/>
          </p:cNvSpPr>
          <p:nvPr/>
        </p:nvSpPr>
        <p:spPr>
          <a:xfrm>
            <a:off x="0" y="1209600"/>
            <a:ext cx="9144000" cy="574650"/>
          </a:xfrm>
          <a:prstGeom prst="rect">
            <a:avLst/>
          </a:prstGeom>
          <a:ln w="25400" cap="rnd">
            <a:noFill/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it-IT" sz="1600" dirty="0">
                <a:solidFill>
                  <a:schemeClr val="tx1"/>
                </a:solidFill>
                <a:latin typeface="+mn-lt"/>
              </a:rPr>
              <a:t>To handle the stochastic nature of radiation interactions </a:t>
            </a:r>
            <a:r>
              <a:rPr lang="it-IT" sz="1600" dirty="0">
                <a:solidFill>
                  <a:srgbClr val="FDBB63"/>
                </a:solidFill>
                <a:latin typeface="+mn-lt"/>
              </a:rPr>
              <a:t>→</a:t>
            </a:r>
            <a:r>
              <a:rPr lang="it-IT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Monte Carlo simulations</a:t>
            </a:r>
            <a:br>
              <a:rPr lang="it-IT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t-IT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						       </a:t>
            </a:r>
            <a:r>
              <a:rPr lang="it-IT" sz="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GB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8AFF38-42DC-76D4-16DE-637F7611AB6C}"/>
              </a:ext>
            </a:extLst>
          </p:cNvPr>
          <p:cNvSpPr/>
          <p:nvPr/>
        </p:nvSpPr>
        <p:spPr>
          <a:xfrm>
            <a:off x="4672800" y="2058672"/>
            <a:ext cx="4362450" cy="2604881"/>
          </a:xfrm>
          <a:prstGeom prst="roundRect">
            <a:avLst/>
          </a:prstGeom>
          <a:gradFill flip="none" rotWithShape="0">
            <a:gsLst>
              <a:gs pos="83000">
                <a:srgbClr val="FDBB63">
                  <a:alpha val="15000"/>
                </a:srgbClr>
              </a:gs>
              <a:gs pos="0">
                <a:srgbClr val="FDBB63">
                  <a:alpha val="15000"/>
                </a:srgbClr>
              </a:gs>
              <a:gs pos="100000">
                <a:srgbClr val="FDBB63">
                  <a:lumMod val="10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DBB63"/>
              </a:buClr>
            </a:pP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TRAX-CHEM</a:t>
            </a:r>
            <a:br>
              <a:rPr lang="it-IT" sz="1600" b="1" dirty="0">
                <a:solidFill>
                  <a:schemeClr val="tx1"/>
                </a:solidFill>
              </a:rPr>
            </a:br>
            <a:endParaRPr lang="it-IT" sz="14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400" dirty="0">
              <a:solidFill>
                <a:schemeClr val="tx1"/>
              </a:solidFill>
            </a:endParaRPr>
          </a:p>
          <a:p>
            <a:pPr>
              <a:buClr>
                <a:srgbClr val="FDBB63"/>
              </a:buClr>
            </a:pP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  <a:ea typeface="Cambria Math" panose="02040503050406030204" pitchFamily="18" charset="0"/>
              </a:rPr>
              <a:t>Heterogeneous chemical stage</a:t>
            </a:r>
            <a:b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endParaRPr lang="it-IT" sz="1600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DBB63"/>
              </a:buClr>
              <a:buSzPct val="120000"/>
              <a:buFont typeface="Arial" panose="020B0604020202020204" pitchFamily="34" charset="0"/>
              <a:buChar char="→"/>
            </a:pPr>
            <a: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Store the positions of all single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radicals</a:t>
            </a:r>
            <a: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and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molecules</a:t>
            </a:r>
            <a:b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  <a:cs typeface="Arial" panose="020B0604020202020204" pitchFamily="34" charset="0"/>
              </a:rPr>
            </a:br>
            <a:endParaRPr lang="it-IT" sz="1600" dirty="0">
              <a:solidFill>
                <a:schemeClr val="tx1"/>
              </a:solidFill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DBB63"/>
              </a:buClr>
              <a:buSzPct val="120000"/>
              <a:buFont typeface="Arial" panose="020B0604020202020204" pitchFamily="34" charset="0"/>
              <a:buChar char="→"/>
            </a:pPr>
            <a: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Possibility to account for different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oxygenation</a:t>
            </a:r>
            <a: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levels in the target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4C9700-1870-3855-3CC0-B86FAF982EE4}"/>
              </a:ext>
            </a:extLst>
          </p:cNvPr>
          <p:cNvSpPr/>
          <p:nvPr/>
        </p:nvSpPr>
        <p:spPr>
          <a:xfrm>
            <a:off x="107452" y="2058673"/>
            <a:ext cx="4362450" cy="2604881"/>
          </a:xfrm>
          <a:prstGeom prst="roundRect">
            <a:avLst/>
          </a:prstGeom>
          <a:gradFill flip="none" rotWithShape="0">
            <a:gsLst>
              <a:gs pos="83000">
                <a:srgbClr val="FDBB63">
                  <a:alpha val="15000"/>
                </a:srgbClr>
              </a:gs>
              <a:gs pos="0">
                <a:srgbClr val="FDBB63">
                  <a:alpha val="15000"/>
                </a:srgbClr>
              </a:gs>
              <a:gs pos="100000">
                <a:srgbClr val="FDBB63">
                  <a:lumMod val="10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DBB63"/>
              </a:buClr>
            </a:pP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  <a:ea typeface="Cambria Math" panose="02040503050406030204" pitchFamily="18" charset="0"/>
              </a:rPr>
              <a:t>TRAX</a:t>
            </a:r>
          </a:p>
          <a:p>
            <a:pPr>
              <a:buClr>
                <a:srgbClr val="FDBB63"/>
              </a:buClr>
            </a:pPr>
            <a:br>
              <a:rPr lang="it-IT" sz="1600" b="1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>
              <a:buClr>
                <a:srgbClr val="FDBB63"/>
              </a:buClr>
            </a:pP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  <a:ea typeface="Cambria Math" panose="02040503050406030204" pitchFamily="18" charset="0"/>
              </a:rPr>
              <a:t>Physical stage</a:t>
            </a:r>
            <a:b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</a:rPr>
            </a:br>
            <a:endParaRPr lang="it-IT" sz="1600" dirty="0">
              <a:solidFill>
                <a:schemeClr val="tx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DBB63"/>
              </a:buClr>
              <a:buSzPct val="120000"/>
              <a:buFont typeface="Arial" panose="020B0604020202020204" pitchFamily="34" charset="0"/>
              <a:buChar char="→"/>
            </a:pPr>
            <a: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Store the positions of all single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interaction types</a:t>
            </a:r>
            <a:b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  <a:cs typeface="Arial" panose="020B0604020202020204" pitchFamily="34" charset="0"/>
              </a:rPr>
            </a:br>
            <a:endParaRPr lang="it-IT" sz="1600" dirty="0">
              <a:solidFill>
                <a:schemeClr val="tx1"/>
              </a:solidFill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DBB63"/>
              </a:buClr>
              <a:buSzPct val="120000"/>
              <a:buFont typeface="Arial" panose="020B0604020202020204" pitchFamily="34" charset="0"/>
              <a:buChar char="→"/>
            </a:pPr>
            <a:r>
              <a:rPr lang="it-IT" sz="1600" dirty="0">
                <a:solidFill>
                  <a:schemeClr val="tx1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Ions up to few hundreds MeV/u, electrons up to 15 MeV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0E194-FB0F-4ECE-BAF2-2F4C0DBB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9CC42-D86C-F340-9AAF-A3B67900E50E}"/>
              </a:ext>
            </a:extLst>
          </p:cNvPr>
          <p:cNvSpPr txBox="1"/>
          <p:nvPr/>
        </p:nvSpPr>
        <p:spPr>
          <a:xfrm>
            <a:off x="4881674" y="5539862"/>
            <a:ext cx="4362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G-value: number of radicals/molecules produced</a:t>
            </a:r>
            <a:br>
              <a:rPr lang="en-GB" sz="1400" i="1" dirty="0"/>
            </a:br>
            <a:r>
              <a:rPr lang="en-GB" sz="1400" i="1" dirty="0"/>
              <a:t>per 100 eV of energy deposited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9A79F9-5F47-3354-DEB4-EF5F8E1D833D}"/>
              </a:ext>
            </a:extLst>
          </p:cNvPr>
          <p:cNvSpPr/>
          <p:nvPr/>
        </p:nvSpPr>
        <p:spPr>
          <a:xfrm>
            <a:off x="107350" y="2033364"/>
            <a:ext cx="4362450" cy="4122643"/>
          </a:xfrm>
          <a:prstGeom prst="roundRect">
            <a:avLst/>
          </a:prstGeom>
          <a:gradFill flip="none" rotWithShape="0">
            <a:gsLst>
              <a:gs pos="83000">
                <a:srgbClr val="FDBB63">
                  <a:alpha val="15000"/>
                </a:srgbClr>
              </a:gs>
              <a:gs pos="0">
                <a:srgbClr val="FDBB63">
                  <a:alpha val="15000"/>
                </a:srgbClr>
              </a:gs>
              <a:gs pos="100000">
                <a:srgbClr val="FDBB63">
                  <a:lumMod val="10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DBB63"/>
              </a:buClr>
            </a:pP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  <a:ea typeface="Cambria Math" panose="02040503050406030204" pitchFamily="18" charset="0"/>
              </a:rPr>
              <a:t>TRAX</a:t>
            </a: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  <a:ea typeface="Cambria Math" panose="02040503050406030204" pitchFamily="18" charset="0"/>
            </a:endParaRPr>
          </a:p>
        </p:txBody>
      </p:sp>
      <p:pic>
        <p:nvPicPr>
          <p:cNvPr id="9" name="Picture 8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5180B5F4-017B-3538-07E4-BC7F3D4E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0150" y="2481187"/>
            <a:ext cx="3294692" cy="349486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C72CF40-8BCA-C29E-780B-69AB52A25B59}"/>
              </a:ext>
            </a:extLst>
          </p:cNvPr>
          <p:cNvSpPr/>
          <p:nvPr/>
        </p:nvSpPr>
        <p:spPr>
          <a:xfrm>
            <a:off x="4672150" y="2064264"/>
            <a:ext cx="4362450" cy="4122643"/>
          </a:xfrm>
          <a:prstGeom prst="roundRect">
            <a:avLst/>
          </a:prstGeom>
          <a:gradFill flip="none" rotWithShape="0">
            <a:gsLst>
              <a:gs pos="83000">
                <a:srgbClr val="FDBB63">
                  <a:alpha val="15000"/>
                </a:srgbClr>
              </a:gs>
              <a:gs pos="0">
                <a:srgbClr val="FDBB63">
                  <a:alpha val="15000"/>
                </a:srgbClr>
              </a:gs>
              <a:gs pos="100000">
                <a:srgbClr val="FDBB63">
                  <a:lumMod val="10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r="2700000" sx="101000" sy="101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rgbClr val="FDBB63"/>
              </a:buClr>
            </a:pP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TRAX-CHEM</a:t>
            </a: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b="1" dirty="0">
              <a:solidFill>
                <a:schemeClr val="tx1"/>
              </a:solidFill>
            </a:endParaRPr>
          </a:p>
          <a:p>
            <a:pPr algn="ctr">
              <a:buClr>
                <a:srgbClr val="FDBB63"/>
              </a:buClr>
            </a:pPr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CA270D-C348-AD9D-AF82-0B21D9E813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420950" y="2130681"/>
            <a:ext cx="2867179" cy="376837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A27142D9-3EB9-32F8-80EB-51ECDF00F005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1.c TRAX &amp; TRAX-CHEM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D191692F-A8B3-E33D-101D-9761B6E2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1. Introduction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3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2"/>
      <p:bldP spid="12" grpId="0" animBg="1"/>
      <p:bldP spid="12" grpId="1" animBg="1"/>
      <p:bldP spid="10" grpId="0" animBg="1"/>
      <p:bldP spid="10" grpId="1" animBg="1"/>
      <p:bldP spid="13" grpId="0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AD207F-CC36-807F-E277-563D59313CB2}"/>
              </a:ext>
            </a:extLst>
          </p:cNvPr>
          <p:cNvCxnSpPr>
            <a:cxnSpLocks/>
          </p:cNvCxnSpPr>
          <p:nvPr/>
        </p:nvCxnSpPr>
        <p:spPr>
          <a:xfrm>
            <a:off x="1332000" y="3429000"/>
            <a:ext cx="6480000" cy="0"/>
          </a:xfrm>
          <a:prstGeom prst="line">
            <a:avLst/>
          </a:prstGeom>
          <a:ln w="25400">
            <a:gradFill flip="none" rotWithShape="1">
              <a:gsLst>
                <a:gs pos="50000">
                  <a:srgbClr val="FDBB63">
                    <a:lumMod val="100000"/>
                  </a:srgbClr>
                </a:gs>
                <a:gs pos="50000">
                  <a:srgbClr val="FDBB63">
                    <a:alpha val="35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1C8A5DA8-E28B-CD77-267F-F54886D8266E}"/>
              </a:ext>
            </a:extLst>
          </p:cNvPr>
          <p:cNvSpPr txBox="1">
            <a:spLocks/>
          </p:cNvSpPr>
          <p:nvPr/>
        </p:nvSpPr>
        <p:spPr>
          <a:xfrm>
            <a:off x="1205519" y="2927350"/>
            <a:ext cx="7330649" cy="395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DBB63"/>
                </a:solidFill>
              </a:rPr>
              <a:t>2.</a:t>
            </a:r>
            <a:r>
              <a:rPr lang="en-GB" sz="2400" b="1" dirty="0"/>
              <a:t> Methods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95260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9FBB48-183A-4CE5-98A8-C18A80084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2" r="2082"/>
          <a:stretch/>
        </p:blipFill>
        <p:spPr>
          <a:xfrm>
            <a:off x="3246688" y="3108967"/>
            <a:ext cx="3131573" cy="32653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9DAFF84-6033-4C4F-835C-2B40B309E5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28303" y="3193103"/>
            <a:ext cx="3236455" cy="319361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A4826F-E055-4E5D-881C-6ED3D2A2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F96169-9816-4502-A875-C1B285AF5983}"/>
              </a:ext>
            </a:extLst>
          </p:cNvPr>
          <p:cNvSpPr txBox="1"/>
          <p:nvPr/>
        </p:nvSpPr>
        <p:spPr>
          <a:xfrm>
            <a:off x="61822" y="1066476"/>
            <a:ext cx="3643403" cy="1015663"/>
          </a:xfrm>
          <a:prstGeom prst="rect">
            <a:avLst/>
          </a:prstGeom>
          <a:ln w="25400">
            <a:solidFill>
              <a:srgbClr val="92D050"/>
            </a:solidFill>
            <a:prstDash val="dash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Fira Sans" panose="020B0503050000020004" pitchFamily="34" charset="0"/>
              </a:rPr>
              <a:t>«PHASE I» – </a:t>
            </a:r>
            <a:r>
              <a:rPr lang="it-IT" sz="2000" dirty="0" err="1">
                <a:solidFill>
                  <a:srgbClr val="92D050"/>
                </a:solidFill>
                <a:latin typeface="Fira Sans" panose="020B0503050000020004" pitchFamily="34" charset="0"/>
              </a:rPr>
              <a:t>heterogeneous</a:t>
            </a:r>
            <a:r>
              <a:rPr lang="it-IT" sz="2000" dirty="0">
                <a:solidFill>
                  <a:srgbClr val="92D050"/>
                </a:solidFill>
                <a:latin typeface="Fira Sans" panose="020B0503050000020004" pitchFamily="34" charset="0"/>
              </a:rPr>
              <a:t>, discrete reaction-</a:t>
            </a:r>
            <a:r>
              <a:rPr lang="it-IT" sz="2000" dirty="0" err="1">
                <a:solidFill>
                  <a:srgbClr val="92D050"/>
                </a:solidFill>
                <a:latin typeface="Fira Sans" panose="020B0503050000020004" pitchFamily="34" charset="0"/>
              </a:rPr>
              <a:t>diffusion</a:t>
            </a:r>
            <a:r>
              <a:rPr lang="it-IT" sz="2000" dirty="0">
                <a:solidFill>
                  <a:srgbClr val="92D050"/>
                </a:solidFill>
                <a:latin typeface="Fira Sans" panose="020B0503050000020004" pitchFamily="34" charset="0"/>
              </a:rPr>
              <a:t> model (TRAX-CHEM)</a:t>
            </a:r>
            <a:endParaRPr lang="en-GB" sz="2000" dirty="0">
              <a:solidFill>
                <a:srgbClr val="92D050"/>
              </a:solidFill>
              <a:latin typeface="Fira Sans" panose="020B05030500000200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ECE25-8120-4B4E-8866-0120CBA10511}"/>
              </a:ext>
            </a:extLst>
          </p:cNvPr>
          <p:cNvSpPr txBox="1"/>
          <p:nvPr/>
        </p:nvSpPr>
        <p:spPr>
          <a:xfrm>
            <a:off x="61822" y="3086950"/>
            <a:ext cx="3643403" cy="1323439"/>
          </a:xfrm>
          <a:prstGeom prst="rect">
            <a:avLst/>
          </a:prstGeom>
          <a:ln w="2540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Fira Sans" panose="020B0503050000020004" pitchFamily="34" charset="0"/>
              </a:rPr>
              <a:t>«PHASE II» – </a:t>
            </a:r>
            <a:r>
              <a:rPr lang="it-IT" sz="2000" dirty="0" err="1">
                <a:solidFill>
                  <a:srgbClr val="FF0000"/>
                </a:solidFill>
                <a:latin typeface="Fira Sans" panose="020B0503050000020004" pitchFamily="34" charset="0"/>
              </a:rPr>
              <a:t>transition</a:t>
            </a:r>
            <a:r>
              <a:rPr lang="it-IT" sz="2000" dirty="0">
                <a:solidFill>
                  <a:srgbClr val="FF0000"/>
                </a:solidFill>
                <a:latin typeface="Fira Sans" panose="020B0503050000020004" pitchFamily="34" charset="0"/>
              </a:rPr>
              <a:t>, </a:t>
            </a:r>
            <a:r>
              <a:rPr lang="it-IT" sz="2000" dirty="0" err="1">
                <a:solidFill>
                  <a:srgbClr val="FF0000"/>
                </a:solidFill>
                <a:latin typeface="Fira Sans" panose="020B0503050000020004" pitchFamily="34" charset="0"/>
              </a:rPr>
              <a:t>continuous</a:t>
            </a:r>
            <a:r>
              <a:rPr lang="it-IT" sz="2000" dirty="0">
                <a:solidFill>
                  <a:srgbClr val="FF0000"/>
                </a:solidFill>
                <a:latin typeface="Fira Sans" panose="020B0503050000020004" pitchFamily="34" charset="0"/>
              </a:rPr>
              <a:t> reaction-</a:t>
            </a:r>
            <a:r>
              <a:rPr lang="it-IT" sz="2000" dirty="0" err="1">
                <a:solidFill>
                  <a:srgbClr val="FF0000"/>
                </a:solidFill>
                <a:latin typeface="Fira Sans" panose="020B0503050000020004" pitchFamily="34" charset="0"/>
              </a:rPr>
              <a:t>diffusion</a:t>
            </a:r>
            <a:r>
              <a:rPr lang="it-IT" sz="2000" dirty="0">
                <a:solidFill>
                  <a:srgbClr val="FF0000"/>
                </a:solidFill>
                <a:latin typeface="Fira Sans" panose="020B0503050000020004" pitchFamily="34" charset="0"/>
              </a:rPr>
              <a:t> model with </a:t>
            </a:r>
            <a:r>
              <a:rPr lang="it-IT" sz="2000" dirty="0" err="1">
                <a:solidFill>
                  <a:srgbClr val="FF0000"/>
                </a:solidFill>
                <a:latin typeface="Fira Sans" panose="020B0503050000020004" pitchFamily="34" charset="0"/>
              </a:rPr>
              <a:t>concentration</a:t>
            </a:r>
            <a:r>
              <a:rPr lang="it-IT" sz="2000" dirty="0">
                <a:solidFill>
                  <a:srgbClr val="FF0000"/>
                </a:solidFill>
                <a:latin typeface="Fira Sans" panose="020B0503050000020004" pitchFamily="34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Fira Sans" panose="020B0503050000020004" pitchFamily="34" charset="0"/>
              </a:rPr>
              <a:t>distributions</a:t>
            </a:r>
            <a:endParaRPr lang="en-GB" sz="2000" dirty="0">
              <a:solidFill>
                <a:srgbClr val="FF0000"/>
              </a:solidFill>
              <a:latin typeface="Fira Sans" panose="020B05030500000200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DE947C-968A-4D8A-92EA-11EFE7524642}"/>
              </a:ext>
            </a:extLst>
          </p:cNvPr>
          <p:cNvSpPr txBox="1"/>
          <p:nvPr/>
        </p:nvSpPr>
        <p:spPr>
          <a:xfrm>
            <a:off x="61823" y="5425092"/>
            <a:ext cx="3641957" cy="707886"/>
          </a:xfrm>
          <a:prstGeom prst="rect">
            <a:avLst/>
          </a:prstGeom>
          <a:ln w="25400">
            <a:solidFill>
              <a:srgbClr val="0070C0"/>
            </a:solidFill>
            <a:prstDash val="dash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it-IT" sz="2000" dirty="0">
                <a:solidFill>
                  <a:srgbClr val="0070C0"/>
                </a:solidFill>
                <a:latin typeface="Fira Sans" panose="020B0503050000020004" pitchFamily="34" charset="0"/>
              </a:rPr>
              <a:t>«PHASE III» – </a:t>
            </a:r>
            <a:r>
              <a:rPr lang="it-IT" sz="2000" dirty="0" err="1">
                <a:solidFill>
                  <a:srgbClr val="0070C0"/>
                </a:solidFill>
                <a:latin typeface="Fira Sans" panose="020B0503050000020004" pitchFamily="34" charset="0"/>
              </a:rPr>
              <a:t>homogeneous</a:t>
            </a:r>
            <a:r>
              <a:rPr lang="it-IT" sz="2000" dirty="0">
                <a:solidFill>
                  <a:srgbClr val="0070C0"/>
                </a:solidFill>
                <a:latin typeface="Fira Sans" panose="020B0503050000020004" pitchFamily="34" charset="0"/>
              </a:rPr>
              <a:t>, </a:t>
            </a:r>
            <a:r>
              <a:rPr lang="it-IT" sz="2000" dirty="0" err="1">
                <a:solidFill>
                  <a:srgbClr val="0070C0"/>
                </a:solidFill>
                <a:latin typeface="Fira Sans" panose="020B0503050000020004" pitchFamily="34" charset="0"/>
              </a:rPr>
              <a:t>classical</a:t>
            </a:r>
            <a:r>
              <a:rPr lang="it-IT" sz="2000" dirty="0">
                <a:solidFill>
                  <a:srgbClr val="0070C0"/>
                </a:solidFill>
                <a:latin typeface="Fira Sans" panose="020B0503050000020004" pitchFamily="34" charset="0"/>
              </a:rPr>
              <a:t> reaction model</a:t>
            </a:r>
            <a:endParaRPr lang="en-GB" sz="2000" dirty="0">
              <a:solidFill>
                <a:srgbClr val="0070C0"/>
              </a:solidFill>
              <a:latin typeface="Fira Sans" panose="020B05030500000200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8332BB-FFD1-4F61-84E9-B3A7FF126CB2}"/>
              </a:ext>
            </a:extLst>
          </p:cNvPr>
          <p:cNvCxnSpPr>
            <a:cxnSpLocks/>
          </p:cNvCxnSpPr>
          <p:nvPr/>
        </p:nvCxnSpPr>
        <p:spPr>
          <a:xfrm>
            <a:off x="1846800" y="2236377"/>
            <a:ext cx="0" cy="720000"/>
          </a:xfrm>
          <a:prstGeom prst="straightConnector1">
            <a:avLst/>
          </a:prstGeom>
          <a:ln w="50800">
            <a:gradFill>
              <a:gsLst>
                <a:gs pos="0">
                  <a:srgbClr val="92D050"/>
                </a:gs>
                <a:gs pos="100000">
                  <a:srgbClr val="FF0000"/>
                </a:gs>
              </a:gsLst>
              <a:lin ang="5400000" scaled="1"/>
            </a:gra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68B6F-811C-43FB-A720-1426E6747D25}"/>
              </a:ext>
            </a:extLst>
          </p:cNvPr>
          <p:cNvCxnSpPr>
            <a:cxnSpLocks/>
          </p:cNvCxnSpPr>
          <p:nvPr/>
        </p:nvCxnSpPr>
        <p:spPr>
          <a:xfrm>
            <a:off x="1846800" y="4568536"/>
            <a:ext cx="0" cy="720000"/>
          </a:xfrm>
          <a:prstGeom prst="straightConnector1">
            <a:avLst/>
          </a:prstGeom>
          <a:ln w="50800">
            <a:gradFill>
              <a:gsLst>
                <a:gs pos="0">
                  <a:srgbClr val="FF0000"/>
                </a:gs>
                <a:gs pos="100000">
                  <a:srgbClr val="0070C0"/>
                </a:gs>
              </a:gsLst>
              <a:lin ang="5400000" scaled="1"/>
            </a:gra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DA9BBF-A5ED-45D3-B79D-A6BA182EF367}"/>
              </a:ext>
            </a:extLst>
          </p:cNvPr>
          <p:cNvGrpSpPr/>
          <p:nvPr/>
        </p:nvGrpSpPr>
        <p:grpSpPr>
          <a:xfrm>
            <a:off x="4730036" y="2828094"/>
            <a:ext cx="3460731" cy="3500689"/>
            <a:chOff x="6519097" y="2797157"/>
            <a:chExt cx="2359378" cy="2386620"/>
          </a:xfrm>
        </p:grpSpPr>
        <p:pic>
          <p:nvPicPr>
            <p:cNvPr id="14" name="Picture 13" descr="Chart, scatter chart&#10;&#10;Description automatically generated">
              <a:extLst>
                <a:ext uri="{FF2B5EF4-FFF2-40B4-BE49-F238E27FC236}">
                  <a16:creationId xmlns:a16="http://schemas.microsoft.com/office/drawing/2014/main" id="{7FE65474-5A61-440F-A358-0EC7657D9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84"/>
            <a:stretch/>
          </p:blipFill>
          <p:spPr>
            <a:xfrm rot="18745668">
              <a:off x="6928012" y="3320541"/>
              <a:ext cx="1375806" cy="138888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91EEBEC-5A41-4DEE-9C31-82102C0D8967}"/>
                </a:ext>
              </a:extLst>
            </p:cNvPr>
            <p:cNvGrpSpPr/>
            <p:nvPr/>
          </p:nvGrpSpPr>
          <p:grpSpPr>
            <a:xfrm>
              <a:off x="6519097" y="2797157"/>
              <a:ext cx="2359378" cy="2386620"/>
              <a:chOff x="6539345" y="2797157"/>
              <a:chExt cx="2359378" cy="238662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07DC58D-E781-4FCC-88B3-7B6BE18E886F}"/>
                  </a:ext>
                </a:extLst>
              </p:cNvPr>
              <p:cNvGrpSpPr/>
              <p:nvPr/>
            </p:nvGrpSpPr>
            <p:grpSpPr>
              <a:xfrm>
                <a:off x="6539345" y="2797157"/>
                <a:ext cx="2359378" cy="2386620"/>
                <a:chOff x="3391322" y="3885296"/>
                <a:chExt cx="2667908" cy="2698713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4FAF3636-0B52-4669-8096-9EE3A9BC1564}"/>
                    </a:ext>
                  </a:extLst>
                </p:cNvPr>
                <p:cNvGrpSpPr/>
                <p:nvPr/>
              </p:nvGrpSpPr>
              <p:grpSpPr>
                <a:xfrm>
                  <a:off x="3391322" y="3994356"/>
                  <a:ext cx="2589653" cy="2589653"/>
                  <a:chOff x="3889420" y="1892413"/>
                  <a:chExt cx="1429555" cy="1429555"/>
                </a:xfrm>
              </p:grpSpPr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61B67009-8634-4D54-8B7E-CDB6C2BE7510}"/>
                      </a:ext>
                    </a:extLst>
                  </p:cNvPr>
                  <p:cNvCxnSpPr/>
                  <p:nvPr/>
                </p:nvCxnSpPr>
                <p:spPr>
                  <a:xfrm>
                    <a:off x="3889420" y="2639387"/>
                    <a:ext cx="1429555" cy="0"/>
                  </a:xfrm>
                  <a:prstGeom prst="straightConnector1">
                    <a:avLst/>
                  </a:prstGeom>
                  <a:ln w="19050">
                    <a:solidFill>
                      <a:schemeClr val="tx1">
                        <a:alpha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C792DE99-8E96-4A5A-8FBA-BA379635C8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3835759" y="2607191"/>
                    <a:ext cx="1429555" cy="0"/>
                  </a:xfrm>
                  <a:prstGeom prst="straightConnector1">
                    <a:avLst/>
                  </a:prstGeom>
                  <a:ln w="19050">
                    <a:solidFill>
                      <a:schemeClr val="tx1">
                        <a:alpha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4EF9B48-AEC8-4951-8154-6898DB01176F}"/>
                    </a:ext>
                  </a:extLst>
                </p:cNvPr>
                <p:cNvSpPr txBox="1"/>
                <p:nvPr/>
              </p:nvSpPr>
              <p:spPr>
                <a:xfrm>
                  <a:off x="4569256" y="3885296"/>
                  <a:ext cx="258618" cy="27699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it-IT" sz="1200" dirty="0">
                      <a:solidFill>
                        <a:schemeClr val="tx1">
                          <a:alpha val="25000"/>
                        </a:schemeClr>
                      </a:solidFill>
                    </a:rPr>
                    <a:t>y</a:t>
                  </a:r>
                  <a:endParaRPr lang="en-GB" sz="1200" dirty="0">
                    <a:solidFill>
                      <a:schemeClr val="tx1">
                        <a:alpha val="25000"/>
                      </a:schemeClr>
                    </a:solidFill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8178F4C-D2D5-45AC-ADFC-21A7EF5D9F3A}"/>
                    </a:ext>
                  </a:extLst>
                </p:cNvPr>
                <p:cNvSpPr txBox="1"/>
                <p:nvPr/>
              </p:nvSpPr>
              <p:spPr>
                <a:xfrm>
                  <a:off x="5800612" y="5070508"/>
                  <a:ext cx="258618" cy="27699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it-IT" sz="1200" dirty="0">
                      <a:solidFill>
                        <a:schemeClr val="tx1">
                          <a:alpha val="25000"/>
                        </a:schemeClr>
                      </a:solidFill>
                    </a:rPr>
                    <a:t>x</a:t>
                  </a:r>
                  <a:endParaRPr lang="en-GB" sz="1200" dirty="0">
                    <a:solidFill>
                      <a:schemeClr val="tx1">
                        <a:alpha val="25000"/>
                      </a:schemeClr>
                    </a:solidFill>
                  </a:endParaRPr>
                </a:p>
              </p:txBody>
            </p:sp>
          </p:grp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2EFCB89-852C-452A-951E-E4DBC1133EA2}"/>
                  </a:ext>
                </a:extLst>
              </p:cNvPr>
              <p:cNvSpPr/>
              <p:nvPr/>
            </p:nvSpPr>
            <p:spPr>
              <a:xfrm>
                <a:off x="7581779" y="4068889"/>
                <a:ext cx="36000" cy="36000"/>
              </a:xfrm>
              <a:prstGeom prst="ellipse">
                <a:avLst/>
              </a:prstGeom>
              <a:solidFill>
                <a:schemeClr val="tx1">
                  <a:alpha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 err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25BB954-C530-4354-99DA-5C145B5AF0CC}"/>
              </a:ext>
            </a:extLst>
          </p:cNvPr>
          <p:cNvSpPr txBox="1"/>
          <p:nvPr/>
        </p:nvSpPr>
        <p:spPr>
          <a:xfrm>
            <a:off x="3823801" y="1065600"/>
            <a:ext cx="5248800" cy="1692771"/>
          </a:xfrm>
          <a:prstGeom prst="rect">
            <a:avLst/>
          </a:prstGeom>
          <a:ln w="25400" cap="rnd">
            <a:solidFill>
              <a:srgbClr val="92D050"/>
            </a:solidFill>
            <a:prstDash val="dash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it-IT" sz="1600" dirty="0">
              <a:solidFill>
                <a:schemeClr val="tx1"/>
              </a:solidFill>
            </a:endParaRPr>
          </a:p>
          <a:p>
            <a:pPr marL="285750" indent="-285750" algn="l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tx1"/>
                </a:solidFill>
              </a:rPr>
              <a:t>Highly </a:t>
            </a:r>
            <a:r>
              <a:rPr lang="it-IT" sz="1600" dirty="0" err="1">
                <a:solidFill>
                  <a:schemeClr val="tx1"/>
                </a:solidFill>
              </a:rPr>
              <a:t>stochastic</a:t>
            </a:r>
            <a:r>
              <a:rPr lang="it-IT" sz="1600" dirty="0">
                <a:solidFill>
                  <a:schemeClr val="tx1"/>
                </a:solidFill>
              </a:rPr>
              <a:t> events, </a:t>
            </a:r>
            <a:r>
              <a:rPr lang="it-IT" sz="1600" dirty="0" err="1">
                <a:solidFill>
                  <a:schemeClr val="tx1"/>
                </a:solidFill>
              </a:rPr>
              <a:t>dictated</a:t>
            </a:r>
            <a:r>
              <a:rPr lang="it-IT" sz="1600" dirty="0">
                <a:solidFill>
                  <a:schemeClr val="tx1"/>
                </a:solidFill>
              </a:rPr>
              <a:t> by </a:t>
            </a:r>
            <a:r>
              <a:rPr lang="it-IT" sz="1600" dirty="0" err="1">
                <a:solidFill>
                  <a:schemeClr val="tx1"/>
                </a:solidFill>
              </a:rPr>
              <a:t>physical</a:t>
            </a:r>
            <a:r>
              <a:rPr lang="it-IT" sz="1600" dirty="0">
                <a:solidFill>
                  <a:schemeClr val="tx1"/>
                </a:solidFill>
              </a:rPr>
              <a:t> track </a:t>
            </a:r>
            <a:r>
              <a:rPr lang="it-IT" sz="1600" dirty="0" err="1">
                <a:solidFill>
                  <a:schemeClr val="tx1"/>
                </a:solidFill>
              </a:rPr>
              <a:t>structure</a:t>
            </a:r>
            <a:r>
              <a:rPr lang="it-IT" sz="1600" dirty="0">
                <a:solidFill>
                  <a:schemeClr val="tx1"/>
                </a:solidFill>
              </a:rPr>
              <a:t>, with </a:t>
            </a:r>
            <a:r>
              <a:rPr lang="it-IT" sz="1600" dirty="0" err="1">
                <a:solidFill>
                  <a:schemeClr val="tx1"/>
                </a:solidFill>
              </a:rPr>
              <a:t>heterogeneous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concentrations</a:t>
            </a:r>
            <a:br>
              <a:rPr lang="it-IT" sz="1600" dirty="0"/>
            </a:br>
            <a:r>
              <a:rPr lang="it-IT" sz="1600" dirty="0">
                <a:solidFill>
                  <a:srgbClr val="FDBB63"/>
                </a:solidFill>
              </a:rPr>
              <a:t>→</a:t>
            </a:r>
            <a:r>
              <a:rPr lang="it-IT" sz="1600" dirty="0"/>
              <a:t>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Monte Carlo </a:t>
            </a:r>
            <a:r>
              <a:rPr lang="it-IT" sz="16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irreplaceable</a:t>
            </a:r>
            <a:endParaRPr lang="it-IT" sz="1600" b="1" dirty="0">
              <a:solidFill>
                <a:schemeClr val="tx1"/>
              </a:solidFill>
              <a:latin typeface="Fira Sans" panose="020B0503050000020004" pitchFamily="34" charset="0"/>
            </a:endParaRPr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endParaRPr lang="it-IT" sz="800" dirty="0">
              <a:solidFill>
                <a:schemeClr val="tx1"/>
              </a:solidFill>
            </a:endParaRPr>
          </a:p>
          <a:p>
            <a:pPr marL="285750" indent="-285750" algn="l"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Score </a:t>
            </a:r>
            <a:r>
              <a:rPr lang="it-IT" sz="16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all</a:t>
            </a:r>
            <a:r>
              <a:rPr lang="it-IT" sz="1600" b="1" dirty="0">
                <a:solidFill>
                  <a:schemeClr val="tx1"/>
                </a:solidFill>
              </a:rPr>
              <a:t> </a:t>
            </a:r>
            <a:r>
              <a:rPr lang="it-IT" sz="1600" dirty="0">
                <a:solidFill>
                  <a:schemeClr val="tx1"/>
                </a:solidFill>
              </a:rPr>
              <a:t>single </a:t>
            </a:r>
            <a:r>
              <a:rPr lang="it-IT" sz="1600" dirty="0" err="1">
                <a:solidFill>
                  <a:schemeClr val="tx1"/>
                </a:solidFill>
              </a:rPr>
              <a:t>radicals</a:t>
            </a:r>
            <a:r>
              <a:rPr lang="it-IT" sz="1600" dirty="0">
                <a:solidFill>
                  <a:schemeClr val="tx1"/>
                </a:solidFill>
              </a:rPr>
              <a:t> and </a:t>
            </a:r>
            <a:r>
              <a:rPr lang="it-IT" sz="1600" dirty="0" err="1">
                <a:solidFill>
                  <a:schemeClr val="tx1"/>
                </a:solidFill>
              </a:rPr>
              <a:t>molecules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b="1" dirty="0">
                <a:solidFill>
                  <a:schemeClr val="tx1"/>
                </a:solidFill>
                <a:latin typeface="Fira Sans" panose="020B0503050000020004" pitchFamily="34" charset="0"/>
              </a:rPr>
              <a:t>positions</a:t>
            </a:r>
            <a:br>
              <a:rPr lang="it-IT" sz="1600" dirty="0">
                <a:solidFill>
                  <a:schemeClr val="tx1"/>
                </a:solidFill>
              </a:rPr>
            </a:br>
            <a:endParaRPr lang="it-IT" sz="1600" i="1" dirty="0">
              <a:latin typeface="Cambria Math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988973-A96A-40D6-88A2-B88116701BEF}"/>
              </a:ext>
            </a:extLst>
          </p:cNvPr>
          <p:cNvSpPr txBox="1"/>
          <p:nvPr/>
        </p:nvSpPr>
        <p:spPr>
          <a:xfrm>
            <a:off x="3823200" y="1065600"/>
            <a:ext cx="5248800" cy="1938992"/>
          </a:xfrm>
          <a:prstGeom prst="rect">
            <a:avLst/>
          </a:prstGeom>
          <a:solidFill>
            <a:schemeClr val="bg1"/>
          </a:solidFill>
          <a:ln w="25400" cap="rnd">
            <a:solidFill>
              <a:srgbClr val="0070C0"/>
            </a:solidFill>
            <a:prstDash val="dash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it-IT" sz="1600" dirty="0"/>
          </a:p>
          <a:p>
            <a:pPr marL="285750" indent="-285750" algn="l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Once concentration becomes flat, switch to one</a:t>
            </a:r>
            <a:r>
              <a:rPr lang="it-IT" sz="1600" b="1" dirty="0"/>
              <a:t> </a:t>
            </a:r>
            <a:r>
              <a:rPr lang="it-IT" sz="1600" b="1" dirty="0">
                <a:latin typeface="Fira Sans" panose="020B0503050000020004" pitchFamily="34" charset="0"/>
              </a:rPr>
              <a:t>global value</a:t>
            </a:r>
            <a:br>
              <a:rPr lang="it-IT" sz="1600" b="1" dirty="0"/>
            </a:br>
            <a:br>
              <a:rPr lang="it-IT" sz="800" dirty="0"/>
            </a:br>
            <a:r>
              <a:rPr lang="it-IT" sz="1600" dirty="0">
                <a:solidFill>
                  <a:srgbClr val="FDBB63"/>
                </a:solidFill>
              </a:rPr>
              <a:t>→</a:t>
            </a:r>
            <a:r>
              <a:rPr lang="it-IT" sz="1600" dirty="0"/>
              <a:t> </a:t>
            </a:r>
            <a:r>
              <a:rPr lang="it-IT" sz="1600" b="1" dirty="0">
                <a:latin typeface="Fira Sans" panose="020B0503050000020004" pitchFamily="34" charset="0"/>
              </a:rPr>
              <a:t>diffusion</a:t>
            </a:r>
            <a:r>
              <a:rPr lang="it-IT" sz="1600" dirty="0"/>
              <a:t> step </a:t>
            </a:r>
            <a:r>
              <a:rPr lang="it-IT" sz="1600" b="1" dirty="0">
                <a:latin typeface="Fira Sans" panose="020B0503050000020004" pitchFamily="34" charset="0"/>
              </a:rPr>
              <a:t>unnecessary</a:t>
            </a:r>
            <a:r>
              <a:rPr lang="it-IT" sz="1600" dirty="0"/>
              <a:t>, </a:t>
            </a:r>
            <a:r>
              <a:rPr lang="it-IT" sz="1600" b="1" dirty="0">
                <a:latin typeface="Fira Sans" panose="020B0503050000020004" pitchFamily="34" charset="0"/>
              </a:rPr>
              <a:t>reactions</a:t>
            </a:r>
            <a:r>
              <a:rPr lang="it-IT" sz="1600" dirty="0"/>
              <a:t> simplified</a:t>
            </a:r>
            <a:br>
              <a:rPr lang="it-IT" sz="1600" dirty="0"/>
            </a:br>
            <a:r>
              <a:rPr lang="it-IT" sz="1600" dirty="0"/>
              <a:t>    and </a:t>
            </a:r>
            <a:r>
              <a:rPr lang="it-IT" sz="1600" b="1" dirty="0">
                <a:latin typeface="Fira Sans" panose="020B0503050000020004" pitchFamily="34" charset="0"/>
              </a:rPr>
              <a:t>sped up</a:t>
            </a:r>
            <a:r>
              <a:rPr lang="it-IT" sz="1600" dirty="0"/>
              <a:t> (</a:t>
            </a:r>
            <a:r>
              <a:rPr lang="it-IT" sz="1600" u="sng" dirty="0"/>
              <a:t>only</a:t>
            </a:r>
            <a:r>
              <a:rPr lang="it-IT" sz="1600" dirty="0"/>
              <a:t> now homogeneous models are</a:t>
            </a:r>
            <a:br>
              <a:rPr lang="it-IT" sz="1600" dirty="0"/>
            </a:br>
            <a:r>
              <a:rPr lang="it-IT" sz="1600" dirty="0"/>
              <a:t>    reliable)</a:t>
            </a:r>
            <a:br>
              <a:rPr lang="it-IT" sz="1600" dirty="0"/>
            </a:br>
            <a:endParaRPr lang="en-GB" sz="16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572C6FC-BD45-4A20-AB8C-92D4576EA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400" y="3152452"/>
            <a:ext cx="3277937" cy="32713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0FE9868-CC14-4147-A24A-FFC806A6C6D4}"/>
              </a:ext>
            </a:extLst>
          </p:cNvPr>
          <p:cNvSpPr txBox="1"/>
          <p:nvPr/>
        </p:nvSpPr>
        <p:spPr>
          <a:xfrm>
            <a:off x="3823200" y="1064250"/>
            <a:ext cx="5252400" cy="2062103"/>
          </a:xfrm>
          <a:prstGeom prst="rect">
            <a:avLst/>
          </a:prstGeom>
          <a:solidFill>
            <a:schemeClr val="bg1"/>
          </a:solidFill>
          <a:ln w="25400" cap="rnd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it-IT" sz="1600" dirty="0"/>
          </a:p>
          <a:p>
            <a:pPr marL="285750" indent="-285750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From a cloud of single positions to</a:t>
            </a:r>
            <a:r>
              <a:rPr lang="it-IT" sz="1600" b="1" dirty="0"/>
              <a:t> </a:t>
            </a:r>
            <a:r>
              <a:rPr lang="it-IT" sz="1600" dirty="0" err="1"/>
              <a:t>species</a:t>
            </a:r>
            <a:r>
              <a:rPr lang="it-IT" sz="1600" b="1" dirty="0"/>
              <a:t> </a:t>
            </a:r>
            <a:r>
              <a:rPr lang="it-IT" sz="1600" b="1" dirty="0" err="1">
                <a:latin typeface="Fira Sans" panose="020B0503050000020004" pitchFamily="34" charset="0"/>
              </a:rPr>
              <a:t>concentration</a:t>
            </a:r>
            <a:r>
              <a:rPr lang="it-IT" sz="1600" b="1" dirty="0">
                <a:latin typeface="Fira Sans" panose="020B0503050000020004" pitchFamily="34" charset="0"/>
              </a:rPr>
              <a:t> </a:t>
            </a:r>
            <a:r>
              <a:rPr lang="it-IT" sz="1600" b="1" dirty="0" err="1">
                <a:latin typeface="Fira Sans" panose="020B0503050000020004" pitchFamily="34" charset="0"/>
              </a:rPr>
              <a:t>distributions</a:t>
            </a:r>
            <a:br>
              <a:rPr lang="it-IT" sz="1600" b="1" dirty="0"/>
            </a:br>
            <a:endParaRPr lang="it-IT" sz="800" dirty="0"/>
          </a:p>
          <a:p>
            <a:pPr marL="285750" indent="-285750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1600" dirty="0" err="1"/>
              <a:t>Especially</a:t>
            </a:r>
            <a:r>
              <a:rPr lang="it-IT" sz="1600" dirty="0"/>
              <a:t> </a:t>
            </a:r>
            <a:r>
              <a:rPr lang="it-IT" sz="1600" dirty="0" err="1"/>
              <a:t>relevant</a:t>
            </a:r>
            <a:r>
              <a:rPr lang="it-IT" sz="1600" dirty="0"/>
              <a:t> for </a:t>
            </a:r>
            <a:r>
              <a:rPr lang="it-IT" sz="1600" b="1" dirty="0" err="1">
                <a:latin typeface="Fira Sans" panose="020B0503050000020004" pitchFamily="34" charset="0"/>
              </a:rPr>
              <a:t>ions</a:t>
            </a:r>
            <a:br>
              <a:rPr lang="it-IT" sz="1600" b="1" dirty="0"/>
            </a:br>
            <a:endParaRPr lang="it-IT" sz="80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Fira Sans" panose="020B0503050000020004" pitchFamily="34" charset="0"/>
              </a:rPr>
              <a:t>Focus</a:t>
            </a:r>
            <a:r>
              <a:rPr lang="it-IT" sz="1600" dirty="0"/>
              <a:t> on </a:t>
            </a:r>
            <a:r>
              <a:rPr lang="it-IT" sz="1600" b="1" dirty="0">
                <a:latin typeface="Fira Sans" panose="020B0503050000020004" pitchFamily="34" charset="0"/>
              </a:rPr>
              <a:t>one single track</a:t>
            </a:r>
            <a:r>
              <a:rPr lang="it-IT" sz="1600" dirty="0"/>
              <a:t>, accounting for "neighbours" through boundary conditions</a:t>
            </a:r>
            <a:br>
              <a:rPr lang="it-IT" sz="1600" dirty="0"/>
            </a:br>
            <a:endParaRPr lang="en-GB" sz="1600" dirty="0"/>
          </a:p>
        </p:txBody>
      </p:sp>
      <p:pic>
        <p:nvPicPr>
          <p:cNvPr id="5" name="Picture 4" descr="A close-up of a card&#10;&#10;Description automatically generated">
            <a:extLst>
              <a:ext uri="{FF2B5EF4-FFF2-40B4-BE49-F238E27FC236}">
                <a16:creationId xmlns:a16="http://schemas.microsoft.com/office/drawing/2014/main" id="{B4E714E6-CBF9-4E8F-C82B-D90464963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000" y="2468571"/>
            <a:ext cx="5066660" cy="256397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5441629-ADDF-D625-6005-C87181ABDB8A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2. Phases of the Extended Simulation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8AF3C2FE-DB5C-3D87-BEA1-B46FC122C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2. Methods            INSIGHTS workshop – 19/10/2023        g.camazzola@gsi.de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23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2" grpId="1" animBg="1"/>
      <p:bldP spid="22" grpId="2" animBg="1"/>
      <p:bldP spid="24" grpId="0" animBg="1"/>
      <p:bldP spid="24" grpId="1" animBg="1"/>
      <p:bldP spid="28" grpId="1" animBg="1"/>
      <p:bldP spid="28" grpId="2" animBg="1"/>
      <p:bldP spid="37" grpId="0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AD207F-CC36-807F-E277-563D59313CB2}"/>
              </a:ext>
            </a:extLst>
          </p:cNvPr>
          <p:cNvCxnSpPr>
            <a:cxnSpLocks/>
          </p:cNvCxnSpPr>
          <p:nvPr/>
        </p:nvCxnSpPr>
        <p:spPr>
          <a:xfrm>
            <a:off x="1332000" y="3429000"/>
            <a:ext cx="6480000" cy="0"/>
          </a:xfrm>
          <a:prstGeom prst="line">
            <a:avLst/>
          </a:prstGeom>
          <a:ln w="25400">
            <a:gradFill flip="none" rotWithShape="1">
              <a:gsLst>
                <a:gs pos="75000">
                  <a:srgbClr val="FDBB63">
                    <a:lumMod val="100000"/>
                  </a:srgbClr>
                </a:gs>
                <a:gs pos="75000">
                  <a:srgbClr val="FDBB63">
                    <a:alpha val="35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1C8A5DA8-E28B-CD77-267F-F54886D8266E}"/>
              </a:ext>
            </a:extLst>
          </p:cNvPr>
          <p:cNvSpPr txBox="1">
            <a:spLocks/>
          </p:cNvSpPr>
          <p:nvPr/>
        </p:nvSpPr>
        <p:spPr>
          <a:xfrm>
            <a:off x="1205519" y="2927350"/>
            <a:ext cx="7330649" cy="395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FDBB63"/>
                </a:solidFill>
              </a:rPr>
              <a:t>3.</a:t>
            </a:r>
            <a:r>
              <a:rPr lang="en-GB" sz="2400" b="1" dirty="0"/>
              <a:t> Results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72202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755977-FA57-43E6-BFED-0BBC050738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21626" y="3592893"/>
            <a:ext cx="5722373" cy="27896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8A4A69-02F0-4ED2-822E-DA5057F14C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20000" y="3593750"/>
            <a:ext cx="5722371" cy="2789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406F5B-8F8D-4F36-A238-30FDA72EF8C1}"/>
              </a:ext>
            </a:extLst>
          </p:cNvPr>
          <p:cNvSpPr txBox="1"/>
          <p:nvPr/>
        </p:nvSpPr>
        <p:spPr>
          <a:xfrm>
            <a:off x="42031" y="3826516"/>
            <a:ext cx="3370391" cy="123110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b="1" dirty="0">
                <a:latin typeface="Fira Sans" panose="020B0503050000020004" pitchFamily="34" charset="0"/>
              </a:rPr>
              <a:t>Validity</a:t>
            </a:r>
            <a:r>
              <a:rPr lang="it-IT" sz="1600" dirty="0"/>
              <a:t> for</a:t>
            </a:r>
            <a:br>
              <a:rPr lang="it-IT" sz="1600" i="1" dirty="0"/>
            </a:br>
            <a:endParaRPr lang="it-IT" sz="1600" i="1" dirty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Fira Sans" panose="020B0503050000020004" pitchFamily="34" charset="0"/>
              </a:rPr>
              <a:t>Switching time</a:t>
            </a:r>
            <a:r>
              <a:rPr lang="it-IT" sz="1600" dirty="0"/>
              <a:t> points around </a:t>
            </a:r>
            <a:r>
              <a:rPr lang="it-IT" sz="1600" b="1" dirty="0">
                <a:latin typeface="Fira Sans" panose="020B0503050000020004" pitchFamily="34" charset="0"/>
              </a:rPr>
              <a:t>500 ns</a:t>
            </a:r>
            <a:br>
              <a:rPr lang="it-IT" sz="1600" dirty="0"/>
            </a:br>
            <a:endParaRPr lang="it-IT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07F9F-D95F-27BA-E1D2-5CC36D69C4CD}"/>
              </a:ext>
            </a:extLst>
          </p:cNvPr>
          <p:cNvSpPr txBox="1"/>
          <p:nvPr/>
        </p:nvSpPr>
        <p:spPr>
          <a:xfrm>
            <a:off x="43200" y="3826800"/>
            <a:ext cx="3370391" cy="243143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b="1" dirty="0">
                <a:latin typeface="Fira Sans" panose="020B0503050000020004" pitchFamily="34" charset="0"/>
              </a:rPr>
              <a:t>Validity</a:t>
            </a:r>
            <a:r>
              <a:rPr lang="it-IT" sz="1600" dirty="0"/>
              <a:t> for</a:t>
            </a:r>
            <a:br>
              <a:rPr lang="it-IT" sz="1600" i="1" dirty="0"/>
            </a:br>
            <a:endParaRPr lang="it-IT" sz="1600" i="1" dirty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Fira Sans" panose="020B0503050000020004" pitchFamily="34" charset="0"/>
              </a:rPr>
              <a:t>Switching time</a:t>
            </a:r>
            <a:r>
              <a:rPr lang="it-IT" sz="1600" dirty="0"/>
              <a:t> points around </a:t>
            </a:r>
            <a:r>
              <a:rPr lang="it-IT" sz="1600" b="1" dirty="0">
                <a:latin typeface="Fira Sans" panose="020B0503050000020004" pitchFamily="34" charset="0"/>
              </a:rPr>
              <a:t>500 ns</a:t>
            </a:r>
            <a:br>
              <a:rPr lang="it-IT" sz="1600" dirty="0"/>
            </a:br>
            <a:endParaRPr lang="it-IT" sz="800" dirty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Different species</a:t>
            </a:r>
            <a:br>
              <a:rPr lang="it-IT" sz="1600" dirty="0"/>
            </a:br>
            <a:endParaRPr lang="it-IT" sz="800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Different beam qualities &amp;</a:t>
            </a:r>
            <a:br>
              <a:rPr lang="it-IT" sz="1600" dirty="0"/>
            </a:br>
            <a:r>
              <a:rPr lang="it-IT" sz="1600" dirty="0"/>
              <a:t>linear energy transfer (LET)</a:t>
            </a:r>
            <a:br>
              <a:rPr lang="it-IT" sz="1600" dirty="0"/>
            </a:br>
            <a:endParaRPr lang="it-IT" sz="800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Different oxygenations</a:t>
            </a:r>
            <a:endParaRPr lang="en-GB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26BFB-DE8D-4549-AA3E-AC0D4A54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F6980C-0F9E-408C-8617-AF9BA50DE8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982729"/>
            <a:ext cx="5722371" cy="27896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493EB1-BDF7-4E19-9A59-2A5FC2546184}"/>
              </a:ext>
            </a:extLst>
          </p:cNvPr>
          <p:cNvSpPr txBox="1"/>
          <p:nvPr/>
        </p:nvSpPr>
        <p:spPr>
          <a:xfrm>
            <a:off x="5788800" y="1174550"/>
            <a:ext cx="3063600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dirty="0" err="1"/>
              <a:t>Computational</a:t>
            </a:r>
            <a:r>
              <a:rPr lang="it-IT" sz="1600" dirty="0"/>
              <a:t> time </a:t>
            </a:r>
            <a:r>
              <a:rPr lang="it-IT" sz="1600" dirty="0" err="1"/>
              <a:t>required</a:t>
            </a:r>
            <a:br>
              <a:rPr lang="it-IT" sz="1600" i="1" dirty="0"/>
            </a:br>
            <a:endParaRPr lang="it-IT" sz="1600" i="1" dirty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TRAX-CHEM (10 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br>
              <a:rPr lang="it-IT" sz="1600" dirty="0"/>
            </a:br>
            <a:r>
              <a:rPr lang="it-IT" sz="1600" dirty="0">
                <a:cs typeface="Times New Roman" panose="02020603050405020304" pitchFamily="18" charset="0"/>
              </a:rPr>
              <a:t>12 </a:t>
            </a:r>
            <a:r>
              <a:rPr lang="it-IT" sz="1600" dirty="0" err="1">
                <a:cs typeface="Times New Roman" panose="02020603050405020304" pitchFamily="18" charset="0"/>
              </a:rPr>
              <a:t>hrs</a:t>
            </a:r>
            <a:r>
              <a:rPr lang="it-IT" sz="1600" dirty="0">
                <a:cs typeface="Times New Roman" panose="02020603050405020304" pitchFamily="18" charset="0"/>
              </a:rPr>
              <a:t> – 2 days</a:t>
            </a:r>
            <a:br>
              <a:rPr lang="it-IT" sz="1600" dirty="0">
                <a:cs typeface="Times New Roman" panose="02020603050405020304" pitchFamily="18" charset="0"/>
              </a:rPr>
            </a:br>
            <a:endParaRPr lang="it-IT" sz="800" dirty="0"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B8633B9-912C-4FA2-8493-6036DBAB1C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983750"/>
            <a:ext cx="5722371" cy="27896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4D4645-D193-4875-AD7B-98C10A2B4B57}"/>
              </a:ext>
            </a:extLst>
          </p:cNvPr>
          <p:cNvSpPr txBox="1"/>
          <p:nvPr/>
        </p:nvSpPr>
        <p:spPr>
          <a:xfrm>
            <a:off x="5788800" y="1174550"/>
            <a:ext cx="3061846" cy="23083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dirty="0" err="1"/>
              <a:t>Computational</a:t>
            </a:r>
            <a:r>
              <a:rPr lang="it-IT" sz="1600" dirty="0"/>
              <a:t> time </a:t>
            </a:r>
            <a:r>
              <a:rPr lang="it-IT" sz="1600" dirty="0" err="1"/>
              <a:t>required</a:t>
            </a:r>
            <a:br>
              <a:rPr lang="it-IT" sz="1600" i="1" dirty="0"/>
            </a:br>
            <a:endParaRPr lang="it-IT" sz="1600" i="1" dirty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TRAX-CHEM (10 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br>
              <a:rPr lang="it-IT" sz="1600" dirty="0"/>
            </a:br>
            <a:r>
              <a:rPr lang="it-IT" sz="1600" dirty="0">
                <a:cs typeface="Times New Roman" panose="02020603050405020304" pitchFamily="18" charset="0"/>
              </a:rPr>
              <a:t>12 </a:t>
            </a:r>
            <a:r>
              <a:rPr lang="it-IT" sz="1600" dirty="0" err="1">
                <a:cs typeface="Times New Roman" panose="02020603050405020304" pitchFamily="18" charset="0"/>
              </a:rPr>
              <a:t>hrs</a:t>
            </a:r>
            <a:r>
              <a:rPr lang="it-IT" sz="1600" dirty="0">
                <a:cs typeface="Times New Roman" panose="02020603050405020304" pitchFamily="18" charset="0"/>
              </a:rPr>
              <a:t> – 2 days</a:t>
            </a:r>
            <a:br>
              <a:rPr lang="it-IT" sz="1600" dirty="0">
                <a:cs typeface="Times New Roman" panose="02020603050405020304" pitchFamily="18" charset="0"/>
              </a:rPr>
            </a:br>
            <a:endParaRPr lang="it-IT" sz="800" dirty="0">
              <a:cs typeface="Times New Roman" panose="02020603050405020304" pitchFamily="18" charset="0"/>
            </a:endParaRP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TRAX-CHEMxt (10 </a:t>
            </a:r>
            <a:r>
              <a:rPr lang="el-GR" sz="1600" dirty="0"/>
              <a:t>μ</a:t>
            </a:r>
            <a:r>
              <a:rPr lang="it-IT" sz="1600" dirty="0"/>
              <a:t>s):</a:t>
            </a:r>
            <a:br>
              <a:rPr lang="it-IT" sz="1600" dirty="0"/>
            </a:b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⁓ </a:t>
            </a:r>
            <a:r>
              <a:rPr lang="it-IT" sz="1600" dirty="0"/>
              <a:t>70 s</a:t>
            </a:r>
            <a:br>
              <a:rPr lang="it-IT" sz="1600" dirty="0"/>
            </a:br>
            <a:endParaRPr lang="it-IT" sz="800" dirty="0"/>
          </a:p>
          <a:p>
            <a:pPr marL="285750" indent="-285750">
              <a:buClr>
                <a:srgbClr val="FDBB63"/>
              </a:buClr>
              <a:buSzPct val="120000"/>
              <a:buFont typeface="Arial" panose="020B0604020202020204" pitchFamily="34" charset="0"/>
              <a:buChar char="→"/>
            </a:pPr>
            <a:r>
              <a:rPr lang="it-IT" sz="1600" b="1" dirty="0">
                <a:latin typeface="Fira Sans" panose="020B0503050000020004" pitchFamily="34" charset="0"/>
              </a:rPr>
              <a:t>Computing efficiency</a:t>
            </a:r>
            <a:r>
              <a:rPr lang="it-IT" sz="1600" dirty="0"/>
              <a:t>:</a:t>
            </a:r>
            <a:br>
              <a:rPr lang="it-IT" sz="1600" dirty="0"/>
            </a:br>
            <a:r>
              <a:rPr lang="it-IT" sz="1600" dirty="0"/>
              <a:t>&gt; 3 orders of magnitude</a:t>
            </a:r>
            <a:endParaRPr lang="en-GB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C5FD0E-40B9-49C5-A724-1E9E6FC60F0B}"/>
              </a:ext>
            </a:extLst>
          </p:cNvPr>
          <p:cNvSpPr/>
          <p:nvPr/>
        </p:nvSpPr>
        <p:spPr>
          <a:xfrm>
            <a:off x="3380663" y="6563727"/>
            <a:ext cx="114318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DA16AAB-3443-CCB7-B4E9-9824D8264136}"/>
              </a:ext>
            </a:extLst>
          </p:cNvPr>
          <p:cNvSpPr txBox="1">
            <a:spLocks/>
          </p:cNvSpPr>
          <p:nvPr/>
        </p:nvSpPr>
        <p:spPr>
          <a:xfrm>
            <a:off x="0" y="174"/>
            <a:ext cx="9144000" cy="787557"/>
          </a:xfrm>
          <a:prstGeom prst="rect">
            <a:avLst/>
          </a:prstGeom>
          <a:solidFill>
            <a:srgbClr val="FDBB6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/>
              <a:t>3.a Switching Time Point &amp; Comparison with TRAX-CHEM (Phase I)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06744E-6A3F-3E67-A632-48774A99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9144000" cy="365125"/>
          </a:xfrm>
        </p:spPr>
        <p:txBody>
          <a:bodyPr/>
          <a:lstStyle/>
          <a:p>
            <a:pPr algn="l"/>
            <a:r>
              <a:rPr lang="en-GB" dirty="0"/>
              <a:t>3. Results            INSIGHTS workshop – 19/10/2023        g.camazzola@gsi.de</a:t>
            </a:r>
            <a:endParaRPr lang="de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02D2D-6D91-83C0-6098-85113F1253C0}"/>
              </a:ext>
            </a:extLst>
          </p:cNvPr>
          <p:cNvSpPr/>
          <p:nvPr/>
        </p:nvSpPr>
        <p:spPr>
          <a:xfrm>
            <a:off x="3380663" y="6288060"/>
            <a:ext cx="175337" cy="95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6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Fira Sans Light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2329</Words>
  <Application>Microsoft Office PowerPoint</Application>
  <PresentationFormat>On-screen Show (4:3)</PresentationFormat>
  <Paragraphs>338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Cambria Math</vt:lpstr>
      <vt:lpstr>Fira Sans</vt:lpstr>
      <vt:lpstr>Fira Sans Light</vt:lpstr>
      <vt:lpstr>Times New Roman</vt:lpstr>
      <vt:lpstr>Wingdings</vt:lpstr>
      <vt:lpstr>Office Theme</vt:lpstr>
      <vt:lpstr>Accurate and faster: probing the biochemical stage of radiation damage with the new TRAX-CHEMxt code</vt:lpstr>
      <vt:lpstr>PowerPoint Presentation</vt:lpstr>
      <vt:lpstr>1.a (In-)Direct Radiation Damage...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Abram, Valentino</dc:creator>
  <cp:lastModifiedBy>Abram, Valentino</cp:lastModifiedBy>
  <cp:revision>1062</cp:revision>
  <dcterms:created xsi:type="dcterms:W3CDTF">2022-02-18T11:18:18Z</dcterms:created>
  <dcterms:modified xsi:type="dcterms:W3CDTF">2023-10-17T10:30:42Z</dcterms:modified>
</cp:coreProperties>
</file>